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103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2823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723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8363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0433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3860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5868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689549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046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347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093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7/22/2014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7651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515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097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301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7/22/2014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19463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039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7/22/2014</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075361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The Key to Better Medication Adherence</a:t>
            </a:r>
            <a:br>
              <a:rPr lang="en-US" sz="4000" dirty="0"/>
            </a:br>
            <a:r>
              <a:rPr lang="en-US" sz="4000" dirty="0"/>
              <a:t>Better Physician-Patient </a:t>
            </a:r>
            <a:r>
              <a:rPr lang="en-US" sz="4000" dirty="0" smtClean="0"/>
              <a:t>Communication</a:t>
            </a:r>
            <a:endParaRPr lang="en-US" sz="4000" dirty="0"/>
          </a:p>
        </p:txBody>
      </p:sp>
      <p:sp>
        <p:nvSpPr>
          <p:cNvPr id="3" name="Subtitle 2"/>
          <p:cNvSpPr>
            <a:spLocks noGrp="1"/>
          </p:cNvSpPr>
          <p:nvPr>
            <p:ph type="subTitle" idx="1"/>
          </p:nvPr>
        </p:nvSpPr>
        <p:spPr>
          <a:xfrm>
            <a:off x="1130595" y="4405064"/>
            <a:ext cx="5826719" cy="1096899"/>
          </a:xfrm>
        </p:spPr>
        <p:txBody>
          <a:bodyPr>
            <a:noAutofit/>
          </a:bodyPr>
          <a:lstStyle/>
          <a:p>
            <a:r>
              <a:rPr lang="en-US" sz="1400" dirty="0"/>
              <a:t>Mind the Gap </a:t>
            </a:r>
            <a:r>
              <a:rPr lang="en-US" sz="1400" dirty="0" smtClean="0"/>
              <a:t>Academy</a:t>
            </a:r>
          </a:p>
          <a:p>
            <a:r>
              <a:rPr lang="en-US" sz="1400" dirty="0" smtClean="0"/>
              <a:t>Physician-Patient Communication Master Series</a:t>
            </a:r>
            <a:endParaRPr lang="en-US" sz="1400" dirty="0"/>
          </a:p>
          <a:p>
            <a:r>
              <a:rPr lang="en-US" sz="1400" dirty="0"/>
              <a:t>Stephen </a:t>
            </a:r>
            <a:r>
              <a:rPr lang="en-US" sz="1400" dirty="0" smtClean="0"/>
              <a:t>Wilkins, </a:t>
            </a:r>
            <a:r>
              <a:rPr lang="en-US" sz="1400" dirty="0"/>
              <a:t>MPH</a:t>
            </a:r>
          </a:p>
          <a:p>
            <a:r>
              <a:rPr lang="en-US" sz="1400" dirty="0"/>
              <a:t>July 2014</a:t>
            </a:r>
          </a:p>
          <a:p>
            <a:endParaRPr lang="en-US" sz="1400" dirty="0"/>
          </a:p>
        </p:txBody>
      </p:sp>
    </p:spTree>
    <p:extLst>
      <p:ext uri="{BB962C8B-B14F-4D97-AF65-F5344CB8AC3E}">
        <p14:creationId xmlns:p14="http://schemas.microsoft.com/office/powerpoint/2010/main" val="3684676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7848775"/>
              </p:ext>
            </p:extLst>
          </p:nvPr>
        </p:nvGraphicFramePr>
        <p:xfrm>
          <a:off x="609599" y="2671334"/>
          <a:ext cx="6348412" cy="2372360"/>
        </p:xfrm>
        <a:graphic>
          <a:graphicData uri="http://schemas.openxmlformats.org/drawingml/2006/table">
            <a:tbl>
              <a:tblPr firstRow="1" bandRow="1">
                <a:tableStyleId>{5C22544A-7EE6-4342-B048-85BDC9FD1C3A}</a:tableStyleId>
              </a:tblPr>
              <a:tblGrid>
                <a:gridCol w="1771136"/>
                <a:gridCol w="1403070"/>
                <a:gridCol w="1587103"/>
                <a:gridCol w="1587103"/>
              </a:tblGrid>
              <a:tr h="370840">
                <a:tc>
                  <a:txBody>
                    <a:bodyPr/>
                    <a:lstStyle/>
                    <a:p>
                      <a:endParaRPr lang="en-US" sz="1400" dirty="0"/>
                    </a:p>
                  </a:txBody>
                  <a:tcPr/>
                </a:tc>
                <a:tc>
                  <a:txBody>
                    <a:bodyPr/>
                    <a:lstStyle/>
                    <a:p>
                      <a:pPr algn="ctr"/>
                      <a:r>
                        <a:rPr lang="en-US" sz="1400" dirty="0" smtClean="0"/>
                        <a:t>Adherent</a:t>
                      </a:r>
                    </a:p>
                    <a:p>
                      <a:pPr algn="ctr"/>
                      <a:r>
                        <a:rPr lang="en-US" sz="1400" dirty="0" smtClean="0"/>
                        <a:t>(# = 19,912)</a:t>
                      </a:r>
                      <a:endParaRPr lang="en-US" sz="1400" dirty="0"/>
                    </a:p>
                  </a:txBody>
                  <a:tcPr/>
                </a:tc>
                <a:tc>
                  <a:txBody>
                    <a:bodyPr/>
                    <a:lstStyle/>
                    <a:p>
                      <a:pPr algn="ctr"/>
                      <a:r>
                        <a:rPr lang="en-US" sz="1400" dirty="0" smtClean="0"/>
                        <a:t>Nonadherent</a:t>
                      </a:r>
                    </a:p>
                    <a:p>
                      <a:pPr algn="ctr"/>
                      <a:r>
                        <a:rPr lang="en-US" sz="1400" dirty="0" smtClean="0"/>
                        <a:t>(#</a:t>
                      </a:r>
                      <a:r>
                        <a:rPr lang="en-US" sz="1400" baseline="0" dirty="0" smtClean="0"/>
                        <a:t> = 17,496)</a:t>
                      </a:r>
                      <a:endParaRPr lang="en-US" sz="1400" dirty="0"/>
                    </a:p>
                  </a:txBody>
                  <a:tcPr/>
                </a:tc>
                <a:tc>
                  <a:txBody>
                    <a:bodyPr/>
                    <a:lstStyle/>
                    <a:p>
                      <a:pPr algn="ctr"/>
                      <a:r>
                        <a:rPr lang="en-US" sz="1400" dirty="0" smtClean="0"/>
                        <a:t>% Difference</a:t>
                      </a:r>
                      <a:endParaRPr lang="en-US" sz="1400" dirty="0"/>
                    </a:p>
                  </a:txBody>
                  <a:tcPr/>
                </a:tc>
              </a:tr>
              <a:tr h="370840">
                <a:tc>
                  <a:txBody>
                    <a:bodyPr/>
                    <a:lstStyle/>
                    <a:p>
                      <a:r>
                        <a:rPr lang="en-US" sz="1400" dirty="0" smtClean="0"/>
                        <a:t>Any Hospitalization</a:t>
                      </a:r>
                    </a:p>
                  </a:txBody>
                  <a:tcPr/>
                </a:tc>
                <a:tc>
                  <a:txBody>
                    <a:bodyPr/>
                    <a:lstStyle/>
                    <a:p>
                      <a:pPr algn="ctr"/>
                      <a:r>
                        <a:rPr lang="en-US" sz="1400" dirty="0" smtClean="0"/>
                        <a:t>47.5</a:t>
                      </a:r>
                      <a:endParaRPr lang="en-US" sz="1400" dirty="0"/>
                    </a:p>
                  </a:txBody>
                  <a:tcPr/>
                </a:tc>
                <a:tc>
                  <a:txBody>
                    <a:bodyPr/>
                    <a:lstStyle/>
                    <a:p>
                      <a:pPr algn="ctr"/>
                      <a:r>
                        <a:rPr lang="en-US" sz="1400" dirty="0" smtClean="0"/>
                        <a:t>47.9</a:t>
                      </a:r>
                      <a:endParaRPr lang="en-US" sz="1400" dirty="0"/>
                    </a:p>
                  </a:txBody>
                  <a:tcPr/>
                </a:tc>
                <a:tc>
                  <a:txBody>
                    <a:bodyPr/>
                    <a:lstStyle/>
                    <a:p>
                      <a:pPr algn="ctr"/>
                      <a:r>
                        <a:rPr lang="en-US" sz="1400" dirty="0" smtClean="0"/>
                        <a:t>-0.4</a:t>
                      </a:r>
                      <a:endParaRPr lang="en-US" sz="1400" dirty="0"/>
                    </a:p>
                  </a:txBody>
                  <a:tcPr/>
                </a:tc>
              </a:tr>
              <a:tr h="370840">
                <a:tc>
                  <a:txBody>
                    <a:bodyPr/>
                    <a:lstStyle/>
                    <a:p>
                      <a:r>
                        <a:rPr lang="en-US" sz="1400" dirty="0" smtClean="0"/>
                        <a:t># Hospitalizations</a:t>
                      </a:r>
                      <a:endParaRPr lang="en-US" sz="1400" dirty="0"/>
                    </a:p>
                  </a:txBody>
                  <a:tcPr/>
                </a:tc>
                <a:tc>
                  <a:txBody>
                    <a:bodyPr/>
                    <a:lstStyle/>
                    <a:p>
                      <a:pPr algn="ctr"/>
                      <a:r>
                        <a:rPr lang="en-US" sz="1400" dirty="0" smtClean="0"/>
                        <a:t>1.4</a:t>
                      </a:r>
                      <a:endParaRPr lang="en-US" sz="1400" dirty="0"/>
                    </a:p>
                  </a:txBody>
                  <a:tcPr/>
                </a:tc>
                <a:tc>
                  <a:txBody>
                    <a:bodyPr/>
                    <a:lstStyle/>
                    <a:p>
                      <a:pPr algn="ctr"/>
                      <a:r>
                        <a:rPr lang="en-US" sz="1400" dirty="0" smtClean="0"/>
                        <a:t>1.6</a:t>
                      </a:r>
                      <a:endParaRPr lang="en-US" sz="1400" dirty="0"/>
                    </a:p>
                  </a:txBody>
                  <a:tcPr/>
                </a:tc>
                <a:tc>
                  <a:txBody>
                    <a:bodyPr/>
                    <a:lstStyle/>
                    <a:p>
                      <a:pPr algn="ctr"/>
                      <a:r>
                        <a:rPr lang="en-US" sz="1400" dirty="0" smtClean="0"/>
                        <a:t>-0.2</a:t>
                      </a:r>
                      <a:endParaRPr lang="en-US" sz="1400" dirty="0"/>
                    </a:p>
                  </a:txBody>
                  <a:tcPr/>
                </a:tc>
              </a:tr>
              <a:tr h="370840">
                <a:tc>
                  <a:txBody>
                    <a:bodyPr/>
                    <a:lstStyle/>
                    <a:p>
                      <a:r>
                        <a:rPr lang="en-US" sz="1400" dirty="0" smtClean="0"/>
                        <a:t># Hospital Days</a:t>
                      </a:r>
                      <a:endParaRPr lang="en-US" sz="1400" dirty="0"/>
                    </a:p>
                  </a:txBody>
                  <a:tcPr/>
                </a:tc>
                <a:tc>
                  <a:txBody>
                    <a:bodyPr/>
                    <a:lstStyle/>
                    <a:p>
                      <a:pPr algn="ctr"/>
                      <a:r>
                        <a:rPr lang="en-US" sz="1400" dirty="0" smtClean="0"/>
                        <a:t>5.9</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-2.1</a:t>
                      </a:r>
                      <a:endParaRPr lang="en-US" sz="1400" dirty="0"/>
                    </a:p>
                  </a:txBody>
                  <a:tcPr/>
                </a:tc>
              </a:tr>
              <a:tr h="370840">
                <a:tc>
                  <a:txBody>
                    <a:bodyPr/>
                    <a:lstStyle/>
                    <a:p>
                      <a:r>
                        <a:rPr lang="en-US" sz="1400" dirty="0" smtClean="0"/>
                        <a:t>Any ED Visits</a:t>
                      </a:r>
                      <a:endParaRPr lang="en-US" sz="1400" dirty="0"/>
                    </a:p>
                  </a:txBody>
                  <a:tcPr/>
                </a:tc>
                <a:tc>
                  <a:txBody>
                    <a:bodyPr/>
                    <a:lstStyle/>
                    <a:p>
                      <a:pPr algn="ctr"/>
                      <a:r>
                        <a:rPr lang="en-US" sz="1400" dirty="0" smtClean="0"/>
                        <a:t>43.7</a:t>
                      </a:r>
                      <a:endParaRPr lang="en-US" sz="1400" dirty="0"/>
                    </a:p>
                  </a:txBody>
                  <a:tcPr/>
                </a:tc>
                <a:tc>
                  <a:txBody>
                    <a:bodyPr/>
                    <a:lstStyle/>
                    <a:p>
                      <a:pPr algn="ctr"/>
                      <a:r>
                        <a:rPr lang="en-US" sz="1400" dirty="0" smtClean="0"/>
                        <a:t>45.1</a:t>
                      </a:r>
                      <a:endParaRPr lang="en-US" sz="1400" dirty="0"/>
                    </a:p>
                  </a:txBody>
                  <a:tcPr/>
                </a:tc>
                <a:tc>
                  <a:txBody>
                    <a:bodyPr/>
                    <a:lstStyle/>
                    <a:p>
                      <a:pPr algn="ctr"/>
                      <a:r>
                        <a:rPr lang="en-US" sz="1400" dirty="0" smtClean="0"/>
                        <a:t>-1.4</a:t>
                      </a:r>
                    </a:p>
                  </a:txBody>
                  <a:tcPr/>
                </a:tc>
              </a:tr>
              <a:tr h="370840">
                <a:tc>
                  <a:txBody>
                    <a:bodyPr/>
                    <a:lstStyle/>
                    <a:p>
                      <a:r>
                        <a:rPr lang="en-US" sz="1400" dirty="0" smtClean="0"/>
                        <a:t># ED Visits</a:t>
                      </a:r>
                      <a:endParaRPr lang="en-US" sz="1400" dirty="0"/>
                    </a:p>
                  </a:txBody>
                  <a:tcPr/>
                </a:tc>
                <a:tc>
                  <a:txBody>
                    <a:bodyPr/>
                    <a:lstStyle/>
                    <a:p>
                      <a:pPr algn="ctr"/>
                      <a:r>
                        <a:rPr lang="en-US" sz="1400" dirty="0" smtClean="0"/>
                        <a:t>3.6</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-0.4</a:t>
                      </a:r>
                      <a:endParaRPr lang="en-US" sz="1400" dirty="0"/>
                    </a:p>
                  </a:txBody>
                  <a:tcPr/>
                </a:tc>
              </a:tr>
            </a:tbl>
          </a:graphicData>
        </a:graphic>
      </p:graphicFrame>
    </p:spTree>
    <p:extLst>
      <p:ext uri="{BB962C8B-B14F-4D97-AF65-F5344CB8AC3E}">
        <p14:creationId xmlns:p14="http://schemas.microsoft.com/office/powerpoint/2010/main" val="137268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Drivers of Medication </a:t>
            </a:r>
            <a:r>
              <a:rPr lang="en-US" dirty="0" smtClean="0"/>
              <a:t>Nonadherence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Historically</a:t>
            </a:r>
            <a:r>
              <a:rPr lang="en-US" dirty="0"/>
              <a:t>, viewed as a “lack of commitment” </a:t>
            </a:r>
            <a:r>
              <a:rPr lang="en-US" dirty="0" smtClean="0"/>
              <a:t>by patient </a:t>
            </a:r>
            <a:r>
              <a:rPr lang="en-US" dirty="0"/>
              <a:t>to their treatment plan</a:t>
            </a:r>
            <a:r>
              <a:rPr lang="en-US" dirty="0" smtClean="0"/>
              <a:t>. In </a:t>
            </a:r>
            <a:r>
              <a:rPr lang="en-US" dirty="0"/>
              <a:t>last 20 years, physician communication </a:t>
            </a:r>
            <a:r>
              <a:rPr lang="en-US" dirty="0" smtClean="0"/>
              <a:t>practices seen </a:t>
            </a:r>
            <a:r>
              <a:rPr lang="en-US" dirty="0"/>
              <a:t>as a driver of nonadherence</a:t>
            </a:r>
            <a:r>
              <a:rPr lang="en-US" dirty="0" smtClean="0"/>
              <a:t>. Over </a:t>
            </a:r>
            <a:r>
              <a:rPr lang="en-US" dirty="0"/>
              <a:t>200 “factors” now associated:</a:t>
            </a:r>
          </a:p>
          <a:p>
            <a:endParaRPr lang="en-US" dirty="0"/>
          </a:p>
          <a:p>
            <a:r>
              <a:rPr lang="en-US" dirty="0"/>
              <a:t>Patient Factors</a:t>
            </a:r>
          </a:p>
          <a:p>
            <a:r>
              <a:rPr lang="en-US" dirty="0"/>
              <a:t>Physician Factors</a:t>
            </a:r>
          </a:p>
          <a:p>
            <a:endParaRPr lang="en-US" dirty="0"/>
          </a:p>
        </p:txBody>
      </p:sp>
    </p:spTree>
    <p:extLst>
      <p:ext uri="{BB962C8B-B14F-4D97-AF65-F5344CB8AC3E}">
        <p14:creationId xmlns:p14="http://schemas.microsoft.com/office/powerpoint/2010/main" val="4103132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Drivers of Medication Nonadherence</a:t>
            </a:r>
          </a:p>
        </p:txBody>
      </p:sp>
      <p:sp>
        <p:nvSpPr>
          <p:cNvPr id="3" name="Content Placeholder 2"/>
          <p:cNvSpPr>
            <a:spLocks noGrp="1"/>
          </p:cNvSpPr>
          <p:nvPr>
            <p:ph idx="1"/>
          </p:nvPr>
        </p:nvSpPr>
        <p:spPr/>
        <p:txBody>
          <a:bodyPr>
            <a:normAutofit/>
          </a:bodyPr>
          <a:lstStyle/>
          <a:p>
            <a:pPr marL="0" indent="0">
              <a:buNone/>
            </a:pPr>
            <a:r>
              <a:rPr lang="en-US" dirty="0" smtClean="0"/>
              <a:t>“Inadequate </a:t>
            </a:r>
            <a:r>
              <a:rPr lang="en-US" dirty="0"/>
              <a:t>(physician) communication </a:t>
            </a:r>
            <a:r>
              <a:rPr lang="en-US" dirty="0" smtClean="0"/>
              <a:t>about medications </a:t>
            </a:r>
            <a:r>
              <a:rPr lang="en-US" dirty="0"/>
              <a:t>accounts for up to 55% </a:t>
            </a:r>
            <a:r>
              <a:rPr lang="en-US" dirty="0" smtClean="0"/>
              <a:t>of Medication </a:t>
            </a:r>
            <a:r>
              <a:rPr lang="en-US" dirty="0"/>
              <a:t>nonadherence.”</a:t>
            </a:r>
          </a:p>
          <a:p>
            <a:endParaRPr lang="en-US" dirty="0"/>
          </a:p>
          <a:p>
            <a:pPr marL="0" indent="0">
              <a:buNone/>
            </a:pPr>
            <a:r>
              <a:rPr lang="en-US" dirty="0"/>
              <a:t>Odds of patient adherence:</a:t>
            </a:r>
          </a:p>
          <a:p>
            <a:r>
              <a:rPr lang="en-US" dirty="0" smtClean="0"/>
              <a:t>2.16 </a:t>
            </a:r>
            <a:r>
              <a:rPr lang="en-US" dirty="0"/>
              <a:t>times higher with effective communications</a:t>
            </a:r>
          </a:p>
          <a:p>
            <a:r>
              <a:rPr lang="en-US" dirty="0"/>
              <a:t>3.6 times higher with social support</a:t>
            </a:r>
          </a:p>
          <a:p>
            <a:r>
              <a:rPr lang="en-US" dirty="0"/>
              <a:t>1.83 times higher with emotional support</a:t>
            </a:r>
          </a:p>
          <a:p>
            <a:r>
              <a:rPr lang="en-US" dirty="0"/>
              <a:t>3.03 higher depression support</a:t>
            </a:r>
          </a:p>
          <a:p>
            <a:r>
              <a:rPr lang="en-US" dirty="0"/>
              <a:t>2.5 times higher with perception of disease severity. </a:t>
            </a:r>
          </a:p>
        </p:txBody>
      </p:sp>
    </p:spTree>
    <p:extLst>
      <p:ext uri="{BB962C8B-B14F-4D97-AF65-F5344CB8AC3E}">
        <p14:creationId xmlns:p14="http://schemas.microsoft.com/office/powerpoint/2010/main" val="681575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lstStyle/>
          <a:p>
            <a:endParaRPr lang="en-US" dirty="0" smtClean="0"/>
          </a:p>
          <a:p>
            <a:r>
              <a:rPr lang="en-US" dirty="0" smtClean="0"/>
              <a:t>By </a:t>
            </a:r>
            <a:r>
              <a:rPr lang="en-US" dirty="0"/>
              <a:t>communicate well refers to physicians who employ a Patient-centered Communications Style.</a:t>
            </a:r>
          </a:p>
          <a:p>
            <a:endParaRPr lang="en-US" dirty="0"/>
          </a:p>
          <a:p>
            <a:r>
              <a:rPr lang="en-US" dirty="0"/>
              <a:t>By do not communicate well refers to physician who employ a Biomedical Communications </a:t>
            </a:r>
            <a:r>
              <a:rPr lang="en-US" dirty="0" smtClean="0"/>
              <a:t>Style. </a:t>
            </a:r>
            <a:endParaRPr lang="en-US" dirty="0"/>
          </a:p>
          <a:p>
            <a:endParaRPr lang="en-US" dirty="0"/>
          </a:p>
        </p:txBody>
      </p:sp>
    </p:spTree>
    <p:extLst>
      <p:ext uri="{BB962C8B-B14F-4D97-AF65-F5344CB8AC3E}">
        <p14:creationId xmlns:p14="http://schemas.microsoft.com/office/powerpoint/2010/main" val="2749739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normAutofit/>
          </a:bodyPr>
          <a:lstStyle/>
          <a:p>
            <a:r>
              <a:rPr lang="en-US" dirty="0"/>
              <a:t>At one end of the continuum is the </a:t>
            </a:r>
            <a:r>
              <a:rPr lang="en-US" b="1" dirty="0"/>
              <a:t>Biomedical or </a:t>
            </a:r>
            <a:r>
              <a:rPr lang="en-US" b="1" dirty="0" smtClean="0"/>
              <a:t>Disease- Oriented </a:t>
            </a:r>
            <a:r>
              <a:rPr lang="en-US" b="1" dirty="0"/>
              <a:t>Communication Style</a:t>
            </a:r>
            <a:r>
              <a:rPr lang="en-US" dirty="0"/>
              <a:t>. </a:t>
            </a:r>
          </a:p>
          <a:p>
            <a:r>
              <a:rPr lang="en-US" b="1" dirty="0"/>
              <a:t>Also referred to as Physician-Directed, physicians </a:t>
            </a:r>
            <a:r>
              <a:rPr lang="en-US" b="1" dirty="0" smtClean="0"/>
              <a:t> employing this </a:t>
            </a:r>
            <a:r>
              <a:rPr lang="en-US" b="1" dirty="0"/>
              <a:t>style focus </a:t>
            </a:r>
            <a:r>
              <a:rPr lang="en-US" i="1" dirty="0"/>
              <a:t>on obtaining only the biomedical </a:t>
            </a:r>
            <a:r>
              <a:rPr lang="en-US" i="1" dirty="0" smtClean="0"/>
              <a:t>information they </a:t>
            </a:r>
            <a:r>
              <a:rPr lang="en-US" i="1" dirty="0"/>
              <a:t>feel they need to arrive at a diagnosis and treatment. </a:t>
            </a:r>
          </a:p>
          <a:p>
            <a:r>
              <a:rPr lang="en-US" dirty="0"/>
              <a:t>The voice of the patient is largely absent from </a:t>
            </a:r>
            <a:r>
              <a:rPr lang="en-US" dirty="0" smtClean="0"/>
              <a:t>this communication </a:t>
            </a:r>
            <a:r>
              <a:rPr lang="en-US" dirty="0"/>
              <a:t>style. </a:t>
            </a:r>
            <a:r>
              <a:rPr lang="en-US" dirty="0" smtClean="0"/>
              <a:t> </a:t>
            </a:r>
          </a:p>
          <a:p>
            <a:r>
              <a:rPr lang="en-US" dirty="0" smtClean="0"/>
              <a:t>The </a:t>
            </a:r>
            <a:r>
              <a:rPr lang="en-US" dirty="0"/>
              <a:t>Physician assumes the role of “expert”, is in control of </a:t>
            </a:r>
            <a:r>
              <a:rPr lang="en-US" dirty="0" smtClean="0"/>
              <a:t>the visit</a:t>
            </a:r>
            <a:r>
              <a:rPr lang="en-US" dirty="0"/>
              <a:t>, does most of the talking and makes all the </a:t>
            </a:r>
            <a:r>
              <a:rPr lang="en-US" dirty="0" smtClean="0"/>
              <a:t>decisions while </a:t>
            </a:r>
            <a:r>
              <a:rPr lang="en-US" dirty="0"/>
              <a:t>the patient assumes a “passive sick role.”</a:t>
            </a:r>
          </a:p>
          <a:p>
            <a:endParaRPr lang="en-US" dirty="0"/>
          </a:p>
        </p:txBody>
      </p:sp>
    </p:spTree>
    <p:extLst>
      <p:ext uri="{BB962C8B-B14F-4D97-AF65-F5344CB8AC3E}">
        <p14:creationId xmlns:p14="http://schemas.microsoft.com/office/powerpoint/2010/main" val="1448368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lstStyle/>
          <a:p>
            <a:r>
              <a:rPr lang="en-US" dirty="0"/>
              <a:t>At the other end of the communication continuum is the Psycho-Social or Patient-Centered Style. Clinicians employing this communication style strike a balance between focusing on the patient’s medical </a:t>
            </a:r>
            <a:r>
              <a:rPr lang="en-US" dirty="0" smtClean="0"/>
              <a:t>condition</a:t>
            </a:r>
          </a:p>
          <a:p>
            <a:endParaRPr lang="en-US" dirty="0"/>
          </a:p>
          <a:p>
            <a:r>
              <a:rPr lang="en-US" dirty="0"/>
              <a:t>(Biomedical) as well as the person behind the medical complaint (Psycho-Social). They actively seek the “patient’s voice”, e.g., their story and perspectives, share control of talk time during the visit, and engage in more information sharing. In short, the patient is an active partner of the clinician employing a Patient-Centered Communication Style.</a:t>
            </a:r>
          </a:p>
          <a:p>
            <a:endParaRPr lang="en-US" dirty="0"/>
          </a:p>
        </p:txBody>
      </p:sp>
    </p:spTree>
    <p:extLst>
      <p:ext uri="{BB962C8B-B14F-4D97-AF65-F5344CB8AC3E}">
        <p14:creationId xmlns:p14="http://schemas.microsoft.com/office/powerpoint/2010/main" val="3628263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Perhaps </a:t>
            </a:r>
            <a:r>
              <a:rPr lang="en-US" dirty="0"/>
              <a:t>the most surprising finding is that </a:t>
            </a:r>
            <a:r>
              <a:rPr lang="en-US" dirty="0" smtClean="0"/>
              <a:t>the average </a:t>
            </a:r>
            <a:r>
              <a:rPr lang="en-US" dirty="0"/>
              <a:t>primary care physician spends less </a:t>
            </a:r>
            <a:r>
              <a:rPr lang="en-US" dirty="0" smtClean="0"/>
              <a:t>than 60 </a:t>
            </a:r>
            <a:r>
              <a:rPr lang="en-US" dirty="0"/>
              <a:t>seconds out of a typical visit talking </a:t>
            </a:r>
            <a:r>
              <a:rPr lang="en-US" dirty="0" smtClean="0"/>
              <a:t>to patients </a:t>
            </a:r>
            <a:r>
              <a:rPr lang="en-US" dirty="0"/>
              <a:t>about new medications</a:t>
            </a:r>
            <a:r>
              <a:rPr lang="en-US" dirty="0" smtClean="0"/>
              <a:t>:</a:t>
            </a:r>
          </a:p>
          <a:p>
            <a:pPr marL="0" indent="0">
              <a:buNone/>
            </a:pPr>
            <a:endParaRPr lang="en-US" dirty="0"/>
          </a:p>
          <a:p>
            <a:r>
              <a:rPr lang="en-US" dirty="0" smtClean="0"/>
              <a:t>why </a:t>
            </a:r>
            <a:r>
              <a:rPr lang="en-US" dirty="0"/>
              <a:t>a new medication is necessary</a:t>
            </a:r>
          </a:p>
          <a:p>
            <a:r>
              <a:rPr lang="en-US" dirty="0" smtClean="0"/>
              <a:t>how </a:t>
            </a:r>
            <a:r>
              <a:rPr lang="en-US" dirty="0"/>
              <a:t>to take it along with dosages</a:t>
            </a:r>
          </a:p>
          <a:p>
            <a:r>
              <a:rPr lang="en-US" dirty="0" smtClean="0"/>
              <a:t>when </a:t>
            </a:r>
            <a:r>
              <a:rPr lang="en-US" dirty="0"/>
              <a:t>to stop taking it and side </a:t>
            </a:r>
            <a:r>
              <a:rPr lang="en-US" dirty="0" smtClean="0"/>
              <a:t>effects?</a:t>
            </a:r>
            <a:endParaRPr lang="en-US" dirty="0"/>
          </a:p>
          <a:p>
            <a:endParaRPr lang="en-US" dirty="0"/>
          </a:p>
        </p:txBody>
      </p:sp>
    </p:spTree>
    <p:extLst>
      <p:ext uri="{BB962C8B-B14F-4D97-AF65-F5344CB8AC3E}">
        <p14:creationId xmlns:p14="http://schemas.microsoft.com/office/powerpoint/2010/main" val="1115162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pic>
        <p:nvPicPr>
          <p:cNvPr id="4" name="Picture 2"/>
          <p:cNvPicPr>
            <a:picLocks noGrp="1" noChangeAspect="1" noChangeArrowheads="1"/>
          </p:cNvPicPr>
          <p:nvPr>
            <p:ph idx="1"/>
          </p:nvPr>
        </p:nvPicPr>
        <p:blipFill>
          <a:blip r:embed="rId2" cstate="print"/>
          <a:srcRect/>
          <a:stretch>
            <a:fillRect/>
          </a:stretch>
        </p:blipFill>
        <p:spPr bwMode="auto">
          <a:xfrm>
            <a:off x="396967" y="1930400"/>
            <a:ext cx="6752391" cy="4305643"/>
          </a:xfrm>
          <a:prstGeom prst="rect">
            <a:avLst/>
          </a:prstGeom>
          <a:noFill/>
          <a:ln w="9525">
            <a:noFill/>
            <a:miter lim="800000"/>
            <a:headEnd/>
            <a:tailEnd/>
          </a:ln>
        </p:spPr>
      </p:pic>
    </p:spTree>
    <p:extLst>
      <p:ext uri="{BB962C8B-B14F-4D97-AF65-F5344CB8AC3E}">
        <p14:creationId xmlns:p14="http://schemas.microsoft.com/office/powerpoint/2010/main" val="3207110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Patients’ Reasons For Not Picking Up A New Prescription For Statins</a:t>
            </a:r>
            <a:br>
              <a:rPr lang="en-US" dirty="0"/>
            </a:br>
            <a:r>
              <a:rPr lang="en-US" dirty="0"/>
              <a:t>Kaiser, Southern California</a:t>
            </a:r>
          </a:p>
        </p:txBody>
      </p:sp>
      <p:pic>
        <p:nvPicPr>
          <p:cNvPr id="4" name="Picture 2"/>
          <p:cNvPicPr>
            <a:picLocks noGrp="1" noChangeAspect="1" noChangeArrowheads="1"/>
          </p:cNvPicPr>
          <p:nvPr>
            <p:ph idx="1"/>
          </p:nvPr>
        </p:nvPicPr>
        <p:blipFill>
          <a:blip r:embed="rId2" cstate="print"/>
          <a:srcRect/>
          <a:stretch>
            <a:fillRect/>
          </a:stretch>
        </p:blipFill>
        <p:spPr bwMode="auto">
          <a:xfrm>
            <a:off x="407138" y="2366318"/>
            <a:ext cx="6752633" cy="3622589"/>
          </a:xfrm>
          <a:prstGeom prst="rect">
            <a:avLst/>
          </a:prstGeom>
          <a:noFill/>
          <a:ln w="9525">
            <a:noFill/>
            <a:miter lim="800000"/>
            <a:headEnd/>
            <a:tailEnd/>
          </a:ln>
        </p:spPr>
      </p:pic>
    </p:spTree>
    <p:extLst>
      <p:ext uri="{BB962C8B-B14F-4D97-AF65-F5344CB8AC3E}">
        <p14:creationId xmlns:p14="http://schemas.microsoft.com/office/powerpoint/2010/main" val="4087295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lstStyle/>
          <a:p>
            <a:pPr marL="0" indent="0" algn="ctr">
              <a:buNone/>
            </a:pPr>
            <a:r>
              <a:rPr lang="en-US" dirty="0"/>
              <a:t>An Applied Example - The Mediating Role Of </a:t>
            </a:r>
            <a:r>
              <a:rPr lang="en-US" dirty="0" smtClean="0"/>
              <a:t>The Physician’s </a:t>
            </a:r>
            <a:r>
              <a:rPr lang="en-US" dirty="0"/>
              <a:t>Communication </a:t>
            </a:r>
            <a:r>
              <a:rPr lang="en-US" dirty="0" smtClean="0"/>
              <a:t>Style</a:t>
            </a:r>
          </a:p>
          <a:p>
            <a:pPr marL="0" indent="0" algn="ctr">
              <a:buNone/>
            </a:pPr>
            <a:endParaRPr lang="en-US" dirty="0"/>
          </a:p>
          <a:p>
            <a:r>
              <a:rPr lang="en-US" dirty="0"/>
              <a:t>Imagine an exam room in which a recently diagnosed,</a:t>
            </a:r>
          </a:p>
          <a:p>
            <a:r>
              <a:rPr lang="en-US" dirty="0"/>
              <a:t>middle-aged, male diabetes patient has just been told by their doctor that they need to take insulin injections the rest of their life.</a:t>
            </a:r>
          </a:p>
          <a:p>
            <a:r>
              <a:rPr lang="en-US" dirty="0"/>
              <a:t>Immediately upon receiving the news from the doctor the patient’s mind starts racing. Should he accept the doctor’s recommendation or not.</a:t>
            </a:r>
          </a:p>
          <a:p>
            <a:endParaRPr lang="en-US" dirty="0"/>
          </a:p>
        </p:txBody>
      </p:sp>
    </p:spTree>
    <p:extLst>
      <p:ext uri="{BB962C8B-B14F-4D97-AF65-F5344CB8AC3E}">
        <p14:creationId xmlns:p14="http://schemas.microsoft.com/office/powerpoint/2010/main" val="1462024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lstStyle/>
          <a:p>
            <a:endParaRPr lang="en-US" dirty="0" smtClean="0"/>
          </a:p>
          <a:p>
            <a:r>
              <a:rPr lang="en-US" dirty="0" smtClean="0"/>
              <a:t>Two </a:t>
            </a:r>
            <a:r>
              <a:rPr lang="en-US" dirty="0"/>
              <a:t>patients each visit their physicians with identical complaints and receive identical prescriptions.  Only one fills the </a:t>
            </a:r>
            <a:r>
              <a:rPr lang="en-US" dirty="0" smtClean="0"/>
              <a:t>prescription.</a:t>
            </a:r>
            <a:endParaRPr lang="en-US" dirty="0"/>
          </a:p>
          <a:p>
            <a:endParaRPr lang="en-US" dirty="0"/>
          </a:p>
          <a:p>
            <a:r>
              <a:rPr lang="en-US" dirty="0"/>
              <a:t>The aim of this paper is to help understand why…and what can be done to improve medication adherence.</a:t>
            </a:r>
          </a:p>
          <a:p>
            <a:endParaRPr lang="en-US" dirty="0"/>
          </a:p>
        </p:txBody>
      </p:sp>
    </p:spTree>
    <p:extLst>
      <p:ext uri="{BB962C8B-B14F-4D97-AF65-F5344CB8AC3E}">
        <p14:creationId xmlns:p14="http://schemas.microsoft.com/office/powerpoint/2010/main" val="3951640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normAutofit/>
          </a:bodyPr>
          <a:lstStyle/>
          <a:p>
            <a:pPr marL="0" indent="0">
              <a:buNone/>
            </a:pPr>
            <a:r>
              <a:rPr lang="en-US" dirty="0"/>
              <a:t>The patient’s resistance to taking insulin is driven by </a:t>
            </a:r>
            <a:r>
              <a:rPr lang="en-US" dirty="0" smtClean="0"/>
              <a:t>a combination </a:t>
            </a:r>
            <a:r>
              <a:rPr lang="en-US" dirty="0"/>
              <a:t>of:</a:t>
            </a:r>
          </a:p>
          <a:p>
            <a:r>
              <a:rPr lang="en-US" dirty="0" smtClean="0"/>
              <a:t>Their </a:t>
            </a:r>
            <a:r>
              <a:rPr lang="en-US" dirty="0"/>
              <a:t>beliefs about diabetes and insulin</a:t>
            </a:r>
          </a:p>
          <a:p>
            <a:r>
              <a:rPr lang="en-US" dirty="0" smtClean="0"/>
              <a:t>Negative </a:t>
            </a:r>
            <a:r>
              <a:rPr lang="en-US" dirty="0"/>
              <a:t>self-perceptions and attitudinal barriers (sense of personal failure or self-blame for the necessity of insulin use)</a:t>
            </a:r>
          </a:p>
          <a:p>
            <a:r>
              <a:rPr lang="en-US" dirty="0" smtClean="0"/>
              <a:t>Fear </a:t>
            </a:r>
            <a:r>
              <a:rPr lang="en-US" dirty="0"/>
              <a:t>of side effects and complications from insulin use</a:t>
            </a:r>
          </a:p>
          <a:p>
            <a:r>
              <a:rPr lang="en-US" dirty="0" smtClean="0"/>
              <a:t>Depression</a:t>
            </a:r>
            <a:endParaRPr lang="en-US" dirty="0"/>
          </a:p>
          <a:p>
            <a:r>
              <a:rPr lang="en-US" dirty="0" smtClean="0"/>
              <a:t>Concerns </a:t>
            </a:r>
            <a:r>
              <a:rPr lang="en-US" dirty="0"/>
              <a:t>about lifestyle restrictions because of insulin use for the rest of their life</a:t>
            </a:r>
          </a:p>
          <a:p>
            <a:r>
              <a:rPr lang="en-US" dirty="0" smtClean="0"/>
              <a:t>Social </a:t>
            </a:r>
            <a:r>
              <a:rPr lang="en-US" dirty="0"/>
              <a:t>stigma of having to take insulin</a:t>
            </a:r>
          </a:p>
          <a:p>
            <a:endParaRPr lang="en-US" dirty="0"/>
          </a:p>
        </p:txBody>
      </p:sp>
    </p:spTree>
    <p:extLst>
      <p:ext uri="{BB962C8B-B14F-4D97-AF65-F5344CB8AC3E}">
        <p14:creationId xmlns:p14="http://schemas.microsoft.com/office/powerpoint/2010/main" val="885463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normAutofit fontScale="92500" lnSpcReduction="10000"/>
          </a:bodyPr>
          <a:lstStyle/>
          <a:p>
            <a:r>
              <a:rPr lang="en-US" dirty="0"/>
              <a:t>Absent an “information therapy intervention” by the physician </a:t>
            </a:r>
            <a:r>
              <a:rPr lang="en-US" dirty="0" smtClean="0"/>
              <a:t>aimed at </a:t>
            </a:r>
            <a:r>
              <a:rPr lang="en-US" dirty="0"/>
              <a:t>helping this patient better understand the seriousness of </a:t>
            </a:r>
            <a:r>
              <a:rPr lang="en-US" dirty="0" smtClean="0"/>
              <a:t>their condition </a:t>
            </a:r>
            <a:r>
              <a:rPr lang="en-US" dirty="0"/>
              <a:t>and the need to go on insulin, the patient’s “concerns’ </a:t>
            </a:r>
            <a:r>
              <a:rPr lang="en-US" dirty="0" smtClean="0"/>
              <a:t>will win </a:t>
            </a:r>
            <a:r>
              <a:rPr lang="en-US" dirty="0"/>
              <a:t>trump the “necessity” for insulin. </a:t>
            </a:r>
          </a:p>
          <a:p>
            <a:r>
              <a:rPr lang="en-US" b="1" dirty="0" smtClean="0"/>
              <a:t>The </a:t>
            </a:r>
            <a:r>
              <a:rPr lang="en-US" b="1" dirty="0"/>
              <a:t>net result is that this patient will be non-adherent</a:t>
            </a:r>
            <a:r>
              <a:rPr lang="en-US" b="1" dirty="0" smtClean="0"/>
              <a:t>.</a:t>
            </a:r>
          </a:p>
          <a:p>
            <a:endParaRPr lang="en-US" b="1" dirty="0"/>
          </a:p>
          <a:p>
            <a:r>
              <a:rPr lang="en-US" dirty="0" smtClean="0"/>
              <a:t>So </a:t>
            </a:r>
            <a:r>
              <a:rPr lang="en-US" dirty="0"/>
              <a:t>what would the exam room conversations between the </a:t>
            </a:r>
            <a:r>
              <a:rPr lang="en-US" dirty="0" smtClean="0"/>
              <a:t>patient and </a:t>
            </a:r>
            <a:r>
              <a:rPr lang="en-US" dirty="0"/>
              <a:t>a primary care physician look like for a physician with </a:t>
            </a:r>
            <a:r>
              <a:rPr lang="en-US" dirty="0" smtClean="0"/>
              <a:t>a biomedical </a:t>
            </a:r>
            <a:r>
              <a:rPr lang="en-US" dirty="0"/>
              <a:t>or physician-directed style of communication look like? </a:t>
            </a:r>
          </a:p>
          <a:p>
            <a:r>
              <a:rPr lang="en-US" b="1" dirty="0" smtClean="0"/>
              <a:t>How </a:t>
            </a:r>
            <a:r>
              <a:rPr lang="en-US" b="1" dirty="0"/>
              <a:t>would it compare to a physician with a patient-centered style?</a:t>
            </a:r>
          </a:p>
        </p:txBody>
      </p:sp>
    </p:spTree>
    <p:extLst>
      <p:ext uri="{BB962C8B-B14F-4D97-AF65-F5344CB8AC3E}">
        <p14:creationId xmlns:p14="http://schemas.microsoft.com/office/powerpoint/2010/main" val="2398203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Physician-Directed Communication Approach</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Doctor: </a:t>
            </a:r>
            <a:r>
              <a:rPr lang="en-US" dirty="0"/>
              <a:t>We have got to get your blood glucose under control. The Metformin is not enough. I will need to put you on insulin.</a:t>
            </a:r>
          </a:p>
          <a:p>
            <a:r>
              <a:rPr lang="en-US" dirty="0"/>
              <a:t>Patient: You mean shots every day?</a:t>
            </a:r>
          </a:p>
          <a:p>
            <a:r>
              <a:rPr lang="en-US" dirty="0"/>
              <a:t>Doctor: Yup…it’s the only way to get this problem under control.</a:t>
            </a:r>
          </a:p>
          <a:p>
            <a:r>
              <a:rPr lang="en-US" dirty="0"/>
              <a:t>Patient: My aunt had a touch of sugar and didn’t need insulin.</a:t>
            </a:r>
          </a:p>
          <a:p>
            <a:r>
              <a:rPr lang="en-US" dirty="0"/>
              <a:t>Doctor: Yeah well she’s not you</a:t>
            </a:r>
          </a:p>
          <a:p>
            <a:r>
              <a:rPr lang="en-US" dirty="0"/>
              <a:t>Patient: When would I need to start?</a:t>
            </a:r>
          </a:p>
          <a:p>
            <a:r>
              <a:rPr lang="en-US" dirty="0"/>
              <a:t>Doctor: Tomorrow if possible…the sooner the better</a:t>
            </a:r>
          </a:p>
          <a:p>
            <a:r>
              <a:rPr lang="en-US" dirty="0"/>
              <a:t>Patient: I hate shots…I can’t give myself shots every day.</a:t>
            </a:r>
          </a:p>
          <a:p>
            <a:r>
              <a:rPr lang="en-US" dirty="0"/>
              <a:t>Doctor: My nurse will show you how to do and you will get used to it.</a:t>
            </a:r>
          </a:p>
          <a:p>
            <a:r>
              <a:rPr lang="en-US" dirty="0"/>
              <a:t>Patient: Are you sure I need this?</a:t>
            </a:r>
          </a:p>
          <a:p>
            <a:r>
              <a:rPr lang="en-US" dirty="0"/>
              <a:t>Doctor: Let me give you a brochure which explains how insulin works and why your body needs it.</a:t>
            </a:r>
          </a:p>
          <a:p>
            <a:r>
              <a:rPr lang="en-US" dirty="0"/>
              <a:t>Patient: Ummhmmm</a:t>
            </a:r>
          </a:p>
          <a:p>
            <a:r>
              <a:rPr lang="en-US" dirty="0"/>
              <a:t>Doctor: I will send an e-prescription to the pharmacy and you can pick up your insulin on the way home. Let the pharmacists know if you have any questions.</a:t>
            </a:r>
          </a:p>
          <a:p>
            <a:r>
              <a:rPr lang="en-US" dirty="0"/>
              <a:t>Doctor: Now let’s talk about your weight….</a:t>
            </a:r>
          </a:p>
          <a:p>
            <a:endParaRPr lang="en-US" dirty="0"/>
          </a:p>
          <a:p>
            <a:endParaRPr lang="en-US" dirty="0"/>
          </a:p>
        </p:txBody>
      </p:sp>
    </p:spTree>
    <p:extLst>
      <p:ext uri="{BB962C8B-B14F-4D97-AF65-F5344CB8AC3E}">
        <p14:creationId xmlns:p14="http://schemas.microsoft.com/office/powerpoint/2010/main" val="3232669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Note how the physician in Example # 1:</a:t>
            </a:r>
          </a:p>
          <a:p>
            <a:endParaRPr lang="en-US" dirty="0"/>
          </a:p>
          <a:p>
            <a:r>
              <a:rPr lang="en-US" dirty="0"/>
              <a:t>Does not explanation why the patient needs insulin</a:t>
            </a:r>
          </a:p>
          <a:p>
            <a:r>
              <a:rPr lang="en-US" dirty="0"/>
              <a:t>Ignores the patient’s concerns about “shots” every day.</a:t>
            </a:r>
          </a:p>
          <a:p>
            <a:r>
              <a:rPr lang="en-US" dirty="0"/>
              <a:t>Does not follow-up on patient’s beliefs/experiences regarding his aunt’s diabetes.</a:t>
            </a:r>
          </a:p>
          <a:p>
            <a:r>
              <a:rPr lang="en-US" dirty="0"/>
              <a:t>Misses several opportunities to provide empathy and support to patient.</a:t>
            </a:r>
          </a:p>
          <a:p>
            <a:r>
              <a:rPr lang="en-US" dirty="0"/>
              <a:t>Misses opportunities to provide additional information regarding the severity of his condition and the necessity for insulin.</a:t>
            </a:r>
          </a:p>
          <a:p>
            <a:r>
              <a:rPr lang="en-US" dirty="0"/>
              <a:t>Assumes patient will be adherent &amp; makes no attempt to validate that assumption.</a:t>
            </a:r>
          </a:p>
          <a:p>
            <a:endParaRPr lang="en-US" dirty="0"/>
          </a:p>
        </p:txBody>
      </p:sp>
    </p:spTree>
    <p:extLst>
      <p:ext uri="{BB962C8B-B14F-4D97-AF65-F5344CB8AC3E}">
        <p14:creationId xmlns:p14="http://schemas.microsoft.com/office/powerpoint/2010/main" val="2109775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 Forward 12 Months</a:t>
            </a:r>
          </a:p>
        </p:txBody>
      </p:sp>
      <p:sp>
        <p:nvSpPr>
          <p:cNvPr id="3" name="Content Placeholder 2"/>
          <p:cNvSpPr>
            <a:spLocks noGrp="1"/>
          </p:cNvSpPr>
          <p:nvPr>
            <p:ph idx="1"/>
          </p:nvPr>
        </p:nvSpPr>
        <p:spPr/>
        <p:txBody>
          <a:bodyPr>
            <a:normAutofit lnSpcReduction="10000"/>
          </a:bodyPr>
          <a:lstStyle/>
          <a:p>
            <a:r>
              <a:rPr lang="en-US" dirty="0" smtClean="0"/>
              <a:t>Not </a:t>
            </a:r>
            <a:r>
              <a:rPr lang="en-US" dirty="0"/>
              <a:t>surprisingly, the patient in the first example did </a:t>
            </a:r>
            <a:r>
              <a:rPr lang="en-US" dirty="0" smtClean="0"/>
              <a:t>not immediately </a:t>
            </a:r>
            <a:r>
              <a:rPr lang="en-US" dirty="0"/>
              <a:t>agree with the physician’s </a:t>
            </a:r>
            <a:r>
              <a:rPr lang="en-US" dirty="0" smtClean="0"/>
              <a:t>recommendation to </a:t>
            </a:r>
            <a:r>
              <a:rPr lang="en-US" dirty="0"/>
              <a:t>begin taking insulin. </a:t>
            </a:r>
          </a:p>
          <a:p>
            <a:r>
              <a:rPr lang="en-US" dirty="0"/>
              <a:t>The patient filled the prescription and told the doctor they were trying it out. After a few months the patient, when confronted by the doctor admitted to not taking the insulin.</a:t>
            </a:r>
          </a:p>
          <a:p>
            <a:r>
              <a:rPr lang="en-US" b="1" dirty="0"/>
              <a:t>Within 6 months, the nonadherent patient ended up </a:t>
            </a:r>
            <a:r>
              <a:rPr lang="en-US" b="1" dirty="0" smtClean="0"/>
              <a:t>in the </a:t>
            </a:r>
            <a:r>
              <a:rPr lang="en-US" b="1" dirty="0"/>
              <a:t>ER twice with complications from their </a:t>
            </a:r>
            <a:r>
              <a:rPr lang="en-US" b="1" dirty="0" smtClean="0"/>
              <a:t>uncontrolled diabetes</a:t>
            </a:r>
            <a:r>
              <a:rPr lang="en-US" b="1" dirty="0"/>
              <a:t>. </a:t>
            </a:r>
          </a:p>
          <a:p>
            <a:r>
              <a:rPr lang="en-US" b="1" dirty="0"/>
              <a:t>This patient was hospitalized and placed on insulin after </a:t>
            </a:r>
            <a:r>
              <a:rPr lang="en-US" b="1" dirty="0" smtClean="0"/>
              <a:t>the second </a:t>
            </a:r>
            <a:r>
              <a:rPr lang="en-US" b="1" dirty="0"/>
              <a:t>ER visit. The total cost associated with these </a:t>
            </a:r>
            <a:r>
              <a:rPr lang="en-US" b="1" dirty="0" smtClean="0"/>
              <a:t>events came </a:t>
            </a:r>
            <a:r>
              <a:rPr lang="en-US" b="1" dirty="0"/>
              <a:t>out to over $60,000.</a:t>
            </a:r>
          </a:p>
          <a:p>
            <a:endParaRPr lang="en-US" dirty="0"/>
          </a:p>
        </p:txBody>
      </p:sp>
    </p:spTree>
    <p:extLst>
      <p:ext uri="{BB962C8B-B14F-4D97-AF65-F5344CB8AC3E}">
        <p14:creationId xmlns:p14="http://schemas.microsoft.com/office/powerpoint/2010/main" val="15052723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 room conversation patient centered communication </a:t>
            </a:r>
          </a:p>
        </p:txBody>
      </p:sp>
      <p:sp>
        <p:nvSpPr>
          <p:cNvPr id="3" name="Content Placeholder 2"/>
          <p:cNvSpPr>
            <a:spLocks noGrp="1"/>
          </p:cNvSpPr>
          <p:nvPr>
            <p:ph idx="1"/>
          </p:nvPr>
        </p:nvSpPr>
        <p:spPr>
          <a:xfrm>
            <a:off x="609599" y="1713470"/>
            <a:ext cx="6347714" cy="4327893"/>
          </a:xfrm>
        </p:spPr>
        <p:txBody>
          <a:bodyPr>
            <a:noAutofit/>
          </a:bodyPr>
          <a:lstStyle/>
          <a:p>
            <a:r>
              <a:rPr lang="en-US" sz="1000" dirty="0" smtClean="0"/>
              <a:t>Doctor: </a:t>
            </a:r>
            <a:r>
              <a:rPr lang="en-US" sz="1000" dirty="0"/>
              <a:t>We have got to get your blood glucose under control.  Metformin not enough.   Recommend </a:t>
            </a:r>
            <a:r>
              <a:rPr lang="en-US" sz="1000" dirty="0" smtClean="0"/>
              <a:t>start </a:t>
            </a:r>
            <a:r>
              <a:rPr lang="en-US" sz="1000" dirty="0"/>
              <a:t>on insulin. It is the right thing to do for someone in your situation.  Your A1C is not under control </a:t>
            </a:r>
            <a:r>
              <a:rPr lang="en-US" sz="1000" dirty="0" smtClean="0"/>
              <a:t>and your </a:t>
            </a:r>
            <a:r>
              <a:rPr lang="en-US" sz="1000" dirty="0"/>
              <a:t>body will soon be affected.</a:t>
            </a:r>
          </a:p>
          <a:p>
            <a:r>
              <a:rPr lang="en-US" sz="1000" dirty="0"/>
              <a:t>Patient: You mean shots every day? </a:t>
            </a:r>
          </a:p>
          <a:p>
            <a:r>
              <a:rPr lang="en-US" sz="1000" dirty="0"/>
              <a:t>Doctor: Yes…I know how overwhelming this must be for you right now. Care to share your thoughts?</a:t>
            </a:r>
          </a:p>
          <a:p>
            <a:r>
              <a:rPr lang="en-US" sz="1000" dirty="0"/>
              <a:t>Patient: You got that right...I am kind of numb. I feel like running out of here screaming.   Am scared.</a:t>
            </a:r>
          </a:p>
          <a:p>
            <a:r>
              <a:rPr lang="en-US" sz="1000" dirty="0"/>
              <a:t>Doctor: I’d probably be feeling the same way if I were in your shoes. I am sorry you have to deal with this.   </a:t>
            </a:r>
          </a:p>
          <a:p>
            <a:r>
              <a:rPr lang="en-US" sz="1000" dirty="0"/>
              <a:t>Patient: Uhhmmmm</a:t>
            </a:r>
          </a:p>
          <a:p>
            <a:r>
              <a:rPr lang="en-US" sz="1000" dirty="0"/>
              <a:t>Doctor: It might help you if you better understood why you need insulin…conversation about how insulin </a:t>
            </a:r>
            <a:r>
              <a:rPr lang="en-US" sz="1000" dirty="0" smtClean="0"/>
              <a:t>helps </a:t>
            </a:r>
            <a:r>
              <a:rPr lang="en-US" sz="1000" dirty="0"/>
              <a:t>the body  process glucose]…Before we do anything I want you to understand </a:t>
            </a:r>
          </a:p>
          <a:p>
            <a:r>
              <a:rPr lang="en-US" sz="1000" dirty="0"/>
              <a:t>Patient: I am not sure where to start?</a:t>
            </a:r>
          </a:p>
          <a:p>
            <a:r>
              <a:rPr lang="en-US" sz="1000" dirty="0"/>
              <a:t>Doctor: Let’s start at the beginning with you understanding your options. Before you leave today let </a:t>
            </a:r>
            <a:r>
              <a:rPr lang="en-US" sz="1000" dirty="0" smtClean="0"/>
              <a:t>me hook </a:t>
            </a:r>
            <a:r>
              <a:rPr lang="en-US" sz="1000" dirty="0"/>
              <a:t>you up with our diabetes care manager who can walk you through process of taking insulin.  </a:t>
            </a:r>
          </a:p>
          <a:p>
            <a:r>
              <a:rPr lang="en-US" sz="1000" dirty="0"/>
              <a:t>Patient: I don’t want to talk the Diabetes person today. I need some time to think about this.</a:t>
            </a:r>
          </a:p>
          <a:p>
            <a:r>
              <a:rPr lang="en-US" sz="1000" dirty="0"/>
              <a:t>Doctor: I understand. This is a lot to get hit with all at once. psychological insulin resistance. </a:t>
            </a:r>
          </a:p>
          <a:p>
            <a:r>
              <a:rPr lang="en-US" sz="1000" dirty="0"/>
              <a:t>Patient: I will believe me.</a:t>
            </a:r>
          </a:p>
          <a:p>
            <a:r>
              <a:rPr lang="en-US" sz="1000" dirty="0"/>
              <a:t>Doctor: Good. Let’s follow up in a week or so after you have had a chance to talk with our diabetic </a:t>
            </a:r>
            <a:r>
              <a:rPr lang="en-US" sz="1000" dirty="0" smtClean="0"/>
              <a:t>case manager</a:t>
            </a:r>
            <a:r>
              <a:rPr lang="en-US" sz="1000" dirty="0"/>
              <a:t>. At that point we can decide how best to proceed.</a:t>
            </a:r>
          </a:p>
          <a:p>
            <a:r>
              <a:rPr lang="en-US" sz="1000" dirty="0"/>
              <a:t>Patient: Ok</a:t>
            </a:r>
          </a:p>
          <a:p>
            <a:endParaRPr lang="en-US" sz="600" dirty="0"/>
          </a:p>
        </p:txBody>
      </p:sp>
    </p:spTree>
    <p:extLst>
      <p:ext uri="{BB962C8B-B14F-4D97-AF65-F5344CB8AC3E}">
        <p14:creationId xmlns:p14="http://schemas.microsoft.com/office/powerpoint/2010/main" val="24016350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lstStyle/>
          <a:p>
            <a:pPr marL="0" indent="0">
              <a:buNone/>
            </a:pPr>
            <a:r>
              <a:rPr lang="en-US" dirty="0"/>
              <a:t>Note how the physician in Example # 2</a:t>
            </a:r>
            <a:r>
              <a:rPr lang="en-US" dirty="0" smtClean="0"/>
              <a:t>:</a:t>
            </a:r>
          </a:p>
          <a:p>
            <a:pPr marL="0" indent="0" algn="ctr">
              <a:buNone/>
            </a:pPr>
            <a:endParaRPr lang="en-US" b="1" dirty="0"/>
          </a:p>
          <a:p>
            <a:r>
              <a:rPr lang="en-US" dirty="0" smtClean="0"/>
              <a:t>Explains </a:t>
            </a:r>
            <a:r>
              <a:rPr lang="en-US" dirty="0"/>
              <a:t>why the patient needs to go on insulin.</a:t>
            </a:r>
          </a:p>
          <a:p>
            <a:r>
              <a:rPr lang="en-US" dirty="0" smtClean="0"/>
              <a:t>Pick </a:t>
            </a:r>
            <a:r>
              <a:rPr lang="en-US" dirty="0"/>
              <a:t>up on the patient’s fear about shots.</a:t>
            </a:r>
          </a:p>
          <a:p>
            <a:r>
              <a:rPr lang="en-US" dirty="0" smtClean="0"/>
              <a:t>Acknowledges </a:t>
            </a:r>
            <a:r>
              <a:rPr lang="en-US" dirty="0"/>
              <a:t>how the patient is feeling – empathy.</a:t>
            </a:r>
          </a:p>
          <a:p>
            <a:r>
              <a:rPr lang="en-US" dirty="0" smtClean="0"/>
              <a:t>Asks </a:t>
            </a:r>
            <a:r>
              <a:rPr lang="en-US" dirty="0"/>
              <a:t>about the patient’s perspective.</a:t>
            </a:r>
          </a:p>
          <a:p>
            <a:r>
              <a:rPr lang="en-US" dirty="0" smtClean="0"/>
              <a:t>Offers </a:t>
            </a:r>
            <a:r>
              <a:rPr lang="en-US" dirty="0"/>
              <a:t>support and training to help patient but </a:t>
            </a:r>
            <a:r>
              <a:rPr lang="en-US" dirty="0" smtClean="0"/>
              <a:t>self-confidence </a:t>
            </a:r>
            <a:r>
              <a:rPr lang="en-US" dirty="0"/>
              <a:t>and self-efficacy.</a:t>
            </a:r>
          </a:p>
          <a:p>
            <a:r>
              <a:rPr lang="en-US" dirty="0" smtClean="0"/>
              <a:t>Seeks </a:t>
            </a:r>
            <a:r>
              <a:rPr lang="en-US" dirty="0"/>
              <a:t>patient agreement with care plan.</a:t>
            </a:r>
          </a:p>
          <a:p>
            <a:endParaRPr lang="en-US" dirty="0"/>
          </a:p>
        </p:txBody>
      </p:sp>
    </p:spTree>
    <p:extLst>
      <p:ext uri="{BB962C8B-B14F-4D97-AF65-F5344CB8AC3E}">
        <p14:creationId xmlns:p14="http://schemas.microsoft.com/office/powerpoint/2010/main" val="12842242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 Forward 12 Months</a:t>
            </a:r>
          </a:p>
        </p:txBody>
      </p:sp>
      <p:sp>
        <p:nvSpPr>
          <p:cNvPr id="3" name="Content Placeholder 2"/>
          <p:cNvSpPr>
            <a:spLocks noGrp="1"/>
          </p:cNvSpPr>
          <p:nvPr>
            <p:ph idx="1"/>
          </p:nvPr>
        </p:nvSpPr>
        <p:spPr/>
        <p:txBody>
          <a:bodyPr>
            <a:normAutofit/>
          </a:bodyPr>
          <a:lstStyle/>
          <a:p>
            <a:r>
              <a:rPr lang="en-US" dirty="0"/>
              <a:t>The patient in the second example decided to go on </a:t>
            </a:r>
            <a:r>
              <a:rPr lang="en-US" dirty="0" smtClean="0"/>
              <a:t>insulin and </a:t>
            </a:r>
            <a:r>
              <a:rPr lang="en-US" dirty="0"/>
              <a:t>was adherent. The patient met with the practice’s diabetes coordinator, learned how to administer the insulin and became very effective and confident in their self-care abilities. </a:t>
            </a:r>
            <a:endParaRPr lang="en-US" dirty="0" smtClean="0"/>
          </a:p>
          <a:p>
            <a:endParaRPr lang="en-US" dirty="0"/>
          </a:p>
          <a:p>
            <a:r>
              <a:rPr lang="en-US" dirty="0"/>
              <a:t>The patient was routinely followed up with by their </a:t>
            </a:r>
            <a:r>
              <a:rPr lang="en-US" dirty="0" smtClean="0"/>
              <a:t>primary care </a:t>
            </a:r>
            <a:r>
              <a:rPr lang="en-US" dirty="0"/>
              <a:t>physician and their health care team of </a:t>
            </a:r>
            <a:r>
              <a:rPr lang="en-US" dirty="0" smtClean="0"/>
              <a:t>diabetic educators</a:t>
            </a:r>
            <a:r>
              <a:rPr lang="en-US" dirty="0"/>
              <a:t>. The patient did not experience any ER visits </a:t>
            </a:r>
            <a:r>
              <a:rPr lang="en-US" dirty="0" smtClean="0"/>
              <a:t>or hospitalizations </a:t>
            </a:r>
            <a:r>
              <a:rPr lang="en-US" dirty="0"/>
              <a:t>associated with their </a:t>
            </a:r>
            <a:r>
              <a:rPr lang="en-US" dirty="0" smtClean="0"/>
              <a:t>condition.</a:t>
            </a:r>
            <a:endParaRPr lang="en-US" dirty="0"/>
          </a:p>
          <a:p>
            <a:endParaRPr lang="en-US" dirty="0"/>
          </a:p>
        </p:txBody>
      </p:sp>
    </p:spTree>
    <p:extLst>
      <p:ext uri="{BB962C8B-B14F-4D97-AF65-F5344CB8AC3E}">
        <p14:creationId xmlns:p14="http://schemas.microsoft.com/office/powerpoint/2010/main" val="1191046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lstStyle/>
          <a:p>
            <a:pPr marL="0" indent="0">
              <a:buNone/>
            </a:pPr>
            <a:r>
              <a:rPr lang="en-US" dirty="0"/>
              <a:t>Five Patient Communication “Best Practices</a:t>
            </a:r>
            <a:r>
              <a:rPr lang="en-US" dirty="0" smtClean="0"/>
              <a:t>” Used </a:t>
            </a:r>
            <a:r>
              <a:rPr lang="en-US" dirty="0"/>
              <a:t>By High Performing Physicians And </a:t>
            </a:r>
            <a:r>
              <a:rPr lang="en-US" dirty="0" smtClean="0"/>
              <a:t>Linked To </a:t>
            </a:r>
            <a:r>
              <a:rPr lang="en-US" dirty="0"/>
              <a:t>Increased Patient </a:t>
            </a:r>
            <a:r>
              <a:rPr lang="en-US" dirty="0" smtClean="0"/>
              <a:t>Adherence:</a:t>
            </a:r>
          </a:p>
          <a:p>
            <a:pPr marL="0" indent="0">
              <a:buNone/>
            </a:pPr>
            <a:endParaRPr lang="en-US" dirty="0"/>
          </a:p>
          <a:p>
            <a:pPr>
              <a:buFont typeface="+mj-lt"/>
              <a:buAutoNum type="arabicPeriod"/>
            </a:pPr>
            <a:r>
              <a:rPr lang="en-US" dirty="0" smtClean="0"/>
              <a:t>Begins </a:t>
            </a:r>
            <a:r>
              <a:rPr lang="en-US" dirty="0"/>
              <a:t>With Trusting Doctor-Patient Relationship</a:t>
            </a:r>
          </a:p>
          <a:p>
            <a:pPr>
              <a:buFont typeface="+mj-lt"/>
              <a:buAutoNum type="arabicPeriod"/>
            </a:pPr>
            <a:r>
              <a:rPr lang="en-US" dirty="0" smtClean="0"/>
              <a:t>Understanding </a:t>
            </a:r>
            <a:r>
              <a:rPr lang="en-US" dirty="0"/>
              <a:t>The Patient’s Perspective Is Vital</a:t>
            </a:r>
          </a:p>
          <a:p>
            <a:pPr>
              <a:buFont typeface="+mj-lt"/>
              <a:buAutoNum type="arabicPeriod"/>
            </a:pPr>
            <a:r>
              <a:rPr lang="en-US" dirty="0" smtClean="0"/>
              <a:t>Seeks </a:t>
            </a:r>
            <a:r>
              <a:rPr lang="en-US" dirty="0"/>
              <a:t>Patient Agreement – Shared Decision-Making</a:t>
            </a:r>
          </a:p>
          <a:p>
            <a:pPr>
              <a:buFont typeface="+mj-lt"/>
              <a:buAutoNum type="arabicPeriod"/>
            </a:pPr>
            <a:r>
              <a:rPr lang="en-US" dirty="0" smtClean="0"/>
              <a:t>Don’t </a:t>
            </a:r>
            <a:r>
              <a:rPr lang="en-US" dirty="0"/>
              <a:t>Neglect The Patient’s Psycho-Social Needs</a:t>
            </a:r>
          </a:p>
          <a:p>
            <a:pPr>
              <a:buFont typeface="+mj-lt"/>
              <a:buAutoNum type="arabicPeriod"/>
            </a:pPr>
            <a:r>
              <a:rPr lang="en-US" dirty="0" smtClean="0"/>
              <a:t>Don’t </a:t>
            </a:r>
            <a:r>
              <a:rPr lang="en-US" dirty="0"/>
              <a:t>Underestimate The Patient’s Need/Desire For Information…Even If They Don’t Ask Questions</a:t>
            </a:r>
          </a:p>
          <a:p>
            <a:endParaRPr lang="en-US" dirty="0"/>
          </a:p>
        </p:txBody>
      </p:sp>
    </p:spTree>
    <p:extLst>
      <p:ext uri="{BB962C8B-B14F-4D97-AF65-F5344CB8AC3E}">
        <p14:creationId xmlns:p14="http://schemas.microsoft.com/office/powerpoint/2010/main" val="2102585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normAutofit fontScale="92500"/>
          </a:bodyPr>
          <a:lstStyle/>
          <a:p>
            <a:pPr marL="0" indent="0">
              <a:buNone/>
            </a:pPr>
            <a:r>
              <a:rPr lang="en-US" dirty="0"/>
              <a:t>As this paper demonstrates, a big part of the answer to </a:t>
            </a:r>
            <a:r>
              <a:rPr lang="en-US" dirty="0" smtClean="0"/>
              <a:t>this question </a:t>
            </a:r>
            <a:r>
              <a:rPr lang="en-US" dirty="0"/>
              <a:t>lies with the physicians’ patient </a:t>
            </a:r>
            <a:r>
              <a:rPr lang="en-US" dirty="0" smtClean="0"/>
              <a:t>communication style </a:t>
            </a:r>
            <a:r>
              <a:rPr lang="en-US" dirty="0"/>
              <a:t>and skills.  Specifically it depends upon their ability to:</a:t>
            </a:r>
          </a:p>
          <a:p>
            <a:endParaRPr lang="en-US" dirty="0"/>
          </a:p>
          <a:p>
            <a:pPr>
              <a:buFont typeface="+mj-lt"/>
              <a:buAutoNum type="arabicPeriod"/>
            </a:pPr>
            <a:r>
              <a:rPr lang="en-US" dirty="0" smtClean="0"/>
              <a:t>Build </a:t>
            </a:r>
            <a:r>
              <a:rPr lang="en-US" dirty="0"/>
              <a:t>a strong case with the patient concerning the necessity for taking action, e.g., take a new medication. This means eliciting the extent and accuracy of the patient’s knowledge about their diagnosis and its’ severity.</a:t>
            </a:r>
          </a:p>
          <a:p>
            <a:pPr>
              <a:buFont typeface="+mj-lt"/>
              <a:buAutoNum type="arabicPeriod"/>
            </a:pPr>
            <a:r>
              <a:rPr lang="en-US" dirty="0" smtClean="0"/>
              <a:t>Provide </a:t>
            </a:r>
            <a:r>
              <a:rPr lang="en-US" dirty="0"/>
              <a:t>the patient with the evidence needed to build trust in the safety and efficacy of the treatment recommendation. How do you know how much information to provide? Ask the patient.</a:t>
            </a:r>
          </a:p>
          <a:p>
            <a:endParaRPr lang="en-US" dirty="0"/>
          </a:p>
        </p:txBody>
      </p:sp>
    </p:spTree>
    <p:extLst>
      <p:ext uri="{BB962C8B-B14F-4D97-AF65-F5344CB8AC3E}">
        <p14:creationId xmlns:p14="http://schemas.microsoft.com/office/powerpoint/2010/main" val="3795993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lstStyle/>
          <a:p>
            <a:r>
              <a:rPr lang="en-US" dirty="0"/>
              <a:t>Goal:  How specific, patient-centered communication skills and techniques – the gold standard for high quality patient communications – can transform any clinician into a “high performer” when it comes to:</a:t>
            </a:r>
          </a:p>
          <a:p>
            <a:endParaRPr lang="en-US" dirty="0"/>
          </a:p>
          <a:p>
            <a:r>
              <a:rPr lang="en-US" dirty="0"/>
              <a:t>Patient Engagement </a:t>
            </a:r>
            <a:r>
              <a:rPr lang="en-US" dirty="0" smtClean="0"/>
              <a:t>/ </a:t>
            </a:r>
            <a:r>
              <a:rPr lang="en-US" dirty="0"/>
              <a:t>Patient health outcomes</a:t>
            </a:r>
          </a:p>
          <a:p>
            <a:r>
              <a:rPr lang="en-US" dirty="0"/>
              <a:t>Adherence </a:t>
            </a:r>
            <a:r>
              <a:rPr lang="en-US" dirty="0" smtClean="0"/>
              <a:t>/ Value</a:t>
            </a:r>
            <a:endParaRPr lang="en-US" dirty="0"/>
          </a:p>
          <a:p>
            <a:r>
              <a:rPr lang="en-US" dirty="0"/>
              <a:t>Patient Trust </a:t>
            </a:r>
            <a:r>
              <a:rPr lang="en-US" dirty="0" smtClean="0"/>
              <a:t>/ Patient </a:t>
            </a:r>
            <a:r>
              <a:rPr lang="en-US" dirty="0"/>
              <a:t>experience</a:t>
            </a:r>
          </a:p>
          <a:p>
            <a:r>
              <a:rPr lang="en-US" dirty="0"/>
              <a:t>Adoption and integration of Health IT</a:t>
            </a:r>
          </a:p>
          <a:p>
            <a:endParaRPr lang="en-US" dirty="0"/>
          </a:p>
        </p:txBody>
      </p:sp>
    </p:spTree>
    <p:extLst>
      <p:ext uri="{BB962C8B-B14F-4D97-AF65-F5344CB8AC3E}">
        <p14:creationId xmlns:p14="http://schemas.microsoft.com/office/powerpoint/2010/main" val="1956194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Physician-Patient Communication</a:t>
            </a:r>
          </a:p>
        </p:txBody>
      </p:sp>
      <p:sp>
        <p:nvSpPr>
          <p:cNvPr id="3" name="Content Placeholder 2"/>
          <p:cNvSpPr>
            <a:spLocks noGrp="1"/>
          </p:cNvSpPr>
          <p:nvPr>
            <p:ph idx="1"/>
          </p:nvPr>
        </p:nvSpPr>
        <p:spPr/>
        <p:txBody>
          <a:bodyPr>
            <a:normAutofit/>
          </a:bodyPr>
          <a:lstStyle/>
          <a:p>
            <a:pPr>
              <a:buFont typeface="+mj-lt"/>
              <a:buAutoNum type="arabicPeriod" startAt="3"/>
            </a:pPr>
            <a:r>
              <a:rPr lang="en-US" dirty="0"/>
              <a:t>Assess the patient’s level of agreement with their diagnosis, its’ severity, and need for treating the problem.</a:t>
            </a:r>
          </a:p>
          <a:p>
            <a:pPr>
              <a:buFont typeface="+mj-lt"/>
              <a:buAutoNum type="arabicPeriod" startAt="3"/>
            </a:pPr>
            <a:r>
              <a:rPr lang="en-US" dirty="0" smtClean="0"/>
              <a:t>Assess </a:t>
            </a:r>
            <a:r>
              <a:rPr lang="en-US" dirty="0"/>
              <a:t>the patient’s level of agreement with the safety and efficacy of the proposed treatment.</a:t>
            </a:r>
          </a:p>
          <a:p>
            <a:pPr>
              <a:buFont typeface="+mj-lt"/>
              <a:buAutoNum type="arabicPeriod" startAt="3"/>
            </a:pPr>
            <a:r>
              <a:rPr lang="en-US" dirty="0" smtClean="0"/>
              <a:t>Help </a:t>
            </a:r>
            <a:r>
              <a:rPr lang="en-US" dirty="0"/>
              <a:t>patients cognitively process points of disagreement with their diagnosis and/or treatment recommendations.</a:t>
            </a:r>
          </a:p>
          <a:p>
            <a:pPr>
              <a:buFont typeface="+mj-lt"/>
              <a:buAutoNum type="arabicPeriod" startAt="3"/>
            </a:pPr>
            <a:r>
              <a:rPr lang="en-US" dirty="0" smtClean="0"/>
              <a:t>Work </a:t>
            </a:r>
            <a:r>
              <a:rPr lang="en-US" dirty="0"/>
              <a:t>towards an agreement concerning treatments that are acceptable to both they and the patient.</a:t>
            </a:r>
          </a:p>
          <a:p>
            <a:endParaRPr lang="en-US" dirty="0"/>
          </a:p>
        </p:txBody>
      </p:sp>
    </p:spTree>
    <p:extLst>
      <p:ext uri="{BB962C8B-B14F-4D97-AF65-F5344CB8AC3E}">
        <p14:creationId xmlns:p14="http://schemas.microsoft.com/office/powerpoint/2010/main" val="354933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Medication Adherence</a:t>
            </a:r>
          </a:p>
        </p:txBody>
      </p:sp>
      <p:sp>
        <p:nvSpPr>
          <p:cNvPr id="3" name="Content Placeholder 2"/>
          <p:cNvSpPr>
            <a:spLocks noGrp="1"/>
          </p:cNvSpPr>
          <p:nvPr>
            <p:ph idx="1"/>
          </p:nvPr>
        </p:nvSpPr>
        <p:spPr/>
        <p:txBody>
          <a:bodyPr/>
          <a:lstStyle/>
          <a:p>
            <a:endParaRPr lang="en-US" dirty="0"/>
          </a:p>
          <a:p>
            <a:r>
              <a:rPr lang="en-US" dirty="0"/>
              <a:t>Taking a medication as prescribed, e.g. in the right amount, for the prescribed duration and in the recommended way</a:t>
            </a:r>
            <a:r>
              <a:rPr lang="en-US" dirty="0" smtClean="0"/>
              <a:t>.</a:t>
            </a:r>
          </a:p>
          <a:p>
            <a:endParaRPr lang="en-US" dirty="0"/>
          </a:p>
          <a:p>
            <a:r>
              <a:rPr lang="en-US" dirty="0"/>
              <a:t>Adherence is the result of active, voluntary collaboration between patient and physician to produce a therapeutic result.</a:t>
            </a:r>
          </a:p>
          <a:p>
            <a:endParaRPr lang="en-US" dirty="0"/>
          </a:p>
        </p:txBody>
      </p:sp>
    </p:spTree>
    <p:extLst>
      <p:ext uri="{BB962C8B-B14F-4D97-AF65-F5344CB8AC3E}">
        <p14:creationId xmlns:p14="http://schemas.microsoft.com/office/powerpoint/2010/main" val="682368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Adherence</a:t>
            </a:r>
            <a:endParaRPr lang="en-US" dirty="0"/>
          </a:p>
        </p:txBody>
      </p:sp>
      <p:sp>
        <p:nvSpPr>
          <p:cNvPr id="3" name="Content Placeholder 2"/>
          <p:cNvSpPr>
            <a:spLocks noGrp="1"/>
          </p:cNvSpPr>
          <p:nvPr>
            <p:ph idx="1"/>
          </p:nvPr>
        </p:nvSpPr>
        <p:spPr/>
        <p:txBody>
          <a:bodyPr/>
          <a:lstStyle/>
          <a:p>
            <a:pPr marL="0" indent="0">
              <a:buNone/>
            </a:pPr>
            <a:r>
              <a:rPr lang="en-US" b="1" dirty="0"/>
              <a:t>Medication </a:t>
            </a:r>
            <a:r>
              <a:rPr lang="en-US" b="1" dirty="0" smtClean="0"/>
              <a:t>nonadherence – </a:t>
            </a:r>
            <a:r>
              <a:rPr lang="en-US" dirty="0" smtClean="0"/>
              <a:t>patients do </a:t>
            </a:r>
            <a:r>
              <a:rPr lang="en-US" dirty="0"/>
              <a:t>not </a:t>
            </a:r>
            <a:r>
              <a:rPr lang="en-US" dirty="0" smtClean="0"/>
              <a:t>take their </a:t>
            </a:r>
            <a:r>
              <a:rPr lang="en-US" dirty="0"/>
              <a:t>medications.  Includes patients who:</a:t>
            </a:r>
          </a:p>
          <a:p>
            <a:endParaRPr lang="en-US" dirty="0"/>
          </a:p>
          <a:p>
            <a:r>
              <a:rPr lang="en-US" dirty="0"/>
              <a:t>Never fill, pick-up or take a newly prescribed medication called </a:t>
            </a:r>
            <a:r>
              <a:rPr lang="en-US" b="1" dirty="0"/>
              <a:t>primary </a:t>
            </a:r>
            <a:r>
              <a:rPr lang="en-US" b="1" dirty="0" smtClean="0"/>
              <a:t>nonadherence</a:t>
            </a:r>
          </a:p>
          <a:p>
            <a:endParaRPr lang="en-US" dirty="0"/>
          </a:p>
          <a:p>
            <a:r>
              <a:rPr lang="en-US" dirty="0"/>
              <a:t>Do not take it in the amount, time or method prescribed </a:t>
            </a:r>
            <a:r>
              <a:rPr lang="en-US" dirty="0" smtClean="0"/>
              <a:t>called </a:t>
            </a:r>
            <a:r>
              <a:rPr lang="en-US" b="1" dirty="0"/>
              <a:t>secondary nonadherence</a:t>
            </a:r>
            <a:r>
              <a:rPr lang="en-US" dirty="0"/>
              <a:t>.</a:t>
            </a:r>
          </a:p>
          <a:p>
            <a:endParaRPr lang="en-US" dirty="0"/>
          </a:p>
        </p:txBody>
      </p:sp>
    </p:spTree>
    <p:extLst>
      <p:ext uri="{BB962C8B-B14F-4D97-AF65-F5344CB8AC3E}">
        <p14:creationId xmlns:p14="http://schemas.microsoft.com/office/powerpoint/2010/main" val="3586804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Adherence</a:t>
            </a:r>
            <a:endParaRPr lang="en-US" dirty="0"/>
          </a:p>
        </p:txBody>
      </p:sp>
      <p:sp>
        <p:nvSpPr>
          <p:cNvPr id="3" name="Content Placeholder 2"/>
          <p:cNvSpPr>
            <a:spLocks noGrp="1"/>
          </p:cNvSpPr>
          <p:nvPr>
            <p:ph idx="1"/>
          </p:nvPr>
        </p:nvSpPr>
        <p:spPr/>
        <p:txBody>
          <a:bodyPr/>
          <a:lstStyle/>
          <a:p>
            <a:pPr marL="0" indent="0">
              <a:buNone/>
            </a:pPr>
            <a:r>
              <a:rPr lang="en-US" b="1" dirty="0" smtClean="0"/>
              <a:t>Intentional </a:t>
            </a:r>
            <a:r>
              <a:rPr lang="en-US" b="1" dirty="0"/>
              <a:t>nonadherence </a:t>
            </a:r>
            <a:r>
              <a:rPr lang="en-US" dirty="0"/>
              <a:t>is a rational decision to:</a:t>
            </a:r>
          </a:p>
          <a:p>
            <a:endParaRPr lang="en-US" dirty="0"/>
          </a:p>
          <a:p>
            <a:r>
              <a:rPr lang="en-US" dirty="0"/>
              <a:t>Disagreement with physician’s diagnosis</a:t>
            </a:r>
          </a:p>
          <a:p>
            <a:r>
              <a:rPr lang="en-US" dirty="0"/>
              <a:t>Disagreement with physician’s assessment of severity</a:t>
            </a:r>
          </a:p>
          <a:p>
            <a:r>
              <a:rPr lang="en-US" dirty="0"/>
              <a:t>Concerns about the safety of medication</a:t>
            </a:r>
          </a:p>
          <a:p>
            <a:r>
              <a:rPr lang="en-US" dirty="0"/>
              <a:t>Concerns about efficacy of medication</a:t>
            </a:r>
          </a:p>
          <a:p>
            <a:r>
              <a:rPr lang="en-US" dirty="0"/>
              <a:t>Concerns about the cost of medication. </a:t>
            </a:r>
          </a:p>
          <a:p>
            <a:endParaRPr lang="en-US" dirty="0"/>
          </a:p>
        </p:txBody>
      </p:sp>
    </p:spTree>
    <p:extLst>
      <p:ext uri="{BB962C8B-B14F-4D97-AF65-F5344CB8AC3E}">
        <p14:creationId xmlns:p14="http://schemas.microsoft.com/office/powerpoint/2010/main" val="2450022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Adherence</a:t>
            </a:r>
            <a:endParaRPr lang="en-US" dirty="0"/>
          </a:p>
        </p:txBody>
      </p:sp>
      <p:sp>
        <p:nvSpPr>
          <p:cNvPr id="3" name="Content Placeholder 2"/>
          <p:cNvSpPr>
            <a:spLocks noGrp="1"/>
          </p:cNvSpPr>
          <p:nvPr>
            <p:ph idx="1"/>
          </p:nvPr>
        </p:nvSpPr>
        <p:spPr/>
        <p:txBody>
          <a:bodyPr/>
          <a:lstStyle/>
          <a:p>
            <a:r>
              <a:rPr lang="en-US" dirty="0"/>
              <a:t>2003 report by Boston Consulting Group estimated that </a:t>
            </a:r>
            <a:r>
              <a:rPr lang="en-US" b="1" dirty="0"/>
              <a:t>75% of all medication nonadherence is intentional</a:t>
            </a:r>
            <a:r>
              <a:rPr lang="en-US" dirty="0"/>
              <a:t>; 25% was unintentional, the result of forgetfulness, etc.</a:t>
            </a:r>
          </a:p>
          <a:p>
            <a:endParaRPr lang="en-US" dirty="0"/>
          </a:p>
          <a:p>
            <a:r>
              <a:rPr lang="en-US" b="1" dirty="0"/>
              <a:t>Medication Persistence </a:t>
            </a:r>
            <a:r>
              <a:rPr lang="en-US" dirty="0"/>
              <a:t>refers to how long patients take a medication before stopping.  25%-50% of patients discontinue prescribed medications within 60 days of starting.</a:t>
            </a:r>
          </a:p>
          <a:p>
            <a:endParaRPr lang="en-US" dirty="0"/>
          </a:p>
        </p:txBody>
      </p:sp>
    </p:spTree>
    <p:extLst>
      <p:ext uri="{BB962C8B-B14F-4D97-AF65-F5344CB8AC3E}">
        <p14:creationId xmlns:p14="http://schemas.microsoft.com/office/powerpoint/2010/main" val="2818034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Adherence</a:t>
            </a:r>
            <a:endParaRPr lang="en-US" dirty="0"/>
          </a:p>
        </p:txBody>
      </p:sp>
      <p:sp>
        <p:nvSpPr>
          <p:cNvPr id="3" name="Content Placeholder 2"/>
          <p:cNvSpPr>
            <a:spLocks noGrp="1"/>
          </p:cNvSpPr>
          <p:nvPr>
            <p:ph idx="1"/>
          </p:nvPr>
        </p:nvSpPr>
        <p:spPr/>
        <p:txBody>
          <a:bodyPr/>
          <a:lstStyle/>
          <a:p>
            <a:pPr marL="0" indent="0">
              <a:buNone/>
            </a:pPr>
            <a:r>
              <a:rPr lang="en-US" b="1" dirty="0"/>
              <a:t>Medication nonadherence is responsible for:</a:t>
            </a:r>
          </a:p>
          <a:p>
            <a:endParaRPr lang="en-US" dirty="0"/>
          </a:p>
          <a:p>
            <a:r>
              <a:rPr lang="en-US" dirty="0"/>
              <a:t>125,000 preventable deaths per year</a:t>
            </a:r>
          </a:p>
          <a:p>
            <a:r>
              <a:rPr lang="en-US" dirty="0"/>
              <a:t>$290 Billion in annual health care costs</a:t>
            </a:r>
          </a:p>
          <a:p>
            <a:r>
              <a:rPr lang="en-US" dirty="0"/>
              <a:t>27% of preventable ER visits</a:t>
            </a:r>
          </a:p>
          <a:p>
            <a:r>
              <a:rPr lang="en-US" dirty="0"/>
              <a:t>33%-69% of all medical hospital admissions</a:t>
            </a:r>
          </a:p>
          <a:p>
            <a:r>
              <a:rPr lang="en-US" dirty="0"/>
              <a:t>11% of all hospital admissions.</a:t>
            </a:r>
          </a:p>
          <a:p>
            <a:endParaRPr lang="en-US" dirty="0"/>
          </a:p>
        </p:txBody>
      </p:sp>
    </p:spTree>
    <p:extLst>
      <p:ext uri="{BB962C8B-B14F-4D97-AF65-F5344CB8AC3E}">
        <p14:creationId xmlns:p14="http://schemas.microsoft.com/office/powerpoint/2010/main" val="3981857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 Adherence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7928076"/>
              </p:ext>
            </p:extLst>
          </p:nvPr>
        </p:nvGraphicFramePr>
        <p:xfrm>
          <a:off x="609600" y="3091467"/>
          <a:ext cx="6348414" cy="1483360"/>
        </p:xfrm>
        <a:graphic>
          <a:graphicData uri="http://schemas.openxmlformats.org/drawingml/2006/table">
            <a:tbl>
              <a:tblPr firstRow="1" bandRow="1">
                <a:tableStyleId>{5C22544A-7EE6-4342-B048-85BDC9FD1C3A}</a:tableStyleId>
              </a:tblPr>
              <a:tblGrid>
                <a:gridCol w="2116138"/>
                <a:gridCol w="2116138"/>
                <a:gridCol w="2116138"/>
              </a:tblGrid>
              <a:tr h="370840">
                <a:tc>
                  <a:txBody>
                    <a:bodyPr/>
                    <a:lstStyle/>
                    <a:p>
                      <a:r>
                        <a:rPr lang="en-US" sz="1600" dirty="0" smtClean="0"/>
                        <a:t>Adherence</a:t>
                      </a:r>
                      <a:endParaRPr lang="en-US" sz="1600" dirty="0"/>
                    </a:p>
                  </a:txBody>
                  <a:tcPr/>
                </a:tc>
                <a:tc>
                  <a:txBody>
                    <a:bodyPr/>
                    <a:lstStyle/>
                    <a:p>
                      <a:pPr algn="ctr"/>
                      <a:r>
                        <a:rPr lang="en-US" sz="1600" dirty="0" smtClean="0"/>
                        <a:t>Hyperlipidemia</a:t>
                      </a:r>
                      <a:endParaRPr lang="en-US" sz="1600" dirty="0"/>
                    </a:p>
                  </a:txBody>
                  <a:tcPr/>
                </a:tc>
                <a:tc>
                  <a:txBody>
                    <a:bodyPr/>
                    <a:lstStyle/>
                    <a:p>
                      <a:pPr algn="ctr"/>
                      <a:r>
                        <a:rPr lang="en-US" sz="1600" dirty="0" smtClean="0"/>
                        <a:t>Diabetes</a:t>
                      </a:r>
                      <a:endParaRPr lang="en-US" sz="1600" dirty="0"/>
                    </a:p>
                  </a:txBody>
                  <a:tcPr/>
                </a:tc>
              </a:tr>
              <a:tr h="370840">
                <a:tc>
                  <a:txBody>
                    <a:bodyPr/>
                    <a:lstStyle/>
                    <a:p>
                      <a:r>
                        <a:rPr lang="en-US" sz="1600" dirty="0" smtClean="0"/>
                        <a:t>Nonadherent</a:t>
                      </a:r>
                      <a:endParaRPr lang="en-US" sz="1600" dirty="0"/>
                    </a:p>
                  </a:txBody>
                  <a:tcPr/>
                </a:tc>
                <a:tc>
                  <a:txBody>
                    <a:bodyPr/>
                    <a:lstStyle/>
                    <a:p>
                      <a:pPr algn="ctr"/>
                      <a:r>
                        <a:rPr lang="en-US" sz="1600" dirty="0" smtClean="0"/>
                        <a:t>$6,810/patient</a:t>
                      </a:r>
                      <a:endParaRPr lang="en-US" sz="1600" dirty="0"/>
                    </a:p>
                  </a:txBody>
                  <a:tcPr/>
                </a:tc>
                <a:tc>
                  <a:txBody>
                    <a:bodyPr/>
                    <a:lstStyle/>
                    <a:p>
                      <a:pPr algn="ctr"/>
                      <a:r>
                        <a:rPr lang="en-US" sz="1600" dirty="0" smtClean="0"/>
                        <a:t>$8,812/patient</a:t>
                      </a:r>
                      <a:endParaRPr lang="en-US" sz="1600" dirty="0"/>
                    </a:p>
                  </a:txBody>
                  <a:tcPr/>
                </a:tc>
              </a:tr>
              <a:tr h="370840">
                <a:tc>
                  <a:txBody>
                    <a:bodyPr/>
                    <a:lstStyle/>
                    <a:p>
                      <a:r>
                        <a:rPr lang="en-US" sz="1600" dirty="0" smtClean="0"/>
                        <a:t>Adherent</a:t>
                      </a:r>
                      <a:endParaRPr lang="en-US" sz="1600" dirty="0"/>
                    </a:p>
                  </a:txBody>
                  <a:tcPr/>
                </a:tc>
                <a:tc>
                  <a:txBody>
                    <a:bodyPr/>
                    <a:lstStyle/>
                    <a:p>
                      <a:pPr algn="ctr"/>
                      <a:r>
                        <a:rPr lang="en-US" sz="1600" dirty="0" smtClean="0"/>
                        <a:t>$3,124/patient</a:t>
                      </a:r>
                      <a:endParaRPr lang="en-US" sz="1600" dirty="0"/>
                    </a:p>
                  </a:txBody>
                  <a:tcPr/>
                </a:tc>
                <a:tc>
                  <a:txBody>
                    <a:bodyPr/>
                    <a:lstStyle/>
                    <a:p>
                      <a:pPr algn="ctr"/>
                      <a:r>
                        <a:rPr lang="en-US" sz="1600" dirty="0" smtClean="0"/>
                        <a:t>$3,808/patient</a:t>
                      </a:r>
                      <a:endParaRPr lang="en-US" sz="1600" dirty="0"/>
                    </a:p>
                  </a:txBody>
                  <a:tcPr/>
                </a:tc>
              </a:tr>
              <a:tr h="370840">
                <a:tc>
                  <a:txBody>
                    <a:bodyPr/>
                    <a:lstStyle/>
                    <a:p>
                      <a:r>
                        <a:rPr lang="en-US" sz="1600" b="1" dirty="0" smtClean="0"/>
                        <a:t>Cost Difference</a:t>
                      </a:r>
                      <a:endParaRPr lang="en-US" sz="1600" b="1" dirty="0"/>
                    </a:p>
                  </a:txBody>
                  <a:tcPr/>
                </a:tc>
                <a:tc>
                  <a:txBody>
                    <a:bodyPr/>
                    <a:lstStyle/>
                    <a:p>
                      <a:pPr algn="ctr"/>
                      <a:r>
                        <a:rPr lang="en-US" sz="1600" b="1" dirty="0" smtClean="0"/>
                        <a:t>$3,686/patient</a:t>
                      </a:r>
                      <a:endParaRPr lang="en-US" sz="1600" b="1" dirty="0"/>
                    </a:p>
                  </a:txBody>
                  <a:tcPr/>
                </a:tc>
                <a:tc>
                  <a:txBody>
                    <a:bodyPr/>
                    <a:lstStyle/>
                    <a:p>
                      <a:pPr algn="ctr"/>
                      <a:r>
                        <a:rPr lang="en-US" sz="1600" b="1" dirty="0" smtClean="0"/>
                        <a:t>$5,004/patient</a:t>
                      </a:r>
                      <a:endParaRPr lang="en-US" sz="1600" b="1" dirty="0"/>
                    </a:p>
                  </a:txBody>
                  <a:tcPr/>
                </a:tc>
              </a:tr>
            </a:tbl>
          </a:graphicData>
        </a:graphic>
      </p:graphicFrame>
    </p:spTree>
    <p:extLst>
      <p:ext uri="{BB962C8B-B14F-4D97-AF65-F5344CB8AC3E}">
        <p14:creationId xmlns:p14="http://schemas.microsoft.com/office/powerpoint/2010/main" val="1812957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2127</Words>
  <Application>Microsoft Office PowerPoint</Application>
  <PresentationFormat>On-screen Show (4:3)</PresentationFormat>
  <Paragraphs>220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Facet</vt:lpstr>
      <vt:lpstr>The Key to Better Medication Adherence Better Physician-Patient Communication</vt:lpstr>
      <vt:lpstr>Physician-Patient Communication</vt:lpstr>
      <vt:lpstr>Physician-Patient Communication</vt:lpstr>
      <vt:lpstr>Definition of Medication Adherence</vt:lpstr>
      <vt:lpstr>Medication Adherence</vt:lpstr>
      <vt:lpstr>Medication Adherence</vt:lpstr>
      <vt:lpstr>Medication Adherence</vt:lpstr>
      <vt:lpstr>Medication Adherence</vt:lpstr>
      <vt:lpstr>Medication Adherence</vt:lpstr>
      <vt:lpstr>Physician-Patient Communication</vt:lpstr>
      <vt:lpstr>Key Drivers of Medication Nonadherence</vt:lpstr>
      <vt:lpstr>Key Drivers of Medication Nonadherence</vt:lpstr>
      <vt:lpstr>Physician-Patient Communication</vt:lpstr>
      <vt:lpstr>Physician-Patient Communication</vt:lpstr>
      <vt:lpstr>Physician-Patient Communication</vt:lpstr>
      <vt:lpstr>Physician-Patient Communication</vt:lpstr>
      <vt:lpstr>Physician-Patient Communication</vt:lpstr>
      <vt:lpstr>Patients’ Reasons For Not Picking Up A New Prescription For Statins Kaiser, Southern California</vt:lpstr>
      <vt:lpstr>Physician-Patient Communication</vt:lpstr>
      <vt:lpstr>Physician-Patient Communication</vt:lpstr>
      <vt:lpstr>Physician-Patient Communication</vt:lpstr>
      <vt:lpstr>A Physician-Directed Communication Approach </vt:lpstr>
      <vt:lpstr>Physician-Patient Communication</vt:lpstr>
      <vt:lpstr>Fast Forward 12 Months</vt:lpstr>
      <vt:lpstr>Exam room conversation patient centered communication </vt:lpstr>
      <vt:lpstr>Physician-Patient Communication</vt:lpstr>
      <vt:lpstr>Fast Forward 12 Months</vt:lpstr>
      <vt:lpstr>Physician-Patient Communication</vt:lpstr>
      <vt:lpstr>Physician-Patient Communication</vt:lpstr>
      <vt:lpstr>Physician-Patient Communication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Key to Better Medication Adherence Better Physician-Patient Communication</dc:title>
  <dc:creator>jowens@setma.com</dc:creator>
  <cp:lastModifiedBy>Dale</cp:lastModifiedBy>
  <cp:revision>18</cp:revision>
  <dcterms:created xsi:type="dcterms:W3CDTF">2014-07-21T20:38:39Z</dcterms:created>
  <dcterms:modified xsi:type="dcterms:W3CDTF">2014-07-23T02:26:36Z</dcterms:modified>
</cp:coreProperties>
</file>