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40"/>
  </p:notesMasterIdLst>
  <p:sldIdLst>
    <p:sldId id="256" r:id="rId2"/>
    <p:sldId id="257" r:id="rId3"/>
    <p:sldId id="258" r:id="rId4"/>
    <p:sldId id="259" r:id="rId5"/>
    <p:sldId id="260" r:id="rId6"/>
    <p:sldId id="261" r:id="rId7"/>
    <p:sldId id="316" r:id="rId8"/>
    <p:sldId id="317" r:id="rId9"/>
    <p:sldId id="262" r:id="rId10"/>
    <p:sldId id="264" r:id="rId11"/>
    <p:sldId id="265" r:id="rId12"/>
    <p:sldId id="278" r:id="rId13"/>
    <p:sldId id="279" r:id="rId14"/>
    <p:sldId id="280" r:id="rId15"/>
    <p:sldId id="281" r:id="rId16"/>
    <p:sldId id="282" r:id="rId17"/>
    <p:sldId id="314" r:id="rId18"/>
    <p:sldId id="283" r:id="rId19"/>
    <p:sldId id="285" r:id="rId20"/>
    <p:sldId id="286" r:id="rId21"/>
    <p:sldId id="310" r:id="rId22"/>
    <p:sldId id="287" r:id="rId23"/>
    <p:sldId id="312" r:id="rId24"/>
    <p:sldId id="288" r:id="rId25"/>
    <p:sldId id="289" r:id="rId26"/>
    <p:sldId id="290" r:id="rId27"/>
    <p:sldId id="291" r:id="rId28"/>
    <p:sldId id="292" r:id="rId29"/>
    <p:sldId id="293" r:id="rId30"/>
    <p:sldId id="294" r:id="rId31"/>
    <p:sldId id="295" r:id="rId32"/>
    <p:sldId id="296" r:id="rId33"/>
    <p:sldId id="297" r:id="rId34"/>
    <p:sldId id="308" r:id="rId35"/>
    <p:sldId id="299" r:id="rId36"/>
    <p:sldId id="300" r:id="rId37"/>
    <p:sldId id="306" r:id="rId38"/>
    <p:sldId id="307" r:id="rId39"/>
  </p:sldIdLst>
  <p:sldSz cx="9144000" cy="6858000" type="screen4x3"/>
  <p:notesSz cx="6858000" cy="9144000"/>
  <p:defaultTextStyle>
    <a:defPPr>
      <a:defRPr lang="en-US"/>
    </a:defPPr>
    <a:lvl1pPr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TM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4595" autoAdjust="0"/>
  </p:normalViewPr>
  <p:slideViewPr>
    <p:cSldViewPr>
      <p:cViewPr varScale="1">
        <p:scale>
          <a:sx n="47" d="100"/>
          <a:sy n="47" d="100"/>
        </p:scale>
        <p:origin x="137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200">
                <a:effectLst/>
                <a:latin typeface="Arial" charset="0"/>
              </a:defRPr>
            </a:lvl1pPr>
          </a:lstStyle>
          <a:p>
            <a:endParaRPr lang="en-US"/>
          </a:p>
        </p:txBody>
      </p:sp>
      <p:sp>
        <p:nvSpPr>
          <p:cNvPr id="1044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200">
                <a:effectLst/>
                <a:latin typeface="Arial" charset="0"/>
              </a:defRPr>
            </a:lvl1pPr>
          </a:lstStyle>
          <a:p>
            <a:endParaRPr lang="en-US"/>
          </a:p>
        </p:txBody>
      </p:sp>
      <p:sp>
        <p:nvSpPr>
          <p:cNvPr id="1044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44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4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200">
                <a:effectLst/>
                <a:latin typeface="Arial" charset="0"/>
              </a:defRPr>
            </a:lvl1pPr>
          </a:lstStyle>
          <a:p>
            <a:endParaRPr lang="en-US"/>
          </a:p>
        </p:txBody>
      </p:sp>
      <p:sp>
        <p:nvSpPr>
          <p:cNvPr id="1044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200">
                <a:effectLst/>
                <a:latin typeface="Arial" charset="0"/>
              </a:defRPr>
            </a:lvl1pPr>
          </a:lstStyle>
          <a:p>
            <a:fld id="{0ACE57EB-6E2E-4496-B773-D2FCD2E9EEE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50969-7E44-4B22-8E70-04BDB2AB2940}" type="slidenum">
              <a:rPr lang="en-US"/>
              <a:pPr/>
              <a:t>6</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a:t>Need to trim the text on this one down A LOT!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3426" name="Group 2"/>
          <p:cNvGrpSpPr>
            <a:grpSpLocks/>
          </p:cNvGrpSpPr>
          <p:nvPr/>
        </p:nvGrpSpPr>
        <p:grpSpPr bwMode="auto">
          <a:xfrm>
            <a:off x="0" y="6350"/>
            <a:ext cx="9140825" cy="6851650"/>
            <a:chOff x="0" y="4"/>
            <a:chExt cx="5758" cy="4316"/>
          </a:xfrm>
        </p:grpSpPr>
        <p:grpSp>
          <p:nvGrpSpPr>
            <p:cNvPr id="103427" name="Group 3"/>
            <p:cNvGrpSpPr>
              <a:grpSpLocks/>
            </p:cNvGrpSpPr>
            <p:nvPr/>
          </p:nvGrpSpPr>
          <p:grpSpPr bwMode="auto">
            <a:xfrm>
              <a:off x="0" y="1161"/>
              <a:ext cx="5758" cy="3159"/>
              <a:chOff x="0" y="1161"/>
              <a:chExt cx="5758" cy="3159"/>
            </a:xfrm>
          </p:grpSpPr>
          <p:sp>
            <p:nvSpPr>
              <p:cNvPr id="103428"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03429"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103430"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03431"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03432"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103433" name="Group 9"/>
            <p:cNvGrpSpPr>
              <a:grpSpLocks/>
            </p:cNvGrpSpPr>
            <p:nvPr/>
          </p:nvGrpSpPr>
          <p:grpSpPr bwMode="auto">
            <a:xfrm>
              <a:off x="348" y="4"/>
              <a:ext cx="5410" cy="4316"/>
              <a:chOff x="348" y="4"/>
              <a:chExt cx="5410" cy="4316"/>
            </a:xfrm>
          </p:grpSpPr>
          <p:sp>
            <p:nvSpPr>
              <p:cNvPr id="103434"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03435"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03436"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3437"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03438"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03439"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03440"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103441"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03442" name="Rectangle 18"/>
          <p:cNvSpPr>
            <a:spLocks noGrp="1" noChangeArrowheads="1"/>
          </p:cNvSpPr>
          <p:nvPr>
            <p:ph type="dt" sz="quarter" idx="2"/>
          </p:nvPr>
        </p:nvSpPr>
        <p:spPr/>
        <p:txBody>
          <a:bodyPr/>
          <a:lstStyle>
            <a:lvl1pPr>
              <a:defRPr/>
            </a:lvl1pPr>
          </a:lstStyle>
          <a:p>
            <a:endParaRPr lang="en-US"/>
          </a:p>
        </p:txBody>
      </p:sp>
      <p:sp>
        <p:nvSpPr>
          <p:cNvPr id="103443"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103444" name="Rectangle 20"/>
          <p:cNvSpPr>
            <a:spLocks noGrp="1" noChangeArrowheads="1"/>
          </p:cNvSpPr>
          <p:nvPr>
            <p:ph type="sldNum" sz="quarter" idx="4"/>
          </p:nvPr>
        </p:nvSpPr>
        <p:spPr/>
        <p:txBody>
          <a:bodyPr/>
          <a:lstStyle>
            <a:lvl1pPr>
              <a:defRPr/>
            </a:lvl1pPr>
          </a:lstStyle>
          <a:p>
            <a:fld id="{7E4621DE-6FDD-4F7C-8D4F-A06D03BD0742}" type="slidenum">
              <a:rPr lang="en-US"/>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02721D-25B0-4936-A44B-338EDC456397}"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C00721-C8C7-4B64-9B68-4C2A6F4D1452}"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67C2D7-DC83-4767-A13D-004D01765B12}"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1D8469-767F-4F65-AEA6-D44A160A2471}"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8FAC1F-3F9B-4D8B-B993-F277F5636BC9}"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17ABA81-A59B-4264-9890-7314241515A5}"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0E61855-9366-4D33-8B7A-CABBE974CEDE}"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56F97E4-83E5-4899-9104-C89B79FFC0CB}"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B9F1ED-EC5C-4BD8-86E6-C367621A810D}"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4F516F-57D1-40EB-B6B4-B82C371CBE61}"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02" name="Group 2"/>
          <p:cNvGrpSpPr>
            <a:grpSpLocks/>
          </p:cNvGrpSpPr>
          <p:nvPr/>
        </p:nvGrpSpPr>
        <p:grpSpPr bwMode="auto">
          <a:xfrm>
            <a:off x="0" y="6350"/>
            <a:ext cx="9140825" cy="6851650"/>
            <a:chOff x="0" y="4"/>
            <a:chExt cx="5758" cy="4316"/>
          </a:xfrm>
        </p:grpSpPr>
        <p:sp>
          <p:nvSpPr>
            <p:cNvPr id="102403"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02404"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102405" name="Group 5"/>
            <p:cNvGrpSpPr>
              <a:grpSpLocks/>
            </p:cNvGrpSpPr>
            <p:nvPr userDrawn="1"/>
          </p:nvGrpSpPr>
          <p:grpSpPr bwMode="auto">
            <a:xfrm>
              <a:off x="0" y="4"/>
              <a:ext cx="5758" cy="4316"/>
              <a:chOff x="0" y="4"/>
              <a:chExt cx="5758" cy="4316"/>
            </a:xfrm>
          </p:grpSpPr>
          <p:sp>
            <p:nvSpPr>
              <p:cNvPr id="102406"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02407"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02408"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2409"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02410"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02411"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02412"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102413"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02414"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02415"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416"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17"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000">
                <a:effectLst>
                  <a:outerShdw blurRad="38100" dist="38100" dir="2700000" algn="tl">
                    <a:srgbClr val="000000"/>
                  </a:outerShdw>
                </a:effectLst>
              </a:defRPr>
            </a:lvl1pPr>
          </a:lstStyle>
          <a:p>
            <a:endParaRPr lang="en-US"/>
          </a:p>
        </p:txBody>
      </p:sp>
      <p:sp>
        <p:nvSpPr>
          <p:cNvPr id="102418"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000">
                <a:effectLst>
                  <a:outerShdw blurRad="38100" dist="38100" dir="2700000" algn="tl">
                    <a:srgbClr val="000000"/>
                  </a:outerShdw>
                </a:effectLst>
              </a:defRPr>
            </a:lvl1pPr>
          </a:lstStyle>
          <a:p>
            <a:endParaRPr lang="en-US"/>
          </a:p>
        </p:txBody>
      </p:sp>
      <p:sp>
        <p:nvSpPr>
          <p:cNvPr id="102419"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000">
                <a:effectLst>
                  <a:outerShdw blurRad="38100" dist="38100" dir="2700000" algn="tl">
                    <a:srgbClr val="000000"/>
                  </a:outerShdw>
                </a:effectLst>
              </a:defRPr>
            </a:lvl1pPr>
          </a:lstStyle>
          <a:p>
            <a:fld id="{3EFDA2E6-AB47-4901-989A-51B62DA15E7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p:fade/>
  </p:transition>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304800"/>
            <a:ext cx="7772400" cy="1371600"/>
          </a:xfrm>
        </p:spPr>
        <p:txBody>
          <a:bodyPr/>
          <a:lstStyle/>
          <a:p>
            <a:r>
              <a:rPr lang="en-US" b="0" dirty="0"/>
              <a:t>American Medical Association</a:t>
            </a:r>
          </a:p>
        </p:txBody>
      </p:sp>
      <p:sp>
        <p:nvSpPr>
          <p:cNvPr id="2051" name="Rectangle 3"/>
          <p:cNvSpPr>
            <a:spLocks noGrp="1" noChangeArrowheads="1"/>
          </p:cNvSpPr>
          <p:nvPr>
            <p:ph type="subTitle" idx="1"/>
          </p:nvPr>
        </p:nvSpPr>
        <p:spPr/>
        <p:txBody>
          <a:bodyPr/>
          <a:lstStyle/>
          <a:p>
            <a:pPr>
              <a:lnSpc>
                <a:spcPct val="80000"/>
              </a:lnSpc>
            </a:pPr>
            <a:r>
              <a:rPr lang="en-US" sz="2800" b="1" dirty="0"/>
              <a:t>Advancing The Quality Agenda</a:t>
            </a:r>
          </a:p>
          <a:p>
            <a:pPr>
              <a:lnSpc>
                <a:spcPct val="80000"/>
              </a:lnSpc>
            </a:pPr>
            <a:r>
              <a:rPr lang="en-US" sz="2800" b="1" dirty="0"/>
              <a:t>Physician Performance Measures</a:t>
            </a:r>
          </a:p>
          <a:p>
            <a:pPr>
              <a:lnSpc>
                <a:spcPct val="80000"/>
              </a:lnSpc>
            </a:pPr>
            <a:r>
              <a:rPr lang="en-US" sz="2800" b="1" dirty="0"/>
              <a:t>Chicago, Illinois</a:t>
            </a:r>
          </a:p>
          <a:p>
            <a:pPr>
              <a:lnSpc>
                <a:spcPct val="80000"/>
              </a:lnSpc>
            </a:pPr>
            <a:r>
              <a:rPr lang="en-US" sz="2800" b="1" dirty="0"/>
              <a:t>June 16, 2003</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z="4000"/>
              <a:t>Today</a:t>
            </a:r>
          </a:p>
        </p:txBody>
      </p:sp>
      <p:sp>
        <p:nvSpPr>
          <p:cNvPr id="106499" name="Rectangle 3"/>
          <p:cNvSpPr>
            <a:spLocks noGrp="1" noChangeArrowheads="1"/>
          </p:cNvSpPr>
          <p:nvPr>
            <p:ph type="body" idx="1"/>
          </p:nvPr>
        </p:nvSpPr>
        <p:spPr/>
        <p:txBody>
          <a:bodyPr/>
          <a:lstStyle/>
          <a:p>
            <a:pPr>
              <a:lnSpc>
                <a:spcPct val="80000"/>
              </a:lnSpc>
              <a:buFont typeface="Wingdings" pitchFamily="2" charset="2"/>
              <a:buNone/>
            </a:pPr>
            <a:r>
              <a:rPr lang="en-US" sz="2000"/>
              <a:t>SETMA is a growing multi-specialty clinic with 34</a:t>
            </a:r>
          </a:p>
          <a:p>
            <a:pPr>
              <a:lnSpc>
                <a:spcPct val="80000"/>
              </a:lnSpc>
              <a:buFont typeface="Wingdings" pitchFamily="2" charset="2"/>
              <a:buNone/>
            </a:pPr>
            <a:r>
              <a:rPr lang="en-US" sz="2000"/>
              <a:t>providers including:</a:t>
            </a:r>
          </a:p>
          <a:p>
            <a:pPr>
              <a:lnSpc>
                <a:spcPct val="80000"/>
              </a:lnSpc>
            </a:pPr>
            <a:endParaRPr lang="en-US" sz="2000"/>
          </a:p>
          <a:p>
            <a:pPr lvl="1">
              <a:lnSpc>
                <a:spcPct val="80000"/>
              </a:lnSpc>
            </a:pPr>
            <a:r>
              <a:rPr lang="en-US" sz="1800"/>
              <a:t>Nurse Practitioners</a:t>
            </a:r>
          </a:p>
          <a:p>
            <a:pPr lvl="1">
              <a:lnSpc>
                <a:spcPct val="80000"/>
              </a:lnSpc>
            </a:pPr>
            <a:r>
              <a:rPr lang="en-US" sz="1800"/>
              <a:t>Internal Medicine</a:t>
            </a:r>
          </a:p>
          <a:p>
            <a:pPr lvl="1">
              <a:lnSpc>
                <a:spcPct val="80000"/>
              </a:lnSpc>
            </a:pPr>
            <a:r>
              <a:rPr lang="en-US" sz="1800"/>
              <a:t>Family Practice</a:t>
            </a:r>
          </a:p>
          <a:p>
            <a:pPr lvl="1">
              <a:lnSpc>
                <a:spcPct val="80000"/>
              </a:lnSpc>
            </a:pPr>
            <a:r>
              <a:rPr lang="en-US" sz="1800"/>
              <a:t>Pediatrics</a:t>
            </a:r>
          </a:p>
          <a:p>
            <a:pPr lvl="1">
              <a:lnSpc>
                <a:spcPct val="80000"/>
              </a:lnSpc>
            </a:pPr>
            <a:r>
              <a:rPr lang="en-US" sz="1800"/>
              <a:t>Pulmonology</a:t>
            </a:r>
          </a:p>
          <a:p>
            <a:pPr lvl="1">
              <a:lnSpc>
                <a:spcPct val="80000"/>
              </a:lnSpc>
            </a:pPr>
            <a:r>
              <a:rPr lang="en-US" sz="1800"/>
              <a:t>Critical Care</a:t>
            </a:r>
          </a:p>
          <a:p>
            <a:pPr lvl="1">
              <a:lnSpc>
                <a:spcPct val="80000"/>
              </a:lnSpc>
            </a:pPr>
            <a:r>
              <a:rPr lang="en-US" sz="1800"/>
              <a:t>General Surgery</a:t>
            </a:r>
          </a:p>
          <a:p>
            <a:pPr lvl="1">
              <a:lnSpc>
                <a:spcPct val="80000"/>
              </a:lnSpc>
            </a:pPr>
            <a:r>
              <a:rPr lang="en-US" sz="1800"/>
              <a:t>Urology</a:t>
            </a:r>
          </a:p>
          <a:p>
            <a:pPr lvl="1">
              <a:lnSpc>
                <a:spcPct val="80000"/>
              </a:lnSpc>
            </a:pPr>
            <a:r>
              <a:rPr lang="en-US" sz="1800"/>
              <a:t>Rheumatology</a:t>
            </a:r>
          </a:p>
          <a:p>
            <a:pPr lvl="1">
              <a:lnSpc>
                <a:spcPct val="80000"/>
              </a:lnSpc>
            </a:pPr>
            <a:r>
              <a:rPr lang="en-US" sz="1800"/>
              <a:t>Ophthalmology </a:t>
            </a:r>
          </a:p>
          <a:p>
            <a:pPr lvl="1">
              <a:lnSpc>
                <a:spcPct val="80000"/>
              </a:lnSpc>
            </a:pPr>
            <a:r>
              <a:rPr lang="en-US" sz="1800"/>
              <a:t>Sports Medicine</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4000"/>
              <a:t>Criticism</a:t>
            </a:r>
          </a:p>
        </p:txBody>
      </p:sp>
      <p:sp>
        <p:nvSpPr>
          <p:cNvPr id="107523" name="Rectangle 3"/>
          <p:cNvSpPr>
            <a:spLocks noGrp="1" noChangeArrowheads="1"/>
          </p:cNvSpPr>
          <p:nvPr>
            <p:ph type="body" idx="1"/>
          </p:nvPr>
        </p:nvSpPr>
        <p:spPr/>
        <p:txBody>
          <a:bodyPr/>
          <a:lstStyle/>
          <a:p>
            <a:pPr>
              <a:lnSpc>
                <a:spcPct val="80000"/>
              </a:lnSpc>
            </a:pPr>
            <a:endParaRPr lang="en-US" sz="2800"/>
          </a:p>
          <a:p>
            <a:pPr>
              <a:lnSpc>
                <a:spcPct val="80000"/>
              </a:lnSpc>
            </a:pPr>
            <a:endParaRPr lang="en-US" sz="2800"/>
          </a:p>
          <a:p>
            <a:pPr>
              <a:lnSpc>
                <a:spcPct val="80000"/>
              </a:lnSpc>
            </a:pPr>
            <a:r>
              <a:rPr lang="en-US" sz="2800"/>
              <a:t>Being the first users of electronic patient records in our region, many criticized the financial investment and the energy expenditure required to transition from a conventional paper-based record to an electronic medical record.  </a:t>
            </a:r>
          </a:p>
          <a:p>
            <a:pPr>
              <a:lnSpc>
                <a:spcPct val="80000"/>
              </a:lnSpc>
            </a:pPr>
            <a:endParaRPr lang="en-US" sz="2800"/>
          </a:p>
          <a:p>
            <a:pPr>
              <a:lnSpc>
                <a:spcPct val="80000"/>
              </a:lnSpc>
              <a:buFont typeface="Wingdings" pitchFamily="2" charset="2"/>
              <a:buNone/>
            </a:pPr>
            <a:r>
              <a:rPr lang="en-US" sz="280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7523">
                                            <p:txEl>
                                              <p:pRg st="2" end="2"/>
                                            </p:txEl>
                                          </p:spTgt>
                                        </p:tgtEl>
                                        <p:attrNameLst>
                                          <p:attrName>style.visibility</p:attrName>
                                        </p:attrNameLst>
                                      </p:cBhvr>
                                      <p:to>
                                        <p:strVal val="visible"/>
                                      </p:to>
                                    </p:set>
                                    <p:animEffect transition="in" filter="fade">
                                      <p:cBhvr>
                                        <p:cTn id="7" dur="500"/>
                                        <p:tgtEl>
                                          <p:spTgt spid="107523">
                                            <p:txEl>
                                              <p:pRg st="2" end="2"/>
                                            </p:txEl>
                                          </p:spTgt>
                                        </p:tgtEl>
                                      </p:cBhvr>
                                    </p:animEffect>
                                  </p:childTnLst>
                                  <p:subTnLst>
                                    <p:animClr clrSpc="rgb" dir="cw">
                                      <p:cBhvr override="childStyle">
                                        <p:cTn dur="1" fill="hold" display="0" masterRel="nextClick" afterEffect="1"/>
                                        <p:tgtEl>
                                          <p:spTgt spid="107523">
                                            <p:txEl>
                                              <p:pRg st="2" end="2"/>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7523">
                                            <p:txEl>
                                              <p:pRg st="4" end="4"/>
                                            </p:txEl>
                                          </p:spTgt>
                                        </p:tgtEl>
                                        <p:attrNameLst>
                                          <p:attrName>style.visibility</p:attrName>
                                        </p:attrNameLst>
                                      </p:cBhvr>
                                      <p:to>
                                        <p:strVal val="visible"/>
                                      </p:to>
                                    </p:set>
                                    <p:animEffect transition="in" filter="fade">
                                      <p:cBhvr>
                                        <p:cTn id="12" dur="500"/>
                                        <p:tgtEl>
                                          <p:spTgt spid="107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More Than </a:t>
            </a:r>
            <a:br>
              <a:rPr lang="en-US"/>
            </a:br>
            <a:r>
              <a:rPr lang="en-US"/>
              <a:t>A Transcription Service</a:t>
            </a:r>
          </a:p>
        </p:txBody>
      </p:sp>
      <p:sp>
        <p:nvSpPr>
          <p:cNvPr id="121859" name="Rectangle 3"/>
          <p:cNvSpPr>
            <a:spLocks noGrp="1" noChangeArrowheads="1"/>
          </p:cNvSpPr>
          <p:nvPr>
            <p:ph type="body" idx="1"/>
          </p:nvPr>
        </p:nvSpPr>
        <p:spPr>
          <a:xfrm>
            <a:off x="1066800" y="1981200"/>
            <a:ext cx="7848600" cy="4648200"/>
          </a:xfrm>
        </p:spPr>
        <p:txBody>
          <a:bodyPr/>
          <a:lstStyle/>
          <a:p>
            <a:pPr>
              <a:buFont typeface="Wingdings" pitchFamily="2" charset="2"/>
              <a:buNone/>
            </a:pPr>
            <a:endParaRPr lang="en-US"/>
          </a:p>
          <a:p>
            <a:pPr>
              <a:buFont typeface="Wingdings" pitchFamily="2" charset="2"/>
              <a:buNone/>
            </a:pPr>
            <a:r>
              <a:rPr lang="en-US"/>
              <a:t>	To be “worth it,” EMR had to be more than a transcription service, -- the EMR had to provide more value and benefit than simply documenting a patient encounter electronically.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1859">
                                            <p:txEl>
                                              <p:pRg st="1" end="1"/>
                                            </p:txEl>
                                          </p:spTgt>
                                        </p:tgtEl>
                                        <p:attrNameLst>
                                          <p:attrName>style.visibility</p:attrName>
                                        </p:attrNameLst>
                                      </p:cBhvr>
                                      <p:to>
                                        <p:strVal val="visible"/>
                                      </p:to>
                                    </p:set>
                                    <p:animEffect transition="in" filter="fade">
                                      <p:cBhvr>
                                        <p:cTn id="7" dur="500"/>
                                        <p:tgtEl>
                                          <p:spTgt spid="1218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Electronic Patient Management</a:t>
            </a:r>
          </a:p>
        </p:txBody>
      </p:sp>
      <p:sp>
        <p:nvSpPr>
          <p:cNvPr id="122883" name="Rectangle 3"/>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r>
              <a:rPr lang="en-US"/>
              <a:t>	This realization grew into a vision of the electronic patient records becoming a tool for electronic patient management. </a:t>
            </a:r>
          </a:p>
          <a:p>
            <a:pPr>
              <a:buFont typeface="Wingdings" pitchFamily="2" charset="2"/>
              <a:buNone/>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883">
                                            <p:txEl>
                                              <p:pRg st="1" end="1"/>
                                            </p:txEl>
                                          </p:spTgt>
                                        </p:tgtEl>
                                        <p:attrNameLst>
                                          <p:attrName>style.visibility</p:attrName>
                                        </p:attrNameLst>
                                      </p:cBhvr>
                                      <p:to>
                                        <p:strVal val="visible"/>
                                      </p:to>
                                    </p:set>
                                    <p:animEffect transition="in" filter="fade">
                                      <p:cBhvr>
                                        <p:cTn id="7" dur="500"/>
                                        <p:tgtEl>
                                          <p:spTgt spid="1228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sz="4000"/>
              <a:t>Hospital Connectivity</a:t>
            </a:r>
          </a:p>
        </p:txBody>
      </p:sp>
      <p:sp>
        <p:nvSpPr>
          <p:cNvPr id="123907" name="Rectangle 3"/>
          <p:cNvSpPr>
            <a:spLocks noGrp="1" noChangeArrowheads="1"/>
          </p:cNvSpPr>
          <p:nvPr>
            <p:ph type="body" idx="1"/>
          </p:nvPr>
        </p:nvSpPr>
        <p:spPr>
          <a:xfrm>
            <a:off x="1066800" y="1981200"/>
            <a:ext cx="7924800" cy="4724400"/>
          </a:xfrm>
        </p:spPr>
        <p:txBody>
          <a:bodyPr/>
          <a:lstStyle/>
          <a:p>
            <a:pPr>
              <a:lnSpc>
                <a:spcPct val="80000"/>
              </a:lnSpc>
            </a:pPr>
            <a:r>
              <a:rPr lang="en-US"/>
              <a:t>Development of connectivity with hospitals in our community.  Admission H&amp;Ps and Discharge Summaries are documented in the EMR on over 250 admissions per month.  </a:t>
            </a:r>
          </a:p>
          <a:p>
            <a:pPr>
              <a:lnSpc>
                <a:spcPct val="80000"/>
              </a:lnSpc>
            </a:pPr>
            <a:endParaRPr lang="en-US"/>
          </a:p>
          <a:p>
            <a:pPr>
              <a:lnSpc>
                <a:spcPct val="80000"/>
              </a:lnSpc>
            </a:pPr>
            <a:r>
              <a:rPr lang="en-US"/>
              <a:t>This allows for a seamless continuum of care whether the patient is at home, in the office, on the phone, in the nursing home, hospital, hospice, home health, physical therapy, or sending an e-mail.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500"/>
                                        <p:tgtEl>
                                          <p:spTgt spid="123907">
                                            <p:txEl>
                                              <p:pRg st="0" end="0"/>
                                            </p:txEl>
                                          </p:spTgt>
                                        </p:tgtEl>
                                      </p:cBhvr>
                                    </p:animEffect>
                                  </p:childTnLst>
                                  <p:subTnLst>
                                    <p:animClr clrSpc="rgb" dir="cw">
                                      <p:cBhvr override="childStyle">
                                        <p:cTn dur="1" fill="hold" display="0" masterRel="nextClick" afterEffect="1"/>
                                        <p:tgtEl>
                                          <p:spTgt spid="123907">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50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sz="4000"/>
              <a:t>Phone Calls</a:t>
            </a:r>
          </a:p>
        </p:txBody>
      </p:sp>
      <p:sp>
        <p:nvSpPr>
          <p:cNvPr id="124931" name="Rectangle 3"/>
          <p:cNvSpPr>
            <a:spLocks noGrp="1" noChangeArrowheads="1"/>
          </p:cNvSpPr>
          <p:nvPr>
            <p:ph type="body" idx="1"/>
          </p:nvPr>
        </p:nvSpPr>
        <p:spPr/>
        <p:txBody>
          <a:bodyPr/>
          <a:lstStyle/>
          <a:p>
            <a:pPr>
              <a:buFont typeface="Wingdings" pitchFamily="2" charset="2"/>
              <a:buNone/>
            </a:pPr>
            <a:r>
              <a:rPr lang="en-US"/>
              <a:t>The documentation for the past three</a:t>
            </a:r>
          </a:p>
          <a:p>
            <a:pPr>
              <a:buFont typeface="Wingdings" pitchFamily="2" charset="2"/>
              <a:buNone/>
            </a:pPr>
            <a:r>
              <a:rPr lang="en-US"/>
              <a:t>years of </a:t>
            </a:r>
            <a:r>
              <a:rPr lang="en-US" b="1"/>
              <a:t>EVERY</a:t>
            </a:r>
            <a:r>
              <a:rPr lang="en-US"/>
              <a:t> telephone call which</a:t>
            </a:r>
          </a:p>
          <a:p>
            <a:pPr>
              <a:buFont typeface="Wingdings" pitchFamily="2" charset="2"/>
              <a:buNone/>
            </a:pPr>
            <a:r>
              <a:rPr lang="en-US"/>
              <a:t>has come into our practice, twenty-four</a:t>
            </a:r>
          </a:p>
          <a:p>
            <a:pPr>
              <a:buFont typeface="Wingdings" pitchFamily="2" charset="2"/>
              <a:buNone/>
            </a:pPr>
            <a:r>
              <a:rPr lang="en-US"/>
              <a:t>hours a day, seven days a week, with a</a:t>
            </a:r>
          </a:p>
          <a:p>
            <a:pPr>
              <a:buFont typeface="Wingdings" pitchFamily="2" charset="2"/>
              <a:buNone/>
            </a:pPr>
            <a:r>
              <a:rPr lang="en-US"/>
              <a:t>computer generated time and date</a:t>
            </a:r>
          </a:p>
          <a:p>
            <a:pPr>
              <a:buFont typeface="Wingdings" pitchFamily="2" charset="2"/>
              <a:buNone/>
            </a:pPr>
            <a:r>
              <a:rPr lang="en-US"/>
              <a:t>stamp and documentation of who called</a:t>
            </a:r>
          </a:p>
          <a:p>
            <a:pPr>
              <a:buFont typeface="Wingdings" pitchFamily="2" charset="2"/>
              <a:buNone/>
            </a:pPr>
            <a:r>
              <a:rPr lang="en-US"/>
              <a:t>and why.  </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sz="3800"/>
              <a:t>Quality of Care/Quality of Life</a:t>
            </a:r>
          </a:p>
        </p:txBody>
      </p:sp>
      <p:sp>
        <p:nvSpPr>
          <p:cNvPr id="125955" name="Rectangle 3"/>
          <p:cNvSpPr>
            <a:spLocks noGrp="1" noChangeArrowheads="1"/>
          </p:cNvSpPr>
          <p:nvPr>
            <p:ph type="body" idx="1"/>
          </p:nvPr>
        </p:nvSpPr>
        <p:spPr>
          <a:xfrm>
            <a:off x="1066800" y="1981200"/>
            <a:ext cx="7848600" cy="4648200"/>
          </a:xfrm>
        </p:spPr>
        <p:txBody>
          <a:bodyPr/>
          <a:lstStyle/>
          <a:p>
            <a:pPr marL="457200" indent="-457200">
              <a:lnSpc>
                <a:spcPct val="90000"/>
              </a:lnSpc>
            </a:pPr>
            <a:r>
              <a:rPr lang="en-US" sz="2400"/>
              <a:t>The employment of two CFNPs who work from 10:00 PM to 9:00 AM seven days a week:</a:t>
            </a:r>
          </a:p>
          <a:p>
            <a:pPr marL="457200" indent="-457200">
              <a:lnSpc>
                <a:spcPct val="90000"/>
              </a:lnSpc>
            </a:pPr>
            <a:endParaRPr lang="en-US" sz="2400"/>
          </a:p>
          <a:p>
            <a:pPr marL="838200" lvl="1" indent="-381000">
              <a:lnSpc>
                <a:spcPct val="90000"/>
              </a:lnSpc>
              <a:buFontTx/>
              <a:buAutoNum type="arabicPeriod"/>
            </a:pPr>
            <a:r>
              <a:rPr lang="en-US" sz="2200"/>
              <a:t>Seeing our patients in the hospital and ER</a:t>
            </a:r>
          </a:p>
          <a:p>
            <a:pPr marL="838200" lvl="1" indent="-381000">
              <a:lnSpc>
                <a:spcPct val="90000"/>
              </a:lnSpc>
              <a:buFontTx/>
              <a:buAutoNum type="arabicPeriod"/>
            </a:pPr>
            <a:r>
              <a:rPr lang="en-US" sz="2200"/>
              <a:t>Working up admissions, documenting H&amp;Ps in the EMR</a:t>
            </a:r>
          </a:p>
          <a:p>
            <a:pPr marL="838200" lvl="1" indent="-381000">
              <a:lnSpc>
                <a:spcPct val="90000"/>
              </a:lnSpc>
              <a:buFontTx/>
              <a:buAutoNum type="arabicPeriod"/>
            </a:pPr>
            <a:r>
              <a:rPr lang="en-US" sz="2200"/>
              <a:t>Responding to telephone calls</a:t>
            </a:r>
          </a:p>
          <a:p>
            <a:pPr marL="1257300" lvl="2" indent="-342900">
              <a:lnSpc>
                <a:spcPct val="90000"/>
              </a:lnSpc>
            </a:pPr>
            <a:endParaRPr lang="en-US" sz="2200"/>
          </a:p>
          <a:p>
            <a:pPr marL="457200" indent="-457200">
              <a:lnSpc>
                <a:spcPct val="90000"/>
              </a:lnSpc>
            </a:pPr>
            <a:r>
              <a:rPr lang="en-US" sz="2400"/>
              <a:t>This has improved:</a:t>
            </a:r>
          </a:p>
          <a:p>
            <a:pPr marL="457200" indent="-457200">
              <a:lnSpc>
                <a:spcPct val="90000"/>
              </a:lnSpc>
            </a:pPr>
            <a:endParaRPr lang="en-US" sz="2400"/>
          </a:p>
          <a:p>
            <a:pPr marL="838200" lvl="1" indent="-381000">
              <a:lnSpc>
                <a:spcPct val="90000"/>
              </a:lnSpc>
              <a:buFont typeface="Wingdings" pitchFamily="2" charset="2"/>
              <a:buAutoNum type="arabicPeriod"/>
            </a:pPr>
            <a:r>
              <a:rPr lang="en-US" sz="2000"/>
              <a:t>	The quality of care for our patients and </a:t>
            </a:r>
          </a:p>
          <a:p>
            <a:pPr marL="838200" lvl="1" indent="-381000">
              <a:lnSpc>
                <a:spcPct val="90000"/>
              </a:lnSpc>
              <a:buFont typeface="Wingdings" pitchFamily="2" charset="2"/>
              <a:buAutoNum type="arabicPeriod"/>
            </a:pPr>
            <a:r>
              <a:rPr lang="en-US" sz="2000"/>
              <a:t>	The quality of life for our providers.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500"/>
                                        <p:tgtEl>
                                          <p:spTgt spid="125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955">
                                            <p:txEl>
                                              <p:pRg st="2" end="2"/>
                                            </p:txEl>
                                          </p:spTgt>
                                        </p:tgtEl>
                                        <p:attrNameLst>
                                          <p:attrName>style.visibility</p:attrName>
                                        </p:attrNameLst>
                                      </p:cBhvr>
                                      <p:to>
                                        <p:strVal val="visible"/>
                                      </p:to>
                                    </p:set>
                                    <p:animEffect transition="in" filter="fade">
                                      <p:cBhvr>
                                        <p:cTn id="12" dur="500"/>
                                        <p:tgtEl>
                                          <p:spTgt spid="125955">
                                            <p:txEl>
                                              <p:pRg st="2" end="2"/>
                                            </p:txEl>
                                          </p:spTgt>
                                        </p:tgtEl>
                                      </p:cBhvr>
                                    </p:animEffect>
                                  </p:childTnLst>
                                  <p:subTnLst>
                                    <p:animClr clrSpc="rgb" dir="cw">
                                      <p:cBhvr override="childStyle">
                                        <p:cTn dur="1" fill="hold" display="0" masterRel="nextClick" afterEffect="1"/>
                                        <p:tgtEl>
                                          <p:spTgt spid="125955">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955">
                                            <p:txEl>
                                              <p:pRg st="3" end="3"/>
                                            </p:txEl>
                                          </p:spTgt>
                                        </p:tgtEl>
                                        <p:attrNameLst>
                                          <p:attrName>style.visibility</p:attrName>
                                        </p:attrNameLst>
                                      </p:cBhvr>
                                      <p:to>
                                        <p:strVal val="visible"/>
                                      </p:to>
                                    </p:set>
                                    <p:animEffect transition="in" filter="fade">
                                      <p:cBhvr>
                                        <p:cTn id="17" dur="500"/>
                                        <p:tgtEl>
                                          <p:spTgt spid="125955">
                                            <p:txEl>
                                              <p:pRg st="3" end="3"/>
                                            </p:txEl>
                                          </p:spTgt>
                                        </p:tgtEl>
                                      </p:cBhvr>
                                    </p:animEffect>
                                  </p:childTnLst>
                                  <p:subTnLst>
                                    <p:animClr clrSpc="rgb" dir="cw">
                                      <p:cBhvr override="childStyle">
                                        <p:cTn dur="1" fill="hold" display="0" masterRel="nextClick" afterEffect="1"/>
                                        <p:tgtEl>
                                          <p:spTgt spid="125955">
                                            <p:txEl>
                                              <p:pRg st="3" end="3"/>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955">
                                            <p:txEl>
                                              <p:pRg st="4" end="4"/>
                                            </p:txEl>
                                          </p:spTgt>
                                        </p:tgtEl>
                                        <p:attrNameLst>
                                          <p:attrName>style.visibility</p:attrName>
                                        </p:attrNameLst>
                                      </p:cBhvr>
                                      <p:to>
                                        <p:strVal val="visible"/>
                                      </p:to>
                                    </p:set>
                                    <p:animEffect transition="in" filter="fade">
                                      <p:cBhvr>
                                        <p:cTn id="22" dur="500"/>
                                        <p:tgtEl>
                                          <p:spTgt spid="125955">
                                            <p:txEl>
                                              <p:pRg st="4" end="4"/>
                                            </p:txEl>
                                          </p:spTgt>
                                        </p:tgtEl>
                                      </p:cBhvr>
                                    </p:animEffect>
                                  </p:childTnLst>
                                  <p:subTnLst>
                                    <p:animClr clrSpc="rgb" dir="cw">
                                      <p:cBhvr override="childStyle">
                                        <p:cTn dur="1" fill="hold" display="0" masterRel="nextClick" afterEffect="1"/>
                                        <p:tgtEl>
                                          <p:spTgt spid="125955">
                                            <p:txEl>
                                              <p:pRg st="4" end="4"/>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5955">
                                            <p:txEl>
                                              <p:pRg st="6" end="6"/>
                                            </p:txEl>
                                          </p:spTgt>
                                        </p:tgtEl>
                                        <p:attrNameLst>
                                          <p:attrName>style.visibility</p:attrName>
                                        </p:attrNameLst>
                                      </p:cBhvr>
                                      <p:to>
                                        <p:strVal val="visible"/>
                                      </p:to>
                                    </p:set>
                                    <p:animEffect transition="in" filter="fade">
                                      <p:cBhvr>
                                        <p:cTn id="27" dur="500"/>
                                        <p:tgtEl>
                                          <p:spTgt spid="12595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5955">
                                            <p:txEl>
                                              <p:pRg st="8" end="8"/>
                                            </p:txEl>
                                          </p:spTgt>
                                        </p:tgtEl>
                                        <p:attrNameLst>
                                          <p:attrName>style.visibility</p:attrName>
                                        </p:attrNameLst>
                                      </p:cBhvr>
                                      <p:to>
                                        <p:strVal val="visible"/>
                                      </p:to>
                                    </p:set>
                                    <p:animEffect transition="in" filter="fade">
                                      <p:cBhvr>
                                        <p:cTn id="32" dur="500"/>
                                        <p:tgtEl>
                                          <p:spTgt spid="125955">
                                            <p:txEl>
                                              <p:pRg st="8" end="8"/>
                                            </p:txEl>
                                          </p:spTgt>
                                        </p:tgtEl>
                                      </p:cBhvr>
                                    </p:animEffect>
                                  </p:childTnLst>
                                  <p:subTnLst>
                                    <p:animClr clrSpc="rgb" dir="cw">
                                      <p:cBhvr override="childStyle">
                                        <p:cTn dur="1" fill="hold" display="0" masterRel="nextClick" afterEffect="1"/>
                                        <p:tgtEl>
                                          <p:spTgt spid="125955">
                                            <p:txEl>
                                              <p:pRg st="8" end="8"/>
                                            </p:txEl>
                                          </p:spTgt>
                                        </p:tgtEl>
                                        <p:attrNameLst>
                                          <p:attrName>ppt_c</p:attrName>
                                        </p:attrNameLst>
                                      </p:cBhvr>
                                      <p:to>
                                        <a:schemeClr val="accent2"/>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5955">
                                            <p:txEl>
                                              <p:pRg st="9" end="9"/>
                                            </p:txEl>
                                          </p:spTgt>
                                        </p:tgtEl>
                                        <p:attrNameLst>
                                          <p:attrName>style.visibility</p:attrName>
                                        </p:attrNameLst>
                                      </p:cBhvr>
                                      <p:to>
                                        <p:strVal val="visible"/>
                                      </p:to>
                                    </p:set>
                                    <p:animEffect transition="in" filter="fade">
                                      <p:cBhvr>
                                        <p:cTn id="37" dur="500"/>
                                        <p:tgtEl>
                                          <p:spTgt spid="1259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sz="4000"/>
              <a:t>Hospital Management</a:t>
            </a:r>
            <a:r>
              <a:rPr lang="en-US"/>
              <a:t>	</a:t>
            </a:r>
          </a:p>
        </p:txBody>
      </p:sp>
      <p:sp>
        <p:nvSpPr>
          <p:cNvPr id="158723" name="Rectangle 3"/>
          <p:cNvSpPr>
            <a:spLocks noGrp="1" noChangeArrowheads="1"/>
          </p:cNvSpPr>
          <p:nvPr>
            <p:ph type="body" idx="1"/>
          </p:nvPr>
        </p:nvSpPr>
        <p:spPr>
          <a:xfrm>
            <a:off x="1066800" y="1981200"/>
            <a:ext cx="7924800" cy="4724400"/>
          </a:xfrm>
        </p:spPr>
        <p:txBody>
          <a:bodyPr/>
          <a:lstStyle/>
          <a:p>
            <a:pPr marL="609600" indent="-609600">
              <a:lnSpc>
                <a:spcPct val="90000"/>
              </a:lnSpc>
              <a:buFont typeface="Wingdings" pitchFamily="2" charset="2"/>
              <a:buNone/>
            </a:pPr>
            <a:r>
              <a:rPr lang="en-US" sz="2800"/>
              <a:t>Completing the hospital discharge</a:t>
            </a:r>
          </a:p>
          <a:p>
            <a:pPr marL="609600" indent="-609600">
              <a:lnSpc>
                <a:spcPct val="90000"/>
              </a:lnSpc>
              <a:buFont typeface="Wingdings" pitchFamily="2" charset="2"/>
              <a:buNone/>
            </a:pPr>
            <a:r>
              <a:rPr lang="en-US" sz="2800"/>
              <a:t>summary in the EMR which makes</a:t>
            </a:r>
          </a:p>
          <a:p>
            <a:pPr marL="609600" indent="-609600">
              <a:lnSpc>
                <a:spcPct val="90000"/>
              </a:lnSpc>
              <a:buFont typeface="Wingdings" pitchFamily="2" charset="2"/>
              <a:buNone/>
            </a:pPr>
            <a:r>
              <a:rPr lang="en-US" sz="2800"/>
              <a:t>that data instantly available to:</a:t>
            </a:r>
          </a:p>
          <a:p>
            <a:pPr marL="609600" indent="-609600">
              <a:lnSpc>
                <a:spcPct val="90000"/>
              </a:lnSpc>
              <a:buFont typeface="Wingdings" pitchFamily="2" charset="2"/>
              <a:buNone/>
            </a:pPr>
            <a:endParaRPr lang="en-US" sz="2800"/>
          </a:p>
          <a:p>
            <a:pPr marL="609600" indent="-609600">
              <a:lnSpc>
                <a:spcPct val="90000"/>
              </a:lnSpc>
              <a:buFont typeface="Wingdings" pitchFamily="2" charset="2"/>
              <a:buAutoNum type="arabicPeriod"/>
            </a:pPr>
            <a:r>
              <a:rPr lang="en-US" sz="2800"/>
              <a:t>Providers</a:t>
            </a:r>
          </a:p>
          <a:p>
            <a:pPr marL="609600" indent="-609600">
              <a:lnSpc>
                <a:spcPct val="90000"/>
              </a:lnSpc>
              <a:buFont typeface="Wingdings" pitchFamily="2" charset="2"/>
              <a:buAutoNum type="arabicPeriod"/>
            </a:pPr>
            <a:r>
              <a:rPr lang="en-US" sz="2800"/>
              <a:t>The clinic</a:t>
            </a:r>
          </a:p>
          <a:p>
            <a:pPr marL="609600" indent="-609600">
              <a:lnSpc>
                <a:spcPct val="90000"/>
              </a:lnSpc>
              <a:buFont typeface="Wingdings" pitchFamily="2" charset="2"/>
              <a:buAutoNum type="arabicPeriod"/>
            </a:pPr>
            <a:r>
              <a:rPr lang="en-US" sz="2800"/>
              <a:t>The nursing home</a:t>
            </a:r>
          </a:p>
          <a:p>
            <a:pPr marL="609600" indent="-609600">
              <a:lnSpc>
                <a:spcPct val="90000"/>
              </a:lnSpc>
              <a:buFont typeface="Wingdings" pitchFamily="2" charset="2"/>
              <a:buAutoNum type="arabicPeriod"/>
            </a:pPr>
            <a:r>
              <a:rPr lang="en-US" sz="2800"/>
              <a:t>The IPA</a:t>
            </a:r>
          </a:p>
          <a:p>
            <a:pPr marL="609600" indent="-609600">
              <a:lnSpc>
                <a:spcPct val="90000"/>
              </a:lnSpc>
              <a:buFont typeface="Wingdings" pitchFamily="2" charset="2"/>
              <a:buAutoNum type="arabicPeriod"/>
            </a:pPr>
            <a:r>
              <a:rPr lang="en-US" sz="2800"/>
              <a:t>The home health agency</a:t>
            </a:r>
          </a:p>
          <a:p>
            <a:pPr marL="609600" indent="-609600">
              <a:lnSpc>
                <a:spcPct val="90000"/>
              </a:lnSpc>
              <a:buFont typeface="Wingdings" pitchFamily="2" charset="2"/>
              <a:buAutoNum type="arabicPeriod"/>
            </a:pPr>
            <a:r>
              <a:rPr lang="en-US" sz="2800"/>
              <a:t>Other members of the healthcare team</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sz="4000"/>
              <a:t>Tickler File</a:t>
            </a:r>
          </a:p>
        </p:txBody>
      </p:sp>
      <p:sp>
        <p:nvSpPr>
          <p:cNvPr id="126979" name="Rectangle 3"/>
          <p:cNvSpPr>
            <a:spLocks noGrp="1" noChangeArrowheads="1"/>
          </p:cNvSpPr>
          <p:nvPr>
            <p:ph type="body" idx="1"/>
          </p:nvPr>
        </p:nvSpPr>
        <p:spPr/>
        <p:txBody>
          <a:bodyPr/>
          <a:lstStyle/>
          <a:p>
            <a:r>
              <a:rPr lang="en-US" sz="2800"/>
              <a:t>Utilizing the interface with Microsoft Outlook provided by the EMR, we remind ourselves of needed medical or diagnostic issues in the future.  </a:t>
            </a:r>
          </a:p>
          <a:p>
            <a:endParaRPr lang="en-US" sz="2800"/>
          </a:p>
          <a:p>
            <a:r>
              <a:rPr lang="en-US" sz="2800"/>
              <a:t>This has been particularly helpful in behavior modification, as it has allowed us to be reminded to call our patients and to make sure they have quit smoking, etc.</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fade">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6979">
                                            <p:txEl>
                                              <p:pRg st="2" end="2"/>
                                            </p:txEl>
                                          </p:spTgt>
                                        </p:tgtEl>
                                        <p:attrNameLst>
                                          <p:attrName>style.visibility</p:attrName>
                                        </p:attrNameLst>
                                      </p:cBhvr>
                                      <p:to>
                                        <p:strVal val="visible"/>
                                      </p:to>
                                    </p:set>
                                    <p:animEffect transition="in" filter="fade">
                                      <p:cBhvr>
                                        <p:cTn id="12" dur="500"/>
                                        <p:tgtEl>
                                          <p:spTgt spid="126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Chronic-Conditions Management</a:t>
            </a:r>
          </a:p>
        </p:txBody>
      </p:sp>
      <p:sp>
        <p:nvSpPr>
          <p:cNvPr id="129027" name="Rectangle 3"/>
          <p:cNvSpPr>
            <a:spLocks noGrp="1" noChangeArrowheads="1"/>
          </p:cNvSpPr>
          <p:nvPr>
            <p:ph type="body" idx="1"/>
          </p:nvPr>
        </p:nvSpPr>
        <p:spPr>
          <a:xfrm>
            <a:off x="1066800" y="1981200"/>
            <a:ext cx="7924800" cy="4724400"/>
          </a:xfrm>
        </p:spPr>
        <p:txBody>
          <a:bodyPr/>
          <a:lstStyle/>
          <a:p>
            <a:pPr>
              <a:lnSpc>
                <a:spcPct val="90000"/>
              </a:lnSpc>
            </a:pPr>
            <a:r>
              <a:rPr lang="en-US" sz="2800"/>
              <a:t>The identification of patients who need extra management allows us to call them on Thursday to make sure they are taking their medications and are doing well for the weekend.  If they are not, they are given an appointment for Friday.  </a:t>
            </a:r>
          </a:p>
          <a:p>
            <a:pPr>
              <a:lnSpc>
                <a:spcPct val="90000"/>
              </a:lnSpc>
              <a:buFont typeface="Wingdings" pitchFamily="2" charset="2"/>
              <a:buNone/>
            </a:pPr>
            <a:endParaRPr lang="en-US" sz="2800"/>
          </a:p>
          <a:p>
            <a:pPr>
              <a:lnSpc>
                <a:spcPct val="90000"/>
              </a:lnSpc>
            </a:pPr>
            <a:r>
              <a:rPr lang="en-US" sz="2800"/>
              <a:t>They are also called on Monday to see how they did over the weekend.  If they are not doing well, they are given an appointment immediately.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fade">
                                      <p:cBhvr>
                                        <p:cTn id="7" dur="500"/>
                                        <p:tgtEl>
                                          <p:spTgt spid="129027">
                                            <p:txEl>
                                              <p:pRg st="0" end="0"/>
                                            </p:txEl>
                                          </p:spTgt>
                                        </p:tgtEl>
                                      </p:cBhvr>
                                    </p:animEffect>
                                  </p:childTnLst>
                                  <p:subTnLst>
                                    <p:animClr clrSpc="rgb" dir="cw">
                                      <p:cBhvr override="childStyle">
                                        <p:cTn dur="1" fill="hold" display="0" masterRel="nextClick" afterEffect="1"/>
                                        <p:tgtEl>
                                          <p:spTgt spid="129027">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9027">
                                            <p:txEl>
                                              <p:pRg st="2" end="2"/>
                                            </p:txEl>
                                          </p:spTgt>
                                        </p:tgtEl>
                                        <p:attrNameLst>
                                          <p:attrName>style.visibility</p:attrName>
                                        </p:attrNameLst>
                                      </p:cBhvr>
                                      <p:to>
                                        <p:strVal val="visible"/>
                                      </p:to>
                                    </p:set>
                                    <p:animEffect transition="in" filter="fade">
                                      <p:cBhvr>
                                        <p:cTn id="12" dur="500"/>
                                        <p:tgtEl>
                                          <p:spTgt spid="129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ctrTitle"/>
          </p:nvPr>
        </p:nvSpPr>
        <p:spPr>
          <a:xfrm>
            <a:off x="990600" y="76200"/>
            <a:ext cx="8229600" cy="2209800"/>
          </a:xfrm>
        </p:spPr>
        <p:txBody>
          <a:bodyPr/>
          <a:lstStyle/>
          <a:p>
            <a:pPr>
              <a:lnSpc>
                <a:spcPct val="80000"/>
              </a:lnSpc>
            </a:pPr>
            <a:br>
              <a:rPr lang="en-US" sz="3200" b="0"/>
            </a:br>
            <a:r>
              <a:rPr lang="en-US" sz="3200" b="0"/>
              <a:t>Improving Physician Performance</a:t>
            </a:r>
            <a:br>
              <a:rPr lang="en-US" sz="3200" b="0"/>
            </a:br>
            <a:br>
              <a:rPr lang="en-US" sz="3200" b="0"/>
            </a:br>
            <a:endParaRPr lang="en-US" sz="3200" b="0"/>
          </a:p>
        </p:txBody>
      </p:sp>
      <p:sp>
        <p:nvSpPr>
          <p:cNvPr id="3077" name="Rectangle 5"/>
          <p:cNvSpPr>
            <a:spLocks noGrp="1" noChangeArrowheads="1"/>
          </p:cNvSpPr>
          <p:nvPr>
            <p:ph type="subTitle" idx="1"/>
          </p:nvPr>
        </p:nvSpPr>
        <p:spPr>
          <a:xfrm>
            <a:off x="685800" y="3200400"/>
            <a:ext cx="7848600" cy="2743200"/>
          </a:xfrm>
        </p:spPr>
        <p:txBody>
          <a:bodyPr/>
          <a:lstStyle/>
          <a:p>
            <a:pPr algn="ctr">
              <a:lnSpc>
                <a:spcPct val="80000"/>
              </a:lnSpc>
            </a:pPr>
            <a:r>
              <a:rPr lang="en-US" sz="2400" b="1" dirty="0"/>
              <a:t>by </a:t>
            </a:r>
          </a:p>
          <a:p>
            <a:pPr>
              <a:lnSpc>
                <a:spcPct val="80000"/>
              </a:lnSpc>
            </a:pPr>
            <a:endParaRPr lang="en-US" sz="2400" b="1" dirty="0"/>
          </a:p>
          <a:p>
            <a:pPr algn="ctr">
              <a:lnSpc>
                <a:spcPct val="80000"/>
              </a:lnSpc>
            </a:pPr>
            <a:r>
              <a:rPr lang="en-US" sz="2800" b="1" dirty="0"/>
              <a:t>James L. Holly, MD </a:t>
            </a:r>
          </a:p>
          <a:p>
            <a:pPr algn="ctr">
              <a:lnSpc>
                <a:spcPct val="80000"/>
              </a:lnSpc>
            </a:pPr>
            <a:r>
              <a:rPr lang="en-US" sz="2400" b="1" dirty="0"/>
              <a:t>Managing Partner</a:t>
            </a:r>
          </a:p>
          <a:p>
            <a:pPr algn="ctr">
              <a:lnSpc>
                <a:spcPct val="80000"/>
              </a:lnSpc>
            </a:pPr>
            <a:r>
              <a:rPr lang="en-US" sz="2400" b="1" dirty="0"/>
              <a:t>Southeast Texas Medical Associates, LLP</a:t>
            </a:r>
          </a:p>
          <a:p>
            <a:pPr algn="ctr">
              <a:lnSpc>
                <a:spcPct val="80000"/>
              </a:lnSpc>
            </a:pPr>
            <a:r>
              <a:rPr lang="en-US" sz="2400" b="1" dirty="0"/>
              <a:t>Beaumont, Texas</a:t>
            </a:r>
          </a:p>
          <a:p>
            <a:pPr algn="ctr">
              <a:lnSpc>
                <a:spcPct val="80000"/>
              </a:lnSpc>
            </a:pPr>
            <a:r>
              <a:rPr lang="en-US" sz="2400" b="1" dirty="0"/>
              <a:t>www.jameslhollymd.com</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Integrated Delivery:  </a:t>
            </a:r>
            <a:br>
              <a:rPr lang="en-US"/>
            </a:br>
            <a:r>
              <a:rPr lang="en-US"/>
              <a:t>IPA and Private Practice</a:t>
            </a:r>
          </a:p>
        </p:txBody>
      </p:sp>
      <p:sp>
        <p:nvSpPr>
          <p:cNvPr id="130051" name="Rectangle 3"/>
          <p:cNvSpPr>
            <a:spLocks noGrp="1" noChangeArrowheads="1"/>
          </p:cNvSpPr>
          <p:nvPr>
            <p:ph type="body" idx="1"/>
          </p:nvPr>
        </p:nvSpPr>
        <p:spPr>
          <a:xfrm>
            <a:off x="1066800" y="1981200"/>
            <a:ext cx="7924800" cy="4724400"/>
          </a:xfrm>
        </p:spPr>
        <p:txBody>
          <a:bodyPr/>
          <a:lstStyle/>
          <a:p>
            <a:pPr>
              <a:buFont typeface="Wingdings" pitchFamily="2" charset="2"/>
              <a:buNone/>
            </a:pPr>
            <a:r>
              <a:rPr lang="en-US" sz="2800"/>
              <a:t>	As a partner in an IPA and in a PSO, SETMA shares a CMS fiduciary responsibility to complete a Health and Wellness Questionnaire on every patient who joins one of the health plans offered by our PSO.  </a:t>
            </a:r>
          </a:p>
          <a:p>
            <a:pPr>
              <a:buFont typeface="Wingdings" pitchFamily="2" charset="2"/>
              <a:buNone/>
            </a:pPr>
            <a:endParaRPr lang="en-US" sz="2800"/>
          </a:p>
          <a:p>
            <a:pPr>
              <a:buFont typeface="Wingdings" pitchFamily="2" charset="2"/>
              <a:buNone/>
            </a:pPr>
            <a:r>
              <a:rPr lang="en-US" sz="2800"/>
              <a:t>	From this questionnaire a "Health Risk Assessment" is generated which allows us to predict which patients need immediate attention.  </a:t>
            </a:r>
          </a:p>
          <a:p>
            <a:pPr>
              <a:buFont typeface="Wingdings" pitchFamily="2" charset="2"/>
              <a:buNone/>
            </a:pPr>
            <a:endParaRPr lang="en-US" sz="28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fade">
                                      <p:cBhvr>
                                        <p:cTn id="7" dur="500"/>
                                        <p:tgtEl>
                                          <p:spTgt spid="130051">
                                            <p:txEl>
                                              <p:pRg st="0" end="0"/>
                                            </p:txEl>
                                          </p:spTgt>
                                        </p:tgtEl>
                                      </p:cBhvr>
                                    </p:animEffect>
                                  </p:childTnLst>
                                  <p:subTnLst>
                                    <p:animClr clrSpc="rgb" dir="cw">
                                      <p:cBhvr override="childStyle">
                                        <p:cTn dur="1" fill="hold" display="0" masterRel="nextClick" afterEffect="1"/>
                                        <p:tgtEl>
                                          <p:spTgt spid="130051">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0051">
                                            <p:txEl>
                                              <p:pRg st="2" end="2"/>
                                            </p:txEl>
                                          </p:spTgt>
                                        </p:tgtEl>
                                        <p:attrNameLst>
                                          <p:attrName>style.visibility</p:attrName>
                                        </p:attrNameLst>
                                      </p:cBhvr>
                                      <p:to>
                                        <p:strVal val="visible"/>
                                      </p:to>
                                    </p:set>
                                    <p:animEffect transition="in" filter="fade">
                                      <p:cBhvr>
                                        <p:cTn id="12" dur="500"/>
                                        <p:tgtEl>
                                          <p:spTgt spid="130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3600"/>
              <a:t>Integrated Delivery:  </a:t>
            </a:r>
            <a:br>
              <a:rPr lang="en-US" sz="3600"/>
            </a:br>
            <a:r>
              <a:rPr lang="en-US" sz="3600"/>
              <a:t>IPA and Private Practice Cont.</a:t>
            </a:r>
          </a:p>
        </p:txBody>
      </p:sp>
      <p:sp>
        <p:nvSpPr>
          <p:cNvPr id="154627" name="Rectangle 3"/>
          <p:cNvSpPr>
            <a:spLocks noGrp="1" noChangeArrowheads="1"/>
          </p:cNvSpPr>
          <p:nvPr>
            <p:ph type="body" idx="1"/>
          </p:nvPr>
        </p:nvSpPr>
        <p:spPr>
          <a:xfrm>
            <a:off x="1066800" y="1981200"/>
            <a:ext cx="7924800" cy="4724400"/>
          </a:xfrm>
        </p:spPr>
        <p:txBody>
          <a:bodyPr/>
          <a:lstStyle/>
          <a:p>
            <a:pPr>
              <a:lnSpc>
                <a:spcPct val="90000"/>
              </a:lnSpc>
            </a:pPr>
            <a:r>
              <a:rPr lang="en-US" sz="2800"/>
              <a:t>Through electronic patient management, SETMA has been able to allow our IPA to make appointments for patients who are at risk.  </a:t>
            </a:r>
          </a:p>
          <a:p>
            <a:pPr>
              <a:lnSpc>
                <a:spcPct val="90000"/>
              </a:lnSpc>
            </a:pPr>
            <a:endParaRPr lang="en-US" sz="2800"/>
          </a:p>
          <a:p>
            <a:pPr>
              <a:lnSpc>
                <a:spcPct val="90000"/>
              </a:lnSpc>
            </a:pPr>
            <a:r>
              <a:rPr lang="en-US" sz="2800"/>
              <a:t>This saves us time and it improves the quality of care received by our patients.  </a:t>
            </a:r>
          </a:p>
          <a:p>
            <a:pPr>
              <a:lnSpc>
                <a:spcPct val="90000"/>
              </a:lnSpc>
            </a:pPr>
            <a:endParaRPr lang="en-US" sz="2800"/>
          </a:p>
          <a:p>
            <a:pPr>
              <a:lnSpc>
                <a:spcPct val="90000"/>
              </a:lnSpc>
            </a:pPr>
            <a:r>
              <a:rPr lang="en-US" sz="2800"/>
              <a:t>Reducing the HRA to an electronic computation through the EMR makes it a very useable tool for patient management.</a:t>
            </a:r>
          </a:p>
          <a:p>
            <a:pPr>
              <a:lnSpc>
                <a:spcPct val="90000"/>
              </a:lnSpc>
            </a:pPr>
            <a:endParaRPr lang="en-US" sz="28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fade">
                                      <p:cBhvr>
                                        <p:cTn id="7" dur="500"/>
                                        <p:tgtEl>
                                          <p:spTgt spid="154627">
                                            <p:txEl>
                                              <p:pRg st="0" end="0"/>
                                            </p:txEl>
                                          </p:spTgt>
                                        </p:tgtEl>
                                      </p:cBhvr>
                                    </p:animEffect>
                                  </p:childTnLst>
                                  <p:subTnLst>
                                    <p:animClr clrSpc="rgb" dir="cw">
                                      <p:cBhvr override="childStyle">
                                        <p:cTn dur="1" fill="hold" display="0" masterRel="nextClick" afterEffect="1"/>
                                        <p:tgtEl>
                                          <p:spTgt spid="154627">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627">
                                            <p:txEl>
                                              <p:pRg st="2" end="2"/>
                                            </p:txEl>
                                          </p:spTgt>
                                        </p:tgtEl>
                                        <p:attrNameLst>
                                          <p:attrName>style.visibility</p:attrName>
                                        </p:attrNameLst>
                                      </p:cBhvr>
                                      <p:to>
                                        <p:strVal val="visible"/>
                                      </p:to>
                                    </p:set>
                                    <p:animEffect transition="in" filter="fade">
                                      <p:cBhvr>
                                        <p:cTn id="12" dur="500"/>
                                        <p:tgtEl>
                                          <p:spTgt spid="154627">
                                            <p:txEl>
                                              <p:pRg st="2" end="2"/>
                                            </p:txEl>
                                          </p:spTgt>
                                        </p:tgtEl>
                                      </p:cBhvr>
                                    </p:animEffect>
                                  </p:childTnLst>
                                  <p:subTnLst>
                                    <p:animClr clrSpc="rgb" dir="cw">
                                      <p:cBhvr override="childStyle">
                                        <p:cTn dur="1" fill="hold" display="0" masterRel="nextClick" afterEffect="1"/>
                                        <p:tgtEl>
                                          <p:spTgt spid="154627">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627">
                                            <p:txEl>
                                              <p:pRg st="4" end="4"/>
                                            </p:txEl>
                                          </p:spTgt>
                                        </p:tgtEl>
                                        <p:attrNameLst>
                                          <p:attrName>style.visibility</p:attrName>
                                        </p:attrNameLst>
                                      </p:cBhvr>
                                      <p:to>
                                        <p:strVal val="visible"/>
                                      </p:to>
                                    </p:set>
                                    <p:animEffect transition="in" filter="fade">
                                      <p:cBhvr>
                                        <p:cTn id="17" dur="500"/>
                                        <p:tgtEl>
                                          <p:spTgt spid="154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sz="3500"/>
              <a:t>Electronic Practice Management</a:t>
            </a:r>
          </a:p>
        </p:txBody>
      </p:sp>
      <p:sp>
        <p:nvSpPr>
          <p:cNvPr id="131075" name="Rectangle 3"/>
          <p:cNvSpPr>
            <a:spLocks noGrp="1" noChangeArrowheads="1"/>
          </p:cNvSpPr>
          <p:nvPr>
            <p:ph type="body" idx="1"/>
          </p:nvPr>
        </p:nvSpPr>
        <p:spPr>
          <a:xfrm>
            <a:off x="1066800" y="1981200"/>
            <a:ext cx="7924800" cy="4724400"/>
          </a:xfrm>
        </p:spPr>
        <p:txBody>
          <a:bodyPr/>
          <a:lstStyle/>
          <a:p>
            <a:pPr>
              <a:lnSpc>
                <a:spcPct val="90000"/>
              </a:lnSpc>
              <a:buFont typeface="Wingdings" pitchFamily="2" charset="2"/>
              <a:buNone/>
            </a:pPr>
            <a:r>
              <a:rPr lang="en-US" sz="2400"/>
              <a:t>	With multiple locations, and plans for another major expansion, the creation of a "medical team" requires communication:</a:t>
            </a:r>
          </a:p>
          <a:p>
            <a:pPr>
              <a:lnSpc>
                <a:spcPct val="90000"/>
              </a:lnSpc>
            </a:pPr>
            <a:endParaRPr lang="en-US" sz="2400"/>
          </a:p>
          <a:p>
            <a:pPr>
              <a:lnSpc>
                <a:spcPct val="90000"/>
              </a:lnSpc>
              <a:buFont typeface="Wingdings" pitchFamily="2" charset="2"/>
              <a:buNone/>
            </a:pPr>
            <a:r>
              <a:rPr lang="en-US" sz="2400"/>
              <a:t>	1.	For quality improvement </a:t>
            </a:r>
          </a:p>
          <a:p>
            <a:pPr>
              <a:lnSpc>
                <a:spcPct val="90000"/>
              </a:lnSpc>
              <a:buFont typeface="Wingdings" pitchFamily="2" charset="2"/>
              <a:buNone/>
            </a:pPr>
            <a:r>
              <a:rPr lang="en-US" sz="2400"/>
              <a:t>	2.	For patient management </a:t>
            </a:r>
          </a:p>
          <a:p>
            <a:pPr>
              <a:lnSpc>
                <a:spcPct val="90000"/>
              </a:lnSpc>
              <a:buFont typeface="Wingdings" pitchFamily="2" charset="2"/>
              <a:buNone/>
            </a:pPr>
            <a:r>
              <a:rPr lang="en-US" sz="2400"/>
              <a:t>	3.	For clinic management </a:t>
            </a:r>
          </a:p>
          <a:p>
            <a:pPr>
              <a:lnSpc>
                <a:spcPct val="90000"/>
              </a:lnSpc>
              <a:buFont typeface="Wingdings" pitchFamily="2" charset="2"/>
              <a:buNone/>
            </a:pPr>
            <a:r>
              <a:rPr lang="en-US" sz="2400"/>
              <a:t>	4.	For utilization management </a:t>
            </a:r>
          </a:p>
          <a:p>
            <a:pPr>
              <a:lnSpc>
                <a:spcPct val="90000"/>
              </a:lnSpc>
              <a:buFont typeface="Wingdings" pitchFamily="2" charset="2"/>
              <a:buNone/>
            </a:pPr>
            <a:endParaRPr lang="en-US" sz="2400"/>
          </a:p>
          <a:p>
            <a:pPr>
              <a:lnSpc>
                <a:spcPct val="90000"/>
              </a:lnSpc>
              <a:buFont typeface="Wingdings" pitchFamily="2" charset="2"/>
              <a:buNone/>
            </a:pPr>
            <a:r>
              <a:rPr lang="en-US" sz="2400"/>
              <a:t>	which are only possible with electronic patient management through EMR, e-mail and office intranet.  </a:t>
            </a:r>
          </a:p>
          <a:p>
            <a:pPr>
              <a:lnSpc>
                <a:spcPct val="90000"/>
              </a:lnSpc>
            </a:pPr>
            <a:endParaRPr lang="en-US"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fade">
                                      <p:cBhvr>
                                        <p:cTn id="7" dur="500"/>
                                        <p:tgtEl>
                                          <p:spTgt spid="131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1075">
                                            <p:txEl>
                                              <p:pRg st="2" end="2"/>
                                            </p:txEl>
                                          </p:spTgt>
                                        </p:tgtEl>
                                        <p:attrNameLst>
                                          <p:attrName>style.visibility</p:attrName>
                                        </p:attrNameLst>
                                      </p:cBhvr>
                                      <p:to>
                                        <p:strVal val="visible"/>
                                      </p:to>
                                    </p:set>
                                    <p:animEffect transition="in" filter="fade">
                                      <p:cBhvr>
                                        <p:cTn id="12" dur="500"/>
                                        <p:tgtEl>
                                          <p:spTgt spid="131075">
                                            <p:txEl>
                                              <p:pRg st="2" end="2"/>
                                            </p:txEl>
                                          </p:spTgt>
                                        </p:tgtEl>
                                      </p:cBhvr>
                                    </p:animEffect>
                                  </p:childTnLst>
                                  <p:subTnLst>
                                    <p:animClr clrSpc="rgb" dir="cw">
                                      <p:cBhvr override="childStyle">
                                        <p:cTn dur="1" fill="hold" display="0" masterRel="nextClick" afterEffect="1"/>
                                        <p:tgtEl>
                                          <p:spTgt spid="131075">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1075">
                                            <p:txEl>
                                              <p:pRg st="3" end="3"/>
                                            </p:txEl>
                                          </p:spTgt>
                                        </p:tgtEl>
                                        <p:attrNameLst>
                                          <p:attrName>style.visibility</p:attrName>
                                        </p:attrNameLst>
                                      </p:cBhvr>
                                      <p:to>
                                        <p:strVal val="visible"/>
                                      </p:to>
                                    </p:set>
                                    <p:animEffect transition="in" filter="fade">
                                      <p:cBhvr>
                                        <p:cTn id="17" dur="500"/>
                                        <p:tgtEl>
                                          <p:spTgt spid="131075">
                                            <p:txEl>
                                              <p:pRg st="3" end="3"/>
                                            </p:txEl>
                                          </p:spTgt>
                                        </p:tgtEl>
                                      </p:cBhvr>
                                    </p:animEffect>
                                  </p:childTnLst>
                                  <p:subTnLst>
                                    <p:animClr clrSpc="rgb" dir="cw">
                                      <p:cBhvr override="childStyle">
                                        <p:cTn dur="1" fill="hold" display="0" masterRel="nextClick" afterEffect="1"/>
                                        <p:tgtEl>
                                          <p:spTgt spid="131075">
                                            <p:txEl>
                                              <p:pRg st="3" end="3"/>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1075">
                                            <p:txEl>
                                              <p:pRg st="4" end="4"/>
                                            </p:txEl>
                                          </p:spTgt>
                                        </p:tgtEl>
                                        <p:attrNameLst>
                                          <p:attrName>style.visibility</p:attrName>
                                        </p:attrNameLst>
                                      </p:cBhvr>
                                      <p:to>
                                        <p:strVal val="visible"/>
                                      </p:to>
                                    </p:set>
                                    <p:animEffect transition="in" filter="fade">
                                      <p:cBhvr>
                                        <p:cTn id="22" dur="500"/>
                                        <p:tgtEl>
                                          <p:spTgt spid="131075">
                                            <p:txEl>
                                              <p:pRg st="4" end="4"/>
                                            </p:txEl>
                                          </p:spTgt>
                                        </p:tgtEl>
                                      </p:cBhvr>
                                    </p:animEffect>
                                  </p:childTnLst>
                                  <p:subTnLst>
                                    <p:animClr clrSpc="rgb" dir="cw">
                                      <p:cBhvr override="childStyle">
                                        <p:cTn dur="1" fill="hold" display="0" masterRel="nextClick" afterEffect="1"/>
                                        <p:tgtEl>
                                          <p:spTgt spid="131075">
                                            <p:txEl>
                                              <p:pRg st="4" end="4"/>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1075">
                                            <p:txEl>
                                              <p:pRg st="5" end="5"/>
                                            </p:txEl>
                                          </p:spTgt>
                                        </p:tgtEl>
                                        <p:attrNameLst>
                                          <p:attrName>style.visibility</p:attrName>
                                        </p:attrNameLst>
                                      </p:cBhvr>
                                      <p:to>
                                        <p:strVal val="visible"/>
                                      </p:to>
                                    </p:set>
                                    <p:animEffect transition="in" filter="fade">
                                      <p:cBhvr>
                                        <p:cTn id="27" dur="500"/>
                                        <p:tgtEl>
                                          <p:spTgt spid="131075">
                                            <p:txEl>
                                              <p:pRg st="5" end="5"/>
                                            </p:txEl>
                                          </p:spTgt>
                                        </p:tgtEl>
                                      </p:cBhvr>
                                    </p:animEffect>
                                  </p:childTnLst>
                                  <p:subTnLst>
                                    <p:animClr clrSpc="rgb" dir="cw">
                                      <p:cBhvr override="childStyle">
                                        <p:cTn dur="1" fill="hold" display="0" masterRel="nextClick" afterEffect="1"/>
                                        <p:tgtEl>
                                          <p:spTgt spid="131075">
                                            <p:txEl>
                                              <p:pRg st="5" end="5"/>
                                            </p:txEl>
                                          </p:spTgt>
                                        </p:tgtEl>
                                        <p:attrNameLst>
                                          <p:attrName>ppt_c</p:attrName>
                                        </p:attrNameLst>
                                      </p:cBhvr>
                                      <p:to>
                                        <a:schemeClr val="accent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1075">
                                            <p:txEl>
                                              <p:pRg st="7" end="7"/>
                                            </p:txEl>
                                          </p:spTgt>
                                        </p:tgtEl>
                                        <p:attrNameLst>
                                          <p:attrName>style.visibility</p:attrName>
                                        </p:attrNameLst>
                                      </p:cBhvr>
                                      <p:to>
                                        <p:strVal val="visible"/>
                                      </p:to>
                                    </p:set>
                                    <p:animEffect transition="in" filter="fade">
                                      <p:cBhvr>
                                        <p:cTn id="32" dur="500"/>
                                        <p:tgtEl>
                                          <p:spTgt spid="131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Creation of a </a:t>
            </a:r>
            <a:br>
              <a:rPr lang="en-US"/>
            </a:br>
            <a:r>
              <a:rPr lang="en-US"/>
              <a:t>Healthcare Team</a:t>
            </a:r>
          </a:p>
        </p:txBody>
      </p:sp>
      <p:sp>
        <p:nvSpPr>
          <p:cNvPr id="156675" name="Rectangle 3"/>
          <p:cNvSpPr>
            <a:spLocks noGrp="1" noChangeArrowheads="1"/>
          </p:cNvSpPr>
          <p:nvPr>
            <p:ph type="body" idx="1"/>
          </p:nvPr>
        </p:nvSpPr>
        <p:spPr/>
        <p:txBody>
          <a:bodyPr/>
          <a:lstStyle/>
          <a:p>
            <a:pPr>
              <a:buFont typeface="Wingdings" pitchFamily="2" charset="2"/>
              <a:buNone/>
            </a:pPr>
            <a:r>
              <a:rPr lang="en-US"/>
              <a:t>The creation of a "healthcare team" with</a:t>
            </a:r>
          </a:p>
          <a:p>
            <a:pPr>
              <a:buFont typeface="Wingdings" pitchFamily="2" charset="2"/>
              <a:buNone/>
            </a:pPr>
            <a:r>
              <a:rPr lang="en-US"/>
              <a:t>a common culture, purposes and goals,</a:t>
            </a:r>
          </a:p>
          <a:p>
            <a:pPr>
              <a:buFont typeface="Wingdings" pitchFamily="2" charset="2"/>
              <a:buNone/>
            </a:pPr>
            <a:r>
              <a:rPr lang="en-US"/>
              <a:t>when providers do not have daily</a:t>
            </a:r>
          </a:p>
          <a:p>
            <a:pPr>
              <a:buFont typeface="Wingdings" pitchFamily="2" charset="2"/>
              <a:buNone/>
            </a:pPr>
            <a:r>
              <a:rPr lang="en-US"/>
              <a:t>contact, is only possible with electronic</a:t>
            </a:r>
          </a:p>
          <a:p>
            <a:pPr>
              <a:buFont typeface="Wingdings" pitchFamily="2" charset="2"/>
              <a:buNone/>
            </a:pPr>
            <a:r>
              <a:rPr lang="en-US"/>
              <a:t>communication and interaction.</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Clinic and Physical</a:t>
            </a:r>
            <a:br>
              <a:rPr lang="en-US"/>
            </a:br>
            <a:r>
              <a:rPr lang="en-US"/>
              <a:t>Therapy</a:t>
            </a:r>
          </a:p>
        </p:txBody>
      </p:sp>
      <p:sp>
        <p:nvSpPr>
          <p:cNvPr id="132099" name="Rectangle 3"/>
          <p:cNvSpPr>
            <a:spLocks noGrp="1" noChangeArrowheads="1"/>
          </p:cNvSpPr>
          <p:nvPr>
            <p:ph type="body" idx="1"/>
          </p:nvPr>
        </p:nvSpPr>
        <p:spPr/>
        <p:txBody>
          <a:bodyPr/>
          <a:lstStyle/>
          <a:p>
            <a:pPr>
              <a:buFont typeface="Wingdings" pitchFamily="2" charset="2"/>
              <a:buNone/>
            </a:pPr>
            <a:r>
              <a:rPr lang="en-US"/>
              <a:t>The creation of templates for physical</a:t>
            </a:r>
          </a:p>
          <a:p>
            <a:pPr>
              <a:buFont typeface="Wingdings" pitchFamily="2" charset="2"/>
              <a:buNone/>
            </a:pPr>
            <a:r>
              <a:rPr lang="en-US"/>
              <a:t>therapy to utilize the EMR allows</a:t>
            </a:r>
          </a:p>
          <a:p>
            <a:pPr>
              <a:buFont typeface="Wingdings" pitchFamily="2" charset="2"/>
              <a:buNone/>
            </a:pPr>
            <a:r>
              <a:rPr lang="en-US"/>
              <a:t>providers and therapist to communicate</a:t>
            </a:r>
          </a:p>
          <a:p>
            <a:pPr>
              <a:buFont typeface="Wingdings" pitchFamily="2" charset="2"/>
              <a:buNone/>
            </a:pPr>
            <a:r>
              <a:rPr lang="en-US"/>
              <a:t>seamlessly to improve the quality of</a:t>
            </a:r>
          </a:p>
          <a:p>
            <a:pPr>
              <a:buFont typeface="Wingdings" pitchFamily="2" charset="2"/>
              <a:buNone/>
            </a:pPr>
            <a:r>
              <a:rPr lang="en-US"/>
              <a:t>care while controlling excessive</a:t>
            </a:r>
          </a:p>
          <a:p>
            <a:pPr>
              <a:buFont typeface="Wingdings" pitchFamily="2" charset="2"/>
              <a:buNone/>
            </a:pPr>
            <a:r>
              <a:rPr lang="en-US"/>
              <a:t>utilization.</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Laboratory Results &amp; </a:t>
            </a:r>
            <a:br>
              <a:rPr lang="en-US"/>
            </a:br>
            <a:r>
              <a:rPr lang="en-US"/>
              <a:t>CMS Compliance</a:t>
            </a:r>
          </a:p>
        </p:txBody>
      </p:sp>
      <p:sp>
        <p:nvSpPr>
          <p:cNvPr id="133123" name="Rectangle 3"/>
          <p:cNvSpPr>
            <a:spLocks noGrp="1" noChangeArrowheads="1"/>
          </p:cNvSpPr>
          <p:nvPr>
            <p:ph type="body" idx="1"/>
          </p:nvPr>
        </p:nvSpPr>
        <p:spPr/>
        <p:txBody>
          <a:bodyPr/>
          <a:lstStyle/>
          <a:p>
            <a:pPr>
              <a:lnSpc>
                <a:spcPct val="80000"/>
              </a:lnSpc>
              <a:buFont typeface="Wingdings" pitchFamily="2" charset="2"/>
              <a:buNone/>
            </a:pPr>
            <a:r>
              <a:rPr lang="en-US" sz="2800"/>
              <a:t>The documentation that laboratory</a:t>
            </a:r>
          </a:p>
          <a:p>
            <a:pPr>
              <a:lnSpc>
                <a:spcPct val="80000"/>
              </a:lnSpc>
              <a:buFont typeface="Wingdings" pitchFamily="2" charset="2"/>
              <a:buNone/>
            </a:pPr>
            <a:r>
              <a:rPr lang="en-US" sz="2800"/>
              <a:t>results have been reviewed</a:t>
            </a:r>
          </a:p>
          <a:p>
            <a:pPr>
              <a:lnSpc>
                <a:spcPct val="80000"/>
              </a:lnSpc>
              <a:buFont typeface="Wingdings" pitchFamily="2" charset="2"/>
              <a:buNone/>
            </a:pPr>
            <a:r>
              <a:rPr lang="en-US" sz="2800"/>
              <a:t>electronically and the initiation of follow-</a:t>
            </a:r>
          </a:p>
          <a:p>
            <a:pPr>
              <a:lnSpc>
                <a:spcPct val="80000"/>
              </a:lnSpc>
              <a:buFont typeface="Wingdings" pitchFamily="2" charset="2"/>
              <a:buNone/>
            </a:pPr>
            <a:r>
              <a:rPr lang="en-US" sz="2800"/>
              <a:t>up instructions electronically have</a:t>
            </a:r>
          </a:p>
          <a:p>
            <a:pPr>
              <a:lnSpc>
                <a:spcPct val="80000"/>
              </a:lnSpc>
              <a:buFont typeface="Wingdings" pitchFamily="2" charset="2"/>
              <a:buNone/>
            </a:pPr>
            <a:r>
              <a:rPr lang="en-US" sz="2800"/>
              <a:t>improved quality of care and have</a:t>
            </a:r>
          </a:p>
          <a:p>
            <a:pPr>
              <a:lnSpc>
                <a:spcPct val="80000"/>
              </a:lnSpc>
              <a:buFont typeface="Wingdings" pitchFamily="2" charset="2"/>
              <a:buNone/>
            </a:pPr>
            <a:r>
              <a:rPr lang="en-US" sz="2800"/>
              <a:t>provided a valuable tool for SETMA</a:t>
            </a:r>
          </a:p>
          <a:p>
            <a:pPr>
              <a:lnSpc>
                <a:spcPct val="80000"/>
              </a:lnSpc>
              <a:buFont typeface="Wingdings" pitchFamily="2" charset="2"/>
              <a:buNone/>
            </a:pPr>
            <a:r>
              <a:rPr lang="en-US" sz="2800"/>
              <a:t>providers to remain in compliance with CMS</a:t>
            </a:r>
          </a:p>
          <a:p>
            <a:pPr>
              <a:lnSpc>
                <a:spcPct val="80000"/>
              </a:lnSpc>
              <a:buFont typeface="Wingdings" pitchFamily="2" charset="2"/>
              <a:buNone/>
            </a:pPr>
            <a:r>
              <a:rPr lang="en-US" sz="2800"/>
              <a:t>requirements for documentation of the review of laboratory and ancillary services.</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sz="4000"/>
              <a:t>Treatment Pathways &amp; </a:t>
            </a:r>
            <a:br>
              <a:rPr lang="en-US" sz="4000"/>
            </a:br>
            <a:r>
              <a:rPr lang="en-US" sz="4000"/>
              <a:t>National Standards of Care</a:t>
            </a:r>
          </a:p>
        </p:txBody>
      </p:sp>
      <p:sp>
        <p:nvSpPr>
          <p:cNvPr id="134147" name="Rectangle 3"/>
          <p:cNvSpPr>
            <a:spLocks noGrp="1" noChangeArrowheads="1"/>
          </p:cNvSpPr>
          <p:nvPr>
            <p:ph type="body" idx="1"/>
          </p:nvPr>
        </p:nvSpPr>
        <p:spPr>
          <a:xfrm>
            <a:off x="1066800" y="1981200"/>
            <a:ext cx="7924800" cy="4724400"/>
          </a:xfrm>
        </p:spPr>
        <p:txBody>
          <a:bodyPr/>
          <a:lstStyle/>
          <a:p>
            <a:pPr>
              <a:lnSpc>
                <a:spcPct val="90000"/>
              </a:lnSpc>
              <a:buFont typeface="Wingdings" pitchFamily="2" charset="2"/>
              <a:buNone/>
            </a:pPr>
            <a:r>
              <a:rPr lang="en-US" sz="2400"/>
              <a:t>The ability to create treatment pathways based</a:t>
            </a:r>
          </a:p>
          <a:p>
            <a:pPr>
              <a:lnSpc>
                <a:spcPct val="90000"/>
              </a:lnSpc>
              <a:buFont typeface="Wingdings" pitchFamily="2" charset="2"/>
              <a:buNone/>
            </a:pPr>
            <a:r>
              <a:rPr lang="en-US" sz="2400"/>
              <a:t>on national standards of care, particularly in</a:t>
            </a:r>
          </a:p>
          <a:p>
            <a:pPr>
              <a:lnSpc>
                <a:spcPct val="90000"/>
              </a:lnSpc>
              <a:buFont typeface="Wingdings" pitchFamily="2" charset="2"/>
              <a:buNone/>
            </a:pPr>
            <a:r>
              <a:rPr lang="en-US" sz="2400"/>
              <a:t>regard to:</a:t>
            </a:r>
          </a:p>
          <a:p>
            <a:pPr>
              <a:lnSpc>
                <a:spcPct val="90000"/>
              </a:lnSpc>
              <a:buFont typeface="Wingdings" pitchFamily="2" charset="2"/>
              <a:buNone/>
            </a:pPr>
            <a:endParaRPr lang="en-US" sz="2400"/>
          </a:p>
          <a:p>
            <a:pPr lvl="1">
              <a:lnSpc>
                <a:spcPct val="90000"/>
              </a:lnSpc>
            </a:pPr>
            <a:r>
              <a:rPr lang="en-US" sz="2000"/>
              <a:t>Diabetes </a:t>
            </a:r>
          </a:p>
          <a:p>
            <a:pPr lvl="1">
              <a:lnSpc>
                <a:spcPct val="90000"/>
              </a:lnSpc>
            </a:pPr>
            <a:r>
              <a:rPr lang="en-US" sz="2000"/>
              <a:t>Congestive Heart Failure </a:t>
            </a:r>
          </a:p>
          <a:p>
            <a:pPr lvl="1">
              <a:lnSpc>
                <a:spcPct val="90000"/>
              </a:lnSpc>
            </a:pPr>
            <a:r>
              <a:rPr lang="en-US" sz="2000"/>
              <a:t>COPD</a:t>
            </a:r>
          </a:p>
          <a:p>
            <a:pPr lvl="1">
              <a:lnSpc>
                <a:spcPct val="90000"/>
              </a:lnSpc>
            </a:pPr>
            <a:r>
              <a:rPr lang="en-US" sz="2000"/>
              <a:t>Coumadin Therapy</a:t>
            </a:r>
          </a:p>
          <a:p>
            <a:pPr lvl="1">
              <a:lnSpc>
                <a:spcPct val="90000"/>
              </a:lnSpc>
            </a:pPr>
            <a:r>
              <a:rPr lang="en-US" sz="2000"/>
              <a:t>Cholesterol and Triglyceride treatment </a:t>
            </a:r>
          </a:p>
          <a:p>
            <a:pPr>
              <a:lnSpc>
                <a:spcPct val="90000"/>
              </a:lnSpc>
              <a:buFont typeface="Wingdings" pitchFamily="2" charset="2"/>
              <a:buNone/>
            </a:pPr>
            <a:endParaRPr lang="en-US" sz="2400"/>
          </a:p>
          <a:p>
            <a:pPr>
              <a:lnSpc>
                <a:spcPct val="90000"/>
              </a:lnSpc>
              <a:buFont typeface="Wingdings" pitchFamily="2" charset="2"/>
              <a:buNone/>
            </a:pPr>
            <a:r>
              <a:rPr lang="en-US" sz="2400"/>
              <a:t>have proved the clinical value of electronic patient</a:t>
            </a:r>
          </a:p>
          <a:p>
            <a:pPr>
              <a:lnSpc>
                <a:spcPct val="90000"/>
              </a:lnSpc>
              <a:buFont typeface="Wingdings" pitchFamily="2" charset="2"/>
              <a:buNone/>
            </a:pPr>
            <a:r>
              <a:rPr lang="en-US" sz="2400"/>
              <a:t>management.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fade">
                                      <p:cBhvr>
                                        <p:cTn id="7" dur="500"/>
                                        <p:tgtEl>
                                          <p:spTgt spid="134147">
                                            <p:txEl>
                                              <p:pRg st="0" end="0"/>
                                            </p:txEl>
                                          </p:spTgt>
                                        </p:tgtEl>
                                      </p:cBhvr>
                                    </p:animEffect>
                                  </p:childTnLst>
                                  <p:subTnLst>
                                    <p:animClr clrSpc="rgb" dir="cw">
                                      <p:cBhvr override="childStyle">
                                        <p:cTn dur="1" fill="hold" display="0" masterRel="nextClick" afterEffect="1"/>
                                        <p:tgtEl>
                                          <p:spTgt spid="134147">
                                            <p:txEl>
                                              <p:pRg st="0" end="0"/>
                                            </p:txEl>
                                          </p:spTgt>
                                        </p:tgtEl>
                                        <p:attrNameLst>
                                          <p:attrName>ppt_c</p:attrName>
                                        </p:attrNameLst>
                                      </p:cBhvr>
                                      <p:to>
                                        <a:schemeClr val="accent2"/>
                                      </p:to>
                                    </p:animClr>
                                  </p:subTnLst>
                                </p:cTn>
                              </p:par>
                              <p:par>
                                <p:cTn id="8" presetID="10" presetClass="entr" presetSubtype="0" fill="hold" grpId="0" nodeType="withEffect">
                                  <p:stCondLst>
                                    <p:cond delay="0"/>
                                  </p:stCondLst>
                                  <p:childTnLst>
                                    <p:set>
                                      <p:cBhvr>
                                        <p:cTn id="9" dur="1" fill="hold">
                                          <p:stCondLst>
                                            <p:cond delay="0"/>
                                          </p:stCondLst>
                                        </p:cTn>
                                        <p:tgtEl>
                                          <p:spTgt spid="134147">
                                            <p:txEl>
                                              <p:pRg st="1" end="1"/>
                                            </p:txEl>
                                          </p:spTgt>
                                        </p:tgtEl>
                                        <p:attrNameLst>
                                          <p:attrName>style.visibility</p:attrName>
                                        </p:attrNameLst>
                                      </p:cBhvr>
                                      <p:to>
                                        <p:strVal val="visible"/>
                                      </p:to>
                                    </p:set>
                                    <p:animEffect transition="in" filter="fade">
                                      <p:cBhvr>
                                        <p:cTn id="10" dur="500"/>
                                        <p:tgtEl>
                                          <p:spTgt spid="134147">
                                            <p:txEl>
                                              <p:pRg st="1" end="1"/>
                                            </p:txEl>
                                          </p:spTgt>
                                        </p:tgtEl>
                                      </p:cBhvr>
                                    </p:animEffect>
                                  </p:childTnLst>
                                  <p:subTnLst>
                                    <p:animClr clrSpc="rgb" dir="cw">
                                      <p:cBhvr override="childStyle">
                                        <p:cTn dur="1" fill="hold" display="0" masterRel="nextClick" afterEffect="1"/>
                                        <p:tgtEl>
                                          <p:spTgt spid="134147">
                                            <p:txEl>
                                              <p:pRg st="1" end="1"/>
                                            </p:txEl>
                                          </p:spTgt>
                                        </p:tgtEl>
                                        <p:attrNameLst>
                                          <p:attrName>ppt_c</p:attrName>
                                        </p:attrNameLst>
                                      </p:cBhvr>
                                      <p:to>
                                        <a:schemeClr val="accent2"/>
                                      </p:to>
                                    </p:animClr>
                                  </p:subTnLst>
                                </p:cTn>
                              </p:par>
                              <p:par>
                                <p:cTn id="11" presetID="10" presetClass="entr" presetSubtype="0" fill="hold" grpId="0" nodeType="withEffect">
                                  <p:stCondLst>
                                    <p:cond delay="0"/>
                                  </p:stCondLst>
                                  <p:childTnLst>
                                    <p:set>
                                      <p:cBhvr>
                                        <p:cTn id="12" dur="1" fill="hold">
                                          <p:stCondLst>
                                            <p:cond delay="0"/>
                                          </p:stCondLst>
                                        </p:cTn>
                                        <p:tgtEl>
                                          <p:spTgt spid="134147">
                                            <p:txEl>
                                              <p:pRg st="2" end="2"/>
                                            </p:txEl>
                                          </p:spTgt>
                                        </p:tgtEl>
                                        <p:attrNameLst>
                                          <p:attrName>style.visibility</p:attrName>
                                        </p:attrNameLst>
                                      </p:cBhvr>
                                      <p:to>
                                        <p:strVal val="visible"/>
                                      </p:to>
                                    </p:set>
                                    <p:animEffect transition="in" filter="fade">
                                      <p:cBhvr>
                                        <p:cTn id="13" dur="500"/>
                                        <p:tgtEl>
                                          <p:spTgt spid="134147">
                                            <p:txEl>
                                              <p:pRg st="2" end="2"/>
                                            </p:txEl>
                                          </p:spTgt>
                                        </p:tgtEl>
                                      </p:cBhvr>
                                    </p:animEffect>
                                  </p:childTnLst>
                                  <p:subTnLst>
                                    <p:animClr clrSpc="rgb" dir="cw">
                                      <p:cBhvr override="childStyle">
                                        <p:cTn dur="1" fill="hold" display="0" masterRel="nextClick" afterEffect="1"/>
                                        <p:tgtEl>
                                          <p:spTgt spid="134147">
                                            <p:txEl>
                                              <p:pRg st="2" end="2"/>
                                            </p:txEl>
                                          </p:spTgt>
                                        </p:tgtEl>
                                        <p:attrNameLst>
                                          <p:attrName>ppt_c</p:attrName>
                                        </p:attrNameLst>
                                      </p:cBhvr>
                                      <p:to>
                                        <a:schemeClr val="accent2"/>
                                      </p:to>
                                    </p:animClr>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4147">
                                            <p:txEl>
                                              <p:pRg st="4" end="4"/>
                                            </p:txEl>
                                          </p:spTgt>
                                        </p:tgtEl>
                                        <p:attrNameLst>
                                          <p:attrName>style.visibility</p:attrName>
                                        </p:attrNameLst>
                                      </p:cBhvr>
                                      <p:to>
                                        <p:strVal val="visible"/>
                                      </p:to>
                                    </p:set>
                                    <p:animEffect transition="in" filter="fade">
                                      <p:cBhvr>
                                        <p:cTn id="18" dur="500"/>
                                        <p:tgtEl>
                                          <p:spTgt spid="134147">
                                            <p:txEl>
                                              <p:pRg st="4" end="4"/>
                                            </p:txEl>
                                          </p:spTgt>
                                        </p:tgtEl>
                                      </p:cBhvr>
                                    </p:animEffect>
                                  </p:childTnLst>
                                  <p:subTnLst>
                                    <p:animClr clrSpc="rgb" dir="cw">
                                      <p:cBhvr override="childStyle">
                                        <p:cTn dur="1" fill="hold" display="0" masterRel="nextClick" afterEffect="1"/>
                                        <p:tgtEl>
                                          <p:spTgt spid="134147">
                                            <p:txEl>
                                              <p:pRg st="4" end="4"/>
                                            </p:txEl>
                                          </p:spTgt>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4147">
                                            <p:txEl>
                                              <p:pRg st="5" end="5"/>
                                            </p:txEl>
                                          </p:spTgt>
                                        </p:tgtEl>
                                        <p:attrNameLst>
                                          <p:attrName>style.visibility</p:attrName>
                                        </p:attrNameLst>
                                      </p:cBhvr>
                                      <p:to>
                                        <p:strVal val="visible"/>
                                      </p:to>
                                    </p:set>
                                    <p:animEffect transition="in" filter="fade">
                                      <p:cBhvr>
                                        <p:cTn id="23" dur="500"/>
                                        <p:tgtEl>
                                          <p:spTgt spid="134147">
                                            <p:txEl>
                                              <p:pRg st="5" end="5"/>
                                            </p:txEl>
                                          </p:spTgt>
                                        </p:tgtEl>
                                      </p:cBhvr>
                                    </p:animEffect>
                                  </p:childTnLst>
                                  <p:subTnLst>
                                    <p:animClr clrSpc="rgb" dir="cw">
                                      <p:cBhvr override="childStyle">
                                        <p:cTn dur="1" fill="hold" display="0" masterRel="nextClick" afterEffect="1"/>
                                        <p:tgtEl>
                                          <p:spTgt spid="134147">
                                            <p:txEl>
                                              <p:pRg st="5" end="5"/>
                                            </p:txEl>
                                          </p:spTgt>
                                        </p:tgtEl>
                                        <p:attrNameLst>
                                          <p:attrName>ppt_c</p:attrName>
                                        </p:attrNameLst>
                                      </p:cBhvr>
                                      <p:to>
                                        <a:schemeClr val="accent2"/>
                                      </p:to>
                                    </p:animClr>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4147">
                                            <p:txEl>
                                              <p:pRg st="6" end="6"/>
                                            </p:txEl>
                                          </p:spTgt>
                                        </p:tgtEl>
                                        <p:attrNameLst>
                                          <p:attrName>style.visibility</p:attrName>
                                        </p:attrNameLst>
                                      </p:cBhvr>
                                      <p:to>
                                        <p:strVal val="visible"/>
                                      </p:to>
                                    </p:set>
                                    <p:animEffect transition="in" filter="fade">
                                      <p:cBhvr>
                                        <p:cTn id="28" dur="500"/>
                                        <p:tgtEl>
                                          <p:spTgt spid="134147">
                                            <p:txEl>
                                              <p:pRg st="6" end="6"/>
                                            </p:txEl>
                                          </p:spTgt>
                                        </p:tgtEl>
                                      </p:cBhvr>
                                    </p:animEffect>
                                  </p:childTnLst>
                                  <p:subTnLst>
                                    <p:animClr clrSpc="rgb" dir="cw">
                                      <p:cBhvr override="childStyle">
                                        <p:cTn dur="1" fill="hold" display="0" masterRel="nextClick" afterEffect="1"/>
                                        <p:tgtEl>
                                          <p:spTgt spid="134147">
                                            <p:txEl>
                                              <p:pRg st="6" end="6"/>
                                            </p:txEl>
                                          </p:spTgt>
                                        </p:tgtEl>
                                        <p:attrNameLst>
                                          <p:attrName>ppt_c</p:attrName>
                                        </p:attrNameLst>
                                      </p:cBhvr>
                                      <p:to>
                                        <a:schemeClr val="accent2"/>
                                      </p:to>
                                    </p:animClr>
                                  </p:sub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4147">
                                            <p:txEl>
                                              <p:pRg st="7" end="7"/>
                                            </p:txEl>
                                          </p:spTgt>
                                        </p:tgtEl>
                                        <p:attrNameLst>
                                          <p:attrName>style.visibility</p:attrName>
                                        </p:attrNameLst>
                                      </p:cBhvr>
                                      <p:to>
                                        <p:strVal val="visible"/>
                                      </p:to>
                                    </p:set>
                                    <p:animEffect transition="in" filter="fade">
                                      <p:cBhvr>
                                        <p:cTn id="33" dur="500"/>
                                        <p:tgtEl>
                                          <p:spTgt spid="134147">
                                            <p:txEl>
                                              <p:pRg st="7" end="7"/>
                                            </p:txEl>
                                          </p:spTgt>
                                        </p:tgtEl>
                                      </p:cBhvr>
                                    </p:animEffect>
                                  </p:childTnLst>
                                  <p:subTnLst>
                                    <p:animClr clrSpc="rgb" dir="cw">
                                      <p:cBhvr override="childStyle">
                                        <p:cTn dur="1" fill="hold" display="0" masterRel="nextClick" afterEffect="1"/>
                                        <p:tgtEl>
                                          <p:spTgt spid="134147">
                                            <p:txEl>
                                              <p:pRg st="7" end="7"/>
                                            </p:txEl>
                                          </p:spTgt>
                                        </p:tgtEl>
                                        <p:attrNameLst>
                                          <p:attrName>ppt_c</p:attrName>
                                        </p:attrNameLst>
                                      </p:cBhvr>
                                      <p:to>
                                        <a:schemeClr val="accent2"/>
                                      </p:to>
                                    </p:animClr>
                                  </p:sub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4147">
                                            <p:txEl>
                                              <p:pRg st="8" end="8"/>
                                            </p:txEl>
                                          </p:spTgt>
                                        </p:tgtEl>
                                        <p:attrNameLst>
                                          <p:attrName>style.visibility</p:attrName>
                                        </p:attrNameLst>
                                      </p:cBhvr>
                                      <p:to>
                                        <p:strVal val="visible"/>
                                      </p:to>
                                    </p:set>
                                    <p:animEffect transition="in" filter="fade">
                                      <p:cBhvr>
                                        <p:cTn id="38" dur="500"/>
                                        <p:tgtEl>
                                          <p:spTgt spid="134147">
                                            <p:txEl>
                                              <p:pRg st="8" end="8"/>
                                            </p:txEl>
                                          </p:spTgt>
                                        </p:tgtEl>
                                      </p:cBhvr>
                                    </p:animEffect>
                                  </p:childTnLst>
                                  <p:subTnLst>
                                    <p:animClr clrSpc="rgb" dir="cw">
                                      <p:cBhvr override="childStyle">
                                        <p:cTn dur="1" fill="hold" display="0" masterRel="nextClick" afterEffect="1"/>
                                        <p:tgtEl>
                                          <p:spTgt spid="134147">
                                            <p:txEl>
                                              <p:pRg st="8" end="8"/>
                                            </p:txEl>
                                          </p:spTgt>
                                        </p:tgtEl>
                                        <p:attrNameLst>
                                          <p:attrName>ppt_c</p:attrName>
                                        </p:attrNameLst>
                                      </p:cBhvr>
                                      <p:to>
                                        <a:schemeClr val="accent2"/>
                                      </p:to>
                                    </p:animClr>
                                  </p:sub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4147">
                                            <p:txEl>
                                              <p:pRg st="10" end="10"/>
                                            </p:txEl>
                                          </p:spTgt>
                                        </p:tgtEl>
                                        <p:attrNameLst>
                                          <p:attrName>style.visibility</p:attrName>
                                        </p:attrNameLst>
                                      </p:cBhvr>
                                      <p:to>
                                        <p:strVal val="visible"/>
                                      </p:to>
                                    </p:set>
                                    <p:animEffect transition="in" filter="fade">
                                      <p:cBhvr>
                                        <p:cTn id="43" dur="500"/>
                                        <p:tgtEl>
                                          <p:spTgt spid="134147">
                                            <p:txEl>
                                              <p:pRg st="10" end="10"/>
                                            </p:txEl>
                                          </p:spTgt>
                                        </p:tgtEl>
                                      </p:cBhvr>
                                    </p:animEffect>
                                  </p:childTnLst>
                                  <p:subTnLst>
                                    <p:animClr clrSpc="rgb" dir="cw">
                                      <p:cBhvr override="childStyle">
                                        <p:cTn dur="1" fill="hold" display="0" masterRel="nextClick" afterEffect="1"/>
                                        <p:tgtEl>
                                          <p:spTgt spid="134147">
                                            <p:txEl>
                                              <p:pRg st="10" end="10"/>
                                            </p:txEl>
                                          </p:spTgt>
                                        </p:tgtEl>
                                        <p:attrNameLst>
                                          <p:attrName>ppt_c</p:attrName>
                                        </p:attrNameLst>
                                      </p:cBhvr>
                                      <p:to>
                                        <a:schemeClr val="accent2"/>
                                      </p:to>
                                    </p:animClr>
                                  </p:subTnLst>
                                </p:cTn>
                              </p:par>
                              <p:par>
                                <p:cTn id="44" presetID="10" presetClass="entr" presetSubtype="0" fill="hold" grpId="0" nodeType="withEffect">
                                  <p:stCondLst>
                                    <p:cond delay="0"/>
                                  </p:stCondLst>
                                  <p:childTnLst>
                                    <p:set>
                                      <p:cBhvr>
                                        <p:cTn id="45" dur="1" fill="hold">
                                          <p:stCondLst>
                                            <p:cond delay="0"/>
                                          </p:stCondLst>
                                        </p:cTn>
                                        <p:tgtEl>
                                          <p:spTgt spid="134147">
                                            <p:txEl>
                                              <p:pRg st="11" end="11"/>
                                            </p:txEl>
                                          </p:spTgt>
                                        </p:tgtEl>
                                        <p:attrNameLst>
                                          <p:attrName>style.visibility</p:attrName>
                                        </p:attrNameLst>
                                      </p:cBhvr>
                                      <p:to>
                                        <p:strVal val="visible"/>
                                      </p:to>
                                    </p:set>
                                    <p:animEffect transition="in" filter="fade">
                                      <p:cBhvr>
                                        <p:cTn id="46" dur="500"/>
                                        <p:tgtEl>
                                          <p:spTgt spid="1341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sz="4000"/>
              <a:t>Provider Evaluation</a:t>
            </a:r>
          </a:p>
        </p:txBody>
      </p:sp>
      <p:sp>
        <p:nvSpPr>
          <p:cNvPr id="135171" name="Rectangle 3"/>
          <p:cNvSpPr>
            <a:spLocks noGrp="1" noChangeArrowheads="1"/>
          </p:cNvSpPr>
          <p:nvPr>
            <p:ph type="body" idx="1"/>
          </p:nvPr>
        </p:nvSpPr>
        <p:spPr>
          <a:xfrm>
            <a:off x="1066800" y="1981200"/>
            <a:ext cx="7924800" cy="4724400"/>
          </a:xfrm>
        </p:spPr>
        <p:txBody>
          <a:bodyPr/>
          <a:lstStyle/>
          <a:p>
            <a:r>
              <a:rPr lang="en-US"/>
              <a:t>With a growing multi-specialty, multiple-site practice, electronic patient management has provided a vehicle for the evaluation of provider performance.  </a:t>
            </a:r>
          </a:p>
          <a:p>
            <a:endParaRPr lang="en-US"/>
          </a:p>
          <a:p>
            <a:r>
              <a:rPr lang="en-US"/>
              <a:t>The establishment of quality standards and benchmarks of care are easy to monitor and to correct deficient behavior.</a:t>
            </a:r>
          </a:p>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fade">
                                      <p:cBhvr>
                                        <p:cTn id="7" dur="500"/>
                                        <p:tgtEl>
                                          <p:spTgt spid="135171">
                                            <p:txEl>
                                              <p:pRg st="0" end="0"/>
                                            </p:txEl>
                                          </p:spTgt>
                                        </p:tgtEl>
                                      </p:cBhvr>
                                    </p:animEffect>
                                  </p:childTnLst>
                                  <p:subTnLst>
                                    <p:animClr clrSpc="rgb" dir="cw">
                                      <p:cBhvr override="childStyle">
                                        <p:cTn dur="1" fill="hold" display="0" masterRel="nextClick" afterEffect="1"/>
                                        <p:tgtEl>
                                          <p:spTgt spid="135171">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5171">
                                            <p:txEl>
                                              <p:pRg st="2" end="2"/>
                                            </p:txEl>
                                          </p:spTgt>
                                        </p:tgtEl>
                                        <p:attrNameLst>
                                          <p:attrName>style.visibility</p:attrName>
                                        </p:attrNameLst>
                                      </p:cBhvr>
                                      <p:to>
                                        <p:strVal val="visible"/>
                                      </p:to>
                                    </p:set>
                                    <p:animEffect transition="in" filter="fade">
                                      <p:cBhvr>
                                        <p:cTn id="12" dur="500"/>
                                        <p:tgtEl>
                                          <p:spTgt spid="135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Preventive Health Initiatives</a:t>
            </a:r>
          </a:p>
        </p:txBody>
      </p:sp>
      <p:sp>
        <p:nvSpPr>
          <p:cNvPr id="136195" name="Rectangle 3"/>
          <p:cNvSpPr>
            <a:spLocks noGrp="1" noChangeArrowheads="1"/>
          </p:cNvSpPr>
          <p:nvPr>
            <p:ph type="body" idx="1"/>
          </p:nvPr>
        </p:nvSpPr>
        <p:spPr/>
        <p:txBody>
          <a:bodyPr/>
          <a:lstStyle/>
          <a:p>
            <a:pPr>
              <a:buFont typeface="Wingdings" pitchFamily="2" charset="2"/>
              <a:buNone/>
            </a:pPr>
            <a:r>
              <a:rPr lang="en-US"/>
              <a:t>The consistent providing of preventive</a:t>
            </a:r>
          </a:p>
          <a:p>
            <a:pPr>
              <a:buFont typeface="Wingdings" pitchFamily="2" charset="2"/>
              <a:buNone/>
            </a:pPr>
            <a:r>
              <a:rPr lang="en-US"/>
              <a:t>health care, and the review of</a:t>
            </a:r>
          </a:p>
          <a:p>
            <a:pPr>
              <a:buFont typeface="Wingdings" pitchFamily="2" charset="2"/>
              <a:buNone/>
            </a:pPr>
            <a:r>
              <a:rPr lang="en-US"/>
              <a:t>preventive care deficiencies, every time</a:t>
            </a:r>
          </a:p>
          <a:p>
            <a:pPr>
              <a:buFont typeface="Wingdings" pitchFamily="2" charset="2"/>
              <a:buNone/>
            </a:pPr>
            <a:r>
              <a:rPr lang="en-US"/>
              <a:t>the patient is in the clinic is only possible</a:t>
            </a:r>
          </a:p>
          <a:p>
            <a:pPr>
              <a:buFont typeface="Wingdings" pitchFamily="2" charset="2"/>
              <a:buNone/>
            </a:pPr>
            <a:r>
              <a:rPr lang="en-US"/>
              <a:t>in an electronic environment.</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sz="3500"/>
              <a:t>21</a:t>
            </a:r>
            <a:r>
              <a:rPr lang="en-US" sz="3500" baseline="30000"/>
              <a:t>st</a:t>
            </a:r>
            <a:r>
              <a:rPr lang="en-US" sz="3500"/>
              <a:t> Century Dynamic:  Thinking</a:t>
            </a:r>
            <a:br>
              <a:rPr lang="en-US" sz="3500"/>
            </a:br>
            <a:r>
              <a:rPr lang="en-US" sz="3500"/>
              <a:t>About Patients Not in the Clinic</a:t>
            </a:r>
          </a:p>
        </p:txBody>
      </p:sp>
      <p:sp>
        <p:nvSpPr>
          <p:cNvPr id="137219" name="Rectangle 3"/>
          <p:cNvSpPr>
            <a:spLocks noGrp="1" noChangeArrowheads="1"/>
          </p:cNvSpPr>
          <p:nvPr>
            <p:ph type="body" idx="1"/>
          </p:nvPr>
        </p:nvSpPr>
        <p:spPr/>
        <p:txBody>
          <a:bodyPr/>
          <a:lstStyle/>
          <a:p>
            <a:r>
              <a:rPr lang="en-US" sz="2800"/>
              <a:t>EMR allows for the management of patients as a class, whether it is with a drug withdrawal or the evaluation of a standards of care initiative.  </a:t>
            </a:r>
          </a:p>
          <a:p>
            <a:endParaRPr lang="en-US" sz="2800"/>
          </a:p>
          <a:p>
            <a:r>
              <a:rPr lang="en-US" sz="2800"/>
              <a:t>The ability to think about the patient as a person, a problem and a preventive health strategy is critical to the dynamic of 21st Century medicine.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fade">
                                      <p:cBhvr>
                                        <p:cTn id="7" dur="500"/>
                                        <p:tgtEl>
                                          <p:spTgt spid="137219">
                                            <p:txEl>
                                              <p:pRg st="0" end="0"/>
                                            </p:txEl>
                                          </p:spTgt>
                                        </p:tgtEl>
                                      </p:cBhvr>
                                    </p:animEffect>
                                  </p:childTnLst>
                                  <p:subTnLst>
                                    <p:animClr clrSpc="rgb" dir="cw">
                                      <p:cBhvr override="childStyle">
                                        <p:cTn dur="1" fill="hold" display="0" masterRel="nextClick" afterEffect="1"/>
                                        <p:tgtEl>
                                          <p:spTgt spid="13721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7219">
                                            <p:txEl>
                                              <p:pRg st="2" end="2"/>
                                            </p:txEl>
                                          </p:spTgt>
                                        </p:tgtEl>
                                        <p:attrNameLst>
                                          <p:attrName>style.visibility</p:attrName>
                                        </p:attrNameLst>
                                      </p:cBhvr>
                                      <p:to>
                                        <p:strVal val="visible"/>
                                      </p:to>
                                    </p:set>
                                    <p:animEffect transition="in" filter="fade">
                                      <p:cBhvr>
                                        <p:cTn id="12" dur="500"/>
                                        <p:tgtEl>
                                          <p:spTgt spid="137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4000"/>
              <a:t>Yesterday</a:t>
            </a:r>
          </a:p>
        </p:txBody>
      </p:sp>
      <p:sp>
        <p:nvSpPr>
          <p:cNvPr id="67587" name="Rectangle 3"/>
          <p:cNvSpPr>
            <a:spLocks noGrp="1" noChangeArrowheads="1"/>
          </p:cNvSpPr>
          <p:nvPr>
            <p:ph type="body" idx="1"/>
          </p:nvPr>
        </p:nvSpPr>
        <p:spPr>
          <a:xfrm>
            <a:off x="1066800" y="1981200"/>
            <a:ext cx="8077200" cy="4114800"/>
          </a:xfrm>
        </p:spPr>
        <p:txBody>
          <a:bodyPr/>
          <a:lstStyle/>
          <a:p>
            <a:pPr>
              <a:lnSpc>
                <a:spcPct val="90000"/>
              </a:lnSpc>
            </a:pPr>
            <a:r>
              <a:rPr lang="en-US" sz="2400" b="1"/>
              <a:t>Southeast Texas Medical Associates, LLP (SETMA) was formed in 1995 by the merging of Four independent, solo practices of Family Physicians and Internists</a:t>
            </a:r>
          </a:p>
          <a:p>
            <a:pPr>
              <a:lnSpc>
                <a:spcPct val="90000"/>
              </a:lnSpc>
              <a:buFont typeface="Wingdings" pitchFamily="2" charset="2"/>
              <a:buNone/>
            </a:pPr>
            <a:endParaRPr lang="en-US" sz="2400" b="1"/>
          </a:p>
          <a:p>
            <a:pPr lvl="1">
              <a:lnSpc>
                <a:spcPct val="90000"/>
              </a:lnSpc>
            </a:pPr>
            <a:r>
              <a:rPr lang="en-US" sz="2000"/>
              <a:t>Two practices transcribed medical records and two had hand-written medical records</a:t>
            </a:r>
          </a:p>
          <a:p>
            <a:pPr lvl="1">
              <a:lnSpc>
                <a:spcPct val="90000"/>
              </a:lnSpc>
            </a:pPr>
            <a:r>
              <a:rPr lang="en-US" sz="2000"/>
              <a:t>Three practices organized records alphabetically and one  numerically</a:t>
            </a:r>
          </a:p>
          <a:p>
            <a:pPr lvl="1">
              <a:lnSpc>
                <a:spcPct val="90000"/>
              </a:lnSpc>
            </a:pPr>
            <a:r>
              <a:rPr lang="en-US" sz="2000"/>
              <a:t>One practice used an antiquated computer management system; the other three used peg board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fade">
                                      <p:cBhvr>
                                        <p:cTn id="12" dur="500"/>
                                        <p:tgtEl>
                                          <p:spTgt spid="67587">
                                            <p:txEl>
                                              <p:pRg st="2" end="2"/>
                                            </p:txEl>
                                          </p:spTgt>
                                        </p:tgtEl>
                                      </p:cBhvr>
                                    </p:animEffect>
                                  </p:childTnLst>
                                  <p:subTnLst>
                                    <p:animClr clrSpc="rgb" dir="cw">
                                      <p:cBhvr override="childStyle">
                                        <p:cTn dur="1" fill="hold" display="0" masterRel="nextClick" afterEffect="1"/>
                                        <p:tgtEl>
                                          <p:spTgt spid="67587">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animEffect transition="in" filter="fade">
                                      <p:cBhvr>
                                        <p:cTn id="17" dur="500"/>
                                        <p:tgtEl>
                                          <p:spTgt spid="67587">
                                            <p:txEl>
                                              <p:pRg st="3" end="3"/>
                                            </p:txEl>
                                          </p:spTgt>
                                        </p:tgtEl>
                                      </p:cBhvr>
                                    </p:animEffect>
                                  </p:childTnLst>
                                  <p:subTnLst>
                                    <p:animClr clrSpc="rgb" dir="cw">
                                      <p:cBhvr override="childStyle">
                                        <p:cTn dur="1" fill="hold" display="0" masterRel="nextClick" afterEffect="1"/>
                                        <p:tgtEl>
                                          <p:spTgt spid="67587">
                                            <p:txEl>
                                              <p:pRg st="3" end="3"/>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7587">
                                            <p:txEl>
                                              <p:pRg st="4" end="4"/>
                                            </p:txEl>
                                          </p:spTgt>
                                        </p:tgtEl>
                                        <p:attrNameLst>
                                          <p:attrName>style.visibility</p:attrName>
                                        </p:attrNameLst>
                                      </p:cBhvr>
                                      <p:to>
                                        <p:strVal val="visible"/>
                                      </p:to>
                                    </p:set>
                                    <p:animEffect transition="in" filter="fade">
                                      <p:cBhvr>
                                        <p:cTn id="22"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sz="4000"/>
              <a:t>Empowering the Team</a:t>
            </a:r>
          </a:p>
        </p:txBody>
      </p:sp>
      <p:sp>
        <p:nvSpPr>
          <p:cNvPr id="138243" name="Rectangle 3"/>
          <p:cNvSpPr>
            <a:spLocks noGrp="1" noChangeArrowheads="1"/>
          </p:cNvSpPr>
          <p:nvPr>
            <p:ph type="body" idx="1"/>
          </p:nvPr>
        </p:nvSpPr>
        <p:spPr>
          <a:xfrm>
            <a:off x="1066800" y="1981200"/>
            <a:ext cx="7924800" cy="4724400"/>
          </a:xfrm>
        </p:spPr>
        <p:txBody>
          <a:bodyPr/>
          <a:lstStyle/>
          <a:p>
            <a:pPr>
              <a:lnSpc>
                <a:spcPct val="80000"/>
              </a:lnSpc>
            </a:pPr>
            <a:r>
              <a:rPr lang="en-US" sz="2800"/>
              <a:t>EMR has made it possible for all clinical personnel to be involved in patient care, whether at entry, evaluation, treatment or follow-up.  </a:t>
            </a:r>
          </a:p>
          <a:p>
            <a:pPr>
              <a:lnSpc>
                <a:spcPct val="80000"/>
              </a:lnSpc>
            </a:pPr>
            <a:endParaRPr lang="en-US" sz="2800"/>
          </a:p>
          <a:p>
            <a:pPr>
              <a:lnSpc>
                <a:spcPct val="80000"/>
              </a:lnSpc>
            </a:pPr>
            <a:r>
              <a:rPr lang="en-US" sz="2800"/>
              <a:t>Employee satisfaction has never been at a higher level.  </a:t>
            </a:r>
          </a:p>
          <a:p>
            <a:pPr>
              <a:lnSpc>
                <a:spcPct val="80000"/>
              </a:lnSpc>
            </a:pPr>
            <a:endParaRPr lang="en-US" sz="2800"/>
          </a:p>
          <a:p>
            <a:pPr>
              <a:lnSpc>
                <a:spcPct val="80000"/>
              </a:lnSpc>
            </a:pPr>
            <a:r>
              <a:rPr lang="en-US" sz="2800"/>
              <a:t>The sense of team work and collegiality permeates the clinic and is attributable to the fact that the EMR gives everyone the ability to contribute.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fade">
                                      <p:cBhvr>
                                        <p:cTn id="7" dur="500"/>
                                        <p:tgtEl>
                                          <p:spTgt spid="138243">
                                            <p:txEl>
                                              <p:pRg st="0" end="0"/>
                                            </p:txEl>
                                          </p:spTgt>
                                        </p:tgtEl>
                                      </p:cBhvr>
                                    </p:animEffect>
                                  </p:childTnLst>
                                  <p:subTnLst>
                                    <p:animClr clrSpc="rgb" dir="cw">
                                      <p:cBhvr override="childStyle">
                                        <p:cTn dur="1" fill="hold" display="0" masterRel="nextClick" afterEffect="1"/>
                                        <p:tgtEl>
                                          <p:spTgt spid="138243">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8243">
                                            <p:txEl>
                                              <p:pRg st="2" end="2"/>
                                            </p:txEl>
                                          </p:spTgt>
                                        </p:tgtEl>
                                        <p:attrNameLst>
                                          <p:attrName>style.visibility</p:attrName>
                                        </p:attrNameLst>
                                      </p:cBhvr>
                                      <p:to>
                                        <p:strVal val="visible"/>
                                      </p:to>
                                    </p:set>
                                    <p:animEffect transition="in" filter="fade">
                                      <p:cBhvr>
                                        <p:cTn id="12" dur="500"/>
                                        <p:tgtEl>
                                          <p:spTgt spid="138243">
                                            <p:txEl>
                                              <p:pRg st="2" end="2"/>
                                            </p:txEl>
                                          </p:spTgt>
                                        </p:tgtEl>
                                      </p:cBhvr>
                                    </p:animEffect>
                                  </p:childTnLst>
                                  <p:subTnLst>
                                    <p:animClr clrSpc="rgb" dir="cw">
                                      <p:cBhvr override="childStyle">
                                        <p:cTn dur="1" fill="hold" display="0" masterRel="nextClick" afterEffect="1"/>
                                        <p:tgtEl>
                                          <p:spTgt spid="138243">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8243">
                                            <p:txEl>
                                              <p:pRg st="4" end="4"/>
                                            </p:txEl>
                                          </p:spTgt>
                                        </p:tgtEl>
                                        <p:attrNameLst>
                                          <p:attrName>style.visibility</p:attrName>
                                        </p:attrNameLst>
                                      </p:cBhvr>
                                      <p:to>
                                        <p:strVal val="visible"/>
                                      </p:to>
                                    </p:set>
                                    <p:animEffect transition="in" filter="fade">
                                      <p:cBhvr>
                                        <p:cTn id="17" dur="500"/>
                                        <p:tgtEl>
                                          <p:spTgt spid="13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z="4000"/>
              <a:t>Patient Access Expanded</a:t>
            </a:r>
          </a:p>
        </p:txBody>
      </p:sp>
      <p:sp>
        <p:nvSpPr>
          <p:cNvPr id="139267" name="Rectangle 3"/>
          <p:cNvSpPr>
            <a:spLocks noGrp="1" noChangeArrowheads="1"/>
          </p:cNvSpPr>
          <p:nvPr>
            <p:ph type="body" idx="1"/>
          </p:nvPr>
        </p:nvSpPr>
        <p:spPr>
          <a:xfrm>
            <a:off x="1066800" y="1981200"/>
            <a:ext cx="7924800" cy="4724400"/>
          </a:xfrm>
        </p:spPr>
        <p:txBody>
          <a:bodyPr/>
          <a:lstStyle/>
          <a:p>
            <a:pPr>
              <a:lnSpc>
                <a:spcPct val="90000"/>
              </a:lnSpc>
            </a:pPr>
            <a:r>
              <a:rPr lang="en-US" sz="2800"/>
              <a:t>An interactive website where our patients can:</a:t>
            </a:r>
          </a:p>
          <a:p>
            <a:pPr lvl="1">
              <a:lnSpc>
                <a:spcPct val="90000"/>
              </a:lnSpc>
            </a:pPr>
            <a:r>
              <a:rPr lang="en-US" sz="2400"/>
              <a:t>Request </a:t>
            </a:r>
          </a:p>
          <a:p>
            <a:pPr lvl="2">
              <a:lnSpc>
                <a:spcPct val="90000"/>
              </a:lnSpc>
            </a:pPr>
            <a:r>
              <a:rPr lang="en-US" sz="2000"/>
              <a:t>appointments    </a:t>
            </a:r>
          </a:p>
          <a:p>
            <a:pPr lvl="2">
              <a:lnSpc>
                <a:spcPct val="90000"/>
              </a:lnSpc>
            </a:pPr>
            <a:r>
              <a:rPr lang="en-US" sz="2000"/>
              <a:t>Referrals</a:t>
            </a:r>
          </a:p>
          <a:p>
            <a:pPr lvl="2">
              <a:lnSpc>
                <a:spcPct val="90000"/>
              </a:lnSpc>
            </a:pPr>
            <a:r>
              <a:rPr lang="en-US" sz="2000"/>
              <a:t>medication refills</a:t>
            </a:r>
          </a:p>
          <a:p>
            <a:pPr lvl="1">
              <a:lnSpc>
                <a:spcPct val="90000"/>
              </a:lnSpc>
            </a:pPr>
            <a:r>
              <a:rPr lang="en-US" sz="2400"/>
              <a:t>Interact with their provider via e-mail</a:t>
            </a:r>
          </a:p>
          <a:p>
            <a:pPr lvl="1">
              <a:lnSpc>
                <a:spcPct val="90000"/>
              </a:lnSpc>
            </a:pPr>
            <a:r>
              <a:rPr lang="en-US" sz="2400"/>
              <a:t>Complete questionnaires about healthcare concerns</a:t>
            </a:r>
          </a:p>
          <a:p>
            <a:pPr>
              <a:lnSpc>
                <a:spcPct val="90000"/>
              </a:lnSpc>
              <a:buFont typeface="Wingdings" pitchFamily="2" charset="2"/>
              <a:buNone/>
            </a:pPr>
            <a:endParaRPr lang="en-US" sz="2800"/>
          </a:p>
          <a:p>
            <a:pPr>
              <a:lnSpc>
                <a:spcPct val="90000"/>
              </a:lnSpc>
            </a:pPr>
            <a:r>
              <a:rPr lang="en-US" sz="2800"/>
              <a:t>This has added value for our patients who want more access to their provider than at any time in the history of medicine.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fade">
                                      <p:cBhvr>
                                        <p:cTn id="7" dur="500"/>
                                        <p:tgtEl>
                                          <p:spTgt spid="139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267">
                                            <p:txEl>
                                              <p:pRg st="1" end="1"/>
                                            </p:txEl>
                                          </p:spTgt>
                                        </p:tgtEl>
                                        <p:attrNameLst>
                                          <p:attrName>style.visibility</p:attrName>
                                        </p:attrNameLst>
                                      </p:cBhvr>
                                      <p:to>
                                        <p:strVal val="visible"/>
                                      </p:to>
                                    </p:set>
                                    <p:animEffect transition="in" filter="fade">
                                      <p:cBhvr>
                                        <p:cTn id="12" dur="500"/>
                                        <p:tgtEl>
                                          <p:spTgt spid="139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9267">
                                            <p:txEl>
                                              <p:pRg st="2" end="2"/>
                                            </p:txEl>
                                          </p:spTgt>
                                        </p:tgtEl>
                                        <p:attrNameLst>
                                          <p:attrName>style.visibility</p:attrName>
                                        </p:attrNameLst>
                                      </p:cBhvr>
                                      <p:to>
                                        <p:strVal val="visible"/>
                                      </p:to>
                                    </p:set>
                                    <p:animEffect transition="in" filter="fade">
                                      <p:cBhvr>
                                        <p:cTn id="17" dur="500"/>
                                        <p:tgtEl>
                                          <p:spTgt spid="139267">
                                            <p:txEl>
                                              <p:pRg st="2" end="2"/>
                                            </p:txEl>
                                          </p:spTgt>
                                        </p:tgtEl>
                                      </p:cBhvr>
                                    </p:animEffect>
                                  </p:childTnLst>
                                  <p:subTnLst>
                                    <p:animClr clrSpc="rgb" dir="cw">
                                      <p:cBhvr override="childStyle">
                                        <p:cTn dur="1" fill="hold" display="0" masterRel="nextClick" afterEffect="1"/>
                                        <p:tgtEl>
                                          <p:spTgt spid="139267">
                                            <p:txEl>
                                              <p:pRg st="2" end="2"/>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9267">
                                            <p:txEl>
                                              <p:pRg st="3" end="3"/>
                                            </p:txEl>
                                          </p:spTgt>
                                        </p:tgtEl>
                                        <p:attrNameLst>
                                          <p:attrName>style.visibility</p:attrName>
                                        </p:attrNameLst>
                                      </p:cBhvr>
                                      <p:to>
                                        <p:strVal val="visible"/>
                                      </p:to>
                                    </p:set>
                                    <p:animEffect transition="in" filter="fade">
                                      <p:cBhvr>
                                        <p:cTn id="22" dur="500"/>
                                        <p:tgtEl>
                                          <p:spTgt spid="139267">
                                            <p:txEl>
                                              <p:pRg st="3" end="3"/>
                                            </p:txEl>
                                          </p:spTgt>
                                        </p:tgtEl>
                                      </p:cBhvr>
                                    </p:animEffect>
                                  </p:childTnLst>
                                  <p:subTnLst>
                                    <p:animClr clrSpc="rgb" dir="cw">
                                      <p:cBhvr override="childStyle">
                                        <p:cTn dur="1" fill="hold" display="0" masterRel="nextClick" afterEffect="1"/>
                                        <p:tgtEl>
                                          <p:spTgt spid="139267">
                                            <p:txEl>
                                              <p:pRg st="3" end="3"/>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9267">
                                            <p:txEl>
                                              <p:pRg st="4" end="4"/>
                                            </p:txEl>
                                          </p:spTgt>
                                        </p:tgtEl>
                                        <p:attrNameLst>
                                          <p:attrName>style.visibility</p:attrName>
                                        </p:attrNameLst>
                                      </p:cBhvr>
                                      <p:to>
                                        <p:strVal val="visible"/>
                                      </p:to>
                                    </p:set>
                                    <p:animEffect transition="in" filter="fade">
                                      <p:cBhvr>
                                        <p:cTn id="27" dur="500"/>
                                        <p:tgtEl>
                                          <p:spTgt spid="139267">
                                            <p:txEl>
                                              <p:pRg st="4" end="4"/>
                                            </p:txEl>
                                          </p:spTgt>
                                        </p:tgtEl>
                                      </p:cBhvr>
                                    </p:animEffect>
                                  </p:childTnLst>
                                  <p:subTnLst>
                                    <p:animClr clrSpc="rgb" dir="cw">
                                      <p:cBhvr override="childStyle">
                                        <p:cTn dur="1" fill="hold" display="0" masterRel="nextClick" afterEffect="1"/>
                                        <p:tgtEl>
                                          <p:spTgt spid="139267">
                                            <p:txEl>
                                              <p:pRg st="4" end="4"/>
                                            </p:txEl>
                                          </p:spTgt>
                                        </p:tgtEl>
                                        <p:attrNameLst>
                                          <p:attrName>ppt_c</p:attrName>
                                        </p:attrNameLst>
                                      </p:cBhvr>
                                      <p:to>
                                        <a:schemeClr val="accent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9267">
                                            <p:txEl>
                                              <p:pRg st="5" end="5"/>
                                            </p:txEl>
                                          </p:spTgt>
                                        </p:tgtEl>
                                        <p:attrNameLst>
                                          <p:attrName>style.visibility</p:attrName>
                                        </p:attrNameLst>
                                      </p:cBhvr>
                                      <p:to>
                                        <p:strVal val="visible"/>
                                      </p:to>
                                    </p:set>
                                    <p:animEffect transition="in" filter="fade">
                                      <p:cBhvr>
                                        <p:cTn id="32" dur="500"/>
                                        <p:tgtEl>
                                          <p:spTgt spid="139267">
                                            <p:txEl>
                                              <p:pRg st="5" end="5"/>
                                            </p:txEl>
                                          </p:spTgt>
                                        </p:tgtEl>
                                      </p:cBhvr>
                                    </p:animEffect>
                                  </p:childTnLst>
                                  <p:subTnLst>
                                    <p:animClr clrSpc="rgb" dir="cw">
                                      <p:cBhvr override="childStyle">
                                        <p:cTn dur="1" fill="hold" display="0" masterRel="nextClick" afterEffect="1"/>
                                        <p:tgtEl>
                                          <p:spTgt spid="139267">
                                            <p:txEl>
                                              <p:pRg st="5" end="5"/>
                                            </p:txEl>
                                          </p:spTgt>
                                        </p:tgtEl>
                                        <p:attrNameLst>
                                          <p:attrName>ppt_c</p:attrName>
                                        </p:attrNameLst>
                                      </p:cBhvr>
                                      <p:to>
                                        <a:schemeClr val="accent2"/>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9267">
                                            <p:txEl>
                                              <p:pRg st="6" end="6"/>
                                            </p:txEl>
                                          </p:spTgt>
                                        </p:tgtEl>
                                        <p:attrNameLst>
                                          <p:attrName>style.visibility</p:attrName>
                                        </p:attrNameLst>
                                      </p:cBhvr>
                                      <p:to>
                                        <p:strVal val="visible"/>
                                      </p:to>
                                    </p:set>
                                    <p:animEffect transition="in" filter="fade">
                                      <p:cBhvr>
                                        <p:cTn id="37" dur="500"/>
                                        <p:tgtEl>
                                          <p:spTgt spid="139267">
                                            <p:txEl>
                                              <p:pRg st="6" end="6"/>
                                            </p:txEl>
                                          </p:spTgt>
                                        </p:tgtEl>
                                      </p:cBhvr>
                                    </p:animEffect>
                                  </p:childTnLst>
                                  <p:subTnLst>
                                    <p:animClr clrSpc="rgb" dir="cw">
                                      <p:cBhvr override="childStyle">
                                        <p:cTn dur="1" fill="hold" display="0" masterRel="nextClick" afterEffect="1"/>
                                        <p:tgtEl>
                                          <p:spTgt spid="139267">
                                            <p:txEl>
                                              <p:pRg st="6" end="6"/>
                                            </p:txEl>
                                          </p:spTgt>
                                        </p:tgtEl>
                                        <p:attrNameLst>
                                          <p:attrName>ppt_c</p:attrName>
                                        </p:attrNameLst>
                                      </p:cBhvr>
                                      <p:to>
                                        <a:schemeClr val="accent2"/>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9267">
                                            <p:txEl>
                                              <p:pRg st="8" end="8"/>
                                            </p:txEl>
                                          </p:spTgt>
                                        </p:tgtEl>
                                        <p:attrNameLst>
                                          <p:attrName>style.visibility</p:attrName>
                                        </p:attrNameLst>
                                      </p:cBhvr>
                                      <p:to>
                                        <p:strVal val="visible"/>
                                      </p:to>
                                    </p:set>
                                    <p:animEffect transition="in" filter="fade">
                                      <p:cBhvr>
                                        <p:cTn id="42" dur="500"/>
                                        <p:tgtEl>
                                          <p:spTgt spid="139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z="3800" i="1"/>
              <a:t>Le Maladie Du Petite Papier</a:t>
            </a:r>
          </a:p>
        </p:txBody>
      </p:sp>
      <p:sp>
        <p:nvSpPr>
          <p:cNvPr id="140291" name="Rectangle 3"/>
          <p:cNvSpPr>
            <a:spLocks noGrp="1" noChangeArrowheads="1"/>
          </p:cNvSpPr>
          <p:nvPr>
            <p:ph type="body" idx="1"/>
          </p:nvPr>
        </p:nvSpPr>
        <p:spPr>
          <a:xfrm>
            <a:off x="838200" y="1981200"/>
            <a:ext cx="8153400" cy="4724400"/>
          </a:xfrm>
        </p:spPr>
        <p:txBody>
          <a:bodyPr/>
          <a:lstStyle/>
          <a:p>
            <a:pPr>
              <a:lnSpc>
                <a:spcPct val="80000"/>
              </a:lnSpc>
            </a:pPr>
            <a:r>
              <a:rPr lang="en-US" sz="2400"/>
              <a:t>When I started medical school, one neurotic condition was called, </a:t>
            </a:r>
            <a:r>
              <a:rPr lang="en-US" sz="2400" i="1"/>
              <a:t>Le Maladie Du Petite Papier</a:t>
            </a:r>
            <a:r>
              <a:rPr lang="en-US" sz="2400"/>
              <a:t>, "the sickness of the small piece of paper."  </a:t>
            </a:r>
          </a:p>
          <a:p>
            <a:pPr>
              <a:lnSpc>
                <a:spcPct val="80000"/>
              </a:lnSpc>
            </a:pPr>
            <a:endParaRPr lang="en-US" sz="2400"/>
          </a:p>
          <a:p>
            <a:pPr>
              <a:lnSpc>
                <a:spcPct val="80000"/>
              </a:lnSpc>
            </a:pPr>
            <a:r>
              <a:rPr lang="en-US" sz="2400"/>
              <a:t>Health care has changed.  We now want our patients to write down their symptoms and we want them to communicate those symptoms to us in "real time."  </a:t>
            </a:r>
          </a:p>
          <a:p>
            <a:pPr>
              <a:lnSpc>
                <a:spcPct val="80000"/>
              </a:lnSpc>
            </a:pPr>
            <a:endParaRPr lang="en-US" sz="2400"/>
          </a:p>
          <a:p>
            <a:pPr>
              <a:lnSpc>
                <a:spcPct val="80000"/>
              </a:lnSpc>
            </a:pPr>
            <a:r>
              <a:rPr lang="en-US" sz="2400"/>
              <a:t>E-mail is a great way to do this and the EMR gives us the ability to store those e-mails and our responses in the patient's chart.  </a:t>
            </a:r>
          </a:p>
          <a:p>
            <a:pPr>
              <a:lnSpc>
                <a:spcPct val="80000"/>
              </a:lnSpc>
              <a:buFont typeface="Wingdings" pitchFamily="2" charset="2"/>
              <a:buNone/>
            </a:pPr>
            <a:endParaRPr lang="en-US" sz="2400"/>
          </a:p>
          <a:p>
            <a:pPr>
              <a:lnSpc>
                <a:spcPct val="80000"/>
              </a:lnSpc>
            </a:pPr>
            <a:r>
              <a:rPr lang="en-US" sz="2400"/>
              <a:t>I tell my patients, "I can read faster than you can talk."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Effect transition="in" filter="fade">
                                      <p:cBhvr>
                                        <p:cTn id="7" dur="500"/>
                                        <p:tgtEl>
                                          <p:spTgt spid="140291">
                                            <p:txEl>
                                              <p:pRg st="0" end="0"/>
                                            </p:txEl>
                                          </p:spTgt>
                                        </p:tgtEl>
                                      </p:cBhvr>
                                    </p:animEffect>
                                  </p:childTnLst>
                                  <p:subTnLst>
                                    <p:animClr clrSpc="rgb" dir="cw">
                                      <p:cBhvr override="childStyle">
                                        <p:cTn dur="1" fill="hold" display="0" masterRel="nextClick" afterEffect="1"/>
                                        <p:tgtEl>
                                          <p:spTgt spid="140291">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0291">
                                            <p:txEl>
                                              <p:pRg st="2" end="2"/>
                                            </p:txEl>
                                          </p:spTgt>
                                        </p:tgtEl>
                                        <p:attrNameLst>
                                          <p:attrName>style.visibility</p:attrName>
                                        </p:attrNameLst>
                                      </p:cBhvr>
                                      <p:to>
                                        <p:strVal val="visible"/>
                                      </p:to>
                                    </p:set>
                                    <p:animEffect transition="in" filter="fade">
                                      <p:cBhvr>
                                        <p:cTn id="12" dur="500"/>
                                        <p:tgtEl>
                                          <p:spTgt spid="140291">
                                            <p:txEl>
                                              <p:pRg st="2" end="2"/>
                                            </p:txEl>
                                          </p:spTgt>
                                        </p:tgtEl>
                                      </p:cBhvr>
                                    </p:animEffect>
                                  </p:childTnLst>
                                  <p:subTnLst>
                                    <p:animClr clrSpc="rgb" dir="cw">
                                      <p:cBhvr override="childStyle">
                                        <p:cTn dur="1" fill="hold" display="0" masterRel="nextClick" afterEffect="1"/>
                                        <p:tgtEl>
                                          <p:spTgt spid="140291">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0291">
                                            <p:txEl>
                                              <p:pRg st="4" end="4"/>
                                            </p:txEl>
                                          </p:spTgt>
                                        </p:tgtEl>
                                        <p:attrNameLst>
                                          <p:attrName>style.visibility</p:attrName>
                                        </p:attrNameLst>
                                      </p:cBhvr>
                                      <p:to>
                                        <p:strVal val="visible"/>
                                      </p:to>
                                    </p:set>
                                    <p:animEffect transition="in" filter="fade">
                                      <p:cBhvr>
                                        <p:cTn id="17" dur="500"/>
                                        <p:tgtEl>
                                          <p:spTgt spid="140291">
                                            <p:txEl>
                                              <p:pRg st="4" end="4"/>
                                            </p:txEl>
                                          </p:spTgt>
                                        </p:tgtEl>
                                      </p:cBhvr>
                                    </p:animEffect>
                                  </p:childTnLst>
                                  <p:subTnLst>
                                    <p:animClr clrSpc="rgb" dir="cw">
                                      <p:cBhvr override="childStyle">
                                        <p:cTn dur="1" fill="hold" display="0" masterRel="nextClick" afterEffect="1"/>
                                        <p:tgtEl>
                                          <p:spTgt spid="140291">
                                            <p:txEl>
                                              <p:pRg st="4" end="4"/>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0291">
                                            <p:txEl>
                                              <p:pRg st="6" end="6"/>
                                            </p:txEl>
                                          </p:spTgt>
                                        </p:tgtEl>
                                        <p:attrNameLst>
                                          <p:attrName>style.visibility</p:attrName>
                                        </p:attrNameLst>
                                      </p:cBhvr>
                                      <p:to>
                                        <p:strVal val="visible"/>
                                      </p:to>
                                    </p:set>
                                    <p:animEffect transition="in" filter="fade">
                                      <p:cBhvr>
                                        <p:cTn id="22" dur="500"/>
                                        <p:tgtEl>
                                          <p:spTgt spid="140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sz="3600"/>
              <a:t>Electronic Patient Management Via </a:t>
            </a:r>
            <a:r>
              <a:rPr lang="en-US" sz="3600" i="1"/>
              <a:t>NextGen</a:t>
            </a:r>
            <a:r>
              <a:rPr lang="en-US" sz="3600"/>
              <a:t>: A Huge Success</a:t>
            </a:r>
          </a:p>
        </p:txBody>
      </p:sp>
      <p:sp>
        <p:nvSpPr>
          <p:cNvPr id="141315" name="Rectangle 3"/>
          <p:cNvSpPr>
            <a:spLocks noGrp="1" noChangeArrowheads="1"/>
          </p:cNvSpPr>
          <p:nvPr>
            <p:ph type="body" idx="1"/>
          </p:nvPr>
        </p:nvSpPr>
        <p:spPr/>
        <p:txBody>
          <a:bodyPr/>
          <a:lstStyle/>
          <a:p>
            <a:pPr>
              <a:buFont typeface="Wingdings" pitchFamily="2" charset="2"/>
              <a:buNone/>
            </a:pPr>
            <a:r>
              <a:rPr lang="en-US" sz="2800"/>
              <a:t>With the benefit of SETMA's financial</a:t>
            </a:r>
          </a:p>
          <a:p>
            <a:pPr>
              <a:buFont typeface="Wingdings" pitchFamily="2" charset="2"/>
              <a:buNone/>
            </a:pPr>
            <a:r>
              <a:rPr lang="en-US" sz="2800"/>
              <a:t>results and the improvement in patient</a:t>
            </a:r>
          </a:p>
          <a:p>
            <a:pPr>
              <a:buFont typeface="Wingdings" pitchFamily="2" charset="2"/>
              <a:buNone/>
            </a:pPr>
            <a:r>
              <a:rPr lang="en-US" sz="2800"/>
              <a:t>care via </a:t>
            </a:r>
            <a:r>
              <a:rPr lang="en-US" sz="2800" b="1" i="1"/>
              <a:t>NextGen's</a:t>
            </a:r>
            <a:r>
              <a:rPr lang="en-US" sz="2800"/>
              <a:t> electronic patient</a:t>
            </a:r>
          </a:p>
          <a:p>
            <a:pPr>
              <a:buFont typeface="Wingdings" pitchFamily="2" charset="2"/>
              <a:buNone/>
            </a:pPr>
            <a:r>
              <a:rPr lang="en-US" sz="2800"/>
              <a:t>records morphed into electronic patient</a:t>
            </a:r>
          </a:p>
          <a:p>
            <a:pPr>
              <a:buFont typeface="Wingdings" pitchFamily="2" charset="2"/>
              <a:buNone/>
            </a:pPr>
            <a:r>
              <a:rPr lang="en-US" sz="2800"/>
              <a:t>management, SETMA's transition from a</a:t>
            </a:r>
          </a:p>
          <a:p>
            <a:pPr>
              <a:buFont typeface="Wingdings" pitchFamily="2" charset="2"/>
              <a:buNone/>
            </a:pPr>
            <a:r>
              <a:rPr lang="en-US" sz="2800"/>
              <a:t>paper-bound medical record to an</a:t>
            </a:r>
          </a:p>
          <a:p>
            <a:pPr>
              <a:buFont typeface="Wingdings" pitchFamily="2" charset="2"/>
              <a:buNone/>
            </a:pPr>
            <a:r>
              <a:rPr lang="en-US" sz="2800"/>
              <a:t>electronic record has been a huge success.</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4000"/>
              <a:t>Expectations:  Patients</a:t>
            </a:r>
          </a:p>
        </p:txBody>
      </p:sp>
      <p:sp>
        <p:nvSpPr>
          <p:cNvPr id="152579" name="Rectangle 3"/>
          <p:cNvSpPr>
            <a:spLocks noGrp="1" noChangeArrowheads="1"/>
          </p:cNvSpPr>
          <p:nvPr>
            <p:ph type="body" idx="1"/>
          </p:nvPr>
        </p:nvSpPr>
        <p:spPr/>
        <p:txBody>
          <a:bodyPr/>
          <a:lstStyle/>
          <a:p>
            <a:r>
              <a:rPr lang="en-US" sz="2800" b="1"/>
              <a:t>SETMA’s patients</a:t>
            </a:r>
            <a:r>
              <a:rPr lang="en-US" sz="2800"/>
              <a:t> now expect to have a record, which is complete, accurate and accessible.  </a:t>
            </a:r>
          </a:p>
          <a:p>
            <a:endParaRPr lang="en-US" sz="2800"/>
          </a:p>
          <a:p>
            <a:r>
              <a:rPr lang="en-US" sz="2800"/>
              <a:t>Their expectations are such that quality care for them begins with the capturing of precise and accurate data about their healthcare events whether in the clinic, on the telephone or in the hospital.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fade">
                                      <p:cBhvr>
                                        <p:cTn id="7" dur="500"/>
                                        <p:tgtEl>
                                          <p:spTgt spid="152579">
                                            <p:txEl>
                                              <p:pRg st="0" end="0"/>
                                            </p:txEl>
                                          </p:spTgt>
                                        </p:tgtEl>
                                      </p:cBhvr>
                                    </p:animEffect>
                                  </p:childTnLst>
                                  <p:subTnLst>
                                    <p:animClr clrSpc="rgb" dir="cw">
                                      <p:cBhvr override="childStyle">
                                        <p:cTn dur="1" fill="hold" display="0" masterRel="nextClick" afterEffect="1"/>
                                        <p:tgtEl>
                                          <p:spTgt spid="15257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2579">
                                            <p:txEl>
                                              <p:pRg st="2" end="2"/>
                                            </p:txEl>
                                          </p:spTgt>
                                        </p:tgtEl>
                                        <p:attrNameLst>
                                          <p:attrName>style.visibility</p:attrName>
                                        </p:attrNameLst>
                                      </p:cBhvr>
                                      <p:to>
                                        <p:strVal val="visible"/>
                                      </p:to>
                                    </p:set>
                                    <p:animEffect transition="in" filter="fade">
                                      <p:cBhvr>
                                        <p:cTn id="12" dur="500"/>
                                        <p:tgtEl>
                                          <p:spTgt spid="152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sz="4000"/>
              <a:t>Expectations:  Provider</a:t>
            </a:r>
          </a:p>
        </p:txBody>
      </p:sp>
      <p:sp>
        <p:nvSpPr>
          <p:cNvPr id="143363" name="Rectangle 3"/>
          <p:cNvSpPr>
            <a:spLocks noGrp="1" noChangeArrowheads="1"/>
          </p:cNvSpPr>
          <p:nvPr>
            <p:ph type="body" idx="1"/>
          </p:nvPr>
        </p:nvSpPr>
        <p:spPr/>
        <p:txBody>
          <a:bodyPr/>
          <a:lstStyle/>
          <a:p>
            <a:pPr>
              <a:buFont typeface="Wingdings" pitchFamily="2" charset="2"/>
              <a:buNone/>
            </a:pPr>
            <a:r>
              <a:rPr lang="en-US" b="1"/>
              <a:t>SETMA’s healthcare providers</a:t>
            </a:r>
            <a:r>
              <a:rPr lang="en-US"/>
              <a:t> now</a:t>
            </a:r>
          </a:p>
          <a:p>
            <a:pPr>
              <a:buFont typeface="Wingdings" pitchFamily="2" charset="2"/>
              <a:buNone/>
            </a:pPr>
            <a:r>
              <a:rPr lang="en-US"/>
              <a:t>expect to challenge every patient with</a:t>
            </a:r>
          </a:p>
          <a:p>
            <a:pPr>
              <a:buFont typeface="Wingdings" pitchFamily="2" charset="2"/>
              <a:buNone/>
            </a:pPr>
            <a:r>
              <a:rPr lang="en-US"/>
              <a:t>preventive healthcare issues, many of</a:t>
            </a:r>
          </a:p>
          <a:p>
            <a:pPr>
              <a:buFont typeface="Wingdings" pitchFamily="2" charset="2"/>
              <a:buNone/>
            </a:pPr>
            <a:r>
              <a:rPr lang="en-US"/>
              <a:t>which are irrelevant to the event which</a:t>
            </a:r>
          </a:p>
          <a:p>
            <a:pPr>
              <a:buFont typeface="Wingdings" pitchFamily="2" charset="2"/>
              <a:buNone/>
            </a:pPr>
            <a:r>
              <a:rPr lang="en-US"/>
              <a:t>precipitated the current encounter, but</a:t>
            </a:r>
          </a:p>
          <a:p>
            <a:pPr>
              <a:buFont typeface="Wingdings" pitchFamily="2" charset="2"/>
              <a:buNone/>
            </a:pPr>
            <a:r>
              <a:rPr lang="en-US"/>
              <a:t>each of which addresses long-term</a:t>
            </a:r>
          </a:p>
          <a:p>
            <a:pPr>
              <a:buFont typeface="Wingdings" pitchFamily="2" charset="2"/>
              <a:buNone/>
            </a:pPr>
            <a:r>
              <a:rPr lang="en-US"/>
              <a:t>health needs of every patient.</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sz="4000"/>
              <a:t>Expectations:  Customers</a:t>
            </a:r>
          </a:p>
        </p:txBody>
      </p:sp>
      <p:sp>
        <p:nvSpPr>
          <p:cNvPr id="144387" name="Rectangle 3"/>
          <p:cNvSpPr>
            <a:spLocks noGrp="1" noChangeArrowheads="1"/>
          </p:cNvSpPr>
          <p:nvPr>
            <p:ph type="body" idx="1"/>
          </p:nvPr>
        </p:nvSpPr>
        <p:spPr/>
        <p:txBody>
          <a:bodyPr/>
          <a:lstStyle/>
          <a:p>
            <a:pPr>
              <a:buFont typeface="Wingdings" pitchFamily="2" charset="2"/>
              <a:buNone/>
            </a:pPr>
            <a:r>
              <a:rPr lang="en-US" b="1"/>
              <a:t>SETMA’s customers</a:t>
            </a:r>
            <a:r>
              <a:rPr lang="en-US"/>
              <a:t>, the payers, who</a:t>
            </a:r>
          </a:p>
          <a:p>
            <a:pPr>
              <a:buFont typeface="Wingdings" pitchFamily="2" charset="2"/>
              <a:buNone/>
            </a:pPr>
            <a:r>
              <a:rPr lang="en-US"/>
              <a:t>pay our charges, expect the kind of</a:t>
            </a:r>
          </a:p>
          <a:p>
            <a:pPr>
              <a:buFont typeface="Wingdings" pitchFamily="2" charset="2"/>
              <a:buNone/>
            </a:pPr>
            <a:r>
              <a:rPr lang="en-US"/>
              <a:t>documentation which gives them the</a:t>
            </a:r>
          </a:p>
          <a:p>
            <a:pPr>
              <a:buFont typeface="Wingdings" pitchFamily="2" charset="2"/>
              <a:buNone/>
            </a:pPr>
            <a:r>
              <a:rPr lang="en-US"/>
              <a:t>ability to properly access the quality of</a:t>
            </a:r>
          </a:p>
          <a:p>
            <a:pPr>
              <a:buFont typeface="Wingdings" pitchFamily="2" charset="2"/>
              <a:buNone/>
            </a:pPr>
            <a:r>
              <a:rPr lang="en-US"/>
              <a:t>care and appropriateness of care which</a:t>
            </a:r>
          </a:p>
          <a:p>
            <a:pPr>
              <a:buFont typeface="Wingdings" pitchFamily="2" charset="2"/>
              <a:buNone/>
            </a:pPr>
            <a:r>
              <a:rPr lang="en-US"/>
              <a:t>their membership is receiving from</a:t>
            </a:r>
          </a:p>
          <a:p>
            <a:pPr>
              <a:buFont typeface="Wingdings" pitchFamily="2" charset="2"/>
              <a:buNone/>
            </a:pPr>
            <a:r>
              <a:rPr lang="en-US"/>
              <a:t>SETMA providers.</a:t>
            </a: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sz="4000"/>
              <a:t>Fahrenheit 451 Project</a:t>
            </a:r>
          </a:p>
        </p:txBody>
      </p:sp>
      <p:sp>
        <p:nvSpPr>
          <p:cNvPr id="150531" name="Rectangle 3"/>
          <p:cNvSpPr>
            <a:spLocks noGrp="1" noChangeArrowheads="1"/>
          </p:cNvSpPr>
          <p:nvPr>
            <p:ph type="body" idx="1"/>
          </p:nvPr>
        </p:nvSpPr>
        <p:spPr>
          <a:xfrm>
            <a:off x="1066800" y="1981200"/>
            <a:ext cx="7924800" cy="4724400"/>
          </a:xfrm>
        </p:spPr>
        <p:txBody>
          <a:bodyPr/>
          <a:lstStyle/>
          <a:p>
            <a:pPr>
              <a:lnSpc>
                <a:spcPct val="90000"/>
              </a:lnSpc>
            </a:pPr>
            <a:r>
              <a:rPr lang="en-US" sz="2800"/>
              <a:t>Everyday, SETMA continues its “Fahrenheit 451 Project”.</a:t>
            </a:r>
          </a:p>
          <a:p>
            <a:pPr>
              <a:lnSpc>
                <a:spcPct val="90000"/>
              </a:lnSpc>
            </a:pPr>
            <a:endParaRPr lang="en-US" sz="2800"/>
          </a:p>
          <a:p>
            <a:pPr>
              <a:lnSpc>
                <a:spcPct val="90000"/>
              </a:lnSpc>
            </a:pPr>
            <a:r>
              <a:rPr lang="en-US" sz="2800"/>
              <a:t>While we did not literally burn our ships or paper, but we do continue to find ways to eliminate the use of paper in every aspect of our practice.  </a:t>
            </a:r>
          </a:p>
          <a:p>
            <a:pPr>
              <a:lnSpc>
                <a:spcPct val="90000"/>
              </a:lnSpc>
            </a:pPr>
            <a:endParaRPr lang="en-US" sz="2800"/>
          </a:p>
          <a:p>
            <a:pPr>
              <a:lnSpc>
                <a:spcPct val="90000"/>
              </a:lnSpc>
            </a:pPr>
            <a:r>
              <a:rPr lang="en-US" sz="2800"/>
              <a:t>Each piece of eliminated paper represents an increase in efficiency, excellence and economy.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fade">
                                      <p:cBhvr>
                                        <p:cTn id="7" dur="500"/>
                                        <p:tgtEl>
                                          <p:spTgt spid="15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531">
                                            <p:txEl>
                                              <p:pRg st="2" end="2"/>
                                            </p:txEl>
                                          </p:spTgt>
                                        </p:tgtEl>
                                        <p:attrNameLst>
                                          <p:attrName>style.visibility</p:attrName>
                                        </p:attrNameLst>
                                      </p:cBhvr>
                                      <p:to>
                                        <p:strVal val="visible"/>
                                      </p:to>
                                    </p:set>
                                    <p:animEffect transition="in" filter="fade">
                                      <p:cBhvr>
                                        <p:cTn id="12" dur="500"/>
                                        <p:tgtEl>
                                          <p:spTgt spid="150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531">
                                            <p:txEl>
                                              <p:pRg st="4" end="4"/>
                                            </p:txEl>
                                          </p:spTgt>
                                        </p:tgtEl>
                                        <p:attrNameLst>
                                          <p:attrName>style.visibility</p:attrName>
                                        </p:attrNameLst>
                                      </p:cBhvr>
                                      <p:to>
                                        <p:strVal val="visible"/>
                                      </p:to>
                                    </p:set>
                                    <p:animEffect transition="in" filter="fade">
                                      <p:cBhvr>
                                        <p:cTn id="17" dur="500"/>
                                        <p:tgtEl>
                                          <p:spTgt spid="150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sz="3600"/>
              <a:t>The Future and Its Foundation</a:t>
            </a:r>
          </a:p>
        </p:txBody>
      </p:sp>
      <p:sp>
        <p:nvSpPr>
          <p:cNvPr id="151555" name="Rectangle 3"/>
          <p:cNvSpPr>
            <a:spLocks noGrp="1" noChangeArrowheads="1"/>
          </p:cNvSpPr>
          <p:nvPr>
            <p:ph type="body" idx="1"/>
          </p:nvPr>
        </p:nvSpPr>
        <p:spPr>
          <a:xfrm>
            <a:off x="1066800" y="1981200"/>
            <a:ext cx="7924800" cy="4724400"/>
          </a:xfrm>
        </p:spPr>
        <p:txBody>
          <a:bodyPr/>
          <a:lstStyle/>
          <a:p>
            <a:r>
              <a:rPr lang="en-US" sz="2800"/>
              <a:t>The Future -- Electronic Patient Management </a:t>
            </a:r>
          </a:p>
          <a:p>
            <a:pPr>
              <a:buFont typeface="Wingdings" pitchFamily="2" charset="2"/>
              <a:buNone/>
            </a:pPr>
            <a:endParaRPr lang="en-US" sz="2800"/>
          </a:p>
          <a:p>
            <a:r>
              <a:rPr lang="en-US" sz="2800"/>
              <a:t>The Foundation -- Electronic Patient Records</a:t>
            </a:r>
          </a:p>
          <a:p>
            <a:pPr>
              <a:buFont typeface="Wingdings" pitchFamily="2" charset="2"/>
              <a:buNone/>
            </a:pPr>
            <a:endParaRPr lang="en-US" sz="2800"/>
          </a:p>
          <a:p>
            <a:r>
              <a:rPr lang="en-US" sz="2800"/>
              <a:t>We're glad we started. We've never had more fun practicing medicine and we've never provided the quality of care which our patients are experiencing in our clinics today.  EMR has been a great tool and a great vehicle for our progress.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fade">
                                      <p:cBhvr>
                                        <p:cTn id="7" dur="500"/>
                                        <p:tgtEl>
                                          <p:spTgt spid="151555">
                                            <p:txEl>
                                              <p:pRg st="0" end="0"/>
                                            </p:txEl>
                                          </p:spTgt>
                                        </p:tgtEl>
                                      </p:cBhvr>
                                    </p:animEffect>
                                  </p:childTnLst>
                                  <p:subTnLst>
                                    <p:animClr clrSpc="rgb" dir="cw">
                                      <p:cBhvr override="childStyle">
                                        <p:cTn dur="1" fill="hold" display="0" masterRel="nextClick" afterEffect="1"/>
                                        <p:tgtEl>
                                          <p:spTgt spid="151555">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1555">
                                            <p:txEl>
                                              <p:pRg st="2" end="2"/>
                                            </p:txEl>
                                          </p:spTgt>
                                        </p:tgtEl>
                                        <p:attrNameLst>
                                          <p:attrName>style.visibility</p:attrName>
                                        </p:attrNameLst>
                                      </p:cBhvr>
                                      <p:to>
                                        <p:strVal val="visible"/>
                                      </p:to>
                                    </p:set>
                                    <p:animEffect transition="in" filter="fade">
                                      <p:cBhvr>
                                        <p:cTn id="12" dur="500"/>
                                        <p:tgtEl>
                                          <p:spTgt spid="151555">
                                            <p:txEl>
                                              <p:pRg st="2" end="2"/>
                                            </p:txEl>
                                          </p:spTgt>
                                        </p:tgtEl>
                                      </p:cBhvr>
                                    </p:animEffect>
                                  </p:childTnLst>
                                  <p:subTnLst>
                                    <p:animClr clrSpc="rgb" dir="cw">
                                      <p:cBhvr override="childStyle">
                                        <p:cTn dur="1" fill="hold" display="0" masterRel="nextClick" afterEffect="1"/>
                                        <p:tgtEl>
                                          <p:spTgt spid="151555">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1555">
                                            <p:txEl>
                                              <p:pRg st="4" end="4"/>
                                            </p:txEl>
                                          </p:spTgt>
                                        </p:tgtEl>
                                        <p:attrNameLst>
                                          <p:attrName>style.visibility</p:attrName>
                                        </p:attrNameLst>
                                      </p:cBhvr>
                                      <p:to>
                                        <p:strVal val="visible"/>
                                      </p:to>
                                    </p:set>
                                    <p:animEffect transition="in" filter="fade">
                                      <p:cBhvr>
                                        <p:cTn id="17" dur="500"/>
                                        <p:tgtEl>
                                          <p:spTgt spid="151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4000"/>
              <a:t>Problem</a:t>
            </a:r>
          </a:p>
        </p:txBody>
      </p:sp>
      <p:sp>
        <p:nvSpPr>
          <p:cNvPr id="68611" name="Rectangle 3"/>
          <p:cNvSpPr>
            <a:spLocks noGrp="1" noChangeArrowheads="1"/>
          </p:cNvSpPr>
          <p:nvPr>
            <p:ph type="body" idx="1"/>
          </p:nvPr>
        </p:nvSpPr>
        <p:spPr/>
        <p:txBody>
          <a:bodyPr/>
          <a:lstStyle/>
          <a:p>
            <a:pPr>
              <a:buFont typeface="Wingdings" pitchFamily="2" charset="2"/>
              <a:buNone/>
            </a:pPr>
            <a:r>
              <a:rPr lang="en-US"/>
              <a:t>After two years, it was apparent that the</a:t>
            </a:r>
          </a:p>
          <a:p>
            <a:pPr>
              <a:buFont typeface="Wingdings" pitchFamily="2" charset="2"/>
              <a:buNone/>
            </a:pPr>
            <a:r>
              <a:rPr lang="en-US"/>
              <a:t>complexities of a multiple specialty</a:t>
            </a:r>
          </a:p>
          <a:p>
            <a:pPr>
              <a:buFont typeface="Wingdings" pitchFamily="2" charset="2"/>
              <a:buNone/>
            </a:pPr>
            <a:r>
              <a:rPr lang="en-US"/>
              <a:t>practice were beyond a paper-based</a:t>
            </a:r>
          </a:p>
          <a:p>
            <a:pPr>
              <a:buFont typeface="Wingdings" pitchFamily="2" charset="2"/>
              <a:buNone/>
            </a:pPr>
            <a:r>
              <a:rPr lang="en-US"/>
              <a:t>system and the practice management</a:t>
            </a:r>
          </a:p>
          <a:p>
            <a:pPr>
              <a:buFont typeface="Wingdings" pitchFamily="2" charset="2"/>
              <a:buNone/>
            </a:pPr>
            <a:r>
              <a:rPr lang="en-US"/>
              <a:t>computer system we had inherited from</a:t>
            </a:r>
          </a:p>
          <a:p>
            <a:pPr>
              <a:buFont typeface="Wingdings" pitchFamily="2" charset="2"/>
              <a:buNone/>
            </a:pPr>
            <a:r>
              <a:rPr lang="en-US"/>
              <a:t>one of our partners.  </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4000"/>
              <a:t>Additional</a:t>
            </a:r>
            <a:r>
              <a:rPr lang="en-US"/>
              <a:t> </a:t>
            </a:r>
            <a:r>
              <a:rPr lang="en-US" sz="4000"/>
              <a:t>Complications</a:t>
            </a:r>
          </a:p>
        </p:txBody>
      </p:sp>
      <p:sp>
        <p:nvSpPr>
          <p:cNvPr id="69635" name="Rectangle 3"/>
          <p:cNvSpPr>
            <a:spLocks noGrp="1" noChangeArrowheads="1"/>
          </p:cNvSpPr>
          <p:nvPr>
            <p:ph type="body" idx="1"/>
          </p:nvPr>
        </p:nvSpPr>
        <p:spPr/>
        <p:txBody>
          <a:bodyPr/>
          <a:lstStyle/>
          <a:p>
            <a:pPr marL="609600" indent="-609600">
              <a:lnSpc>
                <a:spcPct val="90000"/>
              </a:lnSpc>
              <a:buFontTx/>
              <a:buAutoNum type="arabicPeriod"/>
            </a:pPr>
            <a:r>
              <a:rPr lang="en-US" sz="2800"/>
              <a:t>Four providers had grown to eight (currently 34)</a:t>
            </a:r>
          </a:p>
          <a:p>
            <a:pPr marL="609600" indent="-609600">
              <a:lnSpc>
                <a:spcPct val="90000"/>
              </a:lnSpc>
              <a:buFontTx/>
              <a:buAutoNum type="arabicPeriod"/>
            </a:pPr>
            <a:endParaRPr lang="en-US" sz="2800"/>
          </a:p>
          <a:p>
            <a:pPr marL="609600" indent="-609600">
              <a:lnSpc>
                <a:spcPct val="90000"/>
              </a:lnSpc>
              <a:buFontTx/>
              <a:buAutoNum type="arabicPeriod"/>
            </a:pPr>
            <a:r>
              <a:rPr lang="en-US" sz="2800"/>
              <a:t>Additional services had been added:</a:t>
            </a:r>
          </a:p>
          <a:p>
            <a:pPr marL="990600" lvl="1" indent="-533400">
              <a:lnSpc>
                <a:spcPct val="90000"/>
              </a:lnSpc>
              <a:buFontTx/>
              <a:buAutoNum type="alphaLcPeriod"/>
            </a:pPr>
            <a:r>
              <a:rPr lang="en-US" sz="2400"/>
              <a:t>A level-two, moderately-complex reference laboratory had been added to the practice</a:t>
            </a:r>
          </a:p>
          <a:p>
            <a:pPr marL="990600" lvl="1" indent="-533400">
              <a:lnSpc>
                <a:spcPct val="90000"/>
              </a:lnSpc>
              <a:buFontTx/>
              <a:buAutoNum type="alphaLcPeriod"/>
            </a:pPr>
            <a:r>
              <a:rPr lang="en-US" sz="2400"/>
              <a:t>Physical therapy had been added</a:t>
            </a:r>
          </a:p>
          <a:p>
            <a:pPr marL="990600" lvl="1" indent="-533400">
              <a:lnSpc>
                <a:spcPct val="90000"/>
              </a:lnSpc>
              <a:buFontTx/>
              <a:buAutoNum type="alphaLcPeriod"/>
            </a:pPr>
            <a:r>
              <a:rPr lang="en-US" sz="2400"/>
              <a:t>A Medicare + Choice home health agency had been added</a:t>
            </a:r>
          </a:p>
          <a:p>
            <a:pPr marL="990600" lvl="1" indent="-533400">
              <a:lnSpc>
                <a:spcPct val="90000"/>
              </a:lnSpc>
              <a:buFontTx/>
              <a:buAutoNum type="alphaLcPeriod"/>
            </a:pPr>
            <a:r>
              <a:rPr lang="en-US" sz="2400"/>
              <a:t>A Hospice had been added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5">
                                            <p:txEl>
                                              <p:pRg st="2" end="2"/>
                                            </p:txEl>
                                          </p:spTgt>
                                        </p:tgtEl>
                                        <p:attrNameLst>
                                          <p:attrName>style.visibility</p:attrName>
                                        </p:attrNameLst>
                                      </p:cBhvr>
                                      <p:to>
                                        <p:strVal val="visible"/>
                                      </p:to>
                                    </p:set>
                                    <p:animEffect transition="in" filter="fade">
                                      <p:cBhvr>
                                        <p:cTn id="12" dur="500"/>
                                        <p:tgtEl>
                                          <p:spTgt spid="696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animEffect transition="in" filter="fade">
                                      <p:cBhvr>
                                        <p:cTn id="17" dur="500"/>
                                        <p:tgtEl>
                                          <p:spTgt spid="69635">
                                            <p:txEl>
                                              <p:pRg st="3" end="3"/>
                                            </p:txEl>
                                          </p:spTgt>
                                        </p:tgtEl>
                                      </p:cBhvr>
                                    </p:animEffect>
                                  </p:childTnLst>
                                  <p:subTnLst>
                                    <p:animClr clrSpc="rgb" dir="cw">
                                      <p:cBhvr override="childStyle">
                                        <p:cTn dur="1" fill="hold" display="0" masterRel="nextClick" afterEffect="1"/>
                                        <p:tgtEl>
                                          <p:spTgt spid="69635">
                                            <p:txEl>
                                              <p:pRg st="3" end="3"/>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9635">
                                            <p:txEl>
                                              <p:pRg st="4" end="4"/>
                                            </p:txEl>
                                          </p:spTgt>
                                        </p:tgtEl>
                                        <p:attrNameLst>
                                          <p:attrName>style.visibility</p:attrName>
                                        </p:attrNameLst>
                                      </p:cBhvr>
                                      <p:to>
                                        <p:strVal val="visible"/>
                                      </p:to>
                                    </p:set>
                                    <p:animEffect transition="in" filter="fade">
                                      <p:cBhvr>
                                        <p:cTn id="22" dur="500"/>
                                        <p:tgtEl>
                                          <p:spTgt spid="69635">
                                            <p:txEl>
                                              <p:pRg st="4" end="4"/>
                                            </p:txEl>
                                          </p:spTgt>
                                        </p:tgtEl>
                                      </p:cBhvr>
                                    </p:animEffect>
                                  </p:childTnLst>
                                  <p:subTnLst>
                                    <p:animClr clrSpc="rgb" dir="cw">
                                      <p:cBhvr override="childStyle">
                                        <p:cTn dur="1" fill="hold" display="0" masterRel="nextClick" afterEffect="1"/>
                                        <p:tgtEl>
                                          <p:spTgt spid="69635">
                                            <p:txEl>
                                              <p:pRg st="4" end="4"/>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9635">
                                            <p:txEl>
                                              <p:pRg st="5" end="5"/>
                                            </p:txEl>
                                          </p:spTgt>
                                        </p:tgtEl>
                                        <p:attrNameLst>
                                          <p:attrName>style.visibility</p:attrName>
                                        </p:attrNameLst>
                                      </p:cBhvr>
                                      <p:to>
                                        <p:strVal val="visible"/>
                                      </p:to>
                                    </p:set>
                                    <p:animEffect transition="in" filter="fade">
                                      <p:cBhvr>
                                        <p:cTn id="27" dur="500"/>
                                        <p:tgtEl>
                                          <p:spTgt spid="69635">
                                            <p:txEl>
                                              <p:pRg st="5" end="5"/>
                                            </p:txEl>
                                          </p:spTgt>
                                        </p:tgtEl>
                                      </p:cBhvr>
                                    </p:animEffect>
                                  </p:childTnLst>
                                  <p:subTnLst>
                                    <p:animClr clrSpc="rgb" dir="cw">
                                      <p:cBhvr override="childStyle">
                                        <p:cTn dur="1" fill="hold" display="0" masterRel="nextClick" afterEffect="1"/>
                                        <p:tgtEl>
                                          <p:spTgt spid="69635">
                                            <p:txEl>
                                              <p:pRg st="5" end="5"/>
                                            </p:txEl>
                                          </p:spTgt>
                                        </p:tgtEl>
                                        <p:attrNameLst>
                                          <p:attrName>ppt_c</p:attrName>
                                        </p:attrNameLst>
                                      </p:cBhvr>
                                      <p:to>
                                        <a:schemeClr val="accent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9635">
                                            <p:txEl>
                                              <p:pRg st="6" end="6"/>
                                            </p:txEl>
                                          </p:spTgt>
                                        </p:tgtEl>
                                        <p:attrNameLst>
                                          <p:attrName>style.visibility</p:attrName>
                                        </p:attrNameLst>
                                      </p:cBhvr>
                                      <p:to>
                                        <p:strVal val="visible"/>
                                      </p:to>
                                    </p:set>
                                    <p:animEffect transition="in" filter="fade">
                                      <p:cBhvr>
                                        <p:cTn id="32" dur="5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a:t>Complications</a:t>
            </a:r>
            <a:r>
              <a:rPr lang="en-US"/>
              <a:t> </a:t>
            </a:r>
            <a:r>
              <a:rPr lang="en-US" sz="4000"/>
              <a:t>Cont’d</a:t>
            </a:r>
          </a:p>
        </p:txBody>
      </p:sp>
      <p:sp>
        <p:nvSpPr>
          <p:cNvPr id="70659" name="Rectangle 3"/>
          <p:cNvSpPr>
            <a:spLocks noGrp="1" noChangeArrowheads="1"/>
          </p:cNvSpPr>
          <p:nvPr>
            <p:ph type="body" idx="1"/>
          </p:nvPr>
        </p:nvSpPr>
        <p:spPr>
          <a:xfrm>
            <a:off x="1066800" y="1981200"/>
            <a:ext cx="8077200" cy="4876800"/>
          </a:xfrm>
        </p:spPr>
        <p:txBody>
          <a:bodyPr/>
          <a:lstStyle/>
          <a:p>
            <a:pPr marL="609600" indent="-609600">
              <a:buFontTx/>
              <a:buAutoNum type="arabicPeriod" startAt="3"/>
            </a:pPr>
            <a:r>
              <a:rPr lang="en-US" sz="3100"/>
              <a:t>A large hospital practice added complexity to continuity of care and to data-base access simultaneously at multiple locations</a:t>
            </a:r>
          </a:p>
          <a:p>
            <a:pPr marL="609600" indent="-609600">
              <a:buFontTx/>
              <a:buAutoNum type="arabicPeriod" startAt="3"/>
            </a:pPr>
            <a:endParaRPr lang="en-US" sz="3100"/>
          </a:p>
          <a:p>
            <a:pPr marL="609600" indent="-609600">
              <a:buFontTx/>
              <a:buAutoNum type="arabicPeriod" startAt="4"/>
            </a:pPr>
            <a:r>
              <a:rPr lang="en-US" sz="3100"/>
              <a:t>A large long-term residential-care practice added new challenges for transition of care between out-patient, in-patient, nursing home, etc</a:t>
            </a:r>
          </a:p>
          <a:p>
            <a:pPr marL="609600" indent="-609600">
              <a:buFontTx/>
              <a:buAutoNum type="arabicPeriod" startAt="4"/>
            </a:pPr>
            <a:endParaRPr lang="en-US" sz="31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fade">
                                      <p:cBhvr>
                                        <p:cTn id="7" dur="500"/>
                                        <p:tgtEl>
                                          <p:spTgt spid="70659">
                                            <p:txEl>
                                              <p:pRg st="0" end="0"/>
                                            </p:txEl>
                                          </p:spTgt>
                                        </p:tgtEl>
                                      </p:cBhvr>
                                    </p:animEffect>
                                  </p:childTnLst>
                                  <p:subTnLst>
                                    <p:animClr clrSpc="rgb" dir="cw">
                                      <p:cBhvr override="childStyle">
                                        <p:cTn dur="1" fill="hold" display="0" masterRel="nextClick" afterEffect="1"/>
                                        <p:tgtEl>
                                          <p:spTgt spid="7065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2" end="2"/>
                                            </p:txEl>
                                          </p:spTgt>
                                        </p:tgtEl>
                                        <p:attrNameLst>
                                          <p:attrName>style.visibility</p:attrName>
                                        </p:attrNameLst>
                                      </p:cBhvr>
                                      <p:to>
                                        <p:strVal val="visible"/>
                                      </p:to>
                                    </p:set>
                                    <p:animEffect transition="in" filter="fade">
                                      <p:cBhvr>
                                        <p:cTn id="12" dur="500"/>
                                        <p:tgtEl>
                                          <p:spTgt spid="70659">
                                            <p:txEl>
                                              <p:pRg st="2" end="2"/>
                                            </p:txEl>
                                          </p:spTgt>
                                        </p:tgtEl>
                                      </p:cBhvr>
                                    </p:animEffect>
                                  </p:childTnLst>
                                  <p:subTnLst>
                                    <p:animClr clrSpc="rgb" dir="cw">
                                      <p:cBhvr override="childStyle">
                                        <p:cTn dur="1" fill="hold" display="0" masterRel="nextClick" afterEffect="1"/>
                                        <p:tgtEl>
                                          <p:spTgt spid="70659">
                                            <p:txEl>
                                              <p:pRg st="2" end="2"/>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Complications continued</a:t>
            </a:r>
          </a:p>
        </p:txBody>
      </p:sp>
      <p:sp>
        <p:nvSpPr>
          <p:cNvPr id="164867" name="Rectangle 3"/>
          <p:cNvSpPr>
            <a:spLocks noGrp="1" noChangeArrowheads="1"/>
          </p:cNvSpPr>
          <p:nvPr>
            <p:ph type="body" idx="1"/>
          </p:nvPr>
        </p:nvSpPr>
        <p:spPr/>
        <p:txBody>
          <a:bodyPr/>
          <a:lstStyle/>
          <a:p>
            <a:pPr marL="609600" indent="-609600">
              <a:lnSpc>
                <a:spcPct val="80000"/>
              </a:lnSpc>
              <a:buFontTx/>
              <a:buAutoNum type="arabicPeriod" startAt="5"/>
            </a:pPr>
            <a:r>
              <a:rPr lang="en-US" sz="3100"/>
              <a:t>The nature of our practice made management of medications, telephone access and provider-to-provider communications critical</a:t>
            </a:r>
          </a:p>
          <a:p>
            <a:pPr marL="609600" indent="-609600">
              <a:lnSpc>
                <a:spcPct val="80000"/>
              </a:lnSpc>
              <a:buFontTx/>
              <a:buAutoNum type="arabicPeriod" startAt="5"/>
            </a:pPr>
            <a:endParaRPr lang="en-US" sz="3100"/>
          </a:p>
          <a:p>
            <a:pPr marL="609600" indent="-609600">
              <a:lnSpc>
                <a:spcPct val="80000"/>
              </a:lnSpc>
              <a:buFontTx/>
              <a:buAutoNum type="arabicPeriod" startAt="5"/>
            </a:pPr>
            <a:r>
              <a:rPr lang="en-US" sz="3100"/>
              <a:t>Involvement with emerging managed care both from a provider standpoint and as Medical Director of a 450 physician IPA demanded electronic management of data</a:t>
            </a:r>
          </a:p>
          <a:p>
            <a:pPr marL="609600" indent="-609600">
              <a:lnSpc>
                <a:spcPct val="80000"/>
              </a:lnSpc>
            </a:pPr>
            <a:endParaRPr lang="en-US" sz="280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The Straw and the Camel</a:t>
            </a:r>
          </a:p>
        </p:txBody>
      </p:sp>
      <p:sp>
        <p:nvSpPr>
          <p:cNvPr id="165891" name="Rectangle 3"/>
          <p:cNvSpPr>
            <a:spLocks noGrp="1" noChangeArrowheads="1"/>
          </p:cNvSpPr>
          <p:nvPr>
            <p:ph type="body" idx="1"/>
          </p:nvPr>
        </p:nvSpPr>
        <p:spPr/>
        <p:txBody>
          <a:bodyPr/>
          <a:lstStyle/>
          <a:p>
            <a:pPr>
              <a:lnSpc>
                <a:spcPct val="90000"/>
              </a:lnSpc>
            </a:pPr>
            <a:r>
              <a:rPr lang="en-US"/>
              <a:t>7.	SETMA began to manage the majority of emergency care in a community of 130,000.</a:t>
            </a:r>
          </a:p>
          <a:p>
            <a:pPr>
              <a:lnSpc>
                <a:spcPct val="90000"/>
              </a:lnSpc>
            </a:pPr>
            <a:endParaRPr lang="en-US"/>
          </a:p>
          <a:p>
            <a:pPr>
              <a:lnSpc>
                <a:spcPct val="90000"/>
              </a:lnSpc>
            </a:pPr>
            <a:r>
              <a:rPr lang="en-US"/>
              <a:t>The desire and need to improve quality of care in a measurable way, which could be proved, dictated change.</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4000"/>
              <a:t>Solution</a:t>
            </a:r>
          </a:p>
        </p:txBody>
      </p:sp>
      <p:sp>
        <p:nvSpPr>
          <p:cNvPr id="71683" name="Rectangle 3"/>
          <p:cNvSpPr>
            <a:spLocks noGrp="1" noChangeArrowheads="1"/>
          </p:cNvSpPr>
          <p:nvPr>
            <p:ph type="body" idx="1"/>
          </p:nvPr>
        </p:nvSpPr>
        <p:spPr/>
        <p:txBody>
          <a:bodyPr/>
          <a:lstStyle/>
          <a:p>
            <a:pPr>
              <a:buFont typeface="Wingdings" pitchFamily="2" charset="2"/>
              <a:buNone/>
            </a:pPr>
            <a:r>
              <a:rPr lang="en-US"/>
              <a:t>In March of 1998, SETMA, purchased</a:t>
            </a:r>
          </a:p>
          <a:p>
            <a:pPr>
              <a:buFont typeface="Wingdings" pitchFamily="2" charset="2"/>
              <a:buNone/>
            </a:pPr>
            <a:r>
              <a:rPr lang="en-US"/>
              <a:t>a robust electronic medical record and</a:t>
            </a:r>
          </a:p>
          <a:p>
            <a:pPr>
              <a:buFont typeface="Wingdings" pitchFamily="2" charset="2"/>
              <a:buNone/>
            </a:pPr>
            <a:r>
              <a:rPr lang="en-US"/>
              <a:t>enterprise practice management </a:t>
            </a:r>
          </a:p>
          <a:p>
            <a:pPr>
              <a:buFont typeface="Wingdings" pitchFamily="2" charset="2"/>
              <a:buNone/>
            </a:pPr>
            <a:r>
              <a:rPr lang="en-US"/>
              <a:t>applications from a national vendor.</a:t>
            </a:r>
          </a:p>
        </p:txBody>
      </p:sp>
    </p:spTree>
  </p:cSld>
  <p:clrMapOvr>
    <a:masterClrMapping/>
  </p:clrMapOvr>
  <p:transition>
    <p:fade/>
  </p:transition>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452</TotalTime>
  <Words>1914</Words>
  <Application>Microsoft Office PowerPoint</Application>
  <PresentationFormat>On-screen Show (4:3)</PresentationFormat>
  <Paragraphs>254</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Tahoma</vt:lpstr>
      <vt:lpstr>Wingdings</vt:lpstr>
      <vt:lpstr>Shimmer</vt:lpstr>
      <vt:lpstr>American Medical Association</vt:lpstr>
      <vt:lpstr> Improving Physician Performance  </vt:lpstr>
      <vt:lpstr>Yesterday</vt:lpstr>
      <vt:lpstr>Problem</vt:lpstr>
      <vt:lpstr>Additional Complications</vt:lpstr>
      <vt:lpstr>Complications Cont’d</vt:lpstr>
      <vt:lpstr>Complications continued</vt:lpstr>
      <vt:lpstr>The Straw and the Camel</vt:lpstr>
      <vt:lpstr>Solution</vt:lpstr>
      <vt:lpstr>Today</vt:lpstr>
      <vt:lpstr>Criticism</vt:lpstr>
      <vt:lpstr>More Than  A Transcription Service</vt:lpstr>
      <vt:lpstr>Electronic Patient Management</vt:lpstr>
      <vt:lpstr>Hospital Connectivity</vt:lpstr>
      <vt:lpstr>Phone Calls</vt:lpstr>
      <vt:lpstr>Quality of Care/Quality of Life</vt:lpstr>
      <vt:lpstr>Hospital Management </vt:lpstr>
      <vt:lpstr>Tickler File</vt:lpstr>
      <vt:lpstr>Chronic-Conditions Management</vt:lpstr>
      <vt:lpstr>Integrated Delivery:   IPA and Private Practice</vt:lpstr>
      <vt:lpstr>Integrated Delivery:   IPA and Private Practice Cont.</vt:lpstr>
      <vt:lpstr>Electronic Practice Management</vt:lpstr>
      <vt:lpstr>Creation of a  Healthcare Team</vt:lpstr>
      <vt:lpstr>Clinic and Physical Therapy</vt:lpstr>
      <vt:lpstr>Laboratory Results &amp;  CMS Compliance</vt:lpstr>
      <vt:lpstr>Treatment Pathways &amp;  National Standards of Care</vt:lpstr>
      <vt:lpstr>Provider Evaluation</vt:lpstr>
      <vt:lpstr>Preventive Health Initiatives</vt:lpstr>
      <vt:lpstr>21st Century Dynamic:  Thinking About Patients Not in the Clinic</vt:lpstr>
      <vt:lpstr>Empowering the Team</vt:lpstr>
      <vt:lpstr>Patient Access Expanded</vt:lpstr>
      <vt:lpstr>Le Maladie Du Petite Papier</vt:lpstr>
      <vt:lpstr>Electronic Patient Management Via NextGen: A Huge Success</vt:lpstr>
      <vt:lpstr>Expectations:  Patients</vt:lpstr>
      <vt:lpstr>Expectations:  Provider</vt:lpstr>
      <vt:lpstr>Expectations:  Customers</vt:lpstr>
      <vt:lpstr>Fahrenheit 451 Project</vt:lpstr>
      <vt:lpstr>The Future and Its Foundation</vt:lpstr>
    </vt:vector>
  </TitlesOfParts>
  <Company>SETMA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Conference</dc:title>
  <dc:creator>Richmond E. Holly</dc:creator>
  <cp:lastModifiedBy>Dale R. Fontenot</cp:lastModifiedBy>
  <cp:revision>131</cp:revision>
  <dcterms:created xsi:type="dcterms:W3CDTF">2002-04-22T15:09:58Z</dcterms:created>
  <dcterms:modified xsi:type="dcterms:W3CDTF">2020-08-23T19:53:55Z</dcterms:modified>
</cp:coreProperties>
</file>