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1" r:id="rId1"/>
  </p:sldMasterIdLst>
  <p:notesMasterIdLst>
    <p:notesMasterId r:id="rId50"/>
  </p:notesMasterIdLst>
  <p:sldIdLst>
    <p:sldId id="256" r:id="rId2"/>
    <p:sldId id="329" r:id="rId3"/>
    <p:sldId id="330" r:id="rId4"/>
    <p:sldId id="326" r:id="rId5"/>
    <p:sldId id="287" r:id="rId6"/>
    <p:sldId id="288" r:id="rId7"/>
    <p:sldId id="327" r:id="rId8"/>
    <p:sldId id="328" r:id="rId9"/>
    <p:sldId id="299" r:id="rId10"/>
    <p:sldId id="303" r:id="rId11"/>
    <p:sldId id="304" r:id="rId12"/>
    <p:sldId id="308" r:id="rId13"/>
    <p:sldId id="309" r:id="rId14"/>
    <p:sldId id="321" r:id="rId15"/>
    <p:sldId id="257" r:id="rId16"/>
    <p:sldId id="258" r:id="rId17"/>
    <p:sldId id="264" r:id="rId18"/>
    <p:sldId id="263" r:id="rId19"/>
    <p:sldId id="280" r:id="rId20"/>
    <p:sldId id="282" r:id="rId21"/>
    <p:sldId id="289" r:id="rId22"/>
    <p:sldId id="290" r:id="rId23"/>
    <p:sldId id="291" r:id="rId24"/>
    <p:sldId id="292" r:id="rId25"/>
    <p:sldId id="293" r:id="rId26"/>
    <p:sldId id="259" r:id="rId27"/>
    <p:sldId id="295" r:id="rId28"/>
    <p:sldId id="294" r:id="rId29"/>
    <p:sldId id="311" r:id="rId30"/>
    <p:sldId id="313" r:id="rId31"/>
    <p:sldId id="315" r:id="rId32"/>
    <p:sldId id="260" r:id="rId33"/>
    <p:sldId id="266" r:id="rId34"/>
    <p:sldId id="267" r:id="rId35"/>
    <p:sldId id="316" r:id="rId36"/>
    <p:sldId id="269" r:id="rId37"/>
    <p:sldId id="270" r:id="rId38"/>
    <p:sldId id="261" r:id="rId39"/>
    <p:sldId id="286" r:id="rId40"/>
    <p:sldId id="285" r:id="rId41"/>
    <p:sldId id="284" r:id="rId42"/>
    <p:sldId id="262" r:id="rId43"/>
    <p:sldId id="318" r:id="rId44"/>
    <p:sldId id="325" r:id="rId45"/>
    <p:sldId id="319" r:id="rId46"/>
    <p:sldId id="322" r:id="rId47"/>
    <p:sldId id="323" r:id="rId48"/>
    <p:sldId id="324"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4" autoAdjust="0"/>
    <p:restoredTop sz="94660"/>
  </p:normalViewPr>
  <p:slideViewPr>
    <p:cSldViewPr>
      <p:cViewPr varScale="1">
        <p:scale>
          <a:sx n="47" d="100"/>
          <a:sy n="47" d="100"/>
        </p:scale>
        <p:origin x="1354"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DCB989F-653D-4147-8384-CD265B7EAB40}" type="datetimeFigureOut">
              <a:rPr lang="en-US"/>
              <a:pPr>
                <a:defRPr/>
              </a:pPr>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4DFE1CF-E6F1-4DFF-BC3E-194FE340068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4D3A2D-40C8-40F9-B966-E41E0488E92C}"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895600" y="6324600"/>
            <a:ext cx="6019800" cy="366713"/>
          </a:xfrm>
          <a:prstGeom prst="rect">
            <a:avLst/>
          </a:prstGeom>
          <a:noFill/>
          <a:ln w="9525">
            <a:noFill/>
            <a:miter lim="800000"/>
            <a:headEnd/>
            <a:tailEnd/>
          </a:ln>
          <a:effectLst/>
        </p:spPr>
        <p:txBody>
          <a:bodyPr>
            <a:spAutoFit/>
          </a:bodyPr>
          <a:lstStyle/>
          <a:p>
            <a:pPr>
              <a:spcBef>
                <a:spcPct val="50000"/>
              </a:spcBef>
              <a:defRPr/>
            </a:pPr>
            <a:endParaRPr lang="en-US" i="1">
              <a:solidFill>
                <a:schemeClr val="bg1"/>
              </a:solidFill>
              <a:latin typeface="AGaramond Bold" pitchFamily="18" charset="0"/>
            </a:endParaRPr>
          </a:p>
        </p:txBody>
      </p:sp>
      <p:pic>
        <p:nvPicPr>
          <p:cNvPr id="5" name="Picture 14" descr="C:\Users\nayanp\Documents\__Work\DFW HIMSS\__MOVE TO SHAREPOINT FOLDER\2011 HIMSS Regional Website\www.himssregional.com - 2011\images\tx_reg_conf_header900.jpg"/>
          <p:cNvPicPr>
            <a:picLocks noChangeAspect="1" noChangeArrowheads="1"/>
          </p:cNvPicPr>
          <p:nvPr/>
        </p:nvPicPr>
        <p:blipFill>
          <a:blip r:embed="rId2" cstate="print"/>
          <a:srcRect/>
          <a:stretch>
            <a:fillRect/>
          </a:stretch>
        </p:blipFill>
        <p:spPr bwMode="auto">
          <a:xfrm>
            <a:off x="0" y="0"/>
            <a:ext cx="9144000" cy="1752600"/>
          </a:xfrm>
          <a:prstGeom prst="rect">
            <a:avLst/>
          </a:prstGeom>
          <a:noFill/>
          <a:ln w="9525">
            <a:noFill/>
            <a:miter lim="800000"/>
            <a:headEnd/>
            <a:tailEnd/>
          </a:ln>
        </p:spPr>
      </p:pic>
      <p:sp>
        <p:nvSpPr>
          <p:cNvPr id="6" name="Rectangle 5"/>
          <p:cNvSpPr/>
          <p:nvPr/>
        </p:nvSpPr>
        <p:spPr>
          <a:xfrm>
            <a:off x="0" y="6629400"/>
            <a:ext cx="914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9460" name="Rectangle 4"/>
          <p:cNvSpPr>
            <a:spLocks noGrp="1" noChangeArrowheads="1"/>
          </p:cNvSpPr>
          <p:nvPr>
            <p:ph type="ctrTitle"/>
          </p:nvPr>
        </p:nvSpPr>
        <p:spPr>
          <a:xfrm>
            <a:off x="0" y="1828800"/>
            <a:ext cx="9144000" cy="2590800"/>
          </a:xfrm>
        </p:spPr>
        <p:txBody>
          <a:bodyPr/>
          <a:lstStyle>
            <a:lvl1pPr>
              <a:defRPr b="1"/>
            </a:lvl1pPr>
          </a:lstStyle>
          <a:p>
            <a:r>
              <a:rPr lang="en-US"/>
              <a:t>Click to edit Master title style</a:t>
            </a:r>
            <a:endParaRPr lang="en-US" dirty="0"/>
          </a:p>
        </p:txBody>
      </p:sp>
      <p:sp>
        <p:nvSpPr>
          <p:cNvPr id="19461" name="Rectangle 5"/>
          <p:cNvSpPr>
            <a:spLocks noGrp="1" noChangeArrowheads="1"/>
          </p:cNvSpPr>
          <p:nvPr>
            <p:ph type="subTitle" idx="1"/>
          </p:nvPr>
        </p:nvSpPr>
        <p:spPr>
          <a:xfrm>
            <a:off x="0" y="4495800"/>
            <a:ext cx="9144000" cy="1752600"/>
          </a:xfrm>
        </p:spPr>
        <p:txBody>
          <a:bodyPr anchor="ctr"/>
          <a:lstStyle>
            <a:lvl1pPr marL="0" indent="0" algn="ctr">
              <a:buFontTx/>
              <a:buNone/>
              <a:defRPr/>
            </a:lvl1pPr>
          </a:lstStyle>
          <a:p>
            <a:r>
              <a:rPr lang="en-US"/>
              <a:t>Click to edit Master subtitle style</a:t>
            </a:r>
            <a:endParaRPr lang="en-US" dirty="0"/>
          </a:p>
        </p:txBody>
      </p:sp>
      <p:sp>
        <p:nvSpPr>
          <p:cNvPr id="7" name="Footer Placeholder 3"/>
          <p:cNvSpPr>
            <a:spLocks noGrp="1"/>
          </p:cNvSpPr>
          <p:nvPr>
            <p:ph type="ftr" sz="quarter" idx="10"/>
          </p:nvPr>
        </p:nvSpPr>
        <p:spPr>
          <a:xfrm>
            <a:off x="0" y="6629400"/>
            <a:ext cx="9144000" cy="228600"/>
          </a:xfrm>
        </p:spPr>
        <p:txBody>
          <a:bodyPr/>
          <a:lstStyle>
            <a:lvl1pPr>
              <a:defRPr dirty="0"/>
            </a:lvl1pPr>
          </a:lstStyle>
          <a:p>
            <a:pPr>
              <a:defRPr/>
            </a:pP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6629400"/>
            <a:ext cx="914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solidFill>
                <a:schemeClr val="bg1"/>
              </a:solidFill>
              <a:latin typeface="Verdana" pitchFamily="34" charset="0"/>
              <a:ea typeface="Verdana" pitchFamily="34" charset="0"/>
              <a:cs typeface="Verdana" pitchFamily="34" charset="0"/>
            </a:endParaRPr>
          </a:p>
        </p:txBody>
      </p:sp>
      <p:sp>
        <p:nvSpPr>
          <p:cNvPr id="5" name="Rectangle 4"/>
          <p:cNvSpPr/>
          <p:nvPr/>
        </p:nvSpPr>
        <p:spPr>
          <a:xfrm>
            <a:off x="0" y="0"/>
            <a:ext cx="91440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pic>
        <p:nvPicPr>
          <p:cNvPr id="6" name="Picture 15" descr="C:\Users\nayanp\Documents\__Work\DFW HIMSS\__MOVE TO SHAREPOINT FOLDER\2011 HIMSS Regional Website\www.himssregional.com - 2011\images\tx_reg_conf_header900.jpg"/>
          <p:cNvPicPr>
            <a:picLocks noChangeAspect="1" noChangeArrowheads="1"/>
          </p:cNvPicPr>
          <p:nvPr/>
        </p:nvPicPr>
        <p:blipFill>
          <a:blip r:embed="rId2" cstate="print"/>
          <a:srcRect l="39999" b="15385"/>
          <a:stretch>
            <a:fillRect/>
          </a:stretch>
        </p:blipFill>
        <p:spPr bwMode="auto">
          <a:xfrm>
            <a:off x="0" y="0"/>
            <a:ext cx="3200400" cy="838200"/>
          </a:xfrm>
          <a:prstGeom prst="rect">
            <a:avLst/>
          </a:prstGeom>
          <a:noFill/>
          <a:ln w="9525">
            <a:noFill/>
            <a:miter lim="800000"/>
            <a:headEnd/>
            <a:tailEnd/>
          </a:ln>
        </p:spPr>
      </p:pic>
      <p:sp>
        <p:nvSpPr>
          <p:cNvPr id="2" name="Title 1"/>
          <p:cNvSpPr>
            <a:spLocks noGrp="1"/>
          </p:cNvSpPr>
          <p:nvPr>
            <p:ph type="title"/>
          </p:nvPr>
        </p:nvSpPr>
        <p:spPr>
          <a:xfrm>
            <a:off x="3200400" y="0"/>
            <a:ext cx="5943600" cy="838200"/>
          </a:xfrm>
        </p:spPr>
        <p:txBody>
          <a:bodyPr>
            <a:normAutofit/>
          </a:bodyPr>
          <a:lstStyle>
            <a:lvl1pPr>
              <a:defRPr sz="3200" b="0" cap="all" baseline="0">
                <a:solidFill>
                  <a:schemeClr val="bg1"/>
                </a:solidFill>
                <a:effectLst>
                  <a:outerShdw blurRad="38100" dist="38100" dir="2700000" algn="tl">
                    <a:srgbClr val="000000">
                      <a:alpha val="43137"/>
                    </a:srgbClr>
                  </a:outerShdw>
                </a:effectLst>
                <a:latin typeface="Arial Rounded MT Bold"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5800" y="1143000"/>
            <a:ext cx="7772400" cy="5334000"/>
          </a:xfrm>
        </p:spPr>
        <p:txBody>
          <a:bodyPr/>
          <a:lstStyle>
            <a:lvl1pPr>
              <a:defRPr sz="2800">
                <a:effectLst>
                  <a:outerShdw blurRad="38100" dist="38100" dir="2700000" algn="tl">
                    <a:srgbClr val="000000">
                      <a:alpha val="43137"/>
                    </a:srgbClr>
                  </a:outerShdw>
                </a:effectLst>
                <a:latin typeface="Arial Rounded MT Bold" pitchFamily="34" charset="0"/>
              </a:defRPr>
            </a:lvl1pPr>
            <a:lvl2pPr>
              <a:defRPr sz="2400">
                <a:effectLst>
                  <a:outerShdw blurRad="38100" dist="38100" dir="2700000" algn="tl">
                    <a:srgbClr val="000000">
                      <a:alpha val="43137"/>
                    </a:srgbClr>
                  </a:outerShdw>
                </a:effectLst>
                <a:latin typeface="Arial Rounded MT Bold" pitchFamily="34" charset="0"/>
              </a:defRPr>
            </a:lvl2pPr>
            <a:lvl3pPr>
              <a:defRPr sz="2000">
                <a:effectLst>
                  <a:outerShdw blurRad="38100" dist="38100" dir="2700000" algn="tl">
                    <a:srgbClr val="000000">
                      <a:alpha val="43137"/>
                    </a:srgbClr>
                  </a:outerShdw>
                </a:effectLst>
                <a:latin typeface="Arial Rounded MT Bold" pitchFamily="34" charset="0"/>
              </a:defRPr>
            </a:lvl3pPr>
            <a:lvl4pPr>
              <a:defRPr sz="1800">
                <a:effectLst>
                  <a:outerShdw blurRad="38100" dist="38100" dir="2700000" algn="tl">
                    <a:srgbClr val="000000">
                      <a:alpha val="43137"/>
                    </a:srgbClr>
                  </a:outerShdw>
                </a:effectLst>
                <a:latin typeface="Arial Rounded MT Bold" pitchFamily="34" charset="0"/>
              </a:defRPr>
            </a:lvl4pPr>
            <a:lvl5pPr>
              <a:defRPr sz="1800">
                <a:effectLst>
                  <a:outerShdw blurRad="38100" dist="38100" dir="2700000" algn="tl">
                    <a:srgbClr val="000000">
                      <a:alpha val="43137"/>
                    </a:srgbClr>
                  </a:outerShdw>
                </a:effectLst>
                <a:latin typeface="Arial Rounded MT Bold"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0" y="6629400"/>
            <a:ext cx="2286000" cy="228600"/>
          </a:xfrm>
        </p:spPr>
        <p:txBody>
          <a:bodyPr/>
          <a:lstStyle>
            <a:lvl1pPr algn="l">
              <a:defRPr sz="900" i="0" dirty="0">
                <a:solidFill>
                  <a:schemeClr val="bg1"/>
                </a:solidFill>
                <a:latin typeface="Verdana" pitchFamily="34" charset="0"/>
                <a:ea typeface="Verdana" pitchFamily="34" charset="0"/>
                <a:cs typeface="Verdana" pitchFamily="34" charset="0"/>
              </a:defRPr>
            </a:lvl1pPr>
          </a:lstStyle>
          <a:p>
            <a:pPr>
              <a:defRPr/>
            </a:pPr>
            <a:endParaRPr lang="en-US"/>
          </a:p>
        </p:txBody>
      </p:sp>
      <p:sp>
        <p:nvSpPr>
          <p:cNvPr id="8" name="Footer Placeholder 4"/>
          <p:cNvSpPr>
            <a:spLocks noGrp="1"/>
          </p:cNvSpPr>
          <p:nvPr>
            <p:ph type="ftr" sz="quarter" idx="11"/>
          </p:nvPr>
        </p:nvSpPr>
        <p:spPr/>
        <p:txBody>
          <a:bodyPr/>
          <a:lstStyle>
            <a:lvl1pPr algn="ctr">
              <a:defRPr sz="900" i="0" dirty="0">
                <a:solidFill>
                  <a:schemeClr val="bg1"/>
                </a:solidFill>
                <a:latin typeface="Verdana" pitchFamily="34" charset="0"/>
                <a:ea typeface="Verdana" pitchFamily="34" charset="0"/>
                <a:cs typeface="Verdana" pitchFamily="34" charset="0"/>
              </a:defRPr>
            </a:lvl1pPr>
          </a:lstStyle>
          <a:p>
            <a:pPr>
              <a:defRPr/>
            </a:pPr>
            <a:endParaRPr lang="en-US"/>
          </a:p>
        </p:txBody>
      </p:sp>
      <p:sp>
        <p:nvSpPr>
          <p:cNvPr id="9" name="Slide Number Placeholder 5"/>
          <p:cNvSpPr>
            <a:spLocks noGrp="1"/>
          </p:cNvSpPr>
          <p:nvPr>
            <p:ph type="sldNum" sz="quarter" idx="12"/>
          </p:nvPr>
        </p:nvSpPr>
        <p:spPr>
          <a:xfrm>
            <a:off x="7239000" y="6629400"/>
            <a:ext cx="1905000" cy="228600"/>
          </a:xfrm>
        </p:spPr>
        <p:txBody>
          <a:bodyPr/>
          <a:lstStyle>
            <a:lvl1pPr algn="r">
              <a:defRPr sz="900" i="0" smtClean="0">
                <a:solidFill>
                  <a:schemeClr val="bg1"/>
                </a:solidFill>
                <a:latin typeface="Verdana" pitchFamily="34" charset="0"/>
                <a:ea typeface="Verdana" pitchFamily="34" charset="0"/>
                <a:cs typeface="Verdana" pitchFamily="34" charset="0"/>
              </a:defRPr>
            </a:lvl1pPr>
          </a:lstStyle>
          <a:p>
            <a:pPr>
              <a:defRPr/>
            </a:pPr>
            <a:fld id="{809FB67D-B067-448A-8D74-4A8FA56EE309}"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66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2438400"/>
            <a:ext cx="77724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6629400"/>
            <a:ext cx="914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solidFill>
                <a:schemeClr val="bg1"/>
              </a:solidFill>
              <a:latin typeface="Verdana" pitchFamily="34" charset="0"/>
              <a:ea typeface="Verdana" pitchFamily="34" charset="0"/>
              <a:cs typeface="Verdana" pitchFamily="34" charset="0"/>
            </a:endParaRPr>
          </a:p>
        </p:txBody>
      </p:sp>
      <p:sp>
        <p:nvSpPr>
          <p:cNvPr id="8" name="Date Placeholder 3"/>
          <p:cNvSpPr>
            <a:spLocks noGrp="1"/>
          </p:cNvSpPr>
          <p:nvPr>
            <p:ph type="dt" sz="half" idx="2"/>
          </p:nvPr>
        </p:nvSpPr>
        <p:spPr>
          <a:xfrm>
            <a:off x="152400" y="6629400"/>
            <a:ext cx="2286000" cy="228600"/>
          </a:xfrm>
          <a:prstGeom prst="rect">
            <a:avLst/>
          </a:prstGeom>
        </p:spPr>
        <p:txBody>
          <a:bodyPr/>
          <a:lstStyle>
            <a:lvl1pPr algn="l">
              <a:defRPr sz="900" dirty="0">
                <a:solidFill>
                  <a:schemeClr val="bg1"/>
                </a:solidFill>
                <a:latin typeface="Verdana" pitchFamily="34" charset="0"/>
                <a:ea typeface="Verdana" pitchFamily="34" charset="0"/>
                <a:cs typeface="Verdana" pitchFamily="34" charset="0"/>
              </a:defRPr>
            </a:lvl1pPr>
          </a:lstStyle>
          <a:p>
            <a:pPr>
              <a:defRPr/>
            </a:pPr>
            <a:endParaRPr lang="en-US"/>
          </a:p>
        </p:txBody>
      </p:sp>
      <p:sp>
        <p:nvSpPr>
          <p:cNvPr id="9" name="Footer Placeholder 4"/>
          <p:cNvSpPr>
            <a:spLocks noGrp="1"/>
          </p:cNvSpPr>
          <p:nvPr>
            <p:ph type="ftr" sz="quarter" idx="3"/>
          </p:nvPr>
        </p:nvSpPr>
        <p:spPr>
          <a:xfrm>
            <a:off x="3124200" y="6629400"/>
            <a:ext cx="2895600" cy="228600"/>
          </a:xfrm>
          <a:prstGeom prst="rect">
            <a:avLst/>
          </a:prstGeom>
        </p:spPr>
        <p:txBody>
          <a:bodyPr/>
          <a:lstStyle>
            <a:lvl1pPr algn="ctr">
              <a:defRPr sz="900" dirty="0">
                <a:solidFill>
                  <a:schemeClr val="bg1"/>
                </a:solidFill>
                <a:latin typeface="Verdana" pitchFamily="34" charset="0"/>
                <a:ea typeface="Verdana" pitchFamily="34" charset="0"/>
                <a:cs typeface="Verdana" pitchFamily="34" charset="0"/>
              </a:defRPr>
            </a:lvl1pPr>
          </a:lstStyle>
          <a:p>
            <a:pPr>
              <a:defRPr/>
            </a:pPr>
            <a:endParaRPr lang="en-US"/>
          </a:p>
        </p:txBody>
      </p:sp>
      <p:sp>
        <p:nvSpPr>
          <p:cNvPr id="10" name="Slide Number Placeholder 5"/>
          <p:cNvSpPr>
            <a:spLocks noGrp="1"/>
          </p:cNvSpPr>
          <p:nvPr>
            <p:ph type="sldNum" sz="quarter" idx="4"/>
          </p:nvPr>
        </p:nvSpPr>
        <p:spPr>
          <a:xfrm>
            <a:off x="7162800" y="6629400"/>
            <a:ext cx="1905000" cy="228600"/>
          </a:xfrm>
          <a:prstGeom prst="rect">
            <a:avLst/>
          </a:prstGeom>
        </p:spPr>
        <p:txBody>
          <a:bodyPr/>
          <a:lstStyle>
            <a:lvl1pPr algn="r">
              <a:defRPr sz="900" smtClean="0">
                <a:solidFill>
                  <a:schemeClr val="bg1"/>
                </a:solidFill>
                <a:latin typeface="Verdana" pitchFamily="34" charset="0"/>
                <a:ea typeface="Verdana" pitchFamily="34" charset="0"/>
                <a:cs typeface="Verdana" pitchFamily="34" charset="0"/>
              </a:defRPr>
            </a:lvl1pPr>
          </a:lstStyle>
          <a:p>
            <a:pPr>
              <a:defRPr/>
            </a:pPr>
            <a:fld id="{6BA7850A-14E9-4D9C-B4FC-F6A7562507E7}" type="slidenum">
              <a:rPr lang="en-US"/>
              <a:pPr>
                <a:defRPr/>
              </a:pPr>
              <a:t>‹#›</a:t>
            </a:fld>
            <a:endParaRPr lang="en-US" dirty="0"/>
          </a:p>
        </p:txBody>
      </p:sp>
      <p:sp>
        <p:nvSpPr>
          <p:cNvPr id="11" name="Rectangle 10"/>
          <p:cNvSpPr/>
          <p:nvPr/>
        </p:nvSpPr>
        <p:spPr>
          <a:xfrm>
            <a:off x="0" y="0"/>
            <a:ext cx="9144000" cy="838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2" name="Title 1"/>
          <p:cNvSpPr txBox="1">
            <a:spLocks/>
          </p:cNvSpPr>
          <p:nvPr/>
        </p:nvSpPr>
        <p:spPr>
          <a:xfrm>
            <a:off x="3200400" y="0"/>
            <a:ext cx="5943600" cy="838200"/>
          </a:xfrm>
          <a:prstGeom prst="rect">
            <a:avLst/>
          </a:prstGeom>
        </p:spPr>
        <p:txBody>
          <a:bodyPr>
            <a:normAutofit fontScale="92500" lnSpcReduction="20000"/>
          </a:bodyPr>
          <a:lstStyle>
            <a:lvl1pPr>
              <a:defRPr sz="3200" b="0">
                <a:solidFill>
                  <a:schemeClr val="bg1"/>
                </a:solidFill>
                <a:effectLst>
                  <a:outerShdw blurRad="38100" dist="38100" dir="2700000" algn="tl">
                    <a:srgbClr val="000000">
                      <a:alpha val="43137"/>
                    </a:srgbClr>
                  </a:outerShdw>
                </a:effectLst>
                <a:latin typeface="Arial Rounded MT Bold" pitchFamily="34" charset="0"/>
              </a:defRPr>
            </a:lvl1pPr>
          </a:lstStyle>
          <a:p>
            <a:pPr algn="ctr" eaLnBrk="0" hangingPunct="0">
              <a:defRPr/>
            </a:pPr>
            <a:r>
              <a:rPr lang="en-US" kern="0" cap="all" dirty="0">
                <a:ea typeface="+mj-ea"/>
                <a:cs typeface="+mj-cs"/>
              </a:rPr>
              <a:t>Click to edit Master title style</a:t>
            </a:r>
          </a:p>
        </p:txBody>
      </p:sp>
      <p:pic>
        <p:nvPicPr>
          <p:cNvPr id="1034" name="Picture 12" descr="C:\Users\nayanp\Documents\__Work\DFW HIMSS\__MOVE TO SHAREPOINT FOLDER\2011 HIMSS Regional Website\www.himssregional.com - 2011\images\tx_reg_conf_header900.jpg"/>
          <p:cNvPicPr>
            <a:picLocks noChangeAspect="1" noChangeArrowheads="1"/>
          </p:cNvPicPr>
          <p:nvPr/>
        </p:nvPicPr>
        <p:blipFill>
          <a:blip r:embed="rId4" cstate="print"/>
          <a:srcRect l="39999" b="15385"/>
          <a:stretch>
            <a:fillRect/>
          </a:stretch>
        </p:blipFill>
        <p:spPr bwMode="auto">
          <a:xfrm>
            <a:off x="0" y="0"/>
            <a:ext cx="3200400"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6" r:id="rId1"/>
    <p:sldLayoutId id="2147484117" r:id="rId2"/>
  </p:sldLayoutIdLst>
  <p:transition>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lpa.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209800"/>
            <a:ext cx="9144000" cy="2133600"/>
          </a:xfrm>
        </p:spPr>
        <p:txBody>
          <a:bodyPr>
            <a:normAutofit fontScale="90000"/>
          </a:bodyPr>
          <a:lstStyle/>
          <a:p>
            <a:pPr fontAlgn="auto">
              <a:spcAft>
                <a:spcPts val="0"/>
              </a:spcAft>
              <a:defRPr/>
            </a:pPr>
            <a:br>
              <a:rPr lang="en-US" sz="3200" dirty="0">
                <a:solidFill>
                  <a:schemeClr val="accent1">
                    <a:satMod val="150000"/>
                  </a:schemeClr>
                </a:solidFill>
              </a:rPr>
            </a:br>
            <a:r>
              <a:rPr lang="en-US" sz="3600" dirty="0">
                <a:solidFill>
                  <a:schemeClr val="accent1">
                    <a:satMod val="150000"/>
                  </a:schemeClr>
                </a:solidFill>
              </a:rPr>
              <a:t>Business Intelligence and Reporting at SETMA:</a:t>
            </a:r>
            <a:br>
              <a:rPr lang="en-US" sz="3600" dirty="0">
                <a:solidFill>
                  <a:schemeClr val="accent1">
                    <a:satMod val="150000"/>
                  </a:schemeClr>
                </a:solidFill>
              </a:rPr>
            </a:br>
            <a:r>
              <a:rPr lang="en-US" sz="3600" dirty="0">
                <a:solidFill>
                  <a:schemeClr val="accent1">
                    <a:satMod val="150000"/>
                  </a:schemeClr>
                </a:solidFill>
              </a:rPr>
              <a:t>	Improving Quality, Outcomes and Clinical Practices</a:t>
            </a:r>
            <a:br>
              <a:rPr lang="en-US" sz="3200" dirty="0">
                <a:solidFill>
                  <a:schemeClr val="accent1">
                    <a:satMod val="150000"/>
                  </a:schemeClr>
                </a:solidFill>
              </a:rPr>
            </a:br>
            <a:endParaRPr lang="en-US" sz="3200" dirty="0">
              <a:solidFill>
                <a:schemeClr val="accent1">
                  <a:satMod val="150000"/>
                </a:schemeClr>
              </a:solidFill>
            </a:endParaRPr>
          </a:p>
        </p:txBody>
      </p:sp>
      <p:sp>
        <p:nvSpPr>
          <p:cNvPr id="4099" name="Rectangle 4"/>
          <p:cNvSpPr>
            <a:spLocks noChangeArrowheads="1"/>
          </p:cNvSpPr>
          <p:nvPr/>
        </p:nvSpPr>
        <p:spPr bwMode="auto">
          <a:xfrm>
            <a:off x="4298950" y="5667375"/>
            <a:ext cx="4864100" cy="923925"/>
          </a:xfrm>
          <a:prstGeom prst="rect">
            <a:avLst/>
          </a:prstGeom>
          <a:noFill/>
          <a:ln w="9525">
            <a:noFill/>
            <a:miter lim="800000"/>
            <a:headEnd/>
            <a:tailEnd/>
          </a:ln>
        </p:spPr>
        <p:txBody>
          <a:bodyPr wrap="none">
            <a:spAutoFit/>
          </a:bodyPr>
          <a:lstStyle/>
          <a:p>
            <a:pPr eaLnBrk="0" hangingPunct="0"/>
            <a:r>
              <a:rPr lang="en-US" i="1"/>
              <a:t>Dr. James L. Holly, MD</a:t>
            </a:r>
          </a:p>
          <a:p>
            <a:pPr eaLnBrk="0" hangingPunct="0"/>
            <a:r>
              <a:rPr lang="en-US" i="1"/>
              <a:t>CEO, Southeast Texas Medical Associates, LLP</a:t>
            </a:r>
          </a:p>
          <a:p>
            <a:pPr eaLnBrk="0" hangingPunct="0"/>
            <a:r>
              <a:rPr lang="en-US" i="1"/>
              <a:t>April 29, 2011</a:t>
            </a:r>
          </a:p>
        </p:txBody>
      </p:sp>
      <p:pic>
        <p:nvPicPr>
          <p:cNvPr id="4100" name="Picture 5" descr="setmalogo2"/>
          <p:cNvPicPr>
            <a:picLocks noChangeAspect="1" noChangeArrowheads="1"/>
          </p:cNvPicPr>
          <p:nvPr/>
        </p:nvPicPr>
        <p:blipFill>
          <a:blip r:embed="rId2" cstate="print">
            <a:lum bright="70000" contrast="-70000"/>
            <a:grayscl/>
          </a:blip>
          <a:srcRect/>
          <a:stretch>
            <a:fillRect/>
          </a:stretch>
        </p:blipFill>
        <p:spPr bwMode="auto">
          <a:xfrm>
            <a:off x="3733800" y="4724400"/>
            <a:ext cx="1676400" cy="1676400"/>
          </a:xfrm>
          <a:prstGeom prst="rect">
            <a:avLst/>
          </a:prstGeom>
          <a:noFill/>
          <a:ln w="9525">
            <a:noFill/>
            <a:miter lim="800000"/>
            <a:headEnd/>
            <a:tailEnd/>
          </a:ln>
        </p:spPr>
      </p:pic>
      <p:sp>
        <p:nvSpPr>
          <p:cNvPr id="4101" name="Rectangle 6"/>
          <p:cNvSpPr>
            <a:spLocks noChangeArrowheads="1"/>
          </p:cNvSpPr>
          <p:nvPr/>
        </p:nvSpPr>
        <p:spPr bwMode="auto">
          <a:xfrm>
            <a:off x="0" y="479425"/>
            <a:ext cx="230188" cy="260350"/>
          </a:xfrm>
          <a:prstGeom prst="rect">
            <a:avLst/>
          </a:prstGeom>
          <a:noFill/>
          <a:ln w="9525">
            <a:noFill/>
            <a:miter lim="800000"/>
            <a:headEnd/>
            <a:tailEnd/>
          </a:ln>
        </p:spPr>
        <p:txBody>
          <a:bodyPr wrap="none" anchor="ctr">
            <a:spAutoFit/>
          </a:bodyPr>
          <a:lstStyle/>
          <a:p>
            <a:pPr eaLnBrk="0" hangingPunct="0"/>
            <a:r>
              <a:rPr lang="en-US" sz="1100"/>
              <a:t> </a:t>
            </a:r>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fontAlgn="auto">
              <a:spcAft>
                <a:spcPts val="0"/>
              </a:spcAft>
              <a:defRPr/>
            </a:pPr>
            <a:r>
              <a:rPr lang="en-US" dirty="0"/>
              <a:t>Data Display</a:t>
            </a:r>
          </a:p>
        </p:txBody>
      </p:sp>
      <p:sp>
        <p:nvSpPr>
          <p:cNvPr id="7171" name="TextBox 3"/>
          <p:cNvSpPr txBox="1">
            <a:spLocks noChangeArrowheads="1"/>
          </p:cNvSpPr>
          <p:nvPr/>
        </p:nvSpPr>
        <p:spPr bwMode="auto">
          <a:xfrm>
            <a:off x="762000" y="1828800"/>
            <a:ext cx="7848600" cy="3140075"/>
          </a:xfrm>
          <a:prstGeom prst="rect">
            <a:avLst/>
          </a:prstGeom>
          <a:noFill/>
          <a:ln w="9525">
            <a:noFill/>
            <a:miter lim="800000"/>
            <a:headEnd/>
            <a:tailEnd/>
          </a:ln>
        </p:spPr>
        <p:txBody>
          <a:bodyPr>
            <a:spAutoFit/>
          </a:bodyPr>
          <a:lstStyle/>
          <a:p>
            <a:pPr>
              <a:defRPr/>
            </a:pPr>
            <a:r>
              <a:rPr lang="en-US" sz="3600" dirty="0">
                <a:latin typeface="+mn-lt"/>
              </a:rPr>
              <a:t>Data display can obscure effective management, if it simply presents more detail while ignoring or obscuring the dynamic interaction of one part of a biological system with another.</a:t>
            </a:r>
          </a:p>
          <a:p>
            <a:pPr>
              <a:defRPr/>
            </a:pPr>
            <a:endParaRPr lang="en-US" dirty="0">
              <a:latin typeface="+mn-lt"/>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fontAlgn="auto">
              <a:spcAft>
                <a:spcPts val="0"/>
              </a:spcAft>
              <a:defRPr/>
            </a:pPr>
            <a:r>
              <a:rPr lang="en-US" dirty="0"/>
              <a:t>Seeing Circles of Causality</a:t>
            </a:r>
          </a:p>
        </p:txBody>
      </p:sp>
      <p:sp>
        <p:nvSpPr>
          <p:cNvPr id="8195" name="TextBox 3"/>
          <p:cNvSpPr txBox="1">
            <a:spLocks noChangeArrowheads="1"/>
          </p:cNvSpPr>
          <p:nvPr/>
        </p:nvSpPr>
        <p:spPr bwMode="auto">
          <a:xfrm>
            <a:off x="457200" y="1752600"/>
            <a:ext cx="8229600" cy="3816350"/>
          </a:xfrm>
          <a:prstGeom prst="rect">
            <a:avLst/>
          </a:prstGeom>
          <a:noFill/>
          <a:ln w="9525">
            <a:noFill/>
            <a:miter lim="800000"/>
            <a:headEnd/>
            <a:tailEnd/>
          </a:ln>
        </p:spPr>
        <p:txBody>
          <a:bodyPr>
            <a:spAutoFit/>
          </a:bodyPr>
          <a:lstStyle/>
          <a:p>
            <a:pPr>
              <a:defRPr/>
            </a:pPr>
            <a:r>
              <a:rPr lang="en-US" sz="3200" dirty="0">
                <a:latin typeface="+mn-lt"/>
              </a:rPr>
              <a:t>“Reality is made up of circles, but we see straight lines…Western languages…are biased toward a linear view.  If we want to see system-wide interrelationships…we need a language of interrelationships, a language of circles.”</a:t>
            </a:r>
          </a:p>
          <a:p>
            <a:pPr>
              <a:defRPr/>
            </a:pPr>
            <a:endParaRPr lang="en-US" sz="3200" dirty="0">
              <a:latin typeface="+mn-lt"/>
            </a:endParaRPr>
          </a:p>
          <a:p>
            <a:pPr>
              <a:defRPr/>
            </a:pPr>
            <a:r>
              <a:rPr lang="en-US" sz="3200" dirty="0">
                <a:latin typeface="+mn-lt"/>
              </a:rPr>
              <a:t>(</a:t>
            </a:r>
            <a:r>
              <a:rPr lang="en-US" sz="3200" i="1" dirty="0">
                <a:latin typeface="+mn-lt"/>
              </a:rPr>
              <a:t>The Fifth Disciple, Dr. Peter Senge)</a:t>
            </a:r>
          </a:p>
          <a:p>
            <a:pPr>
              <a:defRPr/>
            </a:pPr>
            <a:endParaRPr lang="en-US" dirty="0">
              <a:latin typeface="+mn-lt"/>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fontAlgn="auto">
              <a:spcAft>
                <a:spcPts val="0"/>
              </a:spcAft>
              <a:defRPr/>
            </a:pPr>
            <a:r>
              <a:rPr lang="en-US" dirty="0"/>
              <a:t>Linear Thinking</a:t>
            </a:r>
          </a:p>
        </p:txBody>
      </p:sp>
      <p:pic>
        <p:nvPicPr>
          <p:cNvPr id="15363" name="Picture 4" descr="Chart4"/>
          <p:cNvPicPr>
            <a:picLocks noChangeAspect="1" noChangeArrowheads="1"/>
          </p:cNvPicPr>
          <p:nvPr/>
        </p:nvPicPr>
        <p:blipFill>
          <a:blip r:embed="rId2" cstate="print"/>
          <a:srcRect/>
          <a:stretch>
            <a:fillRect/>
          </a:stretch>
        </p:blipFill>
        <p:spPr bwMode="auto">
          <a:xfrm>
            <a:off x="1600200" y="1295400"/>
            <a:ext cx="5638800" cy="5141913"/>
          </a:xfrm>
          <a:prstGeom prst="rect">
            <a:avLst/>
          </a:prstGeom>
          <a:noFill/>
          <a:ln w="9525">
            <a:noFill/>
            <a:miter lim="800000"/>
            <a:headEnd/>
            <a:tailEnd/>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9" descr="Chart3"/>
          <p:cNvPicPr>
            <a:picLocks noChangeAspect="1" noChangeArrowheads="1"/>
          </p:cNvPicPr>
          <p:nvPr/>
        </p:nvPicPr>
        <p:blipFill>
          <a:blip r:embed="rId2" cstate="print"/>
          <a:srcRect/>
          <a:stretch>
            <a:fillRect/>
          </a:stretch>
        </p:blipFill>
        <p:spPr bwMode="auto">
          <a:xfrm>
            <a:off x="838200" y="990600"/>
            <a:ext cx="7315200" cy="5653088"/>
          </a:xfrm>
          <a:prstGeom prst="rect">
            <a:avLst/>
          </a:prstGeom>
          <a:noFill/>
          <a:ln w="9525">
            <a:noFill/>
            <a:miter lim="800000"/>
            <a:headEnd/>
            <a:tailEnd/>
          </a:ln>
        </p:spPr>
      </p:pic>
      <p:sp>
        <p:nvSpPr>
          <p:cNvPr id="10243" name="Rectangle 10"/>
          <p:cNvSpPr>
            <a:spLocks noGrp="1" noChangeArrowheads="1"/>
          </p:cNvSpPr>
          <p:nvPr>
            <p:ph type="title"/>
          </p:nvPr>
        </p:nvSpPr>
        <p:spPr/>
        <p:txBody>
          <a:bodyPr/>
          <a:lstStyle/>
          <a:p>
            <a:pPr fontAlgn="auto">
              <a:spcAft>
                <a:spcPts val="0"/>
              </a:spcAft>
              <a:defRPr/>
            </a:pPr>
            <a:r>
              <a:rPr lang="en-US" dirty="0"/>
              <a:t>Circular Causality</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fontAlgn="auto">
              <a:spcAft>
                <a:spcPts val="0"/>
              </a:spcAft>
              <a:defRPr/>
            </a:pPr>
            <a:r>
              <a:rPr lang="en-US" dirty="0"/>
              <a:t>SETMA’s Diabetes Management</a:t>
            </a:r>
          </a:p>
        </p:txBody>
      </p:sp>
      <p:pic>
        <p:nvPicPr>
          <p:cNvPr id="17411" name="Picture 5"/>
          <p:cNvPicPr>
            <a:picLocks noGrp="1" noChangeAspect="1" noChangeArrowheads="1"/>
          </p:cNvPicPr>
          <p:nvPr>
            <p:ph idx="1"/>
          </p:nvPr>
        </p:nvPicPr>
        <p:blipFill>
          <a:blip r:embed="rId2" cstate="print"/>
          <a:srcRect/>
          <a:stretch>
            <a:fillRect/>
          </a:stretch>
        </p:blipFill>
        <p:spPr>
          <a:xfrm>
            <a:off x="685800" y="1143000"/>
            <a:ext cx="7419975" cy="5200650"/>
          </a:xfr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fontAlgn="auto">
              <a:spcAft>
                <a:spcPts val="0"/>
              </a:spcAft>
              <a:defRPr/>
            </a:pPr>
            <a:r>
              <a:rPr lang="en-US" dirty="0"/>
              <a:t>SETMA’s Model of Care</a:t>
            </a:r>
          </a:p>
        </p:txBody>
      </p:sp>
      <p:sp>
        <p:nvSpPr>
          <p:cNvPr id="7172" name="Rectangle 4"/>
          <p:cNvSpPr>
            <a:spLocks noChangeArrowheads="1"/>
          </p:cNvSpPr>
          <p:nvPr/>
        </p:nvSpPr>
        <p:spPr bwMode="auto">
          <a:xfrm>
            <a:off x="0" y="1219200"/>
            <a:ext cx="8534400" cy="3895725"/>
          </a:xfrm>
          <a:prstGeom prst="rect">
            <a:avLst/>
          </a:prstGeom>
          <a:noFill/>
          <a:ln w="9525">
            <a:noFill/>
            <a:miter lim="800000"/>
            <a:headEnd/>
            <a:tailEnd/>
          </a:ln>
          <a:effectLst/>
        </p:spPr>
        <p:txBody>
          <a:bodyPr>
            <a:spAutoFit/>
          </a:bodyPr>
          <a:lstStyle/>
          <a:p>
            <a:pPr algn="ctr" eaLnBrk="0" hangingPunct="0">
              <a:spcBef>
                <a:spcPts val="500"/>
              </a:spcBef>
              <a:spcAft>
                <a:spcPts val="500"/>
              </a:spcAft>
              <a:defRPr/>
            </a:pPr>
            <a:endParaRPr lang="en-US" sz="2800" dirty="0">
              <a:latin typeface="+mn-lt"/>
            </a:endParaRPr>
          </a:p>
          <a:p>
            <a:pPr marL="914400" indent="-457200" eaLnBrk="0" hangingPunct="0">
              <a:spcBef>
                <a:spcPts val="1000"/>
              </a:spcBef>
              <a:spcAft>
                <a:spcPts val="1000"/>
              </a:spcAft>
              <a:buFont typeface="+mj-lt"/>
              <a:buAutoNum type="arabicPeriod"/>
              <a:defRPr/>
            </a:pPr>
            <a:r>
              <a:rPr lang="en-US" sz="2800" dirty="0">
                <a:latin typeface="+mn-lt"/>
              </a:rPr>
              <a:t>Performance Tracking – one patient at a time</a:t>
            </a:r>
          </a:p>
          <a:p>
            <a:pPr marL="914400" indent="-457200" eaLnBrk="0" hangingPunct="0">
              <a:spcBef>
                <a:spcPts val="1000"/>
              </a:spcBef>
              <a:spcAft>
                <a:spcPts val="1000"/>
              </a:spcAft>
              <a:buFont typeface="+mj-lt"/>
              <a:buAutoNum type="arabicPeriod"/>
              <a:defRPr/>
            </a:pPr>
            <a:r>
              <a:rPr lang="en-US" sz="2800" dirty="0">
                <a:latin typeface="+mn-lt"/>
              </a:rPr>
              <a:t>Performance Auditing – by panel or population</a:t>
            </a:r>
          </a:p>
          <a:p>
            <a:pPr marL="914400" indent="-457200" eaLnBrk="0" hangingPunct="0">
              <a:spcBef>
                <a:spcPts val="1000"/>
              </a:spcBef>
              <a:spcAft>
                <a:spcPts val="1000"/>
              </a:spcAft>
              <a:buFont typeface="+mj-lt"/>
              <a:buAutoNum type="arabicPeriod"/>
              <a:defRPr/>
            </a:pPr>
            <a:r>
              <a:rPr lang="en-US" sz="2800" dirty="0">
                <a:latin typeface="+mn-lt"/>
              </a:rPr>
              <a:t>Analysis of Provider Performance Data</a:t>
            </a:r>
          </a:p>
          <a:p>
            <a:pPr marL="914400" indent="-457200" eaLnBrk="0" hangingPunct="0">
              <a:spcBef>
                <a:spcPts val="1000"/>
              </a:spcBef>
              <a:spcAft>
                <a:spcPts val="1000"/>
              </a:spcAft>
              <a:buFont typeface="+mj-lt"/>
              <a:buAutoNum type="arabicPeriod"/>
              <a:defRPr/>
            </a:pPr>
            <a:r>
              <a:rPr lang="en-US" sz="2800" dirty="0">
                <a:latin typeface="+mn-lt"/>
              </a:rPr>
              <a:t>Public Reporting by Provider Name </a:t>
            </a:r>
          </a:p>
          <a:p>
            <a:pPr marL="914400" indent="-457200" eaLnBrk="0" hangingPunct="0">
              <a:spcBef>
                <a:spcPts val="1000"/>
              </a:spcBef>
              <a:spcAft>
                <a:spcPts val="1000"/>
              </a:spcAft>
              <a:buFont typeface="+mj-lt"/>
              <a:buAutoNum type="arabicPeriod"/>
              <a:defRPr/>
            </a:pPr>
            <a:r>
              <a:rPr lang="en-US" sz="2800" dirty="0">
                <a:latin typeface="+mn-lt"/>
              </a:rPr>
              <a:t>Quality Assessment/Performance Improvement</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76600" y="0"/>
            <a:ext cx="5791200" cy="914400"/>
          </a:xfrm>
        </p:spPr>
        <p:txBody>
          <a:bodyPr/>
          <a:lstStyle/>
          <a:p>
            <a:pPr fontAlgn="auto">
              <a:spcAft>
                <a:spcPts val="0"/>
              </a:spcAft>
              <a:defRPr/>
            </a:pPr>
            <a:r>
              <a:rPr lang="en-US" dirty="0"/>
              <a:t>Tracking Performance</a:t>
            </a:r>
          </a:p>
        </p:txBody>
      </p:sp>
      <p:sp>
        <p:nvSpPr>
          <p:cNvPr id="14339" name="Rectangle 4"/>
          <p:cNvSpPr>
            <a:spLocks noChangeArrowheads="1"/>
          </p:cNvSpPr>
          <p:nvPr/>
        </p:nvSpPr>
        <p:spPr bwMode="auto">
          <a:xfrm>
            <a:off x="228600" y="1143000"/>
            <a:ext cx="8534400" cy="4867275"/>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800" dirty="0">
                <a:latin typeface="+mn-lt"/>
              </a:rPr>
              <a:t>SETMA tracks  multiple Physician Consortium for Performance Improvement (PCPI) measurement sets:</a:t>
            </a:r>
          </a:p>
          <a:p>
            <a:pPr lvl="1" eaLnBrk="0" hangingPunct="0">
              <a:spcBef>
                <a:spcPts val="500"/>
              </a:spcBef>
              <a:spcAft>
                <a:spcPts val="500"/>
              </a:spcAft>
              <a:buClr>
                <a:schemeClr val="accent1"/>
              </a:buClr>
              <a:buFont typeface="Arial" charset="0"/>
              <a:buChar char="•"/>
              <a:defRPr/>
            </a:pPr>
            <a:r>
              <a:rPr lang="en-US" sz="2800" dirty="0">
                <a:latin typeface="+mn-lt"/>
              </a:rPr>
              <a:t>Chronic Stable Angina</a:t>
            </a:r>
          </a:p>
          <a:p>
            <a:pPr lvl="1" eaLnBrk="0" hangingPunct="0">
              <a:spcBef>
                <a:spcPts val="500"/>
              </a:spcBef>
              <a:spcAft>
                <a:spcPts val="500"/>
              </a:spcAft>
              <a:buClr>
                <a:schemeClr val="accent1"/>
              </a:buClr>
              <a:buFont typeface="Arial" charset="0"/>
              <a:buChar char="•"/>
              <a:defRPr/>
            </a:pPr>
            <a:r>
              <a:rPr lang="en-US" sz="2800" dirty="0">
                <a:latin typeface="+mn-lt"/>
              </a:rPr>
              <a:t>Congestive Heart Failure</a:t>
            </a:r>
          </a:p>
          <a:p>
            <a:pPr lvl="1" eaLnBrk="0" hangingPunct="0">
              <a:spcBef>
                <a:spcPts val="500"/>
              </a:spcBef>
              <a:spcAft>
                <a:spcPts val="500"/>
              </a:spcAft>
              <a:buClr>
                <a:schemeClr val="accent1"/>
              </a:buClr>
              <a:buFont typeface="Arial" charset="0"/>
              <a:buChar char="•"/>
              <a:defRPr/>
            </a:pPr>
            <a:r>
              <a:rPr lang="en-US" sz="2800" dirty="0">
                <a:latin typeface="+mn-lt"/>
              </a:rPr>
              <a:t>Diabetes</a:t>
            </a:r>
          </a:p>
          <a:p>
            <a:pPr lvl="1" eaLnBrk="0" hangingPunct="0">
              <a:spcBef>
                <a:spcPts val="500"/>
              </a:spcBef>
              <a:spcAft>
                <a:spcPts val="500"/>
              </a:spcAft>
              <a:buClr>
                <a:schemeClr val="accent1"/>
              </a:buClr>
              <a:buFont typeface="Arial" charset="0"/>
              <a:buChar char="•"/>
              <a:defRPr/>
            </a:pPr>
            <a:r>
              <a:rPr lang="en-US" sz="2800" dirty="0">
                <a:latin typeface="+mn-lt"/>
              </a:rPr>
              <a:t>Hypertension</a:t>
            </a:r>
          </a:p>
          <a:p>
            <a:pPr lvl="1" eaLnBrk="0" hangingPunct="0">
              <a:spcBef>
                <a:spcPts val="500"/>
              </a:spcBef>
              <a:spcAft>
                <a:spcPts val="500"/>
              </a:spcAft>
              <a:buClr>
                <a:schemeClr val="accent1"/>
              </a:buClr>
              <a:buFont typeface="Arial" charset="0"/>
              <a:buChar char="•"/>
              <a:defRPr/>
            </a:pPr>
            <a:r>
              <a:rPr lang="en-US" sz="2800" dirty="0">
                <a:latin typeface="+mn-lt"/>
              </a:rPr>
              <a:t>Chronic Renal Disease</a:t>
            </a:r>
          </a:p>
          <a:p>
            <a:pPr lvl="1" eaLnBrk="0" hangingPunct="0">
              <a:spcBef>
                <a:spcPts val="500"/>
              </a:spcBef>
              <a:spcAft>
                <a:spcPts val="500"/>
              </a:spcAft>
              <a:buClr>
                <a:schemeClr val="accent1"/>
              </a:buClr>
              <a:buFont typeface="Arial" charset="0"/>
              <a:buChar char="•"/>
              <a:defRPr/>
            </a:pPr>
            <a:r>
              <a:rPr lang="en-US" sz="2800" dirty="0">
                <a:latin typeface="+mn-lt"/>
              </a:rPr>
              <a:t>Weight Management</a:t>
            </a:r>
          </a:p>
          <a:p>
            <a:pPr lvl="1" eaLnBrk="0" hangingPunct="0">
              <a:spcBef>
                <a:spcPts val="500"/>
              </a:spcBef>
              <a:spcAft>
                <a:spcPts val="500"/>
              </a:spcAft>
              <a:buClr>
                <a:schemeClr val="accent1"/>
              </a:buClr>
              <a:buFont typeface="Arial" charset="0"/>
              <a:buChar char="•"/>
              <a:defRPr/>
            </a:pPr>
            <a:r>
              <a:rPr lang="en-US" sz="2800" dirty="0">
                <a:latin typeface="+mn-lt"/>
              </a:rPr>
              <a:t>Care Transitions</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304800" y="1219200"/>
            <a:ext cx="8458200" cy="3319463"/>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dirty="0">
                <a:latin typeface="+mn-lt"/>
              </a:rPr>
              <a:t>SETMA also tracks the following published quality performance measure sets:</a:t>
            </a:r>
          </a:p>
          <a:p>
            <a:pPr lvl="1" eaLnBrk="0" hangingPunct="0">
              <a:spcBef>
                <a:spcPts val="500"/>
              </a:spcBef>
              <a:spcAft>
                <a:spcPts val="500"/>
              </a:spcAft>
              <a:buClr>
                <a:schemeClr val="accent1"/>
              </a:buClr>
              <a:buFont typeface="Arial" charset="0"/>
              <a:buChar char="•"/>
              <a:defRPr/>
            </a:pPr>
            <a:r>
              <a:rPr lang="en-US" sz="2400" dirty="0">
                <a:latin typeface="+mn-lt"/>
              </a:rPr>
              <a:t>HEDIS</a:t>
            </a:r>
          </a:p>
          <a:p>
            <a:pPr lvl="1" eaLnBrk="0" hangingPunct="0">
              <a:spcBef>
                <a:spcPts val="500"/>
              </a:spcBef>
              <a:spcAft>
                <a:spcPts val="500"/>
              </a:spcAft>
              <a:buClr>
                <a:schemeClr val="accent1"/>
              </a:buClr>
              <a:buFont typeface="Arial" charset="0"/>
              <a:buChar char="•"/>
              <a:defRPr/>
            </a:pPr>
            <a:r>
              <a:rPr lang="en-US" sz="2400" dirty="0">
                <a:latin typeface="+mn-lt"/>
              </a:rPr>
              <a:t>NQF</a:t>
            </a:r>
          </a:p>
          <a:p>
            <a:pPr lvl="1" eaLnBrk="0" hangingPunct="0">
              <a:spcBef>
                <a:spcPts val="500"/>
              </a:spcBef>
              <a:spcAft>
                <a:spcPts val="500"/>
              </a:spcAft>
              <a:buClr>
                <a:schemeClr val="accent1"/>
              </a:buClr>
              <a:buFont typeface="Arial" charset="0"/>
              <a:buChar char="•"/>
              <a:defRPr/>
            </a:pPr>
            <a:r>
              <a:rPr lang="en-US" sz="2400" dirty="0">
                <a:latin typeface="+mn-lt"/>
              </a:rPr>
              <a:t>AQA</a:t>
            </a:r>
          </a:p>
          <a:p>
            <a:pPr lvl="1" eaLnBrk="0" hangingPunct="0">
              <a:spcBef>
                <a:spcPts val="500"/>
              </a:spcBef>
              <a:spcAft>
                <a:spcPts val="500"/>
              </a:spcAft>
              <a:buClr>
                <a:schemeClr val="accent1"/>
              </a:buClr>
              <a:buFont typeface="Arial" charset="0"/>
              <a:buChar char="•"/>
              <a:defRPr/>
            </a:pPr>
            <a:r>
              <a:rPr lang="en-US" sz="2400" dirty="0">
                <a:latin typeface="+mn-lt"/>
              </a:rPr>
              <a:t>PQRI</a:t>
            </a:r>
          </a:p>
          <a:p>
            <a:pPr lvl="1" eaLnBrk="0" hangingPunct="0">
              <a:spcBef>
                <a:spcPts val="500"/>
              </a:spcBef>
              <a:spcAft>
                <a:spcPts val="500"/>
              </a:spcAft>
              <a:buClr>
                <a:schemeClr val="accent1"/>
              </a:buClr>
              <a:buFont typeface="Arial" charset="0"/>
              <a:buChar char="•"/>
              <a:defRPr/>
            </a:pPr>
            <a:r>
              <a:rPr lang="en-US" sz="2400" dirty="0">
                <a:latin typeface="+mn-lt"/>
              </a:rPr>
              <a:t>BTE</a:t>
            </a:r>
          </a:p>
        </p:txBody>
      </p:sp>
      <p:pic>
        <p:nvPicPr>
          <p:cNvPr id="20483" name="Picture 2"/>
          <p:cNvPicPr>
            <a:picLocks noChangeAspect="1" noChangeArrowheads="1"/>
          </p:cNvPicPr>
          <p:nvPr/>
        </p:nvPicPr>
        <p:blipFill>
          <a:blip r:embed="rId2" cstate="print"/>
          <a:srcRect/>
          <a:stretch>
            <a:fillRect/>
          </a:stretch>
        </p:blipFill>
        <p:spPr bwMode="auto">
          <a:xfrm>
            <a:off x="3733800" y="2362200"/>
            <a:ext cx="5080000" cy="3810000"/>
          </a:xfrm>
          <a:prstGeom prst="rect">
            <a:avLst/>
          </a:prstGeom>
          <a:noFill/>
          <a:ln w="9525">
            <a:noFill/>
            <a:miter lim="800000"/>
            <a:headEnd/>
            <a:tailEnd/>
          </a:ln>
        </p:spPr>
      </p:pic>
      <p:sp>
        <p:nvSpPr>
          <p:cNvPr id="15365" name="TextBox 4"/>
          <p:cNvSpPr txBox="1">
            <a:spLocks noChangeArrowheads="1"/>
          </p:cNvSpPr>
          <p:nvPr/>
        </p:nvSpPr>
        <p:spPr bwMode="auto">
          <a:xfrm>
            <a:off x="381000" y="5029200"/>
            <a:ext cx="3352800" cy="1200150"/>
          </a:xfrm>
          <a:prstGeom prst="rect">
            <a:avLst/>
          </a:prstGeom>
          <a:noFill/>
          <a:ln w="9525">
            <a:noFill/>
            <a:miter lim="800000"/>
            <a:headEnd/>
            <a:tailEnd/>
          </a:ln>
        </p:spPr>
        <p:txBody>
          <a:bodyPr>
            <a:spAutoFit/>
          </a:bodyPr>
          <a:lstStyle/>
          <a:p>
            <a:pPr eaLnBrk="0" hangingPunct="0">
              <a:defRPr/>
            </a:pPr>
            <a:r>
              <a:rPr lang="en-US" sz="2400" dirty="0">
                <a:latin typeface="+mn-lt"/>
              </a:rPr>
              <a:t>Each is available to the provider, interactively at each patient encounter.</a:t>
            </a:r>
          </a:p>
        </p:txBody>
      </p:sp>
      <p:sp>
        <p:nvSpPr>
          <p:cNvPr id="9" name="Rectangle 2"/>
          <p:cNvSpPr>
            <a:spLocks noGrp="1" noChangeArrowheads="1"/>
          </p:cNvSpPr>
          <p:nvPr>
            <p:ph type="title"/>
          </p:nvPr>
        </p:nvSpPr>
        <p:spPr/>
        <p:txBody>
          <a:bodyPr/>
          <a:lstStyle/>
          <a:p>
            <a:pPr fontAlgn="auto">
              <a:spcAft>
                <a:spcPts val="0"/>
              </a:spcAft>
              <a:defRPr/>
            </a:pPr>
            <a:r>
              <a:rPr lang="en-US" dirty="0"/>
              <a:t>Tracking Performance</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304800" y="1143000"/>
            <a:ext cx="8534400" cy="830263"/>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dirty="0">
                <a:latin typeface="+mn-lt"/>
              </a:rPr>
              <a:t>This tool allows the provider to assess comprehensive quality measures for “screening” and “prevention” of each patient.</a:t>
            </a:r>
          </a:p>
        </p:txBody>
      </p:sp>
      <p:pic>
        <p:nvPicPr>
          <p:cNvPr id="21507" name="Picture 8" descr="cid:image001.jpg@01CB28BD.E03523A0"/>
          <p:cNvPicPr>
            <a:picLocks noChangeAspect="1" noChangeArrowheads="1"/>
          </p:cNvPicPr>
          <p:nvPr/>
        </p:nvPicPr>
        <p:blipFill>
          <a:blip r:embed="rId2" cstate="print"/>
          <a:srcRect/>
          <a:stretch>
            <a:fillRect/>
          </a:stretch>
        </p:blipFill>
        <p:spPr bwMode="auto">
          <a:xfrm>
            <a:off x="1295400" y="2057400"/>
            <a:ext cx="6200775" cy="4248150"/>
          </a:xfrm>
          <a:prstGeom prst="rect">
            <a:avLst/>
          </a:prstGeom>
          <a:noFill/>
          <a:ln w="9525">
            <a:noFill/>
            <a:miter lim="800000"/>
            <a:headEnd/>
            <a:tailEnd/>
          </a:ln>
        </p:spPr>
      </p:pic>
      <p:sp>
        <p:nvSpPr>
          <p:cNvPr id="7" name="Rectangle 2"/>
          <p:cNvSpPr>
            <a:spLocks noGrp="1" noChangeArrowheads="1"/>
          </p:cNvSpPr>
          <p:nvPr>
            <p:ph type="title"/>
          </p:nvPr>
        </p:nvSpPr>
        <p:spPr/>
        <p:txBody>
          <a:bodyPr/>
          <a:lstStyle/>
          <a:p>
            <a:pPr fontAlgn="auto">
              <a:spcAft>
                <a:spcPts val="0"/>
              </a:spcAft>
              <a:defRPr/>
            </a:pPr>
            <a:r>
              <a:rPr lang="en-US" dirty="0"/>
              <a:t>Tracking Performance</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609600" y="1219200"/>
            <a:ext cx="7972425" cy="4495800"/>
          </a:xfrm>
          <a:prstGeom prst="rect">
            <a:avLst/>
          </a:prstGeom>
          <a:noFill/>
          <a:ln w="9525">
            <a:noFill/>
            <a:miter lim="800000"/>
            <a:headEnd/>
            <a:tailEnd/>
          </a:ln>
        </p:spPr>
      </p:pic>
      <p:sp>
        <p:nvSpPr>
          <p:cNvPr id="5" name="Rectangle 2"/>
          <p:cNvSpPr>
            <a:spLocks noGrp="1" noChangeArrowheads="1"/>
          </p:cNvSpPr>
          <p:nvPr>
            <p:ph type="title"/>
          </p:nvPr>
        </p:nvSpPr>
        <p:spPr/>
        <p:txBody>
          <a:bodyPr/>
          <a:lstStyle/>
          <a:p>
            <a:pPr fontAlgn="auto">
              <a:spcAft>
                <a:spcPts val="0"/>
              </a:spcAft>
              <a:defRPr/>
            </a:pPr>
            <a:r>
              <a:rPr lang="en-US" dirty="0"/>
              <a:t>Tracking Performance</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lgn="ctr">
              <a:buFontTx/>
              <a:buNone/>
              <a:defRPr/>
            </a:pPr>
            <a:r>
              <a:rPr lang="en-US" sz="4800" dirty="0">
                <a:cs typeface="Arial" charset="0"/>
              </a:rPr>
              <a:t>Conflict of Interest Disclosure</a:t>
            </a:r>
            <a:br>
              <a:rPr lang="en-US" sz="4400" dirty="0">
                <a:cs typeface="Arial" charset="0"/>
              </a:rPr>
            </a:br>
            <a:r>
              <a:rPr lang="en-US" dirty="0">
                <a:cs typeface="Arial" charset="0"/>
              </a:rPr>
              <a:t>James L. Holly, MD</a:t>
            </a:r>
          </a:p>
          <a:p>
            <a:pPr algn="ctr">
              <a:spcBef>
                <a:spcPts val="0"/>
              </a:spcBef>
              <a:buFontTx/>
              <a:buNone/>
              <a:defRPr/>
            </a:pPr>
            <a:endParaRPr lang="en-US" dirty="0">
              <a:cs typeface="Arial" charset="0"/>
            </a:endParaRPr>
          </a:p>
          <a:p>
            <a:pPr algn="ctr">
              <a:spcBef>
                <a:spcPts val="0"/>
              </a:spcBef>
              <a:buFontTx/>
              <a:buNone/>
              <a:defRPr/>
            </a:pPr>
            <a:endParaRPr lang="en-US" dirty="0">
              <a:cs typeface="Arial" charset="0"/>
            </a:endParaRPr>
          </a:p>
          <a:p>
            <a:pPr algn="ctr">
              <a:spcBef>
                <a:spcPts val="0"/>
              </a:spcBef>
              <a:buFontTx/>
              <a:buNone/>
              <a:defRPr/>
            </a:pPr>
            <a:r>
              <a:rPr lang="en-US" dirty="0">
                <a:cs typeface="Arial" charset="0"/>
              </a:rPr>
              <a:t>Has no real or apparent </a:t>
            </a:r>
          </a:p>
          <a:p>
            <a:pPr algn="ctr">
              <a:spcBef>
                <a:spcPts val="0"/>
              </a:spcBef>
              <a:buFontTx/>
              <a:buNone/>
              <a:defRPr/>
            </a:pPr>
            <a:r>
              <a:rPr lang="en-US" dirty="0">
                <a:cs typeface="Arial" charset="0"/>
              </a:rPr>
              <a:t>conflicts of interest to report.</a:t>
            </a:r>
          </a:p>
          <a:p>
            <a:pPr>
              <a:buFontTx/>
              <a:buNone/>
              <a:defRPr/>
            </a:pPr>
            <a:endParaRPr 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ChangeArrowheads="1"/>
          </p:cNvSpPr>
          <p:nvPr/>
        </p:nvSpPr>
        <p:spPr bwMode="auto">
          <a:xfrm>
            <a:off x="304800" y="1295400"/>
            <a:ext cx="8534400" cy="646113"/>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3600" dirty="0">
                <a:latin typeface="+mn-lt"/>
              </a:rPr>
              <a:t>PQRI</a:t>
            </a:r>
          </a:p>
        </p:txBody>
      </p:sp>
      <p:pic>
        <p:nvPicPr>
          <p:cNvPr id="23555" name="Picture 3"/>
          <p:cNvPicPr>
            <a:picLocks noChangeAspect="1" noChangeArrowheads="1"/>
          </p:cNvPicPr>
          <p:nvPr/>
        </p:nvPicPr>
        <p:blipFill>
          <a:blip r:embed="rId2" cstate="print"/>
          <a:srcRect/>
          <a:stretch>
            <a:fillRect/>
          </a:stretch>
        </p:blipFill>
        <p:spPr bwMode="auto">
          <a:xfrm>
            <a:off x="1752600" y="1371600"/>
            <a:ext cx="7097713" cy="4495800"/>
          </a:xfrm>
          <a:prstGeom prst="rect">
            <a:avLst/>
          </a:prstGeom>
          <a:noFill/>
          <a:ln w="9525">
            <a:noFill/>
            <a:miter lim="800000"/>
            <a:headEnd/>
            <a:tailEnd/>
          </a:ln>
        </p:spPr>
      </p:pic>
      <p:sp>
        <p:nvSpPr>
          <p:cNvPr id="6" name="Rectangle 2"/>
          <p:cNvSpPr>
            <a:spLocks noGrp="1" noChangeArrowheads="1"/>
          </p:cNvSpPr>
          <p:nvPr>
            <p:ph type="title"/>
          </p:nvPr>
        </p:nvSpPr>
        <p:spPr/>
        <p:txBody>
          <a:bodyPr/>
          <a:lstStyle/>
          <a:p>
            <a:pPr fontAlgn="auto">
              <a:spcAft>
                <a:spcPts val="0"/>
              </a:spcAft>
              <a:defRPr/>
            </a:pPr>
            <a:r>
              <a:rPr lang="en-US" dirty="0"/>
              <a:t>Tracking Performance</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fontAlgn="auto">
              <a:spcAft>
                <a:spcPts val="0"/>
              </a:spcAft>
              <a:defRPr/>
            </a:pPr>
            <a:r>
              <a:rPr lang="en-US" dirty="0"/>
              <a:t>Clusters and Galaxies</a:t>
            </a:r>
          </a:p>
        </p:txBody>
      </p:sp>
      <p:sp>
        <p:nvSpPr>
          <p:cNvPr id="25603" name="Content Placeholder 2"/>
          <p:cNvSpPr>
            <a:spLocks noGrp="1"/>
          </p:cNvSpPr>
          <p:nvPr>
            <p:ph idx="1"/>
          </p:nvPr>
        </p:nvSpPr>
        <p:spPr/>
        <p:txBody>
          <a:bodyPr/>
          <a:lstStyle/>
          <a:p>
            <a:pPr>
              <a:defRPr/>
            </a:pPr>
            <a:endParaRPr lang="en-US" sz="2400" dirty="0">
              <a:latin typeface="+mn-lt"/>
            </a:endParaRPr>
          </a:p>
          <a:p>
            <a:pPr>
              <a:defRPr/>
            </a:pPr>
            <a:r>
              <a:rPr lang="en-US" sz="2400" dirty="0">
                <a:latin typeface="+mn-lt"/>
              </a:rPr>
              <a:t>A “</a:t>
            </a:r>
            <a:r>
              <a:rPr lang="en-US" sz="2400" i="1" dirty="0">
                <a:latin typeface="+mn-lt"/>
              </a:rPr>
              <a:t>cluster</a:t>
            </a:r>
            <a:r>
              <a:rPr lang="en-US" sz="2400" dirty="0">
                <a:latin typeface="+mn-lt"/>
              </a:rPr>
              <a:t>” is seven or more quality metrics for a single condition, i.e., diabetes, hypertension, etc.</a:t>
            </a:r>
          </a:p>
          <a:p>
            <a:pPr>
              <a:defRPr/>
            </a:pPr>
            <a:endParaRPr lang="en-US" sz="2400" dirty="0">
              <a:latin typeface="+mn-lt"/>
            </a:endParaRPr>
          </a:p>
          <a:p>
            <a:pPr>
              <a:defRPr/>
            </a:pPr>
            <a:r>
              <a:rPr lang="en-US" sz="2400" dirty="0">
                <a:latin typeface="+mn-lt"/>
              </a:rPr>
              <a:t>A “</a:t>
            </a:r>
            <a:r>
              <a:rPr lang="en-US" sz="2400" i="1" dirty="0">
                <a:latin typeface="+mn-lt"/>
              </a:rPr>
              <a:t>galaxy</a:t>
            </a:r>
            <a:r>
              <a:rPr lang="en-US" sz="2400" dirty="0">
                <a:latin typeface="+mn-lt"/>
              </a:rPr>
              <a:t>” is multiple clusters for the same patient, i.e., diabetes, hypertension, lipids, CHF, etc.</a:t>
            </a:r>
          </a:p>
          <a:p>
            <a:pPr>
              <a:defRPr/>
            </a:pPr>
            <a:endParaRPr lang="en-US" sz="2400" dirty="0">
              <a:latin typeface="+mn-lt"/>
            </a:endParaRPr>
          </a:p>
          <a:p>
            <a:pPr>
              <a:defRPr/>
            </a:pPr>
            <a:r>
              <a:rPr lang="en-US" sz="2400" dirty="0">
                <a:latin typeface="+mn-lt"/>
              </a:rPr>
              <a:t>Fulfilling a single or a few quality metrics does not change outcomes, but fulfilling “clusters” and “galaxies” of metrics at the point-of-care can and </a:t>
            </a:r>
            <a:r>
              <a:rPr lang="en-US" sz="2400" i="1" dirty="0">
                <a:latin typeface="+mn-lt"/>
              </a:rPr>
              <a:t>will</a:t>
            </a:r>
            <a:r>
              <a:rPr lang="en-US" sz="2400" dirty="0">
                <a:latin typeface="+mn-lt"/>
              </a:rPr>
              <a:t> change outcomes.</a:t>
            </a:r>
          </a:p>
          <a:p>
            <a:pPr>
              <a:defRPr/>
            </a:pPr>
            <a:endParaRPr lang="en-US" sz="2400" dirty="0">
              <a:latin typeface="+mn-lt"/>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7" descr="Diabetes Final.JPG"/>
          <p:cNvPicPr>
            <a:picLocks noGrp="1" noChangeAspect="1"/>
          </p:cNvPicPr>
          <p:nvPr>
            <p:ph idx="1"/>
          </p:nvPr>
        </p:nvPicPr>
        <p:blipFill>
          <a:blip r:embed="rId2" cstate="print"/>
          <a:srcRect/>
          <a:stretch>
            <a:fillRect/>
          </a:stretch>
        </p:blipFill>
        <p:spPr>
          <a:xfrm>
            <a:off x="1149350" y="1143000"/>
            <a:ext cx="6845300" cy="5334000"/>
          </a:xfrm>
        </p:spPr>
      </p:pic>
      <p:sp>
        <p:nvSpPr>
          <p:cNvPr id="4" name="Title 3"/>
          <p:cNvSpPr>
            <a:spLocks noGrp="1"/>
          </p:cNvSpPr>
          <p:nvPr>
            <p:ph type="title"/>
          </p:nvPr>
        </p:nvSpPr>
        <p:spPr/>
        <p:txBody>
          <a:bodyPr/>
          <a:lstStyle/>
          <a:p>
            <a:pPr>
              <a:defRPr/>
            </a:pPr>
            <a:r>
              <a:rPr lang="en-US" dirty="0"/>
              <a:t>Auditing Performance</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descr="Galaxy Final.JPG"/>
          <p:cNvPicPr>
            <a:picLocks noGrp="1" noChangeAspect="1"/>
          </p:cNvPicPr>
          <p:nvPr>
            <p:ph idx="1"/>
          </p:nvPr>
        </p:nvPicPr>
        <p:blipFill>
          <a:blip r:embed="rId2" cstate="print"/>
          <a:srcRect/>
          <a:stretch>
            <a:fillRect/>
          </a:stretch>
        </p:blipFill>
        <p:spPr>
          <a:xfrm>
            <a:off x="1524000" y="1295400"/>
            <a:ext cx="6056313" cy="5040313"/>
          </a:xfrm>
        </p:spPr>
      </p:pic>
      <p:sp>
        <p:nvSpPr>
          <p:cNvPr id="4" name="Title 3"/>
          <p:cNvSpPr>
            <a:spLocks noGrp="1"/>
          </p:cNvSpPr>
          <p:nvPr>
            <p:ph type="title"/>
          </p:nvPr>
        </p:nvSpPr>
        <p:spPr/>
        <p:txBody>
          <a:bodyPr/>
          <a:lstStyle/>
          <a:p>
            <a:pPr>
              <a:defRPr/>
            </a:pPr>
            <a:r>
              <a:rPr lang="en-US" dirty="0"/>
              <a:t>Auditing Performance</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3"/>
          <p:cNvSpPr txBox="1">
            <a:spLocks noChangeArrowheads="1"/>
          </p:cNvSpPr>
          <p:nvPr/>
        </p:nvSpPr>
        <p:spPr bwMode="auto">
          <a:xfrm>
            <a:off x="533400" y="1905000"/>
            <a:ext cx="8382000" cy="4524375"/>
          </a:xfrm>
          <a:prstGeom prst="rect">
            <a:avLst/>
          </a:prstGeom>
          <a:noFill/>
          <a:ln w="9525">
            <a:noFill/>
            <a:miter lim="800000"/>
            <a:headEnd/>
            <a:tailEnd/>
          </a:ln>
        </p:spPr>
        <p:txBody>
          <a:bodyPr>
            <a:spAutoFit/>
          </a:bodyPr>
          <a:lstStyle/>
          <a:p>
            <a:pPr>
              <a:defRPr/>
            </a:pPr>
            <a:r>
              <a:rPr lang="en-US" sz="3600" dirty="0">
                <a:latin typeface="+mn-lt"/>
              </a:rPr>
              <a:t>Unlike a single metric, such as “was the blood pressure taken,” which will not improve care, fulfilling and then auditing a “cluster” or a “galaxy of clusters” in the care of a patient </a:t>
            </a:r>
            <a:r>
              <a:rPr lang="en-US" sz="3600" b="1" i="1" dirty="0">
                <a:latin typeface="+mn-lt"/>
              </a:rPr>
              <a:t>will</a:t>
            </a:r>
            <a:r>
              <a:rPr lang="en-US" sz="3600" dirty="0">
                <a:latin typeface="+mn-lt"/>
              </a:rPr>
              <a:t> improve treatment outcomes and </a:t>
            </a:r>
            <a:r>
              <a:rPr lang="en-US" sz="3600" b="1" i="1" dirty="0">
                <a:latin typeface="+mn-lt"/>
              </a:rPr>
              <a:t>will</a:t>
            </a:r>
            <a:r>
              <a:rPr lang="en-US" sz="3600" dirty="0">
                <a:latin typeface="+mn-lt"/>
              </a:rPr>
              <a:t> result in quality care.</a:t>
            </a:r>
          </a:p>
          <a:p>
            <a:pPr>
              <a:defRPr/>
            </a:pPr>
            <a:endParaRPr lang="en-US" sz="3600" dirty="0">
              <a:latin typeface="+mn-lt"/>
            </a:endParaRPr>
          </a:p>
          <a:p>
            <a:pPr>
              <a:defRPr/>
            </a:pPr>
            <a:endParaRPr lang="en-US" sz="3600" dirty="0">
              <a:latin typeface="+mn-lt"/>
            </a:endParaRPr>
          </a:p>
        </p:txBody>
      </p:sp>
      <p:sp>
        <p:nvSpPr>
          <p:cNvPr id="4" name="Title 3"/>
          <p:cNvSpPr>
            <a:spLocks noGrp="1"/>
          </p:cNvSpPr>
          <p:nvPr>
            <p:ph type="title"/>
          </p:nvPr>
        </p:nvSpPr>
        <p:spPr/>
        <p:txBody>
          <a:bodyPr/>
          <a:lstStyle/>
          <a:p>
            <a:pPr>
              <a:defRPr/>
            </a:pPr>
            <a:r>
              <a:rPr lang="en-US" dirty="0"/>
              <a:t>Auditing Performance</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3"/>
          <p:cNvSpPr txBox="1">
            <a:spLocks noChangeArrowheads="1"/>
          </p:cNvSpPr>
          <p:nvPr/>
        </p:nvSpPr>
        <p:spPr bwMode="auto">
          <a:xfrm>
            <a:off x="76200" y="1377950"/>
            <a:ext cx="3810000" cy="2678113"/>
          </a:xfrm>
          <a:prstGeom prst="rect">
            <a:avLst/>
          </a:prstGeom>
          <a:noFill/>
          <a:ln w="9525">
            <a:noFill/>
            <a:miter lim="800000"/>
            <a:headEnd/>
            <a:tailEnd/>
          </a:ln>
        </p:spPr>
        <p:txBody>
          <a:bodyPr>
            <a:spAutoFit/>
          </a:bodyPr>
          <a:lstStyle/>
          <a:p>
            <a:pPr>
              <a:defRPr/>
            </a:pPr>
            <a:r>
              <a:rPr lang="en-US" sz="2400" dirty="0">
                <a:latin typeface="+mn-lt"/>
              </a:rPr>
              <a:t>What is most often missing in quality improvement initiative is real-time, auditing with comparative display of results, and public reporting.</a:t>
            </a:r>
          </a:p>
        </p:txBody>
      </p:sp>
      <p:pic>
        <p:nvPicPr>
          <p:cNvPr id="28675" name="Picture 2"/>
          <p:cNvPicPr>
            <a:picLocks noChangeAspect="1" noChangeArrowheads="1"/>
          </p:cNvPicPr>
          <p:nvPr/>
        </p:nvPicPr>
        <p:blipFill>
          <a:blip r:embed="rId2" cstate="print"/>
          <a:srcRect/>
          <a:stretch>
            <a:fillRect/>
          </a:stretch>
        </p:blipFill>
        <p:spPr bwMode="auto">
          <a:xfrm>
            <a:off x="3876675" y="1219200"/>
            <a:ext cx="5038725" cy="4953000"/>
          </a:xfrm>
          <a:prstGeom prst="rect">
            <a:avLst/>
          </a:prstGeom>
          <a:noFill/>
          <a:ln w="9525">
            <a:noFill/>
            <a:miter lim="800000"/>
            <a:headEnd/>
            <a:tailEnd/>
          </a:ln>
        </p:spPr>
      </p:pic>
      <p:sp>
        <p:nvSpPr>
          <p:cNvPr id="6" name="Title 5"/>
          <p:cNvSpPr>
            <a:spLocks noGrp="1"/>
          </p:cNvSpPr>
          <p:nvPr>
            <p:ph type="title"/>
          </p:nvPr>
        </p:nvSpPr>
        <p:spPr/>
        <p:txBody>
          <a:bodyPr/>
          <a:lstStyle/>
          <a:p>
            <a:pPr>
              <a:defRPr/>
            </a:pPr>
            <a:r>
              <a:rPr lang="en-US" dirty="0"/>
              <a:t>Auditing Performance</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auto">
          <a:xfrm>
            <a:off x="304800" y="1524000"/>
            <a:ext cx="8534400" cy="3816350"/>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dirty="0">
                <a:latin typeface="+mn-lt"/>
              </a:rPr>
              <a:t>SETMA employed IBM’s Business Intelligence software, </a:t>
            </a:r>
            <a:r>
              <a:rPr lang="en-US" sz="2400" i="1" dirty="0">
                <a:latin typeface="+mn-lt"/>
              </a:rPr>
              <a:t>COGNOS</a:t>
            </a:r>
            <a:r>
              <a:rPr lang="en-US" sz="2400" dirty="0">
                <a:latin typeface="+mn-lt"/>
              </a:rPr>
              <a:t> to audit provider performance and compliance.</a:t>
            </a:r>
          </a:p>
          <a:p>
            <a:pPr eaLnBrk="0" hangingPunct="0">
              <a:spcBef>
                <a:spcPts val="500"/>
              </a:spcBef>
              <a:spcAft>
                <a:spcPts val="500"/>
              </a:spcAft>
              <a:defRPr/>
            </a:pPr>
            <a:endParaRPr lang="en-US" sz="2400" dirty="0">
              <a:latin typeface="+mn-lt"/>
            </a:endParaRPr>
          </a:p>
          <a:p>
            <a:pPr eaLnBrk="0" hangingPunct="0">
              <a:spcBef>
                <a:spcPts val="500"/>
              </a:spcBef>
              <a:spcAft>
                <a:spcPts val="500"/>
              </a:spcAft>
              <a:defRPr/>
            </a:pPr>
            <a:r>
              <a:rPr lang="en-US" sz="2400" i="1" dirty="0">
                <a:latin typeface="+mn-lt"/>
              </a:rPr>
              <a:t>COGNOS</a:t>
            </a:r>
            <a:r>
              <a:rPr lang="en-US" sz="2400" dirty="0">
                <a:latin typeface="+mn-lt"/>
              </a:rPr>
              <a:t> allows all providers to:</a:t>
            </a:r>
          </a:p>
          <a:p>
            <a:pPr marL="914400" lvl="1" indent="-457200" eaLnBrk="0" hangingPunct="0">
              <a:spcBef>
                <a:spcPts val="500"/>
              </a:spcBef>
              <a:spcAft>
                <a:spcPts val="500"/>
              </a:spcAft>
              <a:buFont typeface="Impact" pitchFamily="34" charset="0"/>
              <a:buAutoNum type="arabicPeriod"/>
              <a:defRPr/>
            </a:pPr>
            <a:r>
              <a:rPr lang="en-US" sz="2400" dirty="0">
                <a:latin typeface="+mn-lt"/>
              </a:rPr>
              <a:t>Display their performance for their entire patient base</a:t>
            </a:r>
          </a:p>
          <a:p>
            <a:pPr marL="914400" lvl="1" indent="-457200" eaLnBrk="0" hangingPunct="0">
              <a:spcBef>
                <a:spcPts val="500"/>
              </a:spcBef>
              <a:spcAft>
                <a:spcPts val="500"/>
              </a:spcAft>
              <a:buFont typeface="Impact" pitchFamily="34" charset="0"/>
              <a:buAutoNum type="arabicPeriod"/>
              <a:defRPr/>
            </a:pPr>
            <a:r>
              <a:rPr lang="en-US" sz="2400" dirty="0">
                <a:latin typeface="+mn-lt"/>
              </a:rPr>
              <a:t>Compare their performance to all practice providers</a:t>
            </a:r>
          </a:p>
          <a:p>
            <a:pPr marL="914400" lvl="1" indent="-457200" eaLnBrk="0" hangingPunct="0">
              <a:spcBef>
                <a:spcPts val="500"/>
              </a:spcBef>
              <a:spcAft>
                <a:spcPts val="500"/>
              </a:spcAft>
              <a:buFont typeface="Impact" pitchFamily="34" charset="0"/>
              <a:buAutoNum type="arabicPeriod"/>
              <a:defRPr/>
            </a:pPr>
            <a:r>
              <a:rPr lang="en-US" sz="2400" dirty="0">
                <a:latin typeface="+mn-lt"/>
              </a:rPr>
              <a:t>See outcome trends to identify areas for improvement</a:t>
            </a:r>
          </a:p>
          <a:p>
            <a:pPr marL="914400" lvl="1" indent="-457200" eaLnBrk="0" hangingPunct="0">
              <a:spcBef>
                <a:spcPts val="500"/>
              </a:spcBef>
              <a:spcAft>
                <a:spcPts val="500"/>
              </a:spcAft>
              <a:buFont typeface="Impact" pitchFamily="34" charset="0"/>
              <a:buAutoNum type="arabicPeriod"/>
              <a:defRPr/>
            </a:pPr>
            <a:r>
              <a:rPr lang="en-US" sz="2400" dirty="0">
                <a:latin typeface="+mn-lt"/>
              </a:rPr>
              <a:t>See this at the point-of-care</a:t>
            </a:r>
          </a:p>
        </p:txBody>
      </p:sp>
      <p:sp>
        <p:nvSpPr>
          <p:cNvPr id="4" name="Title 3"/>
          <p:cNvSpPr>
            <a:spLocks noGrp="1"/>
          </p:cNvSpPr>
          <p:nvPr>
            <p:ph type="title"/>
          </p:nvPr>
        </p:nvSpPr>
        <p:spPr/>
        <p:txBody>
          <a:bodyPr/>
          <a:lstStyle/>
          <a:p>
            <a:pPr>
              <a:defRPr/>
            </a:pPr>
            <a:r>
              <a:rPr lang="en-US" dirty="0"/>
              <a:t>Auditing Performance</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228600" y="1905000"/>
            <a:ext cx="8915400" cy="4495800"/>
          </a:xfrm>
        </p:spPr>
        <p:txBody>
          <a:bodyPr/>
          <a:lstStyle/>
          <a:p>
            <a:pPr>
              <a:defRPr/>
            </a:pPr>
            <a:r>
              <a:rPr lang="en-US" dirty="0"/>
              <a:t>SETMA contracted with LPA Systems (</a:t>
            </a:r>
            <a:r>
              <a:rPr lang="en-US" dirty="0">
                <a:hlinkClick r:id="rId2"/>
              </a:rPr>
              <a:t>www.lpa.com</a:t>
            </a:r>
            <a:r>
              <a:rPr lang="en-US" dirty="0"/>
              <a:t>) to build our auditing tools.</a:t>
            </a:r>
          </a:p>
          <a:p>
            <a:pPr>
              <a:defRPr/>
            </a:pPr>
            <a:endParaRPr lang="en-US" dirty="0"/>
          </a:p>
          <a:p>
            <a:pPr>
              <a:defRPr/>
            </a:pPr>
            <a:r>
              <a:rPr lang="en-US" dirty="0"/>
              <a:t>LPA designed a data warehouse to minimize the impact on our production servers.</a:t>
            </a:r>
          </a:p>
        </p:txBody>
      </p:sp>
      <p:sp>
        <p:nvSpPr>
          <p:cNvPr id="4" name="Title 3"/>
          <p:cNvSpPr>
            <a:spLocks noGrp="1"/>
          </p:cNvSpPr>
          <p:nvPr>
            <p:ph type="title"/>
          </p:nvPr>
        </p:nvSpPr>
        <p:spPr/>
        <p:txBody>
          <a:bodyPr/>
          <a:lstStyle/>
          <a:p>
            <a:pPr>
              <a:defRPr/>
            </a:pPr>
            <a:r>
              <a:rPr lang="en-US" dirty="0"/>
              <a:t>Auditing Performance</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228600" y="1676400"/>
            <a:ext cx="8534400" cy="5257800"/>
          </a:xfrm>
        </p:spPr>
        <p:txBody>
          <a:bodyPr/>
          <a:lstStyle/>
          <a:p>
            <a:pPr>
              <a:defRPr/>
            </a:pPr>
            <a:r>
              <a:rPr lang="en-US" dirty="0"/>
              <a:t>LPA used SQL Server Integration Services (SSIS) to clean and scrub the hundreds of data points we needed for our  audit rather than having to process the millions of data points contained in our EHR.</a:t>
            </a:r>
          </a:p>
          <a:p>
            <a:pPr>
              <a:defRPr/>
            </a:pPr>
            <a:endParaRPr lang="en-US" dirty="0"/>
          </a:p>
          <a:p>
            <a:pPr>
              <a:defRPr/>
            </a:pPr>
            <a:r>
              <a:rPr lang="en-US" dirty="0"/>
              <a:t>SSIS scrubs and preloads our EHR data into the warehouse, which gives us both speed in reporting and confidence in the results in our COGNOS reports.</a:t>
            </a:r>
          </a:p>
        </p:txBody>
      </p:sp>
      <p:sp>
        <p:nvSpPr>
          <p:cNvPr id="4" name="Title 3"/>
          <p:cNvSpPr>
            <a:spLocks noGrp="1"/>
          </p:cNvSpPr>
          <p:nvPr>
            <p:ph type="title"/>
          </p:nvPr>
        </p:nvSpPr>
        <p:spPr/>
        <p:txBody>
          <a:bodyPr/>
          <a:lstStyle/>
          <a:p>
            <a:pPr>
              <a:defRPr/>
            </a:pPr>
            <a:r>
              <a:rPr lang="en-US" dirty="0"/>
              <a:t>Auditing Performance</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fontAlgn="auto">
              <a:spcAft>
                <a:spcPts val="0"/>
              </a:spcAft>
              <a:defRPr/>
            </a:pPr>
            <a:r>
              <a:rPr lang="en-US" dirty="0"/>
              <a:t>Auditing Performance</a:t>
            </a:r>
            <a:endParaRPr lang="en-US" dirty="0">
              <a:solidFill>
                <a:schemeClr val="accent1">
                  <a:satMod val="150000"/>
                </a:schemeClr>
              </a:solidFill>
            </a:endParaRPr>
          </a:p>
        </p:txBody>
      </p:sp>
      <p:pic>
        <p:nvPicPr>
          <p:cNvPr id="32771" name="Picture 3"/>
          <p:cNvPicPr>
            <a:picLocks noChangeAspect="1" noChangeArrowheads="1"/>
          </p:cNvPicPr>
          <p:nvPr/>
        </p:nvPicPr>
        <p:blipFill>
          <a:blip r:embed="rId2" cstate="print"/>
          <a:srcRect/>
          <a:stretch>
            <a:fillRect/>
          </a:stretch>
        </p:blipFill>
        <p:spPr bwMode="auto">
          <a:xfrm>
            <a:off x="381000" y="1600200"/>
            <a:ext cx="8610600" cy="3562350"/>
          </a:xfrm>
          <a:prstGeom prst="rect">
            <a:avLst/>
          </a:prstGeom>
          <a:noFill/>
          <a:ln w="9525">
            <a:noFill/>
            <a:miter lim="800000"/>
            <a:headEnd/>
            <a:tailEnd/>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normAutofit fontScale="70000" lnSpcReduction="20000"/>
          </a:bodyPr>
          <a:lstStyle/>
          <a:p>
            <a:pPr algn="ctr">
              <a:buFontTx/>
              <a:buNone/>
              <a:defRPr/>
            </a:pPr>
            <a:r>
              <a:rPr lang="en-US" sz="6900" dirty="0">
                <a:cs typeface="Arial" charset="0"/>
              </a:rPr>
              <a:t>Conflict of Interest Disclosure</a:t>
            </a:r>
            <a:br>
              <a:rPr lang="en-US" sz="6600" dirty="0">
                <a:cs typeface="Arial" charset="0"/>
              </a:rPr>
            </a:br>
            <a:r>
              <a:rPr lang="en-US" sz="4000" dirty="0">
                <a:cs typeface="Arial" charset="0"/>
              </a:rPr>
              <a:t>James L. Holly, MD</a:t>
            </a:r>
          </a:p>
          <a:p>
            <a:pPr>
              <a:lnSpc>
                <a:spcPct val="90000"/>
              </a:lnSpc>
              <a:buFontTx/>
              <a:buNone/>
              <a:defRPr/>
            </a:pPr>
            <a:endParaRPr lang="en-US" dirty="0">
              <a:cs typeface="Arial" charset="0"/>
            </a:endParaRPr>
          </a:p>
          <a:p>
            <a:pPr>
              <a:lnSpc>
                <a:spcPct val="90000"/>
              </a:lnSpc>
              <a:buFont typeface="Arial" charset="0"/>
              <a:buChar char="•"/>
              <a:defRPr/>
            </a:pPr>
            <a:r>
              <a:rPr lang="en-US" dirty="0">
                <a:cs typeface="Arial" charset="0"/>
              </a:rPr>
              <a:t>Salary: No</a:t>
            </a:r>
          </a:p>
          <a:p>
            <a:pPr>
              <a:lnSpc>
                <a:spcPct val="90000"/>
              </a:lnSpc>
              <a:buFont typeface="Arial" charset="0"/>
              <a:buChar char="•"/>
              <a:defRPr/>
            </a:pPr>
            <a:r>
              <a:rPr lang="en-US" dirty="0">
                <a:cs typeface="Arial" charset="0"/>
              </a:rPr>
              <a:t>Royalty: No</a:t>
            </a:r>
          </a:p>
          <a:p>
            <a:pPr>
              <a:lnSpc>
                <a:spcPct val="90000"/>
              </a:lnSpc>
              <a:buFont typeface="Arial" charset="0"/>
              <a:buChar char="•"/>
              <a:defRPr/>
            </a:pPr>
            <a:r>
              <a:rPr lang="en-US" dirty="0">
                <a:cs typeface="Arial" charset="0"/>
              </a:rPr>
              <a:t>Receipt of Intellectual Property Rights/Patent Holder: No</a:t>
            </a:r>
          </a:p>
          <a:p>
            <a:pPr>
              <a:lnSpc>
                <a:spcPct val="90000"/>
              </a:lnSpc>
              <a:buFont typeface="Arial" charset="0"/>
              <a:buChar char="•"/>
              <a:defRPr/>
            </a:pPr>
            <a:r>
              <a:rPr lang="en-US" dirty="0">
                <a:cs typeface="Arial" charset="0"/>
              </a:rPr>
              <a:t>Consulting Fees (e.g., advisory boards): No</a:t>
            </a:r>
          </a:p>
          <a:p>
            <a:pPr>
              <a:lnSpc>
                <a:spcPct val="90000"/>
              </a:lnSpc>
              <a:buFont typeface="Arial" charset="0"/>
              <a:buChar char="•"/>
              <a:defRPr/>
            </a:pPr>
            <a:r>
              <a:rPr lang="en-US" dirty="0">
                <a:cs typeface="Arial" charset="0"/>
              </a:rPr>
              <a:t>Fees for Non-CME Services Received Directly from a Commercial Interest or their Agents (e.g., speakers’ bureau): No</a:t>
            </a:r>
          </a:p>
          <a:p>
            <a:pPr>
              <a:lnSpc>
                <a:spcPct val="90000"/>
              </a:lnSpc>
              <a:buFont typeface="Arial" charset="0"/>
              <a:buChar char="•"/>
              <a:defRPr/>
            </a:pPr>
            <a:r>
              <a:rPr lang="en-US" dirty="0">
                <a:cs typeface="Arial" charset="0"/>
              </a:rPr>
              <a:t>Contracted Research: No</a:t>
            </a:r>
          </a:p>
          <a:p>
            <a:pPr>
              <a:lnSpc>
                <a:spcPct val="90000"/>
              </a:lnSpc>
              <a:buFont typeface="Arial" charset="0"/>
              <a:buChar char="•"/>
              <a:defRPr/>
            </a:pPr>
            <a:r>
              <a:rPr lang="en-US" dirty="0">
                <a:cs typeface="Arial" charset="0"/>
              </a:rPr>
              <a:t>Ownership Interest (stocks, stock options or other ownership interest excluding diversified mutual funds): No</a:t>
            </a:r>
          </a:p>
          <a:p>
            <a:pPr>
              <a:lnSpc>
                <a:spcPct val="90000"/>
              </a:lnSpc>
              <a:buFont typeface="Arial" charset="0"/>
              <a:buChar char="•"/>
              <a:defRPr/>
            </a:pPr>
            <a:r>
              <a:rPr lang="en-US" dirty="0">
                <a:cs typeface="Arial" charset="0"/>
              </a:rPr>
              <a:t>Other:  None</a:t>
            </a:r>
          </a:p>
          <a:p>
            <a:pPr>
              <a:buFontTx/>
              <a:buNone/>
              <a:defRPr/>
            </a:pPr>
            <a:endParaRPr lang="en-US"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fontAlgn="auto">
              <a:spcAft>
                <a:spcPts val="0"/>
              </a:spcAft>
              <a:defRPr/>
            </a:pPr>
            <a:r>
              <a:rPr lang="en-US" dirty="0"/>
              <a:t>Auditing Performance</a:t>
            </a:r>
            <a:endParaRPr lang="en-US" dirty="0">
              <a:solidFill>
                <a:schemeClr val="accent1">
                  <a:satMod val="150000"/>
                </a:schemeClr>
              </a:solidFill>
            </a:endParaRPr>
          </a:p>
        </p:txBody>
      </p:sp>
      <p:pic>
        <p:nvPicPr>
          <p:cNvPr id="33795" name="Picture 2"/>
          <p:cNvPicPr>
            <a:picLocks noChangeAspect="1" noChangeArrowheads="1"/>
          </p:cNvPicPr>
          <p:nvPr/>
        </p:nvPicPr>
        <p:blipFill>
          <a:blip r:embed="rId2" cstate="print"/>
          <a:srcRect/>
          <a:stretch>
            <a:fillRect/>
          </a:stretch>
        </p:blipFill>
        <p:spPr bwMode="auto">
          <a:xfrm>
            <a:off x="228600" y="1600200"/>
            <a:ext cx="8667750" cy="3552825"/>
          </a:xfrm>
          <a:prstGeom prst="rect">
            <a:avLst/>
          </a:prstGeom>
          <a:noFill/>
          <a:ln w="9525">
            <a:noFill/>
            <a:miter lim="800000"/>
            <a:headEnd/>
            <a:tailEnd/>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fontAlgn="auto">
              <a:spcAft>
                <a:spcPts val="0"/>
              </a:spcAft>
              <a:defRPr/>
            </a:pPr>
            <a:r>
              <a:rPr lang="en-US" dirty="0"/>
              <a:t>Auditing Performance</a:t>
            </a:r>
            <a:endParaRPr lang="en-US" dirty="0">
              <a:solidFill>
                <a:schemeClr val="accent1">
                  <a:satMod val="150000"/>
                </a:schemeClr>
              </a:solidFill>
            </a:endParaRPr>
          </a:p>
        </p:txBody>
      </p:sp>
      <p:pic>
        <p:nvPicPr>
          <p:cNvPr id="34819" name="Picture 2"/>
          <p:cNvPicPr>
            <a:picLocks noChangeAspect="1" noChangeArrowheads="1"/>
          </p:cNvPicPr>
          <p:nvPr/>
        </p:nvPicPr>
        <p:blipFill>
          <a:blip r:embed="rId2" cstate="print"/>
          <a:srcRect/>
          <a:stretch>
            <a:fillRect/>
          </a:stretch>
        </p:blipFill>
        <p:spPr bwMode="auto">
          <a:xfrm>
            <a:off x="1066800" y="1143000"/>
            <a:ext cx="7237413" cy="5205413"/>
          </a:xfrm>
          <a:prstGeom prst="rect">
            <a:avLst/>
          </a:prstGeom>
          <a:noFill/>
          <a:ln w="9525">
            <a:noFill/>
            <a:miter lim="800000"/>
            <a:headEnd/>
            <a:tailEnd/>
          </a:ln>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fontAlgn="auto">
              <a:spcAft>
                <a:spcPts val="0"/>
              </a:spcAft>
              <a:defRPr/>
            </a:pPr>
            <a:r>
              <a:rPr lang="en-US" dirty="0"/>
              <a:t>Auditing Performance</a:t>
            </a:r>
            <a:endParaRPr lang="en-US" dirty="0">
              <a:solidFill>
                <a:schemeClr val="accent1">
                  <a:satMod val="150000"/>
                </a:schemeClr>
              </a:solidFill>
            </a:endParaRPr>
          </a:p>
        </p:txBody>
      </p:sp>
      <p:sp>
        <p:nvSpPr>
          <p:cNvPr id="38915" name="Rectangle 4"/>
          <p:cNvSpPr>
            <a:spLocks noChangeArrowheads="1"/>
          </p:cNvSpPr>
          <p:nvPr/>
        </p:nvSpPr>
        <p:spPr bwMode="auto">
          <a:xfrm>
            <a:off x="228600" y="990600"/>
            <a:ext cx="8534400" cy="5395913"/>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dirty="0">
                <a:latin typeface="+mn-lt"/>
              </a:rPr>
              <a:t>Beyond how one provider performs (tracking and auditing), SETMA looks at data as a whole (analyzing) from which to develop new strategies for improving patient care.</a:t>
            </a:r>
          </a:p>
          <a:p>
            <a:pPr eaLnBrk="0" hangingPunct="0">
              <a:spcBef>
                <a:spcPts val="500"/>
              </a:spcBef>
              <a:spcAft>
                <a:spcPts val="500"/>
              </a:spcAft>
              <a:defRPr/>
            </a:pPr>
            <a:endParaRPr lang="en-US" sz="1400" dirty="0">
              <a:latin typeface="+mn-lt"/>
            </a:endParaRPr>
          </a:p>
          <a:p>
            <a:pPr eaLnBrk="0" hangingPunct="0">
              <a:spcBef>
                <a:spcPts val="500"/>
              </a:spcBef>
              <a:spcAft>
                <a:spcPts val="500"/>
              </a:spcAft>
              <a:defRPr/>
            </a:pPr>
            <a:r>
              <a:rPr lang="en-US" sz="2400" dirty="0">
                <a:latin typeface="+mn-lt"/>
              </a:rPr>
              <a:t>We analyze patterns which may explain why one population is not to goal while another is.  Some of the parameters, we analyze are:</a:t>
            </a:r>
          </a:p>
          <a:p>
            <a:pPr lvl="1" eaLnBrk="0" hangingPunct="0">
              <a:spcBef>
                <a:spcPts val="500"/>
              </a:spcBef>
              <a:spcAft>
                <a:spcPts val="500"/>
              </a:spcAft>
              <a:buFont typeface="Arial" charset="0"/>
              <a:buChar char="•"/>
              <a:defRPr/>
            </a:pPr>
            <a:r>
              <a:rPr lang="en-US" sz="2400" dirty="0">
                <a:latin typeface="+mn-lt"/>
              </a:rPr>
              <a:t>Frequency of visits</a:t>
            </a:r>
          </a:p>
          <a:p>
            <a:pPr lvl="1" eaLnBrk="0" hangingPunct="0">
              <a:spcBef>
                <a:spcPts val="500"/>
              </a:spcBef>
              <a:spcAft>
                <a:spcPts val="500"/>
              </a:spcAft>
              <a:buFont typeface="Arial" charset="0"/>
              <a:buChar char="•"/>
              <a:defRPr/>
            </a:pPr>
            <a:r>
              <a:rPr lang="en-US" sz="2400" dirty="0">
                <a:latin typeface="+mn-lt"/>
              </a:rPr>
              <a:t>Frequency of key testing</a:t>
            </a:r>
          </a:p>
          <a:p>
            <a:pPr lvl="1" eaLnBrk="0" hangingPunct="0">
              <a:spcBef>
                <a:spcPts val="500"/>
              </a:spcBef>
              <a:spcAft>
                <a:spcPts val="500"/>
              </a:spcAft>
              <a:buFont typeface="Arial" charset="0"/>
              <a:buChar char="•"/>
              <a:defRPr/>
            </a:pPr>
            <a:r>
              <a:rPr lang="en-US" sz="2400" dirty="0">
                <a:latin typeface="+mn-lt"/>
              </a:rPr>
              <a:t>Number of medications prescribed</a:t>
            </a:r>
          </a:p>
          <a:p>
            <a:pPr lvl="1" eaLnBrk="0" hangingPunct="0">
              <a:spcBef>
                <a:spcPts val="500"/>
              </a:spcBef>
              <a:spcAft>
                <a:spcPts val="500"/>
              </a:spcAft>
              <a:buFont typeface="Arial" charset="0"/>
              <a:buChar char="•"/>
              <a:defRPr/>
            </a:pPr>
            <a:r>
              <a:rPr lang="en-US" sz="2400" dirty="0">
                <a:latin typeface="+mn-lt"/>
              </a:rPr>
              <a:t>Were changes in treatments made, if patient not to goal</a:t>
            </a:r>
          </a:p>
          <a:p>
            <a:pPr lvl="1" eaLnBrk="0" hangingPunct="0">
              <a:spcBef>
                <a:spcPts val="500"/>
              </a:spcBef>
              <a:spcAft>
                <a:spcPts val="500"/>
              </a:spcAft>
              <a:buFont typeface="Arial" charset="0"/>
              <a:buChar char="•"/>
              <a:defRPr/>
            </a:pPr>
            <a:r>
              <a:rPr lang="en-US" sz="2400" dirty="0">
                <a:latin typeface="+mn-lt"/>
              </a:rPr>
              <a:t>Referrals to educational programs</a:t>
            </a:r>
          </a:p>
          <a:p>
            <a:pPr lvl="1" eaLnBrk="0" hangingPunct="0">
              <a:spcBef>
                <a:spcPts val="500"/>
              </a:spcBef>
              <a:spcAft>
                <a:spcPts val="500"/>
              </a:spcAft>
              <a:buFont typeface="Arial" charset="0"/>
              <a:buChar char="•"/>
              <a:defRPr/>
            </a:pPr>
            <a:r>
              <a:rPr lang="en-US" sz="2400" dirty="0">
                <a:latin typeface="+mn-lt"/>
              </a:rPr>
              <a:t>Etc.</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2" cstate="print"/>
          <a:srcRect/>
          <a:stretch>
            <a:fillRect/>
          </a:stretch>
        </p:blipFill>
        <p:spPr bwMode="auto">
          <a:xfrm>
            <a:off x="228600" y="1066800"/>
            <a:ext cx="8753475" cy="5248275"/>
          </a:xfrm>
          <a:prstGeom prst="rect">
            <a:avLst/>
          </a:prstGeom>
          <a:noFill/>
          <a:ln w="9525">
            <a:noFill/>
            <a:miter lim="800000"/>
            <a:headEnd/>
            <a:tailEnd/>
          </a:ln>
        </p:spPr>
      </p:pic>
      <p:sp>
        <p:nvSpPr>
          <p:cNvPr id="6" name="Title 5"/>
          <p:cNvSpPr>
            <a:spLocks noGrp="1"/>
          </p:cNvSpPr>
          <p:nvPr>
            <p:ph type="title"/>
          </p:nvPr>
        </p:nvSpPr>
        <p:spPr/>
        <p:txBody>
          <a:bodyPr>
            <a:normAutofit fontScale="90000"/>
          </a:bodyPr>
          <a:lstStyle/>
          <a:p>
            <a:pPr>
              <a:defRPr/>
            </a:pPr>
            <a:r>
              <a:rPr lang="en-US" dirty="0"/>
              <a:t>Analyzing Provider Performance</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228600" y="971550"/>
            <a:ext cx="8772525" cy="2305050"/>
          </a:xfrm>
          <a:prstGeom prst="rect">
            <a:avLst/>
          </a:prstGeom>
          <a:noFill/>
          <a:ln w="9525">
            <a:noFill/>
            <a:miter lim="800000"/>
            <a:headEnd/>
            <a:tailEnd/>
          </a:ln>
        </p:spPr>
      </p:pic>
      <p:pic>
        <p:nvPicPr>
          <p:cNvPr id="37891" name="Picture 5"/>
          <p:cNvPicPr>
            <a:picLocks noChangeAspect="1" noChangeArrowheads="1"/>
          </p:cNvPicPr>
          <p:nvPr/>
        </p:nvPicPr>
        <p:blipFill>
          <a:blip r:embed="rId3" cstate="print"/>
          <a:srcRect/>
          <a:stretch>
            <a:fillRect/>
          </a:stretch>
        </p:blipFill>
        <p:spPr bwMode="auto">
          <a:xfrm>
            <a:off x="3657600" y="3286125"/>
            <a:ext cx="5172075" cy="2962275"/>
          </a:xfrm>
          <a:prstGeom prst="rect">
            <a:avLst/>
          </a:prstGeom>
          <a:noFill/>
          <a:ln w="9525">
            <a:noFill/>
            <a:miter lim="800000"/>
            <a:headEnd/>
            <a:tailEnd/>
          </a:ln>
        </p:spPr>
      </p:pic>
      <p:pic>
        <p:nvPicPr>
          <p:cNvPr id="37892" name="Picture 6"/>
          <p:cNvPicPr>
            <a:picLocks noChangeAspect="1" noChangeArrowheads="1"/>
          </p:cNvPicPr>
          <p:nvPr/>
        </p:nvPicPr>
        <p:blipFill>
          <a:blip r:embed="rId4" cstate="print"/>
          <a:srcRect/>
          <a:stretch>
            <a:fillRect/>
          </a:stretch>
        </p:blipFill>
        <p:spPr bwMode="auto">
          <a:xfrm>
            <a:off x="304800" y="3305175"/>
            <a:ext cx="3200400" cy="2790825"/>
          </a:xfrm>
          <a:prstGeom prst="rect">
            <a:avLst/>
          </a:prstGeom>
          <a:noFill/>
          <a:ln w="9525">
            <a:noFill/>
            <a:miter lim="800000"/>
            <a:headEnd/>
            <a:tailEnd/>
          </a:ln>
        </p:spPr>
      </p:pic>
      <p:sp>
        <p:nvSpPr>
          <p:cNvPr id="6" name="Title 5"/>
          <p:cNvSpPr>
            <a:spLocks noGrp="1"/>
          </p:cNvSpPr>
          <p:nvPr>
            <p:ph type="title"/>
          </p:nvPr>
        </p:nvSpPr>
        <p:spPr/>
        <p:txBody>
          <a:bodyPr>
            <a:normAutofit fontScale="90000"/>
          </a:bodyPr>
          <a:lstStyle/>
          <a:p>
            <a:pPr>
              <a:defRPr/>
            </a:pPr>
            <a:r>
              <a:rPr lang="en-US" dirty="0"/>
              <a:t>Analyzing Provider Performance</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762000" y="1371600"/>
            <a:ext cx="7600950" cy="1524000"/>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srcRect/>
          <a:stretch>
            <a:fillRect/>
          </a:stretch>
        </p:blipFill>
        <p:spPr bwMode="auto">
          <a:xfrm>
            <a:off x="228600" y="3048000"/>
            <a:ext cx="1844675" cy="3260725"/>
          </a:xfrm>
          <a:prstGeom prst="rect">
            <a:avLst/>
          </a:prstGeom>
          <a:noFill/>
          <a:ln w="9525">
            <a:noFill/>
            <a:miter lim="800000"/>
            <a:headEnd/>
            <a:tailEnd/>
          </a:ln>
        </p:spPr>
      </p:pic>
      <p:pic>
        <p:nvPicPr>
          <p:cNvPr id="38916" name="Picture 4"/>
          <p:cNvPicPr>
            <a:picLocks noChangeAspect="1" noChangeArrowheads="1"/>
          </p:cNvPicPr>
          <p:nvPr/>
        </p:nvPicPr>
        <p:blipFill>
          <a:blip r:embed="rId4" cstate="print"/>
          <a:srcRect/>
          <a:stretch>
            <a:fillRect/>
          </a:stretch>
        </p:blipFill>
        <p:spPr bwMode="auto">
          <a:xfrm>
            <a:off x="2286000" y="3048000"/>
            <a:ext cx="6686550" cy="3276600"/>
          </a:xfrm>
          <a:prstGeom prst="rect">
            <a:avLst/>
          </a:prstGeom>
          <a:noFill/>
          <a:ln w="9525">
            <a:noFill/>
            <a:miter lim="800000"/>
            <a:headEnd/>
            <a:tailEnd/>
          </a:ln>
        </p:spPr>
      </p:pic>
      <p:sp>
        <p:nvSpPr>
          <p:cNvPr id="9" name="Title 5"/>
          <p:cNvSpPr>
            <a:spLocks noGrp="1"/>
          </p:cNvSpPr>
          <p:nvPr>
            <p:ph type="title"/>
          </p:nvPr>
        </p:nvSpPr>
        <p:spPr/>
        <p:txBody>
          <a:bodyPr>
            <a:normAutofit fontScale="90000"/>
          </a:bodyPr>
          <a:lstStyle/>
          <a:p>
            <a:pPr>
              <a:defRPr/>
            </a:pPr>
            <a:r>
              <a:rPr lang="en-US" dirty="0"/>
              <a:t>Analyzing Provider Performance</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5"/>
          <p:cNvSpPr>
            <a:spLocks noGrp="1"/>
          </p:cNvSpPr>
          <p:nvPr>
            <p:ph idx="1"/>
          </p:nvPr>
        </p:nvSpPr>
        <p:spPr/>
        <p:txBody>
          <a:bodyPr/>
          <a:lstStyle/>
          <a:p>
            <a:pPr>
              <a:buFontTx/>
              <a:buNone/>
              <a:defRPr/>
            </a:pPr>
            <a:r>
              <a:rPr lang="en-US" sz="2400" dirty="0">
                <a:latin typeface="+mn-lt"/>
              </a:rPr>
              <a:t>	Raw data can be misleading.  For example, with diabetes care, a provider may have many patients with very high HgbA1cs and the same number with equally low HgbA1cs which would produce a misleadingly good average.  As a result, SETMA also measures the:</a:t>
            </a:r>
          </a:p>
          <a:p>
            <a:pPr>
              <a:defRPr/>
            </a:pPr>
            <a:endParaRPr lang="en-US" sz="2400" dirty="0">
              <a:latin typeface="+mn-lt"/>
            </a:endParaRPr>
          </a:p>
          <a:p>
            <a:pPr lvl="1">
              <a:buClr>
                <a:schemeClr val="accent1"/>
              </a:buClr>
              <a:buFont typeface="Arial" charset="0"/>
              <a:buChar char="•"/>
              <a:defRPr/>
            </a:pPr>
            <a:r>
              <a:rPr lang="en-US" dirty="0">
                <a:latin typeface="+mn-lt"/>
              </a:rPr>
              <a:t>	Mean</a:t>
            </a:r>
          </a:p>
          <a:p>
            <a:pPr lvl="1">
              <a:buClr>
                <a:schemeClr val="accent1"/>
              </a:buClr>
              <a:buFont typeface="Arial" charset="0"/>
              <a:buChar char="•"/>
              <a:defRPr/>
            </a:pPr>
            <a:r>
              <a:rPr lang="en-US" dirty="0">
                <a:latin typeface="+mn-lt"/>
              </a:rPr>
              <a:t>	Median</a:t>
            </a:r>
          </a:p>
          <a:p>
            <a:pPr lvl="1">
              <a:buClr>
                <a:schemeClr val="accent1"/>
              </a:buClr>
              <a:buFont typeface="Arial" charset="0"/>
              <a:buChar char="•"/>
              <a:defRPr/>
            </a:pPr>
            <a:r>
              <a:rPr lang="en-US" dirty="0">
                <a:latin typeface="+mn-lt"/>
              </a:rPr>
              <a:t>	Mode</a:t>
            </a:r>
          </a:p>
          <a:p>
            <a:pPr lvl="1">
              <a:buClr>
                <a:schemeClr val="accent1"/>
              </a:buClr>
              <a:buFont typeface="Arial" charset="0"/>
              <a:buChar char="•"/>
              <a:defRPr/>
            </a:pPr>
            <a:r>
              <a:rPr lang="en-US" dirty="0">
                <a:latin typeface="+mn-lt"/>
              </a:rPr>
              <a:t>	Standard Deviation</a:t>
            </a:r>
          </a:p>
        </p:txBody>
      </p:sp>
      <p:sp>
        <p:nvSpPr>
          <p:cNvPr id="6" name="Title 5"/>
          <p:cNvSpPr>
            <a:spLocks noGrp="1"/>
          </p:cNvSpPr>
          <p:nvPr>
            <p:ph type="title"/>
          </p:nvPr>
        </p:nvSpPr>
        <p:spPr/>
        <p:txBody>
          <a:bodyPr>
            <a:normAutofit fontScale="90000"/>
          </a:bodyPr>
          <a:lstStyle/>
          <a:p>
            <a:pPr>
              <a:defRPr/>
            </a:pPr>
            <a:r>
              <a:rPr lang="en-US" dirty="0"/>
              <a:t>Analyzing Provider Performance</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5"/>
          <p:cNvSpPr>
            <a:spLocks noGrp="1"/>
          </p:cNvSpPr>
          <p:nvPr>
            <p:ph idx="1"/>
          </p:nvPr>
        </p:nvSpPr>
        <p:spPr>
          <a:xfrm>
            <a:off x="228600" y="1371600"/>
            <a:ext cx="8915400" cy="4724400"/>
          </a:xfrm>
        </p:spPr>
        <p:txBody>
          <a:bodyPr/>
          <a:lstStyle/>
          <a:p>
            <a:pPr marL="0" indent="0">
              <a:buFontTx/>
              <a:buNone/>
              <a:defRPr/>
            </a:pPr>
            <a:r>
              <a:rPr lang="en-US" sz="2400" dirty="0"/>
              <a:t>SETMA’s average HgbA1c as been steadily improving for the last 10 years.  Yet, our standard deviation calculations revealed that  a subset of our patients were not being treated successfully and  were being left behind.  </a:t>
            </a:r>
          </a:p>
          <a:p>
            <a:pPr>
              <a:buFontTx/>
              <a:buNone/>
              <a:defRPr/>
            </a:pPr>
            <a:endParaRPr lang="en-US" sz="2400" dirty="0"/>
          </a:p>
          <a:p>
            <a:pPr>
              <a:buFontTx/>
              <a:buNone/>
              <a:defRPr/>
            </a:pPr>
            <a:r>
              <a:rPr lang="en-US" sz="2400" dirty="0"/>
              <a:t>By analyzing the standard deviation of our HgbA1c we have </a:t>
            </a:r>
          </a:p>
          <a:p>
            <a:pPr>
              <a:buFontTx/>
              <a:buNone/>
              <a:defRPr/>
            </a:pPr>
            <a:r>
              <a:rPr lang="en-US" sz="2400" dirty="0"/>
              <a:t>been able to address the patients whose values fall far from the </a:t>
            </a:r>
          </a:p>
          <a:p>
            <a:pPr>
              <a:buFontTx/>
              <a:buNone/>
              <a:defRPr/>
            </a:pPr>
            <a:r>
              <a:rPr lang="en-US" sz="2400" dirty="0"/>
              <a:t>average of the rest of the clinic.</a:t>
            </a:r>
          </a:p>
          <a:p>
            <a:pPr>
              <a:buFontTx/>
              <a:buNone/>
              <a:defRPr/>
            </a:pPr>
            <a:endParaRPr lang="en-US" sz="2400" dirty="0"/>
          </a:p>
        </p:txBody>
      </p:sp>
      <p:sp>
        <p:nvSpPr>
          <p:cNvPr id="6" name="Title 5"/>
          <p:cNvSpPr>
            <a:spLocks noGrp="1"/>
          </p:cNvSpPr>
          <p:nvPr>
            <p:ph type="title"/>
          </p:nvPr>
        </p:nvSpPr>
        <p:spPr/>
        <p:txBody>
          <a:bodyPr>
            <a:normAutofit fontScale="90000"/>
          </a:bodyPr>
          <a:lstStyle/>
          <a:p>
            <a:pPr>
              <a:defRPr/>
            </a:pPr>
            <a:r>
              <a:rPr lang="en-US" dirty="0"/>
              <a:t>Analyzing Provider Performance</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fontAlgn="auto">
              <a:spcAft>
                <a:spcPts val="0"/>
              </a:spcAft>
              <a:defRPr/>
            </a:pPr>
            <a:r>
              <a:rPr lang="en-US" dirty="0"/>
              <a:t>Public Reporting of Performance</a:t>
            </a:r>
          </a:p>
        </p:txBody>
      </p:sp>
      <p:sp>
        <p:nvSpPr>
          <p:cNvPr id="47107" name="Rectangle 4"/>
          <p:cNvSpPr>
            <a:spLocks noChangeArrowheads="1"/>
          </p:cNvSpPr>
          <p:nvPr/>
        </p:nvSpPr>
        <p:spPr bwMode="auto">
          <a:xfrm>
            <a:off x="228600" y="1447800"/>
            <a:ext cx="8534400" cy="4041775"/>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dirty="0">
                <a:latin typeface="+mn-lt"/>
              </a:rPr>
              <a:t>One of the most insidious problems in healthcare delivery is reported in the medical literature as “treatment inertia.”  This is caused by the natural inclination of human beings to resist change.  As a result, when a patient’s care is not to goal, often no change in treatment is made.</a:t>
            </a:r>
          </a:p>
          <a:p>
            <a:pPr eaLnBrk="0" hangingPunct="0">
              <a:spcBef>
                <a:spcPts val="500"/>
              </a:spcBef>
              <a:spcAft>
                <a:spcPts val="500"/>
              </a:spcAft>
              <a:defRPr/>
            </a:pPr>
            <a:endParaRPr lang="en-US" sz="2400" dirty="0">
              <a:latin typeface="+mn-lt"/>
            </a:endParaRPr>
          </a:p>
          <a:p>
            <a:pPr eaLnBrk="0" hangingPunct="0">
              <a:spcBef>
                <a:spcPts val="500"/>
              </a:spcBef>
              <a:spcAft>
                <a:spcPts val="500"/>
              </a:spcAft>
              <a:defRPr/>
            </a:pPr>
            <a:r>
              <a:rPr lang="en-US" sz="2400" dirty="0">
                <a:latin typeface="+mn-lt"/>
              </a:rPr>
              <a:t>To help overcome this “treatment inertia,” SETMA publishes all of our provider auditing (both the good and the bad) as a means to increase the level of discomfort in the healthcare provider and encourage performance improvement.</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fontAlgn="auto">
              <a:spcAft>
                <a:spcPts val="0"/>
              </a:spcAft>
              <a:defRPr/>
            </a:pPr>
            <a:r>
              <a:rPr lang="en-US" dirty="0"/>
              <a:t>Public Reporting of Performance</a:t>
            </a:r>
            <a:endParaRPr lang="en-US" dirty="0">
              <a:solidFill>
                <a:schemeClr val="accent1">
                  <a:satMod val="150000"/>
                </a:schemeClr>
              </a:solidFill>
            </a:endParaRPr>
          </a:p>
        </p:txBody>
      </p:sp>
      <p:sp>
        <p:nvSpPr>
          <p:cNvPr id="49155" name="Rectangle 4"/>
          <p:cNvSpPr>
            <a:spLocks noChangeArrowheads="1"/>
          </p:cNvSpPr>
          <p:nvPr/>
        </p:nvSpPr>
        <p:spPr bwMode="auto">
          <a:xfrm>
            <a:off x="152400" y="1143000"/>
            <a:ext cx="1463675" cy="1200150"/>
          </a:xfrm>
          <a:prstGeom prst="rect">
            <a:avLst/>
          </a:prstGeom>
          <a:noFill/>
          <a:ln w="9525">
            <a:noFill/>
            <a:miter lim="800000"/>
            <a:headEnd/>
            <a:tailEnd/>
          </a:ln>
        </p:spPr>
        <p:txBody>
          <a:bodyPr wrap="none">
            <a:spAutoFit/>
          </a:bodyPr>
          <a:lstStyle/>
          <a:p>
            <a:pPr eaLnBrk="0" hangingPunct="0">
              <a:defRPr/>
            </a:pPr>
            <a:r>
              <a:rPr lang="en-US" sz="2400" dirty="0">
                <a:latin typeface="+mn-lt"/>
              </a:rPr>
              <a:t>NQF </a:t>
            </a:r>
          </a:p>
          <a:p>
            <a:pPr eaLnBrk="0" hangingPunct="0">
              <a:defRPr/>
            </a:pPr>
            <a:r>
              <a:rPr lang="en-US" sz="2400" dirty="0">
                <a:latin typeface="+mn-lt"/>
              </a:rPr>
              <a:t>Diabetes </a:t>
            </a:r>
          </a:p>
          <a:p>
            <a:pPr eaLnBrk="0" hangingPunct="0">
              <a:defRPr/>
            </a:pPr>
            <a:r>
              <a:rPr lang="en-US" sz="2400" dirty="0">
                <a:latin typeface="+mn-lt"/>
              </a:rPr>
              <a:t>Measures</a:t>
            </a:r>
          </a:p>
        </p:txBody>
      </p:sp>
      <p:pic>
        <p:nvPicPr>
          <p:cNvPr id="43012" name="Picture 2"/>
          <p:cNvPicPr>
            <a:picLocks noChangeAspect="1" noChangeArrowheads="1"/>
          </p:cNvPicPr>
          <p:nvPr/>
        </p:nvPicPr>
        <p:blipFill>
          <a:blip r:embed="rId2" cstate="print"/>
          <a:srcRect/>
          <a:stretch>
            <a:fillRect/>
          </a:stretch>
        </p:blipFill>
        <p:spPr bwMode="auto">
          <a:xfrm>
            <a:off x="2400300" y="1019175"/>
            <a:ext cx="6286500" cy="5076825"/>
          </a:xfrm>
          <a:prstGeom prst="rect">
            <a:avLst/>
          </a:prstGeom>
          <a:noFill/>
          <a:ln w="9525">
            <a:noFill/>
            <a:miter lim="800000"/>
            <a:headEnd/>
            <a:tailEnd/>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7171" name="Picture 2"/>
          <p:cNvPicPr>
            <a:picLocks noChangeAspect="1" noChangeArrowheads="1"/>
          </p:cNvPicPr>
          <p:nvPr/>
        </p:nvPicPr>
        <p:blipFill>
          <a:blip r:embed="rId2" cstate="print"/>
          <a:srcRect/>
          <a:stretch>
            <a:fillRect/>
          </a:stretch>
        </p:blipFill>
        <p:spPr bwMode="auto">
          <a:xfrm>
            <a:off x="0" y="1676400"/>
            <a:ext cx="9167813" cy="4191000"/>
          </a:xfrm>
          <a:prstGeom prst="rect">
            <a:avLst/>
          </a:prstGeom>
          <a:noFill/>
          <a:ln w="9525">
            <a:noFill/>
            <a:miter lim="800000"/>
            <a:headEnd/>
            <a:tailEnd/>
          </a:ln>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fontAlgn="auto">
              <a:spcAft>
                <a:spcPts val="0"/>
              </a:spcAft>
              <a:defRPr/>
            </a:pPr>
            <a:r>
              <a:rPr lang="en-US" dirty="0"/>
              <a:t>Public Reporting of Performance</a:t>
            </a:r>
            <a:endParaRPr lang="en-US" dirty="0">
              <a:solidFill>
                <a:schemeClr val="accent1">
                  <a:satMod val="150000"/>
                </a:schemeClr>
              </a:solidFill>
            </a:endParaRPr>
          </a:p>
        </p:txBody>
      </p:sp>
      <p:sp>
        <p:nvSpPr>
          <p:cNvPr id="50179" name="Rectangle 4"/>
          <p:cNvSpPr>
            <a:spLocks noChangeArrowheads="1"/>
          </p:cNvSpPr>
          <p:nvPr/>
        </p:nvSpPr>
        <p:spPr bwMode="auto">
          <a:xfrm>
            <a:off x="152400" y="1085850"/>
            <a:ext cx="1463675" cy="1200150"/>
          </a:xfrm>
          <a:prstGeom prst="rect">
            <a:avLst/>
          </a:prstGeom>
          <a:noFill/>
          <a:ln w="9525">
            <a:noFill/>
            <a:miter lim="800000"/>
            <a:headEnd/>
            <a:tailEnd/>
          </a:ln>
        </p:spPr>
        <p:txBody>
          <a:bodyPr wrap="none">
            <a:spAutoFit/>
          </a:bodyPr>
          <a:lstStyle/>
          <a:p>
            <a:pPr eaLnBrk="0" hangingPunct="0">
              <a:defRPr/>
            </a:pPr>
            <a:r>
              <a:rPr lang="en-US" sz="2400" dirty="0">
                <a:latin typeface="+mn-lt"/>
              </a:rPr>
              <a:t>NQF </a:t>
            </a:r>
          </a:p>
          <a:p>
            <a:pPr eaLnBrk="0" hangingPunct="0">
              <a:defRPr/>
            </a:pPr>
            <a:r>
              <a:rPr lang="en-US" sz="2400" dirty="0">
                <a:latin typeface="+mn-lt"/>
              </a:rPr>
              <a:t>Diabetes </a:t>
            </a:r>
          </a:p>
          <a:p>
            <a:pPr eaLnBrk="0" hangingPunct="0">
              <a:defRPr/>
            </a:pPr>
            <a:r>
              <a:rPr lang="en-US" sz="2400" dirty="0">
                <a:latin typeface="+mn-lt"/>
              </a:rPr>
              <a:t>Measures</a:t>
            </a:r>
          </a:p>
        </p:txBody>
      </p:sp>
      <p:pic>
        <p:nvPicPr>
          <p:cNvPr id="44036" name="Picture 2"/>
          <p:cNvPicPr>
            <a:picLocks noChangeAspect="1" noChangeArrowheads="1"/>
          </p:cNvPicPr>
          <p:nvPr/>
        </p:nvPicPr>
        <p:blipFill>
          <a:blip r:embed="rId2" cstate="print"/>
          <a:srcRect/>
          <a:stretch>
            <a:fillRect/>
          </a:stretch>
        </p:blipFill>
        <p:spPr bwMode="auto">
          <a:xfrm>
            <a:off x="3009900" y="1104900"/>
            <a:ext cx="5524500" cy="5143500"/>
          </a:xfrm>
          <a:prstGeom prst="rect">
            <a:avLst/>
          </a:prstGeom>
          <a:noFill/>
          <a:ln w="9525">
            <a:noFill/>
            <a:miter lim="800000"/>
            <a:headEnd/>
            <a:tailEnd/>
          </a:ln>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fontAlgn="auto">
              <a:spcAft>
                <a:spcPts val="0"/>
              </a:spcAft>
              <a:defRPr/>
            </a:pPr>
            <a:r>
              <a:rPr lang="en-US" dirty="0"/>
              <a:t>Public Reporting of Performance</a:t>
            </a:r>
            <a:endParaRPr lang="en-US" dirty="0">
              <a:solidFill>
                <a:schemeClr val="accent1">
                  <a:satMod val="150000"/>
                </a:schemeClr>
              </a:solidFill>
            </a:endParaRPr>
          </a:p>
        </p:txBody>
      </p:sp>
      <p:sp>
        <p:nvSpPr>
          <p:cNvPr id="51203" name="Rectangle 4"/>
          <p:cNvSpPr>
            <a:spLocks noChangeArrowheads="1"/>
          </p:cNvSpPr>
          <p:nvPr/>
        </p:nvSpPr>
        <p:spPr bwMode="auto">
          <a:xfrm>
            <a:off x="152400" y="990600"/>
            <a:ext cx="3924300" cy="461963"/>
          </a:xfrm>
          <a:prstGeom prst="rect">
            <a:avLst/>
          </a:prstGeom>
          <a:noFill/>
          <a:ln w="9525">
            <a:noFill/>
            <a:miter lim="800000"/>
            <a:headEnd/>
            <a:tailEnd/>
          </a:ln>
        </p:spPr>
        <p:txBody>
          <a:bodyPr wrap="none">
            <a:spAutoFit/>
          </a:bodyPr>
          <a:lstStyle/>
          <a:p>
            <a:pPr eaLnBrk="0" hangingPunct="0">
              <a:defRPr/>
            </a:pPr>
            <a:r>
              <a:rPr lang="en-US" sz="2400" dirty="0">
                <a:latin typeface="+mn-lt"/>
              </a:rPr>
              <a:t>NCQA Diabetes Recognition</a:t>
            </a:r>
          </a:p>
        </p:txBody>
      </p:sp>
      <p:pic>
        <p:nvPicPr>
          <p:cNvPr id="45060" name="Picture 2"/>
          <p:cNvPicPr>
            <a:picLocks noChangeAspect="1" noChangeArrowheads="1"/>
          </p:cNvPicPr>
          <p:nvPr/>
        </p:nvPicPr>
        <p:blipFill>
          <a:blip r:embed="rId2" cstate="print"/>
          <a:srcRect/>
          <a:stretch>
            <a:fillRect/>
          </a:stretch>
        </p:blipFill>
        <p:spPr bwMode="auto">
          <a:xfrm>
            <a:off x="139700" y="1447800"/>
            <a:ext cx="8928100" cy="4800600"/>
          </a:xfrm>
          <a:prstGeom prst="rect">
            <a:avLst/>
          </a:prstGeom>
          <a:noFill/>
          <a:ln w="9525">
            <a:noFill/>
            <a:miter lim="800000"/>
            <a:headEnd/>
            <a:tailEnd/>
          </a:ln>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fontAlgn="auto">
              <a:spcAft>
                <a:spcPts val="0"/>
              </a:spcAft>
              <a:defRPr/>
            </a:pPr>
            <a:r>
              <a:rPr lang="en-US" sz="2400" dirty="0"/>
              <a:t>Quality Assessment &amp;</a:t>
            </a:r>
            <a:br>
              <a:rPr lang="en-US" sz="2400" dirty="0"/>
            </a:br>
            <a:r>
              <a:rPr lang="en-US" sz="2400" dirty="0"/>
              <a:t>Performance Improvement</a:t>
            </a:r>
          </a:p>
        </p:txBody>
      </p:sp>
      <p:sp>
        <p:nvSpPr>
          <p:cNvPr id="40963" name="Rectangle 4"/>
          <p:cNvSpPr>
            <a:spLocks noChangeArrowheads="1"/>
          </p:cNvSpPr>
          <p:nvPr/>
        </p:nvSpPr>
        <p:spPr bwMode="auto">
          <a:xfrm>
            <a:off x="304800" y="1371600"/>
            <a:ext cx="8534400" cy="4683125"/>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b="1" dirty="0">
                <a:latin typeface="+mn-lt"/>
              </a:rPr>
              <a:t>Quality Assessment and Performance Improvement </a:t>
            </a:r>
            <a:r>
              <a:rPr lang="en-US" sz="2400" dirty="0">
                <a:latin typeface="+mn-lt"/>
              </a:rPr>
              <a:t>(QAPI) is SETMA’s roadmap for the future.  With data in hand,  we can begin to use the outcomes to design quality initiatives for our future.</a:t>
            </a:r>
          </a:p>
          <a:p>
            <a:pPr eaLnBrk="0" hangingPunct="0">
              <a:spcBef>
                <a:spcPts val="500"/>
              </a:spcBef>
              <a:spcAft>
                <a:spcPts val="500"/>
              </a:spcAft>
              <a:defRPr/>
            </a:pPr>
            <a:endParaRPr lang="en-US" sz="2400" dirty="0">
              <a:latin typeface="+mn-lt"/>
            </a:endParaRPr>
          </a:p>
          <a:p>
            <a:pPr eaLnBrk="0" hangingPunct="0">
              <a:spcBef>
                <a:spcPts val="500"/>
              </a:spcBef>
              <a:spcAft>
                <a:spcPts val="500"/>
              </a:spcAft>
              <a:defRPr/>
            </a:pPr>
            <a:r>
              <a:rPr lang="en-US" sz="2400" dirty="0">
                <a:latin typeface="+mn-lt"/>
              </a:rPr>
              <a:t>We can analyze our data to identify disparities in care between</a:t>
            </a:r>
          </a:p>
          <a:p>
            <a:pPr lvl="1" eaLnBrk="0" hangingPunct="0">
              <a:spcBef>
                <a:spcPts val="500"/>
              </a:spcBef>
              <a:spcAft>
                <a:spcPts val="500"/>
              </a:spcAft>
              <a:buClr>
                <a:schemeClr val="accent1"/>
              </a:buClr>
              <a:buFont typeface="Arial" charset="0"/>
              <a:buChar char="•"/>
              <a:defRPr/>
            </a:pPr>
            <a:r>
              <a:rPr lang="en-US" sz="2400" dirty="0">
                <a:latin typeface="+mn-lt"/>
              </a:rPr>
              <a:t>Ethnicities</a:t>
            </a:r>
          </a:p>
          <a:p>
            <a:pPr lvl="1" eaLnBrk="0" hangingPunct="0">
              <a:spcBef>
                <a:spcPts val="500"/>
              </a:spcBef>
              <a:spcAft>
                <a:spcPts val="500"/>
              </a:spcAft>
              <a:buClr>
                <a:schemeClr val="accent1"/>
              </a:buClr>
              <a:buFont typeface="Arial" charset="0"/>
              <a:buChar char="•"/>
              <a:defRPr/>
            </a:pPr>
            <a:r>
              <a:rPr lang="en-US" sz="2400" dirty="0">
                <a:latin typeface="+mn-lt"/>
              </a:rPr>
              <a:t>Socio-Economic Groups</a:t>
            </a:r>
          </a:p>
          <a:p>
            <a:pPr lvl="1" eaLnBrk="0" hangingPunct="0">
              <a:spcBef>
                <a:spcPts val="500"/>
              </a:spcBef>
              <a:spcAft>
                <a:spcPts val="500"/>
              </a:spcAft>
              <a:buClr>
                <a:schemeClr val="accent1"/>
              </a:buClr>
              <a:buFont typeface="Arial" charset="0"/>
              <a:buChar char="•"/>
              <a:defRPr/>
            </a:pPr>
            <a:r>
              <a:rPr lang="en-US" sz="2400" dirty="0">
                <a:latin typeface="+mn-lt"/>
              </a:rPr>
              <a:t>Age Groups</a:t>
            </a:r>
          </a:p>
          <a:p>
            <a:pPr lvl="1" eaLnBrk="0" hangingPunct="0">
              <a:spcBef>
                <a:spcPts val="500"/>
              </a:spcBef>
              <a:spcAft>
                <a:spcPts val="500"/>
              </a:spcAft>
              <a:buClr>
                <a:schemeClr val="accent1"/>
              </a:buClr>
              <a:buFont typeface="Arial" charset="0"/>
              <a:buChar char="•"/>
              <a:defRPr/>
            </a:pPr>
            <a:r>
              <a:rPr lang="en-US" sz="2400" dirty="0">
                <a:latin typeface="+mn-lt"/>
              </a:rPr>
              <a:t>Genders</a:t>
            </a:r>
          </a:p>
          <a:p>
            <a:pPr eaLnBrk="0" hangingPunct="0">
              <a:spcBef>
                <a:spcPts val="500"/>
              </a:spcBef>
              <a:spcAft>
                <a:spcPts val="500"/>
              </a:spcAft>
              <a:defRPr/>
            </a:pPr>
            <a:endParaRPr lang="en-US" sz="2400" dirty="0">
              <a:latin typeface="+mn-lt"/>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3"/>
          <p:cNvSpPr txBox="1">
            <a:spLocks noChangeArrowheads="1"/>
          </p:cNvSpPr>
          <p:nvPr/>
        </p:nvSpPr>
        <p:spPr bwMode="auto">
          <a:xfrm>
            <a:off x="685800" y="1676400"/>
            <a:ext cx="7924800" cy="2554288"/>
          </a:xfrm>
          <a:prstGeom prst="rect">
            <a:avLst/>
          </a:prstGeom>
          <a:noFill/>
          <a:ln w="9525">
            <a:noFill/>
            <a:miter lim="800000"/>
            <a:headEnd/>
            <a:tailEnd/>
          </a:ln>
        </p:spPr>
        <p:txBody>
          <a:bodyPr>
            <a:spAutoFit/>
          </a:bodyPr>
          <a:lstStyle/>
          <a:p>
            <a:pPr>
              <a:defRPr/>
            </a:pPr>
            <a:r>
              <a:rPr lang="en-US" sz="3200" dirty="0">
                <a:latin typeface="+mn-lt"/>
              </a:rPr>
              <a:t>SETMA’s Model of Care along with the technology of COGNOS -- this pairing of medicine and technology -- can transform the delivery of healthcare and is worthy of being adopted by others.</a:t>
            </a:r>
          </a:p>
        </p:txBody>
      </p:sp>
      <p:sp>
        <p:nvSpPr>
          <p:cNvPr id="5" name="Rectangle 2"/>
          <p:cNvSpPr>
            <a:spLocks noGrp="1" noChangeArrowheads="1"/>
          </p:cNvSpPr>
          <p:nvPr>
            <p:ph type="title"/>
          </p:nvPr>
        </p:nvSpPr>
        <p:spPr/>
        <p:txBody>
          <a:bodyPr/>
          <a:lstStyle/>
          <a:p>
            <a:pPr fontAlgn="auto">
              <a:spcAft>
                <a:spcPts val="0"/>
              </a:spcAft>
              <a:defRPr/>
            </a:pPr>
            <a:r>
              <a:rPr lang="en-US" sz="2400" dirty="0"/>
              <a:t>Quality Assessment &amp;</a:t>
            </a:r>
            <a:br>
              <a:rPr lang="en-US" sz="2400" dirty="0"/>
            </a:br>
            <a:r>
              <a:rPr lang="en-US" sz="2400" dirty="0"/>
              <a:t>Performance Improvement</a:t>
            </a:r>
            <a:endParaRPr lang="en-US" sz="2400" dirty="0">
              <a:solidFill>
                <a:schemeClr val="accent1">
                  <a:satMod val="150000"/>
                </a:schemeClr>
              </a:solidFill>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057400"/>
            <a:ext cx="8077200" cy="2062163"/>
          </a:xfrm>
          <a:prstGeom prst="rect">
            <a:avLst/>
          </a:prstGeom>
          <a:noFill/>
        </p:spPr>
        <p:txBody>
          <a:bodyPr>
            <a:spAutoFit/>
          </a:bodyPr>
          <a:lstStyle/>
          <a:p>
            <a:pPr>
              <a:defRPr/>
            </a:pPr>
            <a:r>
              <a:rPr lang="en-US" sz="3200" dirty="0">
                <a:latin typeface="+mn-lt"/>
              </a:rPr>
              <a:t>By expanding SETMA’s COGNOS Project, we are also designing a quality improvement initiative for the elimination of preventable readmissions to the hospital.</a:t>
            </a:r>
          </a:p>
        </p:txBody>
      </p:sp>
      <p:sp>
        <p:nvSpPr>
          <p:cNvPr id="6" name="Rectangle 2"/>
          <p:cNvSpPr>
            <a:spLocks noGrp="1" noChangeArrowheads="1"/>
          </p:cNvSpPr>
          <p:nvPr>
            <p:ph type="title"/>
          </p:nvPr>
        </p:nvSpPr>
        <p:spPr/>
        <p:txBody>
          <a:bodyPr/>
          <a:lstStyle/>
          <a:p>
            <a:pPr fontAlgn="auto">
              <a:spcAft>
                <a:spcPts val="0"/>
              </a:spcAft>
              <a:defRPr/>
            </a:pPr>
            <a:r>
              <a:rPr lang="en-US" sz="2400" dirty="0"/>
              <a:t>Quality Assessment &amp;</a:t>
            </a:r>
            <a:br>
              <a:rPr lang="en-US" sz="2400" dirty="0"/>
            </a:br>
            <a:r>
              <a:rPr lang="en-US" sz="2400" dirty="0"/>
              <a:t>Performance Improvement</a:t>
            </a:r>
            <a:endParaRPr lang="en-US" sz="2400" dirty="0">
              <a:solidFill>
                <a:schemeClr val="accent1">
                  <a:satMod val="150000"/>
                </a:schemeClr>
              </a:solidFill>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fontScale="90000"/>
          </a:bodyPr>
          <a:lstStyle/>
          <a:p>
            <a:pPr fontAlgn="auto">
              <a:spcAft>
                <a:spcPts val="0"/>
              </a:spcAft>
              <a:defRPr/>
            </a:pPr>
            <a:r>
              <a:rPr lang="en-US" dirty="0"/>
              <a:t>www.jameslhollymd.com</a:t>
            </a:r>
          </a:p>
        </p:txBody>
      </p:sp>
      <p:sp>
        <p:nvSpPr>
          <p:cNvPr id="49155" name="TextBox 3"/>
          <p:cNvSpPr txBox="1">
            <a:spLocks noChangeArrowheads="1"/>
          </p:cNvSpPr>
          <p:nvPr/>
        </p:nvSpPr>
        <p:spPr bwMode="auto">
          <a:xfrm>
            <a:off x="457200" y="1143000"/>
            <a:ext cx="8153400" cy="1508105"/>
          </a:xfrm>
          <a:prstGeom prst="rect">
            <a:avLst/>
          </a:prstGeom>
          <a:noFill/>
          <a:ln w="9525">
            <a:noFill/>
            <a:miter lim="800000"/>
            <a:headEnd/>
            <a:tailEnd/>
          </a:ln>
        </p:spPr>
        <p:txBody>
          <a:bodyPr>
            <a:spAutoFit/>
          </a:bodyPr>
          <a:lstStyle/>
          <a:p>
            <a:r>
              <a:rPr lang="en-US" sz="2000" dirty="0"/>
              <a:t>Please visit us at </a:t>
            </a:r>
            <a:r>
              <a:rPr lang="en-US" sz="2000" dirty="0">
                <a:hlinkClick r:id="rId2"/>
              </a:rPr>
              <a:t>www.jameslhollymd.com</a:t>
            </a:r>
            <a:r>
              <a:rPr lang="en-US" sz="2000" dirty="0"/>
              <a:t> where you will find all of our public reporting, electronic patient management and medical home materials.</a:t>
            </a:r>
          </a:p>
          <a:p>
            <a:endParaRPr lang="en-US" sz="3200" dirty="0"/>
          </a:p>
        </p:txBody>
      </p:sp>
      <p:pic>
        <p:nvPicPr>
          <p:cNvPr id="49156" name="Picture 3"/>
          <p:cNvPicPr>
            <a:picLocks noChangeAspect="1" noChangeArrowheads="1"/>
          </p:cNvPicPr>
          <p:nvPr/>
        </p:nvPicPr>
        <p:blipFill>
          <a:blip r:embed="rId3" cstate="print"/>
          <a:srcRect/>
          <a:stretch>
            <a:fillRect/>
          </a:stretch>
        </p:blipFill>
        <p:spPr bwMode="auto">
          <a:xfrm>
            <a:off x="685800" y="1828800"/>
            <a:ext cx="7543800" cy="4476750"/>
          </a:xfrm>
          <a:prstGeom prst="rect">
            <a:avLst/>
          </a:prstGeom>
          <a:noFill/>
          <a:ln w="9525">
            <a:noFill/>
            <a:miter lim="800000"/>
            <a:headEnd/>
            <a:tailEnd/>
          </a:ln>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pPr fontAlgn="auto">
              <a:spcAft>
                <a:spcPts val="0"/>
              </a:spcAft>
              <a:defRPr/>
            </a:pPr>
            <a:r>
              <a:rPr lang="en-US" dirty="0"/>
              <a:t>www.jameslhollymd.com</a:t>
            </a:r>
            <a:r>
              <a:rPr lang="en-US" dirty="0">
                <a:solidFill>
                  <a:schemeClr val="accent1">
                    <a:satMod val="150000"/>
                  </a:schemeClr>
                </a:solidFill>
              </a:rPr>
              <a:t>	</a:t>
            </a:r>
          </a:p>
        </p:txBody>
      </p:sp>
      <p:sp>
        <p:nvSpPr>
          <p:cNvPr id="4" name="Content Placeholder 3"/>
          <p:cNvSpPr>
            <a:spLocks noGrp="1"/>
          </p:cNvSpPr>
          <p:nvPr>
            <p:ph idx="1"/>
          </p:nvPr>
        </p:nvSpPr>
        <p:spPr/>
        <p:txBody>
          <a:bodyPr/>
          <a:lstStyle/>
          <a:p>
            <a:pPr>
              <a:defRPr/>
            </a:pPr>
            <a:endParaRPr lang="en-US"/>
          </a:p>
        </p:txBody>
      </p:sp>
      <p:pic>
        <p:nvPicPr>
          <p:cNvPr id="50180" name="Picture 2"/>
          <p:cNvPicPr>
            <a:picLocks noChangeAspect="1" noChangeArrowheads="1"/>
          </p:cNvPicPr>
          <p:nvPr/>
        </p:nvPicPr>
        <p:blipFill>
          <a:blip r:embed="rId2" cstate="print"/>
          <a:srcRect/>
          <a:stretch>
            <a:fillRect/>
          </a:stretch>
        </p:blipFill>
        <p:spPr bwMode="auto">
          <a:xfrm>
            <a:off x="184150" y="1295400"/>
            <a:ext cx="8807450" cy="4948238"/>
          </a:xfrm>
          <a:prstGeom prst="rect">
            <a:avLst/>
          </a:prstGeom>
          <a:noFill/>
          <a:ln w="9525">
            <a:noFill/>
            <a:miter lim="800000"/>
            <a:headEnd/>
            <a:tailEnd/>
          </a:ln>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pPr fontAlgn="auto">
              <a:spcAft>
                <a:spcPts val="0"/>
              </a:spcAft>
              <a:defRPr/>
            </a:pPr>
            <a:r>
              <a:rPr lang="en-US" dirty="0"/>
              <a:t>www.jameslhollymd.com</a:t>
            </a:r>
            <a:r>
              <a:rPr lang="en-US" dirty="0">
                <a:solidFill>
                  <a:schemeClr val="accent1">
                    <a:satMod val="150000"/>
                  </a:schemeClr>
                </a:solidFill>
              </a:rPr>
              <a:t>	</a:t>
            </a:r>
          </a:p>
        </p:txBody>
      </p:sp>
      <p:sp>
        <p:nvSpPr>
          <p:cNvPr id="4" name="Content Placeholder 3"/>
          <p:cNvSpPr>
            <a:spLocks noGrp="1"/>
          </p:cNvSpPr>
          <p:nvPr>
            <p:ph idx="1"/>
          </p:nvPr>
        </p:nvSpPr>
        <p:spPr/>
        <p:txBody>
          <a:bodyPr/>
          <a:lstStyle/>
          <a:p>
            <a:pPr>
              <a:defRPr/>
            </a:pPr>
            <a:endParaRPr lang="en-US"/>
          </a:p>
        </p:txBody>
      </p:sp>
      <p:pic>
        <p:nvPicPr>
          <p:cNvPr id="51204" name="Picture 3"/>
          <p:cNvPicPr>
            <a:picLocks noChangeAspect="1" noChangeArrowheads="1"/>
          </p:cNvPicPr>
          <p:nvPr/>
        </p:nvPicPr>
        <p:blipFill>
          <a:blip r:embed="rId2" cstate="print"/>
          <a:srcRect/>
          <a:stretch>
            <a:fillRect/>
          </a:stretch>
        </p:blipFill>
        <p:spPr bwMode="auto">
          <a:xfrm>
            <a:off x="1828800" y="1295400"/>
            <a:ext cx="5867400" cy="5132388"/>
          </a:xfrm>
          <a:prstGeom prst="rect">
            <a:avLst/>
          </a:prstGeom>
          <a:noFill/>
          <a:ln w="9525">
            <a:noFill/>
            <a:miter lim="800000"/>
            <a:headEnd/>
            <a:tailEnd/>
          </a:ln>
        </p:spPr>
      </p:pic>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Future</a:t>
            </a:r>
          </a:p>
        </p:txBody>
      </p:sp>
      <p:sp>
        <p:nvSpPr>
          <p:cNvPr id="4" name="TextBox 3"/>
          <p:cNvSpPr txBox="1"/>
          <p:nvPr/>
        </p:nvSpPr>
        <p:spPr>
          <a:xfrm>
            <a:off x="457200" y="1524000"/>
            <a:ext cx="7924800" cy="4032250"/>
          </a:xfrm>
          <a:prstGeom prst="rect">
            <a:avLst/>
          </a:prstGeom>
          <a:noFill/>
        </p:spPr>
        <p:txBody>
          <a:bodyPr>
            <a:spAutoFit/>
          </a:bodyPr>
          <a:lstStyle/>
          <a:p>
            <a:pPr>
              <a:defRPr/>
            </a:pPr>
            <a:r>
              <a:rPr lang="en-US" sz="3200" dirty="0">
                <a:latin typeface="+mn-lt"/>
              </a:rPr>
              <a:t>The future of quality metrics and the auditing of provider performance are constantly evolving.  SETMA’s COGNOS Project allows us to both participate in the future and to define it; and, ultimately to pay attention to the things that matter and the things that will result in improved health for all of our patients.</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fontAlgn="auto">
              <a:spcAft>
                <a:spcPts val="0"/>
              </a:spcAft>
              <a:defRPr/>
            </a:pPr>
            <a:r>
              <a:rPr lang="en-US" dirty="0"/>
              <a:t>About SETMA</a:t>
            </a:r>
          </a:p>
        </p:txBody>
      </p:sp>
      <p:sp>
        <p:nvSpPr>
          <p:cNvPr id="3" name="Content Placeholder 2"/>
          <p:cNvSpPr>
            <a:spLocks noGrp="1"/>
          </p:cNvSpPr>
          <p:nvPr>
            <p:ph idx="1"/>
          </p:nvPr>
        </p:nvSpPr>
        <p:spPr>
          <a:xfrm>
            <a:off x="685800" y="1219200"/>
            <a:ext cx="7772400" cy="5257800"/>
          </a:xfrm>
        </p:spPr>
        <p:txBody>
          <a:bodyPr rtlCol="0">
            <a:normAutofit lnSpcReduction="10000"/>
          </a:bodyPr>
          <a:lstStyle/>
          <a:p>
            <a:pPr marL="438912" indent="-320040" fontAlgn="auto">
              <a:spcBef>
                <a:spcPts val="0"/>
              </a:spcBef>
              <a:spcAft>
                <a:spcPts val="0"/>
              </a:spcAft>
              <a:buFont typeface="Wingdings 2" pitchFamily="18" charset="2"/>
              <a:buNone/>
              <a:defRPr/>
            </a:pPr>
            <a:r>
              <a:rPr lang="en-US" sz="2400" dirty="0"/>
              <a:t>Southeast Texas Medical Associates, LLP (SETMA) was</a:t>
            </a:r>
          </a:p>
          <a:p>
            <a:pPr marL="438912" indent="-320040" fontAlgn="auto">
              <a:spcBef>
                <a:spcPts val="0"/>
              </a:spcBef>
              <a:spcAft>
                <a:spcPts val="0"/>
              </a:spcAft>
              <a:buFont typeface="Wingdings 2" pitchFamily="18" charset="2"/>
              <a:buNone/>
              <a:defRPr/>
            </a:pPr>
            <a:r>
              <a:rPr lang="en-US" sz="2400" dirty="0"/>
              <a:t>founded August 1, 1995.</a:t>
            </a:r>
          </a:p>
          <a:p>
            <a:pPr marL="438912" indent="-320040" fontAlgn="auto">
              <a:spcBef>
                <a:spcPts val="0"/>
              </a:spcBef>
              <a:spcAft>
                <a:spcPts val="0"/>
              </a:spcAft>
              <a:buFont typeface="Wingdings 2"/>
              <a:buChar char=""/>
              <a:defRPr/>
            </a:pPr>
            <a:endParaRPr lang="en-US" sz="2400" dirty="0"/>
          </a:p>
          <a:p>
            <a:pPr marL="438912" indent="-320040" fontAlgn="auto">
              <a:spcBef>
                <a:spcPts val="0"/>
              </a:spcBef>
              <a:spcAft>
                <a:spcPts val="0"/>
              </a:spcAft>
              <a:buFont typeface="Wingdings 2" pitchFamily="18" charset="2"/>
              <a:buNone/>
              <a:defRPr/>
            </a:pPr>
            <a:r>
              <a:rPr lang="en-US" sz="2400" dirty="0"/>
              <a:t>SETMA currently has 29 healthcare providers in the following specialties:</a:t>
            </a:r>
          </a:p>
          <a:p>
            <a:pPr marL="438912" indent="-320040" fontAlgn="auto">
              <a:spcBef>
                <a:spcPts val="0"/>
              </a:spcBef>
              <a:spcAft>
                <a:spcPts val="0"/>
              </a:spcAft>
              <a:buFont typeface="Wingdings 2" pitchFamily="18" charset="2"/>
              <a:buNone/>
              <a:defRPr/>
            </a:pPr>
            <a:endParaRPr lang="en-US" sz="2400" dirty="0"/>
          </a:p>
          <a:p>
            <a:pPr marL="914400" indent="-320040" fontAlgn="auto">
              <a:spcBef>
                <a:spcPts val="0"/>
              </a:spcBef>
              <a:spcAft>
                <a:spcPts val="0"/>
              </a:spcAft>
              <a:buFont typeface="Wingdings 2"/>
              <a:buChar char=""/>
              <a:defRPr/>
            </a:pPr>
            <a:r>
              <a:rPr lang="en-US" sz="2400" dirty="0"/>
              <a:t>Internal Medicine</a:t>
            </a:r>
          </a:p>
          <a:p>
            <a:pPr marL="914400" indent="-320040" fontAlgn="auto">
              <a:spcBef>
                <a:spcPts val="0"/>
              </a:spcBef>
              <a:spcAft>
                <a:spcPts val="0"/>
              </a:spcAft>
              <a:buFont typeface="Wingdings 2"/>
              <a:buChar char=""/>
              <a:defRPr/>
            </a:pPr>
            <a:r>
              <a:rPr lang="en-US" sz="2400" dirty="0"/>
              <a:t>Family Practice</a:t>
            </a:r>
          </a:p>
          <a:p>
            <a:pPr marL="914400" indent="-320040" fontAlgn="auto">
              <a:spcBef>
                <a:spcPts val="0"/>
              </a:spcBef>
              <a:spcAft>
                <a:spcPts val="0"/>
              </a:spcAft>
              <a:buFont typeface="Wingdings 2"/>
              <a:buChar char=""/>
              <a:defRPr/>
            </a:pPr>
            <a:r>
              <a:rPr lang="en-US" sz="2400" dirty="0"/>
              <a:t>Pediatrics</a:t>
            </a:r>
          </a:p>
          <a:p>
            <a:pPr marL="914400" indent="-320040" fontAlgn="auto">
              <a:spcBef>
                <a:spcPts val="0"/>
              </a:spcBef>
              <a:spcAft>
                <a:spcPts val="0"/>
              </a:spcAft>
              <a:buFont typeface="Wingdings 2"/>
              <a:buChar char=""/>
              <a:defRPr/>
            </a:pPr>
            <a:r>
              <a:rPr lang="en-US" sz="2400" dirty="0"/>
              <a:t>Nurse Practitioners</a:t>
            </a:r>
          </a:p>
          <a:p>
            <a:pPr marL="914400" indent="-320040" fontAlgn="auto">
              <a:spcBef>
                <a:spcPts val="0"/>
              </a:spcBef>
              <a:spcAft>
                <a:spcPts val="0"/>
              </a:spcAft>
              <a:buFont typeface="Wingdings 2"/>
              <a:buChar char=""/>
              <a:defRPr/>
            </a:pPr>
            <a:r>
              <a:rPr lang="en-US" sz="2400" dirty="0"/>
              <a:t>Cardiology</a:t>
            </a:r>
          </a:p>
          <a:p>
            <a:pPr marL="914400" indent="-320040" fontAlgn="auto">
              <a:spcBef>
                <a:spcPts val="0"/>
              </a:spcBef>
              <a:spcAft>
                <a:spcPts val="0"/>
              </a:spcAft>
              <a:buFont typeface="Wingdings 2"/>
              <a:buChar char=""/>
              <a:defRPr/>
            </a:pPr>
            <a:r>
              <a:rPr lang="en-US" sz="2400" dirty="0"/>
              <a:t>Neurology</a:t>
            </a:r>
          </a:p>
          <a:p>
            <a:pPr marL="914400" indent="-320040" fontAlgn="auto">
              <a:spcBef>
                <a:spcPts val="0"/>
              </a:spcBef>
              <a:spcAft>
                <a:spcPts val="0"/>
              </a:spcAft>
              <a:buFont typeface="Wingdings 2"/>
              <a:buChar char=""/>
              <a:defRPr/>
            </a:pPr>
            <a:r>
              <a:rPr lang="en-US" sz="2400" dirty="0"/>
              <a:t>Infectious Disease</a:t>
            </a:r>
          </a:p>
          <a:p>
            <a:pPr marL="914400" indent="-320040" fontAlgn="auto">
              <a:spcBef>
                <a:spcPts val="0"/>
              </a:spcBef>
              <a:spcAft>
                <a:spcPts val="0"/>
              </a:spcAft>
              <a:buFont typeface="Wingdings 2"/>
              <a:buChar char=""/>
              <a:defRPr/>
            </a:pPr>
            <a:r>
              <a:rPr lang="en-US" sz="2400" dirty="0"/>
              <a:t>Ophthalmology</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Autofit/>
          </a:bodyPr>
          <a:lstStyle/>
          <a:p>
            <a:pPr fontAlgn="auto">
              <a:spcAft>
                <a:spcPts val="0"/>
              </a:spcAft>
              <a:defRPr/>
            </a:pPr>
            <a:br>
              <a:rPr lang="en-US" dirty="0"/>
            </a:br>
            <a:r>
              <a:rPr lang="en-US" dirty="0"/>
              <a:t>SETMA’s Landmarks</a:t>
            </a:r>
            <a:br>
              <a:rPr lang="en-US" dirty="0"/>
            </a:br>
            <a:endParaRPr lang="en-US" dirty="0"/>
          </a:p>
        </p:txBody>
      </p:sp>
      <p:sp>
        <p:nvSpPr>
          <p:cNvPr id="12291" name="Content Placeholder 2"/>
          <p:cNvSpPr>
            <a:spLocks noGrp="1"/>
          </p:cNvSpPr>
          <p:nvPr>
            <p:ph idx="1"/>
          </p:nvPr>
        </p:nvSpPr>
        <p:spPr>
          <a:xfrm>
            <a:off x="152400" y="838200"/>
            <a:ext cx="8839200" cy="4625975"/>
          </a:xfrm>
        </p:spPr>
        <p:txBody>
          <a:bodyPr/>
          <a:lstStyle/>
          <a:p>
            <a:pPr>
              <a:lnSpc>
                <a:spcPct val="150000"/>
              </a:lnSpc>
              <a:spcBef>
                <a:spcPts val="0"/>
              </a:spcBef>
              <a:defRPr/>
            </a:pPr>
            <a:r>
              <a:rPr lang="en-US" sz="2400" dirty="0"/>
              <a:t>March 1998 – Acquired Electronic Health Records (EHR)</a:t>
            </a:r>
          </a:p>
          <a:p>
            <a:pPr>
              <a:lnSpc>
                <a:spcPct val="150000"/>
              </a:lnSpc>
              <a:spcBef>
                <a:spcPts val="0"/>
              </a:spcBef>
              <a:defRPr/>
            </a:pPr>
            <a:r>
              <a:rPr lang="en-US" sz="2400" dirty="0"/>
              <a:t>January 1999 – All patients seen using EMR</a:t>
            </a:r>
          </a:p>
          <a:p>
            <a:pPr>
              <a:lnSpc>
                <a:spcPct val="150000"/>
              </a:lnSpc>
              <a:spcBef>
                <a:spcPts val="0"/>
              </a:spcBef>
              <a:defRPr/>
            </a:pPr>
            <a:r>
              <a:rPr lang="en-US" sz="2400" dirty="0"/>
              <a:t>May 1999 – Began thinking in terms of “</a:t>
            </a:r>
            <a:r>
              <a:rPr lang="en-US" sz="2400" i="1" dirty="0"/>
              <a:t>Electronic Patient Management</a:t>
            </a:r>
            <a:r>
              <a:rPr lang="en-US" sz="2400" dirty="0"/>
              <a:t>” (EPM), rather than EHR</a:t>
            </a:r>
          </a:p>
          <a:p>
            <a:pPr>
              <a:lnSpc>
                <a:spcPct val="150000"/>
              </a:lnSpc>
              <a:spcBef>
                <a:spcPts val="0"/>
              </a:spcBef>
              <a:defRPr/>
            </a:pPr>
            <a:r>
              <a:rPr lang="en-US" sz="2400" dirty="0"/>
              <a:t>October 2009 – Began “COGNOS Project”</a:t>
            </a:r>
          </a:p>
          <a:p>
            <a:pPr>
              <a:lnSpc>
                <a:spcPct val="150000"/>
              </a:lnSpc>
              <a:spcBef>
                <a:spcPts val="0"/>
              </a:spcBef>
              <a:defRPr/>
            </a:pPr>
            <a:r>
              <a:rPr lang="en-US" sz="2400" dirty="0"/>
              <a:t>June 2010 – NCQA Tier 3 Patient-Centered Medical Home (PCMH)</a:t>
            </a:r>
          </a:p>
          <a:p>
            <a:pPr>
              <a:lnSpc>
                <a:spcPct val="150000"/>
              </a:lnSpc>
              <a:spcBef>
                <a:spcPts val="0"/>
              </a:spcBef>
              <a:defRPr/>
            </a:pPr>
            <a:r>
              <a:rPr lang="en-US" sz="2400" dirty="0"/>
              <a:t>August 2010 – Affiliate of Joslin Diabetes Center, an Affiliate of Harvard Medical School</a:t>
            </a:r>
          </a:p>
          <a:p>
            <a:pPr>
              <a:lnSpc>
                <a:spcPct val="150000"/>
              </a:lnSpc>
              <a:spcBef>
                <a:spcPts val="0"/>
              </a:spcBef>
              <a:defRPr/>
            </a:pPr>
            <a:r>
              <a:rPr lang="en-US" sz="2400" dirty="0"/>
              <a:t>August 2010 – NCQA Diabetes Recognition</a:t>
            </a:r>
          </a:p>
          <a:p>
            <a:pPr>
              <a:spcBef>
                <a:spcPts val="0"/>
              </a:spcBef>
              <a:defRPr/>
            </a:pPr>
            <a:endParaRPr lang="en-US" sz="2400" dirty="0"/>
          </a:p>
          <a:p>
            <a:pPr>
              <a:spcBef>
                <a:spcPts val="0"/>
              </a:spcBef>
              <a:buFontTx/>
              <a:buNone/>
              <a:defRPr/>
            </a:pPr>
            <a:endParaRPr lang="en-US" sz="2400"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Autofit/>
          </a:bodyPr>
          <a:lstStyle/>
          <a:p>
            <a:pPr fontAlgn="auto">
              <a:spcAft>
                <a:spcPts val="0"/>
              </a:spcAft>
              <a:defRPr/>
            </a:pPr>
            <a:br>
              <a:rPr lang="en-US" dirty="0"/>
            </a:br>
            <a:r>
              <a:rPr lang="en-US" dirty="0"/>
              <a:t>SETMA’s Landmarks</a:t>
            </a:r>
            <a:br>
              <a:rPr lang="en-US" dirty="0"/>
            </a:br>
            <a:endParaRPr lang="en-US" dirty="0"/>
          </a:p>
        </p:txBody>
      </p:sp>
      <p:sp>
        <p:nvSpPr>
          <p:cNvPr id="12291" name="Content Placeholder 2"/>
          <p:cNvSpPr>
            <a:spLocks noGrp="1"/>
          </p:cNvSpPr>
          <p:nvPr>
            <p:ph idx="1"/>
          </p:nvPr>
        </p:nvSpPr>
        <p:spPr>
          <a:xfrm>
            <a:off x="152400" y="1066800"/>
            <a:ext cx="8839200" cy="4625975"/>
          </a:xfrm>
        </p:spPr>
        <p:txBody>
          <a:bodyPr/>
          <a:lstStyle/>
          <a:p>
            <a:pPr>
              <a:defRPr/>
            </a:pPr>
            <a:endParaRPr lang="en-US" sz="2400" dirty="0"/>
          </a:p>
          <a:p>
            <a:pPr>
              <a:defRPr/>
            </a:pPr>
            <a:r>
              <a:rPr lang="en-US" sz="2400" dirty="0"/>
              <a:t>August 2010 - Accreditation Association Ambulatory Healthcare (AAAHC) Accredited Ambulatory Care</a:t>
            </a:r>
          </a:p>
          <a:p>
            <a:pPr>
              <a:defRPr/>
            </a:pPr>
            <a:endParaRPr lang="en-US" sz="2400" dirty="0"/>
          </a:p>
          <a:p>
            <a:pPr>
              <a:defRPr/>
            </a:pPr>
            <a:r>
              <a:rPr lang="en-US" sz="2400" dirty="0"/>
              <a:t>August 2010 – AAAHC Accredited Medical Home</a:t>
            </a:r>
          </a:p>
          <a:p>
            <a:pPr>
              <a:defRPr/>
            </a:pPr>
            <a:endParaRPr lang="en-US" sz="2400" dirty="0"/>
          </a:p>
          <a:p>
            <a:pPr>
              <a:defRPr/>
            </a:pPr>
            <a:r>
              <a:rPr lang="en-US" sz="2400" dirty="0"/>
              <a:t>January 2011 - All SETMA Primary Providers Certified as Joslin Certified Primary Care Providers</a:t>
            </a:r>
          </a:p>
          <a:p>
            <a:pPr>
              <a:defRPr/>
            </a:pPr>
            <a:endParaRPr lang="en-US" sz="2400" dirty="0"/>
          </a:p>
          <a:p>
            <a:pPr>
              <a:defRPr/>
            </a:pPr>
            <a:r>
              <a:rPr lang="en-US" sz="2400" dirty="0"/>
              <a:t>February 2011 -  Named one of 30 Exemplary Practices by Office of National Coordinator, Health Information Technology, Health &amp; Human Services</a:t>
            </a:r>
          </a:p>
          <a:p>
            <a:pPr>
              <a:defRPr/>
            </a:pPr>
            <a:endParaRPr lang="en-US" sz="2400" dirty="0"/>
          </a:p>
          <a:p>
            <a:pPr>
              <a:defRPr/>
            </a:pPr>
            <a:endParaRPr lang="en-US" dirty="0"/>
          </a:p>
          <a:p>
            <a:pPr>
              <a:buFontTx/>
              <a:buNone/>
              <a:defRPr/>
            </a:pPr>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Autofit/>
          </a:bodyPr>
          <a:lstStyle/>
          <a:p>
            <a:pPr fontAlgn="auto">
              <a:spcAft>
                <a:spcPts val="0"/>
              </a:spcAft>
              <a:defRPr/>
            </a:pPr>
            <a:br>
              <a:rPr lang="en-US" dirty="0"/>
            </a:br>
            <a:r>
              <a:rPr lang="en-US" dirty="0"/>
              <a:t>SETMA’s Landmarks</a:t>
            </a:r>
            <a:br>
              <a:rPr lang="en-US" dirty="0"/>
            </a:br>
            <a:endParaRPr lang="en-US" dirty="0"/>
          </a:p>
        </p:txBody>
      </p:sp>
      <p:sp>
        <p:nvSpPr>
          <p:cNvPr id="12291" name="Content Placeholder 2"/>
          <p:cNvSpPr>
            <a:spLocks noGrp="1"/>
          </p:cNvSpPr>
          <p:nvPr>
            <p:ph idx="1"/>
          </p:nvPr>
        </p:nvSpPr>
        <p:spPr>
          <a:xfrm>
            <a:off x="152400" y="1066800"/>
            <a:ext cx="8839200" cy="4625975"/>
          </a:xfrm>
        </p:spPr>
        <p:txBody>
          <a:bodyPr/>
          <a:lstStyle/>
          <a:p>
            <a:pPr>
              <a:defRPr/>
            </a:pPr>
            <a:endParaRPr lang="en-US" sz="2400" dirty="0"/>
          </a:p>
          <a:p>
            <a:pPr>
              <a:defRPr/>
            </a:pPr>
            <a:r>
              <a:rPr lang="en-US" sz="2400" dirty="0"/>
              <a:t>February 2011 -  Innovator Award, </a:t>
            </a:r>
            <a:r>
              <a:rPr lang="en-US" sz="2400" i="1" dirty="0"/>
              <a:t>Healthcare Informatics </a:t>
            </a:r>
          </a:p>
          <a:p>
            <a:pPr>
              <a:defRPr/>
            </a:pPr>
            <a:endParaRPr lang="en-US" sz="2400" dirty="0"/>
          </a:p>
          <a:p>
            <a:pPr>
              <a:defRPr/>
            </a:pPr>
            <a:r>
              <a:rPr lang="en-US" sz="2400" dirty="0"/>
              <a:t>March 2011 - Patient Centered Primary Care Consortium, Practices in the Spotlight: The Medical Home and Diabetes Care</a:t>
            </a:r>
          </a:p>
          <a:p>
            <a:pPr>
              <a:defRPr/>
            </a:pPr>
            <a:endParaRPr lang="en-US" sz="2400" dirty="0"/>
          </a:p>
          <a:p>
            <a:pPr>
              <a:defRPr/>
            </a:pPr>
            <a:r>
              <a:rPr lang="en-US" sz="2400" dirty="0"/>
              <a:t>March 2011 - Dr. And Mrs. James L. Holly Distinguished Professorship, Patient-Centered Medical Home, University of Texas Health Science Center San Antonio, Texas</a:t>
            </a:r>
          </a:p>
          <a:p>
            <a:pPr>
              <a:defRPr/>
            </a:pPr>
            <a:endParaRPr lang="en-US" sz="2400" dirty="0"/>
          </a:p>
          <a:p>
            <a:pPr>
              <a:defRPr/>
            </a:pPr>
            <a:r>
              <a:rPr lang="en-US" sz="2400" dirty="0"/>
              <a:t>May 2011 – Semi-Finalist, Gartner Award</a:t>
            </a:r>
          </a:p>
          <a:p>
            <a:pPr>
              <a:defRPr/>
            </a:pPr>
            <a:endParaRPr lang="en-US" sz="2400" dirty="0"/>
          </a:p>
          <a:p>
            <a:pPr>
              <a:defRPr/>
            </a:pPr>
            <a:endParaRPr lang="en-US" dirty="0"/>
          </a:p>
          <a:p>
            <a:pPr>
              <a:buFontTx/>
              <a:buNone/>
              <a:defRPr/>
            </a:pPr>
            <a:endParaRPr 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fontAlgn="auto">
              <a:spcAft>
                <a:spcPts val="0"/>
              </a:spcAft>
              <a:defRPr/>
            </a:pPr>
            <a:r>
              <a:rPr lang="en-US" dirty="0"/>
              <a:t>Systems Thinking and Health</a:t>
            </a:r>
          </a:p>
        </p:txBody>
      </p:sp>
      <p:sp>
        <p:nvSpPr>
          <p:cNvPr id="6147" name="TextBox 3"/>
          <p:cNvSpPr txBox="1">
            <a:spLocks noChangeArrowheads="1"/>
          </p:cNvSpPr>
          <p:nvPr/>
        </p:nvSpPr>
        <p:spPr bwMode="auto">
          <a:xfrm>
            <a:off x="457200" y="1600200"/>
            <a:ext cx="8382000" cy="3970338"/>
          </a:xfrm>
          <a:prstGeom prst="rect">
            <a:avLst/>
          </a:prstGeom>
          <a:noFill/>
          <a:ln w="9525">
            <a:noFill/>
            <a:miter lim="800000"/>
            <a:headEnd/>
            <a:tailEnd/>
          </a:ln>
        </p:spPr>
        <p:txBody>
          <a:bodyPr>
            <a:spAutoFit/>
          </a:bodyPr>
          <a:lstStyle/>
          <a:p>
            <a:pPr>
              <a:defRPr/>
            </a:pPr>
            <a:r>
              <a:rPr lang="en-US" sz="3600" dirty="0">
                <a:latin typeface="+mn-lt"/>
              </a:rPr>
              <a:t>“Systems-thinking” (Senge, </a:t>
            </a:r>
            <a:r>
              <a:rPr lang="en-US" sz="3600" i="1" dirty="0">
                <a:latin typeface="+mn-lt"/>
              </a:rPr>
              <a:t>The Fifth Discipline</a:t>
            </a:r>
            <a:r>
              <a:rPr lang="en-US" sz="3600" dirty="0">
                <a:latin typeface="+mn-lt"/>
              </a:rPr>
              <a:t>) and the data display designed on those principles allow the provider to “see” the patient as a whole: as a “granular portrait”, rather than as a faceless “silhouette.” </a:t>
            </a:r>
          </a:p>
          <a:p>
            <a:pPr>
              <a:defRPr/>
            </a:pPr>
            <a:endParaRPr lang="en-US" dirty="0"/>
          </a:p>
          <a:p>
            <a:pPr>
              <a:defRPr/>
            </a:pPr>
            <a:endParaRPr lang="en-US" dirty="0"/>
          </a:p>
        </p:txBody>
      </p:sp>
    </p:spTree>
  </p:cSld>
  <p:clrMapOvr>
    <a:masterClrMapping/>
  </p:clrMapOvr>
  <p:transition>
    <p:fade/>
  </p:transition>
</p:sld>
</file>

<file path=ppt/theme/theme1.xml><?xml version="1.0" encoding="utf-8"?>
<a:theme xmlns:a="http://schemas.openxmlformats.org/drawingml/2006/main" name="Austin Regional HIM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MSS template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IMSS template 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IMSS template 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IMSS template 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MSS template 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IMSS template 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IMSS template 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IMSS template 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 Regional HIMSS</Template>
  <TotalTime>965</TotalTime>
  <Words>1577</Words>
  <Application>Microsoft Office PowerPoint</Application>
  <PresentationFormat>On-screen Show (4:3)</PresentationFormat>
  <Paragraphs>193</Paragraphs>
  <Slides>48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AGaramond Bold</vt:lpstr>
      <vt:lpstr>Arial</vt:lpstr>
      <vt:lpstr>Arial Rounded MT Bold</vt:lpstr>
      <vt:lpstr>Calibri</vt:lpstr>
      <vt:lpstr>Impact</vt:lpstr>
      <vt:lpstr>Tahoma</vt:lpstr>
      <vt:lpstr>Verdana</vt:lpstr>
      <vt:lpstr>Wingdings 2</vt:lpstr>
      <vt:lpstr>Austin Regional HIMSS</vt:lpstr>
      <vt:lpstr> Business Intelligence and Reporting at SETMA:  Improving Quality, Outcomes and Clinical Practices </vt:lpstr>
      <vt:lpstr>PowerPoint Presentation</vt:lpstr>
      <vt:lpstr>PowerPoint Presentation</vt:lpstr>
      <vt:lpstr>PowerPoint Presentation</vt:lpstr>
      <vt:lpstr>About SETMA</vt:lpstr>
      <vt:lpstr> SETMA’s Landmarks </vt:lpstr>
      <vt:lpstr> SETMA’s Landmarks </vt:lpstr>
      <vt:lpstr> SETMA’s Landmarks </vt:lpstr>
      <vt:lpstr>Systems Thinking and Health</vt:lpstr>
      <vt:lpstr>Data Display</vt:lpstr>
      <vt:lpstr>Seeing Circles of Causality</vt:lpstr>
      <vt:lpstr>Linear Thinking</vt:lpstr>
      <vt:lpstr>Circular Causality</vt:lpstr>
      <vt:lpstr>SETMA’s Diabetes Management</vt:lpstr>
      <vt:lpstr>SETMA’s Model of Care</vt:lpstr>
      <vt:lpstr>Tracking Performance</vt:lpstr>
      <vt:lpstr>Tracking Performance</vt:lpstr>
      <vt:lpstr>Tracking Performance</vt:lpstr>
      <vt:lpstr>Tracking Performance</vt:lpstr>
      <vt:lpstr>Tracking Performance</vt:lpstr>
      <vt:lpstr>Clusters and Galaxies</vt:lpstr>
      <vt:lpstr>Auditing Performance</vt:lpstr>
      <vt:lpstr>Auditing Performance</vt:lpstr>
      <vt:lpstr>Auditing Performance</vt:lpstr>
      <vt:lpstr>Auditing Performance</vt:lpstr>
      <vt:lpstr>Auditing Performance</vt:lpstr>
      <vt:lpstr>Auditing Performance</vt:lpstr>
      <vt:lpstr>Auditing Performance</vt:lpstr>
      <vt:lpstr>Auditing Performance</vt:lpstr>
      <vt:lpstr>Auditing Performance</vt:lpstr>
      <vt:lpstr>Auditing Performance</vt:lpstr>
      <vt:lpstr>Auditing Performance</vt:lpstr>
      <vt:lpstr>Analyzing Provider Performance</vt:lpstr>
      <vt:lpstr>Analyzing Provider Performance</vt:lpstr>
      <vt:lpstr>Analyzing Provider Performance</vt:lpstr>
      <vt:lpstr>Analyzing Provider Performance</vt:lpstr>
      <vt:lpstr>Analyzing Provider Performance</vt:lpstr>
      <vt:lpstr>Public Reporting of Performance</vt:lpstr>
      <vt:lpstr>Public Reporting of Performance</vt:lpstr>
      <vt:lpstr>Public Reporting of Performance</vt:lpstr>
      <vt:lpstr>Public Reporting of Performance</vt:lpstr>
      <vt:lpstr>Quality Assessment &amp; Performance Improvement</vt:lpstr>
      <vt:lpstr>Quality Assessment &amp; Performance Improvement</vt:lpstr>
      <vt:lpstr>Quality Assessment &amp; Performance Improvement</vt:lpstr>
      <vt:lpstr>www.jameslhollymd.com</vt:lpstr>
      <vt:lpstr>www.jameslhollymd.com </vt:lpstr>
      <vt:lpstr>www.jameslhollymd.com </vt:lpstr>
      <vt:lpstr>The Future</vt:lpstr>
    </vt:vector>
  </TitlesOfParts>
  <Company>SETMA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NextGen Provider Workflow</dc:title>
  <dc:creator>Jonathan W. Owens</dc:creator>
  <cp:lastModifiedBy>Dale R. Fontenot</cp:lastModifiedBy>
  <cp:revision>219</cp:revision>
  <dcterms:created xsi:type="dcterms:W3CDTF">2009-12-03T17:21:13Z</dcterms:created>
  <dcterms:modified xsi:type="dcterms:W3CDTF">2020-08-23T19:59:51Z</dcterms:modified>
</cp:coreProperties>
</file>