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48"/>
  </p:notesMasterIdLst>
  <p:sldIdLst>
    <p:sldId id="256" r:id="rId2"/>
    <p:sldId id="326" r:id="rId3"/>
    <p:sldId id="287" r:id="rId4"/>
    <p:sldId id="288" r:id="rId5"/>
    <p:sldId id="327" r:id="rId6"/>
    <p:sldId id="328" r:id="rId7"/>
    <p:sldId id="299" r:id="rId8"/>
    <p:sldId id="303" r:id="rId9"/>
    <p:sldId id="304" r:id="rId10"/>
    <p:sldId id="308" r:id="rId11"/>
    <p:sldId id="309" r:id="rId12"/>
    <p:sldId id="321" r:id="rId13"/>
    <p:sldId id="257" r:id="rId14"/>
    <p:sldId id="258" r:id="rId15"/>
    <p:sldId id="264" r:id="rId16"/>
    <p:sldId id="263" r:id="rId17"/>
    <p:sldId id="280" r:id="rId18"/>
    <p:sldId id="282" r:id="rId19"/>
    <p:sldId id="289" r:id="rId20"/>
    <p:sldId id="290" r:id="rId21"/>
    <p:sldId id="291" r:id="rId22"/>
    <p:sldId id="292" r:id="rId23"/>
    <p:sldId id="293" r:id="rId24"/>
    <p:sldId id="259" r:id="rId25"/>
    <p:sldId id="295" r:id="rId26"/>
    <p:sldId id="294" r:id="rId27"/>
    <p:sldId id="311" r:id="rId28"/>
    <p:sldId id="313" r:id="rId29"/>
    <p:sldId id="315" r:id="rId30"/>
    <p:sldId id="260" r:id="rId31"/>
    <p:sldId id="266" r:id="rId32"/>
    <p:sldId id="267" r:id="rId33"/>
    <p:sldId id="316" r:id="rId34"/>
    <p:sldId id="269" r:id="rId35"/>
    <p:sldId id="270" r:id="rId36"/>
    <p:sldId id="261" r:id="rId37"/>
    <p:sldId id="286" r:id="rId38"/>
    <p:sldId id="285" r:id="rId39"/>
    <p:sldId id="284" r:id="rId40"/>
    <p:sldId id="262" r:id="rId41"/>
    <p:sldId id="318" r:id="rId42"/>
    <p:sldId id="325" r:id="rId43"/>
    <p:sldId id="319" r:id="rId44"/>
    <p:sldId id="322" r:id="rId45"/>
    <p:sldId id="323" r:id="rId46"/>
    <p:sldId id="32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47" d="100"/>
          <a:sy n="47" d="100"/>
        </p:scale>
        <p:origin x="135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B048B6-ABED-4567-BE07-4C0C17F841C8}"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302D38-E184-4A01-9353-C649FA6F2CC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DA73F-89D4-4513-AC73-EDC6C4C73131}"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dirty="0"/>
            </a:lvl1pPr>
          </a:lstStyle>
          <a:p>
            <a:pPr>
              <a:defRPr/>
            </a:pPr>
            <a:endParaRPr lang="en-US"/>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D617420-0FD2-43E7-A09C-6CC1CD61CCD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0E610-6543-45F2-817A-6C903970B2FA}"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dirty="0"/>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12BFEF2-486C-4580-85F8-FB749D2FEC0F}"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etmalogo2"/>
          <p:cNvPicPr>
            <a:picLocks noChangeAspect="1" noChangeArrowheads="1"/>
          </p:cNvPicPr>
          <p:nvPr userDrawn="1"/>
        </p:nvPicPr>
        <p:blipFill>
          <a:blip r:embed="rId2" cstate="print">
            <a:lum bright="70000" contrast="-70000"/>
            <a:grayscl/>
          </a:blip>
          <a:srcRect/>
          <a:stretch>
            <a:fillRect/>
          </a:stretch>
        </p:blipFill>
        <p:spPr bwMode="auto">
          <a:xfrm>
            <a:off x="7848600" y="152400"/>
            <a:ext cx="1143000" cy="1143000"/>
          </a:xfrm>
          <a:prstGeom prst="rect">
            <a:avLst/>
          </a:prstGeom>
          <a:noFill/>
          <a:ln w="9525">
            <a:noFill/>
            <a:miter lim="800000"/>
            <a:headEnd/>
            <a:tailEnd/>
          </a:ln>
        </p:spPr>
      </p:pic>
      <p:sp>
        <p:nvSpPr>
          <p:cNvPr id="2" name="Title 1"/>
          <p:cNvSpPr>
            <a:spLocks noGrp="1"/>
          </p:cNvSpPr>
          <p:nvPr>
            <p:ph type="title"/>
          </p:nvPr>
        </p:nvSpPr>
        <p:spPr>
          <a:xfrm>
            <a:off x="457200" y="155448"/>
            <a:ext cx="8229600" cy="1252728"/>
          </a:xfrm>
        </p:spPr>
        <p:txBody>
          <a:bodyPr/>
          <a:lstStyle>
            <a:lvl1pPr>
              <a:defRPr sz="3600" baseline="0">
                <a:solidFill>
                  <a:schemeClr val="accent6">
                    <a:lumMod val="75000"/>
                  </a:schemeClr>
                </a:solidFill>
              </a:defRPr>
            </a:lvl1pPr>
            <a:extLst/>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dirty="0"/>
            </a:lvl1pPr>
          </a:lstStyle>
          <a:p>
            <a:pPr>
              <a:defRPr/>
            </a:pPr>
            <a:endParaRPr lang="en-US"/>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92D4DE-993D-4E7F-987A-43E40CBD6D44}"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dirty="0"/>
            </a:lvl1pPr>
          </a:lstStyle>
          <a:p>
            <a:pPr>
              <a:defRPr/>
            </a:pPr>
            <a:endParaRPr lang="en-US"/>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3C14755-C7F7-4792-A798-5A544969380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7871E-4A52-4DD4-BCAC-749B4814AF9D}"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A8964D-ECCF-4517-A6BE-38D600972763}"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7259B0-F09F-4627-8820-17012CA91B7B}"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endParaRPr lang="en-US"/>
          </a:p>
        </p:txBody>
      </p:sp>
      <p:sp>
        <p:nvSpPr>
          <p:cNvPr id="3" name="Footer Placeholder 2"/>
          <p:cNvSpPr>
            <a:spLocks noGrp="1"/>
          </p:cNvSpPr>
          <p:nvPr>
            <p:ph type="ftr" sz="quarter" idx="11"/>
          </p:nvPr>
        </p:nvSpPr>
        <p:spPr/>
        <p:txBody>
          <a:bodyPr/>
          <a:lstStyle>
            <a:lvl1pPr>
              <a:defRPr dirty="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19E3236-FAD9-4566-8D1A-BDFEF9A24082}"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dirty="0"/>
            </a:lvl1pPr>
          </a:lstStyle>
          <a:p>
            <a:pPr>
              <a:defRPr/>
            </a:pPr>
            <a:endParaRPr lang="en-US"/>
          </a:p>
        </p:txBody>
      </p:sp>
      <p:sp>
        <p:nvSpPr>
          <p:cNvPr id="8" name="Footer Placeholder 5"/>
          <p:cNvSpPr>
            <a:spLocks noGrp="1"/>
          </p:cNvSpPr>
          <p:nvPr>
            <p:ph type="ftr" sz="quarter" idx="11"/>
          </p:nvPr>
        </p:nvSpPr>
        <p:spPr/>
        <p:txBody>
          <a:bodyPr/>
          <a:lstStyle>
            <a:lvl1pPr>
              <a:defRPr dirty="0"/>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98A3B71-0B8A-4A05-829F-A7322608532B}"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dirty="0"/>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36289FD-D94D-438E-8C81-0DECF0A169C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bwMode="ltGray">
          <a:xfrm>
            <a:off x="0" y="0"/>
            <a:ext cx="9144000" cy="1433513"/>
          </a:xfrm>
          <a:prstGeom prst="rect">
            <a:avLst/>
          </a:prstGeom>
          <a:gradFill flip="none" rotWithShape="1">
            <a:gsLst>
              <a:gs pos="69000">
                <a:srgbClr val="292929"/>
              </a:gs>
              <a:gs pos="93000">
                <a:srgbClr val="777777"/>
              </a:gs>
              <a:gs pos="100000">
                <a:srgbClr val="EAEAEA"/>
              </a:gs>
            </a:gsLst>
            <a:path path="circle">
              <a:fillToRect l="100000" t="100000"/>
            </a:path>
            <a:tileRect r="-100000" b="-10000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31"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dirty="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dirty="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0D43C65A-A9D6-460B-A374-D0CC223FE6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18" r:id="rId4"/>
    <p:sldLayoutId id="2147484119" r:id="rId5"/>
    <p:sldLayoutId id="2147484120" r:id="rId6"/>
    <p:sldLayoutId id="2147484125" r:id="rId7"/>
    <p:sldLayoutId id="2147484126" r:id="rId8"/>
    <p:sldLayoutId id="2147484127" r:id="rId9"/>
    <p:sldLayoutId id="2147484121" r:id="rId10"/>
    <p:sldLayoutId id="2147484128" r:id="rId11"/>
  </p:sldLayoutIdLst>
  <p:transition spd="med">
    <p:fade thruBlk="1"/>
  </p:transition>
  <p:txStyles>
    <p:titleStyle>
      <a:lvl1pPr algn="l" rtl="0" eaLnBrk="0" fontAlgn="base" hangingPunct="0">
        <a:spcBef>
          <a:spcPct val="0"/>
        </a:spcBef>
        <a:spcAft>
          <a:spcPct val="0"/>
        </a:spcAft>
        <a:defRPr sz="4500" b="1" kern="1200">
          <a:solidFill>
            <a:srgbClr val="C00000"/>
          </a:solidFill>
          <a:latin typeface="+mj-lt"/>
          <a:ea typeface="+mj-ea"/>
          <a:cs typeface="+mj-cs"/>
        </a:defRPr>
      </a:lvl1pPr>
      <a:lvl2pPr algn="l" rtl="0" eaLnBrk="0" fontAlgn="base" hangingPunct="0">
        <a:spcBef>
          <a:spcPct val="0"/>
        </a:spcBef>
        <a:spcAft>
          <a:spcPct val="0"/>
        </a:spcAft>
        <a:defRPr sz="4500" b="1">
          <a:solidFill>
            <a:srgbClr val="C00000"/>
          </a:solidFill>
          <a:latin typeface="Corbel" pitchFamily="34" charset="0"/>
        </a:defRPr>
      </a:lvl2pPr>
      <a:lvl3pPr algn="l" rtl="0" eaLnBrk="0" fontAlgn="base" hangingPunct="0">
        <a:spcBef>
          <a:spcPct val="0"/>
        </a:spcBef>
        <a:spcAft>
          <a:spcPct val="0"/>
        </a:spcAft>
        <a:defRPr sz="4500" b="1">
          <a:solidFill>
            <a:srgbClr val="C00000"/>
          </a:solidFill>
          <a:latin typeface="Corbel" pitchFamily="34" charset="0"/>
        </a:defRPr>
      </a:lvl3pPr>
      <a:lvl4pPr algn="l" rtl="0" eaLnBrk="0" fontAlgn="base" hangingPunct="0">
        <a:spcBef>
          <a:spcPct val="0"/>
        </a:spcBef>
        <a:spcAft>
          <a:spcPct val="0"/>
        </a:spcAft>
        <a:defRPr sz="4500" b="1">
          <a:solidFill>
            <a:srgbClr val="C00000"/>
          </a:solidFill>
          <a:latin typeface="Corbel" pitchFamily="34" charset="0"/>
        </a:defRPr>
      </a:lvl4pPr>
      <a:lvl5pPr algn="l" rtl="0" eaLnBrk="0" fontAlgn="base" hangingPunct="0">
        <a:spcBef>
          <a:spcPct val="0"/>
        </a:spcBef>
        <a:spcAft>
          <a:spcPct val="0"/>
        </a:spcAft>
        <a:defRPr sz="4500" b="1">
          <a:solidFill>
            <a:srgbClr val="C000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lpa.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09800"/>
            <a:ext cx="9144000" cy="2133600"/>
          </a:xfrm>
        </p:spPr>
        <p:txBody>
          <a:bodyPr>
            <a:normAutofit fontScale="90000"/>
          </a:bodyPr>
          <a:lstStyle/>
          <a:p>
            <a:pPr eaLnBrk="1" fontAlgn="auto" hangingPunct="1">
              <a:spcAft>
                <a:spcPts val="0"/>
              </a:spcAft>
              <a:defRPr/>
            </a:pPr>
            <a:br>
              <a:rPr lang="en-US" sz="3200" dirty="0">
                <a:solidFill>
                  <a:schemeClr val="accent1">
                    <a:satMod val="150000"/>
                  </a:schemeClr>
                </a:solidFill>
              </a:rPr>
            </a:br>
            <a:r>
              <a:rPr lang="en-US" sz="3600" dirty="0">
                <a:solidFill>
                  <a:schemeClr val="accent1">
                    <a:satMod val="150000"/>
                  </a:schemeClr>
                </a:solidFill>
              </a:rPr>
              <a:t>Business Intelligence and Reporting at SETMA:</a:t>
            </a:r>
            <a:br>
              <a:rPr lang="en-US" sz="3600" dirty="0">
                <a:solidFill>
                  <a:schemeClr val="accent1">
                    <a:satMod val="150000"/>
                  </a:schemeClr>
                </a:solidFill>
              </a:rPr>
            </a:br>
            <a:r>
              <a:rPr lang="en-US" sz="3600" dirty="0">
                <a:solidFill>
                  <a:schemeClr val="accent1">
                    <a:satMod val="150000"/>
                  </a:schemeClr>
                </a:solidFill>
              </a:rPr>
              <a:t>	Improving Quality, Outcomes and Clinical 	Practices</a:t>
            </a:r>
            <a:br>
              <a:rPr lang="en-US" sz="3600" dirty="0">
                <a:solidFill>
                  <a:schemeClr val="accent1">
                    <a:satMod val="150000"/>
                  </a:schemeClr>
                </a:solidFill>
              </a:rPr>
            </a:br>
            <a:r>
              <a:rPr lang="en-US" sz="3600" dirty="0">
                <a:solidFill>
                  <a:schemeClr val="accent1">
                    <a:satMod val="150000"/>
                  </a:schemeClr>
                </a:solidFill>
              </a:rPr>
              <a:t>Texas A&amp;M University, School of Medicine</a:t>
            </a:r>
            <a:br>
              <a:rPr lang="en-US" sz="3600" dirty="0">
                <a:solidFill>
                  <a:schemeClr val="accent1">
                    <a:satMod val="150000"/>
                  </a:schemeClr>
                </a:solidFill>
              </a:rPr>
            </a:br>
            <a:r>
              <a:rPr lang="en-US" sz="3600" dirty="0">
                <a:solidFill>
                  <a:schemeClr val="accent1">
                    <a:satMod val="150000"/>
                  </a:schemeClr>
                </a:solidFill>
              </a:rPr>
              <a:t>	Alumni CME</a:t>
            </a:r>
            <a:br>
              <a:rPr lang="en-US" sz="3200" dirty="0">
                <a:solidFill>
                  <a:schemeClr val="accent1">
                    <a:satMod val="150000"/>
                  </a:schemeClr>
                </a:solidFill>
              </a:rPr>
            </a:br>
            <a:endParaRPr lang="en-US" sz="3200" dirty="0">
              <a:solidFill>
                <a:schemeClr val="accent1">
                  <a:satMod val="150000"/>
                </a:schemeClr>
              </a:solidFill>
            </a:endParaRPr>
          </a:p>
        </p:txBody>
      </p:sp>
      <p:sp>
        <p:nvSpPr>
          <p:cNvPr id="9219" name="Rectangle 4"/>
          <p:cNvSpPr>
            <a:spLocks noChangeArrowheads="1"/>
          </p:cNvSpPr>
          <p:nvPr/>
        </p:nvSpPr>
        <p:spPr bwMode="auto">
          <a:xfrm>
            <a:off x="4298950" y="5667375"/>
            <a:ext cx="4845050" cy="915988"/>
          </a:xfrm>
          <a:prstGeom prst="rect">
            <a:avLst/>
          </a:prstGeom>
          <a:noFill/>
          <a:ln w="9525">
            <a:noFill/>
            <a:miter lim="800000"/>
            <a:headEnd/>
            <a:tailEnd/>
          </a:ln>
        </p:spPr>
        <p:txBody>
          <a:bodyPr wrap="none">
            <a:spAutoFit/>
          </a:bodyPr>
          <a:lstStyle/>
          <a:p>
            <a:pPr eaLnBrk="0" hangingPunct="0"/>
            <a:r>
              <a:rPr lang="en-US" i="1"/>
              <a:t>Dr. James L. Holly, MD</a:t>
            </a:r>
          </a:p>
          <a:p>
            <a:pPr eaLnBrk="0" hangingPunct="0"/>
            <a:r>
              <a:rPr lang="en-US" i="1"/>
              <a:t>CEO, Southeast Texas Medical Associates, LLP</a:t>
            </a:r>
          </a:p>
          <a:p>
            <a:pPr eaLnBrk="0" hangingPunct="0"/>
            <a:r>
              <a:rPr lang="en-US" i="1"/>
              <a:t>April 30, 2011</a:t>
            </a:r>
          </a:p>
        </p:txBody>
      </p:sp>
      <p:pic>
        <p:nvPicPr>
          <p:cNvPr id="9220" name="Picture 5" descr="setmalogo2"/>
          <p:cNvPicPr>
            <a:picLocks noChangeAspect="1" noChangeArrowheads="1"/>
          </p:cNvPicPr>
          <p:nvPr/>
        </p:nvPicPr>
        <p:blipFill>
          <a:blip r:embed="rId2" cstate="print">
            <a:lum bright="70000" contrast="-70000"/>
            <a:grayscl/>
          </a:blip>
          <a:srcRect/>
          <a:stretch>
            <a:fillRect/>
          </a:stretch>
        </p:blipFill>
        <p:spPr bwMode="auto">
          <a:xfrm>
            <a:off x="6781800" y="152400"/>
            <a:ext cx="2133600" cy="2133600"/>
          </a:xfrm>
          <a:prstGeom prst="rect">
            <a:avLst/>
          </a:prstGeom>
          <a:noFill/>
          <a:ln w="9525">
            <a:noFill/>
            <a:miter lim="800000"/>
            <a:headEnd/>
            <a:tailEnd/>
          </a:ln>
        </p:spPr>
      </p:pic>
      <p:sp>
        <p:nvSpPr>
          <p:cNvPr id="9221" name="Rectangle 6"/>
          <p:cNvSpPr>
            <a:spLocks noChangeArrowheads="1"/>
          </p:cNvSpPr>
          <p:nvPr/>
        </p:nvSpPr>
        <p:spPr bwMode="auto">
          <a:xfrm>
            <a:off x="0" y="479425"/>
            <a:ext cx="230188" cy="260350"/>
          </a:xfrm>
          <a:prstGeom prst="rect">
            <a:avLst/>
          </a:prstGeom>
          <a:noFill/>
          <a:ln w="9525">
            <a:noFill/>
            <a:miter lim="800000"/>
            <a:headEnd/>
            <a:tailEnd/>
          </a:ln>
        </p:spPr>
        <p:txBody>
          <a:bodyPr wrap="none" anchor="ctr">
            <a:spAutoFit/>
          </a:bodyPr>
          <a:lstStyle/>
          <a:p>
            <a:pPr eaLnBrk="0" hangingPunct="0"/>
            <a:r>
              <a:rPr lang="en-US" sz="1100"/>
              <a:t> </a:t>
            </a:r>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Linear Thinking</a:t>
            </a:r>
          </a:p>
        </p:txBody>
      </p:sp>
      <p:pic>
        <p:nvPicPr>
          <p:cNvPr id="18435" name="Picture 4" descr="Chart4"/>
          <p:cNvPicPr>
            <a:picLocks noChangeAspect="1" noChangeArrowheads="1"/>
          </p:cNvPicPr>
          <p:nvPr/>
        </p:nvPicPr>
        <p:blipFill>
          <a:blip r:embed="rId2" cstate="print"/>
          <a:srcRect/>
          <a:stretch>
            <a:fillRect/>
          </a:stretch>
        </p:blipFill>
        <p:spPr bwMode="auto">
          <a:xfrm>
            <a:off x="1600200" y="1639888"/>
            <a:ext cx="5638800" cy="5141912"/>
          </a:xfrm>
          <a:prstGeom prst="rect">
            <a:avLst/>
          </a:prstGeom>
          <a:noFill/>
          <a:ln w="9525">
            <a:noFill/>
            <a:miter lim="800000"/>
            <a:headEnd/>
            <a:tailEnd/>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9" descr="Chart3"/>
          <p:cNvPicPr>
            <a:picLocks noChangeAspect="1" noChangeArrowheads="1"/>
          </p:cNvPicPr>
          <p:nvPr/>
        </p:nvPicPr>
        <p:blipFill>
          <a:blip r:embed="rId2" cstate="print"/>
          <a:srcRect/>
          <a:stretch>
            <a:fillRect/>
          </a:stretch>
        </p:blipFill>
        <p:spPr bwMode="auto">
          <a:xfrm>
            <a:off x="762000" y="1371600"/>
            <a:ext cx="7315200" cy="5653088"/>
          </a:xfrm>
          <a:prstGeom prst="rect">
            <a:avLst/>
          </a:prstGeom>
          <a:noFill/>
          <a:ln w="9525">
            <a:noFill/>
            <a:miter lim="800000"/>
            <a:headEnd/>
            <a:tailEnd/>
          </a:ln>
        </p:spPr>
      </p:pic>
      <p:sp>
        <p:nvSpPr>
          <p:cNvPr id="10243" name="Rectangle 10"/>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Circular Causality</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SETMA’s Diabetes Management</a:t>
            </a:r>
          </a:p>
        </p:txBody>
      </p:sp>
      <p:pic>
        <p:nvPicPr>
          <p:cNvPr id="20483" name="Picture 5"/>
          <p:cNvPicPr>
            <a:picLocks noGrp="1" noChangeAspect="1" noChangeArrowheads="1"/>
          </p:cNvPicPr>
          <p:nvPr>
            <p:ph idx="1"/>
          </p:nvPr>
        </p:nvPicPr>
        <p:blipFill>
          <a:blip r:embed="rId2" cstate="print"/>
          <a:srcRect/>
          <a:stretch>
            <a:fillRect/>
          </a:stretch>
        </p:blipFill>
        <p:spPr>
          <a:xfrm>
            <a:off x="914400" y="1524000"/>
            <a:ext cx="7467600" cy="5233988"/>
          </a:xfrm>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SETMA’s Model of Care</a:t>
            </a:r>
          </a:p>
        </p:txBody>
      </p:sp>
      <p:sp>
        <p:nvSpPr>
          <p:cNvPr id="7172" name="Rectangle 4"/>
          <p:cNvSpPr>
            <a:spLocks noChangeArrowheads="1"/>
          </p:cNvSpPr>
          <p:nvPr/>
        </p:nvSpPr>
        <p:spPr bwMode="auto">
          <a:xfrm>
            <a:off x="0" y="1590675"/>
            <a:ext cx="8534400" cy="3895725"/>
          </a:xfrm>
          <a:prstGeom prst="rect">
            <a:avLst/>
          </a:prstGeom>
          <a:noFill/>
          <a:ln w="9525">
            <a:noFill/>
            <a:miter lim="800000"/>
            <a:headEnd/>
            <a:tailEnd/>
          </a:ln>
          <a:effectLst/>
        </p:spPr>
        <p:txBody>
          <a:bodyPr>
            <a:spAutoFit/>
          </a:bodyPr>
          <a:lstStyle/>
          <a:p>
            <a:pPr algn="ctr" eaLnBrk="0" hangingPunct="0">
              <a:spcBef>
                <a:spcPts val="500"/>
              </a:spcBef>
              <a:spcAft>
                <a:spcPts val="500"/>
              </a:spcAft>
              <a:defRPr/>
            </a:pPr>
            <a:endParaRPr lang="en-US" sz="2800" dirty="0">
              <a:latin typeface="+mn-lt"/>
            </a:endParaRPr>
          </a:p>
          <a:p>
            <a:pPr marL="914400" indent="-457200" eaLnBrk="0" hangingPunct="0">
              <a:spcBef>
                <a:spcPts val="1000"/>
              </a:spcBef>
              <a:spcAft>
                <a:spcPts val="1000"/>
              </a:spcAft>
              <a:buFont typeface="+mj-lt"/>
              <a:buAutoNum type="arabicPeriod"/>
              <a:defRPr/>
            </a:pPr>
            <a:r>
              <a:rPr lang="en-US" sz="2800" dirty="0">
                <a:latin typeface="+mn-lt"/>
              </a:rPr>
              <a:t>Performance Tracking – one patient at a time</a:t>
            </a:r>
          </a:p>
          <a:p>
            <a:pPr marL="914400" indent="-457200" eaLnBrk="0" hangingPunct="0">
              <a:spcBef>
                <a:spcPts val="1000"/>
              </a:spcBef>
              <a:spcAft>
                <a:spcPts val="1000"/>
              </a:spcAft>
              <a:buFont typeface="+mj-lt"/>
              <a:buAutoNum type="arabicPeriod"/>
              <a:defRPr/>
            </a:pPr>
            <a:r>
              <a:rPr lang="en-US" sz="2800" dirty="0">
                <a:latin typeface="+mn-lt"/>
              </a:rPr>
              <a:t>Performance Auditing – by panel or population</a:t>
            </a:r>
          </a:p>
          <a:p>
            <a:pPr marL="914400" indent="-457200" eaLnBrk="0" hangingPunct="0">
              <a:spcBef>
                <a:spcPts val="1000"/>
              </a:spcBef>
              <a:spcAft>
                <a:spcPts val="1000"/>
              </a:spcAft>
              <a:buFont typeface="+mj-lt"/>
              <a:buAutoNum type="arabicPeriod"/>
              <a:defRPr/>
            </a:pPr>
            <a:r>
              <a:rPr lang="en-US" sz="2800" dirty="0">
                <a:latin typeface="+mn-lt"/>
              </a:rPr>
              <a:t>Analysis of Provider Performance Data</a:t>
            </a:r>
          </a:p>
          <a:p>
            <a:pPr marL="914400" indent="-457200" eaLnBrk="0" hangingPunct="0">
              <a:spcBef>
                <a:spcPts val="1000"/>
              </a:spcBef>
              <a:spcAft>
                <a:spcPts val="1000"/>
              </a:spcAft>
              <a:buFont typeface="+mj-lt"/>
              <a:buAutoNum type="arabicPeriod"/>
              <a:defRPr/>
            </a:pPr>
            <a:r>
              <a:rPr lang="en-US" sz="2800" dirty="0">
                <a:latin typeface="+mn-lt"/>
              </a:rPr>
              <a:t>Public Reporting by Provider Name </a:t>
            </a:r>
          </a:p>
          <a:p>
            <a:pPr marL="914400" indent="-457200" eaLnBrk="0" hangingPunct="0">
              <a:spcBef>
                <a:spcPts val="1000"/>
              </a:spcBef>
              <a:spcAft>
                <a:spcPts val="1000"/>
              </a:spcAft>
              <a:buFont typeface="+mj-lt"/>
              <a:buAutoNum type="arabicPeriod"/>
              <a:defRPr/>
            </a:pPr>
            <a:r>
              <a:rPr lang="en-US" sz="2800" dirty="0">
                <a:latin typeface="+mn-lt"/>
              </a:rPr>
              <a:t>Quality Assessment/Performance Improvement</a:t>
            </a: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4339" name="Rectangle 4"/>
          <p:cNvSpPr>
            <a:spLocks noChangeArrowheads="1"/>
          </p:cNvSpPr>
          <p:nvPr/>
        </p:nvSpPr>
        <p:spPr bwMode="auto">
          <a:xfrm>
            <a:off x="228600" y="1676400"/>
            <a:ext cx="8534400" cy="48672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800" dirty="0">
                <a:latin typeface="+mn-lt"/>
              </a:rPr>
              <a:t>SETMA tracks  multiple Physician Consortium for Performance Improvement (PCPI) measurement sets:</a:t>
            </a:r>
          </a:p>
          <a:p>
            <a:pPr lvl="1" eaLnBrk="0" hangingPunct="0">
              <a:spcBef>
                <a:spcPts val="500"/>
              </a:spcBef>
              <a:spcAft>
                <a:spcPts val="500"/>
              </a:spcAft>
              <a:buClr>
                <a:schemeClr val="accent1"/>
              </a:buClr>
              <a:buFont typeface="Arial" charset="0"/>
              <a:buChar char="•"/>
              <a:defRPr/>
            </a:pPr>
            <a:r>
              <a:rPr lang="en-US" sz="2800" dirty="0">
                <a:latin typeface="+mn-lt"/>
              </a:rPr>
              <a:t>Chronic Stable Angina</a:t>
            </a:r>
          </a:p>
          <a:p>
            <a:pPr lvl="1" eaLnBrk="0" hangingPunct="0">
              <a:spcBef>
                <a:spcPts val="500"/>
              </a:spcBef>
              <a:spcAft>
                <a:spcPts val="500"/>
              </a:spcAft>
              <a:buClr>
                <a:schemeClr val="accent1"/>
              </a:buClr>
              <a:buFont typeface="Arial" charset="0"/>
              <a:buChar char="•"/>
              <a:defRPr/>
            </a:pPr>
            <a:r>
              <a:rPr lang="en-US" sz="2800" dirty="0">
                <a:latin typeface="+mn-lt"/>
              </a:rPr>
              <a:t>Congestive Heart Failure</a:t>
            </a:r>
          </a:p>
          <a:p>
            <a:pPr lvl="1" eaLnBrk="0" hangingPunct="0">
              <a:spcBef>
                <a:spcPts val="500"/>
              </a:spcBef>
              <a:spcAft>
                <a:spcPts val="500"/>
              </a:spcAft>
              <a:buClr>
                <a:schemeClr val="accent1"/>
              </a:buClr>
              <a:buFont typeface="Arial" charset="0"/>
              <a:buChar char="•"/>
              <a:defRPr/>
            </a:pPr>
            <a:r>
              <a:rPr lang="en-US" sz="2800" dirty="0">
                <a:latin typeface="+mn-lt"/>
              </a:rPr>
              <a:t>Diabetes</a:t>
            </a:r>
          </a:p>
          <a:p>
            <a:pPr lvl="1" eaLnBrk="0" hangingPunct="0">
              <a:spcBef>
                <a:spcPts val="500"/>
              </a:spcBef>
              <a:spcAft>
                <a:spcPts val="500"/>
              </a:spcAft>
              <a:buClr>
                <a:schemeClr val="accent1"/>
              </a:buClr>
              <a:buFont typeface="Arial" charset="0"/>
              <a:buChar char="•"/>
              <a:defRPr/>
            </a:pPr>
            <a:r>
              <a:rPr lang="en-US" sz="2800" dirty="0">
                <a:latin typeface="+mn-lt"/>
              </a:rPr>
              <a:t>Hypertension</a:t>
            </a:r>
          </a:p>
          <a:p>
            <a:pPr lvl="1" eaLnBrk="0" hangingPunct="0">
              <a:spcBef>
                <a:spcPts val="500"/>
              </a:spcBef>
              <a:spcAft>
                <a:spcPts val="500"/>
              </a:spcAft>
              <a:buClr>
                <a:schemeClr val="accent1"/>
              </a:buClr>
              <a:buFont typeface="Arial" charset="0"/>
              <a:buChar char="•"/>
              <a:defRPr/>
            </a:pPr>
            <a:r>
              <a:rPr lang="en-US" sz="2800" dirty="0">
                <a:latin typeface="+mn-lt"/>
              </a:rPr>
              <a:t>Chronic Renal Disease</a:t>
            </a:r>
          </a:p>
          <a:p>
            <a:pPr lvl="1" eaLnBrk="0" hangingPunct="0">
              <a:spcBef>
                <a:spcPts val="500"/>
              </a:spcBef>
              <a:spcAft>
                <a:spcPts val="500"/>
              </a:spcAft>
              <a:buClr>
                <a:schemeClr val="accent1"/>
              </a:buClr>
              <a:buFont typeface="Arial" charset="0"/>
              <a:buChar char="•"/>
              <a:defRPr/>
            </a:pPr>
            <a:r>
              <a:rPr lang="en-US" sz="2800" dirty="0">
                <a:latin typeface="+mn-lt"/>
              </a:rPr>
              <a:t>Weight Management</a:t>
            </a:r>
          </a:p>
          <a:p>
            <a:pPr lvl="1" eaLnBrk="0" hangingPunct="0">
              <a:spcBef>
                <a:spcPts val="500"/>
              </a:spcBef>
              <a:spcAft>
                <a:spcPts val="500"/>
              </a:spcAft>
              <a:buClr>
                <a:schemeClr val="accent1"/>
              </a:buClr>
              <a:buFont typeface="Arial" charset="0"/>
              <a:buChar char="•"/>
              <a:defRPr/>
            </a:pPr>
            <a:r>
              <a:rPr lang="en-US" sz="2800" dirty="0">
                <a:latin typeface="+mn-lt"/>
              </a:rPr>
              <a:t>Care Transitions</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426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5363" name="Rectangle 4"/>
          <p:cNvSpPr>
            <a:spLocks noChangeArrowheads="1"/>
          </p:cNvSpPr>
          <p:nvPr/>
        </p:nvSpPr>
        <p:spPr bwMode="auto">
          <a:xfrm>
            <a:off x="304800" y="1600200"/>
            <a:ext cx="8458200" cy="331946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also tracks the following published quality performance measure sets:</a:t>
            </a:r>
          </a:p>
          <a:p>
            <a:pPr lvl="1" eaLnBrk="0" hangingPunct="0">
              <a:spcBef>
                <a:spcPts val="500"/>
              </a:spcBef>
              <a:spcAft>
                <a:spcPts val="500"/>
              </a:spcAft>
              <a:buClr>
                <a:schemeClr val="accent1"/>
              </a:buClr>
              <a:buFont typeface="Arial" charset="0"/>
              <a:buChar char="•"/>
              <a:defRPr/>
            </a:pPr>
            <a:r>
              <a:rPr lang="en-US" sz="2400" dirty="0">
                <a:latin typeface="+mn-lt"/>
              </a:rPr>
              <a:t>HEDIS</a:t>
            </a:r>
          </a:p>
          <a:p>
            <a:pPr lvl="1" eaLnBrk="0" hangingPunct="0">
              <a:spcBef>
                <a:spcPts val="500"/>
              </a:spcBef>
              <a:spcAft>
                <a:spcPts val="500"/>
              </a:spcAft>
              <a:buClr>
                <a:schemeClr val="accent1"/>
              </a:buClr>
              <a:buFont typeface="Arial" charset="0"/>
              <a:buChar char="•"/>
              <a:defRPr/>
            </a:pPr>
            <a:r>
              <a:rPr lang="en-US" sz="2400" dirty="0">
                <a:latin typeface="+mn-lt"/>
              </a:rPr>
              <a:t>NQF</a:t>
            </a:r>
          </a:p>
          <a:p>
            <a:pPr lvl="1" eaLnBrk="0" hangingPunct="0">
              <a:spcBef>
                <a:spcPts val="500"/>
              </a:spcBef>
              <a:spcAft>
                <a:spcPts val="500"/>
              </a:spcAft>
              <a:buClr>
                <a:schemeClr val="accent1"/>
              </a:buClr>
              <a:buFont typeface="Arial" charset="0"/>
              <a:buChar char="•"/>
              <a:defRPr/>
            </a:pPr>
            <a:r>
              <a:rPr lang="en-US" sz="2400" dirty="0">
                <a:latin typeface="+mn-lt"/>
              </a:rPr>
              <a:t>AQA</a:t>
            </a:r>
          </a:p>
          <a:p>
            <a:pPr lvl="1" eaLnBrk="0" hangingPunct="0">
              <a:spcBef>
                <a:spcPts val="500"/>
              </a:spcBef>
              <a:spcAft>
                <a:spcPts val="500"/>
              </a:spcAft>
              <a:buClr>
                <a:schemeClr val="accent1"/>
              </a:buClr>
              <a:buFont typeface="Arial" charset="0"/>
              <a:buChar char="•"/>
              <a:defRPr/>
            </a:pPr>
            <a:r>
              <a:rPr lang="en-US" sz="2400" dirty="0">
                <a:latin typeface="+mn-lt"/>
              </a:rPr>
              <a:t>PQRI</a:t>
            </a:r>
          </a:p>
          <a:p>
            <a:pPr lvl="1" eaLnBrk="0" hangingPunct="0">
              <a:spcBef>
                <a:spcPts val="500"/>
              </a:spcBef>
              <a:spcAft>
                <a:spcPts val="500"/>
              </a:spcAft>
              <a:buClr>
                <a:schemeClr val="accent1"/>
              </a:buClr>
              <a:buFont typeface="Arial" charset="0"/>
              <a:buChar char="•"/>
              <a:defRPr/>
            </a:pPr>
            <a:r>
              <a:rPr lang="en-US" sz="2400" dirty="0">
                <a:latin typeface="+mn-lt"/>
              </a:rPr>
              <a:t>BTE</a:t>
            </a:r>
          </a:p>
        </p:txBody>
      </p:sp>
      <p:pic>
        <p:nvPicPr>
          <p:cNvPr id="23556" name="Picture 2"/>
          <p:cNvPicPr>
            <a:picLocks noChangeAspect="1" noChangeArrowheads="1"/>
          </p:cNvPicPr>
          <p:nvPr/>
        </p:nvPicPr>
        <p:blipFill>
          <a:blip r:embed="rId2" cstate="print"/>
          <a:srcRect/>
          <a:stretch>
            <a:fillRect/>
          </a:stretch>
        </p:blipFill>
        <p:spPr bwMode="auto">
          <a:xfrm>
            <a:off x="3733800" y="2743200"/>
            <a:ext cx="5080000" cy="3810000"/>
          </a:xfrm>
          <a:prstGeom prst="rect">
            <a:avLst/>
          </a:prstGeom>
          <a:noFill/>
          <a:ln w="9525">
            <a:noFill/>
            <a:miter lim="800000"/>
            <a:headEnd/>
            <a:tailEnd/>
          </a:ln>
        </p:spPr>
      </p:pic>
      <p:sp>
        <p:nvSpPr>
          <p:cNvPr id="15365" name="TextBox 4"/>
          <p:cNvSpPr txBox="1">
            <a:spLocks noChangeArrowheads="1"/>
          </p:cNvSpPr>
          <p:nvPr/>
        </p:nvSpPr>
        <p:spPr bwMode="auto">
          <a:xfrm>
            <a:off x="381000" y="5029200"/>
            <a:ext cx="3352800" cy="1200150"/>
          </a:xfrm>
          <a:prstGeom prst="rect">
            <a:avLst/>
          </a:prstGeom>
          <a:noFill/>
          <a:ln w="9525">
            <a:noFill/>
            <a:miter lim="800000"/>
            <a:headEnd/>
            <a:tailEnd/>
          </a:ln>
        </p:spPr>
        <p:txBody>
          <a:bodyPr>
            <a:spAutoFit/>
          </a:bodyPr>
          <a:lstStyle/>
          <a:p>
            <a:pPr eaLnBrk="0" hangingPunct="0">
              <a:defRPr/>
            </a:pPr>
            <a:r>
              <a:rPr lang="en-US" sz="2400" dirty="0">
                <a:latin typeface="+mn-lt"/>
              </a:rPr>
              <a:t>Each is available to the provider, interactively at each patient encounter.</a:t>
            </a: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188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6387" name="Rectangle 4"/>
          <p:cNvSpPr>
            <a:spLocks noChangeArrowheads="1"/>
          </p:cNvSpPr>
          <p:nvPr/>
        </p:nvSpPr>
        <p:spPr bwMode="auto">
          <a:xfrm>
            <a:off x="304800" y="1455738"/>
            <a:ext cx="8534400" cy="83026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This tool allows the provider to assess comprehensive quality measures for “screening” and “prevention” of each patient.</a:t>
            </a:r>
          </a:p>
        </p:txBody>
      </p:sp>
      <p:pic>
        <p:nvPicPr>
          <p:cNvPr id="24580" name="Picture 8" descr="cid:image001.jpg@01CB28BD.E03523A0"/>
          <p:cNvPicPr>
            <a:picLocks noChangeAspect="1" noChangeArrowheads="1"/>
          </p:cNvPicPr>
          <p:nvPr/>
        </p:nvPicPr>
        <p:blipFill>
          <a:blip r:embed="rId2" cstate="print"/>
          <a:srcRect/>
          <a:stretch>
            <a:fillRect/>
          </a:stretch>
        </p:blipFill>
        <p:spPr bwMode="auto">
          <a:xfrm>
            <a:off x="1295400" y="2286000"/>
            <a:ext cx="6200775" cy="4248150"/>
          </a:xfrm>
          <a:prstGeom prst="rect">
            <a:avLst/>
          </a:prstGeom>
          <a:noFill/>
          <a:ln w="9525">
            <a:noFill/>
            <a:miter lim="800000"/>
            <a:headEnd/>
            <a:tailEnd/>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76200"/>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pic>
        <p:nvPicPr>
          <p:cNvPr id="25603" name="Picture 2"/>
          <p:cNvPicPr>
            <a:picLocks noChangeAspect="1" noChangeArrowheads="1"/>
          </p:cNvPicPr>
          <p:nvPr/>
        </p:nvPicPr>
        <p:blipFill>
          <a:blip r:embed="rId2" cstate="print"/>
          <a:srcRect/>
          <a:stretch>
            <a:fillRect/>
          </a:stretch>
        </p:blipFill>
        <p:spPr bwMode="auto">
          <a:xfrm>
            <a:off x="609600" y="1905000"/>
            <a:ext cx="7972425" cy="4495800"/>
          </a:xfrm>
          <a:prstGeom prst="rect">
            <a:avLst/>
          </a:prstGeom>
          <a:noFill/>
          <a:ln w="9525">
            <a:noFill/>
            <a:miter lim="800000"/>
            <a:headEnd/>
            <a:tailEnd/>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188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8435" name="Rectangle 4"/>
          <p:cNvSpPr>
            <a:spLocks noChangeArrowheads="1"/>
          </p:cNvSpPr>
          <p:nvPr/>
        </p:nvSpPr>
        <p:spPr bwMode="auto">
          <a:xfrm>
            <a:off x="304800" y="1792288"/>
            <a:ext cx="8534400" cy="64611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3600" dirty="0">
                <a:latin typeface="+mn-lt"/>
              </a:rPr>
              <a:t>PQRI</a:t>
            </a:r>
          </a:p>
        </p:txBody>
      </p:sp>
      <p:pic>
        <p:nvPicPr>
          <p:cNvPr id="26628" name="Picture 3"/>
          <p:cNvPicPr>
            <a:picLocks noChangeAspect="1" noChangeArrowheads="1"/>
          </p:cNvPicPr>
          <p:nvPr/>
        </p:nvPicPr>
        <p:blipFill>
          <a:blip r:embed="rId2" cstate="print"/>
          <a:srcRect/>
          <a:stretch>
            <a:fillRect/>
          </a:stretch>
        </p:blipFill>
        <p:spPr bwMode="auto">
          <a:xfrm>
            <a:off x="1752600" y="1752600"/>
            <a:ext cx="7097713" cy="4495800"/>
          </a:xfrm>
          <a:prstGeom prst="rect">
            <a:avLst/>
          </a:prstGeom>
          <a:noFill/>
          <a:ln w="9525">
            <a:noFill/>
            <a:miter lim="800000"/>
            <a:headEnd/>
            <a:tailEnd/>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Clusters and Galaxies</a:t>
            </a:r>
          </a:p>
        </p:txBody>
      </p:sp>
      <p:sp>
        <p:nvSpPr>
          <p:cNvPr id="27651" name="Content Placeholder 2"/>
          <p:cNvSpPr>
            <a:spLocks noGrp="1"/>
          </p:cNvSpPr>
          <p:nvPr>
            <p:ph idx="1"/>
          </p:nvPr>
        </p:nvSpPr>
        <p:spPr/>
        <p:txBody>
          <a:bodyPr/>
          <a:lstStyle/>
          <a:p>
            <a:pPr eaLnBrk="1" hangingPunct="1"/>
            <a:endParaRPr lang="en-US" sz="2400"/>
          </a:p>
          <a:p>
            <a:pPr eaLnBrk="1" hangingPunct="1"/>
            <a:r>
              <a:rPr lang="en-US" sz="2400"/>
              <a:t>A “</a:t>
            </a:r>
            <a:r>
              <a:rPr lang="en-US" sz="2400" i="1"/>
              <a:t>cluster</a:t>
            </a:r>
            <a:r>
              <a:rPr lang="en-US" sz="2400"/>
              <a:t>” is seven or more quality metrics for a single condition, i.e., diabetes, hypertension, etc.</a:t>
            </a:r>
          </a:p>
          <a:p>
            <a:pPr eaLnBrk="1" hangingPunct="1"/>
            <a:endParaRPr lang="en-US" sz="2400"/>
          </a:p>
          <a:p>
            <a:pPr eaLnBrk="1" hangingPunct="1"/>
            <a:r>
              <a:rPr lang="en-US" sz="2400"/>
              <a:t>A “</a:t>
            </a:r>
            <a:r>
              <a:rPr lang="en-US" sz="2400" i="1"/>
              <a:t>galaxy</a:t>
            </a:r>
            <a:r>
              <a:rPr lang="en-US" sz="2400"/>
              <a:t>” is multiple clusters for the same patient, i.e., diabetes, hypertension, lipids, CHF, etc.</a:t>
            </a:r>
          </a:p>
          <a:p>
            <a:pPr eaLnBrk="1" hangingPunct="1"/>
            <a:endParaRPr lang="en-US" sz="2400"/>
          </a:p>
          <a:p>
            <a:pPr eaLnBrk="1" hangingPunct="1"/>
            <a:r>
              <a:rPr lang="en-US" sz="2400"/>
              <a:t>Fulfilling a single or a few quality metrics does not change outcomes, but fulfilling “clusters” and “galaxies” of metrics at the point-of-care can and </a:t>
            </a:r>
            <a:r>
              <a:rPr lang="en-US" sz="2400" i="1"/>
              <a:t>will</a:t>
            </a:r>
            <a:r>
              <a:rPr lang="en-US" sz="2400"/>
              <a:t> change outcomes.</a:t>
            </a:r>
          </a:p>
          <a:p>
            <a:pPr eaLnBrk="1" hangingPunct="1"/>
            <a:endParaRPr lang="en-US" sz="24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dirty="0"/>
          </a:p>
        </p:txBody>
      </p:sp>
      <p:pic>
        <p:nvPicPr>
          <p:cNvPr id="10243" name="Picture 2"/>
          <p:cNvPicPr>
            <a:picLocks noChangeAspect="1" noChangeArrowheads="1"/>
          </p:cNvPicPr>
          <p:nvPr/>
        </p:nvPicPr>
        <p:blipFill>
          <a:blip r:embed="rId2" cstate="print"/>
          <a:srcRect/>
          <a:stretch>
            <a:fillRect/>
          </a:stretch>
        </p:blipFill>
        <p:spPr bwMode="auto">
          <a:xfrm>
            <a:off x="0" y="1981200"/>
            <a:ext cx="9167813" cy="4191000"/>
          </a:xfrm>
          <a:prstGeom prst="rect">
            <a:avLst/>
          </a:prstGeom>
          <a:noFill/>
          <a:ln w="9525">
            <a:noFill/>
            <a:miter lim="800000"/>
            <a:headEnd/>
            <a:tailEnd/>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5448"/>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8675" name="Content Placeholder 7" descr="Diabetes Final.JPG"/>
          <p:cNvPicPr>
            <a:picLocks noGrp="1" noChangeAspect="1"/>
          </p:cNvPicPr>
          <p:nvPr>
            <p:ph idx="1"/>
          </p:nvPr>
        </p:nvPicPr>
        <p:blipFill>
          <a:blip r:embed="rId2" cstate="print"/>
          <a:srcRect/>
          <a:stretch>
            <a:fillRect/>
          </a:stretch>
        </p:blipFill>
        <p:spPr>
          <a:xfrm>
            <a:off x="1371600" y="1676400"/>
            <a:ext cx="6521450" cy="5083175"/>
          </a:xfrm>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9699" name="Content Placeholder 4" descr="Galaxy Final.JPG"/>
          <p:cNvPicPr>
            <a:picLocks noGrp="1" noChangeAspect="1"/>
          </p:cNvPicPr>
          <p:nvPr>
            <p:ph idx="1"/>
          </p:nvPr>
        </p:nvPicPr>
        <p:blipFill>
          <a:blip r:embed="rId2" cstate="print"/>
          <a:srcRect/>
          <a:stretch>
            <a:fillRect/>
          </a:stretch>
        </p:blipFill>
        <p:spPr>
          <a:xfrm>
            <a:off x="1524000" y="1600200"/>
            <a:ext cx="6056313" cy="5040313"/>
          </a:xfrm>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5603" name="TextBox 3"/>
          <p:cNvSpPr txBox="1">
            <a:spLocks noChangeArrowheads="1"/>
          </p:cNvSpPr>
          <p:nvPr/>
        </p:nvSpPr>
        <p:spPr bwMode="auto">
          <a:xfrm>
            <a:off x="533400" y="1905000"/>
            <a:ext cx="8382000" cy="4524375"/>
          </a:xfrm>
          <a:prstGeom prst="rect">
            <a:avLst/>
          </a:prstGeom>
          <a:noFill/>
          <a:ln w="9525">
            <a:noFill/>
            <a:miter lim="800000"/>
            <a:headEnd/>
            <a:tailEnd/>
          </a:ln>
        </p:spPr>
        <p:txBody>
          <a:bodyPr>
            <a:spAutoFit/>
          </a:bodyPr>
          <a:lstStyle/>
          <a:p>
            <a:pPr>
              <a:defRPr/>
            </a:pPr>
            <a:r>
              <a:rPr lang="en-US" sz="3600" dirty="0">
                <a:latin typeface="+mn-lt"/>
              </a:rPr>
              <a:t>Unlike a single metric, such as “was the blood pressure taken,” which will not improve care, fulfilling and then auditing a “cluster” or a “galaxy of clusters” in the care of a patient </a:t>
            </a:r>
            <a:r>
              <a:rPr lang="en-US" sz="3600" b="1" i="1" dirty="0">
                <a:latin typeface="+mn-lt"/>
              </a:rPr>
              <a:t>will</a:t>
            </a:r>
            <a:r>
              <a:rPr lang="en-US" sz="3600" dirty="0">
                <a:latin typeface="+mn-lt"/>
              </a:rPr>
              <a:t> improve treatment outcomes and </a:t>
            </a:r>
            <a:r>
              <a:rPr lang="en-US" sz="3600" b="1" i="1" dirty="0">
                <a:latin typeface="+mn-lt"/>
              </a:rPr>
              <a:t>will</a:t>
            </a:r>
            <a:r>
              <a:rPr lang="en-US" sz="3600" dirty="0">
                <a:latin typeface="+mn-lt"/>
              </a:rPr>
              <a:t> result in quality care.</a:t>
            </a:r>
          </a:p>
          <a:p>
            <a:pPr>
              <a:defRPr/>
            </a:pPr>
            <a:endParaRPr lang="en-US" sz="3600" dirty="0">
              <a:latin typeface="+mn-lt"/>
            </a:endParaRPr>
          </a:p>
          <a:p>
            <a:pPr>
              <a:defRPr/>
            </a:pPr>
            <a:endParaRPr lang="en-US" sz="3600" dirty="0">
              <a:latin typeface="+mn-lt"/>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6627" name="TextBox 3"/>
          <p:cNvSpPr txBox="1">
            <a:spLocks noChangeArrowheads="1"/>
          </p:cNvSpPr>
          <p:nvPr/>
        </p:nvSpPr>
        <p:spPr bwMode="auto">
          <a:xfrm>
            <a:off x="76200" y="1835150"/>
            <a:ext cx="3810000" cy="4032250"/>
          </a:xfrm>
          <a:prstGeom prst="rect">
            <a:avLst/>
          </a:prstGeom>
          <a:noFill/>
          <a:ln w="9525">
            <a:noFill/>
            <a:miter lim="800000"/>
            <a:headEnd/>
            <a:tailEnd/>
          </a:ln>
        </p:spPr>
        <p:txBody>
          <a:bodyPr>
            <a:spAutoFit/>
          </a:bodyPr>
          <a:lstStyle/>
          <a:p>
            <a:pPr>
              <a:defRPr/>
            </a:pPr>
            <a:r>
              <a:rPr lang="en-US" sz="3200" dirty="0">
                <a:latin typeface="+mn-lt"/>
              </a:rPr>
              <a:t>What is most often missing in quality improvement initiative is real-time, auditing with comparative display of results, and public reporting.</a:t>
            </a:r>
          </a:p>
        </p:txBody>
      </p:sp>
      <p:pic>
        <p:nvPicPr>
          <p:cNvPr id="31748" name="Picture 2"/>
          <p:cNvPicPr>
            <a:picLocks noChangeAspect="1" noChangeArrowheads="1"/>
          </p:cNvPicPr>
          <p:nvPr/>
        </p:nvPicPr>
        <p:blipFill>
          <a:blip r:embed="rId2" cstate="print"/>
          <a:srcRect/>
          <a:stretch>
            <a:fillRect/>
          </a:stretch>
        </p:blipFill>
        <p:spPr bwMode="auto">
          <a:xfrm>
            <a:off x="3876675" y="1676400"/>
            <a:ext cx="5038725" cy="4953000"/>
          </a:xfrm>
          <a:prstGeom prst="rect">
            <a:avLst/>
          </a:prstGeom>
          <a:noFill/>
          <a:ln w="9525">
            <a:noFill/>
            <a:miter lim="800000"/>
            <a:headEnd/>
            <a:tailEnd/>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7651" name="Rectangle 4"/>
          <p:cNvSpPr>
            <a:spLocks noChangeArrowheads="1"/>
          </p:cNvSpPr>
          <p:nvPr/>
        </p:nvSpPr>
        <p:spPr bwMode="auto">
          <a:xfrm>
            <a:off x="304800" y="1898650"/>
            <a:ext cx="8534400" cy="3816350"/>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employed IBM’s Business Intelligence software, </a:t>
            </a:r>
            <a:r>
              <a:rPr lang="en-US" sz="2400" i="1" dirty="0">
                <a:latin typeface="+mn-lt"/>
              </a:rPr>
              <a:t>COGNOS</a:t>
            </a:r>
            <a:r>
              <a:rPr lang="en-US" sz="2400" dirty="0">
                <a:latin typeface="+mn-lt"/>
              </a:rPr>
              <a:t> to audit provider performance and compliance.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i="1" dirty="0">
                <a:latin typeface="+mn-lt"/>
              </a:rPr>
              <a:t>COGNOS</a:t>
            </a:r>
            <a:r>
              <a:rPr lang="en-US" sz="2400" dirty="0">
                <a:latin typeface="+mn-lt"/>
              </a:rPr>
              <a:t> allows all providers to:</a:t>
            </a:r>
          </a:p>
          <a:p>
            <a:pPr marL="914400" lvl="1" indent="-457200" eaLnBrk="0" hangingPunct="0">
              <a:spcBef>
                <a:spcPts val="500"/>
              </a:spcBef>
              <a:spcAft>
                <a:spcPts val="500"/>
              </a:spcAft>
              <a:buFont typeface="Impact" pitchFamily="34" charset="0"/>
              <a:buAutoNum type="arabicPeriod"/>
              <a:defRPr/>
            </a:pPr>
            <a:r>
              <a:rPr lang="en-US" sz="2400" dirty="0">
                <a:latin typeface="+mn-lt"/>
              </a:rPr>
              <a:t>Display their performance for their entire patient base</a:t>
            </a:r>
          </a:p>
          <a:p>
            <a:pPr marL="914400" lvl="1" indent="-457200" eaLnBrk="0" hangingPunct="0">
              <a:spcBef>
                <a:spcPts val="500"/>
              </a:spcBef>
              <a:spcAft>
                <a:spcPts val="500"/>
              </a:spcAft>
              <a:buFont typeface="Impact" pitchFamily="34" charset="0"/>
              <a:buAutoNum type="arabicPeriod"/>
              <a:defRPr/>
            </a:pPr>
            <a:r>
              <a:rPr lang="en-US" sz="2400" dirty="0">
                <a:latin typeface="+mn-lt"/>
              </a:rPr>
              <a:t>Compare their performance to all practice providers</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outcome trends to identify areas for improvement</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this at the point-of-care</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33795" name="Content Placeholder 2"/>
          <p:cNvSpPr>
            <a:spLocks noGrp="1"/>
          </p:cNvSpPr>
          <p:nvPr>
            <p:ph idx="1"/>
          </p:nvPr>
        </p:nvSpPr>
        <p:spPr>
          <a:xfrm>
            <a:off x="228600" y="1905000"/>
            <a:ext cx="8915400" cy="4495800"/>
          </a:xfrm>
        </p:spPr>
        <p:txBody>
          <a:bodyPr/>
          <a:lstStyle/>
          <a:p>
            <a:pPr eaLnBrk="1" hangingPunct="1"/>
            <a:r>
              <a:rPr lang="en-US"/>
              <a:t>SETMA contracted with LPA Systems (</a:t>
            </a:r>
            <a:r>
              <a:rPr lang="en-US">
                <a:hlinkClick r:id="rId2"/>
              </a:rPr>
              <a:t>www.lpa.com</a:t>
            </a:r>
            <a:r>
              <a:rPr lang="en-US"/>
              <a:t>) to build our auditing tools.</a:t>
            </a:r>
          </a:p>
          <a:p>
            <a:pPr eaLnBrk="1" hangingPunct="1"/>
            <a:endParaRPr lang="en-US"/>
          </a:p>
          <a:p>
            <a:pPr eaLnBrk="1" hangingPunct="1"/>
            <a:r>
              <a:rPr lang="en-US"/>
              <a:t>LPA designed a data warehouse to minimize the impact on our production servers.</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
        <p:nvSpPr>
          <p:cNvPr id="34819" name="Content Placeholder 2"/>
          <p:cNvSpPr>
            <a:spLocks noGrp="1"/>
          </p:cNvSpPr>
          <p:nvPr>
            <p:ph idx="1"/>
          </p:nvPr>
        </p:nvSpPr>
        <p:spPr>
          <a:xfrm>
            <a:off x="228600" y="1676400"/>
            <a:ext cx="8534400" cy="5257800"/>
          </a:xfrm>
        </p:spPr>
        <p:txBody>
          <a:bodyPr/>
          <a:lstStyle/>
          <a:p>
            <a:pPr eaLnBrk="1" hangingPunct="1"/>
            <a:r>
              <a:rPr lang="en-US"/>
              <a:t>LPA used SQL Server Integration Services (SSIS) to clean and scrub the hundreds of data points we needed for our  audit rather than having to process the millions of data points contained in our EHR.</a:t>
            </a:r>
          </a:p>
          <a:p>
            <a:pPr eaLnBrk="1" hangingPunct="1"/>
            <a:endParaRPr lang="en-US"/>
          </a:p>
          <a:p>
            <a:pPr eaLnBrk="1" hangingPunct="1"/>
            <a:r>
              <a:rPr lang="en-US"/>
              <a:t>SSIS scrubs and preloads our EHR data into the warehouse, which gives us both speed in reporting and confidence in the results in our COGNOS reports.</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5843" name="Picture 3"/>
          <p:cNvPicPr>
            <a:picLocks noChangeAspect="1" noChangeArrowheads="1"/>
          </p:cNvPicPr>
          <p:nvPr/>
        </p:nvPicPr>
        <p:blipFill>
          <a:blip r:embed="rId2" cstate="print"/>
          <a:srcRect/>
          <a:stretch>
            <a:fillRect/>
          </a:stretch>
        </p:blipFill>
        <p:spPr bwMode="auto">
          <a:xfrm>
            <a:off x="381000" y="1981200"/>
            <a:ext cx="8610600" cy="3562350"/>
          </a:xfrm>
          <a:prstGeom prst="rect">
            <a:avLst/>
          </a:prstGeom>
          <a:noFill/>
          <a:ln w="9525">
            <a:noFill/>
            <a:miter lim="800000"/>
            <a:headEnd/>
            <a:tailEnd/>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6867" name="Picture 2"/>
          <p:cNvPicPr>
            <a:picLocks noChangeAspect="1" noChangeArrowheads="1"/>
          </p:cNvPicPr>
          <p:nvPr/>
        </p:nvPicPr>
        <p:blipFill>
          <a:blip r:embed="rId2" cstate="print"/>
          <a:srcRect/>
          <a:stretch>
            <a:fillRect/>
          </a:stretch>
        </p:blipFill>
        <p:spPr bwMode="auto">
          <a:xfrm>
            <a:off x="228600" y="2133600"/>
            <a:ext cx="8667750" cy="3552825"/>
          </a:xfrm>
          <a:prstGeom prst="rect">
            <a:avLst/>
          </a:prstGeom>
          <a:noFill/>
          <a:ln w="9525">
            <a:noFill/>
            <a:miter lim="800000"/>
            <a:headEnd/>
            <a:tailEnd/>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7891" name="Picture 2"/>
          <p:cNvPicPr>
            <a:picLocks noChangeAspect="1" noChangeArrowheads="1"/>
          </p:cNvPicPr>
          <p:nvPr/>
        </p:nvPicPr>
        <p:blipFill>
          <a:blip r:embed="rId2" cstate="print"/>
          <a:srcRect/>
          <a:stretch>
            <a:fillRect/>
          </a:stretch>
        </p:blipFill>
        <p:spPr bwMode="auto">
          <a:xfrm>
            <a:off x="1066800" y="1576388"/>
            <a:ext cx="7237413" cy="5205412"/>
          </a:xfrm>
          <a:prstGeom prst="rect">
            <a:avLst/>
          </a:prstGeom>
          <a:noFill/>
          <a:ln w="9525">
            <a:noFill/>
            <a:miter lim="800000"/>
            <a:headEnd/>
            <a:tailEnd/>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About SETMA</a:t>
            </a:r>
          </a:p>
        </p:txBody>
      </p:sp>
      <p:sp>
        <p:nvSpPr>
          <p:cNvPr id="3"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pitchFamily="18" charset="2"/>
              <a:buNone/>
              <a:defRPr/>
            </a:pPr>
            <a:r>
              <a:rPr lang="en-US" sz="2400" dirty="0"/>
              <a:t>Southeast Texas Medical Associates, LLP (SETMA) was</a:t>
            </a:r>
          </a:p>
          <a:p>
            <a:pPr marL="438912" indent="-320040" eaLnBrk="1" fontAlgn="auto" hangingPunct="1">
              <a:spcBef>
                <a:spcPts val="0"/>
              </a:spcBef>
              <a:spcAft>
                <a:spcPts val="0"/>
              </a:spcAft>
              <a:buFont typeface="Wingdings 2" pitchFamily="18" charset="2"/>
              <a:buNone/>
              <a:defRPr/>
            </a:pPr>
            <a:r>
              <a:rPr lang="en-US" sz="2400" dirty="0"/>
              <a:t>founded August 1, 1995.</a:t>
            </a:r>
          </a:p>
          <a:p>
            <a:pPr marL="438912" indent="-320040" eaLnBrk="1" fontAlgn="auto" hangingPunct="1">
              <a:spcBef>
                <a:spcPts val="0"/>
              </a:spcBef>
              <a:spcAft>
                <a:spcPts val="0"/>
              </a:spcAft>
              <a:buFont typeface="Wingdings 2"/>
              <a:buChar char=""/>
              <a:defRPr/>
            </a:pPr>
            <a:endParaRPr lang="en-US" sz="2400" dirty="0"/>
          </a:p>
          <a:p>
            <a:pPr marL="438912" indent="-320040" eaLnBrk="1" fontAlgn="auto" hangingPunct="1">
              <a:spcBef>
                <a:spcPts val="0"/>
              </a:spcBef>
              <a:spcAft>
                <a:spcPts val="0"/>
              </a:spcAft>
              <a:buFont typeface="Wingdings 2" pitchFamily="18" charset="2"/>
              <a:buNone/>
              <a:defRPr/>
            </a:pPr>
            <a:r>
              <a:rPr lang="en-US" sz="2400" dirty="0"/>
              <a:t>SETMA currently has 29 healthcare providers in the following</a:t>
            </a:r>
          </a:p>
          <a:p>
            <a:pPr marL="438912" indent="-320040" eaLnBrk="1" fontAlgn="auto" hangingPunct="1">
              <a:spcBef>
                <a:spcPts val="0"/>
              </a:spcBef>
              <a:spcAft>
                <a:spcPts val="0"/>
              </a:spcAft>
              <a:buFont typeface="Wingdings 2" pitchFamily="18" charset="2"/>
              <a:buNone/>
              <a:defRPr/>
            </a:pPr>
            <a:r>
              <a:rPr lang="en-US" sz="2400" dirty="0"/>
              <a:t>specialties:</a:t>
            </a:r>
          </a:p>
          <a:p>
            <a:pPr marL="438912" indent="-320040" eaLnBrk="1" fontAlgn="auto" hangingPunct="1">
              <a:spcBef>
                <a:spcPts val="0"/>
              </a:spcBef>
              <a:spcAft>
                <a:spcPts val="0"/>
              </a:spcAft>
              <a:buFont typeface="Wingdings 2" pitchFamily="18" charset="2"/>
              <a:buNone/>
              <a:defRPr/>
            </a:pPr>
            <a:endParaRPr lang="en-US" sz="2400" dirty="0"/>
          </a:p>
          <a:p>
            <a:pPr marL="914400" indent="-320040" eaLnBrk="1" fontAlgn="auto" hangingPunct="1">
              <a:spcBef>
                <a:spcPts val="0"/>
              </a:spcBef>
              <a:spcAft>
                <a:spcPts val="0"/>
              </a:spcAft>
              <a:buFont typeface="Wingdings 2"/>
              <a:buChar char=""/>
              <a:defRPr/>
            </a:pPr>
            <a:r>
              <a:rPr lang="en-US" sz="2400" dirty="0"/>
              <a:t>Internal Medicine</a:t>
            </a:r>
          </a:p>
          <a:p>
            <a:pPr marL="914400" indent="-320040" eaLnBrk="1" fontAlgn="auto" hangingPunct="1">
              <a:spcBef>
                <a:spcPts val="0"/>
              </a:spcBef>
              <a:spcAft>
                <a:spcPts val="0"/>
              </a:spcAft>
              <a:buFont typeface="Wingdings 2"/>
              <a:buChar char=""/>
              <a:defRPr/>
            </a:pPr>
            <a:r>
              <a:rPr lang="en-US" sz="2400" dirty="0"/>
              <a:t>Family Practice</a:t>
            </a:r>
          </a:p>
          <a:p>
            <a:pPr marL="914400" indent="-320040" eaLnBrk="1" fontAlgn="auto" hangingPunct="1">
              <a:spcBef>
                <a:spcPts val="0"/>
              </a:spcBef>
              <a:spcAft>
                <a:spcPts val="0"/>
              </a:spcAft>
              <a:buFont typeface="Wingdings 2"/>
              <a:buChar char=""/>
              <a:defRPr/>
            </a:pPr>
            <a:r>
              <a:rPr lang="en-US" sz="2400" dirty="0"/>
              <a:t>Pediatrics</a:t>
            </a:r>
          </a:p>
          <a:p>
            <a:pPr marL="914400" indent="-320040" eaLnBrk="1" fontAlgn="auto" hangingPunct="1">
              <a:spcBef>
                <a:spcPts val="0"/>
              </a:spcBef>
              <a:spcAft>
                <a:spcPts val="0"/>
              </a:spcAft>
              <a:buFont typeface="Wingdings 2"/>
              <a:buChar char=""/>
              <a:defRPr/>
            </a:pPr>
            <a:r>
              <a:rPr lang="en-US" sz="2400" dirty="0"/>
              <a:t>Nurse Practitioners</a:t>
            </a:r>
          </a:p>
          <a:p>
            <a:pPr marL="914400" indent="-320040" eaLnBrk="1" fontAlgn="auto" hangingPunct="1">
              <a:spcBef>
                <a:spcPts val="0"/>
              </a:spcBef>
              <a:spcAft>
                <a:spcPts val="0"/>
              </a:spcAft>
              <a:buFont typeface="Wingdings 2"/>
              <a:buChar char=""/>
              <a:defRPr/>
            </a:pPr>
            <a:r>
              <a:rPr lang="en-US" sz="2400" dirty="0"/>
              <a:t>Cardiology</a:t>
            </a:r>
          </a:p>
          <a:p>
            <a:pPr marL="914400" indent="-320040" eaLnBrk="1" fontAlgn="auto" hangingPunct="1">
              <a:spcBef>
                <a:spcPts val="0"/>
              </a:spcBef>
              <a:spcAft>
                <a:spcPts val="0"/>
              </a:spcAft>
              <a:buFont typeface="Wingdings 2"/>
              <a:buChar char=""/>
              <a:defRPr/>
            </a:pPr>
            <a:r>
              <a:rPr lang="en-US" sz="2400" dirty="0"/>
              <a:t>Neurology</a:t>
            </a:r>
          </a:p>
          <a:p>
            <a:pPr marL="914400" indent="-320040" eaLnBrk="1" fontAlgn="auto" hangingPunct="1">
              <a:spcBef>
                <a:spcPts val="0"/>
              </a:spcBef>
              <a:spcAft>
                <a:spcPts val="0"/>
              </a:spcAft>
              <a:buFont typeface="Wingdings 2"/>
              <a:buChar char=""/>
              <a:defRPr/>
            </a:pPr>
            <a:r>
              <a:rPr lang="en-US" sz="2400" dirty="0"/>
              <a:t>Infectious Disease</a:t>
            </a:r>
          </a:p>
          <a:p>
            <a:pPr marL="914400" indent="-320040" eaLnBrk="1" fontAlgn="auto" hangingPunct="1">
              <a:spcBef>
                <a:spcPts val="0"/>
              </a:spcBef>
              <a:spcAft>
                <a:spcPts val="0"/>
              </a:spcAft>
              <a:buFont typeface="Wingdings 2"/>
              <a:buChar char=""/>
              <a:defRPr/>
            </a:pPr>
            <a:r>
              <a:rPr lang="en-US" sz="2400" dirty="0"/>
              <a:t>Ophthalmology</a:t>
            </a: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38915" name="Rectangle 4"/>
          <p:cNvSpPr>
            <a:spLocks noChangeArrowheads="1"/>
          </p:cNvSpPr>
          <p:nvPr/>
        </p:nvSpPr>
        <p:spPr bwMode="auto">
          <a:xfrm>
            <a:off x="228600" y="1436688"/>
            <a:ext cx="8534400" cy="539591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Beyond how one provider performs (tracking and auditing), SETMA looks at data as a whole (analyzing) from which to develop new strategies for improving patient care.</a:t>
            </a:r>
          </a:p>
          <a:p>
            <a:pPr eaLnBrk="0" hangingPunct="0">
              <a:spcBef>
                <a:spcPts val="500"/>
              </a:spcBef>
              <a:spcAft>
                <a:spcPts val="500"/>
              </a:spcAft>
              <a:defRPr/>
            </a:pPr>
            <a:endParaRPr lang="en-US" sz="1400" dirty="0">
              <a:latin typeface="+mn-lt"/>
            </a:endParaRPr>
          </a:p>
          <a:p>
            <a:pPr eaLnBrk="0" hangingPunct="0">
              <a:spcBef>
                <a:spcPts val="500"/>
              </a:spcBef>
              <a:spcAft>
                <a:spcPts val="500"/>
              </a:spcAft>
              <a:defRPr/>
            </a:pPr>
            <a:r>
              <a:rPr lang="en-US" sz="2400" dirty="0">
                <a:latin typeface="+mn-lt"/>
              </a:rPr>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defRPr/>
            </a:pPr>
            <a:r>
              <a:rPr lang="en-US" sz="2400" dirty="0">
                <a:latin typeface="+mn-lt"/>
              </a:rPr>
              <a:t>Frequency of visits</a:t>
            </a:r>
          </a:p>
          <a:p>
            <a:pPr lvl="1" eaLnBrk="0" hangingPunct="0">
              <a:spcBef>
                <a:spcPts val="500"/>
              </a:spcBef>
              <a:spcAft>
                <a:spcPts val="500"/>
              </a:spcAft>
              <a:buFont typeface="Arial" charset="0"/>
              <a:buChar char="•"/>
              <a:defRPr/>
            </a:pPr>
            <a:r>
              <a:rPr lang="en-US" sz="2400" dirty="0">
                <a:latin typeface="+mn-lt"/>
              </a:rPr>
              <a:t>Frequency of key testing</a:t>
            </a:r>
          </a:p>
          <a:p>
            <a:pPr lvl="1" eaLnBrk="0" hangingPunct="0">
              <a:spcBef>
                <a:spcPts val="500"/>
              </a:spcBef>
              <a:spcAft>
                <a:spcPts val="500"/>
              </a:spcAft>
              <a:buFont typeface="Arial" charset="0"/>
              <a:buChar char="•"/>
              <a:defRPr/>
            </a:pPr>
            <a:r>
              <a:rPr lang="en-US" sz="2400" dirty="0">
                <a:latin typeface="+mn-lt"/>
              </a:rPr>
              <a:t>Number of medications prescribed</a:t>
            </a:r>
          </a:p>
          <a:p>
            <a:pPr lvl="1" eaLnBrk="0" hangingPunct="0">
              <a:spcBef>
                <a:spcPts val="500"/>
              </a:spcBef>
              <a:spcAft>
                <a:spcPts val="500"/>
              </a:spcAft>
              <a:buFont typeface="Arial" charset="0"/>
              <a:buChar char="•"/>
              <a:defRPr/>
            </a:pPr>
            <a:r>
              <a:rPr lang="en-US" sz="2400" dirty="0">
                <a:latin typeface="+mn-lt"/>
              </a:rPr>
              <a:t>Were changes in treatments made, if patient not to goal</a:t>
            </a:r>
          </a:p>
          <a:p>
            <a:pPr lvl="1" eaLnBrk="0" hangingPunct="0">
              <a:spcBef>
                <a:spcPts val="500"/>
              </a:spcBef>
              <a:spcAft>
                <a:spcPts val="500"/>
              </a:spcAft>
              <a:buFont typeface="Arial" charset="0"/>
              <a:buChar char="•"/>
              <a:defRPr/>
            </a:pPr>
            <a:r>
              <a:rPr lang="en-US" sz="2400" dirty="0">
                <a:latin typeface="+mn-lt"/>
              </a:rPr>
              <a:t>Referrals to educational programs</a:t>
            </a:r>
          </a:p>
          <a:p>
            <a:pPr lvl="1" eaLnBrk="0" hangingPunct="0">
              <a:spcBef>
                <a:spcPts val="500"/>
              </a:spcBef>
              <a:spcAft>
                <a:spcPts val="500"/>
              </a:spcAft>
              <a:buFont typeface="Arial" charset="0"/>
              <a:buChar char="•"/>
              <a:defRPr/>
            </a:pPr>
            <a:r>
              <a:rPr lang="en-US" sz="2400" dirty="0">
                <a:latin typeface="+mn-lt"/>
              </a:rPr>
              <a:t>Etc.</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228600" y="1533525"/>
            <a:ext cx="8753475" cy="5248275"/>
          </a:xfrm>
          <a:prstGeom prst="rect">
            <a:avLst/>
          </a:prstGeom>
          <a:noFill/>
          <a:ln w="9525">
            <a:noFill/>
            <a:miter lim="800000"/>
            <a:headEnd/>
            <a:tailEnd/>
          </a:ln>
        </p:spPr>
      </p:pic>
      <p:sp>
        <p:nvSpPr>
          <p:cNvPr id="5" name="Title 1"/>
          <p:cNvSpPr txBox="1">
            <a:spLocks/>
          </p:cNvSpPr>
          <p:nvPr/>
        </p:nvSpPr>
        <p:spPr>
          <a:xfrm>
            <a:off x="228600" y="76200"/>
            <a:ext cx="8229600"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3600" b="1" dirty="0">
                <a:solidFill>
                  <a:schemeClr val="accent1">
                    <a:satMod val="150000"/>
                  </a:schemeClr>
                </a:solidFill>
                <a:latin typeface="+mj-lt"/>
                <a:ea typeface="+mj-ea"/>
                <a:cs typeface="+mj-cs"/>
              </a:rPr>
              <a:t>Analyzing Provider Performance</a:t>
            </a: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28600" y="1504950"/>
            <a:ext cx="8772525" cy="2305050"/>
          </a:xfrm>
          <a:prstGeom prst="rect">
            <a:avLst/>
          </a:prstGeom>
          <a:noFill/>
          <a:ln w="9525">
            <a:noFill/>
            <a:miter lim="800000"/>
            <a:headEnd/>
            <a:tailEnd/>
          </a:ln>
        </p:spPr>
      </p:pic>
      <p:pic>
        <p:nvPicPr>
          <p:cNvPr id="40963" name="Picture 5"/>
          <p:cNvPicPr>
            <a:picLocks noChangeAspect="1" noChangeArrowheads="1"/>
          </p:cNvPicPr>
          <p:nvPr/>
        </p:nvPicPr>
        <p:blipFill>
          <a:blip r:embed="rId3" cstate="print"/>
          <a:srcRect/>
          <a:stretch>
            <a:fillRect/>
          </a:stretch>
        </p:blipFill>
        <p:spPr bwMode="auto">
          <a:xfrm>
            <a:off x="3657600" y="3819525"/>
            <a:ext cx="5172075" cy="2962275"/>
          </a:xfrm>
          <a:prstGeom prst="rect">
            <a:avLst/>
          </a:prstGeom>
          <a:noFill/>
          <a:ln w="9525">
            <a:noFill/>
            <a:miter lim="800000"/>
            <a:headEnd/>
            <a:tailEnd/>
          </a:ln>
        </p:spPr>
      </p:pic>
      <p:pic>
        <p:nvPicPr>
          <p:cNvPr id="40964" name="Picture 6"/>
          <p:cNvPicPr>
            <a:picLocks noChangeAspect="1" noChangeArrowheads="1"/>
          </p:cNvPicPr>
          <p:nvPr/>
        </p:nvPicPr>
        <p:blipFill>
          <a:blip r:embed="rId4" cstate="print"/>
          <a:srcRect/>
          <a:stretch>
            <a:fillRect/>
          </a:stretch>
        </p:blipFill>
        <p:spPr bwMode="auto">
          <a:xfrm>
            <a:off x="304800" y="3838575"/>
            <a:ext cx="3200400" cy="2790825"/>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762000" y="1600200"/>
            <a:ext cx="7600950" cy="15240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228600" y="3276600"/>
            <a:ext cx="1844675" cy="32607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2286000" y="3276600"/>
            <a:ext cx="6686550" cy="3276600"/>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5"/>
          <p:cNvSpPr>
            <a:spLocks noGrp="1"/>
          </p:cNvSpPr>
          <p:nvPr>
            <p:ph idx="1"/>
          </p:nvPr>
        </p:nvSpPr>
        <p:spPr/>
        <p:txBody>
          <a:bodyPr/>
          <a:lstStyle/>
          <a:p>
            <a:pPr eaLnBrk="1" hangingPunct="1">
              <a:buFontTx/>
              <a:buNone/>
            </a:pPr>
            <a:r>
              <a:rPr lang="en-US" sz="2400"/>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endParaRPr lang="en-US" sz="2400"/>
          </a:p>
          <a:p>
            <a:pPr lvl="1" eaLnBrk="1" hangingPunct="1">
              <a:buClr>
                <a:schemeClr val="accent1"/>
              </a:buClr>
              <a:buFont typeface="Arial" charset="0"/>
              <a:buChar char="•"/>
            </a:pPr>
            <a:r>
              <a:rPr lang="en-US" sz="2400"/>
              <a:t>	Mean</a:t>
            </a:r>
          </a:p>
          <a:p>
            <a:pPr lvl="1" eaLnBrk="1" hangingPunct="1">
              <a:buClr>
                <a:schemeClr val="accent1"/>
              </a:buClr>
              <a:buFont typeface="Arial" charset="0"/>
              <a:buChar char="•"/>
            </a:pPr>
            <a:r>
              <a:rPr lang="en-US" sz="2400"/>
              <a:t>	Median</a:t>
            </a:r>
          </a:p>
          <a:p>
            <a:pPr lvl="1" eaLnBrk="1" hangingPunct="1">
              <a:buClr>
                <a:schemeClr val="accent1"/>
              </a:buClr>
              <a:buFont typeface="Arial" charset="0"/>
              <a:buChar char="•"/>
            </a:pPr>
            <a:r>
              <a:rPr lang="en-US" sz="2400"/>
              <a:t>	Mode</a:t>
            </a:r>
          </a:p>
          <a:p>
            <a:pPr lvl="1" eaLnBrk="1" hangingPunct="1">
              <a:buClr>
                <a:schemeClr val="accent1"/>
              </a:buClr>
              <a:buFont typeface="Arial" charset="0"/>
              <a:buChar char="•"/>
            </a:pPr>
            <a:r>
              <a:rPr lang="en-US" sz="2400"/>
              <a:t>	Standard Deviation</a:t>
            </a:r>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5"/>
          <p:cNvSpPr>
            <a:spLocks noGrp="1"/>
          </p:cNvSpPr>
          <p:nvPr>
            <p:ph idx="1"/>
          </p:nvPr>
        </p:nvSpPr>
        <p:spPr>
          <a:xfrm>
            <a:off x="228600" y="1828800"/>
            <a:ext cx="8915400" cy="4724400"/>
          </a:xfrm>
        </p:spPr>
        <p:txBody>
          <a:bodyPr/>
          <a:lstStyle/>
          <a:p>
            <a:pPr eaLnBrk="1" hangingPunct="1">
              <a:buFontTx/>
              <a:buNone/>
            </a:pPr>
            <a:r>
              <a:rPr lang="en-US" sz="2400"/>
              <a:t>SETMA’s average HgbA1c as been steadily improving for the last </a:t>
            </a:r>
          </a:p>
          <a:p>
            <a:pPr eaLnBrk="1" hangingPunct="1">
              <a:buFontTx/>
              <a:buNone/>
            </a:pPr>
            <a:r>
              <a:rPr lang="en-US" sz="2400"/>
              <a:t>10 years.  Yet, our standard deviation calculations revealed that </a:t>
            </a:r>
          </a:p>
          <a:p>
            <a:pPr eaLnBrk="1" hangingPunct="1">
              <a:buFontTx/>
              <a:buNone/>
            </a:pPr>
            <a:r>
              <a:rPr lang="en-US" sz="2400"/>
              <a:t>a subset of our patients were not being treated successfully and </a:t>
            </a:r>
          </a:p>
          <a:p>
            <a:pPr eaLnBrk="1" hangingPunct="1">
              <a:buFontTx/>
              <a:buNone/>
            </a:pPr>
            <a:r>
              <a:rPr lang="en-US" sz="2400"/>
              <a:t>were being left behind.  </a:t>
            </a:r>
          </a:p>
          <a:p>
            <a:pPr eaLnBrk="1" hangingPunct="1">
              <a:buFontTx/>
              <a:buNone/>
            </a:pPr>
            <a:endParaRPr lang="en-US" sz="2400"/>
          </a:p>
          <a:p>
            <a:pPr eaLnBrk="1" hangingPunct="1">
              <a:buFontTx/>
              <a:buNone/>
            </a:pPr>
            <a:r>
              <a:rPr lang="en-US" sz="2400"/>
              <a:t>By analyzing the standard deviation of our HgbA1c we have </a:t>
            </a:r>
          </a:p>
          <a:p>
            <a:pPr eaLnBrk="1" hangingPunct="1">
              <a:buFontTx/>
              <a:buNone/>
            </a:pPr>
            <a:r>
              <a:rPr lang="en-US" sz="2400"/>
              <a:t>been able to address the patients whose values fall far from the </a:t>
            </a:r>
          </a:p>
          <a:p>
            <a:pPr eaLnBrk="1" hangingPunct="1">
              <a:buFontTx/>
              <a:buNone/>
            </a:pPr>
            <a:r>
              <a:rPr lang="en-US" sz="2400"/>
              <a:t>average of the rest of the clinic.</a:t>
            </a:r>
          </a:p>
          <a:p>
            <a:pPr eaLnBrk="1" hangingPunct="1">
              <a:buFontTx/>
              <a:buNone/>
            </a:pPr>
            <a:endParaRPr lang="en-US" sz="2400"/>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7107" name="Rectangle 4"/>
          <p:cNvSpPr>
            <a:spLocks noChangeArrowheads="1"/>
          </p:cNvSpPr>
          <p:nvPr/>
        </p:nvSpPr>
        <p:spPr bwMode="auto">
          <a:xfrm>
            <a:off x="228600" y="19812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9155"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6084" name="Picture 2"/>
          <p:cNvPicPr>
            <a:picLocks noChangeAspect="1" noChangeArrowheads="1"/>
          </p:cNvPicPr>
          <p:nvPr/>
        </p:nvPicPr>
        <p:blipFill>
          <a:blip r:embed="rId2" cstate="print"/>
          <a:srcRect/>
          <a:stretch>
            <a:fillRect/>
          </a:stretch>
        </p:blipFill>
        <p:spPr bwMode="auto">
          <a:xfrm>
            <a:off x="2476500" y="1628775"/>
            <a:ext cx="6286500" cy="5076825"/>
          </a:xfrm>
          <a:prstGeom prst="rect">
            <a:avLst/>
          </a:prstGeom>
          <a:noFill/>
          <a:ln w="9525">
            <a:noFill/>
            <a:miter lim="800000"/>
            <a:headEnd/>
            <a:tailEnd/>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0179"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7108" name="Picture 2"/>
          <p:cNvPicPr>
            <a:picLocks noChangeAspect="1" noChangeArrowheads="1"/>
          </p:cNvPicPr>
          <p:nvPr/>
        </p:nvPicPr>
        <p:blipFill>
          <a:blip r:embed="rId2" cstate="print"/>
          <a:srcRect/>
          <a:stretch>
            <a:fillRect/>
          </a:stretch>
        </p:blipFill>
        <p:spPr bwMode="auto">
          <a:xfrm>
            <a:off x="2933700" y="1562100"/>
            <a:ext cx="5524500" cy="5143500"/>
          </a:xfrm>
          <a:prstGeom prst="rect">
            <a:avLst/>
          </a:prstGeom>
          <a:noFill/>
          <a:ln w="9525">
            <a:noFill/>
            <a:miter lim="800000"/>
            <a:headEnd/>
            <a:tailEnd/>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1203" name="Rectangle 4"/>
          <p:cNvSpPr>
            <a:spLocks noChangeArrowheads="1"/>
          </p:cNvSpPr>
          <p:nvPr/>
        </p:nvSpPr>
        <p:spPr bwMode="auto">
          <a:xfrm>
            <a:off x="152400" y="1447800"/>
            <a:ext cx="3924300" cy="461963"/>
          </a:xfrm>
          <a:prstGeom prst="rect">
            <a:avLst/>
          </a:prstGeom>
          <a:noFill/>
          <a:ln w="9525">
            <a:noFill/>
            <a:miter lim="800000"/>
            <a:headEnd/>
            <a:tailEnd/>
          </a:ln>
        </p:spPr>
        <p:txBody>
          <a:bodyPr wrap="none">
            <a:spAutoFit/>
          </a:bodyPr>
          <a:lstStyle/>
          <a:p>
            <a:pPr eaLnBrk="0" hangingPunct="0">
              <a:defRPr/>
            </a:pPr>
            <a:r>
              <a:rPr lang="en-US" sz="2400" dirty="0">
                <a:latin typeface="+mn-lt"/>
              </a:rPr>
              <a:t>NCQA Diabetes Recognition</a:t>
            </a:r>
          </a:p>
        </p:txBody>
      </p:sp>
      <p:pic>
        <p:nvPicPr>
          <p:cNvPr id="48132" name="Picture 2"/>
          <p:cNvPicPr>
            <a:picLocks noChangeAspect="1" noChangeArrowheads="1"/>
          </p:cNvPicPr>
          <p:nvPr/>
        </p:nvPicPr>
        <p:blipFill>
          <a:blip r:embed="rId2" cstate="print"/>
          <a:srcRect/>
          <a:stretch>
            <a:fillRect/>
          </a:stretch>
        </p:blipFill>
        <p:spPr bwMode="auto">
          <a:xfrm>
            <a:off x="139700" y="1905000"/>
            <a:ext cx="8928100" cy="4800600"/>
          </a:xfrm>
          <a:prstGeom prst="rect">
            <a:avLst/>
          </a:prstGeom>
          <a:noFill/>
          <a:ln w="9525">
            <a:noFill/>
            <a:miter lim="800000"/>
            <a:headEnd/>
            <a:tailEnd/>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eaLnBrk="1" fontAlgn="auto" hangingPunct="1">
              <a:spcAft>
                <a:spcPts val="0"/>
              </a:spcAft>
              <a:defRPr/>
            </a:pPr>
            <a:br>
              <a:rPr lang="en-US" sz="4000" dirty="0">
                <a:solidFill>
                  <a:schemeClr val="accent1">
                    <a:satMod val="150000"/>
                  </a:schemeClr>
                </a:solidFill>
              </a:rPr>
            </a:br>
            <a:r>
              <a:rPr lang="en-US" sz="4000" dirty="0">
                <a:solidFill>
                  <a:schemeClr val="accent1">
                    <a:satMod val="150000"/>
                  </a:schemeClr>
                </a:solidFill>
              </a:rPr>
              <a:t>SETMA’s Landmarks</a:t>
            </a:r>
            <a:br>
              <a:rPr lang="en-US" sz="4000" dirty="0">
                <a:solidFill>
                  <a:schemeClr val="accent1">
                    <a:satMod val="150000"/>
                  </a:schemeClr>
                </a:solidFill>
              </a:rPr>
            </a:br>
            <a:endParaRPr lang="en-US" sz="4000" dirty="0">
              <a:solidFill>
                <a:schemeClr val="accent1">
                  <a:satMod val="150000"/>
                </a:schemeClr>
              </a:solidFill>
            </a:endParaRPr>
          </a:p>
        </p:txBody>
      </p:sp>
      <p:sp>
        <p:nvSpPr>
          <p:cNvPr id="12291" name="Content Placeholder 2"/>
          <p:cNvSpPr>
            <a:spLocks noGrp="1"/>
          </p:cNvSpPr>
          <p:nvPr>
            <p:ph idx="1"/>
          </p:nvPr>
        </p:nvSpPr>
        <p:spPr>
          <a:xfrm>
            <a:off x="152400" y="1546225"/>
            <a:ext cx="8839200" cy="4625975"/>
          </a:xfrm>
        </p:spPr>
        <p:txBody>
          <a:bodyPr/>
          <a:lstStyle/>
          <a:p>
            <a:pPr eaLnBrk="1" hangingPunct="1">
              <a:lnSpc>
                <a:spcPct val="150000"/>
              </a:lnSpc>
            </a:pPr>
            <a:r>
              <a:rPr lang="en-US" sz="2400"/>
              <a:t>March 1998 – Acquired Electronic Health Records (EHR)</a:t>
            </a:r>
          </a:p>
          <a:p>
            <a:pPr eaLnBrk="1" hangingPunct="1">
              <a:lnSpc>
                <a:spcPct val="150000"/>
              </a:lnSpc>
            </a:pPr>
            <a:r>
              <a:rPr lang="en-US" sz="2400"/>
              <a:t>January 1999 – All patients seen using EMR</a:t>
            </a:r>
          </a:p>
          <a:p>
            <a:pPr eaLnBrk="1" hangingPunct="1">
              <a:lnSpc>
                <a:spcPct val="150000"/>
              </a:lnSpc>
            </a:pPr>
            <a:r>
              <a:rPr lang="en-US" sz="2400"/>
              <a:t>May 1999 – Began thinking in terms of “</a:t>
            </a:r>
            <a:r>
              <a:rPr lang="en-US" sz="2400" i="1"/>
              <a:t>Electronic Patient Management</a:t>
            </a:r>
            <a:r>
              <a:rPr lang="en-US" sz="2400"/>
              <a:t>” (EPM), rather than EHR</a:t>
            </a:r>
          </a:p>
          <a:p>
            <a:pPr eaLnBrk="1" hangingPunct="1">
              <a:lnSpc>
                <a:spcPct val="150000"/>
              </a:lnSpc>
            </a:pPr>
            <a:r>
              <a:rPr lang="en-US" sz="2400"/>
              <a:t>October 2009 – Began “COGNOS Project”</a:t>
            </a:r>
          </a:p>
          <a:p>
            <a:pPr eaLnBrk="1" hangingPunct="1">
              <a:lnSpc>
                <a:spcPct val="150000"/>
              </a:lnSpc>
            </a:pPr>
            <a:r>
              <a:rPr lang="en-US" sz="2400"/>
              <a:t>June 2010 – NCQA Tier 3 Patient-Centered Medical Home (PCMH)</a:t>
            </a:r>
          </a:p>
          <a:p>
            <a:pPr eaLnBrk="1" hangingPunct="1">
              <a:lnSpc>
                <a:spcPct val="150000"/>
              </a:lnSpc>
            </a:pPr>
            <a:r>
              <a:rPr lang="en-US" sz="2400"/>
              <a:t>August 2010 – Affiliate of Joslin Diabetes Center, an Affiliate of Harvard Medical School</a:t>
            </a:r>
          </a:p>
          <a:p>
            <a:pPr eaLnBrk="1" hangingPunct="1">
              <a:lnSpc>
                <a:spcPct val="150000"/>
              </a:lnSpc>
            </a:pPr>
            <a:r>
              <a:rPr lang="en-US" sz="2400"/>
              <a:t>August 2010 – NCQA Diabetes Recognition</a:t>
            </a:r>
          </a:p>
          <a:p>
            <a:pPr eaLnBrk="1" hangingPunct="1"/>
            <a:endParaRPr lang="en-US"/>
          </a:p>
          <a:p>
            <a:pPr eaLnBrk="1" hangingPunct="1">
              <a:buFontTx/>
              <a:buNone/>
            </a:pPr>
            <a:endParaRPr lang="en-US"/>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
        <p:nvSpPr>
          <p:cNvPr id="40963" name="Rectangle 4"/>
          <p:cNvSpPr>
            <a:spLocks noChangeArrowheads="1"/>
          </p:cNvSpPr>
          <p:nvPr/>
        </p:nvSpPr>
        <p:spPr bwMode="auto">
          <a:xfrm>
            <a:off x="304800" y="1600200"/>
            <a:ext cx="8534400" cy="468312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b="1" dirty="0">
                <a:latin typeface="+mn-lt"/>
              </a:rPr>
              <a:t>Quality Assessment and Performance Improvement </a:t>
            </a:r>
            <a:r>
              <a:rPr lang="en-US" sz="2400" dirty="0">
                <a:latin typeface="+mn-lt"/>
              </a:rPr>
              <a:t>(QAPI) is SETMA’s roadmap for the future.  With data in hand,  we can begin to use the outcomes to design quality initiatives for our future.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We can analyze our data to identify disparities in care between</a:t>
            </a:r>
          </a:p>
          <a:p>
            <a:pPr lvl="1" eaLnBrk="0" hangingPunct="0">
              <a:spcBef>
                <a:spcPts val="500"/>
              </a:spcBef>
              <a:spcAft>
                <a:spcPts val="500"/>
              </a:spcAft>
              <a:buClr>
                <a:schemeClr val="accent1"/>
              </a:buClr>
              <a:buFont typeface="Arial" charset="0"/>
              <a:buChar char="•"/>
              <a:defRPr/>
            </a:pPr>
            <a:r>
              <a:rPr lang="en-US" sz="2400" dirty="0">
                <a:latin typeface="+mn-lt"/>
              </a:rPr>
              <a:t>Ethnicities</a:t>
            </a:r>
          </a:p>
          <a:p>
            <a:pPr lvl="1" eaLnBrk="0" hangingPunct="0">
              <a:spcBef>
                <a:spcPts val="500"/>
              </a:spcBef>
              <a:spcAft>
                <a:spcPts val="500"/>
              </a:spcAft>
              <a:buClr>
                <a:schemeClr val="accent1"/>
              </a:buClr>
              <a:buFont typeface="Arial" charset="0"/>
              <a:buChar char="•"/>
              <a:defRPr/>
            </a:pPr>
            <a:r>
              <a:rPr lang="en-US" sz="2400" dirty="0">
                <a:latin typeface="+mn-lt"/>
              </a:rPr>
              <a:t>Socio-Economic Groups</a:t>
            </a:r>
          </a:p>
          <a:p>
            <a:pPr lvl="1" eaLnBrk="0" hangingPunct="0">
              <a:spcBef>
                <a:spcPts val="500"/>
              </a:spcBef>
              <a:spcAft>
                <a:spcPts val="500"/>
              </a:spcAft>
              <a:buClr>
                <a:schemeClr val="accent1"/>
              </a:buClr>
              <a:buFont typeface="Arial" charset="0"/>
              <a:buChar char="•"/>
              <a:defRPr/>
            </a:pPr>
            <a:r>
              <a:rPr lang="en-US" sz="2400" dirty="0">
                <a:latin typeface="+mn-lt"/>
              </a:rPr>
              <a:t>Age Groups</a:t>
            </a:r>
          </a:p>
          <a:p>
            <a:pPr lvl="1" eaLnBrk="0" hangingPunct="0">
              <a:spcBef>
                <a:spcPts val="500"/>
              </a:spcBef>
              <a:spcAft>
                <a:spcPts val="500"/>
              </a:spcAft>
              <a:buClr>
                <a:schemeClr val="accent1"/>
              </a:buClr>
              <a:buFont typeface="Arial" charset="0"/>
              <a:buChar char="•"/>
              <a:defRPr/>
            </a:pPr>
            <a:r>
              <a:rPr lang="en-US" sz="2400" dirty="0">
                <a:latin typeface="+mn-lt"/>
              </a:rPr>
              <a:t>Genders</a:t>
            </a:r>
          </a:p>
          <a:p>
            <a:pPr eaLnBrk="0" hangingPunct="0">
              <a:spcBef>
                <a:spcPts val="500"/>
              </a:spcBef>
              <a:spcAft>
                <a:spcPts val="500"/>
              </a:spcAft>
              <a:defRPr/>
            </a:pPr>
            <a:endParaRPr lang="en-US" sz="2400" dirty="0">
              <a:latin typeface="+mn-lt"/>
            </a:endParaRPr>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p:cNvSpPr txBox="1">
            <a:spLocks noChangeArrowheads="1"/>
          </p:cNvSpPr>
          <p:nvPr/>
        </p:nvSpPr>
        <p:spPr bwMode="auto">
          <a:xfrm>
            <a:off x="685800" y="1676400"/>
            <a:ext cx="7924800" cy="2554288"/>
          </a:xfrm>
          <a:prstGeom prst="rect">
            <a:avLst/>
          </a:prstGeom>
          <a:noFill/>
          <a:ln w="9525">
            <a:noFill/>
            <a:miter lim="800000"/>
            <a:headEnd/>
            <a:tailEnd/>
          </a:ln>
        </p:spPr>
        <p:txBody>
          <a:bodyPr>
            <a:spAutoFit/>
          </a:bodyPr>
          <a:lstStyle/>
          <a:p>
            <a:pPr>
              <a:defRPr/>
            </a:pPr>
            <a:r>
              <a:rPr lang="en-US" sz="3200" dirty="0">
                <a:latin typeface="+mn-lt"/>
              </a:rPr>
              <a:t>SETMA’s Model of Care along with the technology of COGNOS -- this pairing of medicine and technology -- can transform the delivery of healthcare and is worthy of being adopted by others.</a:t>
            </a:r>
          </a:p>
        </p:txBody>
      </p:sp>
      <p:sp>
        <p:nvSpPr>
          <p:cNvPr id="5"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057400"/>
            <a:ext cx="6400800" cy="2554288"/>
          </a:xfrm>
          <a:prstGeom prst="rect">
            <a:avLst/>
          </a:prstGeom>
          <a:noFill/>
        </p:spPr>
        <p:txBody>
          <a:bodyPr>
            <a:spAutoFit/>
          </a:bodyPr>
          <a:lstStyle/>
          <a:p>
            <a:pPr>
              <a:defRPr/>
            </a:pPr>
            <a:r>
              <a:rPr lang="en-US" sz="3200" dirty="0">
                <a:latin typeface="+mn-lt"/>
              </a:rPr>
              <a:t>By expanding SETMA’s COGNOS Project, we are also designing a quality improvement initiative for the elimination of preventable readmissions to the hospital.</a:t>
            </a:r>
          </a:p>
        </p:txBody>
      </p:sp>
      <p:sp>
        <p:nvSpPr>
          <p:cNvPr id="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a:t>
            </a:r>
          </a:p>
        </p:txBody>
      </p:sp>
      <p:sp>
        <p:nvSpPr>
          <p:cNvPr id="52227" name="TextBox 3"/>
          <p:cNvSpPr txBox="1">
            <a:spLocks noChangeArrowheads="1"/>
          </p:cNvSpPr>
          <p:nvPr/>
        </p:nvSpPr>
        <p:spPr bwMode="auto">
          <a:xfrm>
            <a:off x="457200" y="1447800"/>
            <a:ext cx="8153400" cy="1508105"/>
          </a:xfrm>
          <a:prstGeom prst="rect">
            <a:avLst/>
          </a:prstGeom>
          <a:noFill/>
          <a:ln w="9525">
            <a:noFill/>
            <a:miter lim="800000"/>
            <a:headEnd/>
            <a:tailEnd/>
          </a:ln>
        </p:spPr>
        <p:txBody>
          <a:bodyPr>
            <a:spAutoFit/>
          </a:bodyPr>
          <a:lstStyle/>
          <a:p>
            <a:r>
              <a:rPr lang="en-US" sz="2000" dirty="0"/>
              <a:t>Please visit us at </a:t>
            </a:r>
            <a:r>
              <a:rPr lang="en-US" sz="2000" dirty="0">
                <a:hlinkClick r:id="rId2"/>
              </a:rPr>
              <a:t>www.jameslhollymd.com</a:t>
            </a:r>
            <a:r>
              <a:rPr lang="en-US" sz="2000" dirty="0"/>
              <a:t> where you will find all of our public reporting, electronic patient management and medical home materials.</a:t>
            </a:r>
          </a:p>
          <a:p>
            <a:endParaRPr lang="en-US" sz="3200" dirty="0"/>
          </a:p>
        </p:txBody>
      </p:sp>
      <p:pic>
        <p:nvPicPr>
          <p:cNvPr id="52228" name="Picture 3"/>
          <p:cNvPicPr>
            <a:picLocks noChangeAspect="1" noChangeArrowheads="1"/>
          </p:cNvPicPr>
          <p:nvPr/>
        </p:nvPicPr>
        <p:blipFill>
          <a:blip r:embed="rId3" cstate="print"/>
          <a:srcRect/>
          <a:stretch>
            <a:fillRect/>
          </a:stretch>
        </p:blipFill>
        <p:spPr bwMode="auto">
          <a:xfrm>
            <a:off x="685800" y="2133600"/>
            <a:ext cx="7543800" cy="4476750"/>
          </a:xfrm>
          <a:prstGeom prst="rect">
            <a:avLst/>
          </a:prstGeom>
          <a:noFill/>
          <a:ln w="9525">
            <a:noFill/>
            <a:miter lim="800000"/>
            <a:headEnd/>
            <a:tailEnd/>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sp>
        <p:nvSpPr>
          <p:cNvPr id="53251" name="Content Placeholder 3"/>
          <p:cNvSpPr>
            <a:spLocks noGrp="1"/>
          </p:cNvSpPr>
          <p:nvPr>
            <p:ph idx="1"/>
          </p:nvPr>
        </p:nvSpPr>
        <p:spPr/>
        <p:txBody>
          <a:bodyPr/>
          <a:lstStyle/>
          <a:p>
            <a:endParaRPr lang="en-US"/>
          </a:p>
        </p:txBody>
      </p:sp>
      <p:pic>
        <p:nvPicPr>
          <p:cNvPr id="53252" name="Picture 2"/>
          <p:cNvPicPr>
            <a:picLocks noChangeAspect="1" noChangeArrowheads="1"/>
          </p:cNvPicPr>
          <p:nvPr/>
        </p:nvPicPr>
        <p:blipFill>
          <a:blip r:embed="rId2" cstate="print"/>
          <a:srcRect/>
          <a:stretch>
            <a:fillRect/>
          </a:stretch>
        </p:blipFill>
        <p:spPr bwMode="auto">
          <a:xfrm>
            <a:off x="184150" y="1681163"/>
            <a:ext cx="8807450" cy="4948237"/>
          </a:xfrm>
          <a:prstGeom prst="rect">
            <a:avLst/>
          </a:prstGeom>
          <a:noFill/>
          <a:ln w="9525">
            <a:noFill/>
            <a:miter lim="800000"/>
            <a:headEnd/>
            <a:tailEnd/>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sp>
        <p:nvSpPr>
          <p:cNvPr id="54275" name="Content Placeholder 3"/>
          <p:cNvSpPr>
            <a:spLocks noGrp="1"/>
          </p:cNvSpPr>
          <p:nvPr>
            <p:ph idx="1"/>
          </p:nvPr>
        </p:nvSpPr>
        <p:spPr/>
        <p:txBody>
          <a:bodyPr/>
          <a:lstStyle/>
          <a:p>
            <a:endParaRPr lang="en-US"/>
          </a:p>
        </p:txBody>
      </p:sp>
      <p:pic>
        <p:nvPicPr>
          <p:cNvPr id="54276" name="Picture 3"/>
          <p:cNvPicPr>
            <a:picLocks noChangeAspect="1" noChangeArrowheads="1"/>
          </p:cNvPicPr>
          <p:nvPr/>
        </p:nvPicPr>
        <p:blipFill>
          <a:blip r:embed="rId2" cstate="print"/>
          <a:srcRect/>
          <a:stretch>
            <a:fillRect/>
          </a:stretch>
        </p:blipFill>
        <p:spPr bwMode="auto">
          <a:xfrm>
            <a:off x="1828800" y="1573213"/>
            <a:ext cx="5867400" cy="5132387"/>
          </a:xfrm>
          <a:prstGeom prst="rect">
            <a:avLst/>
          </a:prstGeom>
          <a:noFill/>
          <a:ln w="9525">
            <a:noFill/>
            <a:miter lim="800000"/>
            <a:headEnd/>
            <a:tailEnd/>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The Future</a:t>
            </a:r>
          </a:p>
        </p:txBody>
      </p:sp>
      <p:sp>
        <p:nvSpPr>
          <p:cNvPr id="4" name="TextBox 3"/>
          <p:cNvSpPr txBox="1"/>
          <p:nvPr/>
        </p:nvSpPr>
        <p:spPr>
          <a:xfrm>
            <a:off x="457200" y="2133600"/>
            <a:ext cx="7924800" cy="4032250"/>
          </a:xfrm>
          <a:prstGeom prst="rect">
            <a:avLst/>
          </a:prstGeom>
          <a:noFill/>
        </p:spPr>
        <p:txBody>
          <a:bodyPr>
            <a:spAutoFit/>
          </a:bodyPr>
          <a:lstStyle/>
          <a:p>
            <a:pPr>
              <a:defRPr/>
            </a:pPr>
            <a:r>
              <a:rPr lang="en-US" sz="3200" dirty="0">
                <a:latin typeface="+mn-lt"/>
              </a:rPr>
              <a:t>The future of quality metrics and the auditing of provider performance are constantly evolving.  SETMA’s COGNOS Project allows us to both participate in the future and to define it; and, ultimately to pay attention to the things that matter and the things that will result in improved health for all of our patients.</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eaLnBrk="1" fontAlgn="auto" hangingPunct="1">
              <a:spcAft>
                <a:spcPts val="0"/>
              </a:spcAft>
              <a:defRPr/>
            </a:pPr>
            <a:br>
              <a:rPr lang="en-US" sz="4000" dirty="0">
                <a:solidFill>
                  <a:schemeClr val="accent1">
                    <a:satMod val="150000"/>
                  </a:schemeClr>
                </a:solidFill>
              </a:rPr>
            </a:br>
            <a:r>
              <a:rPr lang="en-US" sz="4000" dirty="0">
                <a:solidFill>
                  <a:schemeClr val="accent1">
                    <a:satMod val="150000"/>
                  </a:schemeClr>
                </a:solidFill>
              </a:rPr>
              <a:t>SETMA’s Landmarks</a:t>
            </a:r>
            <a:br>
              <a:rPr lang="en-US" sz="4000" dirty="0">
                <a:solidFill>
                  <a:schemeClr val="accent1">
                    <a:satMod val="150000"/>
                  </a:schemeClr>
                </a:solidFill>
              </a:rPr>
            </a:br>
            <a:endParaRPr lang="en-US" sz="4000" dirty="0">
              <a:solidFill>
                <a:schemeClr val="accent1">
                  <a:satMod val="150000"/>
                </a:schemeClr>
              </a:solidFill>
            </a:endParaRPr>
          </a:p>
        </p:txBody>
      </p:sp>
      <p:sp>
        <p:nvSpPr>
          <p:cNvPr id="13315" name="Content Placeholder 2"/>
          <p:cNvSpPr>
            <a:spLocks noGrp="1"/>
          </p:cNvSpPr>
          <p:nvPr>
            <p:ph idx="1"/>
          </p:nvPr>
        </p:nvSpPr>
        <p:spPr>
          <a:xfrm>
            <a:off x="152400" y="1546225"/>
            <a:ext cx="8839200" cy="4625975"/>
          </a:xfrm>
        </p:spPr>
        <p:txBody>
          <a:bodyPr/>
          <a:lstStyle/>
          <a:p>
            <a:endParaRPr lang="en-US" sz="2400"/>
          </a:p>
          <a:p>
            <a:r>
              <a:rPr lang="en-US" sz="2400"/>
              <a:t>August 2010 - Accreditation Association Ambulatory Healthcare (AAAHC) Accredited Ambulatory Care</a:t>
            </a:r>
          </a:p>
          <a:p>
            <a:endParaRPr lang="en-US" sz="2400"/>
          </a:p>
          <a:p>
            <a:r>
              <a:rPr lang="en-US" sz="2400"/>
              <a:t>August 2010 – AAAHC Accredited Medical Home</a:t>
            </a:r>
          </a:p>
          <a:p>
            <a:endParaRPr lang="en-US" sz="2400"/>
          </a:p>
          <a:p>
            <a:r>
              <a:rPr lang="en-US" sz="2400"/>
              <a:t>January 2011 - All SETMA Primary Providers Certified as Joslin Certified Primary Care Providers</a:t>
            </a:r>
          </a:p>
          <a:p>
            <a:endParaRPr lang="en-US" sz="2400"/>
          </a:p>
          <a:p>
            <a:r>
              <a:rPr lang="en-US" sz="2400"/>
              <a:t>February 2011 -  Named one of 30 Exemplary Practices by Office of National Coordinator, Health Information Technology, Health &amp; Human Services</a:t>
            </a:r>
          </a:p>
          <a:p>
            <a:endParaRPr lang="en-US" sz="2400"/>
          </a:p>
          <a:p>
            <a:pPr eaLnBrk="1" hangingPunct="1"/>
            <a:endParaRPr lang="en-US"/>
          </a:p>
          <a:p>
            <a:pPr eaLnBrk="1" hangingPunct="1">
              <a:buFontTx/>
              <a:buNone/>
            </a:pPr>
            <a:endParaRPr lang="en-US"/>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eaLnBrk="1" fontAlgn="auto" hangingPunct="1">
              <a:spcAft>
                <a:spcPts val="0"/>
              </a:spcAft>
              <a:defRPr/>
            </a:pPr>
            <a:br>
              <a:rPr lang="en-US" sz="4000" dirty="0">
                <a:solidFill>
                  <a:schemeClr val="accent1">
                    <a:satMod val="150000"/>
                  </a:schemeClr>
                </a:solidFill>
              </a:rPr>
            </a:br>
            <a:r>
              <a:rPr lang="en-US" sz="4000" dirty="0">
                <a:solidFill>
                  <a:schemeClr val="accent1">
                    <a:satMod val="150000"/>
                  </a:schemeClr>
                </a:solidFill>
              </a:rPr>
              <a:t>SETMA’s Landmarks</a:t>
            </a:r>
            <a:br>
              <a:rPr lang="en-US" sz="4000" dirty="0">
                <a:solidFill>
                  <a:schemeClr val="accent1">
                    <a:satMod val="150000"/>
                  </a:schemeClr>
                </a:solidFill>
              </a:rPr>
            </a:br>
            <a:endParaRPr lang="en-US" sz="4000" dirty="0">
              <a:solidFill>
                <a:schemeClr val="accent1">
                  <a:satMod val="150000"/>
                </a:schemeClr>
              </a:solidFill>
            </a:endParaRPr>
          </a:p>
        </p:txBody>
      </p:sp>
      <p:sp>
        <p:nvSpPr>
          <p:cNvPr id="14339" name="Content Placeholder 2"/>
          <p:cNvSpPr>
            <a:spLocks noGrp="1"/>
          </p:cNvSpPr>
          <p:nvPr>
            <p:ph idx="1"/>
          </p:nvPr>
        </p:nvSpPr>
        <p:spPr>
          <a:xfrm>
            <a:off x="152400" y="1546225"/>
            <a:ext cx="8839200" cy="4625975"/>
          </a:xfrm>
        </p:spPr>
        <p:txBody>
          <a:bodyPr/>
          <a:lstStyle/>
          <a:p>
            <a:endParaRPr lang="en-US" sz="2400"/>
          </a:p>
          <a:p>
            <a:r>
              <a:rPr lang="en-US" sz="2400"/>
              <a:t>February 2011 -  Innovator Award, </a:t>
            </a:r>
            <a:r>
              <a:rPr lang="en-US" sz="2400" i="1"/>
              <a:t>Healthcare Informatics </a:t>
            </a:r>
          </a:p>
          <a:p>
            <a:endParaRPr lang="en-US" sz="2400"/>
          </a:p>
          <a:p>
            <a:r>
              <a:rPr lang="en-US" sz="2400"/>
              <a:t>March 2011 - Patient Centered Primary Care Consortium, Practices in the Spotlight: The Medical Home and Diabetes Care</a:t>
            </a:r>
          </a:p>
          <a:p>
            <a:endParaRPr lang="en-US" sz="2400"/>
          </a:p>
          <a:p>
            <a:r>
              <a:rPr lang="en-US" sz="2400"/>
              <a:t>March 2011 - Dr. And Mrs. James L. Holly Distinguished Professorship, Patient-Centered Medical Home, University of Texas Health Science Center San Antonio, Texas</a:t>
            </a:r>
          </a:p>
          <a:p>
            <a:endParaRPr lang="en-US" sz="2400"/>
          </a:p>
          <a:p>
            <a:r>
              <a:rPr lang="en-US" sz="2400"/>
              <a:t>May 2011 – Semi-Finalist, Gartner Award</a:t>
            </a:r>
          </a:p>
          <a:p>
            <a:endParaRPr lang="en-US" sz="2400"/>
          </a:p>
          <a:p>
            <a:endParaRPr lang="en-US" sz="2400"/>
          </a:p>
          <a:p>
            <a:pPr eaLnBrk="1" hangingPunct="1"/>
            <a:endParaRPr lang="en-US"/>
          </a:p>
          <a:p>
            <a:pPr eaLnBrk="1" hangingPunct="1">
              <a:buFontTx/>
              <a:buNone/>
            </a:pPr>
            <a:endParaRPr lang="en-US"/>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Systems Thinking and Health</a:t>
            </a:r>
          </a:p>
        </p:txBody>
      </p:sp>
      <p:sp>
        <p:nvSpPr>
          <p:cNvPr id="6147" name="TextBox 3"/>
          <p:cNvSpPr txBox="1">
            <a:spLocks noChangeArrowheads="1"/>
          </p:cNvSpPr>
          <p:nvPr/>
        </p:nvSpPr>
        <p:spPr bwMode="auto">
          <a:xfrm>
            <a:off x="457200" y="2209800"/>
            <a:ext cx="8382000" cy="3970338"/>
          </a:xfrm>
          <a:prstGeom prst="rect">
            <a:avLst/>
          </a:prstGeom>
          <a:noFill/>
          <a:ln w="9525">
            <a:noFill/>
            <a:miter lim="800000"/>
            <a:headEnd/>
            <a:tailEnd/>
          </a:ln>
        </p:spPr>
        <p:txBody>
          <a:bodyPr>
            <a:spAutoFit/>
          </a:bodyPr>
          <a:lstStyle/>
          <a:p>
            <a:pPr>
              <a:defRPr/>
            </a:pPr>
            <a:r>
              <a:rPr lang="en-US" sz="3600" dirty="0">
                <a:latin typeface="+mn-lt"/>
              </a:rPr>
              <a:t>“Systems-thinking” (Senge, </a:t>
            </a:r>
            <a:r>
              <a:rPr lang="en-US" sz="3600" i="1" dirty="0">
                <a:latin typeface="+mn-lt"/>
              </a:rPr>
              <a:t>The Fifth Discipline</a:t>
            </a:r>
            <a:r>
              <a:rPr lang="en-US" sz="3600" dirty="0">
                <a:latin typeface="+mn-lt"/>
              </a:rPr>
              <a:t>) and the data display designed on those principles allow the provider to “see” the patient as a whole: as a “granular portrait”, rather than as a faceless “silhouette.” </a:t>
            </a:r>
          </a:p>
          <a:p>
            <a:pPr>
              <a:defRPr/>
            </a:pPr>
            <a:endParaRPr lang="en-US" dirty="0"/>
          </a:p>
          <a:p>
            <a:pPr>
              <a:defRPr/>
            </a:pPr>
            <a:endParaRPr lang="en-US" dirty="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Data Display</a:t>
            </a:r>
          </a:p>
        </p:txBody>
      </p:sp>
      <p:sp>
        <p:nvSpPr>
          <p:cNvPr id="7171" name="TextBox 3"/>
          <p:cNvSpPr txBox="1">
            <a:spLocks noChangeArrowheads="1"/>
          </p:cNvSpPr>
          <p:nvPr/>
        </p:nvSpPr>
        <p:spPr bwMode="auto">
          <a:xfrm>
            <a:off x="762000" y="2270125"/>
            <a:ext cx="7848600" cy="3140075"/>
          </a:xfrm>
          <a:prstGeom prst="rect">
            <a:avLst/>
          </a:prstGeom>
          <a:noFill/>
          <a:ln w="9525">
            <a:noFill/>
            <a:miter lim="800000"/>
            <a:headEnd/>
            <a:tailEnd/>
          </a:ln>
        </p:spPr>
        <p:txBody>
          <a:bodyPr>
            <a:spAutoFit/>
          </a:bodyPr>
          <a:lstStyle/>
          <a:p>
            <a:pPr>
              <a:defRPr/>
            </a:pPr>
            <a:r>
              <a:rPr lang="en-US" sz="3600" dirty="0">
                <a:latin typeface="+mn-lt"/>
              </a:rPr>
              <a:t>Data display can obscure effective management, if it simply presents more detail while ignoring or obscuring the dynamic interaction of one part of a biological system with another.</a:t>
            </a:r>
          </a:p>
          <a:p>
            <a:pPr>
              <a:defRPr/>
            </a:pPr>
            <a:endParaRPr lang="en-US" dirty="0">
              <a:latin typeface="+mn-lt"/>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Seeing Circles of Causality</a:t>
            </a:r>
          </a:p>
        </p:txBody>
      </p:sp>
      <p:sp>
        <p:nvSpPr>
          <p:cNvPr id="8195" name="TextBox 3"/>
          <p:cNvSpPr txBox="1">
            <a:spLocks noChangeArrowheads="1"/>
          </p:cNvSpPr>
          <p:nvPr/>
        </p:nvSpPr>
        <p:spPr bwMode="auto">
          <a:xfrm>
            <a:off x="457200" y="1752600"/>
            <a:ext cx="8229600" cy="3816350"/>
          </a:xfrm>
          <a:prstGeom prst="rect">
            <a:avLst/>
          </a:prstGeom>
          <a:noFill/>
          <a:ln w="9525">
            <a:noFill/>
            <a:miter lim="800000"/>
            <a:headEnd/>
            <a:tailEnd/>
          </a:ln>
        </p:spPr>
        <p:txBody>
          <a:bodyPr>
            <a:spAutoFit/>
          </a:bodyPr>
          <a:lstStyle/>
          <a:p>
            <a:pPr>
              <a:defRPr/>
            </a:pPr>
            <a:r>
              <a:rPr lang="en-US" sz="3200" dirty="0">
                <a:latin typeface="+mn-lt"/>
              </a:rPr>
              <a:t>“Reality is made up of circles, but we see straight lines…Western languages…are biased toward a linear view.  If we want to see system-wide interrelationships…we need a language of interrelationships, a language of circles.”</a:t>
            </a:r>
          </a:p>
          <a:p>
            <a:pPr>
              <a:defRPr/>
            </a:pPr>
            <a:endParaRPr lang="en-US" sz="3200" dirty="0">
              <a:latin typeface="+mn-lt"/>
            </a:endParaRPr>
          </a:p>
          <a:p>
            <a:pPr>
              <a:defRPr/>
            </a:pPr>
            <a:r>
              <a:rPr lang="en-US" sz="3200" dirty="0">
                <a:latin typeface="+mn-lt"/>
              </a:rPr>
              <a:t>(</a:t>
            </a:r>
            <a:r>
              <a:rPr lang="en-US" sz="3200" i="1" dirty="0">
                <a:latin typeface="+mn-lt"/>
              </a:rPr>
              <a:t>The Fifth Disciple, Dr. Peter Senge)</a:t>
            </a:r>
          </a:p>
          <a:p>
            <a:pPr>
              <a:defRPr/>
            </a:pPr>
            <a:endParaRPr lang="en-US" dirty="0">
              <a:latin typeface="+mn-lt"/>
            </a:endParaRP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9200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930</TotalTime>
  <Words>1541</Words>
  <Application>Microsoft Office PowerPoint</Application>
  <PresentationFormat>On-screen Show (4:3)</PresentationFormat>
  <Paragraphs>183</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Corbel</vt:lpstr>
      <vt:lpstr>Impact</vt:lpstr>
      <vt:lpstr>Tahoma</vt:lpstr>
      <vt:lpstr>Wingdings</vt:lpstr>
      <vt:lpstr>Wingdings 2</vt:lpstr>
      <vt:lpstr>Wingdings 3</vt:lpstr>
      <vt:lpstr>Module</vt:lpstr>
      <vt:lpstr> Business Intelligence and Reporting at SETMA:  Improving Quality, Outcomes and Clinical  Practices Texas A&amp;M University, School of Medicine  Alumni CME </vt:lpstr>
      <vt:lpstr>PowerPoint Presentation</vt:lpstr>
      <vt:lpstr>About SETMA</vt:lpstr>
      <vt:lpstr> SETMA’s Landmarks </vt:lpstr>
      <vt:lpstr> SETMA’s Landmarks </vt:lpstr>
      <vt:lpstr> SETMA’s Landmarks </vt:lpstr>
      <vt:lpstr>Systems Thinking and Health</vt:lpstr>
      <vt:lpstr>Data Display</vt:lpstr>
      <vt:lpstr>Seeing Circles of Causality</vt:lpstr>
      <vt:lpstr>Linear Thinking</vt:lpstr>
      <vt:lpstr>Circular Causality</vt:lpstr>
      <vt:lpstr>SETMA’s Diabetes Management</vt:lpstr>
      <vt:lpstr>SETMA’s Model of Care</vt:lpstr>
      <vt:lpstr>Tracking Performance At The Point of Care</vt:lpstr>
      <vt:lpstr>Tracking Performance At The Point of Care</vt:lpstr>
      <vt:lpstr>Tracking Performance At The Point of Care</vt:lpstr>
      <vt:lpstr>Tracking Performance At The Point of Care</vt:lpstr>
      <vt:lpstr>Tracking Performance At The Point of Care</vt:lpstr>
      <vt:lpstr>Clusters and Galaxies</vt:lpstr>
      <vt:lpstr>Auditing Performance After the Visit</vt:lpstr>
      <vt:lpstr>Auditing Performance After the Visit</vt:lpstr>
      <vt:lpstr>Auditing Performance After the Visit</vt:lpstr>
      <vt:lpstr>Auditing Performance After the Visit</vt:lpstr>
      <vt:lpstr>Auditing Performance After the Visit</vt:lpstr>
      <vt:lpstr>Auditing Performance After the Visit</vt:lpstr>
      <vt:lpstr>Analyzing Provider Performance</vt:lpstr>
      <vt:lpstr>Auditing Performance After the Visit</vt:lpstr>
      <vt:lpstr>Auditing Performance After the Visit</vt:lpstr>
      <vt:lpstr>Auditing Performance After the Visit</vt:lpstr>
      <vt:lpstr>Auditing Performance After the Visit</vt:lpstr>
      <vt:lpstr>PowerPoint Presentation</vt:lpstr>
      <vt:lpstr>Analyzing Provider Performance</vt:lpstr>
      <vt:lpstr>Analyzing Provider Performance</vt:lpstr>
      <vt:lpstr>Analyzing Provider Performance</vt:lpstr>
      <vt:lpstr>Analyzing Provider Performance</vt:lpstr>
      <vt:lpstr>Public Reporting of Performance</vt:lpstr>
      <vt:lpstr>Public Reporting of Performance</vt:lpstr>
      <vt:lpstr>Public Reporting of Performance</vt:lpstr>
      <vt:lpstr>Public Reporting of Performance</vt:lpstr>
      <vt:lpstr>Quality Assessment &amp; Performance Improvement</vt:lpstr>
      <vt:lpstr>Quality Assessment &amp; Performance Improvement</vt:lpstr>
      <vt:lpstr>Quality Assessment &amp; Performance Improvement</vt:lpstr>
      <vt:lpstr>www.jameslhollymd.com</vt:lpstr>
      <vt:lpstr>www.jameslhollymd.com </vt:lpstr>
      <vt:lpstr>www.jameslhollymd.com </vt:lpstr>
      <vt:lpstr>The Future</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206</cp:revision>
  <dcterms:created xsi:type="dcterms:W3CDTF">2009-12-03T17:21:13Z</dcterms:created>
  <dcterms:modified xsi:type="dcterms:W3CDTF">2020-08-23T19:58:45Z</dcterms:modified>
</cp:coreProperties>
</file>