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87" r:id="rId3"/>
    <p:sldId id="288" r:id="rId4"/>
    <p:sldId id="299" r:id="rId5"/>
    <p:sldId id="300" r:id="rId6"/>
    <p:sldId id="301" r:id="rId7"/>
    <p:sldId id="302" r:id="rId8"/>
    <p:sldId id="303" r:id="rId9"/>
    <p:sldId id="304" r:id="rId10"/>
    <p:sldId id="305" r:id="rId11"/>
    <p:sldId id="306" r:id="rId12"/>
    <p:sldId id="307" r:id="rId13"/>
    <p:sldId id="308" r:id="rId14"/>
    <p:sldId id="309" r:id="rId15"/>
    <p:sldId id="310" r:id="rId16"/>
    <p:sldId id="257" r:id="rId17"/>
    <p:sldId id="258" r:id="rId18"/>
    <p:sldId id="264" r:id="rId19"/>
    <p:sldId id="263" r:id="rId20"/>
    <p:sldId id="280" r:id="rId21"/>
    <p:sldId id="282" r:id="rId22"/>
    <p:sldId id="283" r:id="rId23"/>
    <p:sldId id="276" r:id="rId24"/>
    <p:sldId id="281" r:id="rId25"/>
    <p:sldId id="289" r:id="rId26"/>
    <p:sldId id="290" r:id="rId27"/>
    <p:sldId id="291" r:id="rId28"/>
    <p:sldId id="292" r:id="rId29"/>
    <p:sldId id="293" r:id="rId30"/>
    <p:sldId id="259" r:id="rId31"/>
    <p:sldId id="295" r:id="rId32"/>
    <p:sldId id="294" r:id="rId33"/>
    <p:sldId id="296" r:id="rId34"/>
    <p:sldId id="297" r:id="rId35"/>
    <p:sldId id="268" r:id="rId36"/>
    <p:sldId id="265" r:id="rId37"/>
    <p:sldId id="260" r:id="rId38"/>
    <p:sldId id="266" r:id="rId39"/>
    <p:sldId id="269" r:id="rId40"/>
    <p:sldId id="270" r:id="rId41"/>
    <p:sldId id="261" r:id="rId42"/>
    <p:sldId id="275" r:id="rId43"/>
    <p:sldId id="286" r:id="rId44"/>
    <p:sldId id="285" r:id="rId45"/>
    <p:sldId id="284" r:id="rId46"/>
    <p:sldId id="262" r:id="rId47"/>
    <p:sldId id="267" r:id="rId48"/>
    <p:sldId id="271" r:id="rId49"/>
    <p:sldId id="272" r:id="rId50"/>
    <p:sldId id="273" r:id="rId51"/>
    <p:sldId id="274" r:id="rId52"/>
    <p:sldId id="279" r:id="rId5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19" autoAdjust="0"/>
    <p:restoredTop sz="94660"/>
  </p:normalViewPr>
  <p:slideViewPr>
    <p:cSldViewPr>
      <p:cViewPr varScale="1">
        <p:scale>
          <a:sx n="47" d="100"/>
          <a:sy n="47" d="100"/>
        </p:scale>
        <p:origin x="1344" y="5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0" y="3581400"/>
            <a:ext cx="8839200" cy="914400"/>
          </a:xfrm>
        </p:spPr>
        <p:txBody>
          <a:bodyPr/>
          <a:lstStyle>
            <a:lvl1pPr>
              <a:defRPr sz="4800"/>
            </a:lvl1pPr>
          </a:lstStyle>
          <a:p>
            <a:r>
              <a:rPr lang="en-US"/>
              <a:t>Click to edit Master title style</a:t>
            </a:r>
          </a:p>
        </p:txBody>
      </p:sp>
      <p:sp>
        <p:nvSpPr>
          <p:cNvPr id="5123" name="Rectangle 3"/>
          <p:cNvSpPr>
            <a:spLocks noGrp="1" noChangeArrowheads="1"/>
          </p:cNvSpPr>
          <p:nvPr>
            <p:ph type="subTitle" idx="1"/>
          </p:nvPr>
        </p:nvSpPr>
        <p:spPr>
          <a:xfrm>
            <a:off x="0" y="4495800"/>
            <a:ext cx="8839200" cy="685800"/>
          </a:xfrm>
        </p:spPr>
        <p:txBody>
          <a:bodyPr/>
          <a:lstStyle>
            <a:lvl1pPr marL="0" indent="0" algn="r">
              <a:buFontTx/>
              <a:buNone/>
              <a:defRPr sz="2800"/>
            </a:lvl1pPr>
          </a:lstStyle>
          <a:p>
            <a:r>
              <a:rPr lang="en-US"/>
              <a:t>Click to edit Master subtitle style</a:t>
            </a:r>
          </a:p>
        </p:txBody>
      </p:sp>
      <p:sp>
        <p:nvSpPr>
          <p:cNvPr id="4" name="Rectangle 4"/>
          <p:cNvSpPr>
            <a:spLocks noGrp="1" noChangeArrowheads="1"/>
          </p:cNvSpPr>
          <p:nvPr>
            <p:ph type="dt" sz="half" idx="10"/>
          </p:nvPr>
        </p:nvSpPr>
        <p:spPr>
          <a:xfrm>
            <a:off x="0" y="6689725"/>
            <a:ext cx="2133600" cy="168275"/>
          </a:xfrm>
        </p:spPr>
        <p:txBody>
          <a:bodyPr/>
          <a:lstStyle>
            <a:lvl1pPr>
              <a:defRPr b="0">
                <a:latin typeface="Arial Black"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0">
                <a:latin typeface="Arial Black" pitchFamily="34" charset="0"/>
              </a:defRPr>
            </a:lvl1pPr>
          </a:lstStyle>
          <a:p>
            <a:pPr>
              <a:defRPr/>
            </a:pPr>
            <a:endParaRPr lang="en-US"/>
          </a:p>
        </p:txBody>
      </p:sp>
      <p:sp>
        <p:nvSpPr>
          <p:cNvPr id="6" name="Rectangle 6"/>
          <p:cNvSpPr>
            <a:spLocks noGrp="1" noChangeArrowheads="1"/>
          </p:cNvSpPr>
          <p:nvPr>
            <p:ph type="sldNum" sz="quarter" idx="12"/>
          </p:nvPr>
        </p:nvSpPr>
        <p:spPr>
          <a:xfrm>
            <a:off x="7010400" y="6689725"/>
            <a:ext cx="2133600" cy="168275"/>
          </a:xfrm>
        </p:spPr>
        <p:txBody>
          <a:bodyPr/>
          <a:lstStyle>
            <a:lvl1pPr>
              <a:defRPr b="0">
                <a:latin typeface="Arial Black" pitchFamily="34" charset="0"/>
              </a:defRPr>
            </a:lvl1pPr>
          </a:lstStyle>
          <a:p>
            <a:pPr>
              <a:defRPr/>
            </a:pPr>
            <a:fld id="{1D6AF59A-2FFF-4F0F-AAE7-33AEE0646E76}" type="slidenum">
              <a:rPr lang="en-US"/>
              <a:pPr>
                <a:defRPr/>
              </a:pPr>
              <a:t>‹#›</a:t>
            </a:fld>
            <a:endParaRPr lang="en-US" dirty="0"/>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262AD9-BEF7-4FFA-990D-21D906E71C30}" type="slidenum">
              <a:rPr lang="en-US"/>
              <a:pPr>
                <a:defRPr/>
              </a:pPr>
              <a:t>‹#›</a:t>
            </a:fld>
            <a:endParaRPr lang="en-US" dirty="0"/>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553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553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46F1FB-BF6B-40F9-A692-3BD578C5787A}" type="slidenum">
              <a:rPr lang="en-US"/>
              <a:pPr>
                <a:defRPr/>
              </a:pPr>
              <a:t>‹#›</a:t>
            </a:fld>
            <a:endParaRPr lang="en-US" dirty="0"/>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3501DC-C6EF-4ACF-8DC6-04BDA288B8D8}" type="slidenum">
              <a:rPr lang="en-US"/>
              <a:pPr>
                <a:defRPr/>
              </a:pPr>
              <a:t>‹#›</a:t>
            </a:fld>
            <a:endParaRPr lang="en-US" dirty="0"/>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06BDD0-D5CB-41C2-BCE5-2DAF52100CAE}" type="slidenum">
              <a:rPr lang="en-US"/>
              <a:pPr>
                <a:defRPr/>
              </a:pPr>
              <a:t>‹#›</a:t>
            </a:fld>
            <a:endParaRPr lang="en-US" dirty="0"/>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295400"/>
            <a:ext cx="43815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2500" y="1295400"/>
            <a:ext cx="43815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C8D9C9-CF5B-443E-9AAB-B3C1DE6408B2}" type="slidenum">
              <a:rPr lang="en-US"/>
              <a:pPr>
                <a:defRPr/>
              </a:pPr>
              <a:t>‹#›</a:t>
            </a:fld>
            <a:endParaRPr lang="en-US" dirty="0"/>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B1E2E75-AEF0-4CB7-8FFF-986BE2AC095C}" type="slidenum">
              <a:rPr lang="en-US"/>
              <a:pPr>
                <a:defRPr/>
              </a:pPr>
              <a:t>‹#›</a:t>
            </a:fld>
            <a:endParaRPr lang="en-US" dirty="0"/>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72082D4-28C3-4213-BA34-DEF84CFE809A}" type="slidenum">
              <a:rPr lang="en-US"/>
              <a:pPr>
                <a:defRPr/>
              </a:pPr>
              <a:t>‹#›</a:t>
            </a:fld>
            <a:endParaRPr lang="en-US" dirty="0"/>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6456F18-2991-4BAB-8130-9E1827DABBF2}" type="slidenum">
              <a:rPr lang="en-US"/>
              <a:pPr>
                <a:defRPr/>
              </a:pPr>
              <a:t>‹#›</a:t>
            </a:fld>
            <a:endParaRPr lang="en-US" dirty="0"/>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D360724-4D79-4816-9811-934A5281EFF0}" type="slidenum">
              <a:rPr lang="en-US"/>
              <a:pPr>
                <a:defRPr/>
              </a:pPr>
              <a:t>‹#›</a:t>
            </a:fld>
            <a:endParaRPr lang="en-US" dirty="0"/>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77828E-8ADB-4DDE-ADDE-1CFF3794030A}" type="slidenum">
              <a:rPr lang="en-US"/>
              <a:pPr>
                <a:defRPr/>
              </a:pPr>
              <a:t>‹#›</a:t>
            </a:fld>
            <a:endParaRPr lang="en-US" dirty="0"/>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a:p>
        </p:txBody>
      </p:sp>
      <p:sp>
        <p:nvSpPr>
          <p:cNvPr id="1027" name="Rectangle 3"/>
          <p:cNvSpPr>
            <a:spLocks noGrp="1" noChangeArrowheads="1"/>
          </p:cNvSpPr>
          <p:nvPr>
            <p:ph type="body" idx="1"/>
          </p:nvPr>
        </p:nvSpPr>
        <p:spPr bwMode="auto">
          <a:xfrm>
            <a:off x="228600" y="1295400"/>
            <a:ext cx="89154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0" name="Rectangle 4"/>
          <p:cNvSpPr>
            <a:spLocks noGrp="1" noChangeArrowheads="1"/>
          </p:cNvSpPr>
          <p:nvPr>
            <p:ph type="dt" sz="half" idx="2"/>
          </p:nvPr>
        </p:nvSpPr>
        <p:spPr bwMode="auto">
          <a:xfrm>
            <a:off x="0" y="6661150"/>
            <a:ext cx="2133600" cy="196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b="1"/>
            </a:lvl1pPr>
          </a:lstStyle>
          <a:p>
            <a:pPr>
              <a:defRPr/>
            </a:pPr>
            <a:endParaRPr lang="en-US"/>
          </a:p>
        </p:txBody>
      </p:sp>
      <p:sp>
        <p:nvSpPr>
          <p:cNvPr id="4101" name="Rectangle 5"/>
          <p:cNvSpPr>
            <a:spLocks noGrp="1" noChangeArrowheads="1"/>
          </p:cNvSpPr>
          <p:nvPr>
            <p:ph type="ftr" sz="quarter" idx="3"/>
          </p:nvPr>
        </p:nvSpPr>
        <p:spPr bwMode="auto">
          <a:xfrm>
            <a:off x="3124200" y="6689725"/>
            <a:ext cx="2895600" cy="168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b="1"/>
            </a:lvl1pPr>
          </a:lstStyle>
          <a:p>
            <a:pPr>
              <a:defRPr/>
            </a:pPr>
            <a:endParaRPr lang="en-US"/>
          </a:p>
        </p:txBody>
      </p:sp>
      <p:sp>
        <p:nvSpPr>
          <p:cNvPr id="4102" name="Rectangle 6"/>
          <p:cNvSpPr>
            <a:spLocks noGrp="1" noChangeArrowheads="1"/>
          </p:cNvSpPr>
          <p:nvPr>
            <p:ph type="sldNum" sz="quarter" idx="4"/>
          </p:nvPr>
        </p:nvSpPr>
        <p:spPr bwMode="auto">
          <a:xfrm>
            <a:off x="7010400" y="6689725"/>
            <a:ext cx="2133600" cy="136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1"/>
            </a:lvl1pPr>
          </a:lstStyle>
          <a:p>
            <a:pPr>
              <a:defRPr/>
            </a:pPr>
            <a:fld id="{9BF90E35-201E-4E0C-9F92-F30AF1D60B50}" type="slidenum">
              <a:rPr lang="en-US"/>
              <a:pPr>
                <a:defRPr/>
              </a:pPr>
              <a:t>‹#›</a:t>
            </a:fld>
            <a:endParaRPr lang="en-US" dirty="0"/>
          </a:p>
        </p:txBody>
      </p:sp>
      <p:pic>
        <p:nvPicPr>
          <p:cNvPr id="1031" name="Picture 7" descr="setmalogo2"/>
          <p:cNvPicPr>
            <a:picLocks noChangeAspect="1" noChangeArrowheads="1"/>
          </p:cNvPicPr>
          <p:nvPr/>
        </p:nvPicPr>
        <p:blipFill>
          <a:blip r:embed="rId14" cstate="print">
            <a:lum bright="70000" contrast="-70000"/>
            <a:grayscl/>
          </a:blip>
          <a:srcRect/>
          <a:stretch>
            <a:fillRect/>
          </a:stretch>
        </p:blipFill>
        <p:spPr bwMode="auto">
          <a:xfrm>
            <a:off x="76200" y="76200"/>
            <a:ext cx="1143000" cy="11430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fade thruBlk="1"/>
  </p:transition>
  <p:txStyles>
    <p:titleStyle>
      <a:lvl1pPr algn="r" rtl="0" eaLnBrk="0" fontAlgn="base" hangingPunct="0">
        <a:spcBef>
          <a:spcPct val="0"/>
        </a:spcBef>
        <a:spcAft>
          <a:spcPct val="0"/>
        </a:spcAft>
        <a:defRPr sz="4000">
          <a:solidFill>
            <a:schemeClr val="tx2"/>
          </a:solidFill>
          <a:latin typeface="+mj-lt"/>
          <a:ea typeface="+mj-ea"/>
          <a:cs typeface="+mj-cs"/>
        </a:defRPr>
      </a:lvl1pPr>
      <a:lvl2pPr algn="r" rtl="0" eaLnBrk="0" fontAlgn="base" hangingPunct="0">
        <a:spcBef>
          <a:spcPct val="0"/>
        </a:spcBef>
        <a:spcAft>
          <a:spcPct val="0"/>
        </a:spcAft>
        <a:defRPr sz="4000">
          <a:solidFill>
            <a:schemeClr val="tx2"/>
          </a:solidFill>
          <a:latin typeface="Impact" pitchFamily="34" charset="0"/>
        </a:defRPr>
      </a:lvl2pPr>
      <a:lvl3pPr algn="r" rtl="0" eaLnBrk="0" fontAlgn="base" hangingPunct="0">
        <a:spcBef>
          <a:spcPct val="0"/>
        </a:spcBef>
        <a:spcAft>
          <a:spcPct val="0"/>
        </a:spcAft>
        <a:defRPr sz="4000">
          <a:solidFill>
            <a:schemeClr val="tx2"/>
          </a:solidFill>
          <a:latin typeface="Impact" pitchFamily="34" charset="0"/>
        </a:defRPr>
      </a:lvl3pPr>
      <a:lvl4pPr algn="r" rtl="0" eaLnBrk="0" fontAlgn="base" hangingPunct="0">
        <a:spcBef>
          <a:spcPct val="0"/>
        </a:spcBef>
        <a:spcAft>
          <a:spcPct val="0"/>
        </a:spcAft>
        <a:defRPr sz="4000">
          <a:solidFill>
            <a:schemeClr val="tx2"/>
          </a:solidFill>
          <a:latin typeface="Impact" pitchFamily="34" charset="0"/>
        </a:defRPr>
      </a:lvl4pPr>
      <a:lvl5pPr algn="r" rtl="0" eaLnBrk="0" fontAlgn="base" hangingPunct="0">
        <a:spcBef>
          <a:spcPct val="0"/>
        </a:spcBef>
        <a:spcAft>
          <a:spcPct val="0"/>
        </a:spcAft>
        <a:defRPr sz="4000">
          <a:solidFill>
            <a:schemeClr val="tx2"/>
          </a:solidFill>
          <a:latin typeface="Impact" pitchFamily="34" charset="0"/>
        </a:defRPr>
      </a:lvl5pPr>
      <a:lvl6pPr marL="457200" algn="r" rtl="0" fontAlgn="base">
        <a:spcBef>
          <a:spcPct val="0"/>
        </a:spcBef>
        <a:spcAft>
          <a:spcPct val="0"/>
        </a:spcAft>
        <a:defRPr sz="4000">
          <a:solidFill>
            <a:schemeClr val="tx2"/>
          </a:solidFill>
          <a:latin typeface="Impact" pitchFamily="34" charset="0"/>
        </a:defRPr>
      </a:lvl6pPr>
      <a:lvl7pPr marL="914400" algn="r" rtl="0" fontAlgn="base">
        <a:spcBef>
          <a:spcPct val="0"/>
        </a:spcBef>
        <a:spcAft>
          <a:spcPct val="0"/>
        </a:spcAft>
        <a:defRPr sz="4000">
          <a:solidFill>
            <a:schemeClr val="tx2"/>
          </a:solidFill>
          <a:latin typeface="Impact" pitchFamily="34" charset="0"/>
        </a:defRPr>
      </a:lvl7pPr>
      <a:lvl8pPr marL="1371600" algn="r" rtl="0" fontAlgn="base">
        <a:spcBef>
          <a:spcPct val="0"/>
        </a:spcBef>
        <a:spcAft>
          <a:spcPct val="0"/>
        </a:spcAft>
        <a:defRPr sz="4000">
          <a:solidFill>
            <a:schemeClr val="tx2"/>
          </a:solidFill>
          <a:latin typeface="Impact" pitchFamily="34" charset="0"/>
        </a:defRPr>
      </a:lvl8pPr>
      <a:lvl9pPr marL="1828800" algn="r" rtl="0" fontAlgn="base">
        <a:spcBef>
          <a:spcPct val="0"/>
        </a:spcBef>
        <a:spcAft>
          <a:spcPct val="0"/>
        </a:spcAft>
        <a:defRPr sz="4000">
          <a:solidFill>
            <a:schemeClr val="tx2"/>
          </a:solidFill>
          <a:latin typeface="Impact" pitchFamily="34"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setma.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lpa.com/"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3810000"/>
            <a:ext cx="8991600" cy="1524000"/>
          </a:xfrm>
        </p:spPr>
        <p:txBody>
          <a:bodyPr/>
          <a:lstStyle/>
          <a:p>
            <a:pPr algn="l" eaLnBrk="1" hangingPunct="1"/>
            <a:br>
              <a:rPr lang="en-US" sz="3200" dirty="0"/>
            </a:br>
            <a:r>
              <a:rPr lang="en-US" sz="3600" b="1" dirty="0"/>
              <a:t>Business Intelligence and reporting at SETMA:</a:t>
            </a:r>
            <a:br>
              <a:rPr lang="en-US" sz="3600" b="1" dirty="0"/>
            </a:br>
            <a:r>
              <a:rPr lang="en-US" sz="3600" b="1" dirty="0"/>
              <a:t>	Improving quality, outcomes and clinical 	practices</a:t>
            </a:r>
            <a:br>
              <a:rPr lang="en-US" sz="3200" dirty="0"/>
            </a:br>
            <a:endParaRPr lang="en-US" sz="3200" dirty="0"/>
          </a:p>
        </p:txBody>
      </p:sp>
      <p:sp>
        <p:nvSpPr>
          <p:cNvPr id="3075" name="Rectangle 4"/>
          <p:cNvSpPr>
            <a:spLocks noChangeArrowheads="1"/>
          </p:cNvSpPr>
          <p:nvPr/>
        </p:nvSpPr>
        <p:spPr bwMode="auto">
          <a:xfrm>
            <a:off x="4298950" y="5667375"/>
            <a:ext cx="4845050" cy="915988"/>
          </a:xfrm>
          <a:prstGeom prst="rect">
            <a:avLst/>
          </a:prstGeom>
          <a:noFill/>
          <a:ln w="9525">
            <a:noFill/>
            <a:miter lim="800000"/>
            <a:headEnd/>
            <a:tailEnd/>
          </a:ln>
        </p:spPr>
        <p:txBody>
          <a:bodyPr wrap="none">
            <a:spAutoFit/>
          </a:bodyPr>
          <a:lstStyle/>
          <a:p>
            <a:pPr eaLnBrk="0" hangingPunct="0"/>
            <a:r>
              <a:rPr lang="en-US" i="1" dirty="0"/>
              <a:t>Dr. James L. Holly, MD</a:t>
            </a:r>
          </a:p>
          <a:p>
            <a:pPr eaLnBrk="0" hangingPunct="0"/>
            <a:r>
              <a:rPr lang="en-US" i="1" dirty="0"/>
              <a:t>CEO, Southeast Texas Medical Associates, LLP</a:t>
            </a:r>
          </a:p>
          <a:p>
            <a:pPr eaLnBrk="0" hangingPunct="0"/>
            <a:r>
              <a:rPr lang="en-US" i="1" dirty="0"/>
              <a:t>September 29, 2010</a:t>
            </a:r>
          </a:p>
        </p:txBody>
      </p:sp>
      <p:pic>
        <p:nvPicPr>
          <p:cNvPr id="3076" name="Picture 5" descr="setmalogo2"/>
          <p:cNvPicPr>
            <a:picLocks noChangeAspect="1" noChangeArrowheads="1"/>
          </p:cNvPicPr>
          <p:nvPr/>
        </p:nvPicPr>
        <p:blipFill>
          <a:blip r:embed="rId2" cstate="print">
            <a:lum bright="70000" contrast="-70000"/>
            <a:grayscl/>
          </a:blip>
          <a:srcRect/>
          <a:stretch>
            <a:fillRect/>
          </a:stretch>
        </p:blipFill>
        <p:spPr bwMode="auto">
          <a:xfrm>
            <a:off x="3505200" y="457200"/>
            <a:ext cx="2133600" cy="2133600"/>
          </a:xfrm>
          <a:prstGeom prst="rect">
            <a:avLst/>
          </a:prstGeom>
          <a:noFill/>
          <a:ln w="9525">
            <a:noFill/>
            <a:miter lim="800000"/>
            <a:headEnd/>
            <a:tailEnd/>
          </a:ln>
        </p:spPr>
      </p:pic>
      <p:sp>
        <p:nvSpPr>
          <p:cNvPr id="3077" name="Rectangle 6"/>
          <p:cNvSpPr>
            <a:spLocks noChangeArrowheads="1"/>
          </p:cNvSpPr>
          <p:nvPr/>
        </p:nvSpPr>
        <p:spPr bwMode="auto">
          <a:xfrm>
            <a:off x="0" y="479425"/>
            <a:ext cx="230188" cy="260350"/>
          </a:xfrm>
          <a:prstGeom prst="rect">
            <a:avLst/>
          </a:prstGeom>
          <a:noFill/>
          <a:ln w="9525">
            <a:noFill/>
            <a:miter lim="800000"/>
            <a:headEnd/>
            <a:tailEnd/>
          </a:ln>
        </p:spPr>
        <p:txBody>
          <a:bodyPr wrap="none" anchor="ctr">
            <a:spAutoFit/>
          </a:bodyPr>
          <a:lstStyle/>
          <a:p>
            <a:pPr eaLnBrk="0" hangingPunct="0"/>
            <a:r>
              <a:rPr lang="en-US" sz="1100"/>
              <a:t> </a:t>
            </a:r>
            <a:endParaRPr lang="en-US"/>
          </a:p>
        </p:txBody>
      </p:sp>
    </p:spTree>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atin typeface="Times New Roman" pitchFamily="18" charset="0"/>
              </a:rPr>
              <a:t>If excellent care requires</a:t>
            </a:r>
            <a:br>
              <a:rPr lang="en-US">
                <a:latin typeface="Times New Roman" pitchFamily="18" charset="0"/>
              </a:rPr>
            </a:br>
            <a:r>
              <a:rPr lang="en-US">
                <a:latin typeface="Times New Roman" pitchFamily="18" charset="0"/>
              </a:rPr>
              <a:t>healthcare organizations to:</a:t>
            </a:r>
          </a:p>
        </p:txBody>
      </p:sp>
      <p:sp>
        <p:nvSpPr>
          <p:cNvPr id="12291" name="Rectangle 3"/>
          <p:cNvSpPr>
            <a:spLocks noGrp="1" noChangeArrowheads="1"/>
          </p:cNvSpPr>
          <p:nvPr>
            <p:ph type="body" idx="1"/>
          </p:nvPr>
        </p:nvSpPr>
        <p:spPr/>
        <p:txBody>
          <a:bodyPr/>
          <a:lstStyle/>
          <a:p>
            <a:r>
              <a:rPr lang="en-US" sz="4000">
                <a:latin typeface="Times New Roman" pitchFamily="18" charset="0"/>
              </a:rPr>
              <a:t>Be “learning organizations”</a:t>
            </a:r>
          </a:p>
          <a:p>
            <a:r>
              <a:rPr lang="en-US" sz="4000">
                <a:latin typeface="Times New Roman" pitchFamily="18" charset="0"/>
              </a:rPr>
              <a:t>Avoid “learning disabilities”</a:t>
            </a:r>
          </a:p>
          <a:p>
            <a:r>
              <a:rPr lang="en-US" sz="4000">
                <a:latin typeface="Times New Roman" pitchFamily="18" charset="0"/>
              </a:rPr>
              <a:t>Think in a circular rather than a linear fashion</a:t>
            </a:r>
          </a:p>
          <a:p>
            <a:r>
              <a:rPr lang="en-US" sz="4000">
                <a:latin typeface="Times New Roman" pitchFamily="18" charset="0"/>
              </a:rPr>
              <a:t>Look at dynamic complexity rather than detail complexity</a:t>
            </a:r>
          </a:p>
        </p:txBody>
      </p:sp>
    </p:spTree>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atin typeface="Times New Roman" pitchFamily="18" charset="0"/>
              </a:rPr>
              <a:t>If health science has the capacity:</a:t>
            </a:r>
          </a:p>
        </p:txBody>
      </p:sp>
      <p:sp>
        <p:nvSpPr>
          <p:cNvPr id="13315" name="Rectangle 3"/>
          <p:cNvSpPr>
            <a:spLocks noGrp="1" noChangeArrowheads="1"/>
          </p:cNvSpPr>
          <p:nvPr>
            <p:ph type="body" idx="1"/>
          </p:nvPr>
        </p:nvSpPr>
        <p:spPr/>
        <p:txBody>
          <a:bodyPr/>
          <a:lstStyle/>
          <a:p>
            <a:r>
              <a:rPr lang="en-US" sz="3600">
                <a:latin typeface="Times New Roman" pitchFamily="18" charset="0"/>
              </a:rPr>
              <a:t>To create far more information than anyone can absorb,</a:t>
            </a:r>
          </a:p>
          <a:p>
            <a:r>
              <a:rPr lang="en-US" sz="3600">
                <a:latin typeface="Times New Roman" pitchFamily="18" charset="0"/>
              </a:rPr>
              <a:t>To foster far greater interdependency than anyone can manage</a:t>
            </a:r>
          </a:p>
          <a:p>
            <a:r>
              <a:rPr lang="en-US" sz="3600">
                <a:latin typeface="Times New Roman" pitchFamily="18" charset="0"/>
              </a:rPr>
              <a:t>To accelerate change far faster than anyone’s ability to keep pace.</a:t>
            </a:r>
          </a:p>
          <a:p>
            <a:pPr>
              <a:buFont typeface="Wingdings" pitchFamily="2" charset="2"/>
              <a:buNone/>
            </a:pPr>
            <a:endParaRPr lang="en-US" sz="3600">
              <a:latin typeface="Times New Roman" pitchFamily="18" charset="0"/>
            </a:endParaRPr>
          </a:p>
        </p:txBody>
      </p:sp>
    </p:spTree>
  </p:cSld>
  <p:clrMapOvr>
    <a:masterClrMapping/>
  </p:clrMapOvr>
  <p:transition spd="med">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atin typeface="Times New Roman" pitchFamily="18" charset="0"/>
              </a:rPr>
              <a:t>EMR Power</a:t>
            </a:r>
          </a:p>
        </p:txBody>
      </p:sp>
      <p:sp>
        <p:nvSpPr>
          <p:cNvPr id="14339" name="Rectangle 3"/>
          <p:cNvSpPr>
            <a:spLocks noGrp="1" noChangeArrowheads="1"/>
          </p:cNvSpPr>
          <p:nvPr>
            <p:ph type="body" idx="1"/>
          </p:nvPr>
        </p:nvSpPr>
        <p:spPr/>
        <p:txBody>
          <a:bodyPr/>
          <a:lstStyle/>
          <a:p>
            <a:pPr>
              <a:buFont typeface="Wingdings" pitchFamily="2" charset="2"/>
              <a:buNone/>
            </a:pPr>
            <a:r>
              <a:rPr lang="en-US">
                <a:latin typeface="Times New Roman" pitchFamily="18" charset="0"/>
              </a:rPr>
              <a:t>How can electronic patient records and/or </a:t>
            </a:r>
          </a:p>
          <a:p>
            <a:pPr>
              <a:buFont typeface="Wingdings" pitchFamily="2" charset="2"/>
              <a:buNone/>
            </a:pPr>
            <a:r>
              <a:rPr lang="en-US">
                <a:latin typeface="Times New Roman" pitchFamily="18" charset="0"/>
              </a:rPr>
              <a:t>electronic patient management help solve</a:t>
            </a:r>
          </a:p>
          <a:p>
            <a:pPr>
              <a:buFont typeface="Wingdings" pitchFamily="2" charset="2"/>
              <a:buNone/>
            </a:pPr>
            <a:r>
              <a:rPr lang="en-US">
                <a:latin typeface="Times New Roman" pitchFamily="18" charset="0"/>
              </a:rPr>
              <a:t>these problems and make it possible for</a:t>
            </a:r>
          </a:p>
          <a:p>
            <a:pPr>
              <a:buFont typeface="Wingdings" pitchFamily="2" charset="2"/>
              <a:buNone/>
            </a:pPr>
            <a:r>
              <a:rPr lang="en-US">
                <a:latin typeface="Times New Roman" pitchFamily="18" charset="0"/>
              </a:rPr>
              <a:t>healthcare providers to remain current and</a:t>
            </a:r>
          </a:p>
          <a:p>
            <a:pPr>
              <a:buFont typeface="Wingdings" pitchFamily="2" charset="2"/>
              <a:buNone/>
            </a:pPr>
            <a:r>
              <a:rPr lang="en-US">
                <a:latin typeface="Times New Roman" pitchFamily="18" charset="0"/>
              </a:rPr>
              <a:t>fulfill their responsibility of caring for</a:t>
            </a:r>
          </a:p>
          <a:p>
            <a:pPr>
              <a:buFont typeface="Wingdings" pitchFamily="2" charset="2"/>
              <a:buNone/>
            </a:pPr>
            <a:r>
              <a:rPr lang="en-US">
                <a:latin typeface="Times New Roman" pitchFamily="18" charset="0"/>
              </a:rPr>
              <a:t>patients with the best treatments available?</a:t>
            </a:r>
          </a:p>
        </p:txBody>
      </p:sp>
    </p:spTree>
  </p:cSld>
  <p:clrMapOvr>
    <a:masterClrMapping/>
  </p:clrMapOvr>
  <p:transition spd="med">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atin typeface="Times New Roman" pitchFamily="18" charset="0"/>
              </a:rPr>
              <a:t>Linear Thinking</a:t>
            </a:r>
          </a:p>
        </p:txBody>
      </p:sp>
      <p:pic>
        <p:nvPicPr>
          <p:cNvPr id="15363" name="Picture 4" descr="Chart4"/>
          <p:cNvPicPr>
            <a:picLocks noChangeAspect="1" noChangeArrowheads="1"/>
          </p:cNvPicPr>
          <p:nvPr/>
        </p:nvPicPr>
        <p:blipFill>
          <a:blip r:embed="rId2" cstate="print"/>
          <a:srcRect/>
          <a:stretch>
            <a:fillRect/>
          </a:stretch>
        </p:blipFill>
        <p:spPr bwMode="auto">
          <a:xfrm>
            <a:off x="2362200" y="1600200"/>
            <a:ext cx="5638800" cy="5141913"/>
          </a:xfrm>
          <a:prstGeom prst="rect">
            <a:avLst/>
          </a:prstGeom>
          <a:noFill/>
          <a:ln w="9525">
            <a:noFill/>
            <a:miter lim="800000"/>
            <a:headEnd/>
            <a:tailEnd/>
          </a:ln>
        </p:spPr>
      </p:pic>
    </p:spTree>
  </p:cSld>
  <p:clrMapOvr>
    <a:masterClrMapping/>
  </p:clrMapOvr>
  <p:transition spd="med">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9" descr="Chart3"/>
          <p:cNvPicPr>
            <a:picLocks noChangeAspect="1" noChangeArrowheads="1"/>
          </p:cNvPicPr>
          <p:nvPr/>
        </p:nvPicPr>
        <p:blipFill>
          <a:blip r:embed="rId2" cstate="print"/>
          <a:srcRect/>
          <a:stretch>
            <a:fillRect/>
          </a:stretch>
        </p:blipFill>
        <p:spPr bwMode="auto">
          <a:xfrm>
            <a:off x="1219200" y="1295400"/>
            <a:ext cx="7315200" cy="5653088"/>
          </a:xfrm>
          <a:prstGeom prst="rect">
            <a:avLst/>
          </a:prstGeom>
          <a:noFill/>
          <a:ln w="9525">
            <a:noFill/>
            <a:miter lim="800000"/>
            <a:headEnd/>
            <a:tailEnd/>
          </a:ln>
        </p:spPr>
      </p:pic>
      <p:sp>
        <p:nvSpPr>
          <p:cNvPr id="16387" name="Rectangle 10"/>
          <p:cNvSpPr>
            <a:spLocks noGrp="1" noChangeArrowheads="1"/>
          </p:cNvSpPr>
          <p:nvPr>
            <p:ph type="title"/>
          </p:nvPr>
        </p:nvSpPr>
        <p:spPr>
          <a:noFill/>
        </p:spPr>
        <p:txBody>
          <a:bodyPr/>
          <a:lstStyle/>
          <a:p>
            <a:r>
              <a:rPr lang="en-US">
                <a:latin typeface="Times New Roman" pitchFamily="18" charset="0"/>
              </a:rPr>
              <a:t>Circular Causality</a:t>
            </a:r>
          </a:p>
        </p:txBody>
      </p:sp>
    </p:spTree>
  </p:cSld>
  <p:clrMapOvr>
    <a:masterClrMapping/>
  </p:clrMapOvr>
  <p:transition spd="med">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z="2800">
                <a:latin typeface="Times New Roman" pitchFamily="18" charset="0"/>
              </a:rPr>
              <a:t>Data flow to and from the patient’s core</a:t>
            </a:r>
            <a:br>
              <a:rPr lang="en-US" sz="2800">
                <a:latin typeface="Times New Roman" pitchFamily="18" charset="0"/>
              </a:rPr>
            </a:br>
            <a:r>
              <a:rPr lang="en-US" sz="2800">
                <a:latin typeface="Times New Roman" pitchFamily="18" charset="0"/>
              </a:rPr>
              <a:t>information, and to and from interactive</a:t>
            </a:r>
            <a:br>
              <a:rPr lang="en-US" sz="2800">
                <a:latin typeface="Times New Roman" pitchFamily="18" charset="0"/>
              </a:rPr>
            </a:br>
            <a:r>
              <a:rPr lang="en-US" sz="2800">
                <a:latin typeface="Times New Roman" pitchFamily="18" charset="0"/>
              </a:rPr>
              <a:t>disease management capabilities:</a:t>
            </a:r>
          </a:p>
        </p:txBody>
      </p:sp>
      <p:sp>
        <p:nvSpPr>
          <p:cNvPr id="17411" name="Rectangle 3"/>
          <p:cNvSpPr>
            <a:spLocks noGrp="1" noChangeArrowheads="1"/>
          </p:cNvSpPr>
          <p:nvPr>
            <p:ph type="body" idx="1"/>
          </p:nvPr>
        </p:nvSpPr>
        <p:spPr/>
        <p:txBody>
          <a:bodyPr/>
          <a:lstStyle/>
          <a:p>
            <a:pPr>
              <a:lnSpc>
                <a:spcPct val="125000"/>
              </a:lnSpc>
            </a:pPr>
            <a:r>
              <a:rPr lang="en-US" sz="2000"/>
              <a:t>Acute condition data</a:t>
            </a:r>
          </a:p>
          <a:p>
            <a:pPr>
              <a:lnSpc>
                <a:spcPct val="125000"/>
              </a:lnSpc>
            </a:pPr>
            <a:r>
              <a:rPr lang="en-US" sz="2000"/>
              <a:t>Longitudinal data</a:t>
            </a:r>
          </a:p>
          <a:p>
            <a:pPr>
              <a:lnSpc>
                <a:spcPct val="125000"/>
              </a:lnSpc>
            </a:pPr>
            <a:r>
              <a:rPr lang="en-US" sz="2000"/>
              <a:t>Standards of care which reflect a positive state of health</a:t>
            </a:r>
          </a:p>
          <a:p>
            <a:pPr>
              <a:lnSpc>
                <a:spcPct val="125000"/>
              </a:lnSpc>
            </a:pPr>
            <a:r>
              <a:rPr lang="en-US" sz="2000"/>
              <a:t>Automatically-populated-treatment reflecting best practices based on random controlled trials</a:t>
            </a:r>
          </a:p>
          <a:p>
            <a:pPr>
              <a:lnSpc>
                <a:spcPct val="125000"/>
              </a:lnSpc>
            </a:pPr>
            <a:r>
              <a:rPr lang="en-US" sz="2000"/>
              <a:t>Auditing tools which reflect provider excellence</a:t>
            </a:r>
          </a:p>
          <a:p>
            <a:pPr>
              <a:lnSpc>
                <a:spcPct val="125000"/>
              </a:lnSpc>
            </a:pPr>
            <a:r>
              <a:rPr lang="en-US" sz="2000"/>
              <a:t>Automatically-populated-patient follow-up instructions </a:t>
            </a:r>
          </a:p>
          <a:p>
            <a:pPr>
              <a:lnSpc>
                <a:spcPct val="125000"/>
              </a:lnSpc>
            </a:pPr>
            <a:r>
              <a:rPr lang="en-US" sz="2000"/>
              <a:t>Automatically-created-patient education</a:t>
            </a:r>
          </a:p>
        </p:txBody>
      </p:sp>
    </p:spTree>
  </p:cSld>
  <p:clrMapOvr>
    <a:masterClrMapping/>
  </p:clrMapOvr>
  <p:transition spd="med">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t>SETMA’s Model of Care</a:t>
            </a:r>
          </a:p>
        </p:txBody>
      </p:sp>
      <p:sp>
        <p:nvSpPr>
          <p:cNvPr id="7172" name="Rectangle 4"/>
          <p:cNvSpPr>
            <a:spLocks noChangeArrowheads="1"/>
          </p:cNvSpPr>
          <p:nvPr/>
        </p:nvSpPr>
        <p:spPr bwMode="auto">
          <a:xfrm>
            <a:off x="0" y="1371600"/>
            <a:ext cx="8534400" cy="6184900"/>
          </a:xfrm>
          <a:prstGeom prst="rect">
            <a:avLst/>
          </a:prstGeom>
          <a:noFill/>
          <a:ln w="9525">
            <a:noFill/>
            <a:miter lim="800000"/>
            <a:headEnd/>
            <a:tailEnd/>
          </a:ln>
          <a:effectLst/>
        </p:spPr>
        <p:txBody>
          <a:bodyPr>
            <a:spAutoFit/>
          </a:bodyPr>
          <a:lstStyle/>
          <a:p>
            <a:pPr eaLnBrk="0" hangingPunct="0">
              <a:spcBef>
                <a:spcPts val="500"/>
              </a:spcBef>
              <a:spcAft>
                <a:spcPts val="500"/>
              </a:spcAft>
              <a:defRPr/>
            </a:pPr>
            <a:r>
              <a:rPr lang="en-US" sz="2800" dirty="0"/>
              <a:t>Key to our Patient Centered – Medical Home  (PC-MH) is </a:t>
            </a:r>
            <a:r>
              <a:rPr lang="en-US" sz="2800" b="1" dirty="0"/>
              <a:t>SETMA’s Model of Care</a:t>
            </a:r>
            <a:r>
              <a:rPr lang="en-US" sz="2800" dirty="0"/>
              <a:t>:</a:t>
            </a:r>
          </a:p>
          <a:p>
            <a:pPr eaLnBrk="0" hangingPunct="0">
              <a:spcBef>
                <a:spcPts val="500"/>
              </a:spcBef>
              <a:spcAft>
                <a:spcPts val="500"/>
              </a:spcAft>
              <a:defRPr/>
            </a:pPr>
            <a:endParaRPr lang="en-US" sz="2800" dirty="0"/>
          </a:p>
          <a:p>
            <a:pPr marL="914400" indent="-457200" eaLnBrk="0" hangingPunct="0">
              <a:spcBef>
                <a:spcPts val="500"/>
              </a:spcBef>
              <a:spcAft>
                <a:spcPts val="500"/>
              </a:spcAft>
              <a:buFont typeface="+mj-lt"/>
              <a:buAutoNum type="arabicPeriod"/>
              <a:defRPr/>
            </a:pPr>
            <a:r>
              <a:rPr lang="en-US" sz="2800" dirty="0"/>
              <a:t>Personal Performance Tracking – one patient at a time</a:t>
            </a:r>
          </a:p>
          <a:p>
            <a:pPr marL="914400" indent="-457200" eaLnBrk="0" hangingPunct="0">
              <a:spcBef>
                <a:spcPts val="500"/>
              </a:spcBef>
              <a:spcAft>
                <a:spcPts val="500"/>
              </a:spcAft>
              <a:buFont typeface="+mj-lt"/>
              <a:buAutoNum type="arabicPeriod"/>
              <a:defRPr/>
            </a:pPr>
            <a:r>
              <a:rPr lang="en-US" sz="2800" dirty="0"/>
              <a:t>Auditing of Performance – by panel or by population </a:t>
            </a:r>
          </a:p>
          <a:p>
            <a:pPr marL="914400" indent="-457200" eaLnBrk="0" hangingPunct="0">
              <a:spcBef>
                <a:spcPts val="500"/>
              </a:spcBef>
              <a:spcAft>
                <a:spcPts val="500"/>
              </a:spcAft>
              <a:buFont typeface="+mj-lt"/>
              <a:buAutoNum type="arabicPeriod"/>
              <a:defRPr/>
            </a:pPr>
            <a:r>
              <a:rPr lang="en-US" sz="2800" dirty="0"/>
              <a:t>Analysis of Provider Performance -- statistical</a:t>
            </a:r>
          </a:p>
          <a:p>
            <a:pPr marL="914400" indent="-457200" eaLnBrk="0" hangingPunct="0">
              <a:spcBef>
                <a:spcPts val="500"/>
              </a:spcBef>
              <a:spcAft>
                <a:spcPts val="500"/>
              </a:spcAft>
              <a:buFont typeface="+mj-lt"/>
              <a:buAutoNum type="arabicPeriod"/>
              <a:defRPr/>
            </a:pPr>
            <a:r>
              <a:rPr lang="en-US" sz="2800" dirty="0"/>
              <a:t>Public Reporting by Provider Name – </a:t>
            </a:r>
            <a:r>
              <a:rPr lang="en-US" sz="2800" dirty="0">
                <a:hlinkClick r:id="rId2"/>
              </a:rPr>
              <a:t>www.jameslhollymd.com</a:t>
            </a:r>
            <a:r>
              <a:rPr lang="en-US" sz="2800" dirty="0"/>
              <a:t> </a:t>
            </a:r>
          </a:p>
          <a:p>
            <a:pPr marL="914400" indent="-457200" eaLnBrk="0" hangingPunct="0">
              <a:spcBef>
                <a:spcPts val="500"/>
              </a:spcBef>
              <a:spcAft>
                <a:spcPts val="500"/>
              </a:spcAft>
              <a:buFont typeface="+mj-lt"/>
              <a:buAutoNum type="arabicPeriod"/>
              <a:defRPr/>
            </a:pPr>
            <a:r>
              <a:rPr lang="en-US" sz="2800" dirty="0"/>
              <a:t>Quality Assessment and Performance Improvement</a:t>
            </a:r>
          </a:p>
        </p:txBody>
      </p:sp>
    </p:spTree>
  </p:cSld>
  <p:clrMapOvr>
    <a:masterClrMapping/>
  </p:clrMapOvr>
  <p:transition spd="med">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z="3600"/>
              <a:t>Tracking Performance At The Point of Care</a:t>
            </a:r>
          </a:p>
        </p:txBody>
      </p:sp>
      <p:sp>
        <p:nvSpPr>
          <p:cNvPr id="19459" name="Rectangle 4"/>
          <p:cNvSpPr>
            <a:spLocks noChangeArrowheads="1"/>
          </p:cNvSpPr>
          <p:nvPr/>
        </p:nvSpPr>
        <p:spPr bwMode="auto">
          <a:xfrm>
            <a:off x="228600" y="1981200"/>
            <a:ext cx="8534400" cy="4313238"/>
          </a:xfrm>
          <a:prstGeom prst="rect">
            <a:avLst/>
          </a:prstGeom>
          <a:noFill/>
          <a:ln w="9525">
            <a:noFill/>
            <a:miter lim="800000"/>
            <a:headEnd/>
            <a:tailEnd/>
          </a:ln>
        </p:spPr>
        <p:txBody>
          <a:bodyPr>
            <a:spAutoFit/>
          </a:bodyPr>
          <a:lstStyle/>
          <a:p>
            <a:pPr eaLnBrk="0" hangingPunct="0">
              <a:spcBef>
                <a:spcPts val="500"/>
              </a:spcBef>
              <a:spcAft>
                <a:spcPts val="500"/>
              </a:spcAft>
            </a:pPr>
            <a:r>
              <a:rPr lang="en-US" sz="2400"/>
              <a:t>SETMA currently tracks the following Physician Consortium for Performance Improvement (PCPI) measurement sets:</a:t>
            </a:r>
          </a:p>
          <a:p>
            <a:pPr lvl="1" eaLnBrk="0" hangingPunct="0">
              <a:spcBef>
                <a:spcPts val="500"/>
              </a:spcBef>
              <a:spcAft>
                <a:spcPts val="500"/>
              </a:spcAft>
              <a:buFont typeface="Arial" charset="0"/>
              <a:buChar char="•"/>
            </a:pPr>
            <a:r>
              <a:rPr lang="en-US" sz="2400"/>
              <a:t>Chronic Stable Angina</a:t>
            </a:r>
          </a:p>
          <a:p>
            <a:pPr lvl="1" eaLnBrk="0" hangingPunct="0">
              <a:spcBef>
                <a:spcPts val="500"/>
              </a:spcBef>
              <a:spcAft>
                <a:spcPts val="500"/>
              </a:spcAft>
              <a:buFont typeface="Arial" charset="0"/>
              <a:buChar char="•"/>
            </a:pPr>
            <a:r>
              <a:rPr lang="en-US" sz="2400"/>
              <a:t>Congestive Heart Failure</a:t>
            </a:r>
          </a:p>
          <a:p>
            <a:pPr lvl="1" eaLnBrk="0" hangingPunct="0">
              <a:spcBef>
                <a:spcPts val="500"/>
              </a:spcBef>
              <a:spcAft>
                <a:spcPts val="500"/>
              </a:spcAft>
              <a:buFont typeface="Arial" charset="0"/>
              <a:buChar char="•"/>
            </a:pPr>
            <a:r>
              <a:rPr lang="en-US" sz="2400"/>
              <a:t>Diabetes</a:t>
            </a:r>
          </a:p>
          <a:p>
            <a:pPr lvl="1" eaLnBrk="0" hangingPunct="0">
              <a:spcBef>
                <a:spcPts val="500"/>
              </a:spcBef>
              <a:spcAft>
                <a:spcPts val="500"/>
              </a:spcAft>
              <a:buFont typeface="Arial" charset="0"/>
              <a:buChar char="•"/>
            </a:pPr>
            <a:r>
              <a:rPr lang="en-US" sz="2400"/>
              <a:t>Hypertension</a:t>
            </a:r>
          </a:p>
          <a:p>
            <a:pPr lvl="1" eaLnBrk="0" hangingPunct="0">
              <a:spcBef>
                <a:spcPts val="500"/>
              </a:spcBef>
              <a:spcAft>
                <a:spcPts val="500"/>
              </a:spcAft>
              <a:buFont typeface="Arial" charset="0"/>
              <a:buChar char="•"/>
            </a:pPr>
            <a:r>
              <a:rPr lang="en-US" sz="2400"/>
              <a:t>Chronic Renal Disease</a:t>
            </a:r>
          </a:p>
          <a:p>
            <a:pPr lvl="1" eaLnBrk="0" hangingPunct="0">
              <a:spcBef>
                <a:spcPts val="500"/>
              </a:spcBef>
              <a:spcAft>
                <a:spcPts val="500"/>
              </a:spcAft>
              <a:buFont typeface="Arial" charset="0"/>
              <a:buChar char="•"/>
            </a:pPr>
            <a:r>
              <a:rPr lang="en-US" sz="2400"/>
              <a:t>Weight Management</a:t>
            </a:r>
          </a:p>
          <a:p>
            <a:pPr lvl="1" eaLnBrk="0" hangingPunct="0">
              <a:spcBef>
                <a:spcPts val="500"/>
              </a:spcBef>
              <a:spcAft>
                <a:spcPts val="500"/>
              </a:spcAft>
              <a:buFont typeface="Arial" charset="0"/>
              <a:buChar char="•"/>
            </a:pPr>
            <a:r>
              <a:rPr lang="en-US" sz="2400"/>
              <a:t>Care Transitions</a:t>
            </a:r>
          </a:p>
        </p:txBody>
      </p:sp>
    </p:spTree>
  </p:cSld>
  <p:clrMapOvr>
    <a:masterClrMapping/>
  </p:clrMapOvr>
  <p:transition spd="med">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z="3600"/>
              <a:t>Tracking Performance At The Point of Care</a:t>
            </a:r>
          </a:p>
        </p:txBody>
      </p:sp>
      <p:sp>
        <p:nvSpPr>
          <p:cNvPr id="20483" name="Rectangle 4"/>
          <p:cNvSpPr>
            <a:spLocks noChangeArrowheads="1"/>
          </p:cNvSpPr>
          <p:nvPr/>
        </p:nvSpPr>
        <p:spPr bwMode="auto">
          <a:xfrm>
            <a:off x="304800" y="1600200"/>
            <a:ext cx="8458200" cy="3319463"/>
          </a:xfrm>
          <a:prstGeom prst="rect">
            <a:avLst/>
          </a:prstGeom>
          <a:noFill/>
          <a:ln w="9525">
            <a:noFill/>
            <a:miter lim="800000"/>
            <a:headEnd/>
            <a:tailEnd/>
          </a:ln>
        </p:spPr>
        <p:txBody>
          <a:bodyPr>
            <a:spAutoFit/>
          </a:bodyPr>
          <a:lstStyle/>
          <a:p>
            <a:pPr eaLnBrk="0" hangingPunct="0">
              <a:spcBef>
                <a:spcPts val="500"/>
              </a:spcBef>
              <a:spcAft>
                <a:spcPts val="500"/>
              </a:spcAft>
            </a:pPr>
            <a:r>
              <a:rPr lang="en-US" sz="2400"/>
              <a:t>SETMA also currently tracks the following published quality performance measure sets:</a:t>
            </a:r>
          </a:p>
          <a:p>
            <a:pPr lvl="1" eaLnBrk="0" hangingPunct="0">
              <a:spcBef>
                <a:spcPts val="500"/>
              </a:spcBef>
              <a:spcAft>
                <a:spcPts val="500"/>
              </a:spcAft>
              <a:buFont typeface="Arial" charset="0"/>
              <a:buChar char="•"/>
            </a:pPr>
            <a:r>
              <a:rPr lang="en-US" sz="2400"/>
              <a:t>HEDIS</a:t>
            </a:r>
          </a:p>
          <a:p>
            <a:pPr lvl="1" eaLnBrk="0" hangingPunct="0">
              <a:spcBef>
                <a:spcPts val="500"/>
              </a:spcBef>
              <a:spcAft>
                <a:spcPts val="500"/>
              </a:spcAft>
              <a:buFont typeface="Arial" charset="0"/>
              <a:buChar char="•"/>
            </a:pPr>
            <a:r>
              <a:rPr lang="en-US" sz="2400"/>
              <a:t>NQF</a:t>
            </a:r>
          </a:p>
          <a:p>
            <a:pPr lvl="1" eaLnBrk="0" hangingPunct="0">
              <a:spcBef>
                <a:spcPts val="500"/>
              </a:spcBef>
              <a:spcAft>
                <a:spcPts val="500"/>
              </a:spcAft>
              <a:buFont typeface="Arial" charset="0"/>
              <a:buChar char="•"/>
            </a:pPr>
            <a:r>
              <a:rPr lang="en-US" sz="2400"/>
              <a:t>AQA</a:t>
            </a:r>
          </a:p>
          <a:p>
            <a:pPr lvl="1" eaLnBrk="0" hangingPunct="0">
              <a:spcBef>
                <a:spcPts val="500"/>
              </a:spcBef>
              <a:spcAft>
                <a:spcPts val="500"/>
              </a:spcAft>
              <a:buFont typeface="Arial" charset="0"/>
              <a:buChar char="•"/>
            </a:pPr>
            <a:r>
              <a:rPr lang="en-US" sz="2400"/>
              <a:t>PQRI</a:t>
            </a:r>
          </a:p>
          <a:p>
            <a:pPr lvl="1" eaLnBrk="0" hangingPunct="0">
              <a:spcBef>
                <a:spcPts val="500"/>
              </a:spcBef>
              <a:spcAft>
                <a:spcPts val="500"/>
              </a:spcAft>
              <a:buFont typeface="Arial" charset="0"/>
              <a:buChar char="•"/>
            </a:pPr>
            <a:r>
              <a:rPr lang="en-US" sz="2400"/>
              <a:t>BTE</a:t>
            </a:r>
          </a:p>
        </p:txBody>
      </p:sp>
      <p:pic>
        <p:nvPicPr>
          <p:cNvPr id="20484" name="Picture 2"/>
          <p:cNvPicPr>
            <a:picLocks noChangeAspect="1" noChangeArrowheads="1"/>
          </p:cNvPicPr>
          <p:nvPr/>
        </p:nvPicPr>
        <p:blipFill>
          <a:blip r:embed="rId2" cstate="print"/>
          <a:srcRect/>
          <a:stretch>
            <a:fillRect/>
          </a:stretch>
        </p:blipFill>
        <p:spPr bwMode="auto">
          <a:xfrm>
            <a:off x="3733800" y="2743200"/>
            <a:ext cx="5080000" cy="3810000"/>
          </a:xfrm>
          <a:prstGeom prst="rect">
            <a:avLst/>
          </a:prstGeom>
          <a:noFill/>
          <a:ln w="9525">
            <a:noFill/>
            <a:miter lim="800000"/>
            <a:headEnd/>
            <a:tailEnd/>
          </a:ln>
        </p:spPr>
      </p:pic>
      <p:sp>
        <p:nvSpPr>
          <p:cNvPr id="20485" name="TextBox 4"/>
          <p:cNvSpPr txBox="1">
            <a:spLocks noChangeArrowheads="1"/>
          </p:cNvSpPr>
          <p:nvPr/>
        </p:nvSpPr>
        <p:spPr bwMode="auto">
          <a:xfrm>
            <a:off x="381000" y="5029200"/>
            <a:ext cx="3352800" cy="1570038"/>
          </a:xfrm>
          <a:prstGeom prst="rect">
            <a:avLst/>
          </a:prstGeom>
          <a:noFill/>
          <a:ln w="9525">
            <a:noFill/>
            <a:miter lim="800000"/>
            <a:headEnd/>
            <a:tailEnd/>
          </a:ln>
        </p:spPr>
        <p:txBody>
          <a:bodyPr>
            <a:spAutoFit/>
          </a:bodyPr>
          <a:lstStyle/>
          <a:p>
            <a:pPr eaLnBrk="0" hangingPunct="0"/>
            <a:r>
              <a:rPr lang="en-US" sz="2400"/>
              <a:t>Each is available to the provider interactively within the EHR at the time of the encounter.</a:t>
            </a:r>
          </a:p>
        </p:txBody>
      </p:sp>
    </p:spTree>
  </p:cSld>
  <p:clrMapOvr>
    <a:masterClrMapping/>
  </p:clrMapOvr>
  <p:transition spd="med">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z="3600"/>
              <a:t>Tracking Performance At The Point of Care</a:t>
            </a:r>
          </a:p>
        </p:txBody>
      </p:sp>
      <p:sp>
        <p:nvSpPr>
          <p:cNvPr id="21507" name="Rectangle 4"/>
          <p:cNvSpPr>
            <a:spLocks noChangeArrowheads="1"/>
          </p:cNvSpPr>
          <p:nvPr/>
        </p:nvSpPr>
        <p:spPr bwMode="auto">
          <a:xfrm>
            <a:off x="304800" y="1371600"/>
            <a:ext cx="8534400" cy="830263"/>
          </a:xfrm>
          <a:prstGeom prst="rect">
            <a:avLst/>
          </a:prstGeom>
          <a:noFill/>
          <a:ln w="9525">
            <a:noFill/>
            <a:miter lim="800000"/>
            <a:headEnd/>
            <a:tailEnd/>
          </a:ln>
        </p:spPr>
        <p:txBody>
          <a:bodyPr>
            <a:spAutoFit/>
          </a:bodyPr>
          <a:lstStyle/>
          <a:p>
            <a:pPr eaLnBrk="0" hangingPunct="0">
              <a:spcBef>
                <a:spcPts val="500"/>
              </a:spcBef>
              <a:spcAft>
                <a:spcPts val="500"/>
              </a:spcAft>
            </a:pPr>
            <a:r>
              <a:rPr lang="en-US" sz="2400"/>
              <a:t>A </a:t>
            </a:r>
            <a:r>
              <a:rPr lang="en-US" sz="2400" b="1"/>
              <a:t>pre-visit</a:t>
            </a:r>
            <a:r>
              <a:rPr lang="en-US" sz="2400"/>
              <a:t> screening tool allows each provider to assess quality measures for each patient at each encounter.</a:t>
            </a:r>
          </a:p>
        </p:txBody>
      </p:sp>
      <p:pic>
        <p:nvPicPr>
          <p:cNvPr id="21508" name="Picture 8" descr="cid:image001.jpg@01CB28BD.E03523A0"/>
          <p:cNvPicPr>
            <a:picLocks noChangeAspect="1" noChangeArrowheads="1"/>
          </p:cNvPicPr>
          <p:nvPr/>
        </p:nvPicPr>
        <p:blipFill>
          <a:blip r:embed="rId2" cstate="print"/>
          <a:srcRect/>
          <a:stretch>
            <a:fillRect/>
          </a:stretch>
        </p:blipFill>
        <p:spPr bwMode="auto">
          <a:xfrm>
            <a:off x="1295400" y="2286000"/>
            <a:ext cx="6200775" cy="4248150"/>
          </a:xfrm>
          <a:prstGeom prst="rect">
            <a:avLst/>
          </a:prstGeom>
          <a:noFill/>
          <a:ln w="9525">
            <a:noFill/>
            <a:miter lim="800000"/>
            <a:headEnd/>
            <a:tailEnd/>
          </a:ln>
        </p:spPr>
      </p:pic>
    </p:spTree>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t>About SETMA</a:t>
            </a:r>
          </a:p>
        </p:txBody>
      </p:sp>
      <p:sp>
        <p:nvSpPr>
          <p:cNvPr id="3" name="Content Placeholder 2"/>
          <p:cNvSpPr>
            <a:spLocks noGrp="1"/>
          </p:cNvSpPr>
          <p:nvPr>
            <p:ph idx="1"/>
          </p:nvPr>
        </p:nvSpPr>
        <p:spPr/>
        <p:txBody>
          <a:bodyPr/>
          <a:lstStyle/>
          <a:p>
            <a:pPr>
              <a:defRPr/>
            </a:pPr>
            <a:r>
              <a:rPr lang="en-US" dirty="0"/>
              <a:t>Southeast Texas Medical Associates, LLP</a:t>
            </a:r>
          </a:p>
          <a:p>
            <a:pPr>
              <a:defRPr/>
            </a:pPr>
            <a:r>
              <a:rPr lang="en-US" dirty="0"/>
              <a:t>Founded August 1, 1995</a:t>
            </a:r>
          </a:p>
          <a:p>
            <a:pPr>
              <a:defRPr/>
            </a:pPr>
            <a:r>
              <a:rPr lang="en-US" dirty="0"/>
              <a:t>29 Healthcare Providers:</a:t>
            </a:r>
          </a:p>
          <a:p>
            <a:pPr>
              <a:defRPr/>
            </a:pPr>
            <a:endParaRPr lang="en-US" sz="2480" dirty="0"/>
          </a:p>
          <a:p>
            <a:pPr marL="914400">
              <a:defRPr/>
            </a:pPr>
            <a:r>
              <a:rPr lang="en-US" sz="2300" dirty="0"/>
              <a:t>Internal Medicine</a:t>
            </a:r>
          </a:p>
          <a:p>
            <a:pPr marL="914400">
              <a:defRPr/>
            </a:pPr>
            <a:r>
              <a:rPr lang="en-US" sz="2300" dirty="0"/>
              <a:t>Family Practice</a:t>
            </a:r>
          </a:p>
          <a:p>
            <a:pPr marL="914400">
              <a:defRPr/>
            </a:pPr>
            <a:r>
              <a:rPr lang="en-US" sz="2300" dirty="0"/>
              <a:t>Nurse Practitioners</a:t>
            </a:r>
          </a:p>
          <a:p>
            <a:pPr marL="914400">
              <a:defRPr/>
            </a:pPr>
            <a:r>
              <a:rPr lang="en-US" sz="2300" dirty="0"/>
              <a:t>Cardiology</a:t>
            </a:r>
          </a:p>
          <a:p>
            <a:pPr marL="914400">
              <a:defRPr/>
            </a:pPr>
            <a:r>
              <a:rPr lang="en-US" sz="2300" dirty="0"/>
              <a:t>Neurology</a:t>
            </a:r>
          </a:p>
          <a:p>
            <a:pPr marL="914400">
              <a:defRPr/>
            </a:pPr>
            <a:r>
              <a:rPr lang="en-US" sz="2300" dirty="0"/>
              <a:t>Infectious Disease</a:t>
            </a:r>
          </a:p>
          <a:p>
            <a:pPr marL="914400">
              <a:defRPr/>
            </a:pPr>
            <a:r>
              <a:rPr lang="en-US" sz="2300" dirty="0"/>
              <a:t>Ophthalmology</a:t>
            </a:r>
          </a:p>
        </p:txBody>
      </p:sp>
    </p:spTree>
  </p:cSld>
  <p:clrMapOvr>
    <a:masterClrMapping/>
  </p:clrMapOvr>
  <p:transition spd="med">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z="3600"/>
              <a:t>Tracking Performance At The Point of Care</a:t>
            </a:r>
          </a:p>
        </p:txBody>
      </p:sp>
      <p:sp>
        <p:nvSpPr>
          <p:cNvPr id="22531" name="Rectangle 4"/>
          <p:cNvSpPr>
            <a:spLocks noChangeArrowheads="1"/>
          </p:cNvSpPr>
          <p:nvPr/>
        </p:nvSpPr>
        <p:spPr bwMode="auto">
          <a:xfrm>
            <a:off x="304800" y="1371600"/>
            <a:ext cx="8534400" cy="646113"/>
          </a:xfrm>
          <a:prstGeom prst="rect">
            <a:avLst/>
          </a:prstGeom>
          <a:noFill/>
          <a:ln w="9525">
            <a:noFill/>
            <a:miter lim="800000"/>
            <a:headEnd/>
            <a:tailEnd/>
          </a:ln>
        </p:spPr>
        <p:txBody>
          <a:bodyPr>
            <a:spAutoFit/>
          </a:bodyPr>
          <a:lstStyle/>
          <a:p>
            <a:pPr eaLnBrk="0" hangingPunct="0">
              <a:spcBef>
                <a:spcPts val="500"/>
              </a:spcBef>
              <a:spcAft>
                <a:spcPts val="500"/>
              </a:spcAft>
            </a:pPr>
            <a:r>
              <a:rPr lang="en-US" sz="3600"/>
              <a:t>HEDIS</a:t>
            </a:r>
          </a:p>
        </p:txBody>
      </p:sp>
      <p:pic>
        <p:nvPicPr>
          <p:cNvPr id="22532" name="Picture 2"/>
          <p:cNvPicPr>
            <a:picLocks noChangeAspect="1" noChangeArrowheads="1"/>
          </p:cNvPicPr>
          <p:nvPr/>
        </p:nvPicPr>
        <p:blipFill>
          <a:blip r:embed="rId2" cstate="print"/>
          <a:srcRect/>
          <a:stretch>
            <a:fillRect/>
          </a:stretch>
        </p:blipFill>
        <p:spPr bwMode="auto">
          <a:xfrm>
            <a:off x="609600" y="2133600"/>
            <a:ext cx="7972425" cy="4495800"/>
          </a:xfrm>
          <a:prstGeom prst="rect">
            <a:avLst/>
          </a:prstGeom>
          <a:noFill/>
          <a:ln w="9525">
            <a:noFill/>
            <a:miter lim="800000"/>
            <a:headEnd/>
            <a:tailEnd/>
          </a:ln>
        </p:spPr>
      </p:pic>
    </p:spTree>
  </p:cSld>
  <p:clrMapOvr>
    <a:masterClrMapping/>
  </p:clrMapOvr>
  <p:transition spd="med">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z="3600"/>
              <a:t>Step I - Provider Performance Tracking</a:t>
            </a:r>
          </a:p>
        </p:txBody>
      </p:sp>
      <p:sp>
        <p:nvSpPr>
          <p:cNvPr id="23555" name="Rectangle 4"/>
          <p:cNvSpPr>
            <a:spLocks noChangeArrowheads="1"/>
          </p:cNvSpPr>
          <p:nvPr/>
        </p:nvSpPr>
        <p:spPr bwMode="auto">
          <a:xfrm>
            <a:off x="304800" y="1371600"/>
            <a:ext cx="8534400" cy="646113"/>
          </a:xfrm>
          <a:prstGeom prst="rect">
            <a:avLst/>
          </a:prstGeom>
          <a:noFill/>
          <a:ln w="9525">
            <a:noFill/>
            <a:miter lim="800000"/>
            <a:headEnd/>
            <a:tailEnd/>
          </a:ln>
        </p:spPr>
        <p:txBody>
          <a:bodyPr>
            <a:spAutoFit/>
          </a:bodyPr>
          <a:lstStyle/>
          <a:p>
            <a:pPr eaLnBrk="0" hangingPunct="0">
              <a:spcBef>
                <a:spcPts val="500"/>
              </a:spcBef>
              <a:spcAft>
                <a:spcPts val="500"/>
              </a:spcAft>
            </a:pPr>
            <a:r>
              <a:rPr lang="en-US" sz="3600"/>
              <a:t>PQRI</a:t>
            </a:r>
          </a:p>
        </p:txBody>
      </p:sp>
      <p:pic>
        <p:nvPicPr>
          <p:cNvPr id="23556" name="Picture 3"/>
          <p:cNvPicPr>
            <a:picLocks noChangeAspect="1" noChangeArrowheads="1"/>
          </p:cNvPicPr>
          <p:nvPr/>
        </p:nvPicPr>
        <p:blipFill>
          <a:blip r:embed="rId2" cstate="print"/>
          <a:srcRect/>
          <a:stretch>
            <a:fillRect/>
          </a:stretch>
        </p:blipFill>
        <p:spPr bwMode="auto">
          <a:xfrm>
            <a:off x="1752600" y="1752600"/>
            <a:ext cx="7097713" cy="4495800"/>
          </a:xfrm>
          <a:prstGeom prst="rect">
            <a:avLst/>
          </a:prstGeom>
          <a:noFill/>
          <a:ln w="9525">
            <a:noFill/>
            <a:miter lim="800000"/>
            <a:headEnd/>
            <a:tailEnd/>
          </a:ln>
        </p:spPr>
      </p:pic>
    </p:spTree>
  </p:cSld>
  <p:clrMapOvr>
    <a:masterClrMapping/>
  </p:clrMapOvr>
  <p:transition spd="med">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z="3600"/>
              <a:t>Step I - Provider Performance Tracking</a:t>
            </a:r>
          </a:p>
        </p:txBody>
      </p:sp>
      <p:sp>
        <p:nvSpPr>
          <p:cNvPr id="24579" name="Rectangle 4"/>
          <p:cNvSpPr>
            <a:spLocks noChangeArrowheads="1"/>
          </p:cNvSpPr>
          <p:nvPr/>
        </p:nvSpPr>
        <p:spPr bwMode="auto">
          <a:xfrm>
            <a:off x="304800" y="1371600"/>
            <a:ext cx="8534400" cy="2011363"/>
          </a:xfrm>
          <a:prstGeom prst="rect">
            <a:avLst/>
          </a:prstGeom>
          <a:noFill/>
          <a:ln w="9525">
            <a:noFill/>
            <a:miter lim="800000"/>
            <a:headEnd/>
            <a:tailEnd/>
          </a:ln>
        </p:spPr>
        <p:txBody>
          <a:bodyPr>
            <a:spAutoFit/>
          </a:bodyPr>
          <a:lstStyle/>
          <a:p>
            <a:pPr eaLnBrk="0" hangingPunct="0">
              <a:spcBef>
                <a:spcPts val="500"/>
              </a:spcBef>
              <a:spcAft>
                <a:spcPts val="500"/>
              </a:spcAft>
            </a:pPr>
            <a:r>
              <a:rPr lang="en-US" sz="3600"/>
              <a:t>Care </a:t>
            </a:r>
          </a:p>
          <a:p>
            <a:pPr eaLnBrk="0" hangingPunct="0">
              <a:spcBef>
                <a:spcPts val="500"/>
              </a:spcBef>
              <a:spcAft>
                <a:spcPts val="500"/>
              </a:spcAft>
            </a:pPr>
            <a:r>
              <a:rPr lang="en-US" sz="3600"/>
              <a:t>Transition </a:t>
            </a:r>
          </a:p>
          <a:p>
            <a:pPr eaLnBrk="0" hangingPunct="0">
              <a:spcBef>
                <a:spcPts val="500"/>
              </a:spcBef>
              <a:spcAft>
                <a:spcPts val="500"/>
              </a:spcAft>
            </a:pPr>
            <a:r>
              <a:rPr lang="en-US" sz="3600"/>
              <a:t>Audit</a:t>
            </a:r>
          </a:p>
        </p:txBody>
      </p:sp>
      <p:pic>
        <p:nvPicPr>
          <p:cNvPr id="24580" name="Picture 2"/>
          <p:cNvPicPr>
            <a:picLocks noChangeAspect="1" noChangeArrowheads="1"/>
          </p:cNvPicPr>
          <p:nvPr/>
        </p:nvPicPr>
        <p:blipFill>
          <a:blip r:embed="rId2" cstate="print"/>
          <a:srcRect/>
          <a:stretch>
            <a:fillRect/>
          </a:stretch>
        </p:blipFill>
        <p:spPr bwMode="auto">
          <a:xfrm>
            <a:off x="3352800" y="990600"/>
            <a:ext cx="4724400" cy="5624513"/>
          </a:xfrm>
          <a:prstGeom prst="rect">
            <a:avLst/>
          </a:prstGeom>
          <a:noFill/>
          <a:ln w="9525">
            <a:noFill/>
            <a:miter lim="800000"/>
            <a:headEnd/>
            <a:tailEnd/>
          </a:ln>
        </p:spPr>
      </p:pic>
    </p:spTree>
  </p:cSld>
  <p:clrMapOvr>
    <a:masterClrMapping/>
  </p:clrMapOvr>
  <p:transition spd="med">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z="3600"/>
              <a:t>Step I - Provider Performance Tracking</a:t>
            </a:r>
          </a:p>
        </p:txBody>
      </p:sp>
      <p:sp>
        <p:nvSpPr>
          <p:cNvPr id="25603" name="Rectangle 4"/>
          <p:cNvSpPr>
            <a:spLocks noChangeArrowheads="1"/>
          </p:cNvSpPr>
          <p:nvPr/>
        </p:nvSpPr>
        <p:spPr bwMode="auto">
          <a:xfrm>
            <a:off x="304800" y="1371600"/>
            <a:ext cx="8534400" cy="461963"/>
          </a:xfrm>
          <a:prstGeom prst="rect">
            <a:avLst/>
          </a:prstGeom>
          <a:noFill/>
          <a:ln w="9525">
            <a:noFill/>
            <a:miter lim="800000"/>
            <a:headEnd/>
            <a:tailEnd/>
          </a:ln>
        </p:spPr>
        <p:txBody>
          <a:bodyPr>
            <a:spAutoFit/>
          </a:bodyPr>
          <a:lstStyle/>
          <a:p>
            <a:pPr eaLnBrk="0" hangingPunct="0">
              <a:spcBef>
                <a:spcPts val="500"/>
              </a:spcBef>
              <a:spcAft>
                <a:spcPts val="500"/>
              </a:spcAft>
            </a:pPr>
            <a:r>
              <a:rPr lang="en-US" sz="2400"/>
              <a:t>Bridges to Excellence</a:t>
            </a:r>
          </a:p>
        </p:txBody>
      </p:sp>
      <p:pic>
        <p:nvPicPr>
          <p:cNvPr id="25604" name="Picture 2"/>
          <p:cNvPicPr>
            <a:picLocks noChangeAspect="1" noChangeArrowheads="1"/>
          </p:cNvPicPr>
          <p:nvPr/>
        </p:nvPicPr>
        <p:blipFill>
          <a:blip r:embed="rId2" cstate="print"/>
          <a:srcRect/>
          <a:stretch>
            <a:fillRect/>
          </a:stretch>
        </p:blipFill>
        <p:spPr bwMode="auto">
          <a:xfrm>
            <a:off x="914400" y="1828800"/>
            <a:ext cx="7772400" cy="4784725"/>
          </a:xfrm>
          <a:prstGeom prst="rect">
            <a:avLst/>
          </a:prstGeom>
          <a:noFill/>
          <a:ln w="9525">
            <a:noFill/>
            <a:miter lim="800000"/>
            <a:headEnd/>
            <a:tailEnd/>
          </a:ln>
        </p:spPr>
      </p:pic>
    </p:spTree>
  </p:cSld>
  <p:clrMapOvr>
    <a:masterClrMapping/>
  </p:clrMapOvr>
  <p:transition spd="med">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z="3600"/>
              <a:t>Step I - Provider Performance Tracking</a:t>
            </a:r>
          </a:p>
        </p:txBody>
      </p:sp>
      <p:sp>
        <p:nvSpPr>
          <p:cNvPr id="26627" name="Rectangle 4"/>
          <p:cNvSpPr>
            <a:spLocks noChangeArrowheads="1"/>
          </p:cNvSpPr>
          <p:nvPr/>
        </p:nvSpPr>
        <p:spPr bwMode="auto">
          <a:xfrm>
            <a:off x="304800" y="1371600"/>
            <a:ext cx="8534400" cy="461963"/>
          </a:xfrm>
          <a:prstGeom prst="rect">
            <a:avLst/>
          </a:prstGeom>
          <a:noFill/>
          <a:ln w="9525">
            <a:noFill/>
            <a:miter lim="800000"/>
            <a:headEnd/>
            <a:tailEnd/>
          </a:ln>
        </p:spPr>
        <p:txBody>
          <a:bodyPr>
            <a:spAutoFit/>
          </a:bodyPr>
          <a:lstStyle/>
          <a:p>
            <a:pPr eaLnBrk="0" hangingPunct="0">
              <a:spcBef>
                <a:spcPts val="500"/>
              </a:spcBef>
              <a:spcAft>
                <a:spcPts val="500"/>
              </a:spcAft>
            </a:pPr>
            <a:r>
              <a:rPr lang="en-US" sz="2400"/>
              <a:t>Bridges to Excellence</a:t>
            </a:r>
          </a:p>
        </p:txBody>
      </p:sp>
      <p:pic>
        <p:nvPicPr>
          <p:cNvPr id="26628" name="Picture 2"/>
          <p:cNvPicPr>
            <a:picLocks noChangeAspect="1" noChangeArrowheads="1"/>
          </p:cNvPicPr>
          <p:nvPr/>
        </p:nvPicPr>
        <p:blipFill>
          <a:blip r:embed="rId2" cstate="print"/>
          <a:srcRect/>
          <a:stretch>
            <a:fillRect/>
          </a:stretch>
        </p:blipFill>
        <p:spPr bwMode="auto">
          <a:xfrm>
            <a:off x="1524000" y="2057400"/>
            <a:ext cx="6457950" cy="4467225"/>
          </a:xfrm>
          <a:prstGeom prst="rect">
            <a:avLst/>
          </a:prstGeom>
          <a:noFill/>
          <a:ln w="9525">
            <a:noFill/>
            <a:miter lim="800000"/>
            <a:headEnd/>
            <a:tailEnd/>
          </a:ln>
        </p:spPr>
      </p:pic>
    </p:spTree>
  </p:cSld>
  <p:clrMapOvr>
    <a:masterClrMapping/>
  </p:clrMapOvr>
  <p:transition spd="med">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t>auditing</a:t>
            </a:r>
          </a:p>
        </p:txBody>
      </p:sp>
      <p:sp>
        <p:nvSpPr>
          <p:cNvPr id="27651" name="Content Placeholder 2"/>
          <p:cNvSpPr>
            <a:spLocks noGrp="1"/>
          </p:cNvSpPr>
          <p:nvPr>
            <p:ph idx="1"/>
          </p:nvPr>
        </p:nvSpPr>
        <p:spPr/>
        <p:txBody>
          <a:bodyPr/>
          <a:lstStyle/>
          <a:p>
            <a:pPr algn="ctr">
              <a:buFontTx/>
              <a:buNone/>
            </a:pPr>
            <a:r>
              <a:rPr lang="en-US"/>
              <a:t>Clusters and Galaxies</a:t>
            </a:r>
          </a:p>
          <a:p>
            <a:endParaRPr lang="en-US"/>
          </a:p>
          <a:p>
            <a:r>
              <a:rPr lang="en-US"/>
              <a:t>A single or a few quality metrics do not change outcomes</a:t>
            </a:r>
          </a:p>
          <a:p>
            <a:r>
              <a:rPr lang="en-US"/>
              <a:t>A cluster – seven or more quality metrics for a single condition, i.e., diabetes, etc.</a:t>
            </a:r>
          </a:p>
          <a:p>
            <a:r>
              <a:rPr lang="en-US"/>
              <a:t>A galaxy – multiple clusters for the same patient, i.e., diabetes, hypertension, lipids, CHF, etc.</a:t>
            </a:r>
          </a:p>
        </p:txBody>
      </p:sp>
    </p:spTree>
  </p:cSld>
  <p:clrMapOvr>
    <a:masterClrMapping/>
  </p:clrMapOvr>
  <p:transition spd="med">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endParaRPr lang="en-US"/>
          </a:p>
        </p:txBody>
      </p:sp>
      <p:sp>
        <p:nvSpPr>
          <p:cNvPr id="28675" name="Content Placeholder 2"/>
          <p:cNvSpPr>
            <a:spLocks noGrp="1"/>
          </p:cNvSpPr>
          <p:nvPr>
            <p:ph idx="1"/>
          </p:nvPr>
        </p:nvSpPr>
        <p:spPr/>
        <p:txBody>
          <a:bodyPr/>
          <a:lstStyle/>
          <a:p>
            <a:pPr>
              <a:buFontTx/>
              <a:buNone/>
            </a:pPr>
            <a:endParaRPr lang="en-US"/>
          </a:p>
          <a:p>
            <a:pPr>
              <a:buFontTx/>
              <a:buNone/>
            </a:pPr>
            <a:r>
              <a:rPr lang="en-US"/>
              <a:t>Graphic of a cluster Diabetes</a:t>
            </a:r>
          </a:p>
          <a:p>
            <a:pPr>
              <a:buFontTx/>
              <a:buNone/>
            </a:pPr>
            <a:endParaRPr lang="en-US"/>
          </a:p>
          <a:p>
            <a:pPr>
              <a:buFontTx/>
              <a:buNone/>
            </a:pPr>
            <a:r>
              <a:rPr lang="en-US"/>
              <a:t>PCPI </a:t>
            </a:r>
          </a:p>
          <a:p>
            <a:pPr>
              <a:buFontTx/>
              <a:buNone/>
            </a:pPr>
            <a:endParaRPr lang="en-US"/>
          </a:p>
          <a:p>
            <a:pPr>
              <a:buFontTx/>
              <a:buNone/>
            </a:pPr>
            <a:r>
              <a:rPr lang="en-US"/>
              <a:t>To be design</a:t>
            </a:r>
          </a:p>
        </p:txBody>
      </p:sp>
    </p:spTree>
  </p:cSld>
  <p:clrMapOvr>
    <a:masterClrMapping/>
  </p:clrMapOvr>
  <p:transition spd="med">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endParaRPr lang="en-US"/>
          </a:p>
        </p:txBody>
      </p:sp>
      <p:sp>
        <p:nvSpPr>
          <p:cNvPr id="29699" name="Content Placeholder 2"/>
          <p:cNvSpPr>
            <a:spLocks noGrp="1"/>
          </p:cNvSpPr>
          <p:nvPr>
            <p:ph idx="1"/>
          </p:nvPr>
        </p:nvSpPr>
        <p:spPr/>
        <p:txBody>
          <a:bodyPr/>
          <a:lstStyle/>
          <a:p>
            <a:r>
              <a:rPr lang="en-US"/>
              <a:t>Grphic of a galaxy </a:t>
            </a:r>
          </a:p>
          <a:p>
            <a:endParaRPr lang="en-US"/>
          </a:p>
          <a:p>
            <a:r>
              <a:rPr lang="en-US"/>
              <a:t>To be designed</a:t>
            </a:r>
          </a:p>
          <a:p>
            <a:endParaRPr lang="en-US"/>
          </a:p>
          <a:p>
            <a:r>
              <a:rPr lang="en-US"/>
              <a:t>Number of quality metrics for each cluster</a:t>
            </a:r>
          </a:p>
          <a:p>
            <a:endParaRPr lang="en-US"/>
          </a:p>
          <a:p>
            <a:r>
              <a:rPr lang="en-US"/>
              <a:t>Total number of metrics for galaxy</a:t>
            </a:r>
          </a:p>
        </p:txBody>
      </p:sp>
    </p:spTree>
  </p:cSld>
  <p:clrMapOvr>
    <a:masterClrMapping/>
  </p:clrMapOvr>
  <p:transition spd="med">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endParaRPr lang="en-US"/>
          </a:p>
        </p:txBody>
      </p:sp>
      <p:sp>
        <p:nvSpPr>
          <p:cNvPr id="30723" name="Content Placeholder 2"/>
          <p:cNvSpPr>
            <a:spLocks noGrp="1"/>
          </p:cNvSpPr>
          <p:nvPr>
            <p:ph idx="1"/>
          </p:nvPr>
        </p:nvSpPr>
        <p:spPr/>
        <p:txBody>
          <a:bodyPr/>
          <a:lstStyle/>
          <a:p>
            <a:r>
              <a:rPr lang="en-US"/>
              <a:t>Unlike a single metric, such as “was th blood pressure taken,” which will not improve care, auditing a cluster or a galaxy of clusters in the care of a patient WILL improve the outcomes and result in quality care.</a:t>
            </a:r>
          </a:p>
          <a:p>
            <a:endParaRPr lang="en-US"/>
          </a:p>
        </p:txBody>
      </p:sp>
    </p:spTree>
  </p:cSld>
  <p:clrMapOvr>
    <a:masterClrMapping/>
  </p:clrMapOvr>
  <p:transition spd="med">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endParaRPr lang="en-US"/>
          </a:p>
        </p:txBody>
      </p:sp>
      <p:sp>
        <p:nvSpPr>
          <p:cNvPr id="31747" name="Content Placeholder 2"/>
          <p:cNvSpPr>
            <a:spLocks noGrp="1"/>
          </p:cNvSpPr>
          <p:nvPr>
            <p:ph idx="1"/>
          </p:nvPr>
        </p:nvSpPr>
        <p:spPr/>
        <p:txBody>
          <a:bodyPr/>
          <a:lstStyle/>
          <a:p>
            <a:r>
              <a:rPr lang="en-US"/>
              <a:t>What is most often missing in quality improvement  initiative real-time, comparative and public reporting on provider performance at the time of the pateint coutner or within 24 hours thereof.</a:t>
            </a:r>
          </a:p>
          <a:p>
            <a:endParaRPr lang="en-US"/>
          </a:p>
        </p:txBody>
      </p:sp>
    </p:spTree>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br>
              <a:rPr lang="en-US"/>
            </a:br>
            <a:r>
              <a:rPr lang="en-US"/>
              <a:t>SETMA Landmarks</a:t>
            </a:r>
            <a:br>
              <a:rPr lang="en-US"/>
            </a:br>
            <a:endParaRPr lang="en-US"/>
          </a:p>
        </p:txBody>
      </p:sp>
      <p:sp>
        <p:nvSpPr>
          <p:cNvPr id="5123" name="Content Placeholder 2"/>
          <p:cNvSpPr>
            <a:spLocks noGrp="1"/>
          </p:cNvSpPr>
          <p:nvPr>
            <p:ph idx="1"/>
          </p:nvPr>
        </p:nvSpPr>
        <p:spPr/>
        <p:txBody>
          <a:bodyPr/>
          <a:lstStyle/>
          <a:p>
            <a:r>
              <a:rPr lang="en-US"/>
              <a:t>Adopted EMR, March 1998</a:t>
            </a:r>
          </a:p>
          <a:p>
            <a:r>
              <a:rPr lang="en-US"/>
              <a:t>January, 1999, all patients seen in EHR. </a:t>
            </a:r>
          </a:p>
          <a:p>
            <a:r>
              <a:rPr lang="en-US"/>
              <a:t>May, 1999, Morphed from EHR to Electronic Patient Management</a:t>
            </a:r>
          </a:p>
          <a:p>
            <a:r>
              <a:rPr lang="en-US"/>
              <a:t>October, 2009 – COGNOS Project</a:t>
            </a:r>
          </a:p>
          <a:p>
            <a:r>
              <a:rPr lang="en-US"/>
              <a:t>August, 2010, Affliate, Joslin Diabetes Center</a:t>
            </a:r>
          </a:p>
          <a:p>
            <a:r>
              <a:rPr lang="en-US"/>
              <a:t>September, 2010 – PC-MH Tier III</a:t>
            </a:r>
          </a:p>
          <a:p>
            <a:endParaRPr lang="en-US"/>
          </a:p>
          <a:p>
            <a:pPr>
              <a:buFontTx/>
              <a:buNone/>
            </a:pPr>
            <a:endParaRPr lang="en-US"/>
          </a:p>
        </p:txBody>
      </p:sp>
    </p:spTree>
  </p:cSld>
  <p:clrMapOvr>
    <a:masterClrMapping/>
  </p:clrMapOvr>
  <p:transition spd="med">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z="3600"/>
              <a:t>Step II -- Auditing Provider Performance</a:t>
            </a:r>
          </a:p>
        </p:txBody>
      </p:sp>
      <p:sp>
        <p:nvSpPr>
          <p:cNvPr id="32771" name="Rectangle 4"/>
          <p:cNvSpPr>
            <a:spLocks noChangeArrowheads="1"/>
          </p:cNvSpPr>
          <p:nvPr/>
        </p:nvSpPr>
        <p:spPr bwMode="auto">
          <a:xfrm>
            <a:off x="304800" y="1676400"/>
            <a:ext cx="8534400" cy="4375150"/>
          </a:xfrm>
          <a:prstGeom prst="rect">
            <a:avLst/>
          </a:prstGeom>
          <a:noFill/>
          <a:ln w="9525">
            <a:noFill/>
            <a:miter lim="800000"/>
            <a:headEnd/>
            <a:tailEnd/>
          </a:ln>
        </p:spPr>
        <p:txBody>
          <a:bodyPr>
            <a:spAutoFit/>
          </a:bodyPr>
          <a:lstStyle/>
          <a:p>
            <a:pPr eaLnBrk="0" hangingPunct="0">
              <a:spcBef>
                <a:spcPts val="500"/>
              </a:spcBef>
              <a:spcAft>
                <a:spcPts val="500"/>
              </a:spcAft>
            </a:pPr>
            <a:r>
              <a:rPr lang="en-US" sz="2400"/>
              <a:t>SETMA employed IBM’s Business Intelligence software, </a:t>
            </a:r>
            <a:r>
              <a:rPr lang="en-US" sz="2400" i="1"/>
              <a:t>Cognos</a:t>
            </a:r>
            <a:r>
              <a:rPr lang="en-US" sz="2400"/>
              <a:t> to audit provider performance and compliance </a:t>
            </a:r>
            <a:r>
              <a:rPr lang="en-US" sz="2400" b="1" i="1"/>
              <a:t>after </a:t>
            </a:r>
            <a:r>
              <a:rPr lang="en-US" sz="2400"/>
              <a:t>patient encounters.</a:t>
            </a:r>
          </a:p>
          <a:p>
            <a:pPr eaLnBrk="0" hangingPunct="0">
              <a:spcBef>
                <a:spcPts val="500"/>
              </a:spcBef>
              <a:spcAft>
                <a:spcPts val="500"/>
              </a:spcAft>
            </a:pPr>
            <a:endParaRPr lang="en-US" sz="1400"/>
          </a:p>
          <a:p>
            <a:pPr eaLnBrk="0" hangingPunct="0">
              <a:spcBef>
                <a:spcPts val="500"/>
              </a:spcBef>
              <a:spcAft>
                <a:spcPts val="500"/>
              </a:spcAft>
            </a:pPr>
            <a:r>
              <a:rPr lang="en-US" sz="2400" i="1"/>
              <a:t>Cognos</a:t>
            </a:r>
            <a:r>
              <a:rPr lang="en-US" sz="2400"/>
              <a:t>  allows all providers to:</a:t>
            </a:r>
          </a:p>
          <a:p>
            <a:pPr eaLnBrk="0" hangingPunct="0">
              <a:spcBef>
                <a:spcPts val="500"/>
              </a:spcBef>
              <a:spcAft>
                <a:spcPts val="500"/>
              </a:spcAft>
            </a:pPr>
            <a:endParaRPr lang="en-US" sz="1400"/>
          </a:p>
          <a:p>
            <a:pPr marL="914400" lvl="1" indent="-457200" eaLnBrk="0" hangingPunct="0">
              <a:spcBef>
                <a:spcPts val="500"/>
              </a:spcBef>
              <a:spcAft>
                <a:spcPts val="500"/>
              </a:spcAft>
              <a:buFont typeface="Impact" pitchFamily="34" charset="0"/>
              <a:buAutoNum type="arabicPeriod"/>
            </a:pPr>
            <a:r>
              <a:rPr lang="en-US" sz="2400"/>
              <a:t>Display their performance for their entire patient base</a:t>
            </a:r>
          </a:p>
          <a:p>
            <a:pPr marL="914400" lvl="1" indent="-457200" eaLnBrk="0" hangingPunct="0">
              <a:spcBef>
                <a:spcPts val="500"/>
              </a:spcBef>
              <a:spcAft>
                <a:spcPts val="500"/>
              </a:spcAft>
              <a:buFont typeface="Impact" pitchFamily="34" charset="0"/>
              <a:buAutoNum type="arabicPeriod"/>
            </a:pPr>
            <a:r>
              <a:rPr lang="en-US" sz="2400"/>
              <a:t>Compare their performance to all practice providers</a:t>
            </a:r>
          </a:p>
          <a:p>
            <a:pPr marL="914400" lvl="1" indent="-457200" eaLnBrk="0" hangingPunct="0">
              <a:spcBef>
                <a:spcPts val="500"/>
              </a:spcBef>
              <a:spcAft>
                <a:spcPts val="500"/>
              </a:spcAft>
              <a:buFont typeface="Impact" pitchFamily="34" charset="0"/>
              <a:buAutoNum type="arabicPeriod"/>
            </a:pPr>
            <a:r>
              <a:rPr lang="en-US" sz="2400"/>
              <a:t>See outcome trends to identify areas for improvement</a:t>
            </a:r>
          </a:p>
          <a:p>
            <a:pPr marL="914400" lvl="1" indent="-457200" eaLnBrk="0" hangingPunct="0">
              <a:spcBef>
                <a:spcPts val="500"/>
              </a:spcBef>
              <a:spcAft>
                <a:spcPts val="500"/>
              </a:spcAft>
              <a:buFont typeface="Impact" pitchFamily="34" charset="0"/>
              <a:buAutoNum type="arabicPeriod"/>
            </a:pPr>
            <a:r>
              <a:rPr lang="en-US" sz="2400"/>
              <a:t>See this contemporaneous with care given</a:t>
            </a:r>
          </a:p>
        </p:txBody>
      </p:sp>
    </p:spTree>
  </p:cSld>
  <p:clrMapOvr>
    <a:masterClrMapping/>
  </p:clrMapOvr>
  <p:transition spd="med">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endParaRPr lang="en-US"/>
          </a:p>
        </p:txBody>
      </p:sp>
      <p:sp>
        <p:nvSpPr>
          <p:cNvPr id="33795" name="Content Placeholder 2"/>
          <p:cNvSpPr>
            <a:spLocks noGrp="1"/>
          </p:cNvSpPr>
          <p:nvPr>
            <p:ph idx="1"/>
          </p:nvPr>
        </p:nvSpPr>
        <p:spPr/>
        <p:txBody>
          <a:bodyPr/>
          <a:lstStyle/>
          <a:p>
            <a:r>
              <a:rPr lang="en-US"/>
              <a:t>To allow SETMA to do real-time data auditing, without interfering with clinic processes, we selected COGNOS and contracted with LPA (</a:t>
            </a:r>
            <a:r>
              <a:rPr lang="en-US">
                <a:hlinkClick r:id="rId2"/>
              </a:rPr>
              <a:t>www.lpa.com</a:t>
            </a:r>
            <a:r>
              <a:rPr lang="en-US"/>
              <a:t>) to build auditing tools.</a:t>
            </a:r>
          </a:p>
          <a:p>
            <a:endParaRPr lang="en-US"/>
          </a:p>
          <a:p>
            <a:r>
              <a:rPr lang="en-US"/>
              <a:t>Because we want to audit complexes processes daily, and because we use our EHR 24 hours a day, seven days week, we need a data mart from which to audit several hudred data points rather than the miilons in our EHR.</a:t>
            </a:r>
          </a:p>
        </p:txBody>
      </p:sp>
    </p:spTree>
  </p:cSld>
  <p:clrMapOvr>
    <a:masterClrMapping/>
  </p:clrMapOvr>
  <p:transition spd="med">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endParaRPr lang="en-US"/>
          </a:p>
        </p:txBody>
      </p:sp>
      <p:sp>
        <p:nvSpPr>
          <p:cNvPr id="34819" name="Content Placeholder 2"/>
          <p:cNvSpPr>
            <a:spLocks noGrp="1"/>
          </p:cNvSpPr>
          <p:nvPr>
            <p:ph idx="1"/>
          </p:nvPr>
        </p:nvSpPr>
        <p:spPr/>
        <p:txBody>
          <a:bodyPr/>
          <a:lstStyle/>
          <a:p>
            <a:r>
              <a:rPr lang="en-US"/>
              <a:t>In addition, we needed to process our data (SSIS full name) in order to make sure that the information transferred into the data mart was accurate.</a:t>
            </a:r>
          </a:p>
          <a:p>
            <a:endParaRPr lang="en-US"/>
          </a:p>
          <a:p>
            <a:r>
              <a:rPr lang="en-US"/>
              <a:t>The critical issue was that when we analyzed data that it was real and valid. </a:t>
            </a:r>
          </a:p>
        </p:txBody>
      </p:sp>
    </p:spTree>
  </p:cSld>
  <p:clrMapOvr>
    <a:masterClrMapping/>
  </p:clrMapOvr>
  <p:transition spd="med">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endParaRPr lang="en-US"/>
          </a:p>
        </p:txBody>
      </p:sp>
      <p:sp>
        <p:nvSpPr>
          <p:cNvPr id="35843" name="Content Placeholder 2"/>
          <p:cNvSpPr>
            <a:spLocks noGrp="1"/>
          </p:cNvSpPr>
          <p:nvPr>
            <p:ph idx="1"/>
          </p:nvPr>
        </p:nvSpPr>
        <p:spPr/>
        <p:txBody>
          <a:bodyPr/>
          <a:lstStyle/>
          <a:p>
            <a:r>
              <a:rPr lang="en-US"/>
              <a:t>COGNOS allows SETMA with the support of LPA to be confident of the data upon which we will see areas of need for improvement in the quality of care and upon which we will design quality improvement initiatives.</a:t>
            </a:r>
          </a:p>
        </p:txBody>
      </p:sp>
    </p:spTree>
  </p:cSld>
  <p:clrMapOvr>
    <a:masterClrMapping/>
  </p:clrMapOvr>
  <p:transition spd="med">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endParaRPr lang="en-US"/>
          </a:p>
        </p:txBody>
      </p:sp>
      <p:sp>
        <p:nvSpPr>
          <p:cNvPr id="36867" name="Content Placeholder 2"/>
          <p:cNvSpPr>
            <a:spLocks noGrp="1"/>
          </p:cNvSpPr>
          <p:nvPr>
            <p:ph idx="1"/>
          </p:nvPr>
        </p:nvSpPr>
        <p:spPr/>
        <p:txBody>
          <a:bodyPr/>
          <a:lstStyle/>
          <a:p>
            <a:r>
              <a:rPr lang="en-US"/>
              <a:t>The following are a series of static slides which are snapshots of COGNOS functions which are used by SETMA for auditing performance. That perfomance can be audit by:</a:t>
            </a:r>
          </a:p>
          <a:p>
            <a:endParaRPr lang="en-US"/>
          </a:p>
          <a:p>
            <a:r>
              <a:rPr lang="en-US"/>
              <a:t>The individual provider</a:t>
            </a:r>
          </a:p>
          <a:p>
            <a:r>
              <a:rPr lang="en-US"/>
              <a:t>Professional management</a:t>
            </a:r>
          </a:p>
          <a:p>
            <a:r>
              <a:rPr lang="en-US"/>
              <a:t>Administrative Mnagment</a:t>
            </a:r>
          </a:p>
          <a:p>
            <a:endParaRPr lang="en-US"/>
          </a:p>
        </p:txBody>
      </p:sp>
    </p:spTree>
  </p:cSld>
  <p:clrMapOvr>
    <a:masterClrMapping/>
  </p:clrMapOvr>
  <p:transition spd="med">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z="3600"/>
              <a:t>Step II -- Auditing Provider Performance</a:t>
            </a:r>
          </a:p>
        </p:txBody>
      </p:sp>
      <p:pic>
        <p:nvPicPr>
          <p:cNvPr id="37891" name="Picture 3"/>
          <p:cNvPicPr>
            <a:picLocks noChangeAspect="1" noChangeArrowheads="1"/>
          </p:cNvPicPr>
          <p:nvPr/>
        </p:nvPicPr>
        <p:blipFill>
          <a:blip r:embed="rId2" cstate="print"/>
          <a:srcRect/>
          <a:stretch>
            <a:fillRect/>
          </a:stretch>
        </p:blipFill>
        <p:spPr bwMode="auto">
          <a:xfrm>
            <a:off x="228600" y="2209800"/>
            <a:ext cx="8667750" cy="3543300"/>
          </a:xfrm>
          <a:prstGeom prst="rect">
            <a:avLst/>
          </a:prstGeom>
          <a:noFill/>
          <a:ln w="9525">
            <a:noFill/>
            <a:miter lim="800000"/>
            <a:headEnd/>
            <a:tailEnd/>
          </a:ln>
        </p:spPr>
      </p:pic>
    </p:spTree>
  </p:cSld>
  <p:clrMapOvr>
    <a:masterClrMapping/>
  </p:clrMapOvr>
  <p:transition spd="med">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z="3600"/>
              <a:t>Step II -- Auditing Provider Performance</a:t>
            </a:r>
          </a:p>
        </p:txBody>
      </p:sp>
      <p:pic>
        <p:nvPicPr>
          <p:cNvPr id="38915" name="Picture 2"/>
          <p:cNvPicPr>
            <a:picLocks noChangeAspect="1" noChangeArrowheads="1"/>
          </p:cNvPicPr>
          <p:nvPr/>
        </p:nvPicPr>
        <p:blipFill>
          <a:blip r:embed="rId2" cstate="print"/>
          <a:srcRect/>
          <a:stretch>
            <a:fillRect/>
          </a:stretch>
        </p:blipFill>
        <p:spPr bwMode="auto">
          <a:xfrm>
            <a:off x="228600" y="1524000"/>
            <a:ext cx="8662988" cy="4953000"/>
          </a:xfrm>
          <a:prstGeom prst="rect">
            <a:avLst/>
          </a:prstGeom>
          <a:noFill/>
          <a:ln w="9525">
            <a:noFill/>
            <a:miter lim="800000"/>
            <a:headEnd/>
            <a:tailEnd/>
          </a:ln>
        </p:spPr>
      </p:pic>
    </p:spTree>
  </p:cSld>
  <p:clrMapOvr>
    <a:masterClrMapping/>
  </p:clrMapOvr>
  <p:transition spd="med">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z="3600"/>
              <a:t>Step III -- Analyzing Performance</a:t>
            </a:r>
          </a:p>
        </p:txBody>
      </p:sp>
      <p:sp>
        <p:nvSpPr>
          <p:cNvPr id="39939" name="Rectangle 4"/>
          <p:cNvSpPr>
            <a:spLocks noChangeArrowheads="1"/>
          </p:cNvSpPr>
          <p:nvPr/>
        </p:nvSpPr>
        <p:spPr bwMode="auto">
          <a:xfrm>
            <a:off x="228600" y="1436688"/>
            <a:ext cx="8534400" cy="5267325"/>
          </a:xfrm>
          <a:prstGeom prst="rect">
            <a:avLst/>
          </a:prstGeom>
          <a:noFill/>
          <a:ln w="9525">
            <a:noFill/>
            <a:miter lim="800000"/>
            <a:headEnd/>
            <a:tailEnd/>
          </a:ln>
        </p:spPr>
        <p:txBody>
          <a:bodyPr>
            <a:spAutoFit/>
          </a:bodyPr>
          <a:lstStyle/>
          <a:p>
            <a:pPr eaLnBrk="0" hangingPunct="0">
              <a:spcBef>
                <a:spcPts val="500"/>
              </a:spcBef>
              <a:spcAft>
                <a:spcPts val="500"/>
              </a:spcAft>
            </a:pPr>
            <a:r>
              <a:rPr lang="en-US" sz="2400"/>
              <a:t>Beyond how one provider performs (auditing) we look at data as a whole (analyzing) to develop new strategies for improving patient care.</a:t>
            </a:r>
          </a:p>
          <a:p>
            <a:pPr eaLnBrk="0" hangingPunct="0">
              <a:spcBef>
                <a:spcPts val="500"/>
              </a:spcBef>
              <a:spcAft>
                <a:spcPts val="500"/>
              </a:spcAft>
            </a:pPr>
            <a:endParaRPr lang="en-US" sz="1400"/>
          </a:p>
          <a:p>
            <a:pPr eaLnBrk="0" hangingPunct="0">
              <a:spcBef>
                <a:spcPts val="500"/>
              </a:spcBef>
              <a:spcAft>
                <a:spcPts val="500"/>
              </a:spcAft>
            </a:pPr>
            <a:r>
              <a:rPr lang="en-US" sz="2400"/>
              <a:t>We analyze patterns which may explain why one population is not to goal while another is.  Some of the parameters, we analyze are::</a:t>
            </a:r>
          </a:p>
          <a:p>
            <a:pPr lvl="1" eaLnBrk="0" hangingPunct="0">
              <a:spcBef>
                <a:spcPts val="500"/>
              </a:spcBef>
              <a:spcAft>
                <a:spcPts val="500"/>
              </a:spcAft>
              <a:buFont typeface="Arial" charset="0"/>
              <a:buChar char="•"/>
            </a:pPr>
            <a:r>
              <a:rPr lang="en-US" sz="2400"/>
              <a:t>Frequency of visits</a:t>
            </a:r>
          </a:p>
          <a:p>
            <a:pPr lvl="1" eaLnBrk="0" hangingPunct="0">
              <a:spcBef>
                <a:spcPts val="500"/>
              </a:spcBef>
              <a:spcAft>
                <a:spcPts val="500"/>
              </a:spcAft>
              <a:buFont typeface="Arial" charset="0"/>
              <a:buChar char="•"/>
            </a:pPr>
            <a:r>
              <a:rPr lang="en-US" sz="2400"/>
              <a:t>Frequency of key testing</a:t>
            </a:r>
          </a:p>
          <a:p>
            <a:pPr lvl="1" eaLnBrk="0" hangingPunct="0">
              <a:spcBef>
                <a:spcPts val="500"/>
              </a:spcBef>
              <a:spcAft>
                <a:spcPts val="500"/>
              </a:spcAft>
              <a:buFont typeface="Arial" charset="0"/>
              <a:buChar char="•"/>
            </a:pPr>
            <a:r>
              <a:rPr lang="en-US" sz="2400"/>
              <a:t>Number of medications prescribed</a:t>
            </a:r>
          </a:p>
          <a:p>
            <a:pPr lvl="1" eaLnBrk="0" hangingPunct="0">
              <a:spcBef>
                <a:spcPts val="500"/>
              </a:spcBef>
              <a:spcAft>
                <a:spcPts val="500"/>
              </a:spcAft>
              <a:buFont typeface="Arial" charset="0"/>
              <a:buChar char="•"/>
            </a:pPr>
            <a:r>
              <a:rPr lang="en-US" sz="2400"/>
              <a:t>Changes in treatments if any, if patient not to goal</a:t>
            </a:r>
          </a:p>
          <a:p>
            <a:pPr lvl="1" eaLnBrk="0" hangingPunct="0">
              <a:spcBef>
                <a:spcPts val="500"/>
              </a:spcBef>
              <a:spcAft>
                <a:spcPts val="500"/>
              </a:spcAft>
              <a:buFont typeface="Arial" charset="0"/>
              <a:buChar char="•"/>
            </a:pPr>
            <a:r>
              <a:rPr lang="en-US" sz="2400"/>
              <a:t>Referrals to educational programs</a:t>
            </a:r>
          </a:p>
        </p:txBody>
      </p:sp>
    </p:spTree>
  </p:cSld>
  <p:clrMapOvr>
    <a:masterClrMapping/>
  </p:clrMapOvr>
  <p:transition spd="med">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z="3600"/>
              <a:t>Step III -- Analyzing Performance</a:t>
            </a:r>
          </a:p>
        </p:txBody>
      </p:sp>
      <p:pic>
        <p:nvPicPr>
          <p:cNvPr id="40963" name="Picture 3"/>
          <p:cNvPicPr>
            <a:picLocks noChangeAspect="1" noChangeArrowheads="1"/>
          </p:cNvPicPr>
          <p:nvPr/>
        </p:nvPicPr>
        <p:blipFill>
          <a:blip r:embed="rId2" cstate="print"/>
          <a:srcRect/>
          <a:stretch>
            <a:fillRect/>
          </a:stretch>
        </p:blipFill>
        <p:spPr bwMode="auto">
          <a:xfrm>
            <a:off x="228600" y="1371600"/>
            <a:ext cx="8753475" cy="5248275"/>
          </a:xfrm>
          <a:prstGeom prst="rect">
            <a:avLst/>
          </a:prstGeom>
          <a:noFill/>
          <a:ln w="9525">
            <a:noFill/>
            <a:miter lim="800000"/>
            <a:headEnd/>
            <a:tailEnd/>
          </a:ln>
        </p:spPr>
      </p:pic>
    </p:spTree>
  </p:cSld>
  <p:clrMapOvr>
    <a:masterClrMapping/>
  </p:clrMapOvr>
  <p:transition spd="med">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sz="3600"/>
              <a:t>Step III -- Analyzing Performance</a:t>
            </a:r>
          </a:p>
        </p:txBody>
      </p:sp>
      <p:sp>
        <p:nvSpPr>
          <p:cNvPr id="41987" name="Content Placeholder 5"/>
          <p:cNvSpPr>
            <a:spLocks noGrp="1"/>
          </p:cNvSpPr>
          <p:nvPr>
            <p:ph idx="1"/>
          </p:nvPr>
        </p:nvSpPr>
        <p:spPr/>
        <p:txBody>
          <a:bodyPr/>
          <a:lstStyle/>
          <a:p>
            <a:pPr eaLnBrk="1" hangingPunct="1">
              <a:buFontTx/>
              <a:buNone/>
            </a:pPr>
            <a:r>
              <a:rPr lang="en-US" sz="2400" b="0"/>
              <a:t>	Raw data can be misleading.  For example, with diabetes care, a provider may have many patients with very high HgbA1cs and the same number with equally low HgbA1cs which would produce a misleadingly good average.  As a result, SETMA also measures the:</a:t>
            </a:r>
          </a:p>
          <a:p>
            <a:pPr eaLnBrk="1" hangingPunct="1">
              <a:buFontTx/>
              <a:buNone/>
            </a:pPr>
            <a:endParaRPr lang="en-US" sz="2400" b="0"/>
          </a:p>
          <a:p>
            <a:pPr lvl="1" eaLnBrk="1" hangingPunct="1">
              <a:buFont typeface="Arial" charset="0"/>
              <a:buChar char="•"/>
            </a:pPr>
            <a:r>
              <a:rPr lang="en-US" sz="2400" b="0"/>
              <a:t>	Mean</a:t>
            </a:r>
          </a:p>
          <a:p>
            <a:pPr lvl="1" eaLnBrk="1" hangingPunct="1">
              <a:buFont typeface="Arial" charset="0"/>
              <a:buChar char="•"/>
            </a:pPr>
            <a:r>
              <a:rPr lang="en-US" sz="2400" b="0"/>
              <a:t>	Median</a:t>
            </a:r>
          </a:p>
          <a:p>
            <a:pPr lvl="1" eaLnBrk="1" hangingPunct="1">
              <a:buFont typeface="Arial" charset="0"/>
              <a:buChar char="•"/>
            </a:pPr>
            <a:r>
              <a:rPr lang="en-US" sz="2400" b="0"/>
              <a:t>	Mode</a:t>
            </a:r>
          </a:p>
          <a:p>
            <a:pPr lvl="1" eaLnBrk="1" hangingPunct="1">
              <a:buFont typeface="Arial" charset="0"/>
              <a:buChar char="•"/>
            </a:pPr>
            <a:r>
              <a:rPr lang="en-US" sz="2400" b="0"/>
              <a:t>	Standard Deviation</a:t>
            </a:r>
          </a:p>
        </p:txBody>
      </p:sp>
    </p:spTree>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atin typeface="Times New Roman" pitchFamily="18" charset="0"/>
              </a:rPr>
              <a:t>Systems thinking and Health</a:t>
            </a:r>
          </a:p>
        </p:txBody>
      </p:sp>
      <p:sp>
        <p:nvSpPr>
          <p:cNvPr id="6147" name="Rectangle 3"/>
          <p:cNvSpPr>
            <a:spLocks noGrp="1" noChangeArrowheads="1"/>
          </p:cNvSpPr>
          <p:nvPr>
            <p:ph type="body" idx="1"/>
          </p:nvPr>
        </p:nvSpPr>
        <p:spPr>
          <a:xfrm>
            <a:off x="1066800" y="1981200"/>
            <a:ext cx="7543800" cy="4572000"/>
          </a:xfrm>
        </p:spPr>
        <p:txBody>
          <a:bodyPr/>
          <a:lstStyle/>
          <a:p>
            <a:pPr>
              <a:buFont typeface="Wingdings" pitchFamily="2" charset="2"/>
              <a:buNone/>
            </a:pPr>
            <a:r>
              <a:rPr lang="en-US" sz="4000">
                <a:latin typeface="Times New Roman" pitchFamily="18" charset="0"/>
              </a:rPr>
              <a:t>Systems-thinking and the data</a:t>
            </a:r>
          </a:p>
          <a:p>
            <a:pPr>
              <a:buFont typeface="Wingdings" pitchFamily="2" charset="2"/>
              <a:buNone/>
            </a:pPr>
            <a:r>
              <a:rPr lang="en-US" sz="4000">
                <a:latin typeface="Times New Roman" pitchFamily="18" charset="0"/>
              </a:rPr>
              <a:t>display designed on those</a:t>
            </a:r>
          </a:p>
          <a:p>
            <a:pPr>
              <a:buFont typeface="Wingdings" pitchFamily="2" charset="2"/>
              <a:buNone/>
            </a:pPr>
            <a:r>
              <a:rPr lang="en-US" sz="4000">
                <a:latin typeface="Times New Roman" pitchFamily="18" charset="0"/>
              </a:rPr>
              <a:t>principles allow the provider to</a:t>
            </a:r>
          </a:p>
          <a:p>
            <a:pPr>
              <a:buFont typeface="Wingdings" pitchFamily="2" charset="2"/>
              <a:buNone/>
            </a:pPr>
            <a:r>
              <a:rPr lang="en-US" sz="4000">
                <a:latin typeface="Times New Roman" pitchFamily="18" charset="0"/>
              </a:rPr>
              <a:t>“see” how the treatment of one</a:t>
            </a:r>
          </a:p>
          <a:p>
            <a:pPr>
              <a:buFont typeface="Wingdings" pitchFamily="2" charset="2"/>
              <a:buNone/>
            </a:pPr>
            <a:r>
              <a:rPr lang="en-US" sz="4000">
                <a:latin typeface="Times New Roman" pitchFamily="18" charset="0"/>
              </a:rPr>
              <a:t>disease augments or complicates</a:t>
            </a:r>
          </a:p>
          <a:p>
            <a:pPr>
              <a:buFont typeface="Wingdings" pitchFamily="2" charset="2"/>
              <a:buNone/>
            </a:pPr>
            <a:r>
              <a:rPr lang="en-US" sz="4000">
                <a:latin typeface="Times New Roman" pitchFamily="18" charset="0"/>
              </a:rPr>
              <a:t>the treatment of another.</a:t>
            </a:r>
          </a:p>
        </p:txBody>
      </p:sp>
    </p:spTree>
  </p:cSld>
  <p:clrMapOvr>
    <a:masterClrMapping/>
  </p:clrMapOvr>
  <p:transition spd="med">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sz="3600"/>
              <a:t>Step III -- Analyzing Performance</a:t>
            </a:r>
          </a:p>
        </p:txBody>
      </p:sp>
      <p:sp>
        <p:nvSpPr>
          <p:cNvPr id="43011" name="Content Placeholder 5"/>
          <p:cNvSpPr>
            <a:spLocks noGrp="1"/>
          </p:cNvSpPr>
          <p:nvPr>
            <p:ph idx="1"/>
          </p:nvPr>
        </p:nvSpPr>
        <p:spPr>
          <a:xfrm>
            <a:off x="228600" y="1828800"/>
            <a:ext cx="8915400" cy="4724400"/>
          </a:xfrm>
        </p:spPr>
        <p:txBody>
          <a:bodyPr/>
          <a:lstStyle/>
          <a:p>
            <a:pPr eaLnBrk="1" hangingPunct="1">
              <a:buFontTx/>
              <a:buNone/>
            </a:pPr>
            <a:r>
              <a:rPr lang="en-US" sz="2400" b="0"/>
              <a:t>SETMA’s average HgbA1c as been steadily improving for the last 10 years.  Yet, our standard deviation calculations revealed that a small subset of our patients were not being treated successfully and were being left behind.  </a:t>
            </a:r>
          </a:p>
          <a:p>
            <a:pPr eaLnBrk="1" hangingPunct="1">
              <a:buFontTx/>
              <a:buNone/>
            </a:pPr>
            <a:endParaRPr lang="en-US" sz="2400" b="0"/>
          </a:p>
          <a:p>
            <a:pPr eaLnBrk="1" hangingPunct="1">
              <a:buFontTx/>
              <a:buNone/>
            </a:pPr>
            <a:r>
              <a:rPr lang="en-US" sz="2400" b="0"/>
              <a:t>As we have improved our treatment and brought more patients to compliant levels, we have skewed our average.</a:t>
            </a:r>
          </a:p>
          <a:p>
            <a:pPr eaLnBrk="1" hangingPunct="1">
              <a:buFontTx/>
              <a:buNone/>
            </a:pPr>
            <a:endParaRPr lang="en-US" sz="2400" b="0"/>
          </a:p>
          <a:p>
            <a:pPr eaLnBrk="1" hangingPunct="1">
              <a:buFontTx/>
              <a:buNone/>
            </a:pPr>
            <a:r>
              <a:rPr lang="en-US" sz="2400" b="0"/>
              <a:t>By analyzing the standard deviation of our HgbA1c we have been able to address the patients whose values fall far from the average of the rest of the clinic.</a:t>
            </a:r>
          </a:p>
          <a:p>
            <a:pPr eaLnBrk="1" hangingPunct="1">
              <a:buFontTx/>
              <a:buNone/>
            </a:pPr>
            <a:endParaRPr lang="en-US" sz="2400" b="0"/>
          </a:p>
        </p:txBody>
      </p:sp>
    </p:spTree>
  </p:cSld>
  <p:clrMapOvr>
    <a:masterClrMapping/>
  </p:clrMapOvr>
  <p:transition spd="med">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z="3600"/>
              <a:t>Step IV - Public Reporting of Performance</a:t>
            </a:r>
          </a:p>
        </p:txBody>
      </p:sp>
      <p:sp>
        <p:nvSpPr>
          <p:cNvPr id="44035" name="Rectangle 4"/>
          <p:cNvSpPr>
            <a:spLocks noChangeArrowheads="1"/>
          </p:cNvSpPr>
          <p:nvPr/>
        </p:nvSpPr>
        <p:spPr bwMode="auto">
          <a:xfrm>
            <a:off x="228600" y="1981200"/>
            <a:ext cx="8534400" cy="4041775"/>
          </a:xfrm>
          <a:prstGeom prst="rect">
            <a:avLst/>
          </a:prstGeom>
          <a:noFill/>
          <a:ln w="9525">
            <a:noFill/>
            <a:miter lim="800000"/>
            <a:headEnd/>
            <a:tailEnd/>
          </a:ln>
        </p:spPr>
        <p:txBody>
          <a:bodyPr>
            <a:spAutoFit/>
          </a:bodyPr>
          <a:lstStyle/>
          <a:p>
            <a:pPr eaLnBrk="0" hangingPunct="0">
              <a:spcBef>
                <a:spcPts val="500"/>
              </a:spcBef>
              <a:spcAft>
                <a:spcPts val="500"/>
              </a:spcAft>
            </a:pPr>
            <a:r>
              <a:rPr lang="en-US" sz="2400"/>
              <a:t>One of the most insidious problems in healthcare delivery is reported in the medical literature as “treatment inertia.”  This is caused by the natural inclination of human beings to resist change.  As a result, when a patient’s care is not to goal, often no change in treatment is made.</a:t>
            </a:r>
          </a:p>
          <a:p>
            <a:pPr eaLnBrk="0" hangingPunct="0">
              <a:spcBef>
                <a:spcPts val="500"/>
              </a:spcBef>
              <a:spcAft>
                <a:spcPts val="500"/>
              </a:spcAft>
            </a:pPr>
            <a:endParaRPr lang="en-US" sz="2400"/>
          </a:p>
          <a:p>
            <a:pPr eaLnBrk="0" hangingPunct="0">
              <a:spcBef>
                <a:spcPts val="500"/>
              </a:spcBef>
              <a:spcAft>
                <a:spcPts val="500"/>
              </a:spcAft>
            </a:pPr>
            <a:r>
              <a:rPr lang="en-US" sz="2400"/>
              <a:t>To help overcome this “treatment inertia,” SETMA publishes all of our provider auditing (both the good and the bad) as a means to increase the level of discomfort in the healthcare provider and encourage performance improvement.</a:t>
            </a:r>
          </a:p>
        </p:txBody>
      </p:sp>
    </p:spTree>
  </p:cSld>
  <p:clrMapOvr>
    <a:masterClrMapping/>
  </p:clrMapOvr>
  <p:transition spd="med">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z="3600"/>
              <a:t>Step IV - Public Reporting of Performance</a:t>
            </a:r>
          </a:p>
        </p:txBody>
      </p:sp>
      <p:pic>
        <p:nvPicPr>
          <p:cNvPr id="45059" name="Picture 2"/>
          <p:cNvPicPr>
            <a:picLocks noChangeAspect="1" noChangeArrowheads="1"/>
          </p:cNvPicPr>
          <p:nvPr/>
        </p:nvPicPr>
        <p:blipFill>
          <a:blip r:embed="rId2" cstate="print"/>
          <a:srcRect/>
          <a:stretch>
            <a:fillRect/>
          </a:stretch>
        </p:blipFill>
        <p:spPr bwMode="auto">
          <a:xfrm>
            <a:off x="1828800" y="2009775"/>
            <a:ext cx="5492750" cy="4848225"/>
          </a:xfrm>
          <a:prstGeom prst="rect">
            <a:avLst/>
          </a:prstGeom>
          <a:noFill/>
          <a:ln w="9525">
            <a:noFill/>
            <a:miter lim="800000"/>
            <a:headEnd/>
            <a:tailEnd/>
          </a:ln>
        </p:spPr>
      </p:pic>
      <p:sp>
        <p:nvSpPr>
          <p:cNvPr id="45060" name="Rectangle 4"/>
          <p:cNvSpPr>
            <a:spLocks noChangeArrowheads="1"/>
          </p:cNvSpPr>
          <p:nvPr/>
        </p:nvSpPr>
        <p:spPr bwMode="auto">
          <a:xfrm>
            <a:off x="152400" y="1447800"/>
            <a:ext cx="6197600" cy="461963"/>
          </a:xfrm>
          <a:prstGeom prst="rect">
            <a:avLst/>
          </a:prstGeom>
          <a:noFill/>
          <a:ln w="9525">
            <a:noFill/>
            <a:miter lim="800000"/>
            <a:headEnd/>
            <a:tailEnd/>
          </a:ln>
        </p:spPr>
        <p:txBody>
          <a:bodyPr wrap="none">
            <a:spAutoFit/>
          </a:bodyPr>
          <a:lstStyle/>
          <a:p>
            <a:pPr eaLnBrk="0" hangingPunct="0"/>
            <a:r>
              <a:rPr lang="en-US" sz="2400"/>
              <a:t>Published patient satisfaction survey results.</a:t>
            </a:r>
          </a:p>
        </p:txBody>
      </p:sp>
    </p:spTree>
  </p:cSld>
  <p:clrMapOvr>
    <a:masterClrMapping/>
  </p:clrMapOvr>
  <p:transition spd="med">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z="3600"/>
              <a:t>Step IV - Public Reporting of Performance</a:t>
            </a:r>
          </a:p>
        </p:txBody>
      </p:sp>
      <p:sp>
        <p:nvSpPr>
          <p:cNvPr id="46083" name="Rectangle 4"/>
          <p:cNvSpPr>
            <a:spLocks noChangeArrowheads="1"/>
          </p:cNvSpPr>
          <p:nvPr/>
        </p:nvSpPr>
        <p:spPr bwMode="auto">
          <a:xfrm>
            <a:off x="152400" y="1447800"/>
            <a:ext cx="1463675" cy="1200150"/>
          </a:xfrm>
          <a:prstGeom prst="rect">
            <a:avLst/>
          </a:prstGeom>
          <a:noFill/>
          <a:ln w="9525">
            <a:noFill/>
            <a:miter lim="800000"/>
            <a:headEnd/>
            <a:tailEnd/>
          </a:ln>
        </p:spPr>
        <p:txBody>
          <a:bodyPr wrap="none">
            <a:spAutoFit/>
          </a:bodyPr>
          <a:lstStyle/>
          <a:p>
            <a:pPr eaLnBrk="0" hangingPunct="0"/>
            <a:r>
              <a:rPr lang="en-US" sz="2400"/>
              <a:t>NQF </a:t>
            </a:r>
          </a:p>
          <a:p>
            <a:pPr eaLnBrk="0" hangingPunct="0"/>
            <a:r>
              <a:rPr lang="en-US" sz="2400"/>
              <a:t>Diabetes </a:t>
            </a:r>
          </a:p>
          <a:p>
            <a:pPr eaLnBrk="0" hangingPunct="0"/>
            <a:r>
              <a:rPr lang="en-US" sz="2400"/>
              <a:t>Measures</a:t>
            </a:r>
          </a:p>
        </p:txBody>
      </p:sp>
      <p:pic>
        <p:nvPicPr>
          <p:cNvPr id="46084" name="Picture 2"/>
          <p:cNvPicPr>
            <a:picLocks noChangeAspect="1" noChangeArrowheads="1"/>
          </p:cNvPicPr>
          <p:nvPr/>
        </p:nvPicPr>
        <p:blipFill>
          <a:blip r:embed="rId2" cstate="print"/>
          <a:srcRect/>
          <a:stretch>
            <a:fillRect/>
          </a:stretch>
        </p:blipFill>
        <p:spPr bwMode="auto">
          <a:xfrm>
            <a:off x="2057400" y="1143000"/>
            <a:ext cx="6618288" cy="5543550"/>
          </a:xfrm>
          <a:prstGeom prst="rect">
            <a:avLst/>
          </a:prstGeom>
          <a:noFill/>
          <a:ln w="9525">
            <a:noFill/>
            <a:miter lim="800000"/>
            <a:headEnd/>
            <a:tailEnd/>
          </a:ln>
        </p:spPr>
      </p:pic>
    </p:spTree>
  </p:cSld>
  <p:clrMapOvr>
    <a:masterClrMapping/>
  </p:clrMapOvr>
  <p:transition spd="med">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z="3600"/>
              <a:t>Step IV - Public Reporting of Performance</a:t>
            </a:r>
          </a:p>
        </p:txBody>
      </p:sp>
      <p:sp>
        <p:nvSpPr>
          <p:cNvPr id="47107" name="Rectangle 4"/>
          <p:cNvSpPr>
            <a:spLocks noChangeArrowheads="1"/>
          </p:cNvSpPr>
          <p:nvPr/>
        </p:nvSpPr>
        <p:spPr bwMode="auto">
          <a:xfrm>
            <a:off x="152400" y="1447800"/>
            <a:ext cx="1463675" cy="1200150"/>
          </a:xfrm>
          <a:prstGeom prst="rect">
            <a:avLst/>
          </a:prstGeom>
          <a:noFill/>
          <a:ln w="9525">
            <a:noFill/>
            <a:miter lim="800000"/>
            <a:headEnd/>
            <a:tailEnd/>
          </a:ln>
        </p:spPr>
        <p:txBody>
          <a:bodyPr wrap="none">
            <a:spAutoFit/>
          </a:bodyPr>
          <a:lstStyle/>
          <a:p>
            <a:pPr eaLnBrk="0" hangingPunct="0"/>
            <a:r>
              <a:rPr lang="en-US" sz="2400"/>
              <a:t>NQF </a:t>
            </a:r>
          </a:p>
          <a:p>
            <a:pPr eaLnBrk="0" hangingPunct="0"/>
            <a:r>
              <a:rPr lang="en-US" sz="2400"/>
              <a:t>Diabetes </a:t>
            </a:r>
          </a:p>
          <a:p>
            <a:pPr eaLnBrk="0" hangingPunct="0"/>
            <a:r>
              <a:rPr lang="en-US" sz="2400"/>
              <a:t>Measures</a:t>
            </a:r>
          </a:p>
        </p:txBody>
      </p:sp>
      <p:pic>
        <p:nvPicPr>
          <p:cNvPr id="47108" name="Picture 2"/>
          <p:cNvPicPr>
            <a:picLocks noChangeAspect="1" noChangeArrowheads="1"/>
          </p:cNvPicPr>
          <p:nvPr/>
        </p:nvPicPr>
        <p:blipFill>
          <a:blip r:embed="rId2" cstate="print"/>
          <a:srcRect/>
          <a:stretch>
            <a:fillRect/>
          </a:stretch>
        </p:blipFill>
        <p:spPr bwMode="auto">
          <a:xfrm>
            <a:off x="2590800" y="990600"/>
            <a:ext cx="5972175" cy="5724525"/>
          </a:xfrm>
          <a:prstGeom prst="rect">
            <a:avLst/>
          </a:prstGeom>
          <a:noFill/>
          <a:ln w="9525">
            <a:noFill/>
            <a:miter lim="800000"/>
            <a:headEnd/>
            <a:tailEnd/>
          </a:ln>
        </p:spPr>
      </p:pic>
    </p:spTree>
  </p:cSld>
  <p:clrMapOvr>
    <a:masterClrMapping/>
  </p:clrMapOvr>
  <p:transition spd="med">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z="3600"/>
              <a:t>Step IV - Public Reporting of Performance</a:t>
            </a:r>
          </a:p>
        </p:txBody>
      </p:sp>
      <p:sp>
        <p:nvSpPr>
          <p:cNvPr id="48131" name="Rectangle 4"/>
          <p:cNvSpPr>
            <a:spLocks noChangeArrowheads="1"/>
          </p:cNvSpPr>
          <p:nvPr/>
        </p:nvSpPr>
        <p:spPr bwMode="auto">
          <a:xfrm>
            <a:off x="152400" y="1447800"/>
            <a:ext cx="3924300" cy="461963"/>
          </a:xfrm>
          <a:prstGeom prst="rect">
            <a:avLst/>
          </a:prstGeom>
          <a:noFill/>
          <a:ln w="9525">
            <a:noFill/>
            <a:miter lim="800000"/>
            <a:headEnd/>
            <a:tailEnd/>
          </a:ln>
        </p:spPr>
        <p:txBody>
          <a:bodyPr wrap="none">
            <a:spAutoFit/>
          </a:bodyPr>
          <a:lstStyle/>
          <a:p>
            <a:pPr eaLnBrk="0" hangingPunct="0"/>
            <a:r>
              <a:rPr lang="en-US" sz="2400"/>
              <a:t>NCQA Diabetes Recognition</a:t>
            </a:r>
          </a:p>
        </p:txBody>
      </p:sp>
      <p:pic>
        <p:nvPicPr>
          <p:cNvPr id="48132" name="Picture 2"/>
          <p:cNvPicPr>
            <a:picLocks noChangeAspect="1" noChangeArrowheads="1"/>
          </p:cNvPicPr>
          <p:nvPr/>
        </p:nvPicPr>
        <p:blipFill>
          <a:blip r:embed="rId2" cstate="print"/>
          <a:srcRect/>
          <a:stretch>
            <a:fillRect/>
          </a:stretch>
        </p:blipFill>
        <p:spPr bwMode="auto">
          <a:xfrm>
            <a:off x="381000" y="1981200"/>
            <a:ext cx="8534400" cy="4713288"/>
          </a:xfrm>
          <a:prstGeom prst="rect">
            <a:avLst/>
          </a:prstGeom>
          <a:noFill/>
          <a:ln w="9525">
            <a:noFill/>
            <a:miter lim="800000"/>
            <a:headEnd/>
            <a:tailEnd/>
          </a:ln>
        </p:spPr>
      </p:pic>
    </p:spTree>
  </p:cSld>
  <p:clrMapOvr>
    <a:masterClrMapping/>
  </p:clrMapOvr>
  <p:transition spd="med">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152400"/>
            <a:ext cx="9144000" cy="762000"/>
          </a:xfrm>
        </p:spPr>
        <p:txBody>
          <a:bodyPr/>
          <a:lstStyle/>
          <a:p>
            <a:pPr eaLnBrk="1" hangingPunct="1"/>
            <a:r>
              <a:rPr lang="en-US" sz="3200"/>
              <a:t>Step V -- Quality Assessment &amp; </a:t>
            </a:r>
            <a:br>
              <a:rPr lang="en-US" sz="3200"/>
            </a:br>
            <a:r>
              <a:rPr lang="en-US" sz="3200"/>
              <a:t>Performance Improvement</a:t>
            </a:r>
          </a:p>
        </p:txBody>
      </p:sp>
      <p:sp>
        <p:nvSpPr>
          <p:cNvPr id="49155" name="Rectangle 4"/>
          <p:cNvSpPr>
            <a:spLocks noChangeArrowheads="1"/>
          </p:cNvSpPr>
          <p:nvPr/>
        </p:nvSpPr>
        <p:spPr bwMode="auto">
          <a:xfrm>
            <a:off x="304800" y="1600200"/>
            <a:ext cx="8534400" cy="5421313"/>
          </a:xfrm>
          <a:prstGeom prst="rect">
            <a:avLst/>
          </a:prstGeom>
          <a:noFill/>
          <a:ln w="9525">
            <a:noFill/>
            <a:miter lim="800000"/>
            <a:headEnd/>
            <a:tailEnd/>
          </a:ln>
        </p:spPr>
        <p:txBody>
          <a:bodyPr>
            <a:spAutoFit/>
          </a:bodyPr>
          <a:lstStyle/>
          <a:p>
            <a:pPr eaLnBrk="0" hangingPunct="0">
              <a:spcBef>
                <a:spcPts val="500"/>
              </a:spcBef>
              <a:spcAft>
                <a:spcPts val="500"/>
              </a:spcAft>
            </a:pPr>
            <a:r>
              <a:rPr lang="en-US" sz="2400" b="1"/>
              <a:t>Quality Assessment and Performance Improvement </a:t>
            </a:r>
            <a:r>
              <a:rPr lang="en-US" sz="2400"/>
              <a:t>(QAPI) is SETMA’s roadmap for the future.  With data in hand,  we can begin to use the outcomes to design quality initiatives for our future.</a:t>
            </a:r>
          </a:p>
          <a:p>
            <a:pPr eaLnBrk="0" hangingPunct="0">
              <a:spcBef>
                <a:spcPts val="500"/>
              </a:spcBef>
              <a:spcAft>
                <a:spcPts val="500"/>
              </a:spcAft>
            </a:pPr>
            <a:endParaRPr lang="en-US" sz="2400"/>
          </a:p>
          <a:p>
            <a:pPr eaLnBrk="0" hangingPunct="0">
              <a:spcBef>
                <a:spcPts val="500"/>
              </a:spcBef>
              <a:spcAft>
                <a:spcPts val="500"/>
              </a:spcAft>
            </a:pPr>
            <a:r>
              <a:rPr lang="en-US" sz="2400"/>
              <a:t>We can analyze our data to identify disparities in care between</a:t>
            </a:r>
          </a:p>
          <a:p>
            <a:pPr lvl="1" eaLnBrk="0" hangingPunct="0">
              <a:spcBef>
                <a:spcPts val="500"/>
              </a:spcBef>
              <a:spcAft>
                <a:spcPts val="500"/>
              </a:spcAft>
              <a:buFont typeface="Arial" charset="0"/>
              <a:buChar char="•"/>
            </a:pPr>
            <a:r>
              <a:rPr lang="en-US" sz="2400"/>
              <a:t>Ethnicities</a:t>
            </a:r>
          </a:p>
          <a:p>
            <a:pPr lvl="1" eaLnBrk="0" hangingPunct="0">
              <a:spcBef>
                <a:spcPts val="500"/>
              </a:spcBef>
              <a:spcAft>
                <a:spcPts val="500"/>
              </a:spcAft>
              <a:buFont typeface="Arial" charset="0"/>
              <a:buChar char="•"/>
            </a:pPr>
            <a:r>
              <a:rPr lang="en-US" sz="2400"/>
              <a:t>Socio-Economic Groups</a:t>
            </a:r>
          </a:p>
          <a:p>
            <a:pPr lvl="1" eaLnBrk="0" hangingPunct="0">
              <a:spcBef>
                <a:spcPts val="500"/>
              </a:spcBef>
              <a:spcAft>
                <a:spcPts val="500"/>
              </a:spcAft>
              <a:buFont typeface="Arial" charset="0"/>
              <a:buChar char="•"/>
            </a:pPr>
            <a:r>
              <a:rPr lang="en-US" sz="2400"/>
              <a:t>Age Groups</a:t>
            </a:r>
          </a:p>
          <a:p>
            <a:pPr lvl="1" eaLnBrk="0" hangingPunct="0">
              <a:spcBef>
                <a:spcPts val="500"/>
              </a:spcBef>
              <a:spcAft>
                <a:spcPts val="500"/>
              </a:spcAft>
              <a:buFont typeface="Arial" charset="0"/>
              <a:buChar char="•"/>
            </a:pPr>
            <a:r>
              <a:rPr lang="en-US" sz="2400"/>
              <a:t>Genders</a:t>
            </a:r>
          </a:p>
          <a:p>
            <a:pPr eaLnBrk="0" hangingPunct="0">
              <a:spcBef>
                <a:spcPts val="500"/>
              </a:spcBef>
              <a:spcAft>
                <a:spcPts val="500"/>
              </a:spcAft>
            </a:pPr>
            <a:endParaRPr lang="en-US" sz="2400"/>
          </a:p>
        </p:txBody>
      </p:sp>
    </p:spTree>
  </p:cSld>
  <p:clrMapOvr>
    <a:masterClrMapping/>
  </p:clrMapOvr>
  <p:transition spd="med">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0" y="152400"/>
            <a:ext cx="9144000" cy="762000"/>
          </a:xfrm>
        </p:spPr>
        <p:txBody>
          <a:bodyPr/>
          <a:lstStyle/>
          <a:p>
            <a:pPr eaLnBrk="1" hangingPunct="1"/>
            <a:r>
              <a:rPr lang="en-US" sz="3600"/>
              <a:t>Step V -- Quality Assessment &amp; </a:t>
            </a:r>
            <a:br>
              <a:rPr lang="en-US" sz="3600"/>
            </a:br>
            <a:r>
              <a:rPr lang="en-US" sz="3600"/>
              <a:t>Performance Improvement</a:t>
            </a:r>
          </a:p>
        </p:txBody>
      </p:sp>
      <p:pic>
        <p:nvPicPr>
          <p:cNvPr id="50179" name="Picture 2"/>
          <p:cNvPicPr>
            <a:picLocks noChangeAspect="1" noChangeArrowheads="1"/>
          </p:cNvPicPr>
          <p:nvPr/>
        </p:nvPicPr>
        <p:blipFill>
          <a:blip r:embed="rId2" cstate="print"/>
          <a:srcRect/>
          <a:stretch>
            <a:fillRect/>
          </a:stretch>
        </p:blipFill>
        <p:spPr bwMode="auto">
          <a:xfrm>
            <a:off x="228600" y="1371600"/>
            <a:ext cx="8772525" cy="2305050"/>
          </a:xfrm>
          <a:prstGeom prst="rect">
            <a:avLst/>
          </a:prstGeom>
          <a:noFill/>
          <a:ln w="9525">
            <a:noFill/>
            <a:miter lim="800000"/>
            <a:headEnd/>
            <a:tailEnd/>
          </a:ln>
        </p:spPr>
      </p:pic>
      <p:pic>
        <p:nvPicPr>
          <p:cNvPr id="50180" name="Picture 3"/>
          <p:cNvPicPr>
            <a:picLocks noChangeAspect="1" noChangeArrowheads="1"/>
          </p:cNvPicPr>
          <p:nvPr/>
        </p:nvPicPr>
        <p:blipFill>
          <a:blip r:embed="rId3" cstate="print"/>
          <a:srcRect/>
          <a:stretch>
            <a:fillRect/>
          </a:stretch>
        </p:blipFill>
        <p:spPr bwMode="auto">
          <a:xfrm>
            <a:off x="381000" y="3733800"/>
            <a:ext cx="3048000" cy="2895600"/>
          </a:xfrm>
          <a:prstGeom prst="rect">
            <a:avLst/>
          </a:prstGeom>
          <a:noFill/>
          <a:ln w="9525">
            <a:noFill/>
            <a:miter lim="800000"/>
            <a:headEnd/>
            <a:tailEnd/>
          </a:ln>
        </p:spPr>
      </p:pic>
      <p:pic>
        <p:nvPicPr>
          <p:cNvPr id="50181" name="Picture 5"/>
          <p:cNvPicPr>
            <a:picLocks noChangeAspect="1" noChangeArrowheads="1"/>
          </p:cNvPicPr>
          <p:nvPr/>
        </p:nvPicPr>
        <p:blipFill>
          <a:blip r:embed="rId4" cstate="print"/>
          <a:srcRect/>
          <a:stretch>
            <a:fillRect/>
          </a:stretch>
        </p:blipFill>
        <p:spPr bwMode="auto">
          <a:xfrm>
            <a:off x="3657600" y="3733800"/>
            <a:ext cx="5172075" cy="2962275"/>
          </a:xfrm>
          <a:prstGeom prst="rect">
            <a:avLst/>
          </a:prstGeom>
          <a:noFill/>
          <a:ln w="9525">
            <a:noFill/>
            <a:miter lim="800000"/>
            <a:headEnd/>
            <a:tailEnd/>
          </a:ln>
        </p:spPr>
      </p:pic>
    </p:spTree>
  </p:cSld>
  <p:clrMapOvr>
    <a:masterClrMapping/>
  </p:clrMapOvr>
  <p:transition spd="med">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US"/>
              <a:t>Summary - SETMA Model of Care</a:t>
            </a:r>
          </a:p>
        </p:txBody>
      </p:sp>
      <p:sp>
        <p:nvSpPr>
          <p:cNvPr id="51203" name="Content Placeholder 2"/>
          <p:cNvSpPr>
            <a:spLocks noGrp="1"/>
          </p:cNvSpPr>
          <p:nvPr>
            <p:ph idx="1"/>
          </p:nvPr>
        </p:nvSpPr>
        <p:spPr/>
        <p:txBody>
          <a:bodyPr/>
          <a:lstStyle/>
          <a:p>
            <a:pPr eaLnBrk="1" hangingPunct="1">
              <a:buFontTx/>
              <a:buNone/>
            </a:pPr>
            <a:endParaRPr lang="en-US" sz="2800"/>
          </a:p>
          <a:p>
            <a:pPr eaLnBrk="1" hangingPunct="1">
              <a:buFontTx/>
              <a:buNone/>
            </a:pPr>
            <a:endParaRPr lang="en-US" sz="2800"/>
          </a:p>
          <a:p>
            <a:pPr eaLnBrk="1" hangingPunct="1">
              <a:buFontTx/>
              <a:buNone/>
            </a:pPr>
            <a:r>
              <a:rPr lang="en-US" sz="2800" b="0"/>
              <a:t>With the evidenced-based, science foundation of</a:t>
            </a:r>
          </a:p>
          <a:p>
            <a:pPr eaLnBrk="1" hangingPunct="1">
              <a:buFontTx/>
              <a:buNone/>
            </a:pPr>
            <a:r>
              <a:rPr lang="en-US" sz="2800" b="0"/>
              <a:t>SETMA’s Model of Care, Coordination and Integration</a:t>
            </a:r>
          </a:p>
          <a:p>
            <a:pPr eaLnBrk="1" hangingPunct="1">
              <a:buFontTx/>
              <a:buNone/>
            </a:pPr>
            <a:r>
              <a:rPr lang="en-US" sz="2800" b="0"/>
              <a:t>of Care, with the deployment of NextGen’s </a:t>
            </a:r>
            <a:r>
              <a:rPr lang="en-US" sz="2800" i="1"/>
              <a:t>NextMD</a:t>
            </a:r>
            <a:r>
              <a:rPr lang="en-US" sz="2800"/>
              <a:t> </a:t>
            </a:r>
            <a:r>
              <a:rPr lang="en-US" sz="2800" baseline="30000"/>
              <a:t>@</a:t>
            </a:r>
            <a:endParaRPr lang="en-US" sz="2800" b="0"/>
          </a:p>
          <a:p>
            <a:pPr eaLnBrk="1" hangingPunct="1">
              <a:buFontTx/>
              <a:buNone/>
            </a:pPr>
            <a:r>
              <a:rPr lang="en-US" sz="2800" b="0"/>
              <a:t>and </a:t>
            </a:r>
            <a:r>
              <a:rPr lang="en-US" sz="2800" i="1"/>
              <a:t>Health Information Exchange</a:t>
            </a:r>
            <a:r>
              <a:rPr lang="en-US" sz="2800" i="1" baseline="30000"/>
              <a:t>@</a:t>
            </a:r>
            <a:r>
              <a:rPr lang="en-US" sz="2800" b="0"/>
              <a:t>, continue to</a:t>
            </a:r>
          </a:p>
          <a:p>
            <a:pPr eaLnBrk="1" hangingPunct="1">
              <a:buFontTx/>
              <a:buNone/>
            </a:pPr>
            <a:r>
              <a:rPr lang="en-US" sz="2800" b="0"/>
              <a:t>place the patient at the center of all healthcare delivery</a:t>
            </a:r>
          </a:p>
          <a:p>
            <a:pPr eaLnBrk="1" hangingPunct="1">
              <a:buFontTx/>
              <a:buNone/>
            </a:pPr>
            <a:r>
              <a:rPr lang="en-US" sz="2800" b="0"/>
              <a:t>in SETMA’s PC-MH.</a:t>
            </a:r>
          </a:p>
          <a:p>
            <a:pPr eaLnBrk="1" hangingPunct="1">
              <a:buFontTx/>
              <a:buNone/>
            </a:pPr>
            <a:endParaRPr lang="en-US"/>
          </a:p>
          <a:p>
            <a:pPr eaLnBrk="1" hangingPunct="1"/>
            <a:endParaRPr lang="en-US"/>
          </a:p>
        </p:txBody>
      </p:sp>
    </p:spTree>
  </p:cSld>
  <p:clrMapOvr>
    <a:masterClrMapping/>
  </p:clrMapOvr>
  <p:transition spd="med">
    <p:fade thruBlk="1"/>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r>
              <a:rPr lang="en-US"/>
              <a:t>Coordination of Care </a:t>
            </a:r>
          </a:p>
        </p:txBody>
      </p:sp>
      <p:sp>
        <p:nvSpPr>
          <p:cNvPr id="3" name="Content Placeholder 2"/>
          <p:cNvSpPr>
            <a:spLocks noGrp="1"/>
          </p:cNvSpPr>
          <p:nvPr>
            <p:ph idx="1"/>
          </p:nvPr>
        </p:nvSpPr>
        <p:spPr/>
        <p:txBody>
          <a:bodyPr/>
          <a:lstStyle/>
          <a:p>
            <a:pPr eaLnBrk="1" hangingPunct="1">
              <a:buFontTx/>
              <a:buNone/>
              <a:defRPr/>
            </a:pPr>
            <a:r>
              <a:rPr lang="en-US" b="0" dirty="0"/>
              <a:t>“Coordination” has come to mean to SETMA,</a:t>
            </a:r>
          </a:p>
          <a:p>
            <a:pPr eaLnBrk="1" hangingPunct="1">
              <a:buFontTx/>
              <a:buNone/>
              <a:defRPr/>
            </a:pPr>
            <a:r>
              <a:rPr lang="en-US" b="0" dirty="0"/>
              <a:t>“specialized scheduling” which translates into:</a:t>
            </a:r>
          </a:p>
          <a:p>
            <a:pPr eaLnBrk="1" hangingPunct="1">
              <a:defRPr/>
            </a:pPr>
            <a:endParaRPr lang="en-US" sz="1400" b="0" dirty="0"/>
          </a:p>
          <a:p>
            <a:pPr marL="914400" indent="-514350" eaLnBrk="1" hangingPunct="1">
              <a:buFont typeface="+mj-lt"/>
              <a:buAutoNum type="arabicPeriod"/>
              <a:defRPr/>
            </a:pPr>
            <a:r>
              <a:rPr lang="en-US" sz="2800" b="0" dirty="0"/>
              <a:t>Convenience for the patient, which</a:t>
            </a:r>
          </a:p>
          <a:p>
            <a:pPr marL="914400" indent="-514350" eaLnBrk="1" hangingPunct="1">
              <a:buFont typeface="+mj-lt"/>
              <a:buAutoNum type="arabicPeriod"/>
              <a:defRPr/>
            </a:pPr>
            <a:r>
              <a:rPr lang="en-US" sz="2800" b="0" dirty="0"/>
              <a:t>Results in increased patient satisfaction, which contributes to</a:t>
            </a:r>
          </a:p>
          <a:p>
            <a:pPr marL="914400" indent="-514350" eaLnBrk="1" hangingPunct="1">
              <a:buFont typeface="+mj-lt"/>
              <a:buAutoNum type="arabicPeriod"/>
              <a:defRPr/>
            </a:pPr>
            <a:r>
              <a:rPr lang="en-US" sz="2800" b="0" dirty="0"/>
              <a:t>The patient having confidence that the healthcare provider cares personally, which</a:t>
            </a:r>
          </a:p>
          <a:p>
            <a:pPr marL="914400" indent="-514350" eaLnBrk="1" hangingPunct="1">
              <a:buFont typeface="+mj-lt"/>
              <a:buAutoNum type="arabicPeriod"/>
              <a:defRPr/>
            </a:pPr>
            <a:r>
              <a:rPr lang="en-US" sz="2800" b="0" dirty="0"/>
              <a:t>Increases the trust the patient has in the provider, all of which,</a:t>
            </a:r>
          </a:p>
          <a:p>
            <a:pPr eaLnBrk="1" hangingPunct="1">
              <a:defRPr/>
            </a:pPr>
            <a:endParaRPr lang="en-US" dirty="0"/>
          </a:p>
        </p:txBody>
      </p:sp>
    </p:spTree>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atin typeface="Times New Roman" pitchFamily="18" charset="0"/>
              </a:rPr>
              <a:t>Creating Discomfort in Provider</a:t>
            </a:r>
          </a:p>
        </p:txBody>
      </p:sp>
      <p:sp>
        <p:nvSpPr>
          <p:cNvPr id="7171" name="Rectangle 3"/>
          <p:cNvSpPr>
            <a:spLocks noGrp="1" noChangeArrowheads="1"/>
          </p:cNvSpPr>
          <p:nvPr>
            <p:ph type="body" idx="1"/>
          </p:nvPr>
        </p:nvSpPr>
        <p:spPr>
          <a:xfrm>
            <a:off x="1066800" y="2133600"/>
            <a:ext cx="7543800" cy="4191000"/>
          </a:xfrm>
        </p:spPr>
        <p:txBody>
          <a:bodyPr/>
          <a:lstStyle/>
          <a:p>
            <a:pPr>
              <a:buFont typeface="Wingdings" pitchFamily="2" charset="2"/>
              <a:buNone/>
            </a:pPr>
            <a:r>
              <a:rPr lang="en-US" sz="4000">
                <a:latin typeface="Times New Roman" pitchFamily="18" charset="0"/>
              </a:rPr>
              <a:t>Creation of discomfort in the</a:t>
            </a:r>
          </a:p>
          <a:p>
            <a:pPr>
              <a:buFont typeface="Wingdings" pitchFamily="2" charset="2"/>
              <a:buNone/>
            </a:pPr>
            <a:r>
              <a:rPr lang="en-US" sz="4000">
                <a:latin typeface="Times New Roman" pitchFamily="18" charset="0"/>
              </a:rPr>
              <a:t>provider via self-auditing at the</a:t>
            </a:r>
          </a:p>
          <a:p>
            <a:pPr>
              <a:buFont typeface="Wingdings" pitchFamily="2" charset="2"/>
              <a:buNone/>
            </a:pPr>
            <a:r>
              <a:rPr lang="en-US" sz="4000">
                <a:latin typeface="Times New Roman" pitchFamily="18" charset="0"/>
              </a:rPr>
              <a:t>point of care allowing the provider</a:t>
            </a:r>
          </a:p>
          <a:p>
            <a:pPr>
              <a:buFont typeface="Wingdings" pitchFamily="2" charset="2"/>
              <a:buNone/>
            </a:pPr>
            <a:r>
              <a:rPr lang="en-US" sz="4000">
                <a:latin typeface="Times New Roman" pitchFamily="18" charset="0"/>
              </a:rPr>
              <a:t>to measure his/her performance</a:t>
            </a:r>
          </a:p>
          <a:p>
            <a:pPr>
              <a:buFont typeface="Wingdings" pitchFamily="2" charset="2"/>
              <a:buNone/>
            </a:pPr>
            <a:r>
              <a:rPr lang="en-US" sz="4000">
                <a:latin typeface="Times New Roman" pitchFamily="18" charset="0"/>
              </a:rPr>
              <a:t>against an accepted standard.</a:t>
            </a:r>
          </a:p>
          <a:p>
            <a:endParaRPr lang="en-US" sz="4000">
              <a:latin typeface="Times New Roman" pitchFamily="18" charset="0"/>
            </a:endParaRPr>
          </a:p>
        </p:txBody>
      </p:sp>
    </p:spTree>
  </p:cSld>
  <p:clrMapOvr>
    <a:masterClrMapping/>
  </p:clrMapOvr>
  <p:transition spd="med">
    <p:fade thruBlk="1"/>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r>
              <a:rPr lang="en-US"/>
              <a:t>Coordination of Care</a:t>
            </a:r>
          </a:p>
        </p:txBody>
      </p:sp>
      <p:sp>
        <p:nvSpPr>
          <p:cNvPr id="3" name="Content Placeholder 2"/>
          <p:cNvSpPr>
            <a:spLocks noGrp="1"/>
          </p:cNvSpPr>
          <p:nvPr>
            <p:ph idx="1"/>
          </p:nvPr>
        </p:nvSpPr>
        <p:spPr/>
        <p:txBody>
          <a:bodyPr/>
          <a:lstStyle/>
          <a:p>
            <a:pPr marL="914400" indent="-514350" eaLnBrk="1" hangingPunct="1">
              <a:buFontTx/>
              <a:buNone/>
              <a:defRPr/>
            </a:pPr>
            <a:endParaRPr lang="en-US" sz="2800" dirty="0"/>
          </a:p>
          <a:p>
            <a:pPr marL="914400" indent="-514350" eaLnBrk="1" hangingPunct="1">
              <a:buFontTx/>
              <a:buNone/>
              <a:defRPr/>
            </a:pPr>
            <a:endParaRPr lang="en-US" sz="2800" dirty="0"/>
          </a:p>
          <a:p>
            <a:pPr marL="914400" indent="-514350" eaLnBrk="1" hangingPunct="1">
              <a:buFontTx/>
              <a:buNone/>
              <a:defRPr/>
            </a:pPr>
            <a:r>
              <a:rPr lang="en-US" sz="2800" b="0" dirty="0"/>
              <a:t>5.	Increases compliance in obtaining healthcare services recommended which,</a:t>
            </a:r>
          </a:p>
          <a:p>
            <a:pPr marL="914400" indent="-514350" eaLnBrk="1" hangingPunct="1">
              <a:buFontTx/>
              <a:buAutoNum type="arabicPeriod" startAt="6"/>
              <a:defRPr/>
            </a:pPr>
            <a:r>
              <a:rPr lang="en-US" sz="2800" b="0" dirty="0"/>
              <a:t>Promotes cost savings in travel, time and expense of care  which</a:t>
            </a:r>
          </a:p>
          <a:p>
            <a:pPr marL="914400" indent="-514350" eaLnBrk="1" hangingPunct="1">
              <a:buFontTx/>
              <a:buAutoNum type="arabicPeriod" startAt="6"/>
              <a:defRPr/>
            </a:pPr>
            <a:r>
              <a:rPr lang="en-US" sz="2800" b="0" dirty="0"/>
              <a:t>Results in increased patient safety and quality of care. </a:t>
            </a:r>
          </a:p>
          <a:p>
            <a:pPr eaLnBrk="1" hangingPunct="1">
              <a:defRPr/>
            </a:pPr>
            <a:endParaRPr lang="en-US" dirty="0"/>
          </a:p>
        </p:txBody>
      </p:sp>
    </p:spTree>
  </p:cSld>
  <p:clrMapOvr>
    <a:masterClrMapping/>
  </p:clrMapOvr>
  <p:transition spd="med">
    <p:fade thruBlk="1"/>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US"/>
              <a:t>Director of Coordinated Care</a:t>
            </a:r>
          </a:p>
        </p:txBody>
      </p:sp>
      <p:sp>
        <p:nvSpPr>
          <p:cNvPr id="54275" name="Content Placeholder 2"/>
          <p:cNvSpPr>
            <a:spLocks noGrp="1"/>
          </p:cNvSpPr>
          <p:nvPr>
            <p:ph idx="1"/>
          </p:nvPr>
        </p:nvSpPr>
        <p:spPr/>
        <p:txBody>
          <a:bodyPr/>
          <a:lstStyle/>
          <a:p>
            <a:pPr eaLnBrk="1" hangingPunct="1">
              <a:buFontTx/>
              <a:buNone/>
            </a:pPr>
            <a:r>
              <a:rPr lang="en-US" sz="2400" b="0"/>
              <a:t>SETMA’s </a:t>
            </a:r>
            <a:r>
              <a:rPr lang="en-US" sz="2400"/>
              <a:t>Director of Coordinated Care </a:t>
            </a:r>
            <a:r>
              <a:rPr lang="en-US" sz="2400" b="0"/>
              <a:t>is responsible for</a:t>
            </a:r>
          </a:p>
          <a:p>
            <a:pPr eaLnBrk="1" hangingPunct="1">
              <a:buFontTx/>
              <a:buNone/>
            </a:pPr>
            <a:r>
              <a:rPr lang="en-US" sz="2400" b="0"/>
              <a:t>building a </a:t>
            </a:r>
            <a:r>
              <a:rPr lang="en-US" sz="2400"/>
              <a:t>Department of Care Coordination</a:t>
            </a:r>
            <a:r>
              <a:rPr lang="en-US" sz="2400" b="0"/>
              <a:t>.  </a:t>
            </a:r>
          </a:p>
          <a:p>
            <a:pPr eaLnBrk="1" hangingPunct="1">
              <a:buFontTx/>
              <a:buNone/>
            </a:pPr>
            <a:endParaRPr lang="en-US" sz="2400" b="0"/>
          </a:p>
          <a:p>
            <a:pPr eaLnBrk="1" hangingPunct="1"/>
            <a:r>
              <a:rPr lang="en-US" sz="2400" b="0"/>
              <a:t>This could be called the “Marcus Welby Department,” as it recognizes the value of each patient as an individual, and has as its fundamental mission the meeting of their healthcare needs and helping them achieving the degree of health which each person has determined to have.  </a:t>
            </a:r>
          </a:p>
          <a:p>
            <a:pPr eaLnBrk="1" hangingPunct="1"/>
            <a:r>
              <a:rPr lang="en-US" sz="2400" b="0"/>
              <a:t>The driving force of care coordination is to make each patient feel as if they are SETMA’s ONLY patient where all their questions are answered, all their needs are met and their care meets all quality standards presently known.</a:t>
            </a:r>
          </a:p>
          <a:p>
            <a:pPr eaLnBrk="1" hangingPunct="1"/>
            <a:endParaRPr lang="en-US"/>
          </a:p>
        </p:txBody>
      </p:sp>
    </p:spTree>
  </p:cSld>
  <p:clrMapOvr>
    <a:masterClrMapping/>
  </p:clrMapOvr>
  <p:transition spd="med">
    <p:fade thruBlk="1"/>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r>
              <a:rPr lang="en-US"/>
              <a:t>The Transformation</a:t>
            </a:r>
          </a:p>
        </p:txBody>
      </p:sp>
      <p:sp>
        <p:nvSpPr>
          <p:cNvPr id="55299" name="Content Placeholder 2"/>
          <p:cNvSpPr>
            <a:spLocks noGrp="1"/>
          </p:cNvSpPr>
          <p:nvPr>
            <p:ph idx="1"/>
          </p:nvPr>
        </p:nvSpPr>
        <p:spPr/>
        <p:txBody>
          <a:bodyPr/>
          <a:lstStyle/>
          <a:p>
            <a:pPr eaLnBrk="1" hangingPunct="1">
              <a:buFontTx/>
              <a:buNone/>
            </a:pPr>
            <a:r>
              <a:rPr lang="en-US" b="0" dirty="0"/>
              <a:t>SETMA’s Model of Care is the power source of </a:t>
            </a:r>
          </a:p>
          <a:p>
            <a:pPr eaLnBrk="1" hangingPunct="1">
              <a:buFontTx/>
              <a:buNone/>
            </a:pPr>
            <a:r>
              <a:rPr lang="en-US" b="0" dirty="0"/>
              <a:t>SETMA’s Patient-Centered Medical Home.  We </a:t>
            </a:r>
          </a:p>
          <a:p>
            <a:pPr eaLnBrk="1" hangingPunct="1">
              <a:buFontTx/>
              <a:buNone/>
            </a:pPr>
            <a:r>
              <a:rPr lang="en-US" b="0" dirty="0"/>
              <a:t>believe this model will transform our delivery of </a:t>
            </a:r>
          </a:p>
          <a:p>
            <a:pPr eaLnBrk="1" hangingPunct="1">
              <a:buFontTx/>
              <a:buNone/>
            </a:pPr>
            <a:r>
              <a:rPr lang="en-US" b="0" dirty="0"/>
              <a:t>healthcare and is a model worthy of being </a:t>
            </a:r>
          </a:p>
          <a:p>
            <a:pPr eaLnBrk="1" hangingPunct="1">
              <a:buFontTx/>
              <a:buNone/>
            </a:pPr>
            <a:r>
              <a:rPr lang="en-US" b="0" dirty="0"/>
              <a:t>adopted by others.</a:t>
            </a:r>
          </a:p>
          <a:p>
            <a:pPr eaLnBrk="1" hangingPunct="1"/>
            <a:endParaRPr lang="en-US" dirty="0"/>
          </a:p>
          <a:p>
            <a:pPr eaLnBrk="1" hangingPunct="1">
              <a:buFontTx/>
              <a:buNone/>
            </a:pPr>
            <a:r>
              <a:rPr lang="en-US" sz="2400" dirty="0"/>
              <a:t>The Partners, Providers and Staff</a:t>
            </a:r>
          </a:p>
          <a:p>
            <a:pPr eaLnBrk="1" hangingPunct="1">
              <a:buFontTx/>
              <a:buNone/>
            </a:pPr>
            <a:r>
              <a:rPr lang="en-US" sz="2400" dirty="0"/>
              <a:t>SETMA, LLP</a:t>
            </a:r>
          </a:p>
          <a:p>
            <a:pPr eaLnBrk="1" hangingPunct="1">
              <a:buFontTx/>
              <a:buNone/>
            </a:pPr>
            <a:r>
              <a:rPr lang="en-US" sz="2400" dirty="0"/>
              <a:t>www.jameslhollymd.com</a:t>
            </a:r>
          </a:p>
        </p:txBody>
      </p:sp>
    </p:spTree>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z="4400">
                <a:latin typeface="Times New Roman" pitchFamily="18" charset="0"/>
              </a:rPr>
              <a:t>“Treatment inertia”</a:t>
            </a:r>
          </a:p>
        </p:txBody>
      </p:sp>
      <p:sp>
        <p:nvSpPr>
          <p:cNvPr id="8195" name="Rectangle 3"/>
          <p:cNvSpPr>
            <a:spLocks noGrp="1" noChangeArrowheads="1"/>
          </p:cNvSpPr>
          <p:nvPr>
            <p:ph type="body" idx="1"/>
          </p:nvPr>
        </p:nvSpPr>
        <p:spPr/>
        <p:txBody>
          <a:bodyPr/>
          <a:lstStyle/>
          <a:p>
            <a:pPr>
              <a:buFont typeface="Wingdings" pitchFamily="2" charset="2"/>
              <a:buNone/>
            </a:pPr>
            <a:r>
              <a:rPr lang="en-US" sz="4000">
                <a:latin typeface="Times New Roman" pitchFamily="18" charset="0"/>
              </a:rPr>
              <a:t>“Lack of treatment intensification in a patient not at evidence-based goals for care.”</a:t>
            </a:r>
          </a:p>
        </p:txBody>
      </p:sp>
    </p:spTree>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atin typeface="Times New Roman" pitchFamily="18" charset="0"/>
              </a:rPr>
              <a:t>“Dynamic Complexity”</a:t>
            </a:r>
          </a:p>
        </p:txBody>
      </p:sp>
      <p:sp>
        <p:nvSpPr>
          <p:cNvPr id="9219" name="Rectangle 3"/>
          <p:cNvSpPr>
            <a:spLocks noGrp="1" noChangeArrowheads="1"/>
          </p:cNvSpPr>
          <p:nvPr>
            <p:ph type="body" idx="1"/>
          </p:nvPr>
        </p:nvSpPr>
        <p:spPr/>
        <p:txBody>
          <a:bodyPr/>
          <a:lstStyle/>
          <a:p>
            <a:pPr>
              <a:buFont typeface="Wingdings" pitchFamily="2" charset="2"/>
              <a:buNone/>
            </a:pPr>
            <a:r>
              <a:rPr lang="en-US">
                <a:latin typeface="Times New Roman" pitchFamily="18" charset="0"/>
              </a:rPr>
              <a:t>This  occurs when “cause and effect are</a:t>
            </a:r>
          </a:p>
          <a:p>
            <a:pPr>
              <a:buFont typeface="Wingdings" pitchFamily="2" charset="2"/>
              <a:buNone/>
            </a:pPr>
            <a:r>
              <a:rPr lang="en-US">
                <a:latin typeface="Times New Roman" pitchFamily="18" charset="0"/>
              </a:rPr>
              <a:t>subtle, and where the effects over time of</a:t>
            </a:r>
          </a:p>
          <a:p>
            <a:pPr>
              <a:buFont typeface="Wingdings" pitchFamily="2" charset="2"/>
              <a:buNone/>
            </a:pPr>
            <a:r>
              <a:rPr lang="en-US">
                <a:latin typeface="Times New Roman" pitchFamily="18" charset="0"/>
              </a:rPr>
              <a:t>interventions are not obvious.”</a:t>
            </a:r>
          </a:p>
          <a:p>
            <a:pPr>
              <a:buFont typeface="Wingdings" pitchFamily="2" charset="2"/>
              <a:buNone/>
            </a:pPr>
            <a:endParaRPr lang="en-US" sz="1600">
              <a:latin typeface="Times New Roman" pitchFamily="18" charset="0"/>
            </a:endParaRPr>
          </a:p>
          <a:p>
            <a:pPr>
              <a:buFont typeface="Wingdings" pitchFamily="2" charset="2"/>
              <a:buNone/>
            </a:pPr>
            <a:r>
              <a:rPr lang="en-US">
                <a:latin typeface="Times New Roman" pitchFamily="18" charset="0"/>
              </a:rPr>
              <a:t>“The real leverage in most management</a:t>
            </a:r>
          </a:p>
          <a:p>
            <a:pPr>
              <a:buFont typeface="Wingdings" pitchFamily="2" charset="2"/>
              <a:buNone/>
            </a:pPr>
            <a:r>
              <a:rPr lang="en-US">
                <a:latin typeface="Times New Roman" pitchFamily="18" charset="0"/>
              </a:rPr>
              <a:t>situations lies in understanding “dynamic</a:t>
            </a:r>
          </a:p>
          <a:p>
            <a:pPr>
              <a:buFont typeface="Wingdings" pitchFamily="2" charset="2"/>
              <a:buNone/>
            </a:pPr>
            <a:r>
              <a:rPr lang="en-US">
                <a:latin typeface="Times New Roman" pitchFamily="18" charset="0"/>
              </a:rPr>
              <a:t>complexity.”</a:t>
            </a:r>
          </a:p>
        </p:txBody>
      </p:sp>
    </p:spTree>
  </p:cSld>
  <p:clrMapOvr>
    <a:masterClrMapping/>
  </p:clrMapOvr>
  <p:transition spd="med">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atin typeface="Times New Roman" pitchFamily="18" charset="0"/>
              </a:rPr>
              <a:t>Data Display</a:t>
            </a:r>
          </a:p>
        </p:txBody>
      </p:sp>
      <p:sp>
        <p:nvSpPr>
          <p:cNvPr id="10243" name="Rectangle 3"/>
          <p:cNvSpPr>
            <a:spLocks noGrp="1" noChangeArrowheads="1"/>
          </p:cNvSpPr>
          <p:nvPr>
            <p:ph type="body" idx="1"/>
          </p:nvPr>
        </p:nvSpPr>
        <p:spPr>
          <a:xfrm>
            <a:off x="1066800" y="1600200"/>
            <a:ext cx="7543800" cy="4495800"/>
          </a:xfrm>
        </p:spPr>
        <p:txBody>
          <a:bodyPr/>
          <a:lstStyle/>
          <a:p>
            <a:pPr>
              <a:buFont typeface="Wingdings" pitchFamily="2" charset="2"/>
              <a:buNone/>
            </a:pPr>
            <a:r>
              <a:rPr lang="en-US" sz="4000">
                <a:latin typeface="Times New Roman" pitchFamily="18" charset="0"/>
              </a:rPr>
              <a:t>Data display can obscure effective </a:t>
            </a:r>
          </a:p>
          <a:p>
            <a:pPr>
              <a:buFont typeface="Wingdings" pitchFamily="2" charset="2"/>
              <a:buNone/>
            </a:pPr>
            <a:r>
              <a:rPr lang="en-US" sz="4000">
                <a:latin typeface="Times New Roman" pitchFamily="18" charset="0"/>
              </a:rPr>
              <a:t>management if it simply presents</a:t>
            </a:r>
          </a:p>
          <a:p>
            <a:pPr>
              <a:buFont typeface="Wingdings" pitchFamily="2" charset="2"/>
              <a:buNone/>
            </a:pPr>
            <a:r>
              <a:rPr lang="en-US" sz="4000">
                <a:latin typeface="Times New Roman" pitchFamily="18" charset="0"/>
              </a:rPr>
              <a:t>more detail while ignoring, or</a:t>
            </a:r>
          </a:p>
          <a:p>
            <a:pPr>
              <a:buFont typeface="Wingdings" pitchFamily="2" charset="2"/>
              <a:buNone/>
            </a:pPr>
            <a:r>
              <a:rPr lang="en-US" sz="4000">
                <a:latin typeface="Times New Roman" pitchFamily="18" charset="0"/>
              </a:rPr>
              <a:t>further obscuring, the dynamic</a:t>
            </a:r>
          </a:p>
          <a:p>
            <a:pPr>
              <a:buFont typeface="Wingdings" pitchFamily="2" charset="2"/>
              <a:buNone/>
            </a:pPr>
            <a:r>
              <a:rPr lang="en-US" sz="4000">
                <a:latin typeface="Times New Roman" pitchFamily="18" charset="0"/>
              </a:rPr>
              <a:t>interaction of one part of a</a:t>
            </a:r>
          </a:p>
          <a:p>
            <a:pPr>
              <a:buFont typeface="Wingdings" pitchFamily="2" charset="2"/>
              <a:buNone/>
            </a:pPr>
            <a:r>
              <a:rPr lang="en-US" sz="4000">
                <a:latin typeface="Times New Roman" pitchFamily="18" charset="0"/>
              </a:rPr>
              <a:t>biological system with another.</a:t>
            </a:r>
          </a:p>
        </p:txBody>
      </p:sp>
    </p:spTree>
  </p:cSld>
  <p:clrMapOvr>
    <a:masterClrMapping/>
  </p:clrMapOvr>
  <p:transition spd="med">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atin typeface="Times New Roman" pitchFamily="18" charset="0"/>
              </a:rPr>
              <a:t>Seeing Circles of Causality</a:t>
            </a:r>
          </a:p>
        </p:txBody>
      </p:sp>
      <p:sp>
        <p:nvSpPr>
          <p:cNvPr id="11267" name="Rectangle 3"/>
          <p:cNvSpPr>
            <a:spLocks noGrp="1" noChangeArrowheads="1"/>
          </p:cNvSpPr>
          <p:nvPr>
            <p:ph type="body" idx="1"/>
          </p:nvPr>
        </p:nvSpPr>
        <p:spPr/>
        <p:txBody>
          <a:bodyPr/>
          <a:lstStyle/>
          <a:p>
            <a:pPr>
              <a:buFont typeface="Wingdings" pitchFamily="2" charset="2"/>
              <a:buNone/>
            </a:pPr>
            <a:r>
              <a:rPr lang="en-US">
                <a:latin typeface="Times New Roman" pitchFamily="18" charset="0"/>
              </a:rPr>
              <a:t>“Reality is made up of circles, but we see</a:t>
            </a:r>
          </a:p>
          <a:p>
            <a:pPr>
              <a:buFont typeface="Wingdings" pitchFamily="2" charset="2"/>
              <a:buNone/>
            </a:pPr>
            <a:r>
              <a:rPr lang="en-US">
                <a:latin typeface="Times New Roman" pitchFamily="18" charset="0"/>
              </a:rPr>
              <a:t>straight lines…Western languages…are</a:t>
            </a:r>
          </a:p>
          <a:p>
            <a:pPr>
              <a:buFont typeface="Wingdings" pitchFamily="2" charset="2"/>
              <a:buNone/>
            </a:pPr>
            <a:r>
              <a:rPr lang="en-US">
                <a:latin typeface="Times New Roman" pitchFamily="18" charset="0"/>
              </a:rPr>
              <a:t>Biased toward a  linear view.  If we want to</a:t>
            </a:r>
          </a:p>
          <a:p>
            <a:pPr>
              <a:buFont typeface="Wingdings" pitchFamily="2" charset="2"/>
              <a:buNone/>
            </a:pPr>
            <a:r>
              <a:rPr lang="en-US">
                <a:latin typeface="Times New Roman" pitchFamily="18" charset="0"/>
              </a:rPr>
              <a:t>see system-wide interrelationships, we need</a:t>
            </a:r>
          </a:p>
          <a:p>
            <a:pPr>
              <a:buFont typeface="Wingdings" pitchFamily="2" charset="2"/>
              <a:buNone/>
            </a:pPr>
            <a:r>
              <a:rPr lang="en-US">
                <a:latin typeface="Times New Roman" pitchFamily="18" charset="0"/>
              </a:rPr>
              <a:t>a language of interrelationships, a language</a:t>
            </a:r>
          </a:p>
          <a:p>
            <a:pPr>
              <a:buFont typeface="Wingdings" pitchFamily="2" charset="2"/>
              <a:buNone/>
            </a:pPr>
            <a:r>
              <a:rPr lang="en-US">
                <a:latin typeface="Times New Roman" pitchFamily="18" charset="0"/>
              </a:rPr>
              <a:t>of circles.”</a:t>
            </a:r>
          </a:p>
          <a:p>
            <a:pPr>
              <a:buFont typeface="Wingdings" pitchFamily="2" charset="2"/>
              <a:buNone/>
            </a:pPr>
            <a:r>
              <a:rPr lang="en-US">
                <a:latin typeface="Times New Roman" pitchFamily="18" charset="0"/>
              </a:rPr>
              <a:t>		(</a:t>
            </a:r>
            <a:r>
              <a:rPr lang="en-US" i="1">
                <a:latin typeface="Times New Roman" pitchFamily="18" charset="0"/>
              </a:rPr>
              <a:t>The Fifth Disciple, Dr. Peter Senge</a:t>
            </a:r>
            <a:r>
              <a:rPr lang="en-US">
                <a:latin typeface="Times New Roman" pitchFamily="18" charset="0"/>
              </a:rPr>
              <a:t>)</a:t>
            </a:r>
          </a:p>
        </p:txBody>
      </p:sp>
    </p:spTree>
  </p:cSld>
  <p:clrMapOvr>
    <a:masterClrMapping/>
  </p:clrMapOvr>
  <p:transition spd="med">
    <p:fade thruBlk="1"/>
  </p:transition>
</p:sld>
</file>

<file path=ppt/theme/theme1.xml><?xml version="1.0" encoding="utf-8"?>
<a:theme xmlns:a="http://schemas.openxmlformats.org/drawingml/2006/main" name="Crimson landscape design template">
  <a:themeElements>
    <a:clrScheme name="Crimson landscape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fontScheme name="Crimson landscape design template">
      <a:majorFont>
        <a:latin typeface="Impact"/>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rimson landscape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rimson landscape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rimson landscape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rimson landscape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rimson landscape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rimson landscape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rimson landscape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rimson landscape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rimson landscape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rimson landscape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rimson landscape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rimson landscape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570</TotalTime>
  <Words>1930</Words>
  <Application>Microsoft Office PowerPoint</Application>
  <PresentationFormat>On-screen Show (4:3)</PresentationFormat>
  <Paragraphs>258</Paragraphs>
  <Slides>52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Arial</vt:lpstr>
      <vt:lpstr>Arial Black</vt:lpstr>
      <vt:lpstr>Impact</vt:lpstr>
      <vt:lpstr>Tahoma</vt:lpstr>
      <vt:lpstr>Times New Roman</vt:lpstr>
      <vt:lpstr>Wingdings</vt:lpstr>
      <vt:lpstr>Crimson landscape design template</vt:lpstr>
      <vt:lpstr> Business Intelligence and reporting at SETMA:  Improving quality, outcomes and clinical  practices </vt:lpstr>
      <vt:lpstr>About SETMA</vt:lpstr>
      <vt:lpstr> SETMA Landmarks </vt:lpstr>
      <vt:lpstr>Systems thinking and Health</vt:lpstr>
      <vt:lpstr>Creating Discomfort in Provider</vt:lpstr>
      <vt:lpstr>“Treatment inertia”</vt:lpstr>
      <vt:lpstr>“Dynamic Complexity”</vt:lpstr>
      <vt:lpstr>Data Display</vt:lpstr>
      <vt:lpstr>Seeing Circles of Causality</vt:lpstr>
      <vt:lpstr>If excellent care requires healthcare organizations to:</vt:lpstr>
      <vt:lpstr>If health science has the capacity:</vt:lpstr>
      <vt:lpstr>EMR Power</vt:lpstr>
      <vt:lpstr>Linear Thinking</vt:lpstr>
      <vt:lpstr>Circular Causality</vt:lpstr>
      <vt:lpstr>Data flow to and from the patient’s core information, and to and from interactive disease management capabilities:</vt:lpstr>
      <vt:lpstr>SETMA’s Model of Care</vt:lpstr>
      <vt:lpstr>Tracking Performance At The Point of Care</vt:lpstr>
      <vt:lpstr>Tracking Performance At The Point of Care</vt:lpstr>
      <vt:lpstr>Tracking Performance At The Point of Care</vt:lpstr>
      <vt:lpstr>Tracking Performance At The Point of Care</vt:lpstr>
      <vt:lpstr>Step I - Provider Performance Tracking</vt:lpstr>
      <vt:lpstr>Step I - Provider Performance Tracking</vt:lpstr>
      <vt:lpstr>Step I - Provider Performance Tracking</vt:lpstr>
      <vt:lpstr>Step I - Provider Performance Tracking</vt:lpstr>
      <vt:lpstr>auditing</vt:lpstr>
      <vt:lpstr>PowerPoint Presentation</vt:lpstr>
      <vt:lpstr>PowerPoint Presentation</vt:lpstr>
      <vt:lpstr>PowerPoint Presentation</vt:lpstr>
      <vt:lpstr>PowerPoint Presentation</vt:lpstr>
      <vt:lpstr>Step II -- Auditing Provider Performance</vt:lpstr>
      <vt:lpstr>PowerPoint Presentation</vt:lpstr>
      <vt:lpstr>PowerPoint Presentation</vt:lpstr>
      <vt:lpstr>PowerPoint Presentation</vt:lpstr>
      <vt:lpstr>PowerPoint Presentation</vt:lpstr>
      <vt:lpstr>Step II -- Auditing Provider Performance</vt:lpstr>
      <vt:lpstr>Step II -- Auditing Provider Performance</vt:lpstr>
      <vt:lpstr>Step III -- Analyzing Performance</vt:lpstr>
      <vt:lpstr>Step III -- Analyzing Performance</vt:lpstr>
      <vt:lpstr>Step III -- Analyzing Performance</vt:lpstr>
      <vt:lpstr>Step III -- Analyzing Performance</vt:lpstr>
      <vt:lpstr>Step IV - Public Reporting of Performance</vt:lpstr>
      <vt:lpstr>Step IV - Public Reporting of Performance</vt:lpstr>
      <vt:lpstr>Step IV - Public Reporting of Performance</vt:lpstr>
      <vt:lpstr>Step IV - Public Reporting of Performance</vt:lpstr>
      <vt:lpstr>Step IV - Public Reporting of Performance</vt:lpstr>
      <vt:lpstr>Step V -- Quality Assessment &amp;  Performance Improvement</vt:lpstr>
      <vt:lpstr>Step V -- Quality Assessment &amp;  Performance Improvement</vt:lpstr>
      <vt:lpstr>Summary - SETMA Model of Care</vt:lpstr>
      <vt:lpstr>Coordination of Care </vt:lpstr>
      <vt:lpstr>Coordination of Care</vt:lpstr>
      <vt:lpstr>Director of Coordinated Care</vt:lpstr>
      <vt:lpstr>The Transformation</vt:lpstr>
    </vt:vector>
  </TitlesOfParts>
  <Company>SETMA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NextGen Provider Workflow</dc:title>
  <dc:creator>Jonathan W. Owens</dc:creator>
  <cp:lastModifiedBy>Dale R. Fontenot</cp:lastModifiedBy>
  <cp:revision>101</cp:revision>
  <dcterms:created xsi:type="dcterms:W3CDTF">2009-12-03T17:21:13Z</dcterms:created>
  <dcterms:modified xsi:type="dcterms:W3CDTF">2020-08-23T19:55:34Z</dcterms:modified>
</cp:coreProperties>
</file>