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256" r:id="rId2"/>
    <p:sldId id="258" r:id="rId3"/>
    <p:sldId id="319" r:id="rId4"/>
    <p:sldId id="296" r:id="rId5"/>
    <p:sldId id="320" r:id="rId6"/>
    <p:sldId id="311" r:id="rId7"/>
    <p:sldId id="321" r:id="rId8"/>
    <p:sldId id="304" r:id="rId9"/>
    <p:sldId id="297" r:id="rId10"/>
    <p:sldId id="298" r:id="rId11"/>
    <p:sldId id="325" r:id="rId12"/>
    <p:sldId id="305" r:id="rId13"/>
    <p:sldId id="302" r:id="rId14"/>
    <p:sldId id="299" r:id="rId15"/>
    <p:sldId id="301" r:id="rId16"/>
    <p:sldId id="303" r:id="rId17"/>
    <p:sldId id="300" r:id="rId18"/>
    <p:sldId id="316" r:id="rId19"/>
    <p:sldId id="306" r:id="rId20"/>
    <p:sldId id="307" r:id="rId21"/>
    <p:sldId id="308" r:id="rId22"/>
    <p:sldId id="309" r:id="rId23"/>
    <p:sldId id="315" r:id="rId24"/>
    <p:sldId id="262" r:id="rId25"/>
    <p:sldId id="263" r:id="rId26"/>
    <p:sldId id="265" r:id="rId27"/>
    <p:sldId id="264" r:id="rId28"/>
    <p:sldId id="266" r:id="rId29"/>
    <p:sldId id="267" r:id="rId30"/>
    <p:sldId id="268" r:id="rId31"/>
    <p:sldId id="269" r:id="rId32"/>
    <p:sldId id="270" r:id="rId33"/>
    <p:sldId id="326" r:id="rId34"/>
    <p:sldId id="327" r:id="rId35"/>
    <p:sldId id="328" r:id="rId36"/>
    <p:sldId id="329" r:id="rId37"/>
    <p:sldId id="330" r:id="rId38"/>
    <p:sldId id="338" r:id="rId39"/>
    <p:sldId id="336" r:id="rId40"/>
    <p:sldId id="337" r:id="rId41"/>
    <p:sldId id="331" r:id="rId42"/>
    <p:sldId id="332" r:id="rId43"/>
    <p:sldId id="322" r:id="rId44"/>
    <p:sldId id="324" r:id="rId45"/>
    <p:sldId id="323" r:id="rId46"/>
    <p:sldId id="272" r:id="rId47"/>
    <p:sldId id="274" r:id="rId48"/>
    <p:sldId id="287" r:id="rId49"/>
    <p:sldId id="288" r:id="rId50"/>
    <p:sldId id="290" r:id="rId51"/>
    <p:sldId id="291" r:id="rId52"/>
    <p:sldId id="292" r:id="rId53"/>
    <p:sldId id="293" r:id="rId54"/>
    <p:sldId id="294" r:id="rId55"/>
    <p:sldId id="317" r:id="rId56"/>
    <p:sldId id="339" r:id="rId57"/>
    <p:sldId id="318" r:id="rId5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65" autoAdjust="0"/>
    <p:restoredTop sz="94660"/>
  </p:normalViewPr>
  <p:slideViewPr>
    <p:cSldViewPr>
      <p:cViewPr varScale="1">
        <p:scale>
          <a:sx n="47" d="100"/>
          <a:sy n="47" d="100"/>
        </p:scale>
        <p:origin x="1402" y="2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49473C4C-7B4D-4B1A-8A56-2D75E33BFA9B}" type="datetimeFigureOut">
              <a:rPr lang="en-US"/>
              <a:pPr>
                <a:defRPr/>
              </a:pPr>
              <a:t>8/23/2020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F38E318A-10E6-4E37-A33A-52317948019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42EA73-7919-46BD-B38B-FC095A5E7408}" type="slidenum">
              <a:rPr lang="en-US" smtClean="0"/>
              <a:pPr fontAlgn="base">
                <a:spcBef>
                  <a:spcPct val="0"/>
                </a:spcBef>
                <a:spcAft>
                  <a:spcPct val="0"/>
                </a:spcAft>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27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97668A-E3FB-4AE6-BE9E-F43CE65D9F36}" type="slidenum">
              <a:rPr lang="en-US" smtClean="0"/>
              <a:pPr fontAlgn="base">
                <a:spcBef>
                  <a:spcPct val="0"/>
                </a:spcBef>
                <a:spcAft>
                  <a:spcPct val="0"/>
                </a:spcAft>
                <a:defRPr/>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01380B-81E1-4FCB-B114-6EC410694978}" type="slidenum">
              <a:rPr lang="en-US" smtClean="0"/>
              <a:pPr fontAlgn="base">
                <a:spcBef>
                  <a:spcPct val="0"/>
                </a:spcBef>
                <a:spcAft>
                  <a:spcPct val="0"/>
                </a:spcAft>
                <a:defRPr/>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DE0DA0-0E2D-4F59-888D-6356E01F7A9A}" type="slidenum">
              <a:rPr lang="en-US" smtClean="0"/>
              <a:pPr fontAlgn="base">
                <a:spcBef>
                  <a:spcPct val="0"/>
                </a:spcBef>
                <a:spcAft>
                  <a:spcPct val="0"/>
                </a:spcAft>
                <a:defRPr/>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78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184412-FDBC-475A-9961-13C5E708B988}" type="slidenum">
              <a:rPr lang="en-US" smtClean="0"/>
              <a:pPr fontAlgn="base">
                <a:spcBef>
                  <a:spcPct val="0"/>
                </a:spcBef>
                <a:spcAft>
                  <a:spcPct val="0"/>
                </a:spcAft>
                <a:defRPr/>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88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8B75F7-4F06-4414-B433-EA2D127FF042}" type="slidenum">
              <a:rPr lang="en-US" smtClean="0"/>
              <a:pPr fontAlgn="base">
                <a:spcBef>
                  <a:spcPct val="0"/>
                </a:spcBef>
                <a:spcAft>
                  <a:spcPct val="0"/>
                </a:spcAft>
                <a:defRPr/>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11FBA7-AA56-46FE-A021-0AE7C048FC90}" type="slidenum">
              <a:rPr lang="en-US" smtClean="0"/>
              <a:pPr fontAlgn="base">
                <a:spcBef>
                  <a:spcPct val="0"/>
                </a:spcBef>
                <a:spcAft>
                  <a:spcPct val="0"/>
                </a:spcAft>
                <a:defRPr/>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2B1737-0C70-4362-B964-51C67B81E472}" type="slidenum">
              <a:rPr lang="en-US" smtClean="0"/>
              <a:pPr fontAlgn="base">
                <a:spcBef>
                  <a:spcPct val="0"/>
                </a:spcBef>
                <a:spcAft>
                  <a:spcPct val="0"/>
                </a:spcAft>
                <a:defRPr/>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68F923-67C0-481F-A47D-753B8DA97344}" type="slidenum">
              <a:rPr lang="en-US" smtClean="0"/>
              <a:pPr fontAlgn="base">
                <a:spcBef>
                  <a:spcPct val="0"/>
                </a:spcBef>
                <a:spcAft>
                  <a:spcPct val="0"/>
                </a:spcAft>
                <a:defRPr/>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1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538440-7C28-4716-9234-AD69384F0DDF}" type="slidenum">
              <a:rPr lang="en-US" smtClean="0"/>
              <a:pPr fontAlgn="base">
                <a:spcBef>
                  <a:spcPct val="0"/>
                </a:spcBef>
                <a:spcAft>
                  <a:spcPct val="0"/>
                </a:spcAft>
                <a:defRPr/>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29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DC9687-2A46-4CD9-A8E6-C5E2F717CAD9}" type="slidenum">
              <a:rPr lang="en-US" smtClean="0"/>
              <a:pPr fontAlgn="base">
                <a:spcBef>
                  <a:spcPct val="0"/>
                </a:spcBef>
                <a:spcAft>
                  <a:spcPct val="0"/>
                </a:spcAft>
                <a:defRPr/>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3C4CEF0F-0C0B-434B-93A2-72CF43869418}"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3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C000D8-BDF6-4E9A-BA84-54D1D9B4FC5F}" type="slidenum">
              <a:rPr lang="en-US" smtClean="0"/>
              <a:pPr fontAlgn="base">
                <a:spcBef>
                  <a:spcPct val="0"/>
                </a:spcBef>
                <a:spcAft>
                  <a:spcPct val="0"/>
                </a:spcAft>
                <a:defRPr/>
              </a:pPr>
              <a:t>26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78F44C-64A4-4FCE-AF0F-157D29A28B23}" type="slidenum">
              <a:rPr lang="en-US" smtClean="0"/>
              <a:pPr fontAlgn="base">
                <a:spcBef>
                  <a:spcPct val="0"/>
                </a:spcBef>
                <a:spcAft>
                  <a:spcPct val="0"/>
                </a:spcAft>
                <a:defRPr/>
              </a:pPr>
              <a:t>27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60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432844-3DAA-4960-AAEB-811A9C439BD0}" type="slidenum">
              <a:rPr lang="en-US" smtClean="0"/>
              <a:pPr fontAlgn="base">
                <a:spcBef>
                  <a:spcPct val="0"/>
                </a:spcBef>
                <a:spcAft>
                  <a:spcPct val="0"/>
                </a:spcAft>
                <a:defRPr/>
              </a:pPr>
              <a:t>28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70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52F845-A7B5-4F27-9BF3-40AC585ECF85}" type="slidenum">
              <a:rPr lang="en-US" smtClean="0"/>
              <a:pPr fontAlgn="base">
                <a:spcBef>
                  <a:spcPct val="0"/>
                </a:spcBef>
                <a:spcAft>
                  <a:spcPct val="0"/>
                </a:spcAft>
                <a:defRPr/>
              </a:pPr>
              <a:t>29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80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F3313D-6494-41BE-924A-87E8924F9FD2}" type="slidenum">
              <a:rPr lang="en-US" smtClean="0"/>
              <a:pPr fontAlgn="base">
                <a:spcBef>
                  <a:spcPct val="0"/>
                </a:spcBef>
                <a:spcAft>
                  <a:spcPct val="0"/>
                </a:spcAft>
                <a:defRPr/>
              </a:pPr>
              <a:t>30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90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48B5E2-8794-48D3-BB9F-AE250C3B4708}" type="slidenum">
              <a:rPr lang="en-US" smtClean="0"/>
              <a:pPr fontAlgn="base">
                <a:spcBef>
                  <a:spcPct val="0"/>
                </a:spcBef>
                <a:spcAft>
                  <a:spcPct val="0"/>
                </a:spcAft>
                <a:defRPr/>
              </a:pPr>
              <a:t>31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01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0368F5-8998-4317-9E88-E8D1B14F2384}" type="slidenum">
              <a:rPr lang="en-US" smtClean="0"/>
              <a:pPr fontAlgn="base">
                <a:spcBef>
                  <a:spcPct val="0"/>
                </a:spcBef>
                <a:spcAft>
                  <a:spcPct val="0"/>
                </a:spcAft>
                <a:defRPr/>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62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B4A8B8-D47D-4809-8562-B1FD8AF4E48D}" type="slidenum">
              <a:rPr lang="en-US" smtClean="0"/>
              <a:pPr fontAlgn="base">
                <a:spcBef>
                  <a:spcPct val="0"/>
                </a:spcBef>
                <a:spcAft>
                  <a:spcPct val="0"/>
                </a:spcAft>
                <a:defRPr/>
              </a:pPr>
              <a:t>33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72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50A73C-608F-4A13-B6A5-BB8606A9FA0E}" type="slidenum">
              <a:rPr lang="en-US" smtClean="0"/>
              <a:pPr fontAlgn="base">
                <a:spcBef>
                  <a:spcPct val="0"/>
                </a:spcBef>
                <a:spcAft>
                  <a:spcPct val="0"/>
                </a:spcAft>
                <a:defRPr/>
              </a:pPr>
              <a:t>34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83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E9F212-7592-42A5-B306-C5AAEC4A430C}" type="slidenum">
              <a:rPr lang="en-US" smtClean="0"/>
              <a:pPr fontAlgn="base">
                <a:spcBef>
                  <a:spcPct val="0"/>
                </a:spcBef>
                <a:spcAft>
                  <a:spcPct val="0"/>
                </a:spcAft>
                <a:defRPr/>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4BDBB9-D5E2-49FB-A1E8-A27BFAADB7C1}" type="slidenum">
              <a:rPr lang="en-US" smtClean="0"/>
              <a:pPr fontAlgn="base">
                <a:spcBef>
                  <a:spcPct val="0"/>
                </a:spcBef>
                <a:spcAft>
                  <a:spcPct val="0"/>
                </a:spcAft>
                <a:defRPr/>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93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0218A4-8524-476C-9B27-04F0E8FC2584}" type="slidenum">
              <a:rPr lang="en-US" smtClean="0"/>
              <a:pPr fontAlgn="base">
                <a:spcBef>
                  <a:spcPct val="0"/>
                </a:spcBef>
                <a:spcAft>
                  <a:spcPct val="0"/>
                </a:spcAft>
                <a:defRPr/>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03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9D91A4-A103-4E22-8300-FC5C12F274CB}" type="slidenum">
              <a:rPr lang="en-US" smtClean="0"/>
              <a:pPr fontAlgn="base">
                <a:spcBef>
                  <a:spcPct val="0"/>
                </a:spcBef>
                <a:spcAft>
                  <a:spcPct val="0"/>
                </a:spcAft>
                <a:defRPr/>
              </a:pPr>
              <a:t>37</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24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8F208C-C1FB-40BD-A1DA-B0131181800C}" type="slidenum">
              <a:rPr lang="en-US" smtClean="0"/>
              <a:pPr fontAlgn="base">
                <a:spcBef>
                  <a:spcPct val="0"/>
                </a:spcBef>
                <a:spcAft>
                  <a:spcPct val="0"/>
                </a:spcAft>
                <a:defRPr/>
              </a:pPr>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34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64B163-7F8D-4D87-9F9B-64F6BA75A210}" type="slidenum">
              <a:rPr lang="en-US" smtClean="0"/>
              <a:pPr fontAlgn="base">
                <a:spcBef>
                  <a:spcPct val="0"/>
                </a:spcBef>
                <a:spcAft>
                  <a:spcPct val="0"/>
                </a:spcAft>
                <a:defRPr/>
              </a:pPr>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44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AC7415-44DE-41E7-90AB-15DC0CD9B590}" type="slidenum">
              <a:rPr lang="en-US" smtClean="0"/>
              <a:pPr fontAlgn="base">
                <a:spcBef>
                  <a:spcPct val="0"/>
                </a:spcBef>
                <a:spcAft>
                  <a:spcPct val="0"/>
                </a:spcAft>
                <a:defRPr/>
              </a:pPr>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E075FB-1902-41E8-880C-AFBF2EEB15A0}" type="slidenum">
              <a:rPr lang="en-US" smtClean="0"/>
              <a:pPr fontAlgn="base">
                <a:spcBef>
                  <a:spcPct val="0"/>
                </a:spcBef>
                <a:spcAft>
                  <a:spcPct val="0"/>
                </a:spcAft>
                <a:defRPr/>
              </a:pPr>
              <a:t>41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21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02093E-485E-4BBE-83FB-FFF611FD0820}" type="slidenum">
              <a:rPr lang="en-US" smtClean="0"/>
              <a:pPr fontAlgn="base">
                <a:spcBef>
                  <a:spcPct val="0"/>
                </a:spcBef>
                <a:spcAft>
                  <a:spcPct val="0"/>
                </a:spcAft>
                <a:defRPr/>
              </a:pPr>
              <a:t>46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31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0F5AD7-7374-4A9E-8CE7-FD46D2A4B0B0}" type="slidenum">
              <a:rPr lang="en-US" smtClean="0"/>
              <a:pPr fontAlgn="base">
                <a:spcBef>
                  <a:spcPct val="0"/>
                </a:spcBef>
                <a:spcAft>
                  <a:spcPct val="0"/>
                </a:spcAft>
                <a:defRPr/>
              </a:pPr>
              <a:t>47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28F87F-E198-45C2-BA6A-83A3F6A22262}" type="slidenum">
              <a:rPr lang="en-US" smtClean="0"/>
              <a:pPr fontAlgn="base">
                <a:spcBef>
                  <a:spcPct val="0"/>
                </a:spcBef>
                <a:spcAft>
                  <a:spcPct val="0"/>
                </a:spcAft>
                <a:defRPr/>
              </a:pPr>
              <a:t>48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65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982410-23AA-4E29-BD3A-F1CB025D9A49}" type="slidenum">
              <a:rPr lang="en-US" smtClean="0"/>
              <a:pPr fontAlgn="base">
                <a:spcBef>
                  <a:spcPct val="0"/>
                </a:spcBef>
                <a:spcAft>
                  <a:spcPct val="0"/>
                </a:spcAft>
                <a:defRPr/>
              </a:pPr>
              <a:t>49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3C9BE2-1C99-41A6-96E8-4061EAAE2A6E}" type="slidenum">
              <a:rPr lang="en-US" smtClean="0"/>
              <a:pPr fontAlgn="base">
                <a:spcBef>
                  <a:spcPct val="0"/>
                </a:spcBef>
                <a:spcAft>
                  <a:spcPct val="0"/>
                </a:spcAft>
                <a:defRPr/>
              </a:pPr>
              <a:t>8</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85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39BF74-C204-4B04-BBF5-68F508494E12}" type="slidenum">
              <a:rPr lang="en-US" smtClean="0"/>
              <a:pPr fontAlgn="base">
                <a:spcBef>
                  <a:spcPct val="0"/>
                </a:spcBef>
                <a:spcAft>
                  <a:spcPct val="0"/>
                </a:spcAft>
                <a:defRPr/>
              </a:pPr>
              <a:t>50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95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278106-1022-4A7C-9772-FDA46F6E636B}" type="slidenum">
              <a:rPr lang="en-US" smtClean="0"/>
              <a:pPr fontAlgn="base">
                <a:spcBef>
                  <a:spcPct val="0"/>
                </a:spcBef>
                <a:spcAft>
                  <a:spcPct val="0"/>
                </a:spcAft>
                <a:defRPr/>
              </a:pPr>
              <a:t>51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05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DDADB2-61FD-4667-A5F9-BB08F86F261B}" type="slidenum">
              <a:rPr lang="en-US" smtClean="0"/>
              <a:pPr fontAlgn="base">
                <a:spcBef>
                  <a:spcPct val="0"/>
                </a:spcBef>
                <a:spcAft>
                  <a:spcPct val="0"/>
                </a:spcAft>
                <a:defRPr/>
              </a:pPr>
              <a:t>52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16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A50A87-C2C1-46BE-BE49-6A5753F7149E}" type="slidenum">
              <a:rPr lang="en-US" smtClean="0"/>
              <a:pPr fontAlgn="base">
                <a:spcBef>
                  <a:spcPct val="0"/>
                </a:spcBef>
                <a:spcAft>
                  <a:spcPct val="0"/>
                </a:spcAft>
                <a:defRPr/>
              </a:pPr>
              <a:t>53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26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212547-DE11-453D-9699-A3906437A359}" type="slidenum">
              <a:rPr lang="en-US" smtClean="0"/>
              <a:pPr fontAlgn="base">
                <a:spcBef>
                  <a:spcPct val="0"/>
                </a:spcBef>
                <a:spcAft>
                  <a:spcPct val="0"/>
                </a:spcAft>
                <a:defRPr/>
              </a:pPr>
              <a:t>54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EBF847-9871-410D-9AB9-DC8F0C16696D}" type="slidenum">
              <a:rPr lang="en-US" smtClean="0"/>
              <a:pPr fontAlgn="base">
                <a:spcBef>
                  <a:spcPct val="0"/>
                </a:spcBef>
                <a:spcAft>
                  <a:spcPct val="0"/>
                </a:spcAft>
                <a:defRPr/>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96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EE55AE-0B77-40A8-9DA3-EFD94A22EFC7}" type="slidenum">
              <a:rPr lang="en-US" smtClean="0"/>
              <a:pPr fontAlgn="base">
                <a:spcBef>
                  <a:spcPct val="0"/>
                </a:spcBef>
                <a:spcAft>
                  <a:spcPct val="0"/>
                </a:spcAft>
                <a:defRPr/>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68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103D9E-0159-4DA1-A334-D7EDE46188A2}" type="slidenum">
              <a:rPr lang="en-US" smtClean="0"/>
              <a:pPr fontAlgn="base">
                <a:spcBef>
                  <a:spcPct val="0"/>
                </a:spcBef>
                <a:spcAft>
                  <a:spcPct val="0"/>
                </a:spcAft>
                <a:defRPr/>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3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EA304D-487D-4B58-8CCA-E6A461BF330C}" type="slidenum">
              <a:rPr lang="en-US" smtClean="0"/>
              <a:pPr fontAlgn="base">
                <a:spcBef>
                  <a:spcPct val="0"/>
                </a:spcBef>
                <a:spcAft>
                  <a:spcPct val="0"/>
                </a:spcAft>
                <a:defRPr/>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C8E871-B27C-4DBF-9293-EB490B20AEAB}" type="slidenum">
              <a:rPr lang="en-US" smtClean="0"/>
              <a:pPr fontAlgn="base">
                <a:spcBef>
                  <a:spcPct val="0"/>
                </a:spcBef>
                <a:spcAft>
                  <a:spcPct val="0"/>
                </a:spcAft>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1"/>
          <p:cNvGrpSpPr>
            <a:grpSpLocks/>
          </p:cNvGrpSpPr>
          <p:nvPr/>
        </p:nvGrpSpPr>
        <p:grpSpPr bwMode="auto">
          <a:xfrm>
            <a:off x="0" y="0"/>
            <a:ext cx="9144000" cy="6400800"/>
            <a:chOff x="0" y="0"/>
            <a:chExt cx="9144000" cy="6400800"/>
          </a:xfrm>
        </p:grpSpPr>
        <p:sp>
          <p:nvSpPr>
            <p:cNvPr id="5" name="Rectangle 4"/>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6" name="Group 10"/>
            <p:cNvGrpSpPr>
              <a:grpSpLocks/>
            </p:cNvGrpSpPr>
            <p:nvPr/>
          </p:nvGrpSpPr>
          <p:grpSpPr bwMode="auto">
            <a:xfrm>
              <a:off x="0" y="0"/>
              <a:ext cx="9144000" cy="6400800"/>
              <a:chOff x="0" y="0"/>
              <a:chExt cx="9144000" cy="6400800"/>
            </a:xfrm>
          </p:grpSpPr>
          <p:sp>
            <p:nvSpPr>
              <p:cNvPr id="8" name="Rectangle 7"/>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7" name="Rectangle 6"/>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a:t>Click to edit Master title style</a:t>
            </a:r>
            <a:endParaRPr/>
          </a:p>
        </p:txBody>
      </p:sp>
      <p:sp>
        <p:nvSpPr>
          <p:cNvPr id="10" name="Date Placeholder 3"/>
          <p:cNvSpPr>
            <a:spLocks noGrp="1"/>
          </p:cNvSpPr>
          <p:nvPr>
            <p:ph type="dt" sz="half" idx="10"/>
          </p:nvPr>
        </p:nvSpPr>
        <p:spPr>
          <a:xfrm>
            <a:off x="6934200" y="6553200"/>
            <a:ext cx="1676400" cy="228600"/>
          </a:xfrm>
          <a:prstGeom prst="rect">
            <a:avLst/>
          </a:prstGeom>
        </p:spPr>
        <p:txBody>
          <a:bodyPr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pPr>
              <a:defRPr/>
            </a:pPr>
            <a:fld id="{73FCB8C0-B444-4869-8F35-0B7BCF96A4EE}" type="datetime1">
              <a:rPr lang="en-US"/>
              <a:pPr>
                <a:defRPr/>
              </a:pPr>
              <a:t>8/23/2020</a:t>
            </a:fld>
            <a:endParaRPr lang="en-US"/>
          </a:p>
        </p:txBody>
      </p:sp>
      <p:sp>
        <p:nvSpPr>
          <p:cNvPr id="11" name="Footer Placeholder 4"/>
          <p:cNvSpPr>
            <a:spLocks noGrp="1"/>
          </p:cNvSpPr>
          <p:nvPr>
            <p:ph type="ftr" sz="quarter" idx="11"/>
          </p:nvPr>
        </p:nvSpPr>
        <p:spPr>
          <a:xfrm>
            <a:off x="1892300" y="6553200"/>
            <a:ext cx="1676400" cy="228600"/>
          </a:xfrm>
        </p:spPr>
        <p:txBody>
          <a:bodyPr anchor="t" anchorCtr="0"/>
          <a:lstStyle>
            <a:lvl1pPr>
              <a:defRPr>
                <a:solidFill>
                  <a:sysClr val="windowText" lastClr="000000"/>
                </a:solidFill>
              </a:defRPr>
            </a:lvl1pPr>
          </a:lstStyle>
          <a:p>
            <a:pPr>
              <a:defRPr/>
            </a:pPr>
            <a:endParaRPr lang="en-US"/>
          </a:p>
        </p:txBody>
      </p:sp>
      <p:sp>
        <p:nvSpPr>
          <p:cNvPr id="12" name="Slide Number Placeholder 5"/>
          <p:cNvSpPr>
            <a:spLocks noGrp="1"/>
          </p:cNvSpPr>
          <p:nvPr>
            <p:ph type="sldNum" sz="quarter" idx="12"/>
          </p:nvPr>
        </p:nvSpPr>
        <p:spPr>
          <a:xfrm>
            <a:off x="4870450" y="6553200"/>
            <a:ext cx="762000" cy="228600"/>
          </a:xfrm>
        </p:spPr>
        <p:txBody>
          <a:bodyPr/>
          <a:lstStyle>
            <a:lvl1pPr algn="ctr">
              <a:defRPr sz="900" kern="1200" cap="small" baseline="0">
                <a:solidFill>
                  <a:sysClr val="windowText" lastClr="000000"/>
                </a:solidFill>
                <a:latin typeface="+mj-lt"/>
                <a:ea typeface="+mn-ea"/>
                <a:cs typeface="+mn-cs"/>
              </a:defRPr>
            </a:lvl1pPr>
          </a:lstStyle>
          <a:p>
            <a:pPr>
              <a:defRPr/>
            </a:pPr>
            <a:fld id="{84AE4DBD-C2F9-464C-B4EF-A99214114C3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6553200" y="6351588"/>
            <a:ext cx="2133600" cy="365125"/>
          </a:xfrm>
          <a:prstGeom prst="rect">
            <a:avLst/>
          </a:prstGeom>
        </p:spPr>
        <p:txBody>
          <a:bodyPr/>
          <a:lstStyle>
            <a:lvl1pPr>
              <a:defRPr/>
            </a:lvl1pPr>
          </a:lstStyle>
          <a:p>
            <a:pPr>
              <a:defRPr/>
            </a:pPr>
            <a:fld id="{E1DF787A-3133-4DAF-A275-FD48D6EC7A17}" type="datetime1">
              <a:rPr lang="en-US"/>
              <a:pPr>
                <a:defRPr/>
              </a:pPr>
              <a:t>8/23/2020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25A84B-9F6B-4ACC-B07C-5DE51097C84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4" name="Group 10"/>
          <p:cNvGrpSpPr>
            <a:grpSpLocks/>
          </p:cNvGrpSpPr>
          <p:nvPr/>
        </p:nvGrpSpPr>
        <p:grpSpPr bwMode="auto">
          <a:xfrm>
            <a:off x="0" y="0"/>
            <a:ext cx="9144000" cy="6858000"/>
            <a:chOff x="-442912" y="457200"/>
            <a:chExt cx="9144000" cy="6858000"/>
          </a:xfrm>
        </p:grpSpPr>
        <p:sp>
          <p:nvSpPr>
            <p:cNvPr id="5" name="Rectangle 4"/>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6"/>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7"/>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Date Placeholder 3"/>
          <p:cNvSpPr>
            <a:spLocks noGrp="1"/>
          </p:cNvSpPr>
          <p:nvPr>
            <p:ph type="dt" sz="half" idx="10"/>
          </p:nvPr>
        </p:nvSpPr>
        <p:spPr>
          <a:xfrm>
            <a:off x="6553200" y="6351588"/>
            <a:ext cx="2133600" cy="365125"/>
          </a:xfrm>
          <a:prstGeom prst="rect">
            <a:avLst/>
          </a:prstGeom>
        </p:spPr>
        <p:txBody>
          <a:bodyPr/>
          <a:lstStyle>
            <a:lvl1pPr>
              <a:defRPr/>
            </a:lvl1pPr>
          </a:lstStyle>
          <a:p>
            <a:pPr>
              <a:defRPr/>
            </a:pPr>
            <a:fld id="{F18AEC8F-C05A-45AA-AC71-0F8930F3646F}" type="datetime1">
              <a:rPr lang="en-US"/>
              <a:pPr>
                <a:defRPr/>
              </a:pPr>
              <a:t>8/23/2020</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7848600" y="533400"/>
            <a:ext cx="762000" cy="609600"/>
          </a:xfrm>
        </p:spPr>
        <p:txBody>
          <a:bodyPr/>
          <a:lstStyle>
            <a:lvl1pPr>
              <a:defRPr/>
            </a:lvl1pPr>
          </a:lstStyle>
          <a:p>
            <a:pPr>
              <a:defRPr/>
            </a:pPr>
            <a:fld id="{5D96DF2E-6730-4181-B78F-799B81C15CA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6553200" y="6351588"/>
            <a:ext cx="2133600" cy="365125"/>
          </a:xfrm>
          <a:prstGeom prst="rect">
            <a:avLst/>
          </a:prstGeom>
        </p:spPr>
        <p:txBody>
          <a:bodyPr/>
          <a:lstStyle>
            <a:lvl1pPr>
              <a:defRPr/>
            </a:lvl1pPr>
          </a:lstStyle>
          <a:p>
            <a:pPr>
              <a:defRPr/>
            </a:pPr>
            <a:fld id="{3AC899EC-C7D5-4B39-8808-A30E4E455D1C}" type="datetime1">
              <a:rPr lang="en-US"/>
              <a:pPr>
                <a:defRPr/>
              </a:pPr>
              <a:t>8/23/2020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BCDCA8-1C85-4AF9-9E05-9B180CDA399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10"/>
          <p:cNvGrpSpPr>
            <a:grpSpLocks/>
          </p:cNvGrpSpPr>
          <p:nvPr/>
        </p:nvGrpSpPr>
        <p:grpSpPr bwMode="auto">
          <a:xfrm>
            <a:off x="0" y="0"/>
            <a:ext cx="9144000" cy="6858000"/>
            <a:chOff x="0" y="0"/>
            <a:chExt cx="9144000" cy="6858000"/>
          </a:xfrm>
        </p:grpSpPr>
        <p:sp>
          <p:nvSpPr>
            <p:cNvPr id="5" name="Rectangle 4"/>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6"/>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1905000" y="2667000"/>
            <a:ext cx="6629400" cy="1143000"/>
          </a:xfrm>
        </p:spPr>
        <p:txBody>
          <a:bodyPr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152400" y="4495800"/>
            <a:ext cx="1524000" cy="2057400"/>
          </a:xfrm>
        </p:spPr>
        <p:txBody>
          <a:bodyPr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a:xfrm>
            <a:off x="6931025" y="6556375"/>
            <a:ext cx="1673225" cy="228600"/>
          </a:xfrm>
          <a:prstGeom prst="rect">
            <a:avLst/>
          </a:prstGeom>
        </p:spPr>
        <p:txBody>
          <a:bodyPr/>
          <a:lstStyle>
            <a:lvl1pPr>
              <a:defRPr/>
            </a:lvl1pPr>
          </a:lstStyle>
          <a:p>
            <a:pPr>
              <a:defRPr/>
            </a:pPr>
            <a:fld id="{4B3E99A1-C754-41EA-A611-A50B2EE5CF74}" type="datetime1">
              <a:rPr lang="en-US"/>
              <a:pPr>
                <a:defRPr/>
              </a:pPr>
              <a:t>8/23/2020</a:t>
            </a:fld>
            <a:endParaRPr lang="en-US"/>
          </a:p>
        </p:txBody>
      </p:sp>
      <p:sp>
        <p:nvSpPr>
          <p:cNvPr id="9" name="Footer Placeholder 4"/>
          <p:cNvSpPr>
            <a:spLocks noGrp="1"/>
          </p:cNvSpPr>
          <p:nvPr>
            <p:ph type="ftr" sz="quarter" idx="11"/>
          </p:nvPr>
        </p:nvSpPr>
        <p:spPr>
          <a:xfrm>
            <a:off x="1892300" y="6556375"/>
            <a:ext cx="1673225" cy="228600"/>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4867275" y="6556375"/>
            <a:ext cx="762000" cy="228600"/>
          </a:xfrm>
        </p:spPr>
        <p:txBody>
          <a:bodyPr/>
          <a:lstStyle>
            <a:lvl1pPr marL="0" algn="ctr" defTabSz="914400" rtl="0" eaLnBrk="1" latinLnBrk="0" hangingPunct="1">
              <a:defRPr sz="900" kern="1200" cap="small" baseline="0">
                <a:solidFill>
                  <a:sysClr val="windowText" lastClr="000000"/>
                </a:solidFill>
                <a:latin typeface="+mj-lt"/>
                <a:ea typeface="+mn-ea"/>
                <a:cs typeface="+mn-cs"/>
              </a:defRPr>
            </a:lvl1pPr>
          </a:lstStyle>
          <a:p>
            <a:pPr>
              <a:defRPr/>
            </a:pPr>
            <a:fld id="{62E611F5-F23B-4463-B2F7-F4D0BB872EB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3"/>
          <p:cNvSpPr>
            <a:spLocks noGrp="1"/>
          </p:cNvSpPr>
          <p:nvPr>
            <p:ph type="dt" sz="half" idx="10"/>
          </p:nvPr>
        </p:nvSpPr>
        <p:spPr>
          <a:xfrm>
            <a:off x="6553200" y="6351588"/>
            <a:ext cx="2133600" cy="365125"/>
          </a:xfrm>
          <a:prstGeom prst="rect">
            <a:avLst/>
          </a:prstGeom>
        </p:spPr>
        <p:txBody>
          <a:bodyPr/>
          <a:lstStyle>
            <a:lvl1pPr>
              <a:defRPr/>
            </a:lvl1pPr>
          </a:lstStyle>
          <a:p>
            <a:pPr>
              <a:defRPr/>
            </a:pPr>
            <a:fld id="{131F8985-B1EF-4BC6-B11C-52D3CDBCD291}" type="datetime1">
              <a:rPr lang="en-US"/>
              <a:pPr>
                <a:defRPr/>
              </a:pPr>
              <a:t>8/23/2020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68C357-3C97-4FB6-B9EE-5DD59DCB5B9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2438400" y="2291697"/>
            <a:ext cx="2971800" cy="639762"/>
          </a:xfrm>
        </p:spPr>
        <p:txBody>
          <a:bodyPr rtlCol="0" anchor="ctr">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447925" y="3137647"/>
            <a:ext cx="2971800" cy="2999232"/>
          </a:xfrm>
        </p:spPr>
        <p:txBody>
          <a:bodyPr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715000" y="2291697"/>
            <a:ext cx="2971800" cy="639762"/>
          </a:xfrm>
        </p:spPr>
        <p:txBody>
          <a:bodyPr anchor="ctr">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715000" y="3137647"/>
            <a:ext cx="2971800" cy="3001962"/>
          </a:xfrm>
        </p:spPr>
        <p:txBody>
          <a:bodyPr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p:cNvSpPr>
            <a:spLocks noGrp="1"/>
          </p:cNvSpPr>
          <p:nvPr>
            <p:ph type="dt" sz="half" idx="10"/>
          </p:nvPr>
        </p:nvSpPr>
        <p:spPr>
          <a:xfrm>
            <a:off x="6553200" y="6351588"/>
            <a:ext cx="2133600" cy="365125"/>
          </a:xfrm>
          <a:prstGeom prst="rect">
            <a:avLst/>
          </a:prstGeom>
        </p:spPr>
        <p:txBody>
          <a:bodyPr/>
          <a:lstStyle>
            <a:lvl1pPr>
              <a:defRPr/>
            </a:lvl1pPr>
          </a:lstStyle>
          <a:p>
            <a:pPr>
              <a:defRPr/>
            </a:pPr>
            <a:fld id="{F196A747-B642-4E06-9B98-4A4FB6ED8DED}" type="datetime1">
              <a:rPr lang="en-US"/>
              <a:pPr>
                <a:defRPr/>
              </a:pPr>
              <a:t>8/23/2020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1259A35-B80F-4304-935F-2768160EFD4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3" name="Group 10"/>
          <p:cNvGrpSpPr>
            <a:grpSpLocks/>
          </p:cNvGrpSpPr>
          <p:nvPr/>
        </p:nvGrpSpPr>
        <p:grpSpPr bwMode="auto">
          <a:xfrm>
            <a:off x="0" y="0"/>
            <a:ext cx="9144000" cy="1676400"/>
            <a:chOff x="0" y="0"/>
            <a:chExt cx="9144000" cy="1676400"/>
          </a:xfrm>
        </p:grpSpPr>
        <p:sp>
          <p:nvSpPr>
            <p:cNvPr id="4" name="Rectangle 3"/>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4"/>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Oval 5"/>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p:txBody>
          <a:bodyPr/>
          <a:lstStyle/>
          <a:p>
            <a:r>
              <a:rPr lang="en-US"/>
              <a:t>Click to edit Master title style</a:t>
            </a:r>
            <a:endParaRPr/>
          </a:p>
        </p:txBody>
      </p:sp>
      <p:sp>
        <p:nvSpPr>
          <p:cNvPr id="7" name="Date Placeholder 2"/>
          <p:cNvSpPr>
            <a:spLocks noGrp="1"/>
          </p:cNvSpPr>
          <p:nvPr>
            <p:ph type="dt" sz="half" idx="10"/>
          </p:nvPr>
        </p:nvSpPr>
        <p:spPr>
          <a:xfrm>
            <a:off x="6553200" y="6351588"/>
            <a:ext cx="2133600" cy="365125"/>
          </a:xfrm>
          <a:prstGeom prst="rect">
            <a:avLst/>
          </a:prstGeom>
        </p:spPr>
        <p:txBody>
          <a:bodyPr/>
          <a:lstStyle>
            <a:lvl1pPr>
              <a:defRPr/>
            </a:lvl1pPr>
          </a:lstStyle>
          <a:p>
            <a:pPr>
              <a:defRPr/>
            </a:pPr>
            <a:fld id="{56716332-EAFD-425B-8527-407DCD6D0FB5}" type="datetime1">
              <a:rPr lang="en-US"/>
              <a:pPr>
                <a:defRPr/>
              </a:pPr>
              <a:t>8/23/2020</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7AF7D51F-EF55-4517-B576-F7D34ED5FF3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9"/>
          <p:cNvGrpSpPr>
            <a:grpSpLocks/>
          </p:cNvGrpSpPr>
          <p:nvPr/>
        </p:nvGrpSpPr>
        <p:grpSpPr bwMode="auto">
          <a:xfrm>
            <a:off x="0" y="0"/>
            <a:ext cx="1828800" cy="1676400"/>
            <a:chOff x="457200" y="457200"/>
            <a:chExt cx="1828800" cy="1676400"/>
          </a:xfrm>
        </p:grpSpPr>
        <p:sp>
          <p:nvSpPr>
            <p:cNvPr id="3" name="Rectangle 2"/>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Oval 3"/>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5" name="Date Placeholder 1"/>
          <p:cNvSpPr>
            <a:spLocks noGrp="1"/>
          </p:cNvSpPr>
          <p:nvPr>
            <p:ph type="dt" sz="half" idx="10"/>
          </p:nvPr>
        </p:nvSpPr>
        <p:spPr>
          <a:xfrm>
            <a:off x="6553200" y="6351588"/>
            <a:ext cx="2133600" cy="365125"/>
          </a:xfrm>
          <a:prstGeom prst="rect">
            <a:avLst/>
          </a:prstGeom>
        </p:spPr>
        <p:txBody>
          <a:bodyPr/>
          <a:lstStyle>
            <a:lvl1pPr>
              <a:defRPr/>
            </a:lvl1pPr>
          </a:lstStyle>
          <a:p>
            <a:pPr>
              <a:defRPr/>
            </a:pPr>
            <a:fld id="{7BAB33DF-5DA0-4999-AE39-C2DAE21BF24B}" type="datetime1">
              <a:rPr lang="en-US"/>
              <a:pPr>
                <a:defRPr/>
              </a:pPr>
              <a:t>8/23/2020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3"/>
          <p:cNvSpPr>
            <a:spLocks noGrp="1"/>
          </p:cNvSpPr>
          <p:nvPr>
            <p:ph type="sldNum" sz="quarter" idx="12"/>
          </p:nvPr>
        </p:nvSpPr>
        <p:spPr/>
        <p:txBody>
          <a:bodyPr/>
          <a:lstStyle>
            <a:lvl1pPr>
              <a:defRPr/>
            </a:lvl1pPr>
          </a:lstStyle>
          <a:p>
            <a:pPr>
              <a:defRPr/>
            </a:pPr>
            <a:fld id="{3FC592AF-857F-400D-B81C-CE0058BB878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6553200" y="6351588"/>
            <a:ext cx="2133600" cy="365125"/>
          </a:xfrm>
          <a:prstGeom prst="rect">
            <a:avLst/>
          </a:prstGeom>
        </p:spPr>
        <p:txBody>
          <a:bodyPr/>
          <a:lstStyle>
            <a:lvl1pPr>
              <a:defRPr/>
            </a:lvl1pPr>
          </a:lstStyle>
          <a:p>
            <a:pPr>
              <a:defRPr/>
            </a:pPr>
            <a:fld id="{716B5517-D572-4740-9A71-4CEED35CCAFA}" type="datetime1">
              <a:rPr lang="en-US"/>
              <a:pPr>
                <a:defRPr/>
              </a:pPr>
              <a:t>8/23/2020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D95535-9E04-44E1-A05D-EC7EC031465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164592" y="3031489"/>
            <a:ext cx="1527048" cy="2359152"/>
          </a:xfrm>
        </p:spPr>
        <p:txBody>
          <a:bodyPr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6553200" y="6351588"/>
            <a:ext cx="2133600" cy="365125"/>
          </a:xfrm>
          <a:prstGeom prst="rect">
            <a:avLst/>
          </a:prstGeom>
        </p:spPr>
        <p:txBody>
          <a:bodyPr/>
          <a:lstStyle>
            <a:lvl1pPr>
              <a:defRPr/>
            </a:lvl1pPr>
          </a:lstStyle>
          <a:p>
            <a:pPr>
              <a:defRPr/>
            </a:pPr>
            <a:fld id="{11161FEC-9021-49E7-A075-D7D98CD169D1}" type="datetime1">
              <a:rPr lang="en-US"/>
              <a:pPr>
                <a:defRPr/>
              </a:pPr>
              <a:t>8/23/2020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F9DCDA-5DD6-43A7-A4A7-C9909D348D7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1"/>
          <p:cNvGrpSpPr>
            <a:grpSpLocks/>
          </p:cNvGrpSpPr>
          <p:nvPr/>
        </p:nvGrpSpPr>
        <p:grpSpPr bwMode="auto">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1027" name="Text Placeholder 2"/>
          <p:cNvSpPr>
            <a:spLocks noGrp="1"/>
          </p:cNvSpPr>
          <p:nvPr>
            <p:ph type="body" idx="1"/>
          </p:nvPr>
        </p:nvSpPr>
        <p:spPr bwMode="auto">
          <a:xfrm>
            <a:off x="2438400" y="2286000"/>
            <a:ext cx="6248400" cy="3840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a:t>Click to edit Master title style</a:t>
            </a:r>
            <a:endParaRPr/>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fontAlgn="auto">
              <a:spcBef>
                <a:spcPts val="0"/>
              </a:spcBef>
              <a:spcAft>
                <a:spcPts val="0"/>
              </a:spcAft>
              <a:defRPr sz="900" cap="small" baseline="0">
                <a:solidFill>
                  <a:schemeClr val="tx1"/>
                </a:solidFill>
                <a:latin typeface="+mj-lt"/>
              </a:defRPr>
            </a:lvl1pPr>
          </a:lstStyle>
          <a:p>
            <a:pPr>
              <a:defRPr/>
            </a:pPr>
            <a:endParaRPr lang="en-US"/>
          </a:p>
        </p:txBody>
      </p:sp>
      <p:sp>
        <p:nvSpPr>
          <p:cNvPr id="6" name="Slide Number Placeholder 5"/>
          <p:cNvSpPr>
            <a:spLocks noGrp="1"/>
          </p:cNvSpPr>
          <p:nvPr>
            <p:ph type="sldNum" sz="quarter" idx="4"/>
          </p:nvPr>
        </p:nvSpPr>
        <p:spPr>
          <a:xfrm>
            <a:off x="8382000" y="6248400"/>
            <a:ext cx="762000" cy="609600"/>
          </a:xfrm>
          <a:prstGeom prst="rect">
            <a:avLst/>
          </a:prstGeom>
        </p:spPr>
        <p:txBody>
          <a:bodyPr vert="horz" lIns="91440" tIns="45720" rIns="91440" bIns="45720" rtlCol="0" anchor="ctr"/>
          <a:lstStyle>
            <a:lvl1pPr algn="ctr" fontAlgn="auto">
              <a:spcBef>
                <a:spcPts val="0"/>
              </a:spcBef>
              <a:spcAft>
                <a:spcPts val="0"/>
              </a:spcAft>
              <a:defRPr sz="1600" cap="small" baseline="0">
                <a:solidFill>
                  <a:schemeClr val="tx1"/>
                </a:solidFill>
                <a:latin typeface="+mj-lt"/>
              </a:defRPr>
            </a:lvl1pPr>
          </a:lstStyle>
          <a:p>
            <a:pPr>
              <a:defRPr/>
            </a:pPr>
            <a:fld id="{04B507F3-B91C-4341-B83D-5207E686034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hf hdr="0" ftr="0" dt="0"/>
  <p:txStyles>
    <p:titleStyle>
      <a:lvl1pPr algn="r" rtl="0" eaLnBrk="0" fontAlgn="base" hangingPunct="0">
        <a:spcBef>
          <a:spcPct val="0"/>
        </a:spcBef>
        <a:spcAft>
          <a:spcPct val="0"/>
        </a:spcAft>
        <a:defRPr sz="4400" kern="1200" cap="small" spc="200">
          <a:solidFill>
            <a:schemeClr val="tx1"/>
          </a:solidFill>
          <a:latin typeface="+mj-lt"/>
          <a:ea typeface="+mj-ea"/>
          <a:cs typeface="+mj-cs"/>
        </a:defRPr>
      </a:lvl1pPr>
      <a:lvl2pPr algn="r" rtl="0" eaLnBrk="0" fontAlgn="base" hangingPunct="0">
        <a:spcBef>
          <a:spcPct val="0"/>
        </a:spcBef>
        <a:spcAft>
          <a:spcPct val="0"/>
        </a:spcAft>
        <a:defRPr sz="4400">
          <a:solidFill>
            <a:schemeClr val="tx1"/>
          </a:solidFill>
          <a:latin typeface="Trebuchet MS" pitchFamily="34" charset="0"/>
        </a:defRPr>
      </a:lvl2pPr>
      <a:lvl3pPr algn="r" rtl="0" eaLnBrk="0" fontAlgn="base" hangingPunct="0">
        <a:spcBef>
          <a:spcPct val="0"/>
        </a:spcBef>
        <a:spcAft>
          <a:spcPct val="0"/>
        </a:spcAft>
        <a:defRPr sz="4400">
          <a:solidFill>
            <a:schemeClr val="tx1"/>
          </a:solidFill>
          <a:latin typeface="Trebuchet MS" pitchFamily="34" charset="0"/>
        </a:defRPr>
      </a:lvl3pPr>
      <a:lvl4pPr algn="r" rtl="0" eaLnBrk="0" fontAlgn="base" hangingPunct="0">
        <a:spcBef>
          <a:spcPct val="0"/>
        </a:spcBef>
        <a:spcAft>
          <a:spcPct val="0"/>
        </a:spcAft>
        <a:defRPr sz="4400">
          <a:solidFill>
            <a:schemeClr val="tx1"/>
          </a:solidFill>
          <a:latin typeface="Trebuchet MS" pitchFamily="34" charset="0"/>
        </a:defRPr>
      </a:lvl4pPr>
      <a:lvl5pPr algn="r" rtl="0" eaLnBrk="0" fontAlgn="base" hangingPunct="0">
        <a:spcBef>
          <a:spcPct val="0"/>
        </a:spcBef>
        <a:spcAft>
          <a:spcPct val="0"/>
        </a:spcAft>
        <a:defRPr sz="4400">
          <a:solidFill>
            <a:schemeClr val="tx1"/>
          </a:solidFill>
          <a:latin typeface="Trebuchet MS" pitchFamily="34" charset="0"/>
        </a:defRPr>
      </a:lvl5pPr>
      <a:lvl6pPr marL="457200" algn="r" rtl="0" fontAlgn="base">
        <a:spcBef>
          <a:spcPct val="0"/>
        </a:spcBef>
        <a:spcAft>
          <a:spcPct val="0"/>
        </a:spcAft>
        <a:defRPr sz="4400">
          <a:solidFill>
            <a:schemeClr val="tx1"/>
          </a:solidFill>
          <a:latin typeface="Trebuchet MS" pitchFamily="34" charset="0"/>
        </a:defRPr>
      </a:lvl6pPr>
      <a:lvl7pPr marL="914400" algn="r" rtl="0" fontAlgn="base">
        <a:spcBef>
          <a:spcPct val="0"/>
        </a:spcBef>
        <a:spcAft>
          <a:spcPct val="0"/>
        </a:spcAft>
        <a:defRPr sz="4400">
          <a:solidFill>
            <a:schemeClr val="tx1"/>
          </a:solidFill>
          <a:latin typeface="Trebuchet MS" pitchFamily="34" charset="0"/>
        </a:defRPr>
      </a:lvl7pPr>
      <a:lvl8pPr marL="1371600" algn="r" rtl="0" fontAlgn="base">
        <a:spcBef>
          <a:spcPct val="0"/>
        </a:spcBef>
        <a:spcAft>
          <a:spcPct val="0"/>
        </a:spcAft>
        <a:defRPr sz="4400">
          <a:solidFill>
            <a:schemeClr val="tx1"/>
          </a:solidFill>
          <a:latin typeface="Trebuchet MS" pitchFamily="34" charset="0"/>
        </a:defRPr>
      </a:lvl8pPr>
      <a:lvl9pPr marL="1828800" algn="r" rtl="0" fontAlgn="base">
        <a:spcBef>
          <a:spcPct val="0"/>
        </a:spcBef>
        <a:spcAft>
          <a:spcPct val="0"/>
        </a:spcAft>
        <a:defRPr sz="4400">
          <a:solidFill>
            <a:schemeClr val="tx1"/>
          </a:solidFill>
          <a:latin typeface="Trebuchet MS" pitchFamily="34" charset="0"/>
        </a:defRPr>
      </a:lvl9pPr>
    </p:titleStyle>
    <p:bodyStyle>
      <a:lvl1pPr marL="457200" indent="-457200" algn="l" rtl="0" eaLnBrk="0" fontAlgn="base" hangingPunct="0">
        <a:spcBef>
          <a:spcPts val="1800"/>
        </a:spcBef>
        <a:spcAft>
          <a:spcPct val="0"/>
        </a:spcAft>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rtl="0" eaLnBrk="0" fontAlgn="base" hangingPunct="0">
        <a:spcBef>
          <a:spcPts val="1800"/>
        </a:spcBef>
        <a:spcAft>
          <a:spcPct val="0"/>
        </a:spcAft>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rtl="0" eaLnBrk="0" fontAlgn="base" hangingPunct="0">
        <a:spcBef>
          <a:spcPts val="1200"/>
        </a:spcBef>
        <a:spcAft>
          <a:spcPct val="0"/>
        </a:spcAft>
        <a:buClr>
          <a:srgbClr val="D4E336"/>
        </a:buClr>
        <a:buSzPct val="80000"/>
        <a:buFont typeface="Wingdings" pitchFamily="2" charset="2"/>
        <a:buChar char=""/>
        <a:defRPr kern="1200">
          <a:solidFill>
            <a:schemeClr val="tx1"/>
          </a:solidFill>
          <a:latin typeface="+mn-lt"/>
          <a:ea typeface="+mn-ea"/>
          <a:cs typeface="+mn-cs"/>
        </a:defRPr>
      </a:lvl3pPr>
      <a:lvl4pPr marL="1828800" indent="-457200" algn="l" rtl="0" eaLnBrk="0" fontAlgn="base" hangingPunct="0">
        <a:spcBef>
          <a:spcPts val="1200"/>
        </a:spcBef>
        <a:spcAft>
          <a:spcPct val="0"/>
        </a:spcAft>
        <a:buClr>
          <a:srgbClr val="0C8228"/>
        </a:buClr>
        <a:buSzPct val="80000"/>
        <a:buFont typeface="Wingdings" pitchFamily="2" charset="2"/>
        <a:buChar char=""/>
        <a:defRPr sz="1600" kern="1200">
          <a:solidFill>
            <a:schemeClr val="tx1"/>
          </a:solidFill>
          <a:latin typeface="+mn-lt"/>
          <a:ea typeface="+mn-ea"/>
          <a:cs typeface="+mn-cs"/>
        </a:defRPr>
      </a:lvl4pPr>
      <a:lvl5pPr marL="2286000" indent="-457200" algn="l" rtl="0" eaLnBrk="0" fontAlgn="base" hangingPunct="0">
        <a:spcBef>
          <a:spcPts val="1200"/>
        </a:spcBef>
        <a:spcAft>
          <a:spcPct val="0"/>
        </a:spcAft>
        <a:buClr>
          <a:srgbClr val="C0EDA8"/>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etma.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www.setma.com/"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hyperlink" Target="http://www.setma.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setma.com"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www.setma.com/"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cid:image001.png@01CBF91D.45854200"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cid:image002.png@01CBF91D.45854200"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cid:image001.png@01CBF919.184A6B20"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image" Target="cid:image002.png@01CBF919.184A6B20"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cid:image003.jpg@01CBF91A.4C263770"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6.xml"/><Relationship Id="rId4" Type="http://schemas.openxmlformats.org/officeDocument/2006/relationships/image" Target="cid:image003.png@01CBF91D.45854200"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6.xml"/><Relationship Id="rId4" Type="http://schemas.openxmlformats.org/officeDocument/2006/relationships/image" Target="cid:image005.png@01CBF91D.76C06840"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qualityforum.org/WorkArea/linkit.aspx?LinkIdentifier=id&amp;ItemID=53687" TargetMode="Externa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4572000"/>
            <a:ext cx="6570722" cy="1524000"/>
          </a:xfrm>
        </p:spPr>
        <p:txBody>
          <a:bodyPr rtlCol="0">
            <a:normAutofit fontScale="92500" lnSpcReduction="20000"/>
          </a:bodyPr>
          <a:lstStyle/>
          <a:p>
            <a:pPr eaLnBrk="1" fontAlgn="auto" hangingPunct="1">
              <a:spcAft>
                <a:spcPts val="0"/>
              </a:spcAft>
              <a:defRPr/>
            </a:pPr>
            <a:endParaRPr lang="en-US" dirty="0"/>
          </a:p>
          <a:p>
            <a:pPr eaLnBrk="1" fontAlgn="auto" hangingPunct="1">
              <a:spcAft>
                <a:spcPts val="0"/>
              </a:spcAft>
              <a:defRPr/>
            </a:pPr>
            <a:r>
              <a:rPr lang="en-US" dirty="0"/>
              <a:t>Scottsdale Institute Webinar</a:t>
            </a:r>
          </a:p>
          <a:p>
            <a:pPr eaLnBrk="1" fontAlgn="auto" hangingPunct="1">
              <a:spcAft>
                <a:spcPts val="0"/>
              </a:spcAft>
              <a:defRPr/>
            </a:pPr>
            <a:r>
              <a:rPr lang="en-US" dirty="0"/>
              <a:t>May 24, 2011</a:t>
            </a:r>
          </a:p>
          <a:p>
            <a:pPr eaLnBrk="1" fontAlgn="auto" hangingPunct="1">
              <a:spcAft>
                <a:spcPts val="0"/>
              </a:spcAft>
              <a:defRPr/>
            </a:pPr>
            <a:r>
              <a:rPr lang="en-US" dirty="0"/>
              <a:t>Dr. James L. Holly, CEO</a:t>
            </a:r>
          </a:p>
          <a:p>
            <a:pPr eaLnBrk="1" fontAlgn="auto" hangingPunct="1">
              <a:spcAft>
                <a:spcPts val="0"/>
              </a:spcAft>
              <a:defRPr/>
            </a:pPr>
            <a:r>
              <a:rPr lang="en-US" dirty="0"/>
              <a:t>Southeast Texas Medical Associates, LLP</a:t>
            </a:r>
          </a:p>
          <a:p>
            <a:pPr eaLnBrk="1" fontAlgn="auto" hangingPunct="1">
              <a:spcAft>
                <a:spcPts val="0"/>
              </a:spcAft>
              <a:defRPr/>
            </a:pPr>
            <a:r>
              <a:rPr lang="en-US" dirty="0">
                <a:hlinkClick r:id="rId2"/>
              </a:rPr>
              <a:t>www.jameslhollymd.com</a:t>
            </a:r>
            <a:r>
              <a:rPr lang="en-US" dirty="0"/>
              <a:t> </a:t>
            </a:r>
          </a:p>
        </p:txBody>
      </p:sp>
      <p:sp>
        <p:nvSpPr>
          <p:cNvPr id="2" name="Title 1"/>
          <p:cNvSpPr>
            <a:spLocks noGrp="1"/>
          </p:cNvSpPr>
          <p:nvPr>
            <p:ph type="ctrTitle"/>
          </p:nvPr>
        </p:nvSpPr>
        <p:spPr>
          <a:xfrm>
            <a:off x="2286000" y="2971800"/>
            <a:ext cx="6477000" cy="1524000"/>
          </a:xfrm>
        </p:spPr>
        <p:txBody>
          <a:bodyPr/>
          <a:lstStyle/>
          <a:p>
            <a:pPr eaLnBrk="1" fontAlgn="auto" hangingPunct="1">
              <a:spcAft>
                <a:spcPts val="0"/>
              </a:spcAft>
              <a:defRPr/>
            </a:pPr>
            <a:r>
              <a:rPr lang="en-US" sz="4000" dirty="0"/>
              <a:t>Care Transitions:  </a:t>
            </a:r>
            <a:br>
              <a:rPr lang="en-US" sz="4000" dirty="0"/>
            </a:br>
            <a:r>
              <a:rPr lang="en-US" sz="4000" dirty="0"/>
              <a:t>The heart of Patient-Center Medical Home</a:t>
            </a:r>
          </a:p>
        </p:txBody>
      </p:sp>
      <p:pic>
        <p:nvPicPr>
          <p:cNvPr id="13316" name="Picture 3" descr="logo.jpg"/>
          <p:cNvPicPr>
            <a:picLocks noChangeAspect="1"/>
          </p:cNvPicPr>
          <p:nvPr/>
        </p:nvPicPr>
        <p:blipFill>
          <a:blip r:embed="rId3" cstate="print"/>
          <a:srcRect/>
          <a:stretch>
            <a:fillRect/>
          </a:stretch>
        </p:blipFill>
        <p:spPr bwMode="auto">
          <a:xfrm>
            <a:off x="4343400" y="381000"/>
            <a:ext cx="1981200" cy="19812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713F86CD-628A-43C6-91EF-931D071FF2B1}"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2531" name="Rectangle 3"/>
          <p:cNvSpPr>
            <a:spLocks noChangeArrowheads="1"/>
          </p:cNvSpPr>
          <p:nvPr/>
        </p:nvSpPr>
        <p:spPr bwMode="auto">
          <a:xfrm>
            <a:off x="533400" y="2732088"/>
            <a:ext cx="7848600" cy="2678112"/>
          </a:xfrm>
          <a:prstGeom prst="rect">
            <a:avLst/>
          </a:prstGeom>
          <a:noFill/>
          <a:ln w="9525">
            <a:noFill/>
            <a:miter lim="800000"/>
            <a:headEnd/>
            <a:tailEnd/>
          </a:ln>
        </p:spPr>
        <p:txBody>
          <a:bodyPr>
            <a:spAutoFit/>
          </a:bodyPr>
          <a:lstStyle/>
          <a:p>
            <a:pPr marL="457200" indent="-457200">
              <a:buFontTx/>
              <a:buAutoNum type="arabicPeriod" startAt="4"/>
            </a:pPr>
            <a:r>
              <a:rPr lang="en-US" sz="2800">
                <a:latin typeface="Calibri" pitchFamily="34" charset="0"/>
              </a:rPr>
              <a:t>In 2003, SETMA designed </a:t>
            </a:r>
            <a:r>
              <a:rPr lang="en-US" sz="2800" b="1">
                <a:latin typeface="Calibri" pitchFamily="34" charset="0"/>
              </a:rPr>
              <a:t>hospital-admission-order sets</a:t>
            </a:r>
            <a:r>
              <a:rPr lang="en-US" sz="2800">
                <a:latin typeface="Calibri" pitchFamily="34" charset="0"/>
              </a:rPr>
              <a:t>, based on national standards of care, which created a consistency of treatment plans and eliminated delay in the initiation of excellent care.</a:t>
            </a:r>
          </a:p>
          <a:p>
            <a:pPr marL="457200" indent="-457200">
              <a:buFontTx/>
              <a:buAutoNum type="arabicPeriod" startAt="4"/>
            </a:pPr>
            <a:endParaRPr lang="en-US" sz="2800">
              <a:latin typeface="Calibri" pitchFamily="34" charset="0"/>
            </a:endParaRPr>
          </a:p>
        </p:txBody>
      </p:sp>
      <p:sp>
        <p:nvSpPr>
          <p:cNvPr id="4" name="Slide Number Placeholder 3"/>
          <p:cNvSpPr>
            <a:spLocks noGrp="1"/>
          </p:cNvSpPr>
          <p:nvPr>
            <p:ph type="sldNum" sz="quarter" idx="12"/>
          </p:nvPr>
        </p:nvSpPr>
        <p:spPr/>
        <p:txBody>
          <a:bodyPr/>
          <a:lstStyle/>
          <a:p>
            <a:pPr>
              <a:defRPr/>
            </a:pPr>
            <a:fld id="{4AB7B286-D739-4BC0-95F2-B7DDD092876D}"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Care Transitions &amp;</a:t>
            </a:r>
            <a:br>
              <a:rPr lang="en-US" dirty="0"/>
            </a:br>
            <a:r>
              <a:rPr lang="en-US" dirty="0"/>
              <a:t>Hospital Readmission</a:t>
            </a:r>
          </a:p>
        </p:txBody>
      </p:sp>
      <p:sp>
        <p:nvSpPr>
          <p:cNvPr id="3" name="Slide Number Placeholder 2"/>
          <p:cNvSpPr>
            <a:spLocks noGrp="1"/>
          </p:cNvSpPr>
          <p:nvPr>
            <p:ph type="sldNum" sz="quarter" idx="12"/>
          </p:nvPr>
        </p:nvSpPr>
        <p:spPr/>
        <p:txBody>
          <a:bodyPr/>
          <a:lstStyle/>
          <a:p>
            <a:pPr>
              <a:defRPr/>
            </a:pPr>
            <a:fld id="{221CBA31-AC39-4CFF-8718-F7838A33E56A}" type="slidenum">
              <a:rPr lang="en-US" smtClean="0"/>
              <a:pPr>
                <a:defRPr/>
              </a:pPr>
              <a:t>11</a:t>
            </a:fld>
            <a:endParaRPr lang="en-US"/>
          </a:p>
        </p:txBody>
      </p:sp>
      <p:sp>
        <p:nvSpPr>
          <p:cNvPr id="23556" name="Rectangle 3"/>
          <p:cNvSpPr>
            <a:spLocks noChangeArrowheads="1"/>
          </p:cNvSpPr>
          <p:nvPr/>
        </p:nvSpPr>
        <p:spPr bwMode="auto">
          <a:xfrm>
            <a:off x="762000" y="1981200"/>
            <a:ext cx="7391400" cy="3970338"/>
          </a:xfrm>
          <a:prstGeom prst="rect">
            <a:avLst/>
          </a:prstGeom>
          <a:noFill/>
          <a:ln w="9525">
            <a:noFill/>
            <a:miter lim="800000"/>
            <a:headEnd/>
            <a:tailEnd/>
          </a:ln>
        </p:spPr>
        <p:txBody>
          <a:bodyPr>
            <a:spAutoFit/>
          </a:bodyPr>
          <a:lstStyle/>
          <a:p>
            <a:pPr marL="457200" indent="-457200"/>
            <a:r>
              <a:rPr lang="en-US" sz="2800">
                <a:latin typeface="Calibri" pitchFamily="34" charset="0"/>
              </a:rPr>
              <a:t>5.	Also ,in 2003, SETMA began using the EHR in all </a:t>
            </a:r>
            <a:r>
              <a:rPr lang="en-US" sz="2800" b="1">
                <a:latin typeface="Calibri" pitchFamily="34" charset="0"/>
              </a:rPr>
              <a:t>twenty-two nursing homes </a:t>
            </a:r>
            <a:r>
              <a:rPr lang="en-US" sz="2800">
                <a:latin typeface="Calibri" pitchFamily="34" charset="0"/>
              </a:rPr>
              <a:t>we staff.  Because our patients’ care is managed in the same electronic data base, whether in the ambulatory setting, hospice, home health, physical therapy, hospital, emergency department, or nursing home, there is a continuity-of-care which is data and information driven.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4579" name="Rectangle 3"/>
          <p:cNvSpPr>
            <a:spLocks noChangeArrowheads="1"/>
          </p:cNvSpPr>
          <p:nvPr/>
        </p:nvSpPr>
        <p:spPr bwMode="auto">
          <a:xfrm>
            <a:off x="76200" y="1752600"/>
            <a:ext cx="8915400" cy="4954588"/>
          </a:xfrm>
          <a:prstGeom prst="rect">
            <a:avLst/>
          </a:prstGeom>
          <a:noFill/>
          <a:ln w="9525">
            <a:noFill/>
            <a:miter lim="800000"/>
            <a:headEnd/>
            <a:tailEnd/>
          </a:ln>
        </p:spPr>
        <p:txBody>
          <a:bodyPr>
            <a:spAutoFit/>
          </a:bodyPr>
          <a:lstStyle/>
          <a:p>
            <a:pPr marL="457200" indent="-457200">
              <a:buFontTx/>
              <a:buAutoNum type="arabicPeriod" startAt="6"/>
            </a:pPr>
            <a:r>
              <a:rPr lang="en-US" sz="2800">
                <a:latin typeface="Calibri" pitchFamily="34" charset="0"/>
              </a:rPr>
              <a:t>In 2004, SETMA designed an electronic, </a:t>
            </a:r>
            <a:r>
              <a:rPr lang="en-US" sz="2800" b="1">
                <a:latin typeface="Calibri" pitchFamily="34" charset="0"/>
              </a:rPr>
              <a:t>Inpatient Medical Record Census </a:t>
            </a:r>
            <a:r>
              <a:rPr lang="en-US" sz="2800">
                <a:latin typeface="Calibri" pitchFamily="34" charset="0"/>
              </a:rPr>
              <a:t>(IMRC); deployed on SETMA’s intranet and HIPPA compliant, the IMRC allows searchable-data recording of:  </a:t>
            </a:r>
          </a:p>
          <a:p>
            <a:pPr marL="457200" indent="-457200"/>
            <a:endParaRPr lang="en-US" sz="1200">
              <a:latin typeface="Calibri" pitchFamily="34" charset="0"/>
            </a:endParaRPr>
          </a:p>
          <a:p>
            <a:pPr marL="457200" indent="-457200"/>
            <a:r>
              <a:rPr lang="en-US" sz="2400">
                <a:latin typeface="Calibri" pitchFamily="34" charset="0"/>
              </a:rPr>
              <a:t>	a.	date of admission to the hospital</a:t>
            </a:r>
          </a:p>
          <a:p>
            <a:pPr marL="457200" indent="-457200"/>
            <a:r>
              <a:rPr lang="en-US" sz="2400">
                <a:latin typeface="Calibri" pitchFamily="34" charset="0"/>
              </a:rPr>
              <a:t>	b.	place of admission</a:t>
            </a:r>
          </a:p>
          <a:p>
            <a:pPr marL="457200" indent="-457200"/>
            <a:r>
              <a:rPr lang="en-US" sz="2400">
                <a:latin typeface="Calibri" pitchFamily="34" charset="0"/>
              </a:rPr>
              <a:t>	c.	date and time of completion of the History and Physical</a:t>
            </a:r>
          </a:p>
          <a:p>
            <a:pPr marL="457200" indent="-457200"/>
            <a:r>
              <a:rPr lang="en-US" sz="2400">
                <a:latin typeface="Calibri" pitchFamily="34" charset="0"/>
              </a:rPr>
              <a:t>	d.	date of discharge</a:t>
            </a:r>
          </a:p>
          <a:p>
            <a:pPr marL="457200" indent="-457200"/>
            <a:r>
              <a:rPr lang="en-US" sz="2400">
                <a:latin typeface="Calibri" pitchFamily="34" charset="0"/>
              </a:rPr>
              <a:t>	e.	date and time of completion of the </a:t>
            </a:r>
            <a:r>
              <a:rPr lang="en-US" sz="2400" b="1">
                <a:latin typeface="Calibri" pitchFamily="34" charset="0"/>
              </a:rPr>
              <a:t>Hospital Care summary 	and post-hospital plan of care and treatment plan</a:t>
            </a:r>
            <a:r>
              <a:rPr lang="en-US" sz="2400">
                <a:latin typeface="Calibri" pitchFamily="34" charset="0"/>
              </a:rPr>
              <a:t>.</a:t>
            </a:r>
          </a:p>
          <a:p>
            <a:pPr marL="457200" indent="-457200"/>
            <a:r>
              <a:rPr lang="en-US" sz="2400">
                <a:latin typeface="Calibri" pitchFamily="34" charset="0"/>
              </a:rPr>
              <a:t>	f. 	Posting of questions from business office which need research 	by hospital care team.</a:t>
            </a:r>
          </a:p>
        </p:txBody>
      </p:sp>
      <p:sp>
        <p:nvSpPr>
          <p:cNvPr id="4" name="Slide Number Placeholder 3"/>
          <p:cNvSpPr>
            <a:spLocks noGrp="1"/>
          </p:cNvSpPr>
          <p:nvPr>
            <p:ph type="sldNum" sz="quarter" idx="12"/>
          </p:nvPr>
        </p:nvSpPr>
        <p:spPr/>
        <p:txBody>
          <a:bodyPr/>
          <a:lstStyle/>
          <a:p>
            <a:pPr>
              <a:defRPr/>
            </a:pPr>
            <a:fld id="{30BC7E06-9243-43B6-BF8E-FB3F4B8B4516}"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5603" name="Rectangle 3"/>
          <p:cNvSpPr>
            <a:spLocks noChangeArrowheads="1"/>
          </p:cNvSpPr>
          <p:nvPr/>
        </p:nvSpPr>
        <p:spPr bwMode="auto">
          <a:xfrm>
            <a:off x="533400" y="2438400"/>
            <a:ext cx="8001000" cy="3970338"/>
          </a:xfrm>
          <a:prstGeom prst="rect">
            <a:avLst/>
          </a:prstGeom>
          <a:noFill/>
          <a:ln w="9525">
            <a:noFill/>
            <a:miter lim="800000"/>
            <a:headEnd/>
            <a:tailEnd/>
          </a:ln>
        </p:spPr>
        <p:txBody>
          <a:bodyPr>
            <a:spAutoFit/>
          </a:bodyPr>
          <a:lstStyle/>
          <a:p>
            <a:pPr marL="457200" indent="-457200">
              <a:buFontTx/>
              <a:buAutoNum type="arabicPeriod" startAt="7"/>
            </a:pPr>
            <a:r>
              <a:rPr lang="en-US" sz="2800">
                <a:latin typeface="Calibri" pitchFamily="34" charset="0"/>
              </a:rPr>
              <a:t>In 2007, SETMA’s partners realized that many of our patients, even those with insurance, cannot afford all of their health care.  This resulted in the creation of </a:t>
            </a:r>
            <a:r>
              <a:rPr lang="en-US" sz="2800" b="1">
                <a:latin typeface="Calibri" pitchFamily="34" charset="0"/>
              </a:rPr>
              <a:t>The SETMA Foundation</a:t>
            </a:r>
            <a:r>
              <a:rPr lang="en-US" sz="2800">
                <a:latin typeface="Calibri" pitchFamily="34" charset="0"/>
              </a:rPr>
              <a:t>. </a:t>
            </a:r>
          </a:p>
          <a:p>
            <a:pPr marL="457200" indent="-457200">
              <a:buFontTx/>
              <a:buAutoNum type="arabicPeriod" startAt="7"/>
            </a:pPr>
            <a:endParaRPr lang="en-US" sz="2800">
              <a:latin typeface="Calibri" pitchFamily="34" charset="0"/>
            </a:endParaRPr>
          </a:p>
          <a:p>
            <a:pPr marL="457200" indent="-457200"/>
            <a:r>
              <a:rPr lang="en-US" sz="2800">
                <a:latin typeface="Calibri" pitchFamily="34" charset="0"/>
              </a:rPr>
              <a:t>	SETMA partners have given over $1,500,000 to the Foundation which pays for medications, surgeries and other care, such as dental, for our patients who cannot afford it. </a:t>
            </a:r>
          </a:p>
        </p:txBody>
      </p:sp>
      <p:sp>
        <p:nvSpPr>
          <p:cNvPr id="4" name="Slide Number Placeholder 3"/>
          <p:cNvSpPr>
            <a:spLocks noGrp="1"/>
          </p:cNvSpPr>
          <p:nvPr>
            <p:ph type="sldNum" sz="quarter" idx="12"/>
          </p:nvPr>
        </p:nvSpPr>
        <p:spPr/>
        <p:txBody>
          <a:bodyPr/>
          <a:lstStyle/>
          <a:p>
            <a:pPr>
              <a:defRPr/>
            </a:pPr>
            <a:fld id="{3B632D2F-88F4-4A04-9A37-7EC67E0FDF9C}"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6627" name="Rectangle 3"/>
          <p:cNvSpPr>
            <a:spLocks noChangeArrowheads="1"/>
          </p:cNvSpPr>
          <p:nvPr/>
        </p:nvSpPr>
        <p:spPr bwMode="auto">
          <a:xfrm>
            <a:off x="533400" y="2568575"/>
            <a:ext cx="8001000" cy="3540125"/>
          </a:xfrm>
          <a:prstGeom prst="rect">
            <a:avLst/>
          </a:prstGeom>
          <a:noFill/>
          <a:ln w="9525">
            <a:noFill/>
            <a:miter lim="800000"/>
            <a:headEnd/>
            <a:tailEnd/>
          </a:ln>
        </p:spPr>
        <p:txBody>
          <a:bodyPr>
            <a:spAutoFit/>
          </a:bodyPr>
          <a:lstStyle/>
          <a:p>
            <a:pPr marL="514350" indent="-514350">
              <a:buFontTx/>
              <a:buAutoNum type="arabicPeriod" startAt="8"/>
            </a:pPr>
            <a:r>
              <a:rPr lang="en-US" sz="2800">
                <a:latin typeface="Calibri" pitchFamily="34" charset="0"/>
              </a:rPr>
              <a:t>In June, 2009, the </a:t>
            </a:r>
            <a:r>
              <a:rPr lang="en-US" sz="2800" b="1">
                <a:latin typeface="Calibri" pitchFamily="34" charset="0"/>
              </a:rPr>
              <a:t>Physician Consortium for Performance Improvement (PCPI)</a:t>
            </a:r>
            <a:r>
              <a:rPr lang="en-US" sz="2800">
                <a:latin typeface="Calibri" pitchFamily="34" charset="0"/>
              </a:rPr>
              <a:t> published the first national quality measurement set on </a:t>
            </a:r>
            <a:r>
              <a:rPr lang="en-US" sz="2800" b="1">
                <a:latin typeface="Calibri" pitchFamily="34" charset="0"/>
              </a:rPr>
              <a:t>Care Transitions</a:t>
            </a:r>
            <a:r>
              <a:rPr lang="en-US" sz="2800">
                <a:latin typeface="Calibri" pitchFamily="34" charset="0"/>
              </a:rPr>
              <a:t>; the same month, SETMA deployed the measures in our EHR.  Since then,  of the 2995 discharges from the hospital, 99.1%  have had the Hospital Care Summary completed at the time the patient left the hospital.</a:t>
            </a:r>
          </a:p>
        </p:txBody>
      </p:sp>
      <p:sp>
        <p:nvSpPr>
          <p:cNvPr id="4" name="Slide Number Placeholder 3"/>
          <p:cNvSpPr>
            <a:spLocks noGrp="1"/>
          </p:cNvSpPr>
          <p:nvPr>
            <p:ph type="sldNum" sz="quarter" idx="12"/>
          </p:nvPr>
        </p:nvSpPr>
        <p:spPr/>
        <p:txBody>
          <a:bodyPr/>
          <a:lstStyle/>
          <a:p>
            <a:pPr>
              <a:defRPr/>
            </a:pPr>
            <a:fld id="{0D96B64E-0154-4F89-B3BA-FA6AA4B8F097}"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7651" name="Rectangle 3"/>
          <p:cNvSpPr>
            <a:spLocks noChangeArrowheads="1"/>
          </p:cNvSpPr>
          <p:nvPr/>
        </p:nvSpPr>
        <p:spPr bwMode="auto">
          <a:xfrm>
            <a:off x="533400" y="2057400"/>
            <a:ext cx="8001000" cy="4932363"/>
          </a:xfrm>
          <a:prstGeom prst="rect">
            <a:avLst/>
          </a:prstGeom>
          <a:noFill/>
          <a:ln w="9525">
            <a:noFill/>
            <a:miter lim="800000"/>
            <a:headEnd/>
            <a:tailEnd/>
          </a:ln>
        </p:spPr>
        <p:txBody>
          <a:bodyPr>
            <a:spAutoFit/>
          </a:bodyPr>
          <a:lstStyle/>
          <a:p>
            <a:pPr marL="457200" indent="-457200"/>
            <a:r>
              <a:rPr lang="en-US" sz="2400">
                <a:latin typeface="Calibri" pitchFamily="34" charset="0"/>
              </a:rPr>
              <a:t>9.</a:t>
            </a:r>
            <a:r>
              <a:rPr lang="en-US" sz="2800">
                <a:latin typeface="Calibri" pitchFamily="34" charset="0"/>
              </a:rPr>
              <a:t>	October, 2009, SETMA adapted a </a:t>
            </a:r>
            <a:r>
              <a:rPr lang="en-US" sz="2800" b="1">
                <a:latin typeface="Calibri" pitchFamily="34" charset="0"/>
              </a:rPr>
              <a:t>Business Intelligence tool to create an audit </a:t>
            </a:r>
            <a:r>
              <a:rPr lang="en-US" sz="2800">
                <a:latin typeface="Calibri" pitchFamily="34" charset="0"/>
              </a:rPr>
              <a:t>of hospitalized patients to examine differences between patients who are re-admitted and those who are not.   The audit looks at:  gender, ethnicity, socio-economic issues, social isolation, morbidities and co-morbidities, lengths of stays, age, timing of follow-up after discharge, whether a follow-up call was received and other issues.  T</a:t>
            </a:r>
            <a:r>
              <a:rPr lang="en-US" sz="2800" b="1">
                <a:latin typeface="Calibri" pitchFamily="34" charset="0"/>
              </a:rPr>
              <a:t>hese measures look for leverage points for “making a change, which will make a difference in readmissions”</a:t>
            </a:r>
          </a:p>
        </p:txBody>
      </p:sp>
      <p:sp>
        <p:nvSpPr>
          <p:cNvPr id="4" name="Slide Number Placeholder 3"/>
          <p:cNvSpPr>
            <a:spLocks noGrp="1"/>
          </p:cNvSpPr>
          <p:nvPr>
            <p:ph type="sldNum" sz="quarter" idx="12"/>
          </p:nvPr>
        </p:nvSpPr>
        <p:spPr/>
        <p:txBody>
          <a:bodyPr/>
          <a:lstStyle/>
          <a:p>
            <a:pPr>
              <a:defRPr/>
            </a:pPr>
            <a:fld id="{8A22E9D7-8A92-40A4-BF9F-C14F12571716}"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8675" name="Rectangle 3"/>
          <p:cNvSpPr>
            <a:spLocks noChangeArrowheads="1"/>
          </p:cNvSpPr>
          <p:nvPr/>
        </p:nvSpPr>
        <p:spPr bwMode="auto">
          <a:xfrm>
            <a:off x="533400" y="2286000"/>
            <a:ext cx="8001000" cy="3108325"/>
          </a:xfrm>
          <a:prstGeom prst="rect">
            <a:avLst/>
          </a:prstGeom>
          <a:noFill/>
          <a:ln w="9525">
            <a:noFill/>
            <a:miter lim="800000"/>
            <a:headEnd/>
            <a:tailEnd/>
          </a:ln>
        </p:spPr>
        <p:txBody>
          <a:bodyPr>
            <a:spAutoFit/>
          </a:bodyPr>
          <a:lstStyle/>
          <a:p>
            <a:pPr marL="403225" lvl="2" indent="-403225"/>
            <a:r>
              <a:rPr lang="en-US" sz="2800" dirty="0">
                <a:latin typeface="Calibri" pitchFamily="34" charset="0"/>
              </a:rPr>
              <a:t>10.November, 2009, SETMA began </a:t>
            </a:r>
            <a:r>
              <a:rPr lang="en-US" sz="2800" b="1" dirty="0">
                <a:latin typeface="Calibri" pitchFamily="34" charset="0"/>
              </a:rPr>
              <a:t>publicly 	reporting performance</a:t>
            </a:r>
            <a:r>
              <a:rPr lang="en-US" sz="2800" dirty="0">
                <a:latin typeface="Calibri" pitchFamily="34" charset="0"/>
              </a:rPr>
              <a:t> on over 200 quality metrics </a:t>
            </a:r>
            <a:r>
              <a:rPr lang="en-US" sz="2800" b="1" dirty="0">
                <a:latin typeface="Calibri" pitchFamily="34" charset="0"/>
              </a:rPr>
              <a:t>by provider name </a:t>
            </a:r>
            <a:r>
              <a:rPr lang="en-US" sz="2800" dirty="0">
                <a:latin typeface="Calibri" pitchFamily="34" charset="0"/>
              </a:rPr>
              <a:t>at </a:t>
            </a:r>
            <a:r>
              <a:rPr lang="en-US" sz="2800" u="sng" dirty="0">
                <a:latin typeface="Calibri" pitchFamily="34" charset="0"/>
                <a:hlinkClick r:id="rId3"/>
              </a:rPr>
              <a:t>www.jameslhollymd.com</a:t>
            </a:r>
            <a:r>
              <a:rPr lang="en-US" sz="2800" dirty="0">
                <a:latin typeface="Calibri" pitchFamily="34" charset="0"/>
              </a:rPr>
              <a:t>.   Disease management  plans-of-care documents for diabetes,  hypertension, and cholesterol, include the provider performance on that  patient’s care, as judged by these quality  metrics.  </a:t>
            </a:r>
            <a:endParaRPr lang="en-US" sz="2800" u="sng" dirty="0">
              <a:latin typeface="Calibri" pitchFamily="34" charset="0"/>
              <a:hlinkClick r:id="rId4"/>
            </a:endParaRPr>
          </a:p>
        </p:txBody>
      </p:sp>
      <p:sp>
        <p:nvSpPr>
          <p:cNvPr id="4" name="Slide Number Placeholder 3"/>
          <p:cNvSpPr>
            <a:spLocks noGrp="1"/>
          </p:cNvSpPr>
          <p:nvPr>
            <p:ph type="sldNum" sz="quarter" idx="12"/>
          </p:nvPr>
        </p:nvSpPr>
        <p:spPr/>
        <p:txBody>
          <a:bodyPr/>
          <a:lstStyle/>
          <a:p>
            <a:pPr>
              <a:defRPr/>
            </a:pPr>
            <a:fld id="{5394B8B6-D489-4ED8-B47D-68BA08310FDB}"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r>
              <a:rPr lang="en-US" u="sng" dirty="0">
                <a:latin typeface="Calibri" pitchFamily="34" charset="0"/>
                <a:hlinkClick r:id="rId3"/>
              </a:rPr>
              <a:t>..</a:t>
            </a:r>
            <a:endParaRPr lang="en-US" dirty="0"/>
          </a:p>
        </p:txBody>
      </p:sp>
      <p:sp>
        <p:nvSpPr>
          <p:cNvPr id="28675" name="Rectangle 3"/>
          <p:cNvSpPr>
            <a:spLocks noChangeArrowheads="1"/>
          </p:cNvSpPr>
          <p:nvPr/>
        </p:nvSpPr>
        <p:spPr bwMode="auto">
          <a:xfrm>
            <a:off x="533400" y="2374900"/>
            <a:ext cx="8001000" cy="5816600"/>
          </a:xfrm>
          <a:prstGeom prst="rect">
            <a:avLst/>
          </a:prstGeom>
          <a:noFill/>
          <a:ln w="9525">
            <a:noFill/>
            <a:miter lim="800000"/>
            <a:headEnd/>
            <a:tailEnd/>
          </a:ln>
        </p:spPr>
        <p:txBody>
          <a:bodyPr>
            <a:spAutoFit/>
          </a:bodyPr>
          <a:lstStyle/>
          <a:p>
            <a:pPr marL="282575" indent="-107950">
              <a:buFontTx/>
              <a:buAutoNum type="arabicPeriod" startAt="11"/>
              <a:defRPr/>
            </a:pPr>
            <a:r>
              <a:rPr lang="en-US" sz="2800" dirty="0">
                <a:latin typeface="Calibri" pitchFamily="34" charset="0"/>
              </a:rPr>
              <a:t> 	In July, 2010, pursuant to becoming a Tier 3 PC-	MH, SETMA created a </a:t>
            </a:r>
            <a:r>
              <a:rPr lang="en-US" sz="2800" b="1" dirty="0">
                <a:latin typeface="Calibri" pitchFamily="34" charset="0"/>
              </a:rPr>
              <a:t>Department of Care 	Coordination</a:t>
            </a:r>
            <a:r>
              <a:rPr lang="en-US" sz="2800" dirty="0">
                <a:latin typeface="Calibri" pitchFamily="34" charset="0"/>
              </a:rPr>
              <a:t>, which is tasked with:</a:t>
            </a:r>
          </a:p>
          <a:p>
            <a:pPr marL="457200" indent="-457200">
              <a:defRPr/>
            </a:pPr>
            <a:endParaRPr lang="en-US" sz="1200" dirty="0">
              <a:latin typeface="Calibri" pitchFamily="34" charset="0"/>
            </a:endParaRPr>
          </a:p>
          <a:p>
            <a:pPr marL="1371600" indent="-457200">
              <a:buFont typeface="Arial" pitchFamily="34" charset="0"/>
              <a:buChar char="•"/>
              <a:defRPr/>
            </a:pPr>
            <a:r>
              <a:rPr lang="en-US" sz="2400" dirty="0">
                <a:latin typeface="Calibri" pitchFamily="34" charset="0"/>
              </a:rPr>
              <a:t>Post Hospital follow-up calling</a:t>
            </a:r>
          </a:p>
          <a:p>
            <a:pPr marL="1371600" indent="-457200">
              <a:buFont typeface="Arial" pitchFamily="34" charset="0"/>
              <a:buChar char="•"/>
              <a:defRPr/>
            </a:pPr>
            <a:r>
              <a:rPr lang="en-US" sz="2400" dirty="0">
                <a:latin typeface="Calibri" pitchFamily="34" charset="0"/>
              </a:rPr>
              <a:t>Completing  SETMA Foundation Referrals </a:t>
            </a:r>
          </a:p>
          <a:p>
            <a:pPr marL="1371600" indent="-457200">
              <a:buFont typeface="Arial" pitchFamily="34" charset="0"/>
              <a:buChar char="•"/>
              <a:defRPr/>
            </a:pPr>
            <a:r>
              <a:rPr lang="en-US" sz="2400" dirty="0">
                <a:latin typeface="Calibri" pitchFamily="34" charset="0"/>
              </a:rPr>
              <a:t>Patient counseling for barriers to care</a:t>
            </a:r>
          </a:p>
          <a:p>
            <a:pPr marL="1371600" indent="-457200">
              <a:buFont typeface="Arial" pitchFamily="34" charset="0"/>
              <a:buChar char="•"/>
              <a:defRPr/>
            </a:pPr>
            <a:r>
              <a:rPr lang="en-US" sz="2400" dirty="0">
                <a:latin typeface="Calibri" pitchFamily="34" charset="0"/>
              </a:rPr>
              <a:t>Establishing continuity of care</a:t>
            </a:r>
          </a:p>
          <a:p>
            <a:pPr marL="1371600" indent="-457200">
              <a:buFont typeface="Arial" pitchFamily="34" charset="0"/>
              <a:buChar char="•"/>
              <a:defRPr/>
            </a:pPr>
            <a:r>
              <a:rPr lang="en-US" sz="2400" dirty="0">
                <a:latin typeface="Calibri" pitchFamily="34" charset="0"/>
              </a:rPr>
              <a:t>Engaging patients in their own care</a:t>
            </a:r>
          </a:p>
          <a:p>
            <a:pPr marL="1371600" indent="-457200">
              <a:buFont typeface="Arial" pitchFamily="34" charset="0"/>
              <a:buChar char="•"/>
              <a:defRPr/>
            </a:pPr>
            <a:r>
              <a:rPr lang="en-US" sz="2400" dirty="0">
                <a:latin typeface="Calibri" pitchFamily="34" charset="0"/>
              </a:rPr>
              <a:t>Alerting providers to patients’ special needs</a:t>
            </a:r>
          </a:p>
          <a:p>
            <a:pPr marL="1371600" indent="-457200">
              <a:buFont typeface="Arial" pitchFamily="34" charset="0"/>
              <a:buChar char="•"/>
              <a:defRPr/>
            </a:pPr>
            <a:r>
              <a:rPr lang="en-US" sz="2400" dirty="0">
                <a:latin typeface="Calibri" pitchFamily="34" charset="0"/>
              </a:rPr>
              <a:t>Another level of mediation reconciliation </a:t>
            </a:r>
          </a:p>
          <a:p>
            <a:pPr marL="457200" indent="-457200">
              <a:defRPr/>
            </a:pPr>
            <a:r>
              <a:rPr lang="en-US" sz="2400" dirty="0">
                <a:latin typeface="Calibri" pitchFamily="34" charset="0"/>
              </a:rPr>
              <a:t>	</a:t>
            </a:r>
          </a:p>
          <a:p>
            <a:pPr marL="457200" indent="-457200">
              <a:buFontTx/>
              <a:buAutoNum type="arabicPeriod" startAt="11"/>
              <a:defRPr/>
            </a:pPr>
            <a:endParaRPr lang="en-US" sz="2400" dirty="0">
              <a:latin typeface="Calibri" pitchFamily="34" charset="0"/>
            </a:endParaRPr>
          </a:p>
          <a:p>
            <a:pPr marL="457200" indent="-457200">
              <a:buFontTx/>
              <a:buAutoNum type="arabicPeriod" startAt="10"/>
              <a:defRPr/>
            </a:pPr>
            <a:endParaRPr lang="en-US" sz="2400" dirty="0">
              <a:latin typeface="Calibri" pitchFamily="34" charset="0"/>
            </a:endParaRPr>
          </a:p>
          <a:p>
            <a:pPr marL="457200" indent="-457200">
              <a:defRPr/>
            </a:pPr>
            <a:r>
              <a:rPr lang="en-US" sz="2400" dirty="0">
                <a:latin typeface="Calibri" pitchFamily="34" charset="0"/>
              </a:rPr>
              <a:t>	</a:t>
            </a:r>
          </a:p>
        </p:txBody>
      </p:sp>
      <p:sp>
        <p:nvSpPr>
          <p:cNvPr id="4" name="Slide Number Placeholder 3"/>
          <p:cNvSpPr>
            <a:spLocks noGrp="1"/>
          </p:cNvSpPr>
          <p:nvPr>
            <p:ph type="sldNum" sz="quarter" idx="12"/>
          </p:nvPr>
        </p:nvSpPr>
        <p:spPr/>
        <p:txBody>
          <a:bodyPr/>
          <a:lstStyle/>
          <a:p>
            <a:pPr>
              <a:defRPr/>
            </a:pPr>
            <a:fld id="{BAC46615-17C0-45EE-B44D-8C115222FAC6}"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781800" cy="1143000"/>
          </a:xfrm>
        </p:spPr>
        <p:txBody>
          <a:bodyPr>
            <a:normAutofit fontScale="90000"/>
          </a:bodyPr>
          <a:lstStyle/>
          <a:p>
            <a:pPr eaLnBrk="1" hangingPunct="1">
              <a:defRPr/>
            </a:pPr>
            <a:r>
              <a:rPr lang="en-US" dirty="0"/>
              <a:t>Care Transitions &amp;</a:t>
            </a:r>
            <a:br>
              <a:rPr lang="en-US" dirty="0"/>
            </a:br>
            <a:r>
              <a:rPr lang="en-US" dirty="0"/>
              <a:t>Hospital Readmission”</a:t>
            </a:r>
          </a:p>
        </p:txBody>
      </p:sp>
      <p:sp>
        <p:nvSpPr>
          <p:cNvPr id="3072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24" name="Rectangle 4"/>
          <p:cNvSpPr>
            <a:spLocks noChangeArrowheads="1"/>
          </p:cNvSpPr>
          <p:nvPr/>
        </p:nvSpPr>
        <p:spPr bwMode="auto">
          <a:xfrm>
            <a:off x="381000" y="1981200"/>
            <a:ext cx="8229600" cy="5570538"/>
          </a:xfrm>
          <a:prstGeom prst="rect">
            <a:avLst/>
          </a:prstGeom>
          <a:noFill/>
          <a:ln w="9525">
            <a:noFill/>
            <a:miter lim="800000"/>
            <a:headEnd/>
            <a:tailEnd/>
          </a:ln>
        </p:spPr>
        <p:txBody>
          <a:bodyPr>
            <a:spAutoFit/>
          </a:bodyPr>
          <a:lstStyle/>
          <a:p>
            <a:r>
              <a:rPr lang="en-US" sz="2800">
                <a:latin typeface="Calibri" pitchFamily="34" charset="0"/>
              </a:rPr>
              <a:t>12. 	September, 2010, at a National Quality Forum 	workshop  on Care Transitions, SETMA realized 	that the term “discharge summary” was 	outdated.  We changed the name to “</a:t>
            </a:r>
            <a:r>
              <a:rPr lang="en-US" sz="2800" b="1">
                <a:latin typeface="Calibri" pitchFamily="34" charset="0"/>
              </a:rPr>
              <a:t>Hospital 	Care Summary and Post Hospital Plan-of-Care 	and Treatment-Plan</a:t>
            </a:r>
            <a:r>
              <a:rPr lang="en-US" sz="2800">
                <a:latin typeface="Calibri" pitchFamily="34" charset="0"/>
              </a:rPr>
              <a:t>,” long and perhaps  	awkward, this name, is functional, focusing 	on 	the unique  elements of 	Care Transition which  	contribute to the foundation for a  sustainable	plan for addressing preventable readmissions to 	the  hospital.  </a:t>
            </a:r>
            <a:r>
              <a:rPr lang="en-US" sz="2400">
                <a:latin typeface="Calibri" pitchFamily="34" charset="0"/>
              </a:rPr>
              <a:t>		</a:t>
            </a:r>
          </a:p>
          <a:p>
            <a:endParaRPr lang="en-US" sz="2400">
              <a:latin typeface="Calibri" pitchFamily="34" charset="0"/>
            </a:endParaRPr>
          </a:p>
          <a:p>
            <a:endParaRPr lang="en-US" sz="2400">
              <a:latin typeface="Calibri" pitchFamily="34" charset="0"/>
            </a:endParaRPr>
          </a:p>
        </p:txBody>
      </p:sp>
      <p:sp>
        <p:nvSpPr>
          <p:cNvPr id="6" name="Slide Number Placeholder 5"/>
          <p:cNvSpPr>
            <a:spLocks noGrp="1"/>
          </p:cNvSpPr>
          <p:nvPr>
            <p:ph type="sldNum" sz="quarter" idx="12"/>
          </p:nvPr>
        </p:nvSpPr>
        <p:spPr/>
        <p:txBody>
          <a:bodyPr/>
          <a:lstStyle/>
          <a:p>
            <a:pPr>
              <a:defRPr/>
            </a:pPr>
            <a:fld id="{A5E17207-292A-479F-8E85-FB08278DEF2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31747" name="Rectangle 3"/>
          <p:cNvSpPr>
            <a:spLocks noChangeArrowheads="1"/>
          </p:cNvSpPr>
          <p:nvPr/>
        </p:nvSpPr>
        <p:spPr bwMode="auto">
          <a:xfrm>
            <a:off x="533400" y="2286000"/>
            <a:ext cx="8001000" cy="3970338"/>
          </a:xfrm>
          <a:prstGeom prst="rect">
            <a:avLst/>
          </a:prstGeom>
          <a:noFill/>
          <a:ln w="9525">
            <a:noFill/>
            <a:miter lim="800000"/>
            <a:headEnd/>
            <a:tailEnd/>
          </a:ln>
        </p:spPr>
        <p:txBody>
          <a:bodyPr>
            <a:spAutoFit/>
          </a:bodyPr>
          <a:lstStyle/>
          <a:p>
            <a:pPr marL="457200" indent="-457200"/>
            <a:r>
              <a:rPr lang="en-US" sz="2800">
                <a:latin typeface="Calibri" pitchFamily="34" charset="0"/>
              </a:rPr>
              <a:t>13.		In 2010, SETMA deployed both a </a:t>
            </a:r>
            <a:r>
              <a:rPr lang="en-US" sz="2800" b="1">
                <a:latin typeface="Calibri" pitchFamily="34" charset="0"/>
              </a:rPr>
              <a:t>secure web 	portal </a:t>
            </a:r>
            <a:r>
              <a:rPr lang="en-US" sz="2800">
                <a:latin typeface="Calibri" pitchFamily="34" charset="0"/>
              </a:rPr>
              <a:t>and a </a:t>
            </a:r>
            <a:r>
              <a:rPr lang="en-US" sz="2800" b="1">
                <a:latin typeface="Calibri" pitchFamily="34" charset="0"/>
              </a:rPr>
              <a:t>health information exchange </a:t>
            </a:r>
            <a:r>
              <a:rPr lang="en-US" sz="2800">
                <a:latin typeface="Calibri" pitchFamily="34" charset="0"/>
              </a:rPr>
              <a:t>to 	allow the seamless exchange of information 	between the hospitals , nursing homes, home 	health agencies, hospices, and SETMA.   The 	HIE has been expanded to a seven-county 	project including all healthcare providers and 	agencies, which will ultimately be the key to 	preventing readmission to the hospital.</a:t>
            </a:r>
          </a:p>
        </p:txBody>
      </p:sp>
      <p:sp>
        <p:nvSpPr>
          <p:cNvPr id="4" name="Slide Number Placeholder 3"/>
          <p:cNvSpPr>
            <a:spLocks noGrp="1"/>
          </p:cNvSpPr>
          <p:nvPr>
            <p:ph type="sldNum" sz="quarter" idx="12"/>
          </p:nvPr>
        </p:nvSpPr>
        <p:spPr/>
        <p:txBody>
          <a:bodyPr/>
          <a:lstStyle/>
          <a:p>
            <a:pPr>
              <a:defRPr/>
            </a:pPr>
            <a:fld id="{95C247F8-53F2-4AFB-AFE6-CFEB37B36509}"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Care Transitions</a:t>
            </a:r>
          </a:p>
        </p:txBody>
      </p:sp>
      <p:sp>
        <p:nvSpPr>
          <p:cNvPr id="4" name="Rectangle 3"/>
          <p:cNvSpPr/>
          <p:nvPr/>
        </p:nvSpPr>
        <p:spPr>
          <a:xfrm>
            <a:off x="381000" y="1981200"/>
            <a:ext cx="8382000" cy="5303838"/>
          </a:xfrm>
          <a:prstGeom prst="rect">
            <a:avLst/>
          </a:prstGeom>
        </p:spPr>
        <p:txBody>
          <a:bodyPr>
            <a:spAutoFit/>
          </a:bodyPr>
          <a:lstStyle/>
          <a:p>
            <a:pPr marL="347663" indent="-347663" fontAlgn="auto">
              <a:spcBef>
                <a:spcPts val="0"/>
              </a:spcBef>
              <a:spcAft>
                <a:spcPts val="1000"/>
              </a:spcAft>
              <a:defRPr/>
            </a:pPr>
            <a:r>
              <a:rPr lang="en-US" sz="2800" dirty="0">
                <a:latin typeface="+mn-lt"/>
              </a:rPr>
              <a:t>In</a:t>
            </a:r>
            <a:r>
              <a:rPr lang="en-US" sz="2800" b="1" dirty="0">
                <a:latin typeface="+mn-lt"/>
              </a:rPr>
              <a:t> </a:t>
            </a:r>
            <a:r>
              <a:rPr lang="en-US" sz="2800" dirty="0">
                <a:latin typeface="+mn-lt"/>
              </a:rPr>
              <a:t>SETMA’s Model of Care </a:t>
            </a:r>
            <a:r>
              <a:rPr lang="en-US" sz="2800" b="1" dirty="0">
                <a:latin typeface="+mn-lt"/>
              </a:rPr>
              <a:t>-- Care Transition </a:t>
            </a:r>
            <a:r>
              <a:rPr lang="en-US" sz="2800" dirty="0">
                <a:latin typeface="+mn-lt"/>
              </a:rPr>
              <a:t>involves:</a:t>
            </a:r>
          </a:p>
          <a:p>
            <a:pPr marL="347663" indent="-347663" fontAlgn="auto">
              <a:spcBef>
                <a:spcPts val="0"/>
              </a:spcBef>
              <a:spcAft>
                <a:spcPts val="1000"/>
              </a:spcAft>
              <a:defRPr/>
            </a:pPr>
            <a:r>
              <a:rPr lang="en-US" sz="1000" dirty="0">
                <a:latin typeface="+mn-lt"/>
              </a:rPr>
              <a:t>	</a:t>
            </a:r>
          </a:p>
          <a:p>
            <a:pPr marL="347663" indent="-347663" fontAlgn="auto">
              <a:spcBef>
                <a:spcPts val="0"/>
              </a:spcBef>
              <a:spcAft>
                <a:spcPts val="1000"/>
              </a:spcAft>
              <a:defRPr/>
            </a:pPr>
            <a:r>
              <a:rPr lang="en-US" sz="2400" dirty="0">
                <a:latin typeface="+mn-lt"/>
              </a:rPr>
              <a:t>	1.	</a:t>
            </a:r>
            <a:r>
              <a:rPr lang="en-US" sz="2400" b="1" dirty="0">
                <a:latin typeface="+mn-lt"/>
              </a:rPr>
              <a:t>Evaluation</a:t>
            </a:r>
            <a:r>
              <a:rPr lang="en-US" sz="2400" dirty="0">
                <a:latin typeface="+mn-lt"/>
              </a:rPr>
              <a:t> </a:t>
            </a:r>
            <a:r>
              <a:rPr lang="en-US" sz="2400" b="1" dirty="0">
                <a:latin typeface="+mn-lt"/>
              </a:rPr>
              <a:t>at admission  --</a:t>
            </a:r>
            <a:r>
              <a:rPr lang="en-US" sz="2400" dirty="0">
                <a:latin typeface="+mn-lt"/>
              </a:rPr>
              <a:t> transition issues :  “lives 	alone,” barriers , DME, residential care, or other needs</a:t>
            </a:r>
          </a:p>
          <a:p>
            <a:pPr marL="347663" indent="-347663" fontAlgn="auto">
              <a:spcBef>
                <a:spcPts val="0"/>
              </a:spcBef>
              <a:spcAft>
                <a:spcPts val="1000"/>
              </a:spcAft>
              <a:defRPr/>
            </a:pPr>
            <a:r>
              <a:rPr lang="en-US" sz="2400" dirty="0">
                <a:latin typeface="+mn-lt"/>
              </a:rPr>
              <a:t>	2.	</a:t>
            </a:r>
            <a:r>
              <a:rPr lang="en-US" sz="2400" b="1" dirty="0">
                <a:latin typeface="+mn-lt"/>
              </a:rPr>
              <a:t>Fulfillment of PCPI Transitions of Care Quality Metric Set </a:t>
            </a:r>
            <a:endParaRPr lang="en-US" sz="2400" dirty="0">
              <a:latin typeface="+mn-lt"/>
            </a:endParaRPr>
          </a:p>
          <a:p>
            <a:pPr marL="914400" lvl="1" indent="-457200" fontAlgn="auto">
              <a:spcBef>
                <a:spcPts val="0"/>
              </a:spcBef>
              <a:spcAft>
                <a:spcPts val="1000"/>
              </a:spcAft>
              <a:defRPr/>
            </a:pPr>
            <a:r>
              <a:rPr lang="en-US" sz="2400" b="1" dirty="0">
                <a:latin typeface="+mn-lt"/>
              </a:rPr>
              <a:t>3.	Post Hospital Follow-up Coaching -- </a:t>
            </a:r>
            <a:r>
              <a:rPr lang="en-US" sz="2400" dirty="0">
                <a:latin typeface="+mn-lt"/>
              </a:rPr>
              <a:t> a 12-30 minute call made by members of SETMA’s Care Coordination Department and additional support</a:t>
            </a:r>
          </a:p>
          <a:p>
            <a:pPr marL="914400" lvl="1" indent="-457200" fontAlgn="auto">
              <a:spcBef>
                <a:spcPts val="0"/>
              </a:spcBef>
              <a:spcAft>
                <a:spcPts val="1000"/>
              </a:spcAft>
              <a:defRPr/>
            </a:pPr>
            <a:r>
              <a:rPr lang="en-US" sz="2400" b="1" dirty="0">
                <a:latin typeface="+mn-lt"/>
              </a:rPr>
              <a:t>4.	Plan of Care and Treatment Plan</a:t>
            </a:r>
            <a:endParaRPr lang="en-US" sz="2400" dirty="0">
              <a:latin typeface="+mn-lt"/>
            </a:endParaRPr>
          </a:p>
          <a:p>
            <a:pPr marL="914400" lvl="1" indent="-457200" fontAlgn="auto">
              <a:spcBef>
                <a:spcPts val="0"/>
              </a:spcBef>
              <a:spcAft>
                <a:spcPts val="1000"/>
              </a:spcAft>
              <a:defRPr/>
            </a:pPr>
            <a:r>
              <a:rPr lang="en-US" sz="2400" b="1" dirty="0">
                <a:latin typeface="+mn-lt"/>
              </a:rPr>
              <a:t>5. 	Follow-up visit with primary provider </a:t>
            </a:r>
            <a:endParaRPr lang="en-US" sz="2400" dirty="0">
              <a:latin typeface="+mn-lt"/>
            </a:endParaRPr>
          </a:p>
          <a:p>
            <a:pPr marL="347663" indent="-347663" fontAlgn="auto">
              <a:spcBef>
                <a:spcPts val="0"/>
              </a:spcBef>
              <a:spcAft>
                <a:spcPts val="1000"/>
              </a:spcAft>
              <a:buFont typeface="Arial" pitchFamily="34" charset="0"/>
              <a:buChar char="•"/>
              <a:defRPr/>
            </a:pPr>
            <a:endParaRPr lang="en-US" sz="2400" dirty="0">
              <a:latin typeface="+mn-lt"/>
            </a:endParaRPr>
          </a:p>
          <a:p>
            <a:pPr fontAlgn="auto">
              <a:spcBef>
                <a:spcPts val="0"/>
              </a:spcBef>
              <a:spcAft>
                <a:spcPts val="0"/>
              </a:spcAft>
              <a:defRPr/>
            </a:pPr>
            <a:endParaRPr lang="en-US" dirty="0">
              <a:latin typeface="+mn-lt"/>
            </a:endParaRPr>
          </a:p>
        </p:txBody>
      </p:sp>
      <p:sp>
        <p:nvSpPr>
          <p:cNvPr id="5" name="Slide Number Placeholder 4"/>
          <p:cNvSpPr>
            <a:spLocks noGrp="1"/>
          </p:cNvSpPr>
          <p:nvPr>
            <p:ph type="sldNum" sz="quarter" idx="12"/>
          </p:nvPr>
        </p:nvSpPr>
        <p:spPr/>
        <p:txBody>
          <a:bodyPr/>
          <a:lstStyle/>
          <a:p>
            <a:pPr>
              <a:defRPr/>
            </a:pPr>
            <a:fld id="{4C7A2F39-9B5D-438D-981B-56DD47FE028E}"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32771" name="Rectangle 3"/>
          <p:cNvSpPr>
            <a:spLocks noChangeArrowheads="1"/>
          </p:cNvSpPr>
          <p:nvPr/>
        </p:nvSpPr>
        <p:spPr bwMode="auto">
          <a:xfrm>
            <a:off x="533400" y="2362200"/>
            <a:ext cx="8001000" cy="3970338"/>
          </a:xfrm>
          <a:prstGeom prst="rect">
            <a:avLst/>
          </a:prstGeom>
          <a:noFill/>
          <a:ln w="9525">
            <a:noFill/>
            <a:miter lim="800000"/>
            <a:headEnd/>
            <a:tailEnd/>
          </a:ln>
        </p:spPr>
        <p:txBody>
          <a:bodyPr>
            <a:spAutoFit/>
          </a:bodyPr>
          <a:lstStyle/>
          <a:p>
            <a:pPr marL="804863" lvl="1" indent="-804863">
              <a:buFont typeface="Trebuchet MS" pitchFamily="34" charset="0"/>
              <a:buAutoNum type="arabicPeriod" startAt="14"/>
            </a:pPr>
            <a:r>
              <a:rPr lang="en-US" sz="2800">
                <a:latin typeface="Calibri" pitchFamily="34" charset="0"/>
              </a:rPr>
              <a:t>Since 1997, SETMA has partnered with a </a:t>
            </a:r>
            <a:r>
              <a:rPr lang="en-US" sz="2800" b="1">
                <a:latin typeface="Calibri" pitchFamily="34" charset="0"/>
              </a:rPr>
              <a:t>Medicare Advantage home health </a:t>
            </a:r>
            <a:r>
              <a:rPr lang="en-US" sz="2800">
                <a:latin typeface="Calibri" pitchFamily="34" charset="0"/>
              </a:rPr>
              <a:t>agency, with other home health agencies and with </a:t>
            </a:r>
            <a:r>
              <a:rPr lang="en-US" sz="2800" b="1">
                <a:latin typeface="Calibri" pitchFamily="34" charset="0"/>
              </a:rPr>
              <a:t>free-standing hospices </a:t>
            </a:r>
            <a:r>
              <a:rPr lang="en-US" sz="2800">
                <a:latin typeface="Calibri" pitchFamily="34" charset="0"/>
              </a:rPr>
              <a:t>to provide compassionate, competent care for our patients in settings other than hospital inpatient to reduce readmissions of our most vulnerable patients while providing excellent care to them.</a:t>
            </a:r>
          </a:p>
          <a:p>
            <a:pPr marL="804863" indent="-804863"/>
            <a:endParaRPr lang="en-US" sz="2800">
              <a:latin typeface="Calibri" pitchFamily="34" charset="0"/>
            </a:endParaRPr>
          </a:p>
        </p:txBody>
      </p:sp>
      <p:sp>
        <p:nvSpPr>
          <p:cNvPr id="4" name="Slide Number Placeholder 3"/>
          <p:cNvSpPr>
            <a:spLocks noGrp="1"/>
          </p:cNvSpPr>
          <p:nvPr>
            <p:ph type="sldNum" sz="quarter" idx="12"/>
          </p:nvPr>
        </p:nvSpPr>
        <p:spPr/>
        <p:txBody>
          <a:bodyPr/>
          <a:lstStyle/>
          <a:p>
            <a:pPr>
              <a:defRPr/>
            </a:pPr>
            <a:fld id="{A72CABD1-0329-4D76-9D92-26790A9B1416}"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4" name="Rectangle 3"/>
          <p:cNvSpPr/>
          <p:nvPr/>
        </p:nvSpPr>
        <p:spPr>
          <a:xfrm>
            <a:off x="533400" y="2246313"/>
            <a:ext cx="8001000" cy="4340225"/>
          </a:xfrm>
          <a:prstGeom prst="rect">
            <a:avLst/>
          </a:prstGeom>
        </p:spPr>
        <p:txBody>
          <a:bodyPr>
            <a:spAutoFit/>
          </a:bodyPr>
          <a:lstStyle/>
          <a:p>
            <a:pPr marL="457200" indent="-457200" fontAlgn="auto">
              <a:spcBef>
                <a:spcPts val="0"/>
              </a:spcBef>
              <a:spcAft>
                <a:spcPts val="0"/>
              </a:spcAft>
              <a:defRPr/>
            </a:pPr>
            <a:r>
              <a:rPr lang="en-US" sz="2800" dirty="0">
                <a:latin typeface="+mn-lt"/>
              </a:rPr>
              <a:t>15.		As </a:t>
            </a:r>
            <a:r>
              <a:rPr lang="en-US" sz="2800">
                <a:latin typeface="+mn-lt"/>
              </a:rPr>
              <a:t>a </a:t>
            </a:r>
            <a:r>
              <a:rPr lang="en-US" sz="2800" b="1">
                <a:latin typeface="+mn-lt"/>
              </a:rPr>
              <a:t>Patient-Centered </a:t>
            </a:r>
            <a:r>
              <a:rPr lang="en-US" sz="2800" b="1" dirty="0">
                <a:latin typeface="+mn-lt"/>
              </a:rPr>
              <a:t>Medical Home</a:t>
            </a:r>
            <a:r>
              <a:rPr lang="en-US" sz="2800" dirty="0">
                <a:latin typeface="+mn-lt"/>
              </a:rPr>
              <a:t>, SETMA 	makes certain that the Hospital Care Summary 	and Post Hospital Plan of Care and Treatment is  	transmitted to the next site of care as the 	“baton,” (see below).  </a:t>
            </a:r>
            <a:r>
              <a:rPr lang="en-US" sz="2800" b="1" dirty="0">
                <a:latin typeface="+mn-lt"/>
              </a:rPr>
              <a:t>With these care 	coordination, continuity of care and patient-	support  functions, SETMA believes that we 	are ready to make a major effort to decrease 	preventable readmissions to the hospital.</a:t>
            </a:r>
            <a:r>
              <a:rPr lang="en-US" sz="2800" dirty="0">
                <a:latin typeface="+mn-lt"/>
              </a:rPr>
              <a:t>    </a:t>
            </a:r>
          </a:p>
          <a:p>
            <a:pPr marL="457200" indent="-457200" fontAlgn="auto">
              <a:spcBef>
                <a:spcPts val="0"/>
              </a:spcBef>
              <a:spcAft>
                <a:spcPts val="0"/>
              </a:spcAft>
              <a:buFont typeface="+mj-lt"/>
              <a:buAutoNum type="arabicPeriod" startAt="14"/>
              <a:defRPr/>
            </a:pPr>
            <a:endParaRPr lang="en-US" sz="2400" dirty="0">
              <a:latin typeface="+mn-lt"/>
            </a:endParaRPr>
          </a:p>
        </p:txBody>
      </p:sp>
      <p:sp>
        <p:nvSpPr>
          <p:cNvPr id="5" name="Slide Number Placeholder 4"/>
          <p:cNvSpPr>
            <a:spLocks noGrp="1"/>
          </p:cNvSpPr>
          <p:nvPr>
            <p:ph type="sldNum" sz="quarter" idx="12"/>
          </p:nvPr>
        </p:nvSpPr>
        <p:spPr/>
        <p:txBody>
          <a:bodyPr/>
          <a:lstStyle/>
          <a:p>
            <a:pPr>
              <a:defRPr/>
            </a:pPr>
            <a:fld id="{EB7AF438-2CF3-4CCE-8C4C-F928726889D8}"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33795" name="Rectangle 3"/>
          <p:cNvSpPr>
            <a:spLocks noChangeArrowheads="1"/>
          </p:cNvSpPr>
          <p:nvPr/>
        </p:nvSpPr>
        <p:spPr bwMode="auto">
          <a:xfrm>
            <a:off x="533400" y="2057400"/>
            <a:ext cx="8077200" cy="4278313"/>
          </a:xfrm>
          <a:prstGeom prst="rect">
            <a:avLst/>
          </a:prstGeom>
          <a:noFill/>
          <a:ln w="9525">
            <a:noFill/>
            <a:miter lim="800000"/>
            <a:headEnd/>
            <a:tailEnd/>
          </a:ln>
        </p:spPr>
        <p:txBody>
          <a:bodyPr>
            <a:spAutoFit/>
          </a:bodyPr>
          <a:lstStyle/>
          <a:p>
            <a:pPr>
              <a:defRPr/>
            </a:pPr>
            <a:r>
              <a:rPr lang="en-US" sz="2800" b="1" dirty="0">
                <a:latin typeface="Calibri" pitchFamily="34" charset="0"/>
              </a:rPr>
              <a:t>These tools and functions have allowed sustainable improvements.  For example:</a:t>
            </a:r>
          </a:p>
          <a:p>
            <a:pPr>
              <a:defRPr/>
            </a:pPr>
            <a:endParaRPr lang="en-US" sz="1600" dirty="0">
              <a:latin typeface="Calibri" pitchFamily="34" charset="0"/>
            </a:endParaRPr>
          </a:p>
          <a:p>
            <a:pPr marL="338138" indent="-338138">
              <a:buFont typeface="Arial" charset="0"/>
              <a:buChar char="•"/>
              <a:defRPr/>
            </a:pPr>
            <a:r>
              <a:rPr lang="en-US" sz="2800" dirty="0">
                <a:latin typeface="Calibri" pitchFamily="34" charset="0"/>
              </a:rPr>
              <a:t>In February, 2011, during one weekend, SETMA discharged 26 patients in two days. </a:t>
            </a:r>
          </a:p>
          <a:p>
            <a:pPr marL="338138" indent="-338138">
              <a:buFont typeface="Arial" charset="0"/>
              <a:buChar char="•"/>
              <a:defRPr/>
            </a:pPr>
            <a:r>
              <a:rPr lang="en-US" sz="2800" dirty="0">
                <a:latin typeface="Calibri" pitchFamily="34" charset="0"/>
              </a:rPr>
              <a:t>Most of these discharges were challenging, but all were treated all through SETMA’s standard procedures and processes described above.</a:t>
            </a:r>
          </a:p>
          <a:p>
            <a:pPr marL="338138" indent="-338138">
              <a:buFont typeface="Arial" charset="0"/>
              <a:buChar char="•"/>
              <a:defRPr/>
            </a:pPr>
            <a:r>
              <a:rPr lang="en-US" sz="2800" dirty="0">
                <a:latin typeface="Calibri" pitchFamily="34" charset="0"/>
              </a:rPr>
              <a:t>Over the next 60 days, 6.8% were readmitted.</a:t>
            </a:r>
          </a:p>
          <a:p>
            <a:pPr>
              <a:defRPr/>
            </a:pPr>
            <a:endParaRPr lang="en-US" sz="2400" dirty="0">
              <a:latin typeface="Calibri" pitchFamily="34" charset="0"/>
            </a:endParaRPr>
          </a:p>
        </p:txBody>
      </p:sp>
      <p:sp>
        <p:nvSpPr>
          <p:cNvPr id="4" name="Slide Number Placeholder 3"/>
          <p:cNvSpPr>
            <a:spLocks noGrp="1"/>
          </p:cNvSpPr>
          <p:nvPr>
            <p:ph type="sldNum" sz="quarter" idx="12"/>
          </p:nvPr>
        </p:nvSpPr>
        <p:spPr/>
        <p:txBody>
          <a:bodyPr/>
          <a:lstStyle/>
          <a:p>
            <a:pPr>
              <a:defRPr/>
            </a:pPr>
            <a:fld id="{6E5E13DC-EE2B-4457-A0E2-0C1C7F54652E}"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Care Transitions</a:t>
            </a:r>
          </a:p>
        </p:txBody>
      </p:sp>
      <p:sp>
        <p:nvSpPr>
          <p:cNvPr id="4" name="Rectangle 3"/>
          <p:cNvSpPr/>
          <p:nvPr/>
        </p:nvSpPr>
        <p:spPr>
          <a:xfrm>
            <a:off x="152400" y="2057400"/>
            <a:ext cx="8915400" cy="5395913"/>
          </a:xfrm>
          <a:prstGeom prst="rect">
            <a:avLst/>
          </a:prstGeom>
        </p:spPr>
        <p:txBody>
          <a:bodyPr>
            <a:spAutoFit/>
          </a:bodyPr>
          <a:lstStyle/>
          <a:p>
            <a:pPr marL="347663" indent="-347663" fontAlgn="auto">
              <a:spcBef>
                <a:spcPts val="0"/>
              </a:spcBef>
              <a:spcAft>
                <a:spcPts val="1000"/>
              </a:spcAft>
              <a:defRPr/>
            </a:pPr>
            <a:r>
              <a:rPr lang="en-US" sz="2800" dirty="0"/>
              <a:t>In</a:t>
            </a:r>
            <a:r>
              <a:rPr lang="en-US" sz="2800" b="1" dirty="0"/>
              <a:t> </a:t>
            </a:r>
            <a:r>
              <a:rPr lang="en-US" sz="2800" dirty="0"/>
              <a:t>SETMA’s Model of Care </a:t>
            </a:r>
            <a:r>
              <a:rPr lang="en-US" sz="2800" b="1" dirty="0"/>
              <a:t>-- Care Transition </a:t>
            </a:r>
            <a:r>
              <a:rPr lang="en-US" sz="2800" dirty="0"/>
              <a:t>involves:</a:t>
            </a:r>
          </a:p>
          <a:p>
            <a:pPr marL="347663" indent="-347663" fontAlgn="auto">
              <a:spcBef>
                <a:spcPts val="0"/>
              </a:spcBef>
              <a:spcAft>
                <a:spcPts val="1000"/>
              </a:spcAft>
              <a:defRPr/>
            </a:pPr>
            <a:r>
              <a:rPr lang="en-US" sz="1000" dirty="0"/>
              <a:t>	</a:t>
            </a:r>
          </a:p>
          <a:p>
            <a:pPr marL="347663" indent="-347663" fontAlgn="auto">
              <a:spcBef>
                <a:spcPts val="0"/>
              </a:spcBef>
              <a:spcAft>
                <a:spcPts val="1000"/>
              </a:spcAft>
              <a:defRPr/>
            </a:pPr>
            <a:r>
              <a:rPr lang="en-US" sz="2400" dirty="0"/>
              <a:t>1.	</a:t>
            </a:r>
            <a:r>
              <a:rPr lang="en-US" sz="2400" b="1" dirty="0"/>
              <a:t>Evaluation</a:t>
            </a:r>
            <a:r>
              <a:rPr lang="en-US" sz="2400" dirty="0"/>
              <a:t> </a:t>
            </a:r>
            <a:r>
              <a:rPr lang="en-US" sz="2400" b="1" dirty="0"/>
              <a:t>at admission  --</a:t>
            </a:r>
            <a:r>
              <a:rPr lang="en-US" sz="2400" dirty="0"/>
              <a:t> transition issues:  “lives alone,” barriers , DME, residential care, or other needs</a:t>
            </a:r>
          </a:p>
          <a:p>
            <a:pPr marL="457200" indent="-457200" fontAlgn="auto">
              <a:spcBef>
                <a:spcPts val="0"/>
              </a:spcBef>
              <a:spcAft>
                <a:spcPts val="1000"/>
              </a:spcAft>
              <a:buFontTx/>
              <a:buAutoNum type="arabicPeriod" startAt="2"/>
              <a:defRPr/>
            </a:pPr>
            <a:r>
              <a:rPr lang="en-US" sz="2400" b="1" dirty="0"/>
              <a:t>Fulfillment of PCPI Transitions of Care Quality Metric Set</a:t>
            </a:r>
          </a:p>
          <a:p>
            <a:pPr marL="457200" indent="-457200" fontAlgn="auto">
              <a:spcBef>
                <a:spcPts val="0"/>
              </a:spcBef>
              <a:spcAft>
                <a:spcPts val="1000"/>
              </a:spcAft>
              <a:buFontTx/>
              <a:buAutoNum type="arabicPeriod" startAt="2"/>
              <a:defRPr/>
            </a:pPr>
            <a:r>
              <a:rPr lang="en-US" sz="2400" b="1" dirty="0"/>
              <a:t>Post Hospital Follow-up Coaching -- </a:t>
            </a:r>
            <a:r>
              <a:rPr lang="en-US" sz="2400" dirty="0"/>
              <a:t> a 12-30 minute call made by members of SETMA’s Care Coordination Department and additional support</a:t>
            </a:r>
          </a:p>
          <a:p>
            <a:pPr marL="457200" indent="-457200" fontAlgn="auto">
              <a:spcBef>
                <a:spcPts val="0"/>
              </a:spcBef>
              <a:spcAft>
                <a:spcPts val="1000"/>
              </a:spcAft>
              <a:buFontTx/>
              <a:buAutoNum type="arabicPeriod" startAt="2"/>
              <a:defRPr/>
            </a:pPr>
            <a:r>
              <a:rPr lang="en-US" sz="2400" b="1" dirty="0"/>
              <a:t>Plan of Care and Treatment Plan</a:t>
            </a:r>
            <a:endParaRPr lang="en-US" sz="2400" dirty="0"/>
          </a:p>
          <a:p>
            <a:pPr marL="457200" indent="-457200" fontAlgn="auto">
              <a:spcBef>
                <a:spcPts val="0"/>
              </a:spcBef>
              <a:spcAft>
                <a:spcPts val="1000"/>
              </a:spcAft>
              <a:buFontTx/>
              <a:buAutoNum type="arabicPeriod" startAt="2"/>
              <a:defRPr/>
            </a:pPr>
            <a:r>
              <a:rPr lang="en-US" sz="2400" b="1" dirty="0"/>
              <a:t>Follow-up visit with primary provider </a:t>
            </a:r>
            <a:endParaRPr lang="en-US" sz="2400" dirty="0"/>
          </a:p>
          <a:p>
            <a:pPr marL="347663" indent="-347663" fontAlgn="auto">
              <a:spcBef>
                <a:spcPts val="0"/>
              </a:spcBef>
              <a:spcAft>
                <a:spcPts val="1000"/>
              </a:spcAft>
              <a:buFont typeface="Arial" pitchFamily="34" charset="0"/>
              <a:buChar char="•"/>
              <a:defRPr/>
            </a:pPr>
            <a:endParaRPr lang="en-US" sz="2400" dirty="0">
              <a:latin typeface="+mn-lt"/>
            </a:endParaRPr>
          </a:p>
          <a:p>
            <a:pPr fontAlgn="auto">
              <a:spcBef>
                <a:spcPts val="0"/>
              </a:spcBef>
              <a:spcAft>
                <a:spcPts val="0"/>
              </a:spcAft>
              <a:defRPr/>
            </a:pPr>
            <a:endParaRPr lang="en-US" sz="2400" dirty="0">
              <a:latin typeface="+mn-lt"/>
            </a:endParaRPr>
          </a:p>
        </p:txBody>
      </p:sp>
      <p:sp>
        <p:nvSpPr>
          <p:cNvPr id="5" name="Slide Number Placeholder 4"/>
          <p:cNvSpPr>
            <a:spLocks noGrp="1"/>
          </p:cNvSpPr>
          <p:nvPr>
            <p:ph type="sldNum" sz="quarter" idx="12"/>
          </p:nvPr>
        </p:nvSpPr>
        <p:spPr/>
        <p:txBody>
          <a:bodyPr/>
          <a:lstStyle/>
          <a:p>
            <a:pPr>
              <a:defRPr/>
            </a:pPr>
            <a:fld id="{C30DA887-3756-48D8-8071-BB618B81F5BE}"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Hospital Care Summary</a:t>
            </a:r>
          </a:p>
        </p:txBody>
      </p:sp>
      <p:sp>
        <p:nvSpPr>
          <p:cNvPr id="36867" name="Rectangle 3"/>
          <p:cNvSpPr>
            <a:spLocks noChangeArrowheads="1"/>
          </p:cNvSpPr>
          <p:nvPr/>
        </p:nvSpPr>
        <p:spPr bwMode="auto">
          <a:xfrm>
            <a:off x="381000" y="2133600"/>
            <a:ext cx="8001000" cy="4991110"/>
          </a:xfrm>
          <a:prstGeom prst="rect">
            <a:avLst/>
          </a:prstGeom>
          <a:noFill/>
          <a:ln w="9525">
            <a:noFill/>
            <a:miter lim="800000"/>
            <a:headEnd/>
            <a:tailEnd/>
          </a:ln>
        </p:spPr>
        <p:txBody>
          <a:bodyPr>
            <a:spAutoFit/>
          </a:bodyPr>
          <a:lstStyle/>
          <a:p>
            <a:pPr marL="347663" indent="-347663"/>
            <a:r>
              <a:rPr lang="en-US" sz="2800" b="1" dirty="0">
                <a:latin typeface="Calibri" pitchFamily="34" charset="0"/>
              </a:rPr>
              <a:t>SETMA’s Hospital Care Summary </a:t>
            </a:r>
            <a:r>
              <a:rPr lang="en-US" sz="2800" dirty="0">
                <a:latin typeface="Calibri" pitchFamily="34" charset="0"/>
              </a:rPr>
              <a:t>is a suite of</a:t>
            </a:r>
          </a:p>
          <a:p>
            <a:pPr marL="347663" indent="-347663"/>
            <a:r>
              <a:rPr lang="en-US" sz="2800" dirty="0">
                <a:latin typeface="Calibri" pitchFamily="34" charset="0"/>
              </a:rPr>
              <a:t>templates with which the transition of care document</a:t>
            </a:r>
          </a:p>
          <a:p>
            <a:pPr marL="347663" indent="-347663"/>
            <a:r>
              <a:rPr lang="en-US" sz="2800" dirty="0">
                <a:latin typeface="Calibri" pitchFamily="34" charset="0"/>
              </a:rPr>
              <a:t>Is created.   (A full tutorial of these templates can be</a:t>
            </a:r>
          </a:p>
          <a:p>
            <a:pPr marL="347663" indent="-347663"/>
            <a:r>
              <a:rPr lang="en-US" sz="2800" dirty="0">
                <a:latin typeface="Calibri" pitchFamily="34" charset="0"/>
              </a:rPr>
              <a:t>found on our website at </a:t>
            </a:r>
            <a:r>
              <a:rPr lang="en-US" sz="2800" dirty="0">
                <a:latin typeface="Calibri" pitchFamily="34" charset="0"/>
                <a:hlinkClick r:id="rId3"/>
              </a:rPr>
              <a:t>www.jameslhollymd.com</a:t>
            </a:r>
            <a:r>
              <a:rPr lang="en-US" sz="2800" dirty="0">
                <a:latin typeface="Calibri" pitchFamily="34" charset="0"/>
              </a:rPr>
              <a:t>  under</a:t>
            </a:r>
          </a:p>
          <a:p>
            <a:pPr marL="347663" indent="-347663"/>
            <a:r>
              <a:rPr lang="en-US" sz="2800" dirty="0">
                <a:latin typeface="Calibri" pitchFamily="34" charset="0"/>
              </a:rPr>
              <a:t>“</a:t>
            </a:r>
            <a:r>
              <a:rPr lang="en-US" sz="2800" b="1" dirty="0">
                <a:latin typeface="Calibri" pitchFamily="34" charset="0"/>
              </a:rPr>
              <a:t>Electronic Patient Tools</a:t>
            </a:r>
            <a:r>
              <a:rPr lang="en-US" sz="2800" dirty="0">
                <a:latin typeface="Calibri" pitchFamily="34" charset="0"/>
              </a:rPr>
              <a:t>” at “</a:t>
            </a:r>
            <a:r>
              <a:rPr lang="en-US" sz="2800" b="1" dirty="0">
                <a:latin typeface="Calibri" pitchFamily="34" charset="0"/>
              </a:rPr>
              <a:t>Hospital Based Tools</a:t>
            </a:r>
            <a:r>
              <a:rPr lang="en-US" sz="2800" dirty="0">
                <a:latin typeface="Calibri" pitchFamily="34" charset="0"/>
              </a:rPr>
              <a:t>.”)</a:t>
            </a:r>
          </a:p>
          <a:p>
            <a:pPr marL="347663" indent="-347663">
              <a:spcAft>
                <a:spcPts val="1000"/>
              </a:spcAft>
              <a:buFont typeface="Arial" charset="0"/>
              <a:buChar char="•"/>
            </a:pPr>
            <a:endParaRPr lang="en-US" sz="1200" dirty="0">
              <a:latin typeface="Calibri" pitchFamily="34" charset="0"/>
            </a:endParaRPr>
          </a:p>
          <a:p>
            <a:pPr marL="347663" indent="-347663"/>
            <a:r>
              <a:rPr lang="en-US" sz="2800" dirty="0">
                <a:latin typeface="Calibri" pitchFamily="34" charset="0"/>
              </a:rPr>
              <a:t>The following is a screen shot of the Master Discharge</a:t>
            </a:r>
          </a:p>
          <a:p>
            <a:pPr marL="347663" indent="-347663"/>
            <a:r>
              <a:rPr lang="en-US" sz="2800" dirty="0">
                <a:latin typeface="Calibri" pitchFamily="34" charset="0"/>
              </a:rPr>
              <a:t>Template entitled “</a:t>
            </a:r>
            <a:r>
              <a:rPr lang="en-US" sz="2800" b="1" dirty="0">
                <a:latin typeface="Calibri" pitchFamily="34" charset="0"/>
              </a:rPr>
              <a:t>Hospital Care Summary</a:t>
            </a:r>
            <a:r>
              <a:rPr lang="en-US" sz="2800" dirty="0">
                <a:latin typeface="Calibri" pitchFamily="34" charset="0"/>
              </a:rPr>
              <a:t>”.  This</a:t>
            </a:r>
          </a:p>
          <a:p>
            <a:pPr marL="347663" indent="-347663"/>
            <a:r>
              <a:rPr lang="en-US" sz="2800" dirty="0">
                <a:latin typeface="Calibri" pitchFamily="34" charset="0"/>
              </a:rPr>
              <a:t>screen shot is from the record of a real patient whose</a:t>
            </a:r>
          </a:p>
          <a:p>
            <a:pPr marL="347663" indent="-347663"/>
            <a:r>
              <a:rPr lang="en-US" sz="2800" dirty="0">
                <a:latin typeface="Calibri" pitchFamily="34" charset="0"/>
              </a:rPr>
              <a:t>identify has been removed. </a:t>
            </a:r>
          </a:p>
          <a:p>
            <a:pPr marL="347663" indent="-347663">
              <a:spcAft>
                <a:spcPts val="1000"/>
              </a:spcAft>
              <a:buFont typeface="Arial" charset="0"/>
              <a:buChar char="•"/>
            </a:pPr>
            <a:endParaRPr lang="en-US" dirty="0">
              <a:latin typeface="Calibri" pitchFamily="34" charset="0"/>
            </a:endParaRPr>
          </a:p>
        </p:txBody>
      </p:sp>
      <p:sp>
        <p:nvSpPr>
          <p:cNvPr id="4" name="Slide Number Placeholder 3"/>
          <p:cNvSpPr>
            <a:spLocks noGrp="1"/>
          </p:cNvSpPr>
          <p:nvPr>
            <p:ph type="sldNum" sz="quarter" idx="12"/>
          </p:nvPr>
        </p:nvSpPr>
        <p:spPr/>
        <p:txBody>
          <a:bodyPr/>
          <a:lstStyle/>
          <a:p>
            <a:pPr>
              <a:defRPr/>
            </a:pPr>
            <a:fld id="{96C5A470-9815-4267-8CEB-D5365CC56733}"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Hospital Care Summary</a:t>
            </a:r>
          </a:p>
        </p:txBody>
      </p:sp>
      <p:pic>
        <p:nvPicPr>
          <p:cNvPr id="37891" name="Picture 1" descr="cid:image001.png@01CBF91D.45854200"/>
          <p:cNvPicPr>
            <a:picLocks noChangeAspect="1" noChangeArrowheads="1"/>
          </p:cNvPicPr>
          <p:nvPr/>
        </p:nvPicPr>
        <p:blipFill>
          <a:blip r:embed="rId3" r:link="rId4" cstate="print"/>
          <a:srcRect/>
          <a:stretch>
            <a:fillRect/>
          </a:stretch>
        </p:blipFill>
        <p:spPr bwMode="auto">
          <a:xfrm>
            <a:off x="1524000" y="1863725"/>
            <a:ext cx="6172200" cy="484187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a:defRPr/>
            </a:pPr>
            <a:fld id="{95F587D8-7148-4B67-8D20-2C6BD1496696}"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Care Transition Audit</a:t>
            </a:r>
          </a:p>
        </p:txBody>
      </p:sp>
      <p:sp>
        <p:nvSpPr>
          <p:cNvPr id="38915" name="Rectangle 3"/>
          <p:cNvSpPr>
            <a:spLocks noChangeArrowheads="1"/>
          </p:cNvSpPr>
          <p:nvPr/>
        </p:nvSpPr>
        <p:spPr bwMode="auto">
          <a:xfrm>
            <a:off x="533400" y="2286000"/>
            <a:ext cx="8229600" cy="4529138"/>
          </a:xfrm>
          <a:prstGeom prst="rect">
            <a:avLst/>
          </a:prstGeom>
          <a:noFill/>
          <a:ln w="9525">
            <a:noFill/>
            <a:miter lim="800000"/>
            <a:headEnd/>
            <a:tailEnd/>
          </a:ln>
        </p:spPr>
        <p:txBody>
          <a:bodyPr>
            <a:spAutoFit/>
          </a:bodyPr>
          <a:lstStyle/>
          <a:p>
            <a:r>
              <a:rPr lang="en-US" sz="2800">
                <a:latin typeface="Calibri" pitchFamily="34" charset="0"/>
              </a:rPr>
              <a:t>At the bottom of this template, there is a button Entitled “</a:t>
            </a:r>
            <a:r>
              <a:rPr lang="en-US" sz="2800" b="1">
                <a:latin typeface="Calibri" pitchFamily="34" charset="0"/>
              </a:rPr>
              <a:t>Care Transitions Audit</a:t>
            </a:r>
            <a:r>
              <a:rPr lang="en-US" sz="2800">
                <a:latin typeface="Calibri" pitchFamily="34" charset="0"/>
              </a:rPr>
              <a:t>.”  Once the suite of Templates associated with the Hospital Care Summary has been completed, the provider depresses this button and the system automatically aggregates the data which has been documented and displays which of the 18-data points have been completed and which have not.</a:t>
            </a:r>
          </a:p>
          <a:p>
            <a:pPr>
              <a:spcAft>
                <a:spcPts val="1000"/>
              </a:spcAft>
            </a:pPr>
            <a:endParaRPr lang="en-US" sz="2800">
              <a:latin typeface="Calibri" pitchFamily="34" charset="0"/>
            </a:endParaRPr>
          </a:p>
          <a:p>
            <a:pPr>
              <a:spcAft>
                <a:spcPts val="1000"/>
              </a:spcAft>
              <a:buFont typeface="Arial" charset="0"/>
              <a:buChar char="•"/>
            </a:pPr>
            <a:endParaRPr lang="en-US" sz="2800">
              <a:latin typeface="Calibri" pitchFamily="34" charset="0"/>
            </a:endParaRPr>
          </a:p>
        </p:txBody>
      </p:sp>
      <p:sp>
        <p:nvSpPr>
          <p:cNvPr id="4" name="Slide Number Placeholder 3"/>
          <p:cNvSpPr>
            <a:spLocks noGrp="1"/>
          </p:cNvSpPr>
          <p:nvPr>
            <p:ph type="sldNum" sz="quarter" idx="12"/>
          </p:nvPr>
        </p:nvSpPr>
        <p:spPr/>
        <p:txBody>
          <a:bodyPr/>
          <a:lstStyle/>
          <a:p>
            <a:pPr>
              <a:defRPr/>
            </a:pPr>
            <a:fld id="{9F3BE361-6D2E-4BAC-BFAB-8E9AE0F85CAD}"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cid:image002.png@01CBF91D.45854200"/>
          <p:cNvPicPr>
            <a:picLocks noChangeAspect="1" noChangeArrowheads="1"/>
          </p:cNvPicPr>
          <p:nvPr/>
        </p:nvPicPr>
        <p:blipFill>
          <a:blip r:embed="rId3" r:link="rId4" cstate="print"/>
          <a:srcRect/>
          <a:stretch>
            <a:fillRect/>
          </a:stretch>
        </p:blipFill>
        <p:spPr bwMode="auto">
          <a:xfrm>
            <a:off x="2743200" y="152400"/>
            <a:ext cx="5486400" cy="6600825"/>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pPr>
              <a:defRPr/>
            </a:pPr>
            <a:fld id="{7607858D-9AD4-4B6C-A450-AA5533BE46E6}"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Care Transition Audit</a:t>
            </a:r>
          </a:p>
        </p:txBody>
      </p:sp>
      <p:sp>
        <p:nvSpPr>
          <p:cNvPr id="40963" name="Rectangle 3"/>
          <p:cNvSpPr>
            <a:spLocks noChangeArrowheads="1"/>
          </p:cNvSpPr>
          <p:nvPr/>
        </p:nvSpPr>
        <p:spPr bwMode="auto">
          <a:xfrm>
            <a:off x="762000" y="2362200"/>
            <a:ext cx="7772400" cy="3540125"/>
          </a:xfrm>
          <a:prstGeom prst="rect">
            <a:avLst/>
          </a:prstGeom>
          <a:noFill/>
          <a:ln w="9525">
            <a:noFill/>
            <a:miter lim="800000"/>
            <a:headEnd/>
            <a:tailEnd/>
          </a:ln>
        </p:spPr>
        <p:txBody>
          <a:bodyPr>
            <a:spAutoFit/>
          </a:bodyPr>
          <a:lstStyle/>
          <a:p>
            <a:r>
              <a:rPr lang="en-US" sz="2800">
                <a:latin typeface="Calibri" pitchFamily="34" charset="0"/>
              </a:rPr>
              <a:t>The elements in black have been completed; any in red have not.  If an element is incomplete, the provider simply clicks the button entitled “Click to update/Review.”  The missing information can then be added. This fulfills one of SETMA’s principles of EHR design which is “</a:t>
            </a:r>
            <a:r>
              <a:rPr lang="en-US" sz="2800" b="1">
                <a:latin typeface="Calibri" pitchFamily="34" charset="0"/>
              </a:rPr>
              <a:t>We want to make it easier to do it right than not to do it at all</a:t>
            </a:r>
            <a:r>
              <a:rPr lang="en-US" sz="2800">
                <a:latin typeface="Calibri" pitchFamily="34" charset="0"/>
              </a:rPr>
              <a:t>.”</a:t>
            </a:r>
          </a:p>
          <a:p>
            <a:pPr>
              <a:spcAft>
                <a:spcPts val="1000"/>
              </a:spcAft>
              <a:buFont typeface="Arial" charset="0"/>
              <a:buChar char="•"/>
            </a:pPr>
            <a:endParaRPr lang="en-US" sz="2800">
              <a:latin typeface="Calibri" pitchFamily="34" charset="0"/>
            </a:endParaRPr>
          </a:p>
        </p:txBody>
      </p:sp>
      <p:sp>
        <p:nvSpPr>
          <p:cNvPr id="4" name="Slide Number Placeholder 3"/>
          <p:cNvSpPr>
            <a:spLocks noGrp="1"/>
          </p:cNvSpPr>
          <p:nvPr>
            <p:ph type="sldNum" sz="quarter" idx="12"/>
          </p:nvPr>
        </p:nvSpPr>
        <p:spPr/>
        <p:txBody>
          <a:bodyPr/>
          <a:lstStyle/>
          <a:p>
            <a:pPr>
              <a:defRPr/>
            </a:pPr>
            <a:fld id="{22303FDE-774D-4C3E-BC50-EEA274C9C941}"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Care Transition Audit</a:t>
            </a:r>
          </a:p>
        </p:txBody>
      </p:sp>
      <p:sp>
        <p:nvSpPr>
          <p:cNvPr id="35843" name="Rectangle 3"/>
          <p:cNvSpPr>
            <a:spLocks noChangeArrowheads="1"/>
          </p:cNvSpPr>
          <p:nvPr/>
        </p:nvSpPr>
        <p:spPr bwMode="auto">
          <a:xfrm>
            <a:off x="533400" y="2209800"/>
            <a:ext cx="8001000" cy="4354513"/>
          </a:xfrm>
          <a:prstGeom prst="rect">
            <a:avLst/>
          </a:prstGeom>
          <a:noFill/>
          <a:ln w="9525">
            <a:noFill/>
            <a:miter lim="800000"/>
            <a:headEnd/>
            <a:tailEnd/>
          </a:ln>
        </p:spPr>
        <p:txBody>
          <a:bodyPr>
            <a:spAutoFit/>
          </a:bodyPr>
          <a:lstStyle/>
          <a:p>
            <a:pPr>
              <a:spcAft>
                <a:spcPts val="1000"/>
              </a:spcAft>
              <a:defRPr/>
            </a:pPr>
            <a:r>
              <a:rPr lang="en-US" sz="2800" dirty="0">
                <a:latin typeface="Calibri" pitchFamily="34" charset="0"/>
              </a:rPr>
              <a:t>Quarterly and annually, SETMA audits each provider’s performance on these measures and publishes that audit on our website under “</a:t>
            </a:r>
            <a:r>
              <a:rPr lang="en-US" sz="2800" b="1" dirty="0">
                <a:latin typeface="Calibri" pitchFamily="34" charset="0"/>
              </a:rPr>
              <a:t>Public Reporting</a:t>
            </a:r>
            <a:r>
              <a:rPr lang="en-US" sz="2800" dirty="0">
                <a:latin typeface="Calibri" pitchFamily="34" charset="0"/>
              </a:rPr>
              <a:t>,” along with over 200 other quality metrics which we track routinely.  </a:t>
            </a:r>
          </a:p>
          <a:p>
            <a:pPr>
              <a:spcAft>
                <a:spcPts val="1000"/>
              </a:spcAft>
              <a:defRPr/>
            </a:pPr>
            <a:endParaRPr lang="en-US" sz="2800" dirty="0">
              <a:latin typeface="Calibri" pitchFamily="34" charset="0"/>
            </a:endParaRPr>
          </a:p>
          <a:p>
            <a:pPr>
              <a:spcAft>
                <a:spcPts val="1000"/>
              </a:spcAft>
              <a:defRPr/>
            </a:pPr>
            <a:r>
              <a:rPr lang="en-US" sz="2800" dirty="0">
                <a:latin typeface="Calibri" pitchFamily="34" charset="0"/>
              </a:rPr>
              <a:t>The following is the care transition audit results by provider name for 2010.  </a:t>
            </a:r>
          </a:p>
          <a:p>
            <a:pPr marL="347663" indent="-347663">
              <a:spcAft>
                <a:spcPts val="1000"/>
              </a:spcAft>
              <a:buFont typeface="Arial" charset="0"/>
              <a:buChar char="•"/>
              <a:defRPr/>
            </a:pPr>
            <a:endParaRPr lang="en-US" sz="2800" dirty="0">
              <a:latin typeface="Calibri" pitchFamily="34" charset="0"/>
            </a:endParaRPr>
          </a:p>
        </p:txBody>
      </p:sp>
      <p:sp>
        <p:nvSpPr>
          <p:cNvPr id="4" name="Slide Number Placeholder 3"/>
          <p:cNvSpPr>
            <a:spLocks noGrp="1"/>
          </p:cNvSpPr>
          <p:nvPr>
            <p:ph type="sldNum" sz="quarter" idx="12"/>
          </p:nvPr>
        </p:nvSpPr>
        <p:spPr/>
        <p:txBody>
          <a:bodyPr/>
          <a:lstStyle/>
          <a:p>
            <a:pPr>
              <a:defRPr/>
            </a:pPr>
            <a:fld id="{CD5C4B13-D264-442E-AB3A-FD12A561937F}"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National Priorities Partnership</a:t>
            </a:r>
          </a:p>
        </p:txBody>
      </p:sp>
      <p:sp>
        <p:nvSpPr>
          <p:cNvPr id="3" name="Slide Number Placeholder 2"/>
          <p:cNvSpPr>
            <a:spLocks noGrp="1"/>
          </p:cNvSpPr>
          <p:nvPr>
            <p:ph type="sldNum" sz="quarter" idx="12"/>
          </p:nvPr>
        </p:nvSpPr>
        <p:spPr/>
        <p:txBody>
          <a:bodyPr/>
          <a:lstStyle/>
          <a:p>
            <a:pPr>
              <a:defRPr/>
            </a:pPr>
            <a:fld id="{C189CB94-A348-444E-BDF5-D4BA8F235D0D}" type="slidenum">
              <a:rPr lang="en-US" smtClean="0"/>
              <a:pPr>
                <a:defRPr/>
              </a:pPr>
              <a:t>3</a:t>
            </a:fld>
            <a:endParaRPr lang="en-US"/>
          </a:p>
        </p:txBody>
      </p:sp>
      <p:sp>
        <p:nvSpPr>
          <p:cNvPr id="5" name="Rectangle 4"/>
          <p:cNvSpPr/>
          <p:nvPr/>
        </p:nvSpPr>
        <p:spPr>
          <a:xfrm>
            <a:off x="762000" y="2362200"/>
            <a:ext cx="7543800" cy="3846513"/>
          </a:xfrm>
          <a:prstGeom prst="rect">
            <a:avLst/>
          </a:prstGeom>
        </p:spPr>
        <p:txBody>
          <a:bodyPr>
            <a:spAutoFit/>
          </a:bodyPr>
          <a:lstStyle/>
          <a:p>
            <a:pPr algn="ctr">
              <a:defRPr/>
            </a:pPr>
            <a:r>
              <a:rPr lang="en-US" sz="2400" b="1" dirty="0"/>
              <a:t>National Priorities Partnership</a:t>
            </a:r>
          </a:p>
          <a:p>
            <a:pPr algn="ctr">
              <a:defRPr/>
            </a:pPr>
            <a:r>
              <a:rPr lang="en-US" sz="2400" b="1" dirty="0"/>
              <a:t>National Quality Forum</a:t>
            </a:r>
          </a:p>
          <a:p>
            <a:pPr algn="ctr">
              <a:defRPr/>
            </a:pPr>
            <a:r>
              <a:rPr lang="en-US" sz="2400" b="1" dirty="0"/>
              <a:t>Input to the Secretary of HHS </a:t>
            </a:r>
          </a:p>
          <a:p>
            <a:pPr algn="ctr">
              <a:defRPr/>
            </a:pPr>
            <a:r>
              <a:rPr lang="en-US" sz="2400" b="1" dirty="0"/>
              <a:t>Priorities for the 2011 National Quality Strategy</a:t>
            </a:r>
          </a:p>
          <a:p>
            <a:pPr>
              <a:defRPr/>
            </a:pPr>
            <a:endParaRPr lang="en-US" sz="2800" dirty="0">
              <a:latin typeface="+mn-lt"/>
            </a:endParaRPr>
          </a:p>
          <a:p>
            <a:pPr marL="1371600">
              <a:buFont typeface="Arial" pitchFamily="34" charset="0"/>
              <a:buChar char="•"/>
              <a:defRPr/>
            </a:pPr>
            <a:r>
              <a:rPr lang="en-US" sz="2400" dirty="0">
                <a:latin typeface="+mn-lt"/>
                <a:cs typeface="Times New Roman" pitchFamily="18" charset="0"/>
              </a:rPr>
              <a:t>Wellness and Prevention</a:t>
            </a:r>
          </a:p>
          <a:p>
            <a:pPr marL="1371600">
              <a:buFont typeface="Arial" pitchFamily="34" charset="0"/>
              <a:buChar char="•"/>
              <a:defRPr/>
            </a:pPr>
            <a:r>
              <a:rPr lang="en-US" sz="2400" dirty="0">
                <a:latin typeface="+mn-lt"/>
                <a:cs typeface="Times New Roman" pitchFamily="18" charset="0"/>
              </a:rPr>
              <a:t>Safety</a:t>
            </a:r>
          </a:p>
          <a:p>
            <a:pPr marL="1371600">
              <a:buFont typeface="Arial" pitchFamily="34" charset="0"/>
              <a:buChar char="•"/>
              <a:defRPr/>
            </a:pPr>
            <a:r>
              <a:rPr lang="en-US" sz="2400" dirty="0">
                <a:latin typeface="+mn-lt"/>
                <a:cs typeface="Times New Roman" pitchFamily="18" charset="0"/>
              </a:rPr>
              <a:t>Patient and Family Engagement</a:t>
            </a:r>
          </a:p>
          <a:p>
            <a:pPr marL="1371600">
              <a:buFont typeface="Arial" pitchFamily="34" charset="0"/>
              <a:buChar char="•"/>
              <a:defRPr/>
            </a:pPr>
            <a:r>
              <a:rPr lang="en-US" sz="2400" dirty="0">
                <a:latin typeface="+mn-lt"/>
                <a:cs typeface="Times New Roman" pitchFamily="18" charset="0"/>
              </a:rPr>
              <a:t>Care Coordination</a:t>
            </a:r>
          </a:p>
          <a:p>
            <a:pPr marL="1371600">
              <a:buFont typeface="Arial" pitchFamily="34" charset="0"/>
              <a:buChar char="•"/>
              <a:defRPr/>
            </a:pPr>
            <a:r>
              <a:rPr lang="en-US" sz="2400" dirty="0">
                <a:latin typeface="+mn-lt"/>
                <a:cs typeface="Times New Roman" pitchFamily="18" charset="0"/>
              </a:rPr>
              <a:t>Palliative and End of Life Care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Care Transition Audit</a:t>
            </a:r>
          </a:p>
        </p:txBody>
      </p:sp>
      <p:pic>
        <p:nvPicPr>
          <p:cNvPr id="43011" name="Picture 1" descr="cid:image001.png@01CBF919.184A6B20"/>
          <p:cNvPicPr>
            <a:picLocks noChangeAspect="1" noChangeArrowheads="1"/>
          </p:cNvPicPr>
          <p:nvPr/>
        </p:nvPicPr>
        <p:blipFill>
          <a:blip r:embed="rId3" r:link="rId4" cstate="print"/>
          <a:srcRect/>
          <a:stretch>
            <a:fillRect/>
          </a:stretch>
        </p:blipFill>
        <p:spPr bwMode="auto">
          <a:xfrm>
            <a:off x="1371600" y="1981200"/>
            <a:ext cx="6705600" cy="4678363"/>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a:defRPr/>
            </a:pPr>
            <a:fld id="{9D502A61-C0D4-4AFF-8400-A320A3ABE3F1}"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Care Transition Audit</a:t>
            </a:r>
          </a:p>
        </p:txBody>
      </p:sp>
      <p:pic>
        <p:nvPicPr>
          <p:cNvPr id="44035" name="Picture 2" descr="cid:image002.png@01CBF919.184A6B20"/>
          <p:cNvPicPr>
            <a:picLocks noChangeAspect="1" noChangeArrowheads="1"/>
          </p:cNvPicPr>
          <p:nvPr/>
        </p:nvPicPr>
        <p:blipFill>
          <a:blip r:embed="rId3" r:link="rId4" cstate="print"/>
          <a:srcRect/>
          <a:stretch>
            <a:fillRect/>
          </a:stretch>
        </p:blipFill>
        <p:spPr bwMode="auto">
          <a:xfrm>
            <a:off x="1219200" y="1828800"/>
            <a:ext cx="6734175" cy="4821238"/>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a:defRPr/>
            </a:pPr>
            <a:fld id="{E78A0828-A321-47D5-B153-559802C780BF}"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Hospital Care Summary</a:t>
            </a:r>
          </a:p>
        </p:txBody>
      </p:sp>
      <p:sp>
        <p:nvSpPr>
          <p:cNvPr id="45059" name="Rectangle 3"/>
          <p:cNvSpPr>
            <a:spLocks noChangeArrowheads="1"/>
          </p:cNvSpPr>
          <p:nvPr/>
        </p:nvSpPr>
        <p:spPr bwMode="auto">
          <a:xfrm>
            <a:off x="381000" y="2743200"/>
            <a:ext cx="8001000" cy="3108325"/>
          </a:xfrm>
          <a:prstGeom prst="rect">
            <a:avLst/>
          </a:prstGeom>
          <a:noFill/>
          <a:ln w="9525">
            <a:noFill/>
            <a:miter lim="800000"/>
            <a:headEnd/>
            <a:tailEnd/>
          </a:ln>
        </p:spPr>
        <p:txBody>
          <a:bodyPr>
            <a:spAutoFit/>
          </a:bodyPr>
          <a:lstStyle/>
          <a:p>
            <a:r>
              <a:rPr lang="en-US" sz="2800">
                <a:latin typeface="Calibri" pitchFamily="34" charset="0"/>
              </a:rPr>
              <a:t>Once the </a:t>
            </a:r>
            <a:r>
              <a:rPr lang="en-US" sz="2800" b="1">
                <a:latin typeface="Calibri" pitchFamily="34" charset="0"/>
              </a:rPr>
              <a:t>Care Transition </a:t>
            </a:r>
            <a:r>
              <a:rPr lang="en-US" sz="2800">
                <a:latin typeface="Calibri" pitchFamily="34" charset="0"/>
              </a:rPr>
              <a:t>issues are completed, The </a:t>
            </a:r>
            <a:r>
              <a:rPr lang="en-US" sz="2800" b="1">
                <a:latin typeface="Calibri" pitchFamily="34" charset="0"/>
              </a:rPr>
              <a:t>Hospital Care-Summary-and-Post- Hospital-Plan-of Care-and Treatment-Plan </a:t>
            </a:r>
            <a:r>
              <a:rPr lang="en-US" sz="2800">
                <a:latin typeface="Calibri" pitchFamily="34" charset="0"/>
              </a:rPr>
              <a:t>document is generated and printed.  It is given to the patient and/or to the patient’s family,  and to the hospital.  </a:t>
            </a:r>
          </a:p>
          <a:p>
            <a:endParaRPr lang="en-US" sz="2800">
              <a:latin typeface="Calibri" pitchFamily="34" charset="0"/>
            </a:endParaRPr>
          </a:p>
          <a:p>
            <a:endParaRPr lang="en-US" sz="2800">
              <a:latin typeface="Calibri" pitchFamily="34" charset="0"/>
            </a:endParaRPr>
          </a:p>
        </p:txBody>
      </p:sp>
      <p:sp>
        <p:nvSpPr>
          <p:cNvPr id="4" name="Slide Number Placeholder 3"/>
          <p:cNvSpPr>
            <a:spLocks noGrp="1"/>
          </p:cNvSpPr>
          <p:nvPr>
            <p:ph type="sldNum" sz="quarter" idx="12"/>
          </p:nvPr>
        </p:nvSpPr>
        <p:spPr/>
        <p:txBody>
          <a:bodyPr/>
          <a:lstStyle/>
          <a:p>
            <a:pPr>
              <a:defRPr/>
            </a:pPr>
            <a:fld id="{D8E94D59-E4E7-43BC-A0F3-EE01BEF1E878}"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The Baton</a:t>
            </a:r>
          </a:p>
        </p:txBody>
      </p:sp>
      <p:sp>
        <p:nvSpPr>
          <p:cNvPr id="46083" name="Rectangle 3"/>
          <p:cNvSpPr>
            <a:spLocks noChangeArrowheads="1"/>
          </p:cNvSpPr>
          <p:nvPr/>
        </p:nvSpPr>
        <p:spPr bwMode="auto">
          <a:xfrm>
            <a:off x="152400" y="1905000"/>
            <a:ext cx="2971800" cy="2678113"/>
          </a:xfrm>
          <a:prstGeom prst="rect">
            <a:avLst/>
          </a:prstGeom>
          <a:noFill/>
          <a:ln w="9525">
            <a:noFill/>
            <a:miter lim="800000"/>
            <a:headEnd/>
            <a:tailEnd/>
          </a:ln>
        </p:spPr>
        <p:txBody>
          <a:bodyPr>
            <a:spAutoFit/>
          </a:bodyPr>
          <a:lstStyle/>
          <a:p>
            <a:pPr>
              <a:spcAft>
                <a:spcPts val="1000"/>
              </a:spcAft>
            </a:pPr>
            <a:r>
              <a:rPr lang="en-US" sz="2400">
                <a:latin typeface="Calibri" pitchFamily="34" charset="0"/>
              </a:rPr>
              <a:t>The following picture is a portrayal of the “plan of care and treatment plan” which is like the “baton” in a relay race.</a:t>
            </a:r>
          </a:p>
        </p:txBody>
      </p:sp>
      <p:pic>
        <p:nvPicPr>
          <p:cNvPr id="46084" name="Picture 1" descr="2010-12-20_102357.jpg"/>
          <p:cNvPicPr>
            <a:picLocks noChangeAspect="1" noChangeArrowheads="1"/>
          </p:cNvPicPr>
          <p:nvPr/>
        </p:nvPicPr>
        <p:blipFill>
          <a:blip r:embed="rId3" r:link="rId4" cstate="print"/>
          <a:srcRect/>
          <a:stretch>
            <a:fillRect/>
          </a:stretch>
        </p:blipFill>
        <p:spPr bwMode="auto">
          <a:xfrm>
            <a:off x="3352800" y="1828800"/>
            <a:ext cx="5562600" cy="494506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146052ED-DEE9-4FD6-B5D7-CA7C5E643B54}"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The Baton</a:t>
            </a:r>
          </a:p>
        </p:txBody>
      </p:sp>
      <p:sp>
        <p:nvSpPr>
          <p:cNvPr id="47107" name="Rectangle 3"/>
          <p:cNvSpPr>
            <a:spLocks noChangeArrowheads="1"/>
          </p:cNvSpPr>
          <p:nvPr/>
        </p:nvSpPr>
        <p:spPr bwMode="auto">
          <a:xfrm>
            <a:off x="685800" y="2362200"/>
            <a:ext cx="7772400" cy="4781550"/>
          </a:xfrm>
          <a:prstGeom prst="rect">
            <a:avLst/>
          </a:prstGeom>
          <a:noFill/>
          <a:ln w="9525">
            <a:noFill/>
            <a:miter lim="800000"/>
            <a:headEnd/>
            <a:tailEnd/>
          </a:ln>
        </p:spPr>
        <p:txBody>
          <a:bodyPr>
            <a:spAutoFit/>
          </a:bodyPr>
          <a:lstStyle/>
          <a:p>
            <a:pPr>
              <a:spcAft>
                <a:spcPts val="1000"/>
              </a:spcAft>
            </a:pPr>
            <a:r>
              <a:rPr lang="en-US" sz="2400">
                <a:latin typeface="Calibri" pitchFamily="34" charset="0"/>
              </a:rPr>
              <a:t>“The Baton” is the instrument through which responsibility for a patient’s health care is transferred to the patient or family.  Framed copies of this picture hang in the public areas of all SETMA clinics and a poster of it hangs in every examination room.   The poster declares:</a:t>
            </a:r>
          </a:p>
          <a:p>
            <a:pPr algn="ctr"/>
            <a:r>
              <a:rPr lang="en-US" sz="2400" b="1" i="1">
                <a:latin typeface="Calibri" pitchFamily="34" charset="0"/>
              </a:rPr>
              <a:t>Firmly in the provider’s hand</a:t>
            </a:r>
          </a:p>
          <a:p>
            <a:pPr algn="ctr"/>
            <a:r>
              <a:rPr lang="en-US" sz="2400" b="1" i="1">
                <a:latin typeface="Calibri" pitchFamily="34" charset="0"/>
              </a:rPr>
              <a:t>--The baton -- the care and treatment plan</a:t>
            </a:r>
          </a:p>
          <a:p>
            <a:pPr algn="ctr"/>
            <a:r>
              <a:rPr lang="en-US" sz="2400" b="1" i="1">
                <a:latin typeface="Calibri" pitchFamily="34" charset="0"/>
              </a:rPr>
              <a:t>Must be confidently and securely grasped by the patient,</a:t>
            </a:r>
          </a:p>
          <a:p>
            <a:pPr algn="ctr"/>
            <a:r>
              <a:rPr lang="en-US" sz="2400" b="1" i="1">
                <a:latin typeface="Calibri" pitchFamily="34" charset="0"/>
              </a:rPr>
              <a:t>If change is to make a difference</a:t>
            </a:r>
          </a:p>
          <a:p>
            <a:pPr algn="ctr"/>
            <a:r>
              <a:rPr lang="en-US" sz="2400" b="1" i="1">
                <a:latin typeface="Calibri" pitchFamily="34" charset="0"/>
              </a:rPr>
              <a:t>8,760 hours a year.</a:t>
            </a:r>
          </a:p>
          <a:p>
            <a:pPr>
              <a:spcAft>
                <a:spcPts val="1000"/>
              </a:spcAft>
            </a:pPr>
            <a:r>
              <a:rPr lang="en-US" sz="2400">
                <a:latin typeface="Calibri" pitchFamily="34" charset="0"/>
              </a:rPr>
              <a:t> </a:t>
            </a:r>
          </a:p>
          <a:p>
            <a:pPr>
              <a:spcAft>
                <a:spcPts val="1000"/>
              </a:spcAft>
            </a:pPr>
            <a:endParaRPr lang="en-US" sz="2400">
              <a:latin typeface="Calibri" pitchFamily="34" charset="0"/>
            </a:endParaRPr>
          </a:p>
        </p:txBody>
      </p:sp>
      <p:sp>
        <p:nvSpPr>
          <p:cNvPr id="4" name="Slide Number Placeholder 3"/>
          <p:cNvSpPr>
            <a:spLocks noGrp="1"/>
          </p:cNvSpPr>
          <p:nvPr>
            <p:ph type="sldNum" sz="quarter" idx="12"/>
          </p:nvPr>
        </p:nvSpPr>
        <p:spPr/>
        <p:txBody>
          <a:bodyPr/>
          <a:lstStyle/>
          <a:p>
            <a:pPr>
              <a:defRPr/>
            </a:pPr>
            <a:fld id="{CB5C7ACE-1F69-4E89-8C95-004463810D70}"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The Baton</a:t>
            </a:r>
          </a:p>
        </p:txBody>
      </p:sp>
      <p:sp>
        <p:nvSpPr>
          <p:cNvPr id="4" name="Rectangle 3"/>
          <p:cNvSpPr/>
          <p:nvPr/>
        </p:nvSpPr>
        <p:spPr>
          <a:xfrm>
            <a:off x="685800" y="2362200"/>
            <a:ext cx="7772400" cy="4170363"/>
          </a:xfrm>
          <a:prstGeom prst="rect">
            <a:avLst/>
          </a:prstGeom>
        </p:spPr>
        <p:txBody>
          <a:bodyPr>
            <a:spAutoFit/>
          </a:bodyPr>
          <a:lstStyle/>
          <a:p>
            <a:pPr fontAlgn="auto">
              <a:spcBef>
                <a:spcPts val="0"/>
              </a:spcBef>
              <a:spcAft>
                <a:spcPts val="1000"/>
              </a:spcAft>
              <a:defRPr/>
            </a:pPr>
            <a:r>
              <a:rPr lang="en-US" sz="2400" dirty="0">
                <a:latin typeface="+mn-lt"/>
              </a:rPr>
              <a:t>The poster illustrates:</a:t>
            </a:r>
          </a:p>
          <a:p>
            <a:pPr marL="457200" indent="-457200" fontAlgn="auto">
              <a:spcBef>
                <a:spcPts val="0"/>
              </a:spcBef>
              <a:spcAft>
                <a:spcPts val="1000"/>
              </a:spcAft>
              <a:buFont typeface="+mj-lt"/>
              <a:buAutoNum type="arabicPeriod"/>
              <a:defRPr/>
            </a:pPr>
            <a:r>
              <a:rPr lang="en-US" sz="2400" dirty="0">
                <a:latin typeface="+mn-lt"/>
              </a:rPr>
              <a:t>That the healthcare-team relationship, which exists between the patient and the healthcare provider, is key to the success of the outcome of quality healthcare.</a:t>
            </a:r>
          </a:p>
          <a:p>
            <a:pPr marL="457200" indent="-457200" fontAlgn="auto">
              <a:spcBef>
                <a:spcPts val="0"/>
              </a:spcBef>
              <a:spcAft>
                <a:spcPts val="1000"/>
              </a:spcAft>
              <a:buFont typeface="+mj-lt"/>
              <a:buAutoNum type="arabicPeriod"/>
              <a:defRPr/>
            </a:pPr>
            <a:r>
              <a:rPr lang="en-US" sz="2400" dirty="0">
                <a:latin typeface="+mn-lt"/>
              </a:rPr>
              <a:t>That the plan of care and treatment plan, the “baton,” is the engine through which the knowledge and power of the healthcare team is transmitted and sustained.</a:t>
            </a:r>
          </a:p>
          <a:p>
            <a:pPr marL="457200" indent="-457200" fontAlgn="auto">
              <a:spcBef>
                <a:spcPts val="0"/>
              </a:spcBef>
              <a:spcAft>
                <a:spcPts val="1000"/>
              </a:spcAft>
              <a:buFont typeface="+mj-lt"/>
              <a:buAutoNum type="arabicPeriod"/>
              <a:defRPr/>
            </a:pPr>
            <a:r>
              <a:rPr lang="en-US" sz="2400" dirty="0">
                <a:latin typeface="+mn-lt"/>
              </a:rPr>
              <a:t>That the means of transfer of the “baton,” which has been developed by the healthcare team,  is a coordinated effort between the provider and the patient.</a:t>
            </a:r>
          </a:p>
        </p:txBody>
      </p:sp>
      <p:sp>
        <p:nvSpPr>
          <p:cNvPr id="5" name="Slide Number Placeholder 4"/>
          <p:cNvSpPr>
            <a:spLocks noGrp="1"/>
          </p:cNvSpPr>
          <p:nvPr>
            <p:ph type="sldNum" sz="quarter" idx="12"/>
          </p:nvPr>
        </p:nvSpPr>
        <p:spPr/>
        <p:txBody>
          <a:bodyPr/>
          <a:lstStyle/>
          <a:p>
            <a:pPr>
              <a:defRPr/>
            </a:pPr>
            <a:fld id="{0D99CC2E-00D7-4851-81AE-64116C8823D4}"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The Baton</a:t>
            </a:r>
          </a:p>
        </p:txBody>
      </p:sp>
      <p:sp>
        <p:nvSpPr>
          <p:cNvPr id="49155" name="Rectangle 3"/>
          <p:cNvSpPr>
            <a:spLocks noChangeArrowheads="1"/>
          </p:cNvSpPr>
          <p:nvPr/>
        </p:nvSpPr>
        <p:spPr bwMode="auto">
          <a:xfrm>
            <a:off x="304800" y="2209800"/>
            <a:ext cx="8458200" cy="3673475"/>
          </a:xfrm>
          <a:prstGeom prst="rect">
            <a:avLst/>
          </a:prstGeom>
          <a:noFill/>
          <a:ln w="9525">
            <a:noFill/>
            <a:miter lim="800000"/>
            <a:headEnd/>
            <a:tailEnd/>
          </a:ln>
        </p:spPr>
        <p:txBody>
          <a:bodyPr>
            <a:spAutoFit/>
          </a:bodyPr>
          <a:lstStyle/>
          <a:p>
            <a:pPr marL="457200" indent="-457200">
              <a:spcAft>
                <a:spcPts val="1000"/>
              </a:spcAft>
              <a:buFont typeface="Trebuchet MS" pitchFamily="34" charset="0"/>
              <a:buAutoNum type="arabicPeriod" startAt="4"/>
            </a:pPr>
            <a:r>
              <a:rPr lang="en-US" sz="2400">
                <a:latin typeface="Calibri" pitchFamily="34" charset="0"/>
              </a:rPr>
              <a:t>That typically the healthcare provider knows and understands the patient’s healthcare plan of care and the treatment plan, but without its transfer to the patient, the provider’s knowledge is useless to the patient.</a:t>
            </a:r>
          </a:p>
          <a:p>
            <a:pPr marL="457200" indent="-457200">
              <a:spcAft>
                <a:spcPts val="1000"/>
              </a:spcAft>
              <a:buFont typeface="Trebuchet MS" pitchFamily="34" charset="0"/>
              <a:buAutoNum type="arabicPeriod" startAt="4"/>
            </a:pPr>
            <a:endParaRPr lang="en-US" sz="2400">
              <a:latin typeface="Calibri" pitchFamily="34" charset="0"/>
            </a:endParaRPr>
          </a:p>
          <a:p>
            <a:pPr marL="457200" indent="-457200">
              <a:spcAft>
                <a:spcPts val="1000"/>
              </a:spcAft>
              <a:buFont typeface="Trebuchet MS" pitchFamily="34" charset="0"/>
              <a:buAutoNum type="arabicPeriod" startAt="4"/>
            </a:pPr>
            <a:r>
              <a:rPr lang="en-US" sz="2400">
                <a:latin typeface="Calibri" pitchFamily="34" charset="0"/>
              </a:rPr>
              <a:t>That the imperative for the plan – the “baton” – is that it must be transferred from the provider to the patient, </a:t>
            </a:r>
            <a:r>
              <a:rPr lang="en-US" sz="2400" b="1">
                <a:latin typeface="Calibri" pitchFamily="34" charset="0"/>
              </a:rPr>
              <a:t>if change in the life of the patient is going to make a difference in the patient’s health.</a:t>
            </a:r>
          </a:p>
        </p:txBody>
      </p:sp>
      <p:sp>
        <p:nvSpPr>
          <p:cNvPr id="4" name="Slide Number Placeholder 3"/>
          <p:cNvSpPr>
            <a:spLocks noGrp="1"/>
          </p:cNvSpPr>
          <p:nvPr>
            <p:ph type="sldNum" sz="quarter" idx="12"/>
          </p:nvPr>
        </p:nvSpPr>
        <p:spPr/>
        <p:txBody>
          <a:bodyPr/>
          <a:lstStyle/>
          <a:p>
            <a:pPr>
              <a:defRPr/>
            </a:pPr>
            <a:fld id="{5BDF5434-6E7C-4880-819E-071C7A5F36FD}"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The Baton</a:t>
            </a:r>
          </a:p>
        </p:txBody>
      </p:sp>
      <p:sp>
        <p:nvSpPr>
          <p:cNvPr id="50179" name="Rectangle 3"/>
          <p:cNvSpPr>
            <a:spLocks noChangeArrowheads="1"/>
          </p:cNvSpPr>
          <p:nvPr/>
        </p:nvSpPr>
        <p:spPr bwMode="auto">
          <a:xfrm>
            <a:off x="304800" y="2514600"/>
            <a:ext cx="8458200" cy="3303588"/>
          </a:xfrm>
          <a:prstGeom prst="rect">
            <a:avLst/>
          </a:prstGeom>
          <a:noFill/>
          <a:ln w="9525">
            <a:noFill/>
            <a:miter lim="800000"/>
            <a:headEnd/>
            <a:tailEnd/>
          </a:ln>
        </p:spPr>
        <p:txBody>
          <a:bodyPr>
            <a:spAutoFit/>
          </a:bodyPr>
          <a:lstStyle/>
          <a:p>
            <a:pPr marL="457200" indent="-457200">
              <a:spcAft>
                <a:spcPts val="1000"/>
              </a:spcAft>
              <a:buFont typeface="Trebuchet MS" pitchFamily="34" charset="0"/>
              <a:buAutoNum type="arabicPeriod" startAt="6"/>
            </a:pPr>
            <a:r>
              <a:rPr lang="en-US" sz="2400">
                <a:latin typeface="Calibri" pitchFamily="34" charset="0"/>
              </a:rPr>
              <a:t>That this transfer requires that the patient “grasps” the “baton,” i.e., that the patient </a:t>
            </a:r>
            <a:r>
              <a:rPr lang="en-US" sz="2400" b="1">
                <a:latin typeface="Calibri" pitchFamily="34" charset="0"/>
              </a:rPr>
              <a:t>accepts</a:t>
            </a:r>
            <a:r>
              <a:rPr lang="en-US" sz="2400">
                <a:latin typeface="Calibri" pitchFamily="34" charset="0"/>
              </a:rPr>
              <a:t>, </a:t>
            </a:r>
            <a:r>
              <a:rPr lang="en-US" sz="2400" b="1">
                <a:latin typeface="Calibri" pitchFamily="34" charset="0"/>
              </a:rPr>
              <a:t>receives</a:t>
            </a:r>
            <a:r>
              <a:rPr lang="en-US" sz="2400">
                <a:latin typeface="Calibri" pitchFamily="34" charset="0"/>
              </a:rPr>
              <a:t>, </a:t>
            </a:r>
            <a:r>
              <a:rPr lang="en-US" sz="2400" b="1">
                <a:latin typeface="Calibri" pitchFamily="34" charset="0"/>
              </a:rPr>
              <a:t>understands</a:t>
            </a:r>
            <a:r>
              <a:rPr lang="en-US" sz="2400">
                <a:latin typeface="Calibri" pitchFamily="34" charset="0"/>
              </a:rPr>
              <a:t> and </a:t>
            </a:r>
            <a:r>
              <a:rPr lang="en-US" sz="2400" b="1">
                <a:latin typeface="Calibri" pitchFamily="34" charset="0"/>
              </a:rPr>
              <a:t>comprehends</a:t>
            </a:r>
            <a:r>
              <a:rPr lang="en-US" sz="2400">
                <a:latin typeface="Calibri" pitchFamily="34" charset="0"/>
              </a:rPr>
              <a:t> the plan, and that the patient is equipped and empowered to carry out the plan successfully.</a:t>
            </a:r>
          </a:p>
          <a:p>
            <a:pPr marL="457200" indent="-457200">
              <a:spcAft>
                <a:spcPts val="1000"/>
              </a:spcAft>
              <a:buFont typeface="Trebuchet MS" pitchFamily="34" charset="0"/>
              <a:buAutoNum type="arabicPeriod" startAt="6"/>
            </a:pPr>
            <a:endParaRPr lang="en-US" sz="2400">
              <a:latin typeface="Calibri" pitchFamily="34" charset="0"/>
            </a:endParaRPr>
          </a:p>
          <a:p>
            <a:pPr marL="457200" indent="-457200">
              <a:spcAft>
                <a:spcPts val="1000"/>
              </a:spcAft>
              <a:buFont typeface="Trebuchet MS" pitchFamily="34" charset="0"/>
              <a:buAutoNum type="arabicPeriod" startAt="6"/>
            </a:pPr>
            <a:r>
              <a:rPr lang="en-US" sz="2400">
                <a:latin typeface="Calibri" pitchFamily="34" charset="0"/>
              </a:rPr>
              <a:t>That the patient knows that of the 8,760 hours in the year, he/she will be responsible for “carrying the baton,” longer and better than any other member of the healthcare team.</a:t>
            </a:r>
          </a:p>
        </p:txBody>
      </p:sp>
      <p:sp>
        <p:nvSpPr>
          <p:cNvPr id="4" name="Slide Number Placeholder 3"/>
          <p:cNvSpPr>
            <a:spLocks noGrp="1"/>
          </p:cNvSpPr>
          <p:nvPr>
            <p:ph type="sldNum" sz="quarter" idx="12"/>
          </p:nvPr>
        </p:nvSpPr>
        <p:spPr/>
        <p:txBody>
          <a:bodyPr/>
          <a:lstStyle/>
          <a:p>
            <a:pPr>
              <a:defRPr/>
            </a:pPr>
            <a:fld id="{3DC7832D-2AB9-4461-BCC4-5AFEC6E79F73}"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Hospital Follow-Up Call</a:t>
            </a:r>
          </a:p>
        </p:txBody>
      </p:sp>
      <p:sp>
        <p:nvSpPr>
          <p:cNvPr id="51203" name="Rectangle 3"/>
          <p:cNvSpPr>
            <a:spLocks noChangeArrowheads="1"/>
          </p:cNvSpPr>
          <p:nvPr/>
        </p:nvSpPr>
        <p:spPr bwMode="auto">
          <a:xfrm>
            <a:off x="0" y="2057400"/>
            <a:ext cx="2286000" cy="4154488"/>
          </a:xfrm>
          <a:prstGeom prst="rect">
            <a:avLst/>
          </a:prstGeom>
          <a:noFill/>
          <a:ln w="9525">
            <a:noFill/>
            <a:miter lim="800000"/>
            <a:headEnd/>
            <a:tailEnd/>
          </a:ln>
        </p:spPr>
        <p:txBody>
          <a:bodyPr>
            <a:spAutoFit/>
          </a:bodyPr>
          <a:lstStyle/>
          <a:p>
            <a:pPr>
              <a:spcAft>
                <a:spcPts val="1000"/>
              </a:spcAft>
            </a:pPr>
            <a:r>
              <a:rPr lang="en-US" sz="2400">
                <a:latin typeface="Calibri" pitchFamily="34" charset="0"/>
              </a:rPr>
              <a:t>After the care transition audit is completed and the document is generated, the provider completes the Hospital-Follow-up-Call document:</a:t>
            </a:r>
          </a:p>
        </p:txBody>
      </p:sp>
      <p:pic>
        <p:nvPicPr>
          <p:cNvPr id="51204" name="Picture 3" descr="cid:image003.png@01CBF91D.45854200"/>
          <p:cNvPicPr>
            <a:picLocks noChangeAspect="1" noChangeArrowheads="1"/>
          </p:cNvPicPr>
          <p:nvPr/>
        </p:nvPicPr>
        <p:blipFill>
          <a:blip r:embed="rId3" r:link="rId4" cstate="print"/>
          <a:srcRect/>
          <a:stretch>
            <a:fillRect/>
          </a:stretch>
        </p:blipFill>
        <p:spPr bwMode="auto">
          <a:xfrm>
            <a:off x="2390775" y="1828800"/>
            <a:ext cx="6600825" cy="49879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10CA0EBA-A4C9-4056-9167-E67623CDD38A}"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Follow-Up Call -- I</a:t>
            </a:r>
          </a:p>
        </p:txBody>
      </p:sp>
      <p:sp>
        <p:nvSpPr>
          <p:cNvPr id="52227" name="Rectangle 3"/>
          <p:cNvSpPr>
            <a:spLocks noChangeArrowheads="1"/>
          </p:cNvSpPr>
          <p:nvPr/>
        </p:nvSpPr>
        <p:spPr bwMode="auto">
          <a:xfrm>
            <a:off x="533400" y="2057400"/>
            <a:ext cx="8153400" cy="3970338"/>
          </a:xfrm>
          <a:prstGeom prst="rect">
            <a:avLst/>
          </a:prstGeom>
          <a:noFill/>
          <a:ln w="9525">
            <a:noFill/>
            <a:miter lim="800000"/>
            <a:headEnd/>
            <a:tailEnd/>
          </a:ln>
        </p:spPr>
        <p:txBody>
          <a:bodyPr>
            <a:spAutoFit/>
          </a:bodyPr>
          <a:lstStyle/>
          <a:p>
            <a:pPr marL="403225" indent="-403225">
              <a:buFont typeface="Arial" charset="0"/>
              <a:buChar char="•"/>
            </a:pPr>
            <a:r>
              <a:rPr lang="en-US" sz="2800">
                <a:latin typeface="Calibri" pitchFamily="34" charset="0"/>
              </a:rPr>
              <a:t>During that preparation of the “baton,” the provider  checks off the questions which are to be asked the patient in the follow-up call.  </a:t>
            </a:r>
          </a:p>
          <a:p>
            <a:pPr marL="403225" indent="-403225">
              <a:buFont typeface="Arial" charset="0"/>
              <a:buChar char="•"/>
            </a:pPr>
            <a:r>
              <a:rPr lang="en-US" sz="2800">
                <a:latin typeface="Calibri" pitchFamily="34" charset="0"/>
              </a:rPr>
              <a:t>The call order is sent to the Care Coordination Department electronically. The day following discharge, the patient is called.  </a:t>
            </a:r>
          </a:p>
          <a:p>
            <a:pPr marL="403225" indent="-403225">
              <a:buFont typeface="Arial" charset="0"/>
              <a:buChar char="•"/>
            </a:pPr>
            <a:r>
              <a:rPr lang="en-US" sz="2800">
                <a:latin typeface="Calibri" pitchFamily="34" charset="0"/>
              </a:rPr>
              <a:t>The call is the beginning of the “</a:t>
            </a:r>
            <a:r>
              <a:rPr lang="en-US" sz="2800" b="1">
                <a:latin typeface="Calibri" pitchFamily="34" charset="0"/>
              </a:rPr>
              <a:t>coaching</a:t>
            </a:r>
            <a:r>
              <a:rPr lang="en-US" sz="2800">
                <a:latin typeface="Calibri" pitchFamily="34" charset="0"/>
              </a:rPr>
              <a:t>” of the patient to help make them successful in the transition from the inpatient setting.  </a:t>
            </a:r>
          </a:p>
        </p:txBody>
      </p:sp>
      <p:sp>
        <p:nvSpPr>
          <p:cNvPr id="4" name="Slide Number Placeholder 3"/>
          <p:cNvSpPr>
            <a:spLocks noGrp="1"/>
          </p:cNvSpPr>
          <p:nvPr>
            <p:ph type="sldNum" sz="quarter" idx="12"/>
          </p:nvPr>
        </p:nvSpPr>
        <p:spPr/>
        <p:txBody>
          <a:bodyPr/>
          <a:lstStyle/>
          <a:p>
            <a:pPr>
              <a:defRPr/>
            </a:pPr>
            <a:fld id="{5783D741-0168-4275-9129-AADEEF014853}"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National Priorities Partnership</a:t>
            </a:r>
          </a:p>
        </p:txBody>
      </p:sp>
      <p:sp>
        <p:nvSpPr>
          <p:cNvPr id="16387" name="Rectangle 3"/>
          <p:cNvSpPr>
            <a:spLocks noChangeArrowheads="1"/>
          </p:cNvSpPr>
          <p:nvPr/>
        </p:nvSpPr>
        <p:spPr bwMode="auto">
          <a:xfrm>
            <a:off x="304800" y="2133600"/>
            <a:ext cx="8686800" cy="2185988"/>
          </a:xfrm>
          <a:prstGeom prst="rect">
            <a:avLst/>
          </a:prstGeom>
          <a:noFill/>
          <a:ln w="9525">
            <a:noFill/>
            <a:miter lim="800000"/>
            <a:headEnd/>
            <a:tailEnd/>
          </a:ln>
        </p:spPr>
        <p:txBody>
          <a:bodyPr>
            <a:spAutoFit/>
          </a:bodyPr>
          <a:lstStyle/>
          <a:p>
            <a:r>
              <a:rPr lang="en-US" sz="3200">
                <a:latin typeface="Calibri" pitchFamily="34" charset="0"/>
              </a:rPr>
              <a:t> </a:t>
            </a:r>
          </a:p>
          <a:p>
            <a:endParaRPr lang="en-US" sz="3200">
              <a:latin typeface="Calibri" pitchFamily="34" charset="0"/>
            </a:endParaRPr>
          </a:p>
          <a:p>
            <a:endParaRPr lang="en-US" sz="2400">
              <a:latin typeface="Calibri" pitchFamily="34" charset="0"/>
            </a:endParaRPr>
          </a:p>
          <a:p>
            <a:endParaRPr lang="en-US" sz="2400">
              <a:latin typeface="Calibri" pitchFamily="34" charset="0"/>
            </a:endParaRPr>
          </a:p>
          <a:p>
            <a:endParaRPr lang="en-US" sz="2400">
              <a:latin typeface="Calibri" pitchFamily="34" charset="0"/>
            </a:endParaRPr>
          </a:p>
        </p:txBody>
      </p:sp>
      <p:sp>
        <p:nvSpPr>
          <p:cNvPr id="4" name="Slide Number Placeholder 3"/>
          <p:cNvSpPr>
            <a:spLocks noGrp="1"/>
          </p:cNvSpPr>
          <p:nvPr>
            <p:ph type="sldNum" sz="quarter" idx="12"/>
          </p:nvPr>
        </p:nvSpPr>
        <p:spPr/>
        <p:txBody>
          <a:bodyPr/>
          <a:lstStyle/>
          <a:p>
            <a:pPr>
              <a:defRPr/>
            </a:pPr>
            <a:fld id="{3443105B-0CEA-4759-8BE2-AB7B3FC996D3}" type="slidenum">
              <a:rPr lang="en-US" smtClean="0"/>
              <a:pPr>
                <a:defRPr/>
              </a:pPr>
              <a:t>4</a:t>
            </a:fld>
            <a:endParaRPr lang="en-US"/>
          </a:p>
        </p:txBody>
      </p:sp>
      <p:sp>
        <p:nvSpPr>
          <p:cNvPr id="16389" name="Rectangle 6"/>
          <p:cNvSpPr>
            <a:spLocks noChangeArrowheads="1"/>
          </p:cNvSpPr>
          <p:nvPr/>
        </p:nvSpPr>
        <p:spPr bwMode="auto">
          <a:xfrm rot="10800000" flipV="1">
            <a:off x="457200" y="2457450"/>
            <a:ext cx="8229600" cy="3970338"/>
          </a:xfrm>
          <a:prstGeom prst="rect">
            <a:avLst/>
          </a:prstGeom>
          <a:noFill/>
          <a:ln w="9525">
            <a:noFill/>
            <a:miter lim="800000"/>
            <a:headEnd/>
            <a:tailEnd/>
          </a:ln>
        </p:spPr>
        <p:txBody>
          <a:bodyPr anchor="ctr">
            <a:spAutoFit/>
          </a:bodyPr>
          <a:lstStyle/>
          <a:p>
            <a:r>
              <a:rPr lang="en-US" sz="2800">
                <a:latin typeface="Calibri" pitchFamily="34" charset="0"/>
              </a:rPr>
              <a:t>Addressing the fourth NPP goal, the NQF report to HHS stated that in regard to care coordination</a:t>
            </a:r>
            <a:r>
              <a:rPr lang="en-US" sz="2800" i="1">
                <a:latin typeface="Calibri" pitchFamily="34" charset="0"/>
              </a:rPr>
              <a:t>:</a:t>
            </a:r>
          </a:p>
          <a:p>
            <a:pPr algn="ctr"/>
            <a:endParaRPr lang="en-US" sz="2800" i="1">
              <a:latin typeface="Calibri" pitchFamily="34" charset="0"/>
            </a:endParaRPr>
          </a:p>
          <a:p>
            <a:pPr algn="ctr"/>
            <a:r>
              <a:rPr lang="en-US" sz="2400" i="1">
                <a:latin typeface="Calibri" pitchFamily="34" charset="0"/>
              </a:rPr>
              <a:t>“Healthcare should guide patients and families through their healthcare experience, while respecting patient choice, offering physical and psychological supports, and encouraging strong relationships among patients and the healthcare professionals accountable for their care….”</a:t>
            </a:r>
          </a:p>
          <a:p>
            <a:endParaRPr lang="en-US" sz="2800" i="1">
              <a:latin typeface="Calibri" pitchFamily="34" charset="0"/>
            </a:endParaRPr>
          </a:p>
          <a:p>
            <a:r>
              <a:rPr lang="en-US" sz="2000">
                <a:latin typeface="Calibri" pitchFamily="34" charset="0"/>
              </a:rPr>
              <a:t> </a:t>
            </a:r>
            <a:endParaRPr lang="en-US">
              <a:latin typeface="Calibri"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Follow-Up Call – II </a:t>
            </a:r>
          </a:p>
        </p:txBody>
      </p:sp>
      <p:sp>
        <p:nvSpPr>
          <p:cNvPr id="53251" name="Rectangle 3"/>
          <p:cNvSpPr>
            <a:spLocks noChangeArrowheads="1"/>
          </p:cNvSpPr>
          <p:nvPr/>
        </p:nvSpPr>
        <p:spPr bwMode="auto">
          <a:xfrm>
            <a:off x="533400" y="2133600"/>
            <a:ext cx="8153400" cy="4657725"/>
          </a:xfrm>
          <a:prstGeom prst="rect">
            <a:avLst/>
          </a:prstGeom>
          <a:noFill/>
          <a:ln w="9525">
            <a:noFill/>
            <a:miter lim="800000"/>
            <a:headEnd/>
            <a:tailEnd/>
          </a:ln>
        </p:spPr>
        <p:txBody>
          <a:bodyPr>
            <a:spAutoFit/>
          </a:bodyPr>
          <a:lstStyle/>
          <a:p>
            <a:pPr marL="403225" indent="-403225">
              <a:spcAft>
                <a:spcPts val="1000"/>
              </a:spcAft>
              <a:buFont typeface="Arial" charset="0"/>
              <a:buChar char="•"/>
            </a:pPr>
            <a:r>
              <a:rPr lang="en-US" sz="2800">
                <a:latin typeface="Calibri" pitchFamily="34" charset="0"/>
              </a:rPr>
              <a:t>The Care-Coordination, post-hospital call takes 12-30 minutes with each patient and engages the patient in eliminating barriers to care.  </a:t>
            </a:r>
          </a:p>
          <a:p>
            <a:pPr marL="403225" indent="-403225">
              <a:spcAft>
                <a:spcPts val="1000"/>
              </a:spcAft>
              <a:buFont typeface="Arial" charset="0"/>
              <a:buChar char="•"/>
            </a:pPr>
            <a:r>
              <a:rPr lang="en-US" sz="2800">
                <a:latin typeface="Calibri" pitchFamily="34" charset="0"/>
              </a:rPr>
              <a:t>If appropriate, an additional call is scheduled at an appropriate interval.   </a:t>
            </a:r>
          </a:p>
          <a:p>
            <a:pPr marL="403225" indent="-403225">
              <a:spcAft>
                <a:spcPts val="1000"/>
              </a:spcAft>
              <a:buFont typeface="Arial" charset="0"/>
              <a:buChar char="•"/>
            </a:pPr>
            <a:r>
              <a:rPr lang="en-US" sz="2800">
                <a:latin typeface="Calibri" pitchFamily="34" charset="0"/>
              </a:rPr>
              <a:t>If after three attempts, the patient is not reached by phone, the box in the lower left-hand corner by “Unable to Call, Letter sent” is checked.  Automatically, a letter is created which is sent to the patient asking them to contact SETMA.</a:t>
            </a:r>
          </a:p>
        </p:txBody>
      </p:sp>
      <p:sp>
        <p:nvSpPr>
          <p:cNvPr id="4" name="Slide Number Placeholder 3"/>
          <p:cNvSpPr>
            <a:spLocks noGrp="1"/>
          </p:cNvSpPr>
          <p:nvPr>
            <p:ph type="sldNum" sz="quarter" idx="12"/>
          </p:nvPr>
        </p:nvSpPr>
        <p:spPr/>
        <p:txBody>
          <a:bodyPr/>
          <a:lstStyle/>
          <a:p>
            <a:pPr>
              <a:defRPr/>
            </a:pPr>
            <a:fld id="{EBE51BB3-DFF5-4662-A8C7-C149032908B2}" type="slidenum">
              <a:rPr lang="en-US" smtClean="0"/>
              <a:pPr>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Coordinated Care</a:t>
            </a:r>
          </a:p>
        </p:txBody>
      </p:sp>
      <p:sp>
        <p:nvSpPr>
          <p:cNvPr id="54275" name="Rectangle 3"/>
          <p:cNvSpPr>
            <a:spLocks noChangeArrowheads="1"/>
          </p:cNvSpPr>
          <p:nvPr/>
        </p:nvSpPr>
        <p:spPr bwMode="auto">
          <a:xfrm>
            <a:off x="304800" y="2133600"/>
            <a:ext cx="8458200" cy="4595813"/>
          </a:xfrm>
          <a:prstGeom prst="rect">
            <a:avLst/>
          </a:prstGeom>
          <a:noFill/>
          <a:ln w="9525">
            <a:noFill/>
            <a:miter lim="800000"/>
            <a:headEnd/>
            <a:tailEnd/>
          </a:ln>
        </p:spPr>
        <p:txBody>
          <a:bodyPr>
            <a:spAutoFit/>
          </a:bodyPr>
          <a:lstStyle/>
          <a:p>
            <a:pPr>
              <a:spcAft>
                <a:spcPts val="1000"/>
              </a:spcAft>
            </a:pPr>
            <a:r>
              <a:rPr lang="en-US" sz="2400" b="1">
                <a:latin typeface="Calibri" pitchFamily="34" charset="0"/>
              </a:rPr>
              <a:t>The genius and the promise of the Patient-Centered Medical Home are symbolized by the “baton.”  </a:t>
            </a:r>
            <a:r>
              <a:rPr lang="en-US" sz="2400">
                <a:latin typeface="Calibri" pitchFamily="34" charset="0"/>
              </a:rPr>
              <a:t>Its display continually reminds the provider and will inform the patient, that to be successful, the patient’s care must be </a:t>
            </a:r>
            <a:r>
              <a:rPr lang="en-US" sz="2400" b="1">
                <a:latin typeface="Calibri" pitchFamily="34" charset="0"/>
              </a:rPr>
              <a:t>coordinated</a:t>
            </a:r>
            <a:r>
              <a:rPr lang="en-US" sz="2400">
                <a:latin typeface="Calibri" pitchFamily="34" charset="0"/>
              </a:rPr>
              <a:t>, and must result in </a:t>
            </a:r>
            <a:r>
              <a:rPr lang="en-US" sz="2400" b="1">
                <a:latin typeface="Calibri" pitchFamily="34" charset="0"/>
              </a:rPr>
              <a:t>coordinated care</a:t>
            </a:r>
            <a:r>
              <a:rPr lang="en-US" sz="2400">
                <a:latin typeface="Calibri" pitchFamily="34" charset="0"/>
              </a:rPr>
              <a:t>.  </a:t>
            </a:r>
          </a:p>
          <a:p>
            <a:pPr>
              <a:spcAft>
                <a:spcPts val="1000"/>
              </a:spcAft>
            </a:pPr>
            <a:endParaRPr lang="en-US" sz="1200">
              <a:latin typeface="Calibri" pitchFamily="34" charset="0"/>
            </a:endParaRPr>
          </a:p>
          <a:p>
            <a:pPr>
              <a:spcAft>
                <a:spcPts val="1000"/>
              </a:spcAft>
            </a:pPr>
            <a:r>
              <a:rPr lang="en-US" sz="2400">
                <a:latin typeface="Calibri" pitchFamily="34" charset="0"/>
              </a:rPr>
              <a:t>In 2011, as we expand the scope of SETMA’s Department of Care Coordination, we know that the principal failure-points of coordination  are at the “transitions of care,” and that the work of the healthcare team – patient and provider – is that together they evaluate, define and execute a plan which is effectively transmitted to the patient.  </a:t>
            </a:r>
          </a:p>
        </p:txBody>
      </p:sp>
      <p:sp>
        <p:nvSpPr>
          <p:cNvPr id="4" name="Slide Number Placeholder 3"/>
          <p:cNvSpPr>
            <a:spLocks noGrp="1"/>
          </p:cNvSpPr>
          <p:nvPr>
            <p:ph type="sldNum" sz="quarter" idx="12"/>
          </p:nvPr>
        </p:nvSpPr>
        <p:spPr/>
        <p:txBody>
          <a:bodyPr/>
          <a:lstStyle/>
          <a:p>
            <a:pPr>
              <a:defRPr/>
            </a:pPr>
            <a:fld id="{53013620-FF7D-49A6-ACC7-69AAC31CAA8A}" type="slidenum">
              <a:rPr lang="en-US" smtClean="0"/>
              <a:pPr>
                <a:defRPr/>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Transition of Care</a:t>
            </a:r>
          </a:p>
        </p:txBody>
      </p:sp>
      <p:sp>
        <p:nvSpPr>
          <p:cNvPr id="3" name="Slide Number Placeholder 2"/>
          <p:cNvSpPr>
            <a:spLocks noGrp="1"/>
          </p:cNvSpPr>
          <p:nvPr>
            <p:ph type="sldNum" sz="quarter" idx="12"/>
          </p:nvPr>
        </p:nvSpPr>
        <p:spPr/>
        <p:txBody>
          <a:bodyPr/>
          <a:lstStyle/>
          <a:p>
            <a:pPr>
              <a:defRPr/>
            </a:pPr>
            <a:fld id="{63A1B3C6-224C-421A-A0B1-4C0BA002A263}" type="slidenum">
              <a:rPr lang="en-US" smtClean="0"/>
              <a:pPr>
                <a:defRPr/>
              </a:pPr>
              <a:t>42</a:t>
            </a:fld>
            <a:endParaRPr lang="en-US"/>
          </a:p>
        </p:txBody>
      </p:sp>
      <p:sp>
        <p:nvSpPr>
          <p:cNvPr id="55300" name="Rectangle 3"/>
          <p:cNvSpPr>
            <a:spLocks noChangeArrowheads="1"/>
          </p:cNvSpPr>
          <p:nvPr/>
        </p:nvSpPr>
        <p:spPr bwMode="auto">
          <a:xfrm>
            <a:off x="762000" y="2690813"/>
            <a:ext cx="7315200" cy="2062162"/>
          </a:xfrm>
          <a:prstGeom prst="rect">
            <a:avLst/>
          </a:prstGeom>
          <a:noFill/>
          <a:ln w="9525">
            <a:noFill/>
            <a:miter lim="800000"/>
            <a:headEnd/>
            <a:tailEnd/>
          </a:ln>
        </p:spPr>
        <p:txBody>
          <a:bodyPr>
            <a:spAutoFit/>
          </a:bodyPr>
          <a:lstStyle/>
          <a:p>
            <a:pPr marL="347663" indent="-347663" algn="ctr"/>
            <a:r>
              <a:rPr lang="en-US" sz="3200">
                <a:latin typeface="Calibri" pitchFamily="34" charset="0"/>
              </a:rPr>
              <a:t>The complexity of the Transition of Care</a:t>
            </a:r>
          </a:p>
          <a:p>
            <a:pPr marL="347663" indent="-347663" algn="ctr"/>
            <a:r>
              <a:rPr lang="en-US" sz="3200">
                <a:latin typeface="Calibri" pitchFamily="34" charset="0"/>
              </a:rPr>
              <a:t>process is illustrated by this analysis of the</a:t>
            </a:r>
          </a:p>
          <a:p>
            <a:pPr marL="347663" indent="-347663" algn="ctr"/>
            <a:r>
              <a:rPr lang="en-US" sz="3200">
                <a:latin typeface="Calibri" pitchFamily="34" charset="0"/>
              </a:rPr>
              <a:t>eight different places this document can</a:t>
            </a:r>
          </a:p>
          <a:p>
            <a:pPr marL="347663" indent="-347663" algn="ctr"/>
            <a:r>
              <a:rPr lang="en-US" sz="3200">
                <a:latin typeface="Calibri" pitchFamily="34" charset="0"/>
              </a:rPr>
              <a:t>need to be sent.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Hospital Care Summary</a:t>
            </a:r>
          </a:p>
        </p:txBody>
      </p:sp>
      <p:sp>
        <p:nvSpPr>
          <p:cNvPr id="3" name="Slide Number Placeholder 2"/>
          <p:cNvSpPr>
            <a:spLocks noGrp="1"/>
          </p:cNvSpPr>
          <p:nvPr>
            <p:ph type="sldNum" sz="quarter" idx="12"/>
          </p:nvPr>
        </p:nvSpPr>
        <p:spPr/>
        <p:txBody>
          <a:bodyPr/>
          <a:lstStyle/>
          <a:p>
            <a:pPr>
              <a:defRPr/>
            </a:pPr>
            <a:fld id="{B74CE53F-29F6-40AA-A2A7-E8E3984743F9}" type="slidenum">
              <a:rPr lang="en-US" smtClean="0"/>
              <a:pPr>
                <a:defRPr/>
              </a:pPr>
              <a:t>43</a:t>
            </a:fld>
            <a:endParaRPr lang="en-US"/>
          </a:p>
        </p:txBody>
      </p:sp>
      <p:sp>
        <p:nvSpPr>
          <p:cNvPr id="56324" name="Rectangle 3"/>
          <p:cNvSpPr>
            <a:spLocks noChangeArrowheads="1"/>
          </p:cNvSpPr>
          <p:nvPr/>
        </p:nvSpPr>
        <p:spPr bwMode="auto">
          <a:xfrm>
            <a:off x="533400" y="2362200"/>
            <a:ext cx="7848600" cy="3667125"/>
          </a:xfrm>
          <a:prstGeom prst="rect">
            <a:avLst/>
          </a:prstGeom>
          <a:noFill/>
          <a:ln w="9525">
            <a:noFill/>
            <a:miter lim="800000"/>
            <a:headEnd/>
            <a:tailEnd/>
          </a:ln>
        </p:spPr>
        <p:txBody>
          <a:bodyPr>
            <a:spAutoFit/>
          </a:bodyPr>
          <a:lstStyle/>
          <a:p>
            <a:pPr lvl="1" indent="-457200">
              <a:spcAft>
                <a:spcPts val="1000"/>
              </a:spcAft>
            </a:pPr>
            <a:r>
              <a:rPr lang="en-US" sz="2800" b="1">
                <a:latin typeface="Calibri" pitchFamily="34" charset="0"/>
              </a:rPr>
              <a:t>1.	Inpatient to ambulatory outpatient </a:t>
            </a:r>
            <a:r>
              <a:rPr lang="en-US" sz="2800">
                <a:latin typeface="Calibri" pitchFamily="34" charset="0"/>
              </a:rPr>
              <a:t>(family) – The "baton," in a printed format, is given to the patient or in the case of a minor or incompetent adult to a parent or care giver. </a:t>
            </a:r>
          </a:p>
          <a:p>
            <a:pPr lvl="1" indent="-457200">
              <a:spcAft>
                <a:spcPts val="1000"/>
              </a:spcAft>
            </a:pPr>
            <a:r>
              <a:rPr lang="en-US" sz="2800">
                <a:latin typeface="Calibri" pitchFamily="34" charset="0"/>
              </a:rPr>
              <a:t>	The "plan of care and treatment plan" -- "the baton" -- is reviewed with the patient, parent and/or family before the patient leaves the hospital.</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Hospital Care Summary</a:t>
            </a:r>
          </a:p>
        </p:txBody>
      </p:sp>
      <p:sp>
        <p:nvSpPr>
          <p:cNvPr id="3" name="Slide Number Placeholder 2"/>
          <p:cNvSpPr>
            <a:spLocks noGrp="1"/>
          </p:cNvSpPr>
          <p:nvPr>
            <p:ph type="sldNum" sz="quarter" idx="12"/>
          </p:nvPr>
        </p:nvSpPr>
        <p:spPr/>
        <p:txBody>
          <a:bodyPr/>
          <a:lstStyle/>
          <a:p>
            <a:pPr>
              <a:defRPr/>
            </a:pPr>
            <a:fld id="{7723370E-FBA5-4AC2-A047-B3D2708788C0}" type="slidenum">
              <a:rPr lang="en-US" smtClean="0"/>
              <a:pPr>
                <a:defRPr/>
              </a:pPr>
              <a:t>44</a:t>
            </a:fld>
            <a:endParaRPr lang="en-US"/>
          </a:p>
        </p:txBody>
      </p:sp>
      <p:sp>
        <p:nvSpPr>
          <p:cNvPr id="57348" name="Rectangle 3"/>
          <p:cNvSpPr>
            <a:spLocks noChangeArrowheads="1"/>
          </p:cNvSpPr>
          <p:nvPr/>
        </p:nvSpPr>
        <p:spPr bwMode="auto">
          <a:xfrm>
            <a:off x="304800" y="2819400"/>
            <a:ext cx="8534400" cy="2554288"/>
          </a:xfrm>
          <a:prstGeom prst="rect">
            <a:avLst/>
          </a:prstGeom>
          <a:noFill/>
          <a:ln w="9525">
            <a:noFill/>
            <a:miter lim="800000"/>
            <a:headEnd/>
            <a:tailEnd/>
          </a:ln>
        </p:spPr>
        <p:txBody>
          <a:bodyPr>
            <a:spAutoFit/>
          </a:bodyPr>
          <a:lstStyle/>
          <a:p>
            <a:pPr marL="565150" lvl="2" indent="-457200">
              <a:spcAft>
                <a:spcPts val="1000"/>
              </a:spcAft>
              <a:buFontTx/>
              <a:buAutoNum type="arabicPeriod" startAt="2"/>
            </a:pPr>
            <a:r>
              <a:rPr lang="en-US" sz="3200" b="1">
                <a:latin typeface="Calibri" pitchFamily="34" charset="0"/>
              </a:rPr>
              <a:t>Inpatient to ambulatory outpatient </a:t>
            </a:r>
            <a:r>
              <a:rPr lang="en-US" sz="3200">
                <a:latin typeface="Calibri" pitchFamily="34" charset="0"/>
              </a:rPr>
              <a:t>(clinic physician) – for patients who are seen at SETMA, the "baton" is created in the EHR and is immediately accessible to the follow-up   provider.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Hospital Care Summary</a:t>
            </a:r>
          </a:p>
        </p:txBody>
      </p:sp>
      <p:sp>
        <p:nvSpPr>
          <p:cNvPr id="3" name="Slide Number Placeholder 2"/>
          <p:cNvSpPr>
            <a:spLocks noGrp="1"/>
          </p:cNvSpPr>
          <p:nvPr>
            <p:ph type="sldNum" sz="quarter" idx="12"/>
          </p:nvPr>
        </p:nvSpPr>
        <p:spPr/>
        <p:txBody>
          <a:bodyPr/>
          <a:lstStyle/>
          <a:p>
            <a:pPr>
              <a:defRPr/>
            </a:pPr>
            <a:fld id="{7AEB6CA7-3754-4EF7-A816-464F0843949E}" type="slidenum">
              <a:rPr lang="en-US" smtClean="0"/>
              <a:pPr>
                <a:defRPr/>
              </a:pPr>
              <a:t>45</a:t>
            </a:fld>
            <a:endParaRPr lang="en-US"/>
          </a:p>
        </p:txBody>
      </p:sp>
      <p:sp>
        <p:nvSpPr>
          <p:cNvPr id="58372" name="Rectangle 3"/>
          <p:cNvSpPr>
            <a:spLocks noChangeArrowheads="1"/>
          </p:cNvSpPr>
          <p:nvPr/>
        </p:nvSpPr>
        <p:spPr bwMode="auto">
          <a:xfrm>
            <a:off x="533400" y="2514600"/>
            <a:ext cx="7924800" cy="3108325"/>
          </a:xfrm>
          <a:prstGeom prst="rect">
            <a:avLst/>
          </a:prstGeom>
          <a:noFill/>
          <a:ln w="9525">
            <a:noFill/>
            <a:miter lim="800000"/>
            <a:headEnd/>
            <a:tailEnd/>
          </a:ln>
        </p:spPr>
        <p:txBody>
          <a:bodyPr>
            <a:spAutoFit/>
          </a:bodyPr>
          <a:lstStyle/>
          <a:p>
            <a:pPr marL="403225" indent="-403225"/>
            <a:r>
              <a:rPr lang="en-US" sz="2800" b="1">
                <a:latin typeface="Calibri" pitchFamily="34" charset="0"/>
              </a:rPr>
              <a:t>3.	Inpatient to ambulatory outpatient </a:t>
            </a:r>
            <a:r>
              <a:rPr lang="en-US" sz="2800">
                <a:latin typeface="Calibri" pitchFamily="34" charset="0"/>
              </a:rPr>
              <a:t>(follow-up call) -- after the </a:t>
            </a:r>
            <a:r>
              <a:rPr lang="en-US" sz="2800" b="1">
                <a:latin typeface="Calibri" pitchFamily="34" charset="0"/>
              </a:rPr>
              <a:t>Hospital Care Summary and Post Hospital Plan of Care 	and Treatment Plan</a:t>
            </a:r>
            <a:r>
              <a:rPr lang="en-US" sz="2800">
                <a:latin typeface="Calibri" pitchFamily="34" charset="0"/>
              </a:rPr>
              <a:t> is completed, a secure e-mail is sent to the department of Care Coordination scheduling the post-hospital, follow-up call and letting the caller know the issues which need to be addressed.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Hospital Care Summary</a:t>
            </a:r>
          </a:p>
        </p:txBody>
      </p:sp>
      <p:sp>
        <p:nvSpPr>
          <p:cNvPr id="59395" name="Rectangle 3"/>
          <p:cNvSpPr>
            <a:spLocks noChangeArrowheads="1"/>
          </p:cNvSpPr>
          <p:nvPr/>
        </p:nvSpPr>
        <p:spPr bwMode="auto">
          <a:xfrm>
            <a:off x="533400" y="2362200"/>
            <a:ext cx="7772400" cy="4154488"/>
          </a:xfrm>
          <a:prstGeom prst="rect">
            <a:avLst/>
          </a:prstGeom>
          <a:noFill/>
          <a:ln w="9525">
            <a:noFill/>
            <a:miter lim="800000"/>
            <a:headEnd/>
            <a:tailEnd/>
          </a:ln>
        </p:spPr>
        <p:txBody>
          <a:bodyPr>
            <a:spAutoFit/>
          </a:bodyPr>
          <a:lstStyle/>
          <a:p>
            <a:pPr marL="347663" indent="-347663"/>
            <a:r>
              <a:rPr lang="en-US" sz="2400" b="1">
                <a:latin typeface="Calibri" pitchFamily="34" charset="0"/>
              </a:rPr>
              <a:t>4. Emergency Department to ambulatory care </a:t>
            </a:r>
            <a:r>
              <a:rPr lang="en-US" sz="2400">
                <a:latin typeface="Calibri" pitchFamily="34" charset="0"/>
              </a:rPr>
              <a:t>– the same  process as in "1" above.</a:t>
            </a:r>
          </a:p>
          <a:p>
            <a:pPr marL="347663" indent="-347663"/>
            <a:r>
              <a:rPr lang="en-US" sz="2400" b="1">
                <a:latin typeface="Calibri" pitchFamily="34" charset="0"/>
              </a:rPr>
              <a:t>5. Inpatient to Nursing Home </a:t>
            </a:r>
            <a:r>
              <a:rPr lang="en-US" sz="2400">
                <a:latin typeface="Calibri" pitchFamily="34" charset="0"/>
              </a:rPr>
              <a:t>-- the "baton," with a  special set of Nursing Home orders, is given to the patient or family, and a copy is sent to the Nursing Home with transportation of the patient to the Nursing home.</a:t>
            </a:r>
          </a:p>
          <a:p>
            <a:pPr marL="347663" indent="-347663"/>
            <a:r>
              <a:rPr lang="en-US" sz="2400" b="1">
                <a:latin typeface="Calibri" pitchFamily="34" charset="0"/>
              </a:rPr>
              <a:t>6. Inpatient to Hospice </a:t>
            </a:r>
            <a:r>
              <a:rPr lang="en-US" sz="2400">
                <a:latin typeface="Calibri" pitchFamily="34" charset="0"/>
              </a:rPr>
              <a:t>-- the same as with number “5“</a:t>
            </a:r>
          </a:p>
          <a:p>
            <a:pPr marL="347663" indent="-347663"/>
            <a:r>
              <a:rPr lang="en-US" sz="2400" b="1">
                <a:latin typeface="Calibri" pitchFamily="34" charset="0"/>
              </a:rPr>
              <a:t>7. Inpatient to Home Health </a:t>
            </a:r>
            <a:r>
              <a:rPr lang="en-US" sz="2400">
                <a:latin typeface="Calibri" pitchFamily="34" charset="0"/>
              </a:rPr>
              <a:t>-- the same as number "5“ and "6" above.  If the patient is seeing SETMA's home  health, they have access to SETMA EHR and thus to the "baton."</a:t>
            </a:r>
          </a:p>
          <a:p>
            <a:pPr marL="347663" indent="-347663">
              <a:spcAft>
                <a:spcPts val="1000"/>
              </a:spcAft>
              <a:buFont typeface="Trebuchet MS" pitchFamily="34" charset="0"/>
              <a:buAutoNum type="arabicPeriod" startAt="4"/>
            </a:pPr>
            <a:endParaRPr lang="en-US" sz="2400">
              <a:latin typeface="Calibri" pitchFamily="34" charset="0"/>
            </a:endParaRPr>
          </a:p>
        </p:txBody>
      </p:sp>
      <p:sp>
        <p:nvSpPr>
          <p:cNvPr id="4" name="Slide Number Placeholder 3"/>
          <p:cNvSpPr>
            <a:spLocks noGrp="1"/>
          </p:cNvSpPr>
          <p:nvPr>
            <p:ph type="sldNum" sz="quarter" idx="12"/>
          </p:nvPr>
        </p:nvSpPr>
        <p:spPr/>
        <p:txBody>
          <a:bodyPr/>
          <a:lstStyle/>
          <a:p>
            <a:pPr>
              <a:defRPr/>
            </a:pPr>
            <a:fld id="{1CE0E2FE-E52F-4BB0-8785-C3B80C7CBA3C}" type="slidenum">
              <a:rPr lang="en-US" smtClean="0"/>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Hospital Care Summary</a:t>
            </a:r>
          </a:p>
        </p:txBody>
      </p:sp>
      <p:sp>
        <p:nvSpPr>
          <p:cNvPr id="4" name="Rectangle 3"/>
          <p:cNvSpPr/>
          <p:nvPr/>
        </p:nvSpPr>
        <p:spPr>
          <a:xfrm>
            <a:off x="685800" y="2590800"/>
            <a:ext cx="7772400" cy="3795713"/>
          </a:xfrm>
          <a:prstGeom prst="rect">
            <a:avLst/>
          </a:prstGeom>
        </p:spPr>
        <p:txBody>
          <a:bodyPr>
            <a:spAutoFit/>
          </a:bodyPr>
          <a:lstStyle/>
          <a:p>
            <a:pPr marL="457200" indent="-457200" fontAlgn="auto">
              <a:spcBef>
                <a:spcPts val="0"/>
              </a:spcBef>
              <a:spcAft>
                <a:spcPts val="0"/>
              </a:spcAft>
              <a:defRPr/>
            </a:pPr>
            <a:r>
              <a:rPr lang="en-US" sz="2800" b="1" dirty="0">
                <a:latin typeface="+mn-lt"/>
              </a:rPr>
              <a:t>8.	Inpatient to outpatient out of area </a:t>
            </a:r>
            <a:r>
              <a:rPr lang="en-US" sz="2800" dirty="0">
                <a:latin typeface="+mn-lt"/>
              </a:rPr>
              <a:t>-- "Baton" given to patient and family and also posted to web portal and HIE.  	token sent to health provider in remote location area, which allows one time access to this patient's information. </a:t>
            </a:r>
          </a:p>
          <a:p>
            <a:pPr marL="457200" indent="-457200" fontAlgn="auto">
              <a:spcBef>
                <a:spcPts val="0"/>
              </a:spcBef>
              <a:spcAft>
                <a:spcPts val="1000"/>
              </a:spcAft>
              <a:defRPr/>
            </a:pPr>
            <a:endParaRPr lang="en-US" sz="2800" dirty="0">
              <a:latin typeface="+mn-lt"/>
            </a:endParaRPr>
          </a:p>
          <a:p>
            <a:pPr marL="457200" indent="-457200" fontAlgn="auto">
              <a:spcBef>
                <a:spcPts val="0"/>
              </a:spcBef>
              <a:spcAft>
                <a:spcPts val="1000"/>
              </a:spcAft>
              <a:defRPr/>
            </a:pPr>
            <a:endParaRPr lang="en-US" sz="2800" dirty="0">
              <a:latin typeface="+mn-lt"/>
            </a:endParaRPr>
          </a:p>
          <a:p>
            <a:pPr marL="457200" indent="-457200" fontAlgn="auto">
              <a:spcBef>
                <a:spcPts val="0"/>
              </a:spcBef>
              <a:spcAft>
                <a:spcPts val="1000"/>
              </a:spcAft>
              <a:defRPr/>
            </a:pPr>
            <a:endParaRPr lang="en-US" sz="2800" dirty="0">
              <a:latin typeface="+mn-lt"/>
            </a:endParaRPr>
          </a:p>
        </p:txBody>
      </p:sp>
      <p:sp>
        <p:nvSpPr>
          <p:cNvPr id="5" name="Slide Number Placeholder 4"/>
          <p:cNvSpPr>
            <a:spLocks noGrp="1"/>
          </p:cNvSpPr>
          <p:nvPr>
            <p:ph type="sldNum" sz="quarter" idx="12"/>
          </p:nvPr>
        </p:nvSpPr>
        <p:spPr/>
        <p:txBody>
          <a:bodyPr/>
          <a:lstStyle/>
          <a:p>
            <a:pPr>
              <a:defRPr/>
            </a:pPr>
            <a:fld id="{8ABF945A-F1F4-4A1A-BEB9-C0114212E9DD}" type="slidenum">
              <a:rPr lang="en-US" smtClean="0"/>
              <a:pPr>
                <a:defRPr/>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Follow-Up Visit</a:t>
            </a:r>
          </a:p>
        </p:txBody>
      </p:sp>
      <p:sp>
        <p:nvSpPr>
          <p:cNvPr id="61443" name="Rectangle 3"/>
          <p:cNvSpPr>
            <a:spLocks noChangeArrowheads="1"/>
          </p:cNvSpPr>
          <p:nvPr/>
        </p:nvSpPr>
        <p:spPr bwMode="auto">
          <a:xfrm>
            <a:off x="533400" y="1981200"/>
            <a:ext cx="8153400" cy="4421188"/>
          </a:xfrm>
          <a:prstGeom prst="rect">
            <a:avLst/>
          </a:prstGeom>
          <a:noFill/>
          <a:ln w="9525">
            <a:noFill/>
            <a:miter lim="800000"/>
            <a:headEnd/>
            <a:tailEnd/>
          </a:ln>
        </p:spPr>
        <p:txBody>
          <a:bodyPr>
            <a:spAutoFit/>
          </a:bodyPr>
          <a:lstStyle/>
          <a:p>
            <a:pPr>
              <a:spcAft>
                <a:spcPts val="1000"/>
              </a:spcAft>
              <a:defRPr/>
            </a:pPr>
            <a:r>
              <a:rPr lang="en-US" sz="2800" b="1" dirty="0">
                <a:latin typeface="Calibri" pitchFamily="34" charset="0"/>
              </a:rPr>
              <a:t>The Transition of Care is complete when the patent is seen by the primary care provider in follow-up.  </a:t>
            </a:r>
          </a:p>
          <a:p>
            <a:pPr>
              <a:spcAft>
                <a:spcPts val="1000"/>
              </a:spcAft>
              <a:defRPr/>
            </a:pPr>
            <a:endParaRPr lang="en-US" sz="1200" b="1" dirty="0">
              <a:latin typeface="Calibri" pitchFamily="34" charset="0"/>
            </a:endParaRPr>
          </a:p>
          <a:p>
            <a:pPr marL="228600" indent="-228600">
              <a:spcAft>
                <a:spcPts val="1000"/>
              </a:spcAft>
              <a:buFont typeface="Arial" charset="0"/>
              <a:buChar char="•"/>
              <a:defRPr/>
            </a:pPr>
            <a:r>
              <a:rPr lang="en-US" sz="2400" dirty="0">
                <a:latin typeface="Calibri" pitchFamily="34" charset="0"/>
              </a:rPr>
              <a:t>Many issues are dealt with in this follow-up visit, but one of them is another potential referral to the Care Coordination Department.   If the patient has any barriers to care, the provider will complete the following template.  </a:t>
            </a:r>
          </a:p>
          <a:p>
            <a:pPr marL="228600" indent="-228600">
              <a:spcAft>
                <a:spcPts val="1000"/>
              </a:spcAft>
              <a:buFont typeface="Arial" charset="0"/>
              <a:buChar char="•"/>
              <a:defRPr/>
            </a:pPr>
            <a:endParaRPr lang="en-US" sz="1200" dirty="0">
              <a:latin typeface="Calibri" pitchFamily="34" charset="0"/>
            </a:endParaRPr>
          </a:p>
          <a:p>
            <a:pPr marL="228600" indent="-228600">
              <a:spcAft>
                <a:spcPts val="1000"/>
              </a:spcAft>
              <a:buFont typeface="Arial" charset="0"/>
              <a:buChar char="•"/>
              <a:defRPr/>
            </a:pPr>
            <a:r>
              <a:rPr lang="en-US" sz="2400" dirty="0">
                <a:latin typeface="Calibri" pitchFamily="34" charset="0"/>
              </a:rPr>
              <a:t>In this case, with checking three buttons, the need for financial assistance with medications and transportation is communicated to the Care Coordination Department.</a:t>
            </a:r>
          </a:p>
        </p:txBody>
      </p:sp>
      <p:sp>
        <p:nvSpPr>
          <p:cNvPr id="4" name="Slide Number Placeholder 3"/>
          <p:cNvSpPr>
            <a:spLocks noGrp="1"/>
          </p:cNvSpPr>
          <p:nvPr>
            <p:ph type="sldNum" sz="quarter" idx="12"/>
          </p:nvPr>
        </p:nvSpPr>
        <p:spPr/>
        <p:txBody>
          <a:bodyPr/>
          <a:lstStyle/>
          <a:p>
            <a:pPr>
              <a:defRPr/>
            </a:pPr>
            <a:fld id="{1627F777-234E-4B54-9192-94B1A52F7C2C}" type="slidenum">
              <a:rPr lang="en-US" smtClean="0"/>
              <a:pPr>
                <a:defRPr/>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391400" cy="1143000"/>
          </a:xfrm>
        </p:spPr>
        <p:txBody>
          <a:bodyPr/>
          <a:lstStyle/>
          <a:p>
            <a:pPr eaLnBrk="1" fontAlgn="auto" hangingPunct="1">
              <a:spcAft>
                <a:spcPts val="0"/>
              </a:spcAft>
              <a:defRPr/>
            </a:pPr>
            <a:r>
              <a:rPr lang="en-US" dirty="0"/>
              <a:t>Care Coordination Referral</a:t>
            </a:r>
          </a:p>
        </p:txBody>
      </p:sp>
      <p:pic>
        <p:nvPicPr>
          <p:cNvPr id="62467" name="Picture 5" descr="cid:image005.png@01CBF91D.76C06840"/>
          <p:cNvPicPr>
            <a:picLocks noChangeAspect="1" noChangeArrowheads="1"/>
          </p:cNvPicPr>
          <p:nvPr/>
        </p:nvPicPr>
        <p:blipFill>
          <a:blip r:embed="rId3" r:link="rId4" cstate="print"/>
          <a:srcRect/>
          <a:stretch>
            <a:fillRect/>
          </a:stretch>
        </p:blipFill>
        <p:spPr bwMode="auto">
          <a:xfrm>
            <a:off x="1406525" y="1905000"/>
            <a:ext cx="6365875" cy="47244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a:defRPr/>
            </a:pPr>
            <a:fld id="{884B3D01-20E9-41B1-ABEA-E6298B244E01}" type="slidenum">
              <a:rPr lang="en-US" smtClean="0"/>
              <a:pPr>
                <a:defRPr/>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National Priorities Partnership</a:t>
            </a:r>
          </a:p>
        </p:txBody>
      </p:sp>
      <p:sp>
        <p:nvSpPr>
          <p:cNvPr id="3" name="Slide Number Placeholder 2"/>
          <p:cNvSpPr>
            <a:spLocks noGrp="1"/>
          </p:cNvSpPr>
          <p:nvPr>
            <p:ph type="sldNum" sz="quarter" idx="12"/>
          </p:nvPr>
        </p:nvSpPr>
        <p:spPr/>
        <p:txBody>
          <a:bodyPr/>
          <a:lstStyle/>
          <a:p>
            <a:pPr>
              <a:defRPr/>
            </a:pPr>
            <a:fld id="{BFA81A71-AF80-49F3-85B0-31C0CA8C28F5}" type="slidenum">
              <a:rPr lang="en-US" smtClean="0"/>
              <a:pPr>
                <a:defRPr/>
              </a:pPr>
              <a:t>5</a:t>
            </a:fld>
            <a:endParaRPr lang="en-US"/>
          </a:p>
        </p:txBody>
      </p:sp>
      <p:sp>
        <p:nvSpPr>
          <p:cNvPr id="17412" name="Rectangle 3"/>
          <p:cNvSpPr>
            <a:spLocks noChangeArrowheads="1"/>
          </p:cNvSpPr>
          <p:nvPr/>
        </p:nvSpPr>
        <p:spPr bwMode="auto">
          <a:xfrm>
            <a:off x="762000" y="1905000"/>
            <a:ext cx="7848600" cy="4832350"/>
          </a:xfrm>
          <a:prstGeom prst="rect">
            <a:avLst/>
          </a:prstGeom>
          <a:noFill/>
          <a:ln w="9525">
            <a:noFill/>
            <a:miter lim="800000"/>
            <a:headEnd/>
            <a:tailEnd/>
          </a:ln>
        </p:spPr>
        <p:txBody>
          <a:bodyPr>
            <a:spAutoFit/>
          </a:bodyPr>
          <a:lstStyle/>
          <a:p>
            <a:pPr>
              <a:defRPr/>
            </a:pPr>
            <a:r>
              <a:rPr lang="en-US" sz="2800" dirty="0">
                <a:latin typeface="+mn-lt"/>
              </a:rPr>
              <a:t>Focus in care coordination by NPP are the links between:</a:t>
            </a:r>
          </a:p>
          <a:p>
            <a:pPr>
              <a:defRPr/>
            </a:pPr>
            <a:endParaRPr lang="en-US" sz="2800" b="1" dirty="0">
              <a:latin typeface="+mn-lt"/>
            </a:endParaRPr>
          </a:p>
          <a:p>
            <a:pPr>
              <a:defRPr/>
            </a:pPr>
            <a:r>
              <a:rPr lang="en-US" sz="2800" b="1" dirty="0">
                <a:latin typeface="+mn-lt"/>
              </a:rPr>
              <a:t>Care Transitions</a:t>
            </a:r>
            <a:r>
              <a:rPr lang="en-US" sz="2800" dirty="0">
                <a:latin typeface="+mn-lt"/>
              </a:rPr>
              <a:t>— …continually strive to improve care by … considering feedback from all patients and their families… regarding coordination of their care during transitions between healthcare systems and services, and…communities.</a:t>
            </a:r>
          </a:p>
          <a:p>
            <a:pPr>
              <a:defRPr/>
            </a:pPr>
            <a:r>
              <a:rPr lang="en-US" sz="2800" b="1" dirty="0">
                <a:latin typeface="+mn-lt"/>
              </a:rPr>
              <a:t>Preventable Readmissions</a:t>
            </a:r>
            <a:r>
              <a:rPr lang="en-US" sz="2800" dirty="0">
                <a:latin typeface="+mn-lt"/>
              </a:rPr>
              <a:t>— …work collaboratively with patients to reduce preventable 30-day readmission rates.</a:t>
            </a:r>
            <a:endParaRPr lang="en-US" sz="2800" dirty="0">
              <a:solidFill>
                <a:srgbClr val="6D276A"/>
              </a:solidFill>
              <a:latin typeface="+mn-lt"/>
              <a:cs typeface="Times New Roman" pitchFamily="18" charset="0"/>
              <a:hlinkClick r:id="rId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SETMA Foundation</a:t>
            </a:r>
          </a:p>
        </p:txBody>
      </p:sp>
      <p:sp>
        <p:nvSpPr>
          <p:cNvPr id="63491" name="Rectangle 3"/>
          <p:cNvSpPr>
            <a:spLocks noChangeArrowheads="1"/>
          </p:cNvSpPr>
          <p:nvPr/>
        </p:nvSpPr>
        <p:spPr bwMode="auto">
          <a:xfrm>
            <a:off x="533400" y="2438400"/>
            <a:ext cx="8153400" cy="2678113"/>
          </a:xfrm>
          <a:prstGeom prst="rect">
            <a:avLst/>
          </a:prstGeom>
          <a:noFill/>
          <a:ln w="9525">
            <a:noFill/>
            <a:miter lim="800000"/>
            <a:headEnd/>
            <a:tailEnd/>
          </a:ln>
        </p:spPr>
        <p:txBody>
          <a:bodyPr>
            <a:spAutoFit/>
          </a:bodyPr>
          <a:lstStyle/>
          <a:p>
            <a:pPr>
              <a:spcAft>
                <a:spcPts val="1000"/>
              </a:spcAft>
            </a:pPr>
            <a:r>
              <a:rPr lang="en-US" sz="2400">
                <a:latin typeface="Calibri" pitchFamily="34" charset="0"/>
              </a:rPr>
              <a:t>Under the Medical Home model the provider has NOT done his/her job when he/she simply prescribes the care which meets national standards.  </a:t>
            </a:r>
            <a:r>
              <a:rPr lang="en-US" sz="2400" b="1">
                <a:latin typeface="Calibri" pitchFamily="34" charset="0"/>
              </a:rPr>
              <a:t>Doing the job of Medical Home requires the prescribing of the best care which is available and accessible to the patient, and when that care is less than the best, the provider makes every attempt to find resources to help that patient obtain the care needed</a:t>
            </a:r>
            <a:r>
              <a:rPr lang="en-US" sz="2400">
                <a:latin typeface="Calibri" pitchFamily="34" charset="0"/>
              </a:rPr>
              <a:t>. </a:t>
            </a:r>
          </a:p>
        </p:txBody>
      </p:sp>
      <p:sp>
        <p:nvSpPr>
          <p:cNvPr id="4" name="Slide Number Placeholder 3"/>
          <p:cNvSpPr>
            <a:spLocks noGrp="1"/>
          </p:cNvSpPr>
          <p:nvPr>
            <p:ph type="sldNum" sz="quarter" idx="12"/>
          </p:nvPr>
        </p:nvSpPr>
        <p:spPr/>
        <p:txBody>
          <a:bodyPr/>
          <a:lstStyle/>
          <a:p>
            <a:pPr>
              <a:defRPr/>
            </a:pPr>
            <a:fld id="{AE36A871-E638-44DE-825F-9BC68C8ABD76}" type="slidenum">
              <a:rPr lang="en-US" smtClean="0"/>
              <a:pPr>
                <a:defRPr/>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SETMA Foundation</a:t>
            </a:r>
          </a:p>
        </p:txBody>
      </p:sp>
      <p:sp>
        <p:nvSpPr>
          <p:cNvPr id="64515" name="Rectangle 3"/>
          <p:cNvSpPr>
            <a:spLocks noChangeArrowheads="1"/>
          </p:cNvSpPr>
          <p:nvPr/>
        </p:nvSpPr>
        <p:spPr bwMode="auto">
          <a:xfrm>
            <a:off x="533400" y="2209800"/>
            <a:ext cx="8153400" cy="4227513"/>
          </a:xfrm>
          <a:prstGeom prst="rect">
            <a:avLst/>
          </a:prstGeom>
          <a:noFill/>
          <a:ln w="9525">
            <a:noFill/>
            <a:miter lim="800000"/>
            <a:headEnd/>
            <a:tailEnd/>
          </a:ln>
        </p:spPr>
        <p:txBody>
          <a:bodyPr>
            <a:spAutoFit/>
          </a:bodyPr>
          <a:lstStyle/>
          <a:p>
            <a:pPr>
              <a:spcAft>
                <a:spcPts val="1000"/>
              </a:spcAft>
            </a:pPr>
            <a:r>
              <a:rPr lang="en-US" sz="2400">
                <a:latin typeface="Calibri" pitchFamily="34" charset="0"/>
              </a:rPr>
              <a:t>In February 2009, SETMA saw a patient who has a very complex healthcare situation.  When seen in the hospital as a new patient, he was angry, bitter and hostile.  No amount of cajoling would change the patient’s demeanor.  </a:t>
            </a:r>
          </a:p>
          <a:p>
            <a:pPr>
              <a:spcAft>
                <a:spcPts val="1000"/>
              </a:spcAft>
            </a:pPr>
            <a:endParaRPr lang="en-US" sz="1200">
              <a:latin typeface="Calibri" pitchFamily="34" charset="0"/>
            </a:endParaRPr>
          </a:p>
          <a:p>
            <a:pPr>
              <a:spcAft>
                <a:spcPts val="1000"/>
              </a:spcAft>
            </a:pPr>
            <a:r>
              <a:rPr lang="en-US" sz="2400">
                <a:latin typeface="Calibri" pitchFamily="34" charset="0"/>
              </a:rPr>
              <a:t>During his office-based, hospital follow-up, it was discovered that the patient was only taking four of nine medications because of expense; could not afford gas to come to the doctor; was going blind but did not have the money to see an eye specialist; could not afford the co-pays for diabetes education and could not work but did not know how to apply for disability.</a:t>
            </a:r>
          </a:p>
        </p:txBody>
      </p:sp>
      <p:sp>
        <p:nvSpPr>
          <p:cNvPr id="4" name="Slide Number Placeholder 3"/>
          <p:cNvSpPr>
            <a:spLocks noGrp="1"/>
          </p:cNvSpPr>
          <p:nvPr>
            <p:ph type="sldNum" sz="quarter" idx="12"/>
          </p:nvPr>
        </p:nvSpPr>
        <p:spPr/>
        <p:txBody>
          <a:bodyPr/>
          <a:lstStyle/>
          <a:p>
            <a:pPr>
              <a:defRPr/>
            </a:pPr>
            <a:fld id="{522AE4CC-53CE-4F60-9E59-0894D3184EB7}" type="slidenum">
              <a:rPr lang="en-US" smtClean="0"/>
              <a:pPr>
                <a:defRPr/>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SETMA Foundation</a:t>
            </a:r>
          </a:p>
        </p:txBody>
      </p:sp>
      <p:sp>
        <p:nvSpPr>
          <p:cNvPr id="4" name="Rectangle 3"/>
          <p:cNvSpPr/>
          <p:nvPr/>
        </p:nvSpPr>
        <p:spPr>
          <a:xfrm>
            <a:off x="381000" y="1981200"/>
            <a:ext cx="8229600" cy="4349750"/>
          </a:xfrm>
          <a:prstGeom prst="rect">
            <a:avLst/>
          </a:prstGeom>
        </p:spPr>
        <p:txBody>
          <a:bodyPr>
            <a:spAutoFit/>
          </a:bodyPr>
          <a:lstStyle/>
          <a:p>
            <a:pPr fontAlgn="auto">
              <a:spcBef>
                <a:spcPts val="0"/>
              </a:spcBef>
              <a:spcAft>
                <a:spcPts val="1000"/>
              </a:spcAft>
              <a:defRPr/>
            </a:pPr>
            <a:r>
              <a:rPr lang="en-US" sz="2800" b="1" dirty="0">
                <a:latin typeface="+mn-lt"/>
              </a:rPr>
              <a:t>He left SETMA with the Foundation providing:</a:t>
            </a:r>
          </a:p>
          <a:p>
            <a:pPr fontAlgn="auto">
              <a:spcBef>
                <a:spcPts val="0"/>
              </a:spcBef>
              <a:spcAft>
                <a:spcPts val="1000"/>
              </a:spcAft>
              <a:defRPr/>
            </a:pPr>
            <a:endParaRPr lang="en-US" sz="1200" b="1" dirty="0">
              <a:latin typeface="+mn-lt"/>
            </a:endParaRPr>
          </a:p>
          <a:p>
            <a:pPr marL="457200" indent="-457200" fontAlgn="auto">
              <a:spcBef>
                <a:spcPts val="0"/>
              </a:spcBef>
              <a:spcAft>
                <a:spcPts val="0"/>
              </a:spcAft>
              <a:buFont typeface="+mj-lt"/>
              <a:buAutoNum type="arabicPeriod"/>
              <a:defRPr/>
            </a:pPr>
            <a:r>
              <a:rPr lang="en-US" sz="2200" dirty="0">
                <a:latin typeface="+mn-lt"/>
              </a:rPr>
              <a:t>All of his medications.  The Foundation has continued to do so for the past two years at a cost of $2,200 a quarter.  </a:t>
            </a:r>
          </a:p>
          <a:p>
            <a:pPr marL="457200" indent="-457200" fontAlgn="auto">
              <a:spcBef>
                <a:spcPts val="0"/>
              </a:spcBef>
              <a:spcAft>
                <a:spcPts val="0"/>
              </a:spcAft>
              <a:buFont typeface="+mj-lt"/>
              <a:buAutoNum type="arabicPeriod"/>
              <a:defRPr/>
            </a:pPr>
            <a:r>
              <a:rPr lang="en-US" sz="2200" dirty="0">
                <a:latin typeface="+mn-lt"/>
              </a:rPr>
              <a:t>A gas card so that he could afford to come to multiple visits for education and other health needs.</a:t>
            </a:r>
          </a:p>
          <a:p>
            <a:pPr marL="457200" indent="-457200" fontAlgn="auto">
              <a:spcBef>
                <a:spcPts val="0"/>
              </a:spcBef>
              <a:spcAft>
                <a:spcPts val="0"/>
              </a:spcAft>
              <a:buFont typeface="+mj-lt"/>
              <a:buAutoNum type="arabicPeriod"/>
              <a:defRPr/>
            </a:pPr>
            <a:r>
              <a:rPr lang="en-US" sz="2200" dirty="0">
                <a:latin typeface="+mn-lt"/>
              </a:rPr>
              <a:t>Waiver of cost for diabetes education in SETMA’s American Diabetes Association accredited Diabetes Self Education and Medical Nutrition Therapy program.</a:t>
            </a:r>
          </a:p>
          <a:p>
            <a:pPr marL="457200" indent="-457200" fontAlgn="auto">
              <a:spcBef>
                <a:spcPts val="0"/>
              </a:spcBef>
              <a:spcAft>
                <a:spcPts val="0"/>
              </a:spcAft>
              <a:buFont typeface="+mj-lt"/>
              <a:buAutoNum type="arabicPeriod"/>
              <a:defRPr/>
            </a:pPr>
            <a:r>
              <a:rPr lang="en-US" sz="2200" dirty="0">
                <a:latin typeface="+mn-lt"/>
              </a:rPr>
              <a:t>Appointment to an experimental, vision-preservation program at no cost.</a:t>
            </a:r>
          </a:p>
          <a:p>
            <a:pPr marL="457200" indent="-457200" fontAlgn="auto">
              <a:spcBef>
                <a:spcPts val="0"/>
              </a:spcBef>
              <a:spcAft>
                <a:spcPts val="0"/>
              </a:spcAft>
              <a:buFont typeface="+mj-lt"/>
              <a:buAutoNum type="arabicPeriod"/>
              <a:defRPr/>
            </a:pPr>
            <a:r>
              <a:rPr lang="en-US" sz="2200" dirty="0">
                <a:latin typeface="+mn-lt"/>
              </a:rPr>
              <a:t>Assistance with applying for disability.</a:t>
            </a:r>
          </a:p>
        </p:txBody>
      </p:sp>
      <p:sp>
        <p:nvSpPr>
          <p:cNvPr id="5" name="Slide Number Placeholder 4"/>
          <p:cNvSpPr>
            <a:spLocks noGrp="1"/>
          </p:cNvSpPr>
          <p:nvPr>
            <p:ph type="sldNum" sz="quarter" idx="12"/>
          </p:nvPr>
        </p:nvSpPr>
        <p:spPr/>
        <p:txBody>
          <a:bodyPr/>
          <a:lstStyle/>
          <a:p>
            <a:pPr>
              <a:defRPr/>
            </a:pPr>
            <a:fld id="{DA4D3A42-F44A-4957-85C5-98FCA6F192D5}" type="slidenum">
              <a:rPr lang="en-US" smtClean="0"/>
              <a:pPr>
                <a:defRPr/>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SETMA Foundation</a:t>
            </a:r>
          </a:p>
        </p:txBody>
      </p:sp>
      <p:sp>
        <p:nvSpPr>
          <p:cNvPr id="66563" name="Rectangle 3"/>
          <p:cNvSpPr>
            <a:spLocks noChangeArrowheads="1"/>
          </p:cNvSpPr>
          <p:nvPr/>
        </p:nvSpPr>
        <p:spPr bwMode="auto">
          <a:xfrm>
            <a:off x="533400" y="2438400"/>
            <a:ext cx="8153400" cy="3857625"/>
          </a:xfrm>
          <a:prstGeom prst="rect">
            <a:avLst/>
          </a:prstGeom>
          <a:noFill/>
          <a:ln w="9525">
            <a:noFill/>
            <a:miter lim="800000"/>
            <a:headEnd/>
            <a:tailEnd/>
          </a:ln>
        </p:spPr>
        <p:txBody>
          <a:bodyPr>
            <a:spAutoFit/>
          </a:bodyPr>
          <a:lstStyle/>
          <a:p>
            <a:pPr>
              <a:spcAft>
                <a:spcPts val="1000"/>
              </a:spcAft>
            </a:pPr>
            <a:r>
              <a:rPr lang="en-US" sz="2400">
                <a:latin typeface="Calibri" pitchFamily="34" charset="0"/>
              </a:rPr>
              <a:t>Are gas cards, disability applications, paying for medications a part of a physician’s responsibilities?  Absolutely not; but, are they a part of Medical Home?  Absolutely!  This patient, who was depressed and glum in the hospital, such that no one wanted to go into the patient’s room, left the office with help.  </a:t>
            </a:r>
          </a:p>
          <a:p>
            <a:pPr>
              <a:spcAft>
                <a:spcPts val="1000"/>
              </a:spcAft>
            </a:pPr>
            <a:endParaRPr lang="en-US" sz="1200">
              <a:latin typeface="Calibri" pitchFamily="34" charset="0"/>
            </a:endParaRPr>
          </a:p>
          <a:p>
            <a:pPr>
              <a:spcAft>
                <a:spcPts val="1000"/>
              </a:spcAft>
            </a:pPr>
            <a:r>
              <a:rPr lang="en-US" sz="2400">
                <a:latin typeface="Calibri" pitchFamily="34" charset="0"/>
              </a:rPr>
              <a:t>He returned six-weeks later.  He had a smile and he had </a:t>
            </a:r>
            <a:r>
              <a:rPr lang="en-US" sz="2400" b="1">
                <a:latin typeface="Calibri" pitchFamily="34" charset="0"/>
              </a:rPr>
              <a:t>hope</a:t>
            </a:r>
            <a:r>
              <a:rPr lang="en-US" sz="2400">
                <a:latin typeface="Calibri" pitchFamily="34" charset="0"/>
              </a:rPr>
              <a:t>.  It may be that the biggest result of Medical Home is hope.  And, his diabetes was treated to goal for the first time in ten years.  He has remained treated to goal for the past two years.</a:t>
            </a:r>
          </a:p>
        </p:txBody>
      </p:sp>
      <p:sp>
        <p:nvSpPr>
          <p:cNvPr id="4" name="Slide Number Placeholder 3"/>
          <p:cNvSpPr>
            <a:spLocks noGrp="1"/>
          </p:cNvSpPr>
          <p:nvPr>
            <p:ph type="sldNum" sz="quarter" idx="12"/>
          </p:nvPr>
        </p:nvSpPr>
        <p:spPr/>
        <p:txBody>
          <a:bodyPr/>
          <a:lstStyle/>
          <a:p>
            <a:pPr>
              <a:defRPr/>
            </a:pPr>
            <a:fld id="{0FC2A9DD-B8D8-4205-A46D-426CDEC990A9}" type="slidenum">
              <a:rPr lang="en-US" smtClean="0"/>
              <a:pPr>
                <a:defRPr/>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SETMA Foundation</a:t>
            </a:r>
          </a:p>
        </p:txBody>
      </p:sp>
      <p:sp>
        <p:nvSpPr>
          <p:cNvPr id="67587" name="Rectangle 3"/>
          <p:cNvSpPr>
            <a:spLocks noChangeArrowheads="1"/>
          </p:cNvSpPr>
          <p:nvPr/>
        </p:nvSpPr>
        <p:spPr bwMode="auto">
          <a:xfrm>
            <a:off x="533400" y="2819400"/>
            <a:ext cx="8153400" cy="2554288"/>
          </a:xfrm>
          <a:prstGeom prst="rect">
            <a:avLst/>
          </a:prstGeom>
          <a:noFill/>
          <a:ln w="9525">
            <a:noFill/>
            <a:miter lim="800000"/>
            <a:headEnd/>
            <a:tailEnd/>
          </a:ln>
        </p:spPr>
        <p:txBody>
          <a:bodyPr>
            <a:spAutoFit/>
          </a:bodyPr>
          <a:lstStyle/>
          <a:p>
            <a:pPr algn="ctr">
              <a:spcAft>
                <a:spcPts val="1000"/>
              </a:spcAft>
            </a:pPr>
            <a:r>
              <a:rPr lang="en-US" sz="3200">
                <a:latin typeface="Calibri" pitchFamily="34" charset="0"/>
              </a:rPr>
              <a:t>Every healthcare provider doesn’t have a foundation and even ours can’t meet everyone’s needs, but assisting patients in finding the resources to support their health is a part of medical home.  </a:t>
            </a:r>
          </a:p>
        </p:txBody>
      </p:sp>
      <p:sp>
        <p:nvSpPr>
          <p:cNvPr id="4" name="Slide Number Placeholder 3"/>
          <p:cNvSpPr>
            <a:spLocks noGrp="1"/>
          </p:cNvSpPr>
          <p:nvPr>
            <p:ph type="sldNum" sz="quarter" idx="12"/>
          </p:nvPr>
        </p:nvSpPr>
        <p:spPr/>
        <p:txBody>
          <a:bodyPr/>
          <a:lstStyle/>
          <a:p>
            <a:pPr>
              <a:defRPr/>
            </a:pPr>
            <a:fld id="{BCC0D6A0-CE9C-48D0-AA05-BE6AF86E2F87}" type="slidenum">
              <a:rPr lang="en-US" smtClean="0"/>
              <a:pPr>
                <a:defRPr/>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SETMA Foundation</a:t>
            </a:r>
          </a:p>
        </p:txBody>
      </p:sp>
      <p:sp>
        <p:nvSpPr>
          <p:cNvPr id="3" name="Slide Number Placeholder 2"/>
          <p:cNvSpPr>
            <a:spLocks noGrp="1"/>
          </p:cNvSpPr>
          <p:nvPr>
            <p:ph type="sldNum" sz="quarter" idx="12"/>
          </p:nvPr>
        </p:nvSpPr>
        <p:spPr/>
        <p:txBody>
          <a:bodyPr/>
          <a:lstStyle/>
          <a:p>
            <a:pPr>
              <a:defRPr/>
            </a:pPr>
            <a:fld id="{E04A4BFC-08F3-4D77-8C47-5F628F4EC3EA}" type="slidenum">
              <a:rPr lang="en-US" smtClean="0"/>
              <a:pPr>
                <a:defRPr/>
              </a:pPr>
              <a:t>55</a:t>
            </a:fld>
            <a:endParaRPr lang="en-US"/>
          </a:p>
        </p:txBody>
      </p:sp>
      <p:sp>
        <p:nvSpPr>
          <p:cNvPr id="68612" name="Rectangle 3"/>
          <p:cNvSpPr>
            <a:spLocks noChangeArrowheads="1"/>
          </p:cNvSpPr>
          <p:nvPr/>
        </p:nvSpPr>
        <p:spPr bwMode="auto">
          <a:xfrm>
            <a:off x="457200" y="2413000"/>
            <a:ext cx="8458200" cy="3108325"/>
          </a:xfrm>
          <a:prstGeom prst="rect">
            <a:avLst/>
          </a:prstGeom>
          <a:noFill/>
          <a:ln w="9525">
            <a:noFill/>
            <a:miter lim="800000"/>
            <a:headEnd/>
            <a:tailEnd/>
          </a:ln>
        </p:spPr>
        <p:txBody>
          <a:bodyPr>
            <a:spAutoFit/>
          </a:bodyPr>
          <a:lstStyle/>
          <a:p>
            <a:r>
              <a:rPr lang="en-US" sz="2800">
                <a:latin typeface="Calibri" pitchFamily="34" charset="0"/>
              </a:rPr>
              <a:t>And, when those resources cannot be found, Medical Home will be “done” by modifying the treatment plan so that what is prescribed can be obtained.  </a:t>
            </a:r>
          </a:p>
          <a:p>
            <a:endParaRPr lang="en-US" sz="2800">
              <a:latin typeface="Calibri" pitchFamily="34" charset="0"/>
            </a:endParaRPr>
          </a:p>
          <a:p>
            <a:r>
              <a:rPr lang="en-US" sz="2800">
                <a:latin typeface="Calibri" pitchFamily="34" charset="0"/>
              </a:rPr>
              <a:t>The ordering of tests, treatments, prescriptions which we know our patients cannot obtain is not healthcare, even if the plan of care is up to national standards.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Hospital Care Summary</a:t>
            </a:r>
          </a:p>
        </p:txBody>
      </p:sp>
      <p:sp>
        <p:nvSpPr>
          <p:cNvPr id="3" name="Slide Number Placeholder 2"/>
          <p:cNvSpPr>
            <a:spLocks noGrp="1"/>
          </p:cNvSpPr>
          <p:nvPr>
            <p:ph type="sldNum" sz="quarter" idx="12"/>
          </p:nvPr>
        </p:nvSpPr>
        <p:spPr/>
        <p:txBody>
          <a:bodyPr/>
          <a:lstStyle/>
          <a:p>
            <a:pPr>
              <a:defRPr/>
            </a:pPr>
            <a:fld id="{141131E9-F37A-4E72-8854-9C4CEBA60A0D}" type="slidenum">
              <a:rPr lang="en-US" smtClean="0"/>
              <a:pPr>
                <a:defRPr/>
              </a:pPr>
              <a:t>56</a:t>
            </a:fld>
            <a:endParaRPr lang="en-US"/>
          </a:p>
        </p:txBody>
      </p:sp>
      <p:sp>
        <p:nvSpPr>
          <p:cNvPr id="69636" name="Rectangle 3"/>
          <p:cNvSpPr>
            <a:spLocks noChangeArrowheads="1"/>
          </p:cNvSpPr>
          <p:nvPr/>
        </p:nvSpPr>
        <p:spPr bwMode="auto">
          <a:xfrm>
            <a:off x="685800" y="2133600"/>
            <a:ext cx="7620000" cy="4365625"/>
          </a:xfrm>
          <a:prstGeom prst="rect">
            <a:avLst/>
          </a:prstGeom>
          <a:noFill/>
          <a:ln w="9525">
            <a:noFill/>
            <a:miter lim="800000"/>
            <a:headEnd/>
            <a:tailEnd/>
          </a:ln>
        </p:spPr>
        <p:txBody>
          <a:bodyPr>
            <a:spAutoFit/>
          </a:bodyPr>
          <a:lstStyle/>
          <a:p>
            <a:pPr marL="0" lvl="1">
              <a:spcAft>
                <a:spcPts val="1000"/>
              </a:spcAft>
              <a:buFont typeface="Arial" charset="0"/>
              <a:buChar char="•"/>
              <a:defRPr/>
            </a:pPr>
            <a:r>
              <a:rPr lang="en-US" sz="3200" dirty="0">
                <a:latin typeface="+mn-lt"/>
              </a:rPr>
              <a:t>  With this infrastructure </a:t>
            </a:r>
          </a:p>
          <a:p>
            <a:pPr>
              <a:spcAft>
                <a:spcPts val="1000"/>
              </a:spcAft>
              <a:buFont typeface="Arial" charset="0"/>
              <a:buChar char="•"/>
              <a:defRPr/>
            </a:pPr>
            <a:r>
              <a:rPr lang="en-US" sz="3200" dirty="0">
                <a:latin typeface="+mn-lt"/>
              </a:rPr>
              <a:t>  With this care coordination </a:t>
            </a:r>
          </a:p>
          <a:p>
            <a:pPr>
              <a:spcAft>
                <a:spcPts val="1000"/>
              </a:spcAft>
              <a:buFont typeface="Arial" charset="0"/>
              <a:buChar char="•"/>
              <a:defRPr/>
            </a:pPr>
            <a:r>
              <a:rPr lang="en-US" sz="3200" dirty="0">
                <a:latin typeface="+mn-lt"/>
              </a:rPr>
              <a:t>  With this continuity of care </a:t>
            </a:r>
          </a:p>
          <a:p>
            <a:pPr>
              <a:spcAft>
                <a:spcPts val="1000"/>
              </a:spcAft>
              <a:buFont typeface="Arial" charset="0"/>
              <a:buChar char="•"/>
              <a:defRPr/>
            </a:pPr>
            <a:r>
              <a:rPr lang="en-US" sz="3200" dirty="0">
                <a:latin typeface="+mn-lt"/>
              </a:rPr>
              <a:t>  With these patient support functions </a:t>
            </a:r>
          </a:p>
          <a:p>
            <a:pPr>
              <a:spcAft>
                <a:spcPts val="1000"/>
              </a:spcAft>
              <a:defRPr/>
            </a:pPr>
            <a:endParaRPr lang="en-US" sz="1200" dirty="0">
              <a:latin typeface="+mn-lt"/>
            </a:endParaRPr>
          </a:p>
          <a:p>
            <a:pPr>
              <a:spcAft>
                <a:spcPts val="1000"/>
              </a:spcAft>
              <a:defRPr/>
            </a:pPr>
            <a:r>
              <a:rPr lang="en-US" sz="3200" dirty="0">
                <a:latin typeface="+mn-lt"/>
              </a:rPr>
              <a:t>SETMA is ready to make a major effort to decrease preventable readmissions to the hospital.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Care Transitions &amp;</a:t>
            </a:r>
            <a:br>
              <a:rPr lang="en-US" dirty="0"/>
            </a:br>
            <a:r>
              <a:rPr lang="en-US" dirty="0"/>
              <a:t>Hospital Readmissions</a:t>
            </a:r>
          </a:p>
        </p:txBody>
      </p:sp>
      <p:sp>
        <p:nvSpPr>
          <p:cNvPr id="3" name="Slide Number Placeholder 2"/>
          <p:cNvSpPr>
            <a:spLocks noGrp="1"/>
          </p:cNvSpPr>
          <p:nvPr>
            <p:ph type="sldNum" sz="quarter" idx="12"/>
          </p:nvPr>
        </p:nvSpPr>
        <p:spPr/>
        <p:txBody>
          <a:bodyPr/>
          <a:lstStyle/>
          <a:p>
            <a:pPr>
              <a:defRPr/>
            </a:pPr>
            <a:fld id="{858CF5BE-29E3-43AD-B74C-06D2F1317366}" type="slidenum">
              <a:rPr lang="en-US" smtClean="0"/>
              <a:pPr>
                <a:defRPr/>
              </a:pPr>
              <a:t>57</a:t>
            </a:fld>
            <a:endParaRPr lang="en-US"/>
          </a:p>
        </p:txBody>
      </p:sp>
      <p:sp>
        <p:nvSpPr>
          <p:cNvPr id="70660" name="Rectangle 3"/>
          <p:cNvSpPr>
            <a:spLocks noChangeArrowheads="1"/>
          </p:cNvSpPr>
          <p:nvPr/>
        </p:nvSpPr>
        <p:spPr bwMode="auto">
          <a:xfrm>
            <a:off x="685800" y="2362200"/>
            <a:ext cx="7772400" cy="3970338"/>
          </a:xfrm>
          <a:prstGeom prst="rect">
            <a:avLst/>
          </a:prstGeom>
          <a:noFill/>
          <a:ln w="9525">
            <a:noFill/>
            <a:miter lim="800000"/>
            <a:headEnd/>
            <a:tailEnd/>
          </a:ln>
        </p:spPr>
        <p:txBody>
          <a:bodyPr>
            <a:spAutoFit/>
          </a:bodyPr>
          <a:lstStyle/>
          <a:p>
            <a:r>
              <a:rPr lang="en-US" sz="2800">
                <a:latin typeface="Calibri" pitchFamily="34" charset="0"/>
              </a:rPr>
              <a:t>With this vision, SETMA expects to significantly affect hospital preventable re-admission rates over the next two years and to sustain those improvements.  </a:t>
            </a:r>
          </a:p>
          <a:p>
            <a:endParaRPr lang="en-US" sz="2800">
              <a:latin typeface="Calibri" pitchFamily="34" charset="0"/>
            </a:endParaRPr>
          </a:p>
          <a:p>
            <a:r>
              <a:rPr lang="en-US" sz="2800">
                <a:latin typeface="Calibri" pitchFamily="34" charset="0"/>
              </a:rPr>
              <a:t>Supported by care transitions, coordination of care, medication reconciliation (at multiple points of care) patient safety, quality of care and cost of care will be positively impacted.</a:t>
            </a:r>
            <a:endParaRPr 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3" name="Rectangle 2"/>
          <p:cNvSpPr/>
          <p:nvPr/>
        </p:nvSpPr>
        <p:spPr>
          <a:xfrm>
            <a:off x="304800" y="2413000"/>
            <a:ext cx="8610600" cy="3108325"/>
          </a:xfrm>
          <a:prstGeom prst="rect">
            <a:avLst/>
          </a:prstGeom>
        </p:spPr>
        <p:txBody>
          <a:bodyPr>
            <a:spAutoFit/>
          </a:bodyPr>
          <a:lstStyle/>
          <a:p>
            <a:pPr fontAlgn="auto">
              <a:spcBef>
                <a:spcPts val="0"/>
              </a:spcBef>
              <a:spcAft>
                <a:spcPts val="0"/>
              </a:spcAft>
              <a:defRPr/>
            </a:pPr>
            <a:endParaRPr lang="en-US" sz="2800" dirty="0">
              <a:latin typeface="+mn-lt"/>
            </a:endParaRPr>
          </a:p>
          <a:p>
            <a:pPr fontAlgn="auto">
              <a:spcBef>
                <a:spcPts val="0"/>
              </a:spcBef>
              <a:spcAft>
                <a:spcPts val="0"/>
              </a:spcAft>
              <a:defRPr/>
            </a:pPr>
            <a:r>
              <a:rPr lang="en-US" sz="2800" dirty="0">
                <a:latin typeface="+mn-lt"/>
              </a:rPr>
              <a:t>In SETMA’s experience, there are fifteen steps required to address care coordination and hospital readmissions, as a function of a quality care initiative which is sustainable.  </a:t>
            </a:r>
          </a:p>
          <a:p>
            <a:pPr fontAlgn="auto">
              <a:spcBef>
                <a:spcPts val="0"/>
              </a:spcBef>
              <a:spcAft>
                <a:spcPts val="0"/>
              </a:spcAft>
              <a:defRPr/>
            </a:pPr>
            <a:endParaRPr lang="en-US" sz="2800" dirty="0">
              <a:latin typeface="+mn-lt"/>
            </a:endParaRPr>
          </a:p>
          <a:p>
            <a:pPr fontAlgn="auto">
              <a:spcBef>
                <a:spcPts val="0"/>
              </a:spcBef>
              <a:spcAft>
                <a:spcPts val="0"/>
              </a:spcAft>
              <a:defRPr/>
            </a:pPr>
            <a:r>
              <a:rPr lang="en-US" sz="2800" dirty="0">
                <a:latin typeface="+mn-lt"/>
              </a:rPr>
              <a:t>The steps and the solution for each are as follows.</a:t>
            </a:r>
          </a:p>
          <a:p>
            <a:pPr fontAlgn="auto">
              <a:spcBef>
                <a:spcPts val="0"/>
              </a:spcBef>
              <a:spcAft>
                <a:spcPts val="0"/>
              </a:spcAft>
              <a:defRPr/>
            </a:pPr>
            <a:endParaRPr lang="en-US" sz="2800" dirty="0">
              <a:latin typeface="+mn-lt"/>
            </a:endParaRPr>
          </a:p>
        </p:txBody>
      </p:sp>
      <p:sp>
        <p:nvSpPr>
          <p:cNvPr id="4" name="Slide Number Placeholder 3"/>
          <p:cNvSpPr>
            <a:spLocks noGrp="1"/>
          </p:cNvSpPr>
          <p:nvPr>
            <p:ph type="sldNum" sz="quarter" idx="12"/>
          </p:nvPr>
        </p:nvSpPr>
        <p:spPr/>
        <p:txBody>
          <a:bodyPr/>
          <a:lstStyle/>
          <a:p>
            <a:pPr>
              <a:defRPr/>
            </a:pPr>
            <a:fld id="{A57A8EAC-E2A1-43AD-A545-A43B0529F2B1}"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Care Transitions &amp;</a:t>
            </a:r>
            <a:br>
              <a:rPr lang="en-US" dirty="0"/>
            </a:br>
            <a:r>
              <a:rPr lang="en-US" dirty="0"/>
              <a:t>Hospital Readmission</a:t>
            </a:r>
          </a:p>
        </p:txBody>
      </p:sp>
      <p:sp>
        <p:nvSpPr>
          <p:cNvPr id="3" name="Slide Number Placeholder 2"/>
          <p:cNvSpPr>
            <a:spLocks noGrp="1"/>
          </p:cNvSpPr>
          <p:nvPr>
            <p:ph type="sldNum" sz="quarter" idx="12"/>
          </p:nvPr>
        </p:nvSpPr>
        <p:spPr/>
        <p:txBody>
          <a:bodyPr/>
          <a:lstStyle/>
          <a:p>
            <a:pPr>
              <a:defRPr/>
            </a:pPr>
            <a:fld id="{38A8A106-C17F-4CA8-AA5B-7EF22211BBB2}" type="slidenum">
              <a:rPr lang="en-US" smtClean="0"/>
              <a:pPr>
                <a:defRPr/>
              </a:pPr>
              <a:t>7</a:t>
            </a:fld>
            <a:endParaRPr lang="en-US"/>
          </a:p>
        </p:txBody>
      </p:sp>
      <p:sp>
        <p:nvSpPr>
          <p:cNvPr id="19460" name="Rectangle 3"/>
          <p:cNvSpPr>
            <a:spLocks noChangeArrowheads="1"/>
          </p:cNvSpPr>
          <p:nvPr/>
        </p:nvSpPr>
        <p:spPr bwMode="auto">
          <a:xfrm>
            <a:off x="762000" y="2286000"/>
            <a:ext cx="8153400" cy="4400550"/>
          </a:xfrm>
          <a:prstGeom prst="rect">
            <a:avLst/>
          </a:prstGeom>
          <a:noFill/>
          <a:ln w="9525">
            <a:noFill/>
            <a:miter lim="800000"/>
            <a:headEnd/>
            <a:tailEnd/>
          </a:ln>
        </p:spPr>
        <p:txBody>
          <a:bodyPr>
            <a:spAutoFit/>
          </a:bodyPr>
          <a:lstStyle/>
          <a:p>
            <a:pPr marL="457200" indent="-457200">
              <a:buFont typeface="Trebuchet MS" pitchFamily="34" charset="0"/>
              <a:buAutoNum type="arabicPeriod"/>
              <a:defRPr/>
            </a:pPr>
            <a:r>
              <a:rPr lang="en-US" sz="2800" dirty="0">
                <a:latin typeface="+mn-lt"/>
              </a:rPr>
              <a:t>In January,1999, SETMA began using the EHR to document patient encounters.  In May, 1999, SETMA modified the goal to </a:t>
            </a:r>
            <a:r>
              <a:rPr lang="en-US" sz="2800" b="1" dirty="0">
                <a:latin typeface="+mn-lt"/>
              </a:rPr>
              <a:t>electronic patient management</a:t>
            </a:r>
            <a:r>
              <a:rPr lang="en-US" sz="2800" dirty="0">
                <a:latin typeface="+mn-lt"/>
              </a:rPr>
              <a:t> (EPM) in order to leverage the power of electronics to improve treatment outcomes.  In October, SETMA began using the EMR in the hospital for </a:t>
            </a:r>
            <a:r>
              <a:rPr lang="en-US" sz="2800" b="1" dirty="0">
                <a:latin typeface="+mn-lt"/>
              </a:rPr>
              <a:t>hospital H&amp;Ps</a:t>
            </a:r>
            <a:r>
              <a:rPr lang="en-US" sz="2800" dirty="0">
                <a:latin typeface="+mn-lt"/>
              </a:rPr>
              <a:t>, creating continuity-of-care process, based on healthcare data being electronically created and being available at all points of care.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0483" name="Rectangle 3"/>
          <p:cNvSpPr>
            <a:spLocks noChangeArrowheads="1"/>
          </p:cNvSpPr>
          <p:nvPr/>
        </p:nvSpPr>
        <p:spPr bwMode="auto">
          <a:xfrm>
            <a:off x="533400" y="2935288"/>
            <a:ext cx="8001000" cy="2246312"/>
          </a:xfrm>
          <a:prstGeom prst="rect">
            <a:avLst/>
          </a:prstGeom>
          <a:noFill/>
          <a:ln w="9525">
            <a:noFill/>
            <a:miter lim="800000"/>
            <a:headEnd/>
            <a:tailEnd/>
          </a:ln>
        </p:spPr>
        <p:txBody>
          <a:bodyPr>
            <a:spAutoFit/>
          </a:bodyPr>
          <a:lstStyle/>
          <a:p>
            <a:pPr marL="457200" indent="-457200"/>
            <a:r>
              <a:rPr lang="en-US" sz="2800">
                <a:latin typeface="Calibri" pitchFamily="34" charset="0"/>
              </a:rPr>
              <a:t>2.	In 2000, realizing that excellent care in the 21</a:t>
            </a:r>
            <a:r>
              <a:rPr lang="en-US" sz="2800" baseline="30000">
                <a:latin typeface="Calibri" pitchFamily="34" charset="0"/>
              </a:rPr>
              <a:t>st</a:t>
            </a:r>
            <a:r>
              <a:rPr lang="en-US" sz="2800">
                <a:latin typeface="Calibri" pitchFamily="34" charset="0"/>
              </a:rPr>
              <a:t> Century was going to be team-based, SETMA formed a </a:t>
            </a:r>
            <a:r>
              <a:rPr lang="en-US" sz="2800" b="1">
                <a:latin typeface="Calibri" pitchFamily="34" charset="0"/>
              </a:rPr>
              <a:t>hospital service team, </a:t>
            </a:r>
            <a:r>
              <a:rPr lang="en-US" sz="2800">
                <a:latin typeface="Calibri" pitchFamily="34" charset="0"/>
              </a:rPr>
              <a:t>which provides 24-hour-a-day, seven-day a week, in-house coverage for all of our patients.  </a:t>
            </a:r>
          </a:p>
        </p:txBody>
      </p:sp>
      <p:sp>
        <p:nvSpPr>
          <p:cNvPr id="4" name="Slide Number Placeholder 3"/>
          <p:cNvSpPr>
            <a:spLocks noGrp="1"/>
          </p:cNvSpPr>
          <p:nvPr>
            <p:ph type="sldNum" sz="quarter" idx="12"/>
          </p:nvPr>
        </p:nvSpPr>
        <p:spPr/>
        <p:txBody>
          <a:bodyPr/>
          <a:lstStyle/>
          <a:p>
            <a:pPr>
              <a:defRPr/>
            </a:pPr>
            <a:fld id="{0099653E-02F1-42C3-8631-7665CB620BF9}"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1507" name="Rectangle 3"/>
          <p:cNvSpPr>
            <a:spLocks noChangeArrowheads="1"/>
          </p:cNvSpPr>
          <p:nvPr/>
        </p:nvSpPr>
        <p:spPr bwMode="auto">
          <a:xfrm>
            <a:off x="381000" y="2057400"/>
            <a:ext cx="8001000" cy="4400550"/>
          </a:xfrm>
          <a:prstGeom prst="rect">
            <a:avLst/>
          </a:prstGeom>
          <a:noFill/>
          <a:ln w="9525">
            <a:noFill/>
            <a:miter lim="800000"/>
            <a:headEnd/>
            <a:tailEnd/>
          </a:ln>
        </p:spPr>
        <p:txBody>
          <a:bodyPr>
            <a:spAutoFit/>
          </a:bodyPr>
          <a:lstStyle/>
          <a:p>
            <a:pPr marL="457200" indent="-457200">
              <a:buFontTx/>
              <a:buAutoNum type="arabicPeriod" startAt="3"/>
            </a:pPr>
            <a:r>
              <a:rPr lang="en-US" sz="2800">
                <a:latin typeface="Calibri" pitchFamily="34" charset="0"/>
              </a:rPr>
              <a:t>In 2001, SETMA began using the EHR to produce hospital </a:t>
            </a:r>
            <a:r>
              <a:rPr lang="en-US" sz="2800" b="1">
                <a:latin typeface="Calibri" pitchFamily="34" charset="0"/>
              </a:rPr>
              <a:t>discharge summaries </a:t>
            </a:r>
            <a:r>
              <a:rPr lang="en-US" sz="2800">
                <a:latin typeface="Calibri" pitchFamily="34" charset="0"/>
              </a:rPr>
              <a:t>which further advanced continuity-of-patient-care and established the groundwork both for care transitions and for effectively addressing preventable readmissions.</a:t>
            </a:r>
          </a:p>
          <a:p>
            <a:pPr marL="457200" indent="-457200"/>
            <a:endParaRPr lang="en-US" sz="2800">
              <a:latin typeface="Calibri" pitchFamily="34" charset="0"/>
            </a:endParaRPr>
          </a:p>
          <a:p>
            <a:pPr marL="457200" indent="-457200"/>
            <a:r>
              <a:rPr lang="en-US" sz="2800">
                <a:latin typeface="Calibri" pitchFamily="34" charset="0"/>
              </a:rPr>
              <a:t>	At this point, </a:t>
            </a:r>
            <a:r>
              <a:rPr lang="en-US" sz="2800" b="1">
                <a:latin typeface="Calibri" pitchFamily="34" charset="0"/>
              </a:rPr>
              <a:t>medication reconciliation </a:t>
            </a:r>
            <a:r>
              <a:rPr lang="en-US" sz="2800">
                <a:latin typeface="Calibri" pitchFamily="34" charset="0"/>
              </a:rPr>
              <a:t>could take place in the:  clinic, hospital, nursing home, home health and emergency department.  </a:t>
            </a:r>
            <a:endParaRPr lang="en-US" sz="2400">
              <a:latin typeface="Calibri" pitchFamily="34" charset="0"/>
            </a:endParaRPr>
          </a:p>
        </p:txBody>
      </p:sp>
      <p:sp>
        <p:nvSpPr>
          <p:cNvPr id="4" name="Slide Number Placeholder 3"/>
          <p:cNvSpPr>
            <a:spLocks noGrp="1"/>
          </p:cNvSpPr>
          <p:nvPr>
            <p:ph type="sldNum" sz="quarter" idx="12"/>
          </p:nvPr>
        </p:nvSpPr>
        <p:spPr/>
        <p:txBody>
          <a:bodyPr/>
          <a:lstStyle/>
          <a:p>
            <a:pPr>
              <a:defRPr/>
            </a:pPr>
            <a:fld id="{DBCAFB05-AC3C-4273-A911-016AA42920F0}"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Mod">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1006</TotalTime>
  <Words>3834</Words>
  <Application>Microsoft Office PowerPoint</Application>
  <PresentationFormat>On-screen Show (4:3)</PresentationFormat>
  <Paragraphs>336</Paragraphs>
  <Slides>57</Slides>
  <Notes>44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Calibri</vt:lpstr>
      <vt:lpstr>Courier New</vt:lpstr>
      <vt:lpstr>Trebuchet MS</vt:lpstr>
      <vt:lpstr>Wingdings</vt:lpstr>
      <vt:lpstr>Mod</vt:lpstr>
      <vt:lpstr>Care Transitions:   The heart of Patient-Center Medical Home</vt:lpstr>
      <vt:lpstr>Care Transitions</vt:lpstr>
      <vt:lpstr>National Priorities Partnership</vt:lpstr>
      <vt:lpstr>National Priorities Partnership</vt:lpstr>
      <vt:lpstr>National Priorities Partnership</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vt:lpstr>
      <vt:lpstr>Hospital Care Summary</vt:lpstr>
      <vt:lpstr>Hospital Care Summary</vt:lpstr>
      <vt:lpstr>Care Transition Audit</vt:lpstr>
      <vt:lpstr>PowerPoint Presentation</vt:lpstr>
      <vt:lpstr>Care Transition Audit</vt:lpstr>
      <vt:lpstr>Care Transition Audit</vt:lpstr>
      <vt:lpstr>Care Transition Audit</vt:lpstr>
      <vt:lpstr>Care Transition Audit</vt:lpstr>
      <vt:lpstr>Hospital Care Summary</vt:lpstr>
      <vt:lpstr>The Baton</vt:lpstr>
      <vt:lpstr>The Baton</vt:lpstr>
      <vt:lpstr>The Baton</vt:lpstr>
      <vt:lpstr>The Baton</vt:lpstr>
      <vt:lpstr>The Baton</vt:lpstr>
      <vt:lpstr>Hospital Follow-Up Call</vt:lpstr>
      <vt:lpstr>Follow-Up Call -- I</vt:lpstr>
      <vt:lpstr>Follow-Up Call – II </vt:lpstr>
      <vt:lpstr>Coordinated Care</vt:lpstr>
      <vt:lpstr>Transition of Care</vt:lpstr>
      <vt:lpstr>Hospital Care Summary</vt:lpstr>
      <vt:lpstr>Hospital Care Summary</vt:lpstr>
      <vt:lpstr>Hospital Care Summary</vt:lpstr>
      <vt:lpstr>Hospital Care Summary</vt:lpstr>
      <vt:lpstr>Hospital Care Summary</vt:lpstr>
      <vt:lpstr>Follow-Up Visit</vt:lpstr>
      <vt:lpstr>Care Coordination Referral</vt:lpstr>
      <vt:lpstr>SETMA Foundation</vt:lpstr>
      <vt:lpstr>SETMA Foundation</vt:lpstr>
      <vt:lpstr>SETMA Foundation</vt:lpstr>
      <vt:lpstr>SETMA Foundation</vt:lpstr>
      <vt:lpstr>SETMA Foundation</vt:lpstr>
      <vt:lpstr>SETMA Foundation</vt:lpstr>
      <vt:lpstr>Hospital Care Summary</vt:lpstr>
      <vt:lpstr>Care Transitions &amp; Hospital Readmissions</vt:lpstr>
    </vt:vector>
  </TitlesOfParts>
  <Company>SETMA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JOwens.Admin</dc:creator>
  <cp:lastModifiedBy>Dale R. Fontenot</cp:lastModifiedBy>
  <cp:revision>357</cp:revision>
  <dcterms:created xsi:type="dcterms:W3CDTF">2011-04-19T19:03:50Z</dcterms:created>
  <dcterms:modified xsi:type="dcterms:W3CDTF">2020-08-23T20:01:07Z</dcterms:modified>
</cp:coreProperties>
</file>