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334" r:id="rId2"/>
    <p:sldId id="335" r:id="rId3"/>
    <p:sldId id="384" r:id="rId4"/>
    <p:sldId id="257" r:id="rId5"/>
    <p:sldId id="258" r:id="rId6"/>
    <p:sldId id="264" r:id="rId7"/>
    <p:sldId id="265" r:id="rId8"/>
    <p:sldId id="266" r:id="rId9"/>
    <p:sldId id="267" r:id="rId10"/>
    <p:sldId id="368" r:id="rId11"/>
    <p:sldId id="386" r:id="rId12"/>
    <p:sldId id="268" r:id="rId13"/>
    <p:sldId id="269" r:id="rId14"/>
    <p:sldId id="270" r:id="rId15"/>
    <p:sldId id="271" r:id="rId16"/>
    <p:sldId id="275" r:id="rId17"/>
    <p:sldId id="388" r:id="rId18"/>
    <p:sldId id="389" r:id="rId19"/>
    <p:sldId id="390" r:id="rId20"/>
    <p:sldId id="380" r:id="rId21"/>
    <p:sldId id="338" r:id="rId22"/>
    <p:sldId id="344" r:id="rId23"/>
    <p:sldId id="345" r:id="rId24"/>
    <p:sldId id="352" r:id="rId25"/>
    <p:sldId id="353" r:id="rId26"/>
    <p:sldId id="351" r:id="rId27"/>
    <p:sldId id="348" r:id="rId28"/>
    <p:sldId id="350" r:id="rId29"/>
    <p:sldId id="369" r:id="rId30"/>
    <p:sldId id="378" r:id="rId31"/>
    <p:sldId id="370" r:id="rId32"/>
    <p:sldId id="371" r:id="rId33"/>
    <p:sldId id="372" r:id="rId34"/>
    <p:sldId id="295" r:id="rId35"/>
    <p:sldId id="296" r:id="rId36"/>
    <p:sldId id="373" r:id="rId37"/>
    <p:sldId id="374" r:id="rId38"/>
    <p:sldId id="375" r:id="rId39"/>
    <p:sldId id="376" r:id="rId40"/>
    <p:sldId id="297" r:id="rId41"/>
    <p:sldId id="379" r:id="rId42"/>
    <p:sldId id="385" r:id="rId4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76" autoAdjust="0"/>
    <p:restoredTop sz="94660"/>
  </p:normalViewPr>
  <p:slideViewPr>
    <p:cSldViewPr>
      <p:cViewPr varScale="1">
        <p:scale>
          <a:sx n="47" d="100"/>
          <a:sy n="47" d="100"/>
        </p:scale>
        <p:origin x="1392" y="2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5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84020A3C-B151-41DB-A974-9D53F26675CF}" type="datetimeFigureOut">
              <a:rPr lang="en-US"/>
              <a:pPr>
                <a:defRPr/>
              </a:pPr>
              <a:t>8/23/2020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2692406B-C152-4BB9-B9AE-6C840FA7EA0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39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B04557-3D7C-4EC0-A735-46D9E3356C2A}" type="slidenum">
              <a:rPr lang="en-US" smtClean="0"/>
              <a:pPr fontAlgn="base">
                <a:spcBef>
                  <a:spcPct val="0"/>
                </a:spcBef>
                <a:spcAft>
                  <a:spcPct val="0"/>
                </a:spcAft>
                <a:defRPr/>
              </a:pPr>
              <a:t>21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1"/>
          <p:cNvGrpSpPr>
            <a:grpSpLocks/>
          </p:cNvGrpSpPr>
          <p:nvPr/>
        </p:nvGrpSpPr>
        <p:grpSpPr bwMode="auto">
          <a:xfrm>
            <a:off x="0" y="0"/>
            <a:ext cx="9144000" cy="6400800"/>
            <a:chOff x="0" y="0"/>
            <a:chExt cx="9144000" cy="6400800"/>
          </a:xfrm>
        </p:grpSpPr>
        <p:sp>
          <p:nvSpPr>
            <p:cNvPr id="5" name="Rectangle 4"/>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grpSp>
          <p:nvGrpSpPr>
            <p:cNvPr id="6" name="Group 10"/>
            <p:cNvGrpSpPr>
              <a:grpSpLocks/>
            </p:cNvGrpSpPr>
            <p:nvPr/>
          </p:nvGrpSpPr>
          <p:grpSpPr bwMode="auto">
            <a:xfrm>
              <a:off x="0" y="0"/>
              <a:ext cx="9144000" cy="6400800"/>
              <a:chOff x="0" y="0"/>
              <a:chExt cx="9144000" cy="6400800"/>
            </a:xfrm>
          </p:grpSpPr>
          <p:sp>
            <p:nvSpPr>
              <p:cNvPr id="8" name="Rectangle 7"/>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9" name="Rectangle 8"/>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grpSp>
        <p:sp>
          <p:nvSpPr>
            <p:cNvPr id="7" name="Rectangle 6"/>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gr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a:t>Click to edit Master title style</a:t>
            </a:r>
            <a:endParaRPr/>
          </a:p>
        </p:txBody>
      </p:sp>
      <p:sp>
        <p:nvSpPr>
          <p:cNvPr id="10" name="Date Placeholder 3"/>
          <p:cNvSpPr>
            <a:spLocks noGrp="1"/>
          </p:cNvSpPr>
          <p:nvPr>
            <p:ph type="dt" sz="half" idx="10"/>
          </p:nvPr>
        </p:nvSpPr>
        <p:spPr>
          <a:xfrm>
            <a:off x="6934200" y="6553200"/>
            <a:ext cx="1676400" cy="228600"/>
          </a:xfrm>
        </p:spPr>
        <p:txBody>
          <a:bodyPr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pPr>
              <a:defRPr/>
            </a:pPr>
            <a:fld id="{D70644AE-4DDB-4A71-B832-9071434EE9AB}" type="datetimeFigureOut">
              <a:rPr lang="en-US"/>
              <a:pPr>
                <a:defRPr/>
              </a:pPr>
              <a:t>8/23/2020</a:t>
            </a:fld>
            <a:endParaRPr lang="en-US" dirty="0"/>
          </a:p>
        </p:txBody>
      </p:sp>
      <p:sp>
        <p:nvSpPr>
          <p:cNvPr id="11" name="Footer Placeholder 4"/>
          <p:cNvSpPr>
            <a:spLocks noGrp="1"/>
          </p:cNvSpPr>
          <p:nvPr>
            <p:ph type="ftr" sz="quarter" idx="11"/>
          </p:nvPr>
        </p:nvSpPr>
        <p:spPr>
          <a:xfrm>
            <a:off x="1892300" y="6553200"/>
            <a:ext cx="1676400" cy="228600"/>
          </a:xfrm>
        </p:spPr>
        <p:txBody>
          <a:bodyPr anchor="t" anchorCtr="0"/>
          <a:lstStyle>
            <a:lvl1pPr>
              <a:defRPr>
                <a:solidFill>
                  <a:sysClr val="windowText" lastClr="000000"/>
                </a:solidFill>
              </a:defRPr>
            </a:lvl1pPr>
          </a:lstStyle>
          <a:p>
            <a:pPr>
              <a:defRPr/>
            </a:pPr>
            <a:endParaRPr lang="en-US"/>
          </a:p>
        </p:txBody>
      </p:sp>
      <p:sp>
        <p:nvSpPr>
          <p:cNvPr id="12" name="Slide Number Placeholder 5"/>
          <p:cNvSpPr>
            <a:spLocks noGrp="1"/>
          </p:cNvSpPr>
          <p:nvPr>
            <p:ph type="sldNum" sz="quarter" idx="12"/>
          </p:nvPr>
        </p:nvSpPr>
        <p:spPr>
          <a:xfrm>
            <a:off x="4870450" y="6553200"/>
            <a:ext cx="762000" cy="228600"/>
          </a:xfrm>
        </p:spPr>
        <p:txBody>
          <a:bodyPr/>
          <a:lstStyle>
            <a:lvl1pPr algn="ctr">
              <a:defRPr sz="900" kern="1200" cap="small" baseline="0">
                <a:solidFill>
                  <a:sysClr val="windowText" lastClr="000000"/>
                </a:solidFill>
                <a:latin typeface="+mj-lt"/>
                <a:ea typeface="+mn-ea"/>
                <a:cs typeface="+mn-cs"/>
              </a:defRPr>
            </a:lvl1pPr>
          </a:lstStyle>
          <a:p>
            <a:pPr>
              <a:defRPr/>
            </a:pPr>
            <a:fld id="{710E6F4C-8283-4996-B457-0D76B9FAC5A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lvl1pPr>
              <a:defRPr/>
            </a:lvl1pPr>
          </a:lstStyle>
          <a:p>
            <a:pPr>
              <a:defRPr/>
            </a:pPr>
            <a:fld id="{A30D83D2-45CA-4408-ACD4-027E74DCB554}" type="datetimeFigureOut">
              <a:rPr lang="en-US"/>
              <a:pPr>
                <a:defRPr/>
              </a:pPr>
              <a:t>8/23/2020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A0A997-A4DD-438C-9E46-C6F87630D3C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4" name="Group 10"/>
          <p:cNvGrpSpPr>
            <a:grpSpLocks/>
          </p:cNvGrpSpPr>
          <p:nvPr/>
        </p:nvGrpSpPr>
        <p:grpSpPr bwMode="auto">
          <a:xfrm>
            <a:off x="0" y="0"/>
            <a:ext cx="9144000" cy="6858000"/>
            <a:chOff x="-442912" y="457200"/>
            <a:chExt cx="9144000" cy="6858000"/>
          </a:xfrm>
        </p:grpSpPr>
        <p:sp>
          <p:nvSpPr>
            <p:cNvPr id="5" name="Rectangle 4"/>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6" name="Rectangle 5"/>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7" name="Rectangle 6"/>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8" name="Oval 7"/>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grpSp>
      <p:sp>
        <p:nvSpPr>
          <p:cNvPr id="2" name="Vertical Title 1"/>
          <p:cNvSpPr>
            <a:spLocks noGrp="1"/>
          </p:cNvSpPr>
          <p:nvPr>
            <p:ph type="title" orient="vert"/>
          </p:nvPr>
        </p:nvSpPr>
        <p:spPr>
          <a:xfrm>
            <a:off x="7467600" y="2298700"/>
            <a:ext cx="1447800" cy="38274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 name="Date Placeholder 3"/>
          <p:cNvSpPr>
            <a:spLocks noGrp="1"/>
          </p:cNvSpPr>
          <p:nvPr>
            <p:ph type="dt" sz="half" idx="10"/>
          </p:nvPr>
        </p:nvSpPr>
        <p:spPr/>
        <p:txBody>
          <a:bodyPr/>
          <a:lstStyle>
            <a:lvl1pPr>
              <a:defRPr/>
            </a:lvl1pPr>
          </a:lstStyle>
          <a:p>
            <a:pPr>
              <a:defRPr/>
            </a:pPr>
            <a:fld id="{29C5DD54-745E-4C36-9E52-CF99D14524BB}" type="datetimeFigureOut">
              <a:rPr lang="en-US"/>
              <a:pPr>
                <a:defRPr/>
              </a:pPr>
              <a:t>8/23/2020</a:t>
            </a:fld>
            <a:endParaRPr lang="en-US" dirty="0"/>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7848600" y="533400"/>
            <a:ext cx="762000" cy="609600"/>
          </a:xfrm>
        </p:spPr>
        <p:txBody>
          <a:bodyPr/>
          <a:lstStyle>
            <a:lvl1pPr>
              <a:defRPr/>
            </a:lvl1pPr>
          </a:lstStyle>
          <a:p>
            <a:pPr>
              <a:defRPr/>
            </a:pPr>
            <a:fld id="{2BFCE7C5-83BD-4AE0-851F-EAD6177356D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lvl1pPr>
              <a:defRPr/>
            </a:lvl1pPr>
          </a:lstStyle>
          <a:p>
            <a:pPr>
              <a:defRPr/>
            </a:pPr>
            <a:fld id="{11A5BD64-E9EB-4563-AFF8-7B87A449C312}" type="datetimeFigureOut">
              <a:rPr lang="en-US"/>
              <a:pPr>
                <a:defRPr/>
              </a:pPr>
              <a:t>8/23/2020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C1F6F8-90B3-4E77-BA09-FFEE84A3EE8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4" name="Group 10"/>
          <p:cNvGrpSpPr>
            <a:grpSpLocks/>
          </p:cNvGrpSpPr>
          <p:nvPr/>
        </p:nvGrpSpPr>
        <p:grpSpPr bwMode="auto">
          <a:xfrm>
            <a:off x="0" y="0"/>
            <a:ext cx="9144000" cy="6858000"/>
            <a:chOff x="0" y="0"/>
            <a:chExt cx="9144000" cy="6858000"/>
          </a:xfrm>
        </p:grpSpPr>
        <p:sp>
          <p:nvSpPr>
            <p:cNvPr id="5" name="Rectangle 4"/>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6" name="Rectangle 5"/>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7" name="Rectangle 6"/>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grpSp>
      <p:sp>
        <p:nvSpPr>
          <p:cNvPr id="2" name="Title 1"/>
          <p:cNvSpPr>
            <a:spLocks noGrp="1"/>
          </p:cNvSpPr>
          <p:nvPr>
            <p:ph type="title"/>
          </p:nvPr>
        </p:nvSpPr>
        <p:spPr>
          <a:xfrm>
            <a:off x="1905000" y="2667000"/>
            <a:ext cx="6629400" cy="1143000"/>
          </a:xfrm>
        </p:spPr>
        <p:txBody>
          <a:bodyPr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152400" y="4495800"/>
            <a:ext cx="1524000" cy="2057400"/>
          </a:xfrm>
        </p:spPr>
        <p:txBody>
          <a:bodyPr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0"/>
          </p:nvPr>
        </p:nvSpPr>
        <p:spPr>
          <a:xfrm>
            <a:off x="6931025" y="6556375"/>
            <a:ext cx="1673225" cy="228600"/>
          </a:xfrm>
        </p:spPr>
        <p:txBody>
          <a:bodyPr/>
          <a:lstStyle>
            <a:lvl1pPr>
              <a:defRPr/>
            </a:lvl1pPr>
          </a:lstStyle>
          <a:p>
            <a:pPr>
              <a:defRPr/>
            </a:pPr>
            <a:fld id="{1A3DC6F8-F46A-4A1A-8083-4556CFC31E3E}" type="datetimeFigureOut">
              <a:rPr lang="en-US"/>
              <a:pPr>
                <a:defRPr/>
              </a:pPr>
              <a:t>8/23/2020</a:t>
            </a:fld>
            <a:endParaRPr lang="en-US" dirty="0"/>
          </a:p>
        </p:txBody>
      </p:sp>
      <p:sp>
        <p:nvSpPr>
          <p:cNvPr id="9" name="Footer Placeholder 4"/>
          <p:cNvSpPr>
            <a:spLocks noGrp="1"/>
          </p:cNvSpPr>
          <p:nvPr>
            <p:ph type="ftr" sz="quarter" idx="11"/>
          </p:nvPr>
        </p:nvSpPr>
        <p:spPr>
          <a:xfrm>
            <a:off x="1892300" y="6556375"/>
            <a:ext cx="1673225" cy="228600"/>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4867275" y="6556375"/>
            <a:ext cx="762000" cy="228600"/>
          </a:xfrm>
        </p:spPr>
        <p:txBody>
          <a:bodyPr/>
          <a:lstStyle>
            <a:lvl1pPr marL="0" algn="ctr" defTabSz="914400" rtl="0" eaLnBrk="1" latinLnBrk="0" hangingPunct="1">
              <a:defRPr sz="900" kern="1200" cap="small" baseline="0">
                <a:solidFill>
                  <a:sysClr val="windowText" lastClr="000000"/>
                </a:solidFill>
                <a:latin typeface="+mj-lt"/>
                <a:ea typeface="+mn-ea"/>
                <a:cs typeface="+mn-cs"/>
              </a:defRPr>
            </a:lvl1pPr>
          </a:lstStyle>
          <a:p>
            <a:pPr>
              <a:defRPr/>
            </a:pPr>
            <a:fld id="{A8D08E6A-30B9-4198-85AF-50A0E28CCBF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3"/>
          <p:cNvSpPr>
            <a:spLocks noGrp="1"/>
          </p:cNvSpPr>
          <p:nvPr>
            <p:ph type="dt" sz="half" idx="10"/>
          </p:nvPr>
        </p:nvSpPr>
        <p:spPr/>
        <p:txBody>
          <a:bodyPr/>
          <a:lstStyle>
            <a:lvl1pPr>
              <a:defRPr/>
            </a:lvl1pPr>
          </a:lstStyle>
          <a:p>
            <a:pPr>
              <a:defRPr/>
            </a:pPr>
            <a:fld id="{609E3AFA-96B2-4A14-943F-0071BFE38B9B}" type="datetimeFigureOut">
              <a:rPr lang="en-US"/>
              <a:pPr>
                <a:defRPr/>
              </a:pPr>
              <a:t>8/23/2020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5FA2BD9-210F-4113-8A8D-2CCFCB3EC7A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2438400" y="2291697"/>
            <a:ext cx="2971800" cy="639762"/>
          </a:xfrm>
        </p:spPr>
        <p:txBody>
          <a:bodyPr rtlCol="0" anchor="ctr">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447925" y="3137647"/>
            <a:ext cx="2971800" cy="2999232"/>
          </a:xfrm>
        </p:spPr>
        <p:txBody>
          <a:bodyPr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5715000" y="2291697"/>
            <a:ext cx="2971800" cy="639762"/>
          </a:xfrm>
        </p:spPr>
        <p:txBody>
          <a:bodyPr anchor="ctr">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715000" y="3137647"/>
            <a:ext cx="2971800" cy="3001962"/>
          </a:xfrm>
        </p:spPr>
        <p:txBody>
          <a:bodyPr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3"/>
          <p:cNvSpPr>
            <a:spLocks noGrp="1"/>
          </p:cNvSpPr>
          <p:nvPr>
            <p:ph type="dt" sz="half" idx="10"/>
          </p:nvPr>
        </p:nvSpPr>
        <p:spPr/>
        <p:txBody>
          <a:bodyPr/>
          <a:lstStyle>
            <a:lvl1pPr>
              <a:defRPr/>
            </a:lvl1pPr>
          </a:lstStyle>
          <a:p>
            <a:pPr>
              <a:defRPr/>
            </a:pPr>
            <a:fld id="{7D5BD877-0DEA-4919-BA01-68ECD14B7896}" type="datetimeFigureOut">
              <a:rPr lang="en-US"/>
              <a:pPr>
                <a:defRPr/>
              </a:pPr>
              <a:t>8/23/2020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E1FE7F6-3A66-4151-9F78-A1024F6C43C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3" name="Group 10"/>
          <p:cNvGrpSpPr>
            <a:grpSpLocks/>
          </p:cNvGrpSpPr>
          <p:nvPr/>
        </p:nvGrpSpPr>
        <p:grpSpPr bwMode="auto">
          <a:xfrm>
            <a:off x="0" y="0"/>
            <a:ext cx="9144000" cy="1676400"/>
            <a:chOff x="0" y="0"/>
            <a:chExt cx="9144000" cy="1676400"/>
          </a:xfrm>
        </p:grpSpPr>
        <p:sp>
          <p:nvSpPr>
            <p:cNvPr id="4" name="Rectangle 3"/>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5" name="Rectangle 4"/>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6" name="Oval 5"/>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grpSp>
      <p:sp>
        <p:nvSpPr>
          <p:cNvPr id="2" name="Title 1"/>
          <p:cNvSpPr>
            <a:spLocks noGrp="1"/>
          </p:cNvSpPr>
          <p:nvPr>
            <p:ph type="title"/>
          </p:nvPr>
        </p:nvSpPr>
        <p:spPr/>
        <p:txBody>
          <a:bodyPr/>
          <a:lstStyle/>
          <a:p>
            <a:r>
              <a:rPr lang="en-US"/>
              <a:t>Click to edit Master title style</a:t>
            </a:r>
            <a:endParaRPr/>
          </a:p>
        </p:txBody>
      </p:sp>
      <p:sp>
        <p:nvSpPr>
          <p:cNvPr id="7" name="Date Placeholder 2"/>
          <p:cNvSpPr>
            <a:spLocks noGrp="1"/>
          </p:cNvSpPr>
          <p:nvPr>
            <p:ph type="dt" sz="half" idx="10"/>
          </p:nvPr>
        </p:nvSpPr>
        <p:spPr/>
        <p:txBody>
          <a:bodyPr/>
          <a:lstStyle>
            <a:lvl1pPr>
              <a:defRPr/>
            </a:lvl1pPr>
          </a:lstStyle>
          <a:p>
            <a:pPr>
              <a:defRPr/>
            </a:pPr>
            <a:fld id="{A6A1DFF9-FB51-4693-92D0-A3EA94AFDF2A}" type="datetimeFigureOut">
              <a:rPr lang="en-US"/>
              <a:pPr>
                <a:defRPr/>
              </a:pPr>
              <a:t>8/23/2020</a:t>
            </a:fld>
            <a:endParaRPr lang="en-US" dirty="0"/>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7892E0D1-6957-4E8C-8D29-A572A264D37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9"/>
          <p:cNvGrpSpPr>
            <a:grpSpLocks/>
          </p:cNvGrpSpPr>
          <p:nvPr/>
        </p:nvGrpSpPr>
        <p:grpSpPr bwMode="auto">
          <a:xfrm>
            <a:off x="0" y="0"/>
            <a:ext cx="1828800" cy="1676400"/>
            <a:chOff x="457200" y="457200"/>
            <a:chExt cx="1828800" cy="1676400"/>
          </a:xfrm>
        </p:grpSpPr>
        <p:sp>
          <p:nvSpPr>
            <p:cNvPr id="3" name="Rectangle 2"/>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4" name="Oval 3"/>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grpSp>
      <p:sp>
        <p:nvSpPr>
          <p:cNvPr id="5" name="Date Placeholder 1"/>
          <p:cNvSpPr>
            <a:spLocks noGrp="1"/>
          </p:cNvSpPr>
          <p:nvPr>
            <p:ph type="dt" sz="half" idx="10"/>
          </p:nvPr>
        </p:nvSpPr>
        <p:spPr/>
        <p:txBody>
          <a:bodyPr/>
          <a:lstStyle>
            <a:lvl1pPr>
              <a:defRPr/>
            </a:lvl1pPr>
          </a:lstStyle>
          <a:p>
            <a:pPr>
              <a:defRPr/>
            </a:pPr>
            <a:fld id="{67A724AF-1F41-4413-9F4B-882A3089C2BC}" type="datetimeFigureOut">
              <a:rPr lang="en-US"/>
              <a:pPr>
                <a:defRPr/>
              </a:pPr>
              <a:t>8/23/2020</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3"/>
          <p:cNvSpPr>
            <a:spLocks noGrp="1"/>
          </p:cNvSpPr>
          <p:nvPr>
            <p:ph type="sldNum" sz="quarter" idx="12"/>
          </p:nvPr>
        </p:nvSpPr>
        <p:spPr/>
        <p:txBody>
          <a:bodyPr/>
          <a:lstStyle>
            <a:lvl1pPr>
              <a:defRPr/>
            </a:lvl1pPr>
          </a:lstStyle>
          <a:p>
            <a:pPr>
              <a:defRPr/>
            </a:pPr>
            <a:fld id="{2BDD2D7E-AAE2-4A2C-9889-F510E03102D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DDFA387-E50F-4AB9-97D1-E3D2DA3D2394}" type="datetimeFigureOut">
              <a:rPr lang="en-US"/>
              <a:pPr>
                <a:defRPr/>
              </a:pPr>
              <a:t>8/23/2020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030E8F-5487-4FBE-8580-0828C4D1740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noProof="0" dirty="0"/>
          </a:p>
        </p:txBody>
      </p:sp>
      <p:sp>
        <p:nvSpPr>
          <p:cNvPr id="4" name="Text Placeholder 3"/>
          <p:cNvSpPr>
            <a:spLocks noGrp="1"/>
          </p:cNvSpPr>
          <p:nvPr>
            <p:ph type="body" sz="half" idx="2"/>
          </p:nvPr>
        </p:nvSpPr>
        <p:spPr>
          <a:xfrm>
            <a:off x="164592" y="3031489"/>
            <a:ext cx="1527048" cy="2359152"/>
          </a:xfrm>
        </p:spPr>
        <p:txBody>
          <a:bodyPr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9F38FE6-44D4-41EA-B74D-F3F26AD847B3}" type="datetimeFigureOut">
              <a:rPr lang="en-US"/>
              <a:pPr>
                <a:defRPr/>
              </a:pPr>
              <a:t>8/23/2020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E42F27B-FF09-4CC4-912B-5CF9A52A057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1"/>
          <p:cNvGrpSpPr>
            <a:grpSpLocks/>
          </p:cNvGrpSpPr>
          <p:nvPr/>
        </p:nvGrpSpPr>
        <p:grpSpPr bwMode="auto">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grpSp>
      <p:sp>
        <p:nvSpPr>
          <p:cNvPr id="1027" name="Text Placeholder 2"/>
          <p:cNvSpPr>
            <a:spLocks noGrp="1"/>
          </p:cNvSpPr>
          <p:nvPr>
            <p:ph type="body" idx="1"/>
          </p:nvPr>
        </p:nvSpPr>
        <p:spPr bwMode="auto">
          <a:xfrm>
            <a:off x="2438400" y="2286000"/>
            <a:ext cx="6248400" cy="3840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a:t>Click to edit Master title style</a:t>
            </a:r>
            <a:endParaRPr/>
          </a:p>
        </p:txBody>
      </p:sp>
      <p:sp>
        <p:nvSpPr>
          <p:cNvPr id="4" name="Date Placeholder 3"/>
          <p:cNvSpPr>
            <a:spLocks noGrp="1"/>
          </p:cNvSpPr>
          <p:nvPr>
            <p:ph type="dt" sz="half" idx="2"/>
          </p:nvPr>
        </p:nvSpPr>
        <p:spPr>
          <a:xfrm>
            <a:off x="6553200" y="6351588"/>
            <a:ext cx="2133600" cy="365125"/>
          </a:xfrm>
          <a:prstGeom prst="rect">
            <a:avLst/>
          </a:prstGeom>
        </p:spPr>
        <p:txBody>
          <a:bodyPr vert="horz" lIns="91440" tIns="45720" rIns="91440" bIns="45720" rtlCol="0" anchor="ctr"/>
          <a:lstStyle>
            <a:lvl1pPr algn="r" fontAlgn="auto">
              <a:spcBef>
                <a:spcPts val="0"/>
              </a:spcBef>
              <a:spcAft>
                <a:spcPts val="0"/>
              </a:spcAft>
              <a:defRPr sz="900" cap="small" baseline="0">
                <a:solidFill>
                  <a:schemeClr val="tx1"/>
                </a:solidFill>
                <a:latin typeface="+mj-lt"/>
              </a:defRPr>
            </a:lvl1pPr>
          </a:lstStyle>
          <a:p>
            <a:pPr>
              <a:defRPr/>
            </a:pPr>
            <a:fld id="{AD89B990-2961-4F72-BE2E-FC2B4B410927}" type="datetimeFigureOut">
              <a:rPr lang="en-US"/>
              <a:pPr>
                <a:defRPr/>
              </a:pPr>
              <a:t>8/23/2020</a:t>
            </a:fld>
            <a:endParaRPr lang="en-US" dirty="0"/>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fontAlgn="auto">
              <a:spcBef>
                <a:spcPts val="0"/>
              </a:spcBef>
              <a:spcAft>
                <a:spcPts val="0"/>
              </a:spcAft>
              <a:defRPr sz="900" cap="small" baseline="0">
                <a:solidFill>
                  <a:schemeClr val="tx1"/>
                </a:solidFill>
                <a:latin typeface="+mj-lt"/>
              </a:defRPr>
            </a:lvl1pPr>
          </a:lstStyle>
          <a:p>
            <a:pPr>
              <a:defRPr/>
            </a:pPr>
            <a:endParaRPr lang="en-US"/>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fontAlgn="auto">
              <a:spcBef>
                <a:spcPts val="0"/>
              </a:spcBef>
              <a:spcAft>
                <a:spcPts val="0"/>
              </a:spcAft>
              <a:defRPr sz="1600" cap="small" baseline="0">
                <a:solidFill>
                  <a:schemeClr val="tx1"/>
                </a:solidFill>
                <a:latin typeface="+mj-lt"/>
              </a:defRPr>
            </a:lvl1pPr>
          </a:lstStyle>
          <a:p>
            <a:pPr>
              <a:defRPr/>
            </a:pPr>
            <a:fld id="{42D24D41-DAF9-4F59-8641-4F623779D91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19" r:id="rId1"/>
    <p:sldLayoutId id="2147484013" r:id="rId2"/>
    <p:sldLayoutId id="2147484020" r:id="rId3"/>
    <p:sldLayoutId id="2147484014" r:id="rId4"/>
    <p:sldLayoutId id="2147484015" r:id="rId5"/>
    <p:sldLayoutId id="2147484021" r:id="rId6"/>
    <p:sldLayoutId id="2147484022" r:id="rId7"/>
    <p:sldLayoutId id="2147484016" r:id="rId8"/>
    <p:sldLayoutId id="2147484017" r:id="rId9"/>
    <p:sldLayoutId id="2147484018" r:id="rId10"/>
    <p:sldLayoutId id="2147484023" r:id="rId11"/>
  </p:sldLayoutIdLst>
  <p:txStyles>
    <p:titleStyle>
      <a:lvl1pPr algn="r" rtl="0" eaLnBrk="0" fontAlgn="base" hangingPunct="0">
        <a:spcBef>
          <a:spcPct val="0"/>
        </a:spcBef>
        <a:spcAft>
          <a:spcPct val="0"/>
        </a:spcAft>
        <a:defRPr sz="4400" kern="1200" cap="small" spc="200">
          <a:solidFill>
            <a:schemeClr val="tx1"/>
          </a:solidFill>
          <a:latin typeface="+mj-lt"/>
          <a:ea typeface="+mj-ea"/>
          <a:cs typeface="+mj-cs"/>
        </a:defRPr>
      </a:lvl1pPr>
      <a:lvl2pPr algn="r" rtl="0" eaLnBrk="0" fontAlgn="base" hangingPunct="0">
        <a:spcBef>
          <a:spcPct val="0"/>
        </a:spcBef>
        <a:spcAft>
          <a:spcPct val="0"/>
        </a:spcAft>
        <a:defRPr sz="4400">
          <a:solidFill>
            <a:schemeClr val="tx1"/>
          </a:solidFill>
          <a:latin typeface="Trebuchet MS" pitchFamily="34" charset="0"/>
        </a:defRPr>
      </a:lvl2pPr>
      <a:lvl3pPr algn="r" rtl="0" eaLnBrk="0" fontAlgn="base" hangingPunct="0">
        <a:spcBef>
          <a:spcPct val="0"/>
        </a:spcBef>
        <a:spcAft>
          <a:spcPct val="0"/>
        </a:spcAft>
        <a:defRPr sz="4400">
          <a:solidFill>
            <a:schemeClr val="tx1"/>
          </a:solidFill>
          <a:latin typeface="Trebuchet MS" pitchFamily="34" charset="0"/>
        </a:defRPr>
      </a:lvl3pPr>
      <a:lvl4pPr algn="r" rtl="0" eaLnBrk="0" fontAlgn="base" hangingPunct="0">
        <a:spcBef>
          <a:spcPct val="0"/>
        </a:spcBef>
        <a:spcAft>
          <a:spcPct val="0"/>
        </a:spcAft>
        <a:defRPr sz="4400">
          <a:solidFill>
            <a:schemeClr val="tx1"/>
          </a:solidFill>
          <a:latin typeface="Trebuchet MS" pitchFamily="34" charset="0"/>
        </a:defRPr>
      </a:lvl4pPr>
      <a:lvl5pPr algn="r" rtl="0" eaLnBrk="0" fontAlgn="base" hangingPunct="0">
        <a:spcBef>
          <a:spcPct val="0"/>
        </a:spcBef>
        <a:spcAft>
          <a:spcPct val="0"/>
        </a:spcAft>
        <a:defRPr sz="4400">
          <a:solidFill>
            <a:schemeClr val="tx1"/>
          </a:solidFill>
          <a:latin typeface="Trebuchet MS" pitchFamily="34" charset="0"/>
        </a:defRPr>
      </a:lvl5pPr>
      <a:lvl6pPr marL="457200" algn="r" rtl="0" fontAlgn="base">
        <a:spcBef>
          <a:spcPct val="0"/>
        </a:spcBef>
        <a:spcAft>
          <a:spcPct val="0"/>
        </a:spcAft>
        <a:defRPr sz="4400">
          <a:solidFill>
            <a:schemeClr val="tx1"/>
          </a:solidFill>
          <a:latin typeface="Trebuchet MS" pitchFamily="34" charset="0"/>
        </a:defRPr>
      </a:lvl6pPr>
      <a:lvl7pPr marL="914400" algn="r" rtl="0" fontAlgn="base">
        <a:spcBef>
          <a:spcPct val="0"/>
        </a:spcBef>
        <a:spcAft>
          <a:spcPct val="0"/>
        </a:spcAft>
        <a:defRPr sz="4400">
          <a:solidFill>
            <a:schemeClr val="tx1"/>
          </a:solidFill>
          <a:latin typeface="Trebuchet MS" pitchFamily="34" charset="0"/>
        </a:defRPr>
      </a:lvl7pPr>
      <a:lvl8pPr marL="1371600" algn="r" rtl="0" fontAlgn="base">
        <a:spcBef>
          <a:spcPct val="0"/>
        </a:spcBef>
        <a:spcAft>
          <a:spcPct val="0"/>
        </a:spcAft>
        <a:defRPr sz="4400">
          <a:solidFill>
            <a:schemeClr val="tx1"/>
          </a:solidFill>
          <a:latin typeface="Trebuchet MS" pitchFamily="34" charset="0"/>
        </a:defRPr>
      </a:lvl8pPr>
      <a:lvl9pPr marL="1828800" algn="r" rtl="0" fontAlgn="base">
        <a:spcBef>
          <a:spcPct val="0"/>
        </a:spcBef>
        <a:spcAft>
          <a:spcPct val="0"/>
        </a:spcAft>
        <a:defRPr sz="4400">
          <a:solidFill>
            <a:schemeClr val="tx1"/>
          </a:solidFill>
          <a:latin typeface="Trebuchet MS" pitchFamily="34" charset="0"/>
        </a:defRPr>
      </a:lvl9pPr>
    </p:titleStyle>
    <p:bodyStyle>
      <a:lvl1pPr marL="457200" indent="-457200" algn="l" rtl="0" eaLnBrk="0" fontAlgn="base" hangingPunct="0">
        <a:spcBef>
          <a:spcPts val="1800"/>
        </a:spcBef>
        <a:spcAft>
          <a:spcPct val="0"/>
        </a:spcAft>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rtl="0" eaLnBrk="0" fontAlgn="base" hangingPunct="0">
        <a:spcBef>
          <a:spcPts val="1800"/>
        </a:spcBef>
        <a:spcAft>
          <a:spcPct val="0"/>
        </a:spcAft>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rtl="0" eaLnBrk="0" fontAlgn="base" hangingPunct="0">
        <a:spcBef>
          <a:spcPts val="1200"/>
        </a:spcBef>
        <a:spcAft>
          <a:spcPct val="0"/>
        </a:spcAft>
        <a:buClr>
          <a:srgbClr val="D4E336"/>
        </a:buClr>
        <a:buSzPct val="80000"/>
        <a:buFont typeface="Wingdings" pitchFamily="2" charset="2"/>
        <a:buChar char=""/>
        <a:defRPr kern="1200">
          <a:solidFill>
            <a:schemeClr val="tx1"/>
          </a:solidFill>
          <a:latin typeface="+mn-lt"/>
          <a:ea typeface="+mn-ea"/>
          <a:cs typeface="+mn-cs"/>
        </a:defRPr>
      </a:lvl3pPr>
      <a:lvl4pPr marL="1828800" indent="-457200" algn="l" rtl="0" eaLnBrk="0" fontAlgn="base" hangingPunct="0">
        <a:spcBef>
          <a:spcPts val="1200"/>
        </a:spcBef>
        <a:spcAft>
          <a:spcPct val="0"/>
        </a:spcAft>
        <a:buClr>
          <a:srgbClr val="0C8228"/>
        </a:buClr>
        <a:buSzPct val="80000"/>
        <a:buFont typeface="Wingdings" pitchFamily="2" charset="2"/>
        <a:buChar char=""/>
        <a:defRPr sz="1600" kern="1200">
          <a:solidFill>
            <a:schemeClr val="tx1"/>
          </a:solidFill>
          <a:latin typeface="+mn-lt"/>
          <a:ea typeface="+mn-ea"/>
          <a:cs typeface="+mn-cs"/>
        </a:defRPr>
      </a:lvl4pPr>
      <a:lvl5pPr marL="2286000" indent="-457200" algn="l" rtl="0" eaLnBrk="0" fontAlgn="base" hangingPunct="0">
        <a:spcBef>
          <a:spcPts val="1200"/>
        </a:spcBef>
        <a:spcAft>
          <a:spcPct val="0"/>
        </a:spcAft>
        <a:buClr>
          <a:srgbClr val="C0EDA8"/>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www.setma.com/"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www.setma.com/"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2133600" y="533400"/>
            <a:ext cx="6705600" cy="3810000"/>
          </a:xfrm>
        </p:spPr>
        <p:txBody>
          <a:bodyPr rtlCol="0">
            <a:normAutofit fontScale="25000" lnSpcReduction="20000"/>
          </a:bodyPr>
          <a:lstStyle/>
          <a:p>
            <a:pPr eaLnBrk="1" fontAlgn="auto" hangingPunct="1">
              <a:spcAft>
                <a:spcPts val="0"/>
              </a:spcAft>
              <a:defRPr/>
            </a:pPr>
            <a:endParaRPr lang="en-US" sz="7000" dirty="0"/>
          </a:p>
          <a:p>
            <a:pPr algn="ctr">
              <a:defRPr/>
            </a:pPr>
            <a:r>
              <a:rPr lang="en-US" sz="12800" b="1" dirty="0">
                <a:solidFill>
                  <a:schemeClr val="tx1"/>
                </a:solidFill>
              </a:rPr>
              <a:t>22</a:t>
            </a:r>
            <a:r>
              <a:rPr lang="en-US" sz="12800" b="1" baseline="30000" dirty="0">
                <a:solidFill>
                  <a:schemeClr val="tx1"/>
                </a:solidFill>
              </a:rPr>
              <a:t>nd</a:t>
            </a:r>
            <a:r>
              <a:rPr lang="en-US" sz="12800" b="1" dirty="0">
                <a:solidFill>
                  <a:schemeClr val="tx1"/>
                </a:solidFill>
              </a:rPr>
              <a:t> Annual Conference of the </a:t>
            </a:r>
          </a:p>
          <a:p>
            <a:pPr algn="ctr">
              <a:defRPr/>
            </a:pPr>
            <a:r>
              <a:rPr lang="en-US" sz="12800" b="1" dirty="0">
                <a:solidFill>
                  <a:schemeClr val="tx1"/>
                </a:solidFill>
              </a:rPr>
              <a:t>National Task Force on CME/Provider/Industry Collaboration</a:t>
            </a:r>
          </a:p>
          <a:p>
            <a:pPr algn="ctr">
              <a:defRPr/>
            </a:pPr>
            <a:endParaRPr lang="en-US" sz="12800" b="1" dirty="0">
              <a:solidFill>
                <a:schemeClr val="tx1"/>
              </a:solidFill>
            </a:endParaRPr>
          </a:p>
          <a:p>
            <a:pPr algn="ctr">
              <a:defRPr/>
            </a:pPr>
            <a:r>
              <a:rPr lang="en-US" sz="12800" b="1" i="1" dirty="0">
                <a:solidFill>
                  <a:schemeClr val="tx1"/>
                </a:solidFill>
              </a:rPr>
              <a:t>Collaborating to Improve </a:t>
            </a:r>
          </a:p>
          <a:p>
            <a:pPr algn="ctr">
              <a:defRPr/>
            </a:pPr>
            <a:r>
              <a:rPr lang="en-US" sz="12800" b="1" i="1" dirty="0">
                <a:solidFill>
                  <a:schemeClr val="tx1"/>
                </a:solidFill>
              </a:rPr>
              <a:t>Professional Education and </a:t>
            </a:r>
          </a:p>
          <a:p>
            <a:pPr algn="ctr">
              <a:defRPr/>
            </a:pPr>
            <a:r>
              <a:rPr lang="en-US" sz="12800" b="1" i="1" dirty="0">
                <a:solidFill>
                  <a:schemeClr val="tx1"/>
                </a:solidFill>
              </a:rPr>
              <a:t>Health  Outcomes</a:t>
            </a:r>
            <a:endParaRPr lang="en-US" sz="12800" b="1" dirty="0">
              <a:solidFill>
                <a:schemeClr val="tx1"/>
              </a:solidFill>
            </a:endParaRPr>
          </a:p>
          <a:p>
            <a:pPr eaLnBrk="1" fontAlgn="auto" hangingPunct="1">
              <a:spcAft>
                <a:spcPts val="0"/>
              </a:spcAft>
              <a:defRPr/>
            </a:pPr>
            <a:endParaRPr lang="en-US" dirty="0"/>
          </a:p>
          <a:p>
            <a:pPr eaLnBrk="1" fontAlgn="auto" hangingPunct="1">
              <a:spcAft>
                <a:spcPts val="0"/>
              </a:spcAft>
              <a:defRPr/>
            </a:pPr>
            <a:r>
              <a:rPr lang="en-US" dirty="0"/>
              <a:t> </a:t>
            </a:r>
            <a:endParaRPr lang="en-US" sz="2800" b="1" cap="small" spc="200" dirty="0">
              <a:solidFill>
                <a:schemeClr val="tx1"/>
              </a:solidFill>
              <a:latin typeface="+mj-lt"/>
              <a:ea typeface="+mj-ea"/>
              <a:cs typeface="+mj-cs"/>
            </a:endParaRPr>
          </a:p>
          <a:p>
            <a:pPr eaLnBrk="1" fontAlgn="auto" hangingPunct="1">
              <a:spcAft>
                <a:spcPts val="0"/>
              </a:spcAft>
              <a:defRPr/>
            </a:pPr>
            <a:r>
              <a:rPr lang="en-US" sz="6500" b="1" dirty="0"/>
              <a:t> </a:t>
            </a:r>
            <a:endParaRPr lang="en-US" sz="6500" dirty="0"/>
          </a:p>
          <a:p>
            <a:pPr eaLnBrk="1" fontAlgn="auto" hangingPunct="1">
              <a:spcAft>
                <a:spcPts val="0"/>
              </a:spcAft>
              <a:defRPr/>
            </a:pPr>
            <a:endParaRPr lang="en-US" dirty="0"/>
          </a:p>
        </p:txBody>
      </p:sp>
      <p:sp>
        <p:nvSpPr>
          <p:cNvPr id="5" name="Title 4"/>
          <p:cNvSpPr>
            <a:spLocks noGrp="1"/>
          </p:cNvSpPr>
          <p:nvPr>
            <p:ph type="ctrTitle"/>
          </p:nvPr>
        </p:nvSpPr>
        <p:spPr>
          <a:xfrm>
            <a:off x="2209800" y="4876800"/>
            <a:ext cx="6553200" cy="1219200"/>
          </a:xfrm>
        </p:spPr>
        <p:txBody>
          <a:bodyPr/>
          <a:lstStyle/>
          <a:p>
            <a:pPr algn="r">
              <a:defRPr/>
            </a:pPr>
            <a:br>
              <a:rPr lang="en-US" sz="2000" dirty="0">
                <a:solidFill>
                  <a:schemeClr val="tx1">
                    <a:alpha val="50000"/>
                  </a:schemeClr>
                </a:solidFill>
                <a:latin typeface="+mn-lt"/>
                <a:ea typeface="+mn-ea"/>
                <a:cs typeface="+mn-cs"/>
              </a:rPr>
            </a:br>
            <a:r>
              <a:rPr lang="en-US" sz="2800" b="1" dirty="0">
                <a:latin typeface="+mn-lt"/>
                <a:ea typeface="+mn-ea"/>
                <a:cs typeface="+mn-cs"/>
              </a:rPr>
              <a:t>September 21-23, 2011</a:t>
            </a:r>
            <a:br>
              <a:rPr lang="en-US" sz="2800" b="1" dirty="0">
                <a:latin typeface="+mn-lt"/>
                <a:ea typeface="+mn-ea"/>
                <a:cs typeface="+mn-cs"/>
              </a:rPr>
            </a:br>
            <a:r>
              <a:rPr lang="en-US" sz="2800" b="1" dirty="0">
                <a:latin typeface="+mn-lt"/>
                <a:ea typeface="+mn-ea"/>
                <a:cs typeface="+mn-cs"/>
              </a:rPr>
              <a:t>Baltimore, Maryland</a:t>
            </a:r>
            <a:endParaRPr lang="en-US"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Performance Improvement</a:t>
            </a:r>
          </a:p>
        </p:txBody>
      </p:sp>
      <p:sp>
        <p:nvSpPr>
          <p:cNvPr id="16387" name="Rectangle 2"/>
          <p:cNvSpPr>
            <a:spLocks noChangeArrowheads="1"/>
          </p:cNvSpPr>
          <p:nvPr/>
        </p:nvSpPr>
        <p:spPr bwMode="auto">
          <a:xfrm>
            <a:off x="685800" y="2286000"/>
            <a:ext cx="7696200" cy="4032250"/>
          </a:xfrm>
          <a:prstGeom prst="rect">
            <a:avLst/>
          </a:prstGeom>
          <a:noFill/>
          <a:ln w="9525">
            <a:noFill/>
            <a:miter lim="800000"/>
            <a:headEnd/>
            <a:tailEnd/>
          </a:ln>
        </p:spPr>
        <p:txBody>
          <a:bodyPr>
            <a:spAutoFit/>
          </a:bodyPr>
          <a:lstStyle/>
          <a:p>
            <a:r>
              <a:rPr lang="en-US" sz="3200">
                <a:latin typeface="Calibri" pitchFamily="34" charset="0"/>
              </a:rPr>
              <a:t>SETMA’s philosophy of health care delivery includes the concept that </a:t>
            </a:r>
            <a:r>
              <a:rPr lang="en-US" sz="3200" b="1">
                <a:latin typeface="Calibri" pitchFamily="34" charset="0"/>
              </a:rPr>
              <a:t>every patient encounter ought to be evaluation-al and educational both for the patient and for the provider</a:t>
            </a:r>
            <a:r>
              <a:rPr lang="en-US" sz="3200">
                <a:latin typeface="Calibri" pitchFamily="34" charset="0"/>
              </a:rPr>
              <a:t>.  The patient and the provider need to be learning, if the patient's health and the provider’s healthcare delivery are to be continuously improving. </a:t>
            </a:r>
            <a:endParaRPr lang="en-US" sz="3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Performance Improvement</a:t>
            </a:r>
          </a:p>
        </p:txBody>
      </p:sp>
      <p:sp>
        <p:nvSpPr>
          <p:cNvPr id="17411" name="Rectangle 2"/>
          <p:cNvSpPr>
            <a:spLocks noChangeArrowheads="1"/>
          </p:cNvSpPr>
          <p:nvPr/>
        </p:nvSpPr>
        <p:spPr bwMode="auto">
          <a:xfrm>
            <a:off x="-14288" y="2333625"/>
            <a:ext cx="9144001" cy="4600575"/>
          </a:xfrm>
          <a:prstGeom prst="rect">
            <a:avLst/>
          </a:prstGeom>
          <a:noFill/>
          <a:ln w="9525">
            <a:noFill/>
            <a:miter lim="800000"/>
            <a:headEnd/>
            <a:tailEnd/>
          </a:ln>
        </p:spPr>
        <p:txBody>
          <a:bodyPr>
            <a:spAutoFit/>
          </a:bodyPr>
          <a:lstStyle/>
          <a:p>
            <a:r>
              <a:rPr lang="en-US" sz="3200">
                <a:latin typeface="Calibri" pitchFamily="34" charset="0"/>
              </a:rPr>
              <a:t>The concept that both the impact of continuous professional development and the process of that development should and must continue in the clinical setting, while implicit in CME, had become a more explicit and expressed object of CME.  </a:t>
            </a:r>
          </a:p>
          <a:p>
            <a:endParaRPr lang="en-US" sz="3200">
              <a:latin typeface="Calibri" pitchFamily="34" charset="0"/>
            </a:endParaRPr>
          </a:p>
          <a:p>
            <a:r>
              <a:rPr lang="en-US" sz="3200">
                <a:latin typeface="Calibri" pitchFamily="34" charset="0"/>
              </a:rPr>
              <a:t>Because of its dynamic, creative and sustainable  nature, this may be the most significant improvement in CME resulting from PI-CME.</a:t>
            </a:r>
            <a:endParaRPr lang="en-US" sz="3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162800" cy="1143000"/>
          </a:xfrm>
        </p:spPr>
        <p:txBody>
          <a:bodyPr/>
          <a:lstStyle/>
          <a:p>
            <a:pPr eaLnBrk="1" fontAlgn="auto" hangingPunct="1">
              <a:spcAft>
                <a:spcPts val="0"/>
              </a:spcAft>
              <a:defRPr/>
            </a:pPr>
            <a:r>
              <a:rPr lang="en-US" sz="3600" dirty="0"/>
              <a:t>Redesigning Continual Education</a:t>
            </a:r>
          </a:p>
        </p:txBody>
      </p:sp>
      <p:sp>
        <p:nvSpPr>
          <p:cNvPr id="18435" name="Rectangle 6"/>
          <p:cNvSpPr>
            <a:spLocks noChangeArrowheads="1"/>
          </p:cNvSpPr>
          <p:nvPr/>
        </p:nvSpPr>
        <p:spPr bwMode="auto">
          <a:xfrm>
            <a:off x="381000" y="2057400"/>
            <a:ext cx="8305800" cy="4524375"/>
          </a:xfrm>
          <a:prstGeom prst="rect">
            <a:avLst/>
          </a:prstGeom>
          <a:noFill/>
          <a:ln w="9525">
            <a:noFill/>
            <a:miter lim="800000"/>
            <a:headEnd/>
            <a:tailEnd/>
          </a:ln>
        </p:spPr>
        <p:txBody>
          <a:bodyPr>
            <a:spAutoFit/>
          </a:bodyPr>
          <a:lstStyle/>
          <a:p>
            <a:r>
              <a:rPr lang="en-US" sz="2800">
                <a:latin typeface="Calibri" pitchFamily="34" charset="0"/>
              </a:rPr>
              <a:t>Addressing the foundation of Continuous Performance Improvement, IOM  produced a report entitled:  “</a:t>
            </a:r>
            <a:r>
              <a:rPr lang="en-US" sz="2800" i="1">
                <a:latin typeface="Calibri" pitchFamily="34" charset="0"/>
              </a:rPr>
              <a:t>Redesigning Continuing Education in the Health Professions</a:t>
            </a:r>
            <a:r>
              <a:rPr lang="en-US" sz="2800">
                <a:latin typeface="Calibri" pitchFamily="34" charset="0"/>
              </a:rPr>
              <a:t>” (Institute of Medicine of National Academies, December 2009).   The title page of that report declares:</a:t>
            </a:r>
          </a:p>
          <a:p>
            <a:endParaRPr lang="en-US" sz="2400">
              <a:latin typeface="Calibri" pitchFamily="34" charset="0"/>
            </a:endParaRPr>
          </a:p>
          <a:p>
            <a:pPr algn="ctr"/>
            <a:r>
              <a:rPr lang="en-US" sz="3200" b="1" i="1">
                <a:latin typeface="Calibri" pitchFamily="34" charset="0"/>
              </a:rPr>
              <a:t>“Knowing is not enough; we must apply.</a:t>
            </a:r>
          </a:p>
          <a:p>
            <a:pPr algn="ctr"/>
            <a:r>
              <a:rPr lang="en-US" sz="3200" b="1" i="1">
                <a:latin typeface="Calibri" pitchFamily="34" charset="0"/>
              </a:rPr>
              <a:t>Willing is not enough; we must do.”</a:t>
            </a:r>
          </a:p>
          <a:p>
            <a:pPr algn="ctr"/>
            <a:r>
              <a:rPr lang="en-US" sz="3200" b="1" i="1">
                <a:latin typeface="Calibri" pitchFamily="34" charset="0"/>
              </a:rPr>
              <a:t>- Goethe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162800" cy="1143000"/>
          </a:xfrm>
        </p:spPr>
        <p:txBody>
          <a:bodyPr/>
          <a:lstStyle/>
          <a:p>
            <a:pPr eaLnBrk="1" fontAlgn="auto" hangingPunct="1">
              <a:spcAft>
                <a:spcPts val="0"/>
              </a:spcAft>
              <a:defRPr/>
            </a:pPr>
            <a:r>
              <a:rPr lang="en-US" dirty="0"/>
              <a:t>Performance Improvement</a:t>
            </a:r>
          </a:p>
        </p:txBody>
      </p:sp>
      <p:sp>
        <p:nvSpPr>
          <p:cNvPr id="19459" name="Rectangle 6"/>
          <p:cNvSpPr>
            <a:spLocks noChangeArrowheads="1"/>
          </p:cNvSpPr>
          <p:nvPr/>
        </p:nvSpPr>
        <p:spPr bwMode="auto">
          <a:xfrm>
            <a:off x="381000" y="2362200"/>
            <a:ext cx="8305800" cy="2986088"/>
          </a:xfrm>
          <a:prstGeom prst="rect">
            <a:avLst/>
          </a:prstGeom>
          <a:noFill/>
          <a:ln w="9525">
            <a:noFill/>
            <a:miter lim="800000"/>
            <a:headEnd/>
            <a:tailEnd/>
          </a:ln>
        </p:spPr>
        <p:txBody>
          <a:bodyPr>
            <a:spAutoFit/>
          </a:bodyPr>
          <a:lstStyle/>
          <a:p>
            <a:r>
              <a:rPr lang="en-US" sz="2800">
                <a:latin typeface="Calibri" pitchFamily="34" charset="0"/>
              </a:rPr>
              <a:t>The IOM report stated:</a:t>
            </a:r>
          </a:p>
          <a:p>
            <a:endParaRPr lang="en-US" sz="2400">
              <a:latin typeface="Calibri" pitchFamily="34" charset="0"/>
            </a:endParaRPr>
          </a:p>
          <a:p>
            <a:r>
              <a:rPr lang="en-US" sz="2400">
                <a:latin typeface="Calibri" pitchFamily="34" charset="0"/>
              </a:rPr>
              <a:t>“…it now takes </a:t>
            </a:r>
            <a:r>
              <a:rPr lang="en-US" sz="3200" b="1">
                <a:latin typeface="Calibri" pitchFamily="34" charset="0"/>
              </a:rPr>
              <a:t>14-17 years for new evidence to be broadly implemented</a:t>
            </a:r>
            <a:r>
              <a:rPr lang="en-US" sz="2400">
                <a:latin typeface="Calibri" pitchFamily="34" charset="0"/>
              </a:rPr>
              <a:t>…Shortening this period is key to advancing the provision of evidence-based care, and will require the existence of a well-trained health professional workforce that continually updates its knowledge.”  (p. 16)</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162800" cy="1143000"/>
          </a:xfrm>
        </p:spPr>
        <p:txBody>
          <a:bodyPr/>
          <a:lstStyle/>
          <a:p>
            <a:pPr eaLnBrk="1" fontAlgn="auto" hangingPunct="1">
              <a:spcAft>
                <a:spcPts val="0"/>
              </a:spcAft>
              <a:defRPr/>
            </a:pPr>
            <a:r>
              <a:rPr lang="en-US" dirty="0"/>
              <a:t>Performance Improvement</a:t>
            </a:r>
          </a:p>
        </p:txBody>
      </p:sp>
      <p:sp>
        <p:nvSpPr>
          <p:cNvPr id="20483" name="Rectangle 6"/>
          <p:cNvSpPr>
            <a:spLocks noChangeArrowheads="1"/>
          </p:cNvSpPr>
          <p:nvPr/>
        </p:nvSpPr>
        <p:spPr bwMode="auto">
          <a:xfrm>
            <a:off x="381000" y="2286000"/>
            <a:ext cx="8305800" cy="4340225"/>
          </a:xfrm>
          <a:prstGeom prst="rect">
            <a:avLst/>
          </a:prstGeom>
          <a:noFill/>
          <a:ln w="9525">
            <a:noFill/>
            <a:miter lim="800000"/>
            <a:headEnd/>
            <a:tailEnd/>
          </a:ln>
        </p:spPr>
        <p:txBody>
          <a:bodyPr>
            <a:spAutoFit/>
          </a:bodyPr>
          <a:lstStyle/>
          <a:p>
            <a:r>
              <a:rPr lang="en-US" sz="2800">
                <a:latin typeface="Calibri" pitchFamily="34" charset="0"/>
              </a:rPr>
              <a:t>The tension between “</a:t>
            </a:r>
            <a:r>
              <a:rPr lang="en-US" sz="2800" b="1">
                <a:latin typeface="Calibri" pitchFamily="34" charset="0"/>
              </a:rPr>
              <a:t>information</a:t>
            </a:r>
            <a:r>
              <a:rPr lang="en-US" sz="2800">
                <a:latin typeface="Calibri" pitchFamily="34" charset="0"/>
              </a:rPr>
              <a:t>,” which is inherently static and “</a:t>
            </a:r>
            <a:r>
              <a:rPr lang="en-US" sz="2800" b="1">
                <a:latin typeface="Calibri" pitchFamily="34" charset="0"/>
              </a:rPr>
              <a:t>learning</a:t>
            </a:r>
            <a:r>
              <a:rPr lang="en-US" sz="2800">
                <a:latin typeface="Calibri" pitchFamily="34" charset="0"/>
              </a:rPr>
              <a:t>,” which is dynamic and generative, is the heart of </a:t>
            </a:r>
            <a:r>
              <a:rPr lang="en-US" sz="2800" i="1">
                <a:latin typeface="Calibri" pitchFamily="34" charset="0"/>
              </a:rPr>
              <a:t>The Fifth Discipline</a:t>
            </a:r>
            <a:r>
              <a:rPr lang="en-US" sz="2800">
                <a:latin typeface="Calibri" pitchFamily="34" charset="0"/>
              </a:rPr>
              <a:t>, in which Peter Senge, said</a:t>
            </a:r>
            <a:r>
              <a:rPr lang="en-US" sz="2400">
                <a:latin typeface="Calibri" pitchFamily="34" charset="0"/>
              </a:rPr>
              <a:t>:  </a:t>
            </a:r>
          </a:p>
          <a:p>
            <a:endParaRPr lang="en-US" sz="2400">
              <a:latin typeface="Calibri" pitchFamily="34" charset="0"/>
            </a:endParaRPr>
          </a:p>
          <a:p>
            <a:r>
              <a:rPr lang="en-US" sz="2800">
                <a:latin typeface="Calibri" pitchFamily="34" charset="0"/>
              </a:rPr>
              <a:t>“Learning is only distantly related to taking in more information…,” which classically has been the foundation of medical education.  Traditional CME has perpetuated the idea that “learning” is simply accomplished by “the taking in of more information.”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162800" cy="1143000"/>
          </a:xfrm>
        </p:spPr>
        <p:txBody>
          <a:bodyPr/>
          <a:lstStyle/>
          <a:p>
            <a:pPr eaLnBrk="1" fontAlgn="auto" hangingPunct="1">
              <a:spcAft>
                <a:spcPts val="0"/>
              </a:spcAft>
              <a:defRPr/>
            </a:pPr>
            <a:r>
              <a:rPr lang="en-US" dirty="0"/>
              <a:t>Performance Improvement</a:t>
            </a:r>
          </a:p>
        </p:txBody>
      </p:sp>
      <p:sp>
        <p:nvSpPr>
          <p:cNvPr id="7" name="Rectangle 6"/>
          <p:cNvSpPr/>
          <p:nvPr/>
        </p:nvSpPr>
        <p:spPr>
          <a:xfrm>
            <a:off x="381000" y="2209800"/>
            <a:ext cx="8305800" cy="4708525"/>
          </a:xfrm>
          <a:prstGeom prst="rect">
            <a:avLst/>
          </a:prstGeom>
        </p:spPr>
        <p:txBody>
          <a:bodyPr>
            <a:spAutoFit/>
          </a:bodyPr>
          <a:lstStyle/>
          <a:p>
            <a:pPr fontAlgn="auto">
              <a:spcBef>
                <a:spcPts val="0"/>
              </a:spcBef>
              <a:spcAft>
                <a:spcPts val="0"/>
              </a:spcAft>
              <a:defRPr/>
            </a:pPr>
            <a:r>
              <a:rPr lang="en-US" sz="2800" dirty="0">
                <a:latin typeface="+mn-lt"/>
              </a:rPr>
              <a:t>Senge argues that “system thinking,” which is essentially a new way of learning, is needed because for the first time humankind has the capacity to:</a:t>
            </a:r>
          </a:p>
          <a:p>
            <a:pPr fontAlgn="auto">
              <a:spcBef>
                <a:spcPts val="0"/>
              </a:spcBef>
              <a:spcAft>
                <a:spcPts val="0"/>
              </a:spcAft>
              <a:defRPr/>
            </a:pPr>
            <a:endParaRPr lang="en-US" sz="2400" dirty="0">
              <a:latin typeface="+mn-lt"/>
            </a:endParaRPr>
          </a:p>
          <a:p>
            <a:pPr marL="342900" indent="-171450" fontAlgn="auto">
              <a:spcBef>
                <a:spcPts val="0"/>
              </a:spcBef>
              <a:spcAft>
                <a:spcPts val="0"/>
              </a:spcAft>
              <a:buFont typeface="Arial" pitchFamily="34" charset="0"/>
              <a:buChar char="•"/>
              <a:defRPr/>
            </a:pPr>
            <a:r>
              <a:rPr lang="en-US" sz="2800" dirty="0">
                <a:latin typeface="+mn-lt"/>
              </a:rPr>
              <a:t>“Create far more information than anyone can absorb.”</a:t>
            </a:r>
          </a:p>
          <a:p>
            <a:pPr marL="342900" indent="-171450" fontAlgn="auto">
              <a:spcBef>
                <a:spcPts val="0"/>
              </a:spcBef>
              <a:spcAft>
                <a:spcPts val="0"/>
              </a:spcAft>
              <a:buFont typeface="Arial" pitchFamily="34" charset="0"/>
              <a:buChar char="•"/>
              <a:defRPr/>
            </a:pPr>
            <a:r>
              <a:rPr lang="en-US" sz="2800" dirty="0">
                <a:latin typeface="+mn-lt"/>
              </a:rPr>
              <a:t>“Foster greater interdependency than anyone can manage.”</a:t>
            </a:r>
          </a:p>
          <a:p>
            <a:pPr marL="342900" indent="-171450" fontAlgn="auto">
              <a:spcBef>
                <a:spcPts val="0"/>
              </a:spcBef>
              <a:spcAft>
                <a:spcPts val="0"/>
              </a:spcAft>
              <a:buFont typeface="Arial" pitchFamily="34" charset="0"/>
              <a:buChar char="•"/>
              <a:defRPr/>
            </a:pPr>
            <a:r>
              <a:rPr lang="en-US" sz="2800" dirty="0">
                <a:latin typeface="+mn-lt"/>
              </a:rPr>
              <a:t>“Accelerate change faster than anyone’s ability to keep pace.”</a:t>
            </a:r>
          </a:p>
          <a:p>
            <a:pPr fontAlgn="auto">
              <a:spcBef>
                <a:spcPts val="0"/>
              </a:spcBef>
              <a:spcAft>
                <a:spcPts val="0"/>
              </a:spcAft>
              <a:defRPr/>
            </a:pPr>
            <a:endParaRPr lang="en-US" sz="2400" dirty="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162800" cy="1143000"/>
          </a:xfrm>
        </p:spPr>
        <p:txBody>
          <a:bodyPr/>
          <a:lstStyle/>
          <a:p>
            <a:pPr eaLnBrk="1" fontAlgn="auto" hangingPunct="1">
              <a:spcAft>
                <a:spcPts val="0"/>
              </a:spcAft>
              <a:defRPr/>
            </a:pPr>
            <a:r>
              <a:rPr lang="en-US" dirty="0"/>
              <a:t>Performance Improvement</a:t>
            </a:r>
          </a:p>
        </p:txBody>
      </p:sp>
      <p:sp>
        <p:nvSpPr>
          <p:cNvPr id="7" name="Rectangle 6"/>
          <p:cNvSpPr/>
          <p:nvPr/>
        </p:nvSpPr>
        <p:spPr>
          <a:xfrm>
            <a:off x="381000" y="2133600"/>
            <a:ext cx="8305800" cy="4770438"/>
          </a:xfrm>
          <a:prstGeom prst="rect">
            <a:avLst/>
          </a:prstGeom>
        </p:spPr>
        <p:txBody>
          <a:bodyPr>
            <a:spAutoFit/>
          </a:bodyPr>
          <a:lstStyle/>
          <a:p>
            <a:pPr fontAlgn="auto">
              <a:spcBef>
                <a:spcPts val="0"/>
              </a:spcBef>
              <a:spcAft>
                <a:spcPts val="0"/>
              </a:spcAft>
              <a:defRPr/>
            </a:pPr>
            <a:r>
              <a:rPr lang="en-US" sz="2800" dirty="0">
                <a:latin typeface="+mn-lt"/>
              </a:rPr>
              <a:t>Systems Thinking is:</a:t>
            </a:r>
          </a:p>
          <a:p>
            <a:pPr fontAlgn="auto">
              <a:spcBef>
                <a:spcPts val="0"/>
              </a:spcBef>
              <a:spcAft>
                <a:spcPts val="0"/>
              </a:spcAft>
              <a:defRPr/>
            </a:pPr>
            <a:endParaRPr lang="en-US" sz="1200" dirty="0">
              <a:latin typeface="+mn-lt"/>
            </a:endParaRPr>
          </a:p>
          <a:p>
            <a:pPr marL="342900" indent="-171450" fontAlgn="auto">
              <a:spcBef>
                <a:spcPts val="0"/>
              </a:spcBef>
              <a:spcAft>
                <a:spcPts val="0"/>
              </a:spcAft>
              <a:buFont typeface="Arial" pitchFamily="34" charset="0"/>
              <a:buChar char="•"/>
              <a:defRPr/>
            </a:pPr>
            <a:r>
              <a:rPr lang="en-US" sz="2800" dirty="0">
                <a:latin typeface="+mn-lt"/>
              </a:rPr>
              <a:t>“A discipline of seeing wholes”</a:t>
            </a:r>
          </a:p>
          <a:p>
            <a:pPr marL="342900" indent="-171450" fontAlgn="auto">
              <a:spcBef>
                <a:spcPts val="0"/>
              </a:spcBef>
              <a:spcAft>
                <a:spcPts val="0"/>
              </a:spcAft>
              <a:buFont typeface="Arial" pitchFamily="34" charset="0"/>
              <a:buChar char="•"/>
              <a:defRPr/>
            </a:pPr>
            <a:r>
              <a:rPr lang="en-US" sz="2800" dirty="0">
                <a:latin typeface="+mn-lt"/>
              </a:rPr>
              <a:t>“A framework for seeing interrelationships rather than isolated things”</a:t>
            </a:r>
          </a:p>
          <a:p>
            <a:pPr marL="342900" indent="-171450" fontAlgn="auto">
              <a:spcBef>
                <a:spcPts val="0"/>
              </a:spcBef>
              <a:spcAft>
                <a:spcPts val="0"/>
              </a:spcAft>
              <a:buFont typeface="Arial" pitchFamily="34" charset="0"/>
              <a:buChar char="•"/>
              <a:defRPr/>
            </a:pPr>
            <a:r>
              <a:rPr lang="en-US" sz="2800" dirty="0">
                <a:latin typeface="+mn-lt"/>
              </a:rPr>
              <a:t>“For seeing patterns of change rather than static ‘snapshots’”</a:t>
            </a:r>
          </a:p>
          <a:p>
            <a:pPr marL="342900" indent="-171450" fontAlgn="auto">
              <a:spcBef>
                <a:spcPts val="0"/>
              </a:spcBef>
              <a:spcAft>
                <a:spcPts val="0"/>
              </a:spcAft>
              <a:buFont typeface="Arial" pitchFamily="34" charset="0"/>
              <a:buChar char="•"/>
              <a:defRPr/>
            </a:pPr>
            <a:r>
              <a:rPr lang="en-US" sz="2800" dirty="0">
                <a:latin typeface="+mn-lt"/>
              </a:rPr>
              <a:t>“A set of general principles spanning  (diverse) fields”</a:t>
            </a:r>
          </a:p>
          <a:p>
            <a:pPr marL="342900" indent="-171450" fontAlgn="auto">
              <a:spcBef>
                <a:spcPts val="0"/>
              </a:spcBef>
              <a:spcAft>
                <a:spcPts val="0"/>
              </a:spcAft>
              <a:defRPr/>
            </a:pPr>
            <a:endParaRPr lang="en-US" sz="1200" dirty="0">
              <a:latin typeface="+mn-lt"/>
            </a:endParaRPr>
          </a:p>
          <a:p>
            <a:pPr marL="342900" indent="-171450" fontAlgn="auto">
              <a:spcBef>
                <a:spcPts val="0"/>
              </a:spcBef>
              <a:spcAft>
                <a:spcPts val="0"/>
              </a:spcAft>
              <a:defRPr/>
            </a:pPr>
            <a:r>
              <a:rPr lang="en-US" sz="2800" b="1" dirty="0">
                <a:latin typeface="+mn-lt"/>
              </a:rPr>
              <a:t>Intended for business, systems thinking precisely</a:t>
            </a:r>
          </a:p>
          <a:p>
            <a:pPr marL="342900" indent="-171450" fontAlgn="auto">
              <a:spcBef>
                <a:spcPts val="0"/>
              </a:spcBef>
              <a:spcAft>
                <a:spcPts val="0"/>
              </a:spcAft>
              <a:defRPr/>
            </a:pPr>
            <a:r>
              <a:rPr lang="en-US" sz="2800" b="1" dirty="0">
                <a:latin typeface="+mn-lt"/>
              </a:rPr>
              <a:t>addresses major issues in continuous – healthcare -- </a:t>
            </a:r>
          </a:p>
          <a:p>
            <a:pPr marL="342900" indent="-171450" fontAlgn="auto">
              <a:spcBef>
                <a:spcPts val="0"/>
              </a:spcBef>
              <a:spcAft>
                <a:spcPts val="0"/>
              </a:spcAft>
              <a:defRPr/>
            </a:pPr>
            <a:r>
              <a:rPr lang="en-US" sz="2800" b="1" dirty="0">
                <a:latin typeface="+mn-lt"/>
              </a:rPr>
              <a:t>professional development.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162800" cy="1143000"/>
          </a:xfrm>
        </p:spPr>
        <p:txBody>
          <a:bodyPr/>
          <a:lstStyle/>
          <a:p>
            <a:pPr eaLnBrk="1" fontAlgn="auto" hangingPunct="1">
              <a:spcAft>
                <a:spcPts val="0"/>
              </a:spcAft>
              <a:defRPr/>
            </a:pPr>
            <a:r>
              <a:rPr lang="en-US" dirty="0"/>
              <a:t>Performance Improvement</a:t>
            </a:r>
          </a:p>
        </p:txBody>
      </p:sp>
      <p:sp>
        <p:nvSpPr>
          <p:cNvPr id="23555" name="Rectangle 6"/>
          <p:cNvSpPr>
            <a:spLocks noChangeArrowheads="1"/>
          </p:cNvSpPr>
          <p:nvPr/>
        </p:nvSpPr>
        <p:spPr bwMode="auto">
          <a:xfrm>
            <a:off x="0" y="2057400"/>
            <a:ext cx="9144000" cy="4400550"/>
          </a:xfrm>
          <a:prstGeom prst="rect">
            <a:avLst/>
          </a:prstGeom>
          <a:noFill/>
          <a:ln w="9525">
            <a:noFill/>
            <a:miter lim="800000"/>
            <a:headEnd/>
            <a:tailEnd/>
          </a:ln>
        </p:spPr>
        <p:txBody>
          <a:bodyPr>
            <a:spAutoFit/>
          </a:bodyPr>
          <a:lstStyle/>
          <a:p>
            <a:r>
              <a:rPr lang="en-US" sz="2800">
                <a:latin typeface="Calibri" pitchFamily="34" charset="0"/>
              </a:rPr>
              <a:t>Transformation is defined by  </a:t>
            </a:r>
            <a:r>
              <a:rPr lang="en-US" sz="2800" b="1">
                <a:latin typeface="Calibri" pitchFamily="34" charset="0"/>
              </a:rPr>
              <a:t>sustainability </a:t>
            </a:r>
            <a:r>
              <a:rPr lang="en-US" sz="2800">
                <a:latin typeface="Calibri" pitchFamily="34" charset="0"/>
              </a:rPr>
              <a:t>and in human endeavor both require “</a:t>
            </a:r>
            <a:r>
              <a:rPr lang="en-US" sz="2800" b="1">
                <a:latin typeface="Calibri" pitchFamily="34" charset="0"/>
              </a:rPr>
              <a:t>Personal Mastery , </a:t>
            </a:r>
            <a:r>
              <a:rPr lang="en-US" sz="2800">
                <a:latin typeface="Calibri" pitchFamily="34" charset="0"/>
              </a:rPr>
              <a:t>which is the discipline of continually clarifying and deepening your personal vision, of focusing your energies, of developing patience, and of seeing reality objectively” (Senge).  </a:t>
            </a:r>
          </a:p>
          <a:p>
            <a:endParaRPr lang="en-US" sz="2800">
              <a:latin typeface="Calibri" pitchFamily="34" charset="0"/>
            </a:endParaRPr>
          </a:p>
          <a:p>
            <a:r>
              <a:rPr lang="en-US" sz="2800">
                <a:latin typeface="Calibri" pitchFamily="34" charset="0"/>
              </a:rPr>
              <a:t>The difference between current reality and our personal vision is “creative tension.”  And, “the essence of personal mastery is learning how to generate and sustain creative tension in our lives.” </a:t>
            </a:r>
            <a:r>
              <a:rPr lang="en-US" sz="2800" b="1">
                <a:latin typeface="Calibri" pitchFamily="34" charset="0"/>
              </a:rPr>
              <a:t> </a:t>
            </a:r>
            <a:r>
              <a:rPr lang="en-US" sz="2800">
                <a:latin typeface="Calibri" pitchFamily="34" charset="0"/>
              </a:rPr>
              <a:t>(Senge)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162800" cy="1143000"/>
          </a:xfrm>
        </p:spPr>
        <p:txBody>
          <a:bodyPr/>
          <a:lstStyle/>
          <a:p>
            <a:pPr eaLnBrk="1" fontAlgn="auto" hangingPunct="1">
              <a:spcAft>
                <a:spcPts val="0"/>
              </a:spcAft>
              <a:defRPr/>
            </a:pPr>
            <a:r>
              <a:rPr lang="en-US" dirty="0"/>
              <a:t>Performance Improvement</a:t>
            </a:r>
          </a:p>
        </p:txBody>
      </p:sp>
      <p:sp>
        <p:nvSpPr>
          <p:cNvPr id="7" name="Rectangle 6"/>
          <p:cNvSpPr/>
          <p:nvPr/>
        </p:nvSpPr>
        <p:spPr>
          <a:xfrm>
            <a:off x="0" y="2209800"/>
            <a:ext cx="9144000" cy="4648200"/>
          </a:xfrm>
          <a:prstGeom prst="rect">
            <a:avLst/>
          </a:prstGeom>
        </p:spPr>
        <p:txBody>
          <a:bodyPr>
            <a:spAutoFit/>
          </a:bodyPr>
          <a:lstStyle/>
          <a:p>
            <a:pPr fontAlgn="auto">
              <a:spcBef>
                <a:spcPts val="0"/>
              </a:spcBef>
              <a:spcAft>
                <a:spcPts val="0"/>
              </a:spcAft>
              <a:defRPr/>
            </a:pPr>
            <a:r>
              <a:rPr lang="en-US" sz="2800" b="1" dirty="0">
                <a:latin typeface="+mn-lt"/>
              </a:rPr>
              <a:t>Those with “personal mastery”</a:t>
            </a:r>
          </a:p>
          <a:p>
            <a:pPr fontAlgn="auto">
              <a:spcBef>
                <a:spcPts val="0"/>
              </a:spcBef>
              <a:spcAft>
                <a:spcPts val="0"/>
              </a:spcAft>
              <a:defRPr/>
            </a:pPr>
            <a:endParaRPr lang="en-US" sz="1200" b="1" dirty="0">
              <a:latin typeface="+mn-lt"/>
            </a:endParaRPr>
          </a:p>
          <a:p>
            <a:pPr marL="342900" indent="-171450" fontAlgn="auto">
              <a:spcBef>
                <a:spcPts val="0"/>
              </a:spcBef>
              <a:spcAft>
                <a:spcPts val="0"/>
              </a:spcAft>
              <a:buFont typeface="Arial" pitchFamily="34" charset="0"/>
              <a:buChar char="•"/>
              <a:defRPr/>
            </a:pPr>
            <a:r>
              <a:rPr lang="en-US" sz="2400" dirty="0">
                <a:latin typeface="+mn-lt"/>
              </a:rPr>
              <a:t>Live in a continual learning mode.</a:t>
            </a:r>
          </a:p>
          <a:p>
            <a:pPr marL="342900" indent="-171450" fontAlgn="auto">
              <a:spcBef>
                <a:spcPts val="0"/>
              </a:spcBef>
              <a:spcAft>
                <a:spcPts val="0"/>
              </a:spcAft>
              <a:buFont typeface="Arial" pitchFamily="34" charset="0"/>
              <a:buChar char="•"/>
              <a:defRPr/>
            </a:pPr>
            <a:r>
              <a:rPr lang="en-US" sz="2400" dirty="0">
                <a:latin typeface="+mn-lt"/>
              </a:rPr>
              <a:t>They never ARRIVE!</a:t>
            </a:r>
          </a:p>
          <a:p>
            <a:pPr marL="342900" indent="-171450" fontAlgn="auto">
              <a:spcBef>
                <a:spcPts val="0"/>
              </a:spcBef>
              <a:spcAft>
                <a:spcPts val="0"/>
              </a:spcAft>
              <a:buFont typeface="Arial" pitchFamily="34" charset="0"/>
              <a:buChar char="•"/>
              <a:defRPr/>
            </a:pPr>
            <a:r>
              <a:rPr lang="en-US" sz="2400" dirty="0">
                <a:latin typeface="+mn-lt"/>
              </a:rPr>
              <a:t>(They) are acutely aware of their ignorance, their incompetence, their growth areas.</a:t>
            </a:r>
          </a:p>
          <a:p>
            <a:pPr marL="342900" indent="-171450" fontAlgn="auto">
              <a:spcBef>
                <a:spcPts val="0"/>
              </a:spcBef>
              <a:spcAft>
                <a:spcPts val="0"/>
              </a:spcAft>
              <a:buFont typeface="Arial" pitchFamily="34" charset="0"/>
              <a:buChar char="•"/>
              <a:defRPr/>
            </a:pPr>
            <a:r>
              <a:rPr lang="en-US" sz="2400" dirty="0">
                <a:latin typeface="+mn-lt"/>
              </a:rPr>
              <a:t>And they are deeply self-confident! </a:t>
            </a:r>
          </a:p>
          <a:p>
            <a:pPr marL="342900" indent="-171450" fontAlgn="auto">
              <a:spcBef>
                <a:spcPts val="0"/>
              </a:spcBef>
              <a:spcAft>
                <a:spcPts val="0"/>
              </a:spcAft>
              <a:defRPr/>
            </a:pPr>
            <a:endParaRPr lang="en-US" sz="1200" dirty="0">
              <a:latin typeface="+mn-lt"/>
            </a:endParaRPr>
          </a:p>
          <a:p>
            <a:pPr marL="342900" indent="-171450" fontAlgn="auto">
              <a:spcBef>
                <a:spcPts val="0"/>
              </a:spcBef>
              <a:spcAft>
                <a:spcPts val="0"/>
              </a:spcAft>
              <a:defRPr/>
            </a:pPr>
            <a:r>
              <a:rPr lang="en-US" sz="2800" b="1" dirty="0">
                <a:latin typeface="+mn-lt"/>
              </a:rPr>
              <a:t>This is “creative tension.”   </a:t>
            </a:r>
            <a:r>
              <a:rPr lang="en-US" sz="2400" b="1" dirty="0">
                <a:latin typeface="+mn-lt"/>
              </a:rPr>
              <a:t>And this is the goal of PI-CME, i.e., the</a:t>
            </a:r>
          </a:p>
          <a:p>
            <a:pPr marL="342900" indent="-171450" fontAlgn="auto">
              <a:spcBef>
                <a:spcPts val="0"/>
              </a:spcBef>
              <a:spcAft>
                <a:spcPts val="0"/>
              </a:spcAft>
              <a:defRPr/>
            </a:pPr>
            <a:r>
              <a:rPr lang="en-US" sz="2400" b="1" dirty="0">
                <a:latin typeface="+mn-lt"/>
              </a:rPr>
              <a:t>producing of healthcare professional “creative tension”  by</a:t>
            </a:r>
          </a:p>
          <a:p>
            <a:pPr marL="342900" indent="-171450" fontAlgn="auto">
              <a:spcBef>
                <a:spcPts val="0"/>
              </a:spcBef>
              <a:spcAft>
                <a:spcPts val="0"/>
              </a:spcAft>
              <a:defRPr/>
            </a:pPr>
            <a:r>
              <a:rPr lang="en-US" sz="2400" b="1" dirty="0">
                <a:latin typeface="+mn-lt"/>
              </a:rPr>
              <a:t>establishing and revealing the difference between where we are and</a:t>
            </a:r>
          </a:p>
          <a:p>
            <a:pPr marL="342900" indent="-171450" fontAlgn="auto">
              <a:spcBef>
                <a:spcPts val="0"/>
              </a:spcBef>
              <a:spcAft>
                <a:spcPts val="0"/>
              </a:spcAft>
              <a:defRPr/>
            </a:pPr>
            <a:r>
              <a:rPr lang="en-US" sz="2400" b="1" dirty="0">
                <a:latin typeface="+mn-lt"/>
              </a:rPr>
              <a:t>where we want to be.</a:t>
            </a:r>
          </a:p>
          <a:p>
            <a:pPr fontAlgn="auto">
              <a:spcBef>
                <a:spcPts val="0"/>
              </a:spcBef>
              <a:spcAft>
                <a:spcPts val="0"/>
              </a:spcAft>
              <a:defRPr/>
            </a:pPr>
            <a:endParaRPr lang="en-US" sz="2400" dirty="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162800" cy="1143000"/>
          </a:xfrm>
        </p:spPr>
        <p:txBody>
          <a:bodyPr/>
          <a:lstStyle/>
          <a:p>
            <a:pPr eaLnBrk="1" fontAlgn="auto" hangingPunct="1">
              <a:spcAft>
                <a:spcPts val="0"/>
              </a:spcAft>
              <a:defRPr/>
            </a:pPr>
            <a:r>
              <a:rPr lang="en-US" dirty="0"/>
              <a:t>Performance Improvement</a:t>
            </a:r>
          </a:p>
        </p:txBody>
      </p:sp>
      <p:sp>
        <p:nvSpPr>
          <p:cNvPr id="25603" name="Rectangle 6"/>
          <p:cNvSpPr>
            <a:spLocks noChangeArrowheads="1"/>
          </p:cNvSpPr>
          <p:nvPr/>
        </p:nvSpPr>
        <p:spPr bwMode="auto">
          <a:xfrm>
            <a:off x="0" y="2133600"/>
            <a:ext cx="9144000" cy="4400550"/>
          </a:xfrm>
          <a:prstGeom prst="rect">
            <a:avLst/>
          </a:prstGeom>
          <a:noFill/>
          <a:ln w="9525">
            <a:noFill/>
            <a:miter lim="800000"/>
            <a:headEnd/>
            <a:tailEnd/>
          </a:ln>
        </p:spPr>
        <p:txBody>
          <a:bodyPr>
            <a:spAutoFit/>
          </a:bodyPr>
          <a:lstStyle/>
          <a:p>
            <a:r>
              <a:rPr lang="en-US" sz="2800" b="1">
                <a:latin typeface="Calibri" pitchFamily="34" charset="0"/>
              </a:rPr>
              <a:t>Healthcare transformation, which will produce Continuous Performance Improvement, </a:t>
            </a:r>
            <a:r>
              <a:rPr lang="en-US" sz="2800">
                <a:latin typeface="Calibri" pitchFamily="34" charset="0"/>
              </a:rPr>
              <a:t>results from the internalized ideals,  which create vision and passion, both of which produce and sustain “</a:t>
            </a:r>
            <a:r>
              <a:rPr lang="en-US" sz="2800" b="1">
                <a:latin typeface="Calibri" pitchFamily="34" charset="0"/>
              </a:rPr>
              <a:t>creative tension</a:t>
            </a:r>
            <a:r>
              <a:rPr lang="en-US" sz="2800">
                <a:latin typeface="Calibri" pitchFamily="34" charset="0"/>
              </a:rPr>
              <a:t>” and “</a:t>
            </a:r>
            <a:r>
              <a:rPr lang="en-US" sz="2800" b="1">
                <a:latin typeface="Calibri" pitchFamily="34" charset="0"/>
              </a:rPr>
              <a:t>generative thinking.</a:t>
            </a:r>
            <a:r>
              <a:rPr lang="en-US" sz="2800">
                <a:latin typeface="Calibri" pitchFamily="34" charset="0"/>
              </a:rPr>
              <a:t>”  </a:t>
            </a:r>
          </a:p>
          <a:p>
            <a:endParaRPr lang="en-US" sz="2800">
              <a:latin typeface="Calibri" pitchFamily="34" charset="0"/>
            </a:endParaRPr>
          </a:p>
          <a:p>
            <a:r>
              <a:rPr lang="en-US" sz="2800" b="1">
                <a:latin typeface="Calibri" pitchFamily="34" charset="0"/>
              </a:rPr>
              <a:t>Transformation</a:t>
            </a:r>
            <a:r>
              <a:rPr lang="en-US" sz="2800">
                <a:latin typeface="Calibri" pitchFamily="34" charset="0"/>
              </a:rPr>
              <a:t> is not the result of pressure and it is not frustrated by obstacles.  In fact, the more difficult a problem is, the more power is created by the process of transformation in order to overcome the problem.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5000" y="5105400"/>
            <a:ext cx="6570722" cy="1219200"/>
          </a:xfrm>
        </p:spPr>
        <p:txBody>
          <a:bodyPr rtlCol="0"/>
          <a:lstStyle/>
          <a:p>
            <a:pPr algn="r" eaLnBrk="1" fontAlgn="auto" hangingPunct="1">
              <a:spcAft>
                <a:spcPts val="0"/>
              </a:spcAft>
              <a:defRPr/>
            </a:pPr>
            <a:r>
              <a:rPr lang="en-US" sz="2400" b="1" dirty="0"/>
              <a:t>James L. Holly, MD</a:t>
            </a:r>
          </a:p>
          <a:p>
            <a:pPr algn="r" eaLnBrk="1" fontAlgn="auto" hangingPunct="1">
              <a:spcAft>
                <a:spcPts val="0"/>
              </a:spcAft>
              <a:defRPr/>
            </a:pPr>
            <a:r>
              <a:rPr lang="en-US" sz="2400" b="1" dirty="0"/>
              <a:t>CEO, Southeast Texas Medical Associates, LLP September 22, 2011</a:t>
            </a:r>
          </a:p>
          <a:p>
            <a:pPr algn="r" eaLnBrk="1" fontAlgn="auto" hangingPunct="1">
              <a:spcAft>
                <a:spcPts val="0"/>
              </a:spcAft>
              <a:defRPr/>
            </a:pPr>
            <a:endParaRPr lang="en-US" sz="2400" b="1" dirty="0"/>
          </a:p>
          <a:p>
            <a:pPr algn="r" eaLnBrk="1" fontAlgn="auto" hangingPunct="1">
              <a:spcAft>
                <a:spcPts val="0"/>
              </a:spcAft>
              <a:defRPr/>
            </a:pPr>
            <a:endParaRPr lang="en-US" dirty="0"/>
          </a:p>
        </p:txBody>
      </p:sp>
      <p:sp>
        <p:nvSpPr>
          <p:cNvPr id="2" name="Title 1"/>
          <p:cNvSpPr>
            <a:spLocks noGrp="1"/>
          </p:cNvSpPr>
          <p:nvPr>
            <p:ph type="ctrTitle"/>
          </p:nvPr>
        </p:nvSpPr>
        <p:spPr>
          <a:xfrm>
            <a:off x="2133600" y="990600"/>
            <a:ext cx="6553200" cy="2590800"/>
          </a:xfrm>
        </p:spPr>
        <p:txBody>
          <a:bodyPr/>
          <a:lstStyle/>
          <a:p>
            <a:pPr eaLnBrk="1" fontAlgn="auto" hangingPunct="1">
              <a:spcAft>
                <a:spcPts val="0"/>
              </a:spcAft>
              <a:defRPr/>
            </a:pPr>
            <a:r>
              <a:rPr lang="en-US" b="1" i="1" dirty="0">
                <a:latin typeface="+mn-lt"/>
              </a:rPr>
              <a:t>Excellence and </a:t>
            </a:r>
            <a:br>
              <a:rPr lang="en-US" b="1" i="1" dirty="0">
                <a:latin typeface="+mn-lt"/>
              </a:rPr>
            </a:br>
            <a:r>
              <a:rPr lang="en-US" b="1" i="1" dirty="0">
                <a:latin typeface="+mn-lt"/>
              </a:rPr>
              <a:t>Innovation in Education</a:t>
            </a:r>
            <a:endParaRPr lang="en-US" b="1" dirty="0">
              <a:latin typeface="+mn-lt"/>
            </a:endParaRPr>
          </a:p>
        </p:txBody>
      </p:sp>
      <p:pic>
        <p:nvPicPr>
          <p:cNvPr id="8196" name="Picture 3" descr="logo.jpg"/>
          <p:cNvPicPr>
            <a:picLocks noChangeAspect="1"/>
          </p:cNvPicPr>
          <p:nvPr/>
        </p:nvPicPr>
        <p:blipFill>
          <a:blip r:embed="rId2" cstate="print"/>
          <a:srcRect/>
          <a:stretch>
            <a:fillRect/>
          </a:stretch>
        </p:blipFill>
        <p:spPr bwMode="auto">
          <a:xfrm>
            <a:off x="0" y="4572000"/>
            <a:ext cx="1828800" cy="18288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162800" cy="1143000"/>
          </a:xfrm>
        </p:spPr>
        <p:txBody>
          <a:bodyPr/>
          <a:lstStyle/>
          <a:p>
            <a:pPr eaLnBrk="1" fontAlgn="auto" hangingPunct="1">
              <a:spcAft>
                <a:spcPts val="0"/>
              </a:spcAft>
              <a:defRPr/>
            </a:pPr>
            <a:r>
              <a:rPr lang="en-US" dirty="0"/>
              <a:t>Performance Improvement</a:t>
            </a:r>
          </a:p>
        </p:txBody>
      </p:sp>
      <p:sp>
        <p:nvSpPr>
          <p:cNvPr id="26627" name="Rectangle 6"/>
          <p:cNvSpPr>
            <a:spLocks noChangeArrowheads="1"/>
          </p:cNvSpPr>
          <p:nvPr/>
        </p:nvSpPr>
        <p:spPr bwMode="auto">
          <a:xfrm>
            <a:off x="0" y="2286000"/>
            <a:ext cx="9144000" cy="4278313"/>
          </a:xfrm>
          <a:prstGeom prst="rect">
            <a:avLst/>
          </a:prstGeom>
          <a:noFill/>
          <a:ln w="9525">
            <a:noFill/>
            <a:miter lim="800000"/>
            <a:headEnd/>
            <a:tailEnd/>
          </a:ln>
        </p:spPr>
        <p:txBody>
          <a:bodyPr>
            <a:spAutoFit/>
          </a:bodyPr>
          <a:lstStyle/>
          <a:p>
            <a:r>
              <a:rPr lang="en-US" sz="2800">
                <a:latin typeface="Calibri" pitchFamily="34" charset="0"/>
              </a:rPr>
              <a:t>The change of mind which results in learning rather than simply “taking in more information,” results in “forward thinkers” who are able to create and sustain “creative tension.” </a:t>
            </a:r>
          </a:p>
          <a:p>
            <a:endParaRPr lang="en-US" sz="1200">
              <a:latin typeface="Calibri" pitchFamily="34" charset="0"/>
            </a:endParaRPr>
          </a:p>
          <a:p>
            <a:r>
              <a:rPr lang="en-US" sz="2800">
                <a:latin typeface="Calibri" pitchFamily="34" charset="0"/>
              </a:rPr>
              <a:t>They can be described as “</a:t>
            </a:r>
            <a:r>
              <a:rPr lang="en-US" sz="2800" b="1">
                <a:latin typeface="Calibri" pitchFamily="34" charset="0"/>
              </a:rPr>
              <a:t>relentless</a:t>
            </a:r>
            <a:r>
              <a:rPr lang="en-US" sz="2800">
                <a:latin typeface="Calibri" pitchFamily="34" charset="0"/>
              </a:rPr>
              <a:t>” in the pursuit of the future they have envisioned.  They will constantly be declaring:</a:t>
            </a:r>
          </a:p>
          <a:p>
            <a:pPr algn="ctr"/>
            <a:r>
              <a:rPr lang="en-US" sz="2800">
                <a:latin typeface="Calibri" pitchFamily="34" charset="0"/>
              </a:rPr>
              <a:t> </a:t>
            </a:r>
            <a:r>
              <a:rPr lang="en-US" sz="3200" b="1">
                <a:latin typeface="Calibri" pitchFamily="34" charset="0"/>
              </a:rPr>
              <a:t>“I want it done right and </a:t>
            </a:r>
          </a:p>
          <a:p>
            <a:pPr algn="ctr"/>
            <a:r>
              <a:rPr lang="en-US" sz="3200" b="1">
                <a:latin typeface="Calibri" pitchFamily="34" charset="0"/>
              </a:rPr>
              <a:t>I want it done right now!”</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Performance Improvement</a:t>
            </a:r>
          </a:p>
        </p:txBody>
      </p:sp>
      <p:sp>
        <p:nvSpPr>
          <p:cNvPr id="24579" name="Rectangle 7"/>
          <p:cNvSpPr>
            <a:spLocks noChangeArrowheads="1"/>
          </p:cNvSpPr>
          <p:nvPr/>
        </p:nvSpPr>
        <p:spPr bwMode="auto">
          <a:xfrm>
            <a:off x="0" y="3578225"/>
            <a:ext cx="9144000" cy="3294063"/>
          </a:xfrm>
          <a:prstGeom prst="rect">
            <a:avLst/>
          </a:prstGeom>
          <a:noFill/>
          <a:ln w="9525">
            <a:noFill/>
            <a:miter lim="800000"/>
            <a:headEnd/>
            <a:tailEnd/>
          </a:ln>
        </p:spPr>
        <p:txBody>
          <a:bodyPr anchor="ctr">
            <a:spAutoFit/>
          </a:bodyPr>
          <a:lstStyle/>
          <a:p>
            <a:pPr>
              <a:defRPr/>
            </a:pPr>
            <a:r>
              <a:rPr lang="en-US" sz="2800" dirty="0">
                <a:latin typeface="Calibri" pitchFamily="34" charset="0"/>
                <a:ea typeface="Calibri" pitchFamily="34" charset="0"/>
                <a:cs typeface="Times New Roman" pitchFamily="18" charset="0"/>
              </a:rPr>
              <a:t>“…(healthcare) transformation…will only be successful if national efforts to improve quality:</a:t>
            </a:r>
          </a:p>
          <a:p>
            <a:pPr>
              <a:defRPr/>
            </a:pPr>
            <a:endParaRPr lang="en-US" sz="1200" dirty="0">
              <a:latin typeface="Calibri" pitchFamily="34" charset="0"/>
              <a:ea typeface="Calibri" pitchFamily="34" charset="0"/>
              <a:cs typeface="Times New Roman" pitchFamily="18" charset="0"/>
            </a:endParaRPr>
          </a:p>
          <a:p>
            <a:pPr marL="548640">
              <a:buFont typeface="Arial" charset="0"/>
              <a:buChar char="•"/>
              <a:defRPr/>
            </a:pPr>
            <a:r>
              <a:rPr lang="en-US" sz="2800" b="1" dirty="0">
                <a:latin typeface="Calibri" pitchFamily="34" charset="0"/>
                <a:ea typeface="Calibri" pitchFamily="34" charset="0"/>
                <a:cs typeface="Times New Roman" pitchFamily="18" charset="0"/>
              </a:rPr>
              <a:t>enable QI where care is provided</a:t>
            </a:r>
            <a:r>
              <a:rPr lang="en-US" sz="2800" dirty="0">
                <a:latin typeface="Calibri" pitchFamily="34" charset="0"/>
                <a:ea typeface="Calibri" pitchFamily="34" charset="0"/>
                <a:cs typeface="Times New Roman" pitchFamily="18" charset="0"/>
              </a:rPr>
              <a:t>...</a:t>
            </a:r>
          </a:p>
          <a:p>
            <a:pPr marL="548640">
              <a:buFont typeface="Arial" charset="0"/>
              <a:buChar char="•"/>
              <a:defRPr/>
            </a:pPr>
            <a:r>
              <a:rPr lang="en-US" sz="2800" dirty="0">
                <a:latin typeface="Calibri" pitchFamily="34" charset="0"/>
                <a:ea typeface="Calibri" pitchFamily="34" charset="0"/>
                <a:cs typeface="Times New Roman" pitchFamily="18" charset="0"/>
              </a:rPr>
              <a:t>in which) provider tools…make </a:t>
            </a:r>
            <a:r>
              <a:rPr lang="en-US" sz="2800" b="1" dirty="0">
                <a:latin typeface="Calibri" pitchFamily="34" charset="0"/>
                <a:ea typeface="Calibri" pitchFamily="34" charset="0"/>
                <a:cs typeface="Times New Roman" pitchFamily="18" charset="0"/>
              </a:rPr>
              <a:t>performance measurement a by-product of the care process </a:t>
            </a:r>
          </a:p>
          <a:p>
            <a:pPr marL="548640">
              <a:buFont typeface="Arial" charset="0"/>
              <a:buChar char="•"/>
              <a:defRPr/>
            </a:pPr>
            <a:r>
              <a:rPr lang="en-US" sz="2800" dirty="0">
                <a:latin typeface="Calibri" pitchFamily="34" charset="0"/>
                <a:ea typeface="Calibri" pitchFamily="34" charset="0"/>
                <a:cs typeface="Times New Roman" pitchFamily="18" charset="0"/>
              </a:rPr>
              <a:t>(with) a commitment </a:t>
            </a:r>
            <a:r>
              <a:rPr lang="en-US" sz="2800" b="1" dirty="0">
                <a:latin typeface="Calibri" pitchFamily="34" charset="0"/>
                <a:ea typeface="Calibri" pitchFamily="34" charset="0"/>
                <a:cs typeface="Times New Roman" pitchFamily="18" charset="0"/>
              </a:rPr>
              <a:t>that supports continuous efforts to transform care at the practice level</a:t>
            </a:r>
            <a:r>
              <a:rPr lang="en-US" sz="2800" dirty="0">
                <a:latin typeface="Calibri" pitchFamily="34" charset="0"/>
                <a:ea typeface="Calibri" pitchFamily="34" charset="0"/>
                <a:cs typeface="Times New Roman" pitchFamily="18" charset="0"/>
              </a:rPr>
              <a:t>.”</a:t>
            </a:r>
          </a:p>
        </p:txBody>
      </p:sp>
      <p:sp>
        <p:nvSpPr>
          <p:cNvPr id="27652" name="Rectangle 8"/>
          <p:cNvSpPr>
            <a:spLocks noChangeArrowheads="1"/>
          </p:cNvSpPr>
          <p:nvPr/>
        </p:nvSpPr>
        <p:spPr bwMode="auto">
          <a:xfrm>
            <a:off x="0" y="1820863"/>
            <a:ext cx="9144000" cy="2124075"/>
          </a:xfrm>
          <a:prstGeom prst="rect">
            <a:avLst/>
          </a:prstGeom>
          <a:noFill/>
          <a:ln w="9525">
            <a:noFill/>
            <a:miter lim="800000"/>
            <a:headEnd/>
            <a:tailEnd/>
          </a:ln>
        </p:spPr>
        <p:txBody>
          <a:bodyPr anchor="ctr">
            <a:spAutoFit/>
          </a:bodyPr>
          <a:lstStyle/>
          <a:p>
            <a:pPr algn="ctr"/>
            <a:r>
              <a:rPr lang="en-US" sz="2400">
                <a:latin typeface="Calibri" pitchFamily="34" charset="0"/>
                <a:ea typeface="Calibri" pitchFamily="34" charset="0"/>
                <a:cs typeface="Times New Roman" pitchFamily="18" charset="0"/>
              </a:rPr>
              <a:t>“The role of PI CME in achieving sustainable change,”  </a:t>
            </a:r>
          </a:p>
          <a:p>
            <a:pPr algn="ctr"/>
            <a:r>
              <a:rPr lang="en-US" sz="2400" i="1">
                <a:latin typeface="Calibri" pitchFamily="34" charset="0"/>
                <a:ea typeface="Calibri" pitchFamily="34" charset="0"/>
                <a:cs typeface="Times New Roman" pitchFamily="18" charset="0"/>
              </a:rPr>
              <a:t>Susan Nedza, MD,  </a:t>
            </a:r>
          </a:p>
          <a:p>
            <a:pPr algn="ctr"/>
            <a:r>
              <a:rPr lang="en-US" sz="2400" i="1">
                <a:latin typeface="Calibri" pitchFamily="34" charset="0"/>
                <a:ea typeface="Calibri" pitchFamily="34" charset="0"/>
                <a:cs typeface="Times New Roman" pitchFamily="18" charset="0"/>
              </a:rPr>
              <a:t>CPPD Report,  AMA Continuing Medical Education </a:t>
            </a:r>
          </a:p>
          <a:p>
            <a:pPr algn="ctr"/>
            <a:r>
              <a:rPr lang="en-US" sz="2400" i="1">
                <a:latin typeface="Calibri" pitchFamily="34" charset="0"/>
                <a:ea typeface="Calibri" pitchFamily="34" charset="0"/>
                <a:cs typeface="Times New Roman" pitchFamily="18" charset="0"/>
              </a:rPr>
              <a:t>Winter 2009/No. 27</a:t>
            </a:r>
          </a:p>
          <a:p>
            <a:pPr eaLnBrk="0" hangingPunct="0"/>
            <a:endParaRPr lang="en-US" i="1">
              <a:ea typeface="Calibri" pitchFamily="34" charset="0"/>
              <a:cs typeface="Times New Roman" pitchFamily="18" charset="0"/>
            </a:endParaRPr>
          </a:p>
          <a:p>
            <a:pPr eaLnBrk="0" hangingPunct="0"/>
            <a:endParaRPr lang="en-US" i="1">
              <a:ea typeface="Calibri" pitchFamily="34"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1" descr="cid:image001.png@01CC29A1.5230DFF0"/>
          <p:cNvPicPr>
            <a:picLocks noChangeAspect="1" noChangeArrowheads="1"/>
          </p:cNvPicPr>
          <p:nvPr/>
        </p:nvPicPr>
        <p:blipFill>
          <a:blip r:embed="rId2" cstate="print"/>
          <a:srcRect/>
          <a:stretch>
            <a:fillRect/>
          </a:stretch>
        </p:blipFill>
        <p:spPr bwMode="auto">
          <a:xfrm>
            <a:off x="3238500" y="134938"/>
            <a:ext cx="5753100" cy="6646862"/>
          </a:xfrm>
          <a:prstGeom prst="rect">
            <a:avLst/>
          </a:prstGeom>
          <a:noFill/>
          <a:ln w="9525">
            <a:noFill/>
            <a:miter lim="800000"/>
            <a:headEnd/>
            <a:tailEnd/>
          </a:ln>
        </p:spPr>
      </p:pic>
      <p:sp>
        <p:nvSpPr>
          <p:cNvPr id="28675" name="TextBox 2"/>
          <p:cNvSpPr txBox="1">
            <a:spLocks noChangeArrowheads="1"/>
          </p:cNvSpPr>
          <p:nvPr/>
        </p:nvSpPr>
        <p:spPr bwMode="auto">
          <a:xfrm>
            <a:off x="0" y="2270125"/>
            <a:ext cx="2971800" cy="3786188"/>
          </a:xfrm>
          <a:prstGeom prst="rect">
            <a:avLst/>
          </a:prstGeom>
          <a:noFill/>
          <a:ln w="9525">
            <a:noFill/>
            <a:miter lim="800000"/>
            <a:headEnd/>
            <a:tailEnd/>
          </a:ln>
        </p:spPr>
        <p:txBody>
          <a:bodyPr>
            <a:spAutoFit/>
          </a:bodyPr>
          <a:lstStyle/>
          <a:p>
            <a:r>
              <a:rPr lang="en-US" sz="2000">
                <a:latin typeface="Calibri" pitchFamily="34" charset="0"/>
              </a:rPr>
              <a:t>SETMA deployed the PCPI Diabetes set in 2004.   This is a copy of the template.  </a:t>
            </a:r>
          </a:p>
          <a:p>
            <a:endParaRPr lang="en-US" sz="2000">
              <a:latin typeface="Calibri" pitchFamily="34" charset="0"/>
            </a:endParaRPr>
          </a:p>
          <a:p>
            <a:r>
              <a:rPr lang="en-US" sz="2000">
                <a:latin typeface="Calibri" pitchFamily="34" charset="0"/>
              </a:rPr>
              <a:t>The provider, at the point of care, can measure his/her performance by clicking on the   template.    </a:t>
            </a:r>
          </a:p>
          <a:p>
            <a:endParaRPr lang="en-US" sz="2000">
              <a:latin typeface="Calibri" pitchFamily="34" charset="0"/>
            </a:endParaRPr>
          </a:p>
          <a:p>
            <a:r>
              <a:rPr lang="en-US" sz="2000">
                <a:latin typeface="Calibri" pitchFamily="34" charset="0"/>
              </a:rPr>
              <a:t>Measures in black have been met; those in red have not.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image002"/>
          <p:cNvPicPr>
            <a:picLocks noChangeAspect="1" noChangeArrowheads="1"/>
          </p:cNvPicPr>
          <p:nvPr/>
        </p:nvPicPr>
        <p:blipFill>
          <a:blip r:embed="rId2" cstate="print"/>
          <a:srcRect/>
          <a:stretch>
            <a:fillRect/>
          </a:stretch>
        </p:blipFill>
        <p:spPr bwMode="auto">
          <a:xfrm>
            <a:off x="609600" y="1676400"/>
            <a:ext cx="8077200" cy="5127625"/>
          </a:xfrm>
          <a:prstGeom prst="rect">
            <a:avLst/>
          </a:prstGeom>
          <a:noFill/>
          <a:ln w="9525">
            <a:noFill/>
            <a:miter lim="800000"/>
            <a:headEnd/>
            <a:tailEnd/>
          </a:ln>
        </p:spPr>
      </p:pic>
      <p:sp>
        <p:nvSpPr>
          <p:cNvPr id="6" name="Title 1"/>
          <p:cNvSpPr>
            <a:spLocks noGrp="1"/>
          </p:cNvSpPr>
          <p:nvPr>
            <p:ph type="title"/>
          </p:nvPr>
        </p:nvSpPr>
        <p:spPr>
          <a:xfrm>
            <a:off x="1981200" y="228600"/>
            <a:ext cx="7162800" cy="1143000"/>
          </a:xfrm>
        </p:spPr>
        <p:txBody>
          <a:bodyPr/>
          <a:lstStyle/>
          <a:p>
            <a:pPr eaLnBrk="1" fontAlgn="auto" hangingPunct="1">
              <a:spcAft>
                <a:spcPts val="0"/>
              </a:spcAft>
              <a:defRPr/>
            </a:pPr>
            <a:r>
              <a:rPr lang="en-US" dirty="0"/>
              <a:t>Performance Improvement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image002"/>
          <p:cNvPicPr>
            <a:picLocks noChangeAspect="1" noChangeArrowheads="1"/>
          </p:cNvPicPr>
          <p:nvPr/>
        </p:nvPicPr>
        <p:blipFill>
          <a:blip r:embed="rId2" cstate="print"/>
          <a:srcRect/>
          <a:stretch>
            <a:fillRect/>
          </a:stretch>
        </p:blipFill>
        <p:spPr bwMode="auto">
          <a:xfrm>
            <a:off x="457200" y="1695450"/>
            <a:ext cx="8305800" cy="4933950"/>
          </a:xfrm>
          <a:prstGeom prst="rect">
            <a:avLst/>
          </a:prstGeom>
          <a:noFill/>
          <a:ln w="9525">
            <a:noFill/>
            <a:miter lim="800000"/>
            <a:headEnd/>
            <a:tailEnd/>
          </a:ln>
        </p:spPr>
      </p:pic>
      <p:sp>
        <p:nvSpPr>
          <p:cNvPr id="4" name="Title 1"/>
          <p:cNvSpPr>
            <a:spLocks noGrp="1"/>
          </p:cNvSpPr>
          <p:nvPr>
            <p:ph type="title"/>
          </p:nvPr>
        </p:nvSpPr>
        <p:spPr>
          <a:xfrm>
            <a:off x="1981200" y="228600"/>
            <a:ext cx="7162800" cy="1143000"/>
          </a:xfrm>
        </p:spPr>
        <p:txBody>
          <a:bodyPr/>
          <a:lstStyle/>
          <a:p>
            <a:pPr eaLnBrk="1" fontAlgn="auto" hangingPunct="1">
              <a:spcAft>
                <a:spcPts val="0"/>
              </a:spcAft>
              <a:defRPr/>
            </a:pPr>
            <a:r>
              <a:rPr lang="en-US" dirty="0"/>
              <a:t>Performance Improvement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image002"/>
          <p:cNvPicPr>
            <a:picLocks noChangeAspect="1" noChangeArrowheads="1"/>
          </p:cNvPicPr>
          <p:nvPr/>
        </p:nvPicPr>
        <p:blipFill>
          <a:blip r:embed="rId2" cstate="print"/>
          <a:srcRect/>
          <a:stretch>
            <a:fillRect/>
          </a:stretch>
        </p:blipFill>
        <p:spPr bwMode="auto">
          <a:xfrm>
            <a:off x="2057400" y="609600"/>
            <a:ext cx="6845300" cy="59436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162800" cy="1143000"/>
          </a:xfrm>
        </p:spPr>
        <p:txBody>
          <a:bodyPr/>
          <a:lstStyle/>
          <a:p>
            <a:pPr eaLnBrk="1" fontAlgn="auto" hangingPunct="1">
              <a:spcAft>
                <a:spcPts val="0"/>
              </a:spcAft>
              <a:defRPr/>
            </a:pPr>
            <a:r>
              <a:rPr lang="en-US" dirty="0"/>
              <a:t>Performance Improvement</a:t>
            </a:r>
          </a:p>
        </p:txBody>
      </p:sp>
      <p:sp>
        <p:nvSpPr>
          <p:cNvPr id="7" name="Rectangle 6"/>
          <p:cNvSpPr/>
          <p:nvPr/>
        </p:nvSpPr>
        <p:spPr>
          <a:xfrm>
            <a:off x="381000" y="2057400"/>
            <a:ext cx="8305800" cy="4770438"/>
          </a:xfrm>
          <a:prstGeom prst="rect">
            <a:avLst/>
          </a:prstGeom>
        </p:spPr>
        <p:txBody>
          <a:bodyPr>
            <a:spAutoFit/>
          </a:bodyPr>
          <a:lstStyle/>
          <a:p>
            <a:pPr fontAlgn="auto">
              <a:spcBef>
                <a:spcPts val="0"/>
              </a:spcBef>
              <a:spcAft>
                <a:spcPts val="0"/>
              </a:spcAft>
              <a:defRPr/>
            </a:pPr>
            <a:r>
              <a:rPr lang="en-US" sz="2800" b="1" dirty="0">
                <a:latin typeface="+mn-lt"/>
              </a:rPr>
              <a:t>SETMA’s Model of Care, actually models PI-CME:</a:t>
            </a:r>
          </a:p>
          <a:p>
            <a:pPr fontAlgn="auto">
              <a:spcBef>
                <a:spcPts val="0"/>
              </a:spcBef>
              <a:spcAft>
                <a:spcPts val="0"/>
              </a:spcAft>
              <a:defRPr/>
            </a:pPr>
            <a:endParaRPr lang="en-US" sz="1200" dirty="0">
              <a:latin typeface="+mn-lt"/>
            </a:endParaRPr>
          </a:p>
          <a:p>
            <a:pPr marL="514350" indent="-514350" fontAlgn="auto">
              <a:spcBef>
                <a:spcPts val="0"/>
              </a:spcBef>
              <a:spcAft>
                <a:spcPts val="0"/>
              </a:spcAft>
              <a:buFontTx/>
              <a:buAutoNum type="arabicPeriod"/>
              <a:defRPr/>
            </a:pPr>
            <a:r>
              <a:rPr lang="en-US" sz="2400" dirty="0">
                <a:latin typeface="+mn-lt"/>
              </a:rPr>
              <a:t>We continually measure our current performance on over 250 quality metrics.</a:t>
            </a:r>
          </a:p>
          <a:p>
            <a:pPr marL="514350" indent="-514350" fontAlgn="auto">
              <a:spcBef>
                <a:spcPts val="0"/>
              </a:spcBef>
              <a:spcAft>
                <a:spcPts val="0"/>
              </a:spcAft>
              <a:buFontTx/>
              <a:buAutoNum type="arabicPeriod"/>
              <a:defRPr/>
            </a:pPr>
            <a:r>
              <a:rPr lang="en-US" sz="2400" dirty="0">
                <a:latin typeface="+mn-lt"/>
              </a:rPr>
              <a:t>The aggregation of quality data is incidental to the delivery of care, requiring no additional effort on the providers’ part.</a:t>
            </a:r>
          </a:p>
          <a:p>
            <a:pPr marL="514350" indent="-514350" fontAlgn="auto">
              <a:spcBef>
                <a:spcPts val="0"/>
              </a:spcBef>
              <a:spcAft>
                <a:spcPts val="0"/>
              </a:spcAft>
              <a:buFontTx/>
              <a:buAutoNum type="arabicPeriod"/>
              <a:defRPr/>
            </a:pPr>
            <a:r>
              <a:rPr lang="en-US" sz="2400" dirty="0">
                <a:latin typeface="+mn-lt"/>
              </a:rPr>
              <a:t>Monthly, we have nursing and provider meetings to conduct peer review,  review treatment strategies and to discuss quality improvement .</a:t>
            </a:r>
          </a:p>
          <a:p>
            <a:pPr marL="514350" indent="-514350" fontAlgn="auto">
              <a:spcBef>
                <a:spcPts val="0"/>
              </a:spcBef>
              <a:spcAft>
                <a:spcPts val="0"/>
              </a:spcAft>
              <a:buFontTx/>
              <a:buAutoNum type="arabicPeriod"/>
              <a:defRPr/>
            </a:pPr>
            <a:r>
              <a:rPr lang="en-US" sz="2400" dirty="0">
                <a:latin typeface="+mn-lt"/>
              </a:rPr>
              <a:t>We share training material to improve our knowledge.</a:t>
            </a:r>
          </a:p>
          <a:p>
            <a:pPr marL="514350" indent="-514350" fontAlgn="auto">
              <a:spcBef>
                <a:spcPts val="0"/>
              </a:spcBef>
              <a:spcAft>
                <a:spcPts val="0"/>
              </a:spcAft>
              <a:buFontTx/>
              <a:buAutoNum type="arabicPeriod"/>
              <a:defRPr/>
            </a:pPr>
            <a:r>
              <a:rPr lang="en-US" sz="2400" dirty="0">
                <a:latin typeface="+mn-lt"/>
              </a:rPr>
              <a:t>We have a goal of improving and continue to monitor our performance at the point of care, not only encouraging but demanding improvement of ourselves.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162800" cy="1143000"/>
          </a:xfrm>
        </p:spPr>
        <p:txBody>
          <a:bodyPr/>
          <a:lstStyle/>
          <a:p>
            <a:pPr eaLnBrk="1" fontAlgn="auto" hangingPunct="1">
              <a:spcAft>
                <a:spcPts val="0"/>
              </a:spcAft>
              <a:defRPr/>
            </a:pPr>
            <a:r>
              <a:rPr lang="en-US" dirty="0"/>
              <a:t>Changing Model of CME</a:t>
            </a:r>
          </a:p>
        </p:txBody>
      </p:sp>
      <p:sp>
        <p:nvSpPr>
          <p:cNvPr id="7" name="Rectangle 6"/>
          <p:cNvSpPr/>
          <p:nvPr/>
        </p:nvSpPr>
        <p:spPr>
          <a:xfrm>
            <a:off x="381000" y="2333625"/>
            <a:ext cx="8305800" cy="3600450"/>
          </a:xfrm>
          <a:prstGeom prst="rect">
            <a:avLst/>
          </a:prstGeom>
        </p:spPr>
        <p:txBody>
          <a:bodyPr>
            <a:spAutoFit/>
          </a:bodyPr>
          <a:lstStyle/>
          <a:p>
            <a:pPr fontAlgn="auto">
              <a:spcBef>
                <a:spcPts val="0"/>
              </a:spcBef>
              <a:spcAft>
                <a:spcPts val="0"/>
              </a:spcAft>
              <a:defRPr/>
            </a:pPr>
            <a:r>
              <a:rPr lang="en-US" sz="2800" dirty="0">
                <a:latin typeface="+mn-lt"/>
              </a:rPr>
              <a:t>As the classic lecture-CME setting has increasingly been shown not to change provider behavior, new iterations of CME have been developed.</a:t>
            </a:r>
          </a:p>
          <a:p>
            <a:pPr fontAlgn="auto">
              <a:spcBef>
                <a:spcPts val="0"/>
              </a:spcBef>
              <a:spcAft>
                <a:spcPts val="0"/>
              </a:spcAft>
              <a:defRPr/>
            </a:pPr>
            <a:endParaRPr lang="en-US" sz="2400" dirty="0">
              <a:latin typeface="+mn-lt"/>
            </a:endParaRPr>
          </a:p>
          <a:p>
            <a:pPr marL="342900" indent="-171450" fontAlgn="auto">
              <a:spcBef>
                <a:spcPts val="0"/>
              </a:spcBef>
              <a:spcAft>
                <a:spcPts val="0"/>
              </a:spcAft>
              <a:buFont typeface="Arial" pitchFamily="34" charset="0"/>
              <a:buChar char="•"/>
              <a:defRPr/>
            </a:pPr>
            <a:r>
              <a:rPr lang="en-US" sz="2400" dirty="0">
                <a:latin typeface="+mn-lt"/>
              </a:rPr>
              <a:t>In 2002, the AAFP introduced evidence-based CME</a:t>
            </a:r>
          </a:p>
          <a:p>
            <a:pPr marL="342900" indent="-171450" fontAlgn="auto">
              <a:spcBef>
                <a:spcPts val="0"/>
              </a:spcBef>
              <a:spcAft>
                <a:spcPts val="0"/>
              </a:spcAft>
              <a:buFont typeface="Arial" pitchFamily="34" charset="0"/>
              <a:buChar char="•"/>
              <a:defRPr/>
            </a:pPr>
            <a:r>
              <a:rPr lang="en-US" sz="2400" dirty="0">
                <a:latin typeface="+mn-lt"/>
              </a:rPr>
              <a:t>In 2004, AMA, AAFP and OA changed the measurement of CME from hours to credits.</a:t>
            </a:r>
          </a:p>
          <a:p>
            <a:pPr marL="342900" indent="-171450" fontAlgn="auto">
              <a:spcBef>
                <a:spcPts val="0"/>
              </a:spcBef>
              <a:spcAft>
                <a:spcPts val="0"/>
              </a:spcAft>
              <a:buFont typeface="Arial" pitchFamily="34" charset="0"/>
              <a:buChar char="•"/>
              <a:defRPr/>
            </a:pPr>
            <a:r>
              <a:rPr lang="en-US" sz="2400" dirty="0">
                <a:latin typeface="+mn-lt"/>
              </a:rPr>
              <a:t>In 2005, AMA implemented two new formats: Internet point of care (PoC) and performance improvement (PI) CME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162800" cy="1143000"/>
          </a:xfrm>
        </p:spPr>
        <p:txBody>
          <a:bodyPr/>
          <a:lstStyle/>
          <a:p>
            <a:pPr eaLnBrk="1" fontAlgn="auto" hangingPunct="1">
              <a:spcAft>
                <a:spcPts val="0"/>
              </a:spcAft>
              <a:defRPr/>
            </a:pPr>
            <a:r>
              <a:rPr lang="en-US" sz="3600" dirty="0"/>
              <a:t>Performance Improvement-CME</a:t>
            </a:r>
          </a:p>
        </p:txBody>
      </p:sp>
      <p:sp>
        <p:nvSpPr>
          <p:cNvPr id="34819" name="Rectangle 6"/>
          <p:cNvSpPr>
            <a:spLocks noChangeArrowheads="1"/>
          </p:cNvSpPr>
          <p:nvPr/>
        </p:nvSpPr>
        <p:spPr bwMode="auto">
          <a:xfrm>
            <a:off x="381000" y="2209800"/>
            <a:ext cx="8305800" cy="4216400"/>
          </a:xfrm>
          <a:prstGeom prst="rect">
            <a:avLst/>
          </a:prstGeom>
          <a:noFill/>
          <a:ln w="9525">
            <a:noFill/>
            <a:miter lim="800000"/>
            <a:headEnd/>
            <a:tailEnd/>
          </a:ln>
        </p:spPr>
        <p:txBody>
          <a:bodyPr>
            <a:spAutoFit/>
          </a:bodyPr>
          <a:lstStyle/>
          <a:p>
            <a:pPr marL="457200" indent="-457200" algn="ctr"/>
            <a:r>
              <a:rPr lang="en-US" sz="2800" b="1">
                <a:latin typeface="Calibri" pitchFamily="34" charset="0"/>
              </a:rPr>
              <a:t>The Steps of Performance Improvement  CME (PI-CME) </a:t>
            </a:r>
          </a:p>
          <a:p>
            <a:pPr marL="457200" indent="-457200">
              <a:buFont typeface="Trebuchet MS" pitchFamily="34" charset="0"/>
              <a:buAutoNum type="arabicPeriod"/>
            </a:pPr>
            <a:endParaRPr lang="en-US" sz="2400">
              <a:latin typeface="Calibri" pitchFamily="34" charset="0"/>
            </a:endParaRPr>
          </a:p>
          <a:p>
            <a:pPr marL="457200" indent="-457200">
              <a:buFont typeface="Trebuchet MS" pitchFamily="34" charset="0"/>
              <a:buAutoNum type="arabicPeriod"/>
            </a:pPr>
            <a:r>
              <a:rPr lang="en-US" sz="2400">
                <a:latin typeface="Calibri" pitchFamily="34" charset="0"/>
              </a:rPr>
              <a:t>First stage, assessment of each physician’s current practice using identified evidence-based performance measures. Feedback to physicians compares their performance to national benchmarks and to the performance of peers. </a:t>
            </a:r>
          </a:p>
          <a:p>
            <a:pPr marL="457200" indent="-457200">
              <a:buFont typeface="Trebuchet MS" pitchFamily="34" charset="0"/>
              <a:buAutoNum type="arabicPeriod"/>
            </a:pPr>
            <a:r>
              <a:rPr lang="en-US" sz="2400">
                <a:latin typeface="Calibri" pitchFamily="34" charset="0"/>
              </a:rPr>
              <a:t>Second stage, implementation of an intervention based on the performance measures assessed in the practice. </a:t>
            </a:r>
          </a:p>
          <a:p>
            <a:pPr marL="457200" indent="-457200">
              <a:buFont typeface="Trebuchet MS" pitchFamily="34" charset="0"/>
              <a:buAutoNum type="arabicPeriod"/>
            </a:pPr>
            <a:r>
              <a:rPr lang="en-US" sz="2400">
                <a:latin typeface="Calibri" pitchFamily="34" charset="0"/>
              </a:rPr>
              <a:t>Third stage, revaluation of performance in practice including reflection and summarization of outcome changes resulting from the PI CME activity.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dirty="0"/>
              <a:t>Joslin Performance Improvement-CME</a:t>
            </a:r>
          </a:p>
        </p:txBody>
      </p:sp>
      <p:sp>
        <p:nvSpPr>
          <p:cNvPr id="35843" name="Rectangle 2"/>
          <p:cNvSpPr>
            <a:spLocks noChangeArrowheads="1"/>
          </p:cNvSpPr>
          <p:nvPr/>
        </p:nvSpPr>
        <p:spPr bwMode="auto">
          <a:xfrm>
            <a:off x="228600" y="2438400"/>
            <a:ext cx="8769350" cy="5693866"/>
          </a:xfrm>
          <a:prstGeom prst="rect">
            <a:avLst/>
          </a:prstGeom>
          <a:noFill/>
          <a:ln w="9525">
            <a:noFill/>
            <a:miter lim="800000"/>
            <a:headEnd/>
            <a:tailEnd/>
          </a:ln>
        </p:spPr>
        <p:txBody>
          <a:bodyPr>
            <a:spAutoFit/>
          </a:bodyPr>
          <a:lstStyle/>
          <a:p>
            <a:r>
              <a:rPr lang="en-US" sz="2800" dirty="0">
                <a:latin typeface="Calibri" pitchFamily="34" charset="0"/>
              </a:rPr>
              <a:t>SETMA is involved with two </a:t>
            </a:r>
            <a:r>
              <a:rPr lang="en-US" sz="2800" b="1" dirty="0">
                <a:latin typeface="Calibri" pitchFamily="34" charset="0"/>
              </a:rPr>
              <a:t>PI-CME  Programs with the Joslin Diabetes Center</a:t>
            </a:r>
            <a:r>
              <a:rPr lang="en-US" sz="2800" dirty="0">
                <a:latin typeface="Calibri" pitchFamily="34" charset="0"/>
              </a:rPr>
              <a:t>.  The first project focuses upon hemoglobin A1C and the assessment of and the elements of the cardiometabolic risk syndrome.</a:t>
            </a:r>
            <a:r>
              <a:rPr lang="en-US" sz="2800" dirty="0">
                <a:solidFill>
                  <a:srgbClr val="CC3300"/>
                </a:solidFill>
                <a:latin typeface="Calibri" pitchFamily="34" charset="0"/>
              </a:rPr>
              <a:t> </a:t>
            </a:r>
            <a:r>
              <a:rPr lang="en-US" sz="2800" dirty="0">
                <a:latin typeface="Calibri" pitchFamily="34" charset="0"/>
              </a:rPr>
              <a:t>The second is </a:t>
            </a:r>
            <a:r>
              <a:rPr lang="en-US" sz="2800" b="1" dirty="0">
                <a:latin typeface="Calibri" pitchFamily="34" charset="0"/>
              </a:rPr>
              <a:t>Eldercare</a:t>
            </a:r>
            <a:r>
              <a:rPr lang="en-US" sz="2800" dirty="0">
                <a:latin typeface="Calibri" pitchFamily="34" charset="0"/>
              </a:rPr>
              <a:t>. (All Joslin PI CME are approved by ABIM to qualify for part 4 MOC)</a:t>
            </a:r>
          </a:p>
          <a:p>
            <a:endParaRPr lang="en-US" sz="2800" b="1" dirty="0">
              <a:latin typeface="Calibri" pitchFamily="34" charset="0"/>
            </a:endParaRPr>
          </a:p>
          <a:p>
            <a:r>
              <a:rPr lang="en-US" sz="2800" dirty="0">
                <a:latin typeface="Calibri" pitchFamily="34" charset="0"/>
              </a:rPr>
              <a:t>SETMA has disease management tools for diabetes and the cardiometabolic risk syndrome.  (Both can be reviewed at </a:t>
            </a:r>
            <a:r>
              <a:rPr lang="en-US" sz="2800" dirty="0">
                <a:latin typeface="Calibri" pitchFamily="34" charset="0"/>
                <a:hlinkClick r:id="rId2"/>
              </a:rPr>
              <a:t>www.jameslhollymd.com</a:t>
            </a:r>
            <a:r>
              <a:rPr lang="en-US" sz="2800" dirty="0">
                <a:latin typeface="Calibri" pitchFamily="34" charset="0"/>
              </a:rPr>
              <a:t> under “Electronic Patient Management Tools” by clicking on  “Disease Management Tools”)</a:t>
            </a:r>
          </a:p>
          <a:p>
            <a:endParaRPr lang="en-US" sz="2800" b="1"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3700" dirty="0"/>
              <a:t>Where Are We Going Today</a:t>
            </a:r>
          </a:p>
        </p:txBody>
      </p:sp>
      <p:sp>
        <p:nvSpPr>
          <p:cNvPr id="9219" name="Rectangle 2"/>
          <p:cNvSpPr>
            <a:spLocks noChangeArrowheads="1"/>
          </p:cNvSpPr>
          <p:nvPr/>
        </p:nvSpPr>
        <p:spPr bwMode="auto">
          <a:xfrm>
            <a:off x="228600" y="2438400"/>
            <a:ext cx="8686800" cy="4094163"/>
          </a:xfrm>
          <a:prstGeom prst="rect">
            <a:avLst/>
          </a:prstGeom>
          <a:noFill/>
          <a:ln w="9525">
            <a:noFill/>
            <a:miter lim="800000"/>
            <a:headEnd/>
            <a:tailEnd/>
          </a:ln>
        </p:spPr>
        <p:txBody>
          <a:bodyPr>
            <a:spAutoFit/>
          </a:bodyPr>
          <a:lstStyle/>
          <a:p>
            <a:pPr>
              <a:buFont typeface="Wingdings" pitchFamily="2" charset="2"/>
              <a:buChar char="§"/>
              <a:defRPr/>
            </a:pPr>
            <a:r>
              <a:rPr lang="en-US" sz="2800" dirty="0">
                <a:latin typeface="+mn-lt"/>
              </a:rPr>
              <a:t>How do you make it easier to do it right than not do it at all?</a:t>
            </a:r>
          </a:p>
          <a:p>
            <a:pPr>
              <a:defRPr/>
            </a:pPr>
            <a:endParaRPr lang="en-US" sz="1200" dirty="0">
              <a:latin typeface="+mn-lt"/>
            </a:endParaRPr>
          </a:p>
          <a:p>
            <a:pPr>
              <a:buFont typeface="Wingdings" pitchFamily="2" charset="2"/>
              <a:buChar char="§"/>
              <a:defRPr/>
            </a:pPr>
            <a:r>
              <a:rPr lang="en-US" sz="2800" dirty="0">
                <a:latin typeface="+mn-lt"/>
              </a:rPr>
              <a:t>Do we want to perpetuate the problem of information overload, or contribute to the solution?</a:t>
            </a:r>
          </a:p>
          <a:p>
            <a:pPr>
              <a:defRPr/>
            </a:pPr>
            <a:endParaRPr lang="en-US" sz="1200" dirty="0">
              <a:latin typeface="+mn-lt"/>
            </a:endParaRPr>
          </a:p>
          <a:p>
            <a:pPr>
              <a:buFont typeface="Wingdings" pitchFamily="2" charset="2"/>
              <a:buChar char="§"/>
              <a:defRPr/>
            </a:pPr>
            <a:r>
              <a:rPr lang="en-US" sz="2800" dirty="0">
                <a:latin typeface="+mn-lt"/>
              </a:rPr>
              <a:t>Do we want others simply to participate in our programs, or do we want to create sustainable innovations in healthcare?</a:t>
            </a:r>
          </a:p>
          <a:p>
            <a:pPr>
              <a:buFont typeface="Wingdings" pitchFamily="2" charset="2"/>
              <a:buChar char="§"/>
              <a:defRPr/>
            </a:pPr>
            <a:endParaRPr lang="en-US" sz="1200" dirty="0">
              <a:latin typeface="+mn-lt"/>
            </a:endParaRPr>
          </a:p>
          <a:p>
            <a:pPr>
              <a:buFont typeface="Wingdings" pitchFamily="2" charset="2"/>
              <a:buChar char="§"/>
              <a:defRPr/>
            </a:pPr>
            <a:r>
              <a:rPr lang="en-US" sz="2800" dirty="0">
                <a:latin typeface="+mn-lt"/>
              </a:rPr>
              <a:t>How will we measure the success of our CME offerings?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2800" dirty="0"/>
              <a:t>Joslin PI-CME </a:t>
            </a:r>
            <a:br>
              <a:rPr lang="en-US" sz="2800" dirty="0"/>
            </a:br>
            <a:r>
              <a:rPr lang="en-US" sz="2800" dirty="0"/>
              <a:t>Selected SETMA Diabetes Patients </a:t>
            </a:r>
          </a:p>
        </p:txBody>
      </p:sp>
      <p:pic>
        <p:nvPicPr>
          <p:cNvPr id="36867" name="Picture 5" descr="image001"/>
          <p:cNvPicPr>
            <a:picLocks noChangeAspect="1" noChangeArrowheads="1"/>
          </p:cNvPicPr>
          <p:nvPr/>
        </p:nvPicPr>
        <p:blipFill>
          <a:blip r:embed="rId2" cstate="print"/>
          <a:srcRect/>
          <a:stretch>
            <a:fillRect/>
          </a:stretch>
        </p:blipFill>
        <p:spPr bwMode="auto">
          <a:xfrm>
            <a:off x="304800" y="2133600"/>
            <a:ext cx="8839200" cy="441960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81000"/>
            <a:ext cx="6248400" cy="1143000"/>
          </a:xfrm>
        </p:spPr>
        <p:txBody>
          <a:bodyPr>
            <a:normAutofit fontScale="90000"/>
          </a:bodyPr>
          <a:lstStyle/>
          <a:p>
            <a:pPr>
              <a:defRPr/>
            </a:pPr>
            <a:r>
              <a:rPr lang="en-US" sz="3100" dirty="0"/>
              <a:t>Joslin PI-CME Glyco</a:t>
            </a:r>
            <a:br>
              <a:rPr lang="en-US" sz="3100" dirty="0"/>
            </a:br>
            <a:r>
              <a:rPr lang="en-US" sz="3100" dirty="0"/>
              <a:t>All SETMA Patients with Diabetes</a:t>
            </a:r>
          </a:p>
        </p:txBody>
      </p:sp>
      <p:pic>
        <p:nvPicPr>
          <p:cNvPr id="37891" name="Picture 1" descr="image001"/>
          <p:cNvPicPr>
            <a:picLocks noChangeAspect="1" noChangeArrowheads="1"/>
          </p:cNvPicPr>
          <p:nvPr/>
        </p:nvPicPr>
        <p:blipFill>
          <a:blip r:embed="rId2" cstate="print"/>
          <a:srcRect/>
          <a:stretch>
            <a:fillRect/>
          </a:stretch>
        </p:blipFill>
        <p:spPr bwMode="auto">
          <a:xfrm>
            <a:off x="95250" y="1752600"/>
            <a:ext cx="9048750" cy="510540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dirty="0"/>
              <a:t>Joslin PI-CME Cardio</a:t>
            </a:r>
            <a:br>
              <a:rPr lang="en-US" sz="2800" dirty="0"/>
            </a:br>
            <a:r>
              <a:rPr lang="en-US" sz="2800" dirty="0"/>
              <a:t>All SETMA Patients with Diabetes</a:t>
            </a:r>
          </a:p>
        </p:txBody>
      </p:sp>
      <p:pic>
        <p:nvPicPr>
          <p:cNvPr id="38915" name="Picture 1" descr="image001"/>
          <p:cNvPicPr>
            <a:picLocks noChangeAspect="1" noChangeArrowheads="1"/>
          </p:cNvPicPr>
          <p:nvPr/>
        </p:nvPicPr>
        <p:blipFill>
          <a:blip r:embed="rId2" cstate="print"/>
          <a:srcRect/>
          <a:stretch>
            <a:fillRect/>
          </a:stretch>
        </p:blipFill>
        <p:spPr bwMode="auto">
          <a:xfrm>
            <a:off x="0" y="1771650"/>
            <a:ext cx="9144000" cy="5086350"/>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dirty="0"/>
              <a:t>Joslin PI-CME Cardio</a:t>
            </a:r>
            <a:br>
              <a:rPr lang="en-US" sz="2800" dirty="0"/>
            </a:br>
            <a:r>
              <a:rPr lang="en-US" sz="2800" dirty="0"/>
              <a:t>All SETMA Patients with Diabetes</a:t>
            </a:r>
          </a:p>
        </p:txBody>
      </p:sp>
      <p:pic>
        <p:nvPicPr>
          <p:cNvPr id="39939" name="Picture 2" descr="image002"/>
          <p:cNvPicPr>
            <a:picLocks noChangeAspect="1" noChangeArrowheads="1"/>
          </p:cNvPicPr>
          <p:nvPr/>
        </p:nvPicPr>
        <p:blipFill>
          <a:blip r:embed="rId2" cstate="print"/>
          <a:srcRect/>
          <a:stretch>
            <a:fillRect/>
          </a:stretch>
        </p:blipFill>
        <p:spPr bwMode="auto">
          <a:xfrm>
            <a:off x="0" y="1447800"/>
            <a:ext cx="9144000" cy="54102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162800" cy="1143000"/>
          </a:xfrm>
        </p:spPr>
        <p:txBody>
          <a:bodyPr/>
          <a:lstStyle/>
          <a:p>
            <a:pPr eaLnBrk="1" fontAlgn="auto" hangingPunct="1">
              <a:spcAft>
                <a:spcPts val="0"/>
              </a:spcAft>
              <a:defRPr/>
            </a:pPr>
            <a:r>
              <a:rPr lang="en-US" dirty="0"/>
              <a:t>Performance Improvement</a:t>
            </a:r>
          </a:p>
        </p:txBody>
      </p:sp>
      <p:sp>
        <p:nvSpPr>
          <p:cNvPr id="40963" name="Rectangle 6"/>
          <p:cNvSpPr>
            <a:spLocks noChangeArrowheads="1"/>
          </p:cNvSpPr>
          <p:nvPr/>
        </p:nvSpPr>
        <p:spPr bwMode="auto">
          <a:xfrm>
            <a:off x="152400" y="1963738"/>
            <a:ext cx="8991600" cy="3970337"/>
          </a:xfrm>
          <a:prstGeom prst="rect">
            <a:avLst/>
          </a:prstGeom>
          <a:noFill/>
          <a:ln w="9525">
            <a:noFill/>
            <a:miter lim="800000"/>
            <a:headEnd/>
            <a:tailEnd/>
          </a:ln>
        </p:spPr>
        <p:txBody>
          <a:bodyPr>
            <a:spAutoFit/>
          </a:bodyPr>
          <a:lstStyle/>
          <a:p>
            <a:pPr algn="ctr"/>
            <a:r>
              <a:rPr lang="en-US" sz="2800" b="1">
                <a:latin typeface="Calibri" pitchFamily="34" charset="0"/>
              </a:rPr>
              <a:t>The </a:t>
            </a:r>
            <a:r>
              <a:rPr lang="en-US" sz="2800" b="1" i="1">
                <a:latin typeface="Calibri" pitchFamily="34" charset="0"/>
              </a:rPr>
              <a:t>2009 IOM </a:t>
            </a:r>
            <a:r>
              <a:rPr lang="en-US" sz="2800" b="1">
                <a:latin typeface="Calibri" pitchFamily="34" charset="0"/>
              </a:rPr>
              <a:t>report referenced above further stated:</a:t>
            </a:r>
          </a:p>
          <a:p>
            <a:endParaRPr lang="en-US" sz="2800">
              <a:latin typeface="Calibri" pitchFamily="34" charset="0"/>
            </a:endParaRPr>
          </a:p>
          <a:p>
            <a:r>
              <a:rPr lang="en-US" sz="2800">
                <a:latin typeface="Calibri" pitchFamily="34" charset="0"/>
              </a:rPr>
              <a:t>“….</a:t>
            </a:r>
            <a:r>
              <a:rPr lang="en-US" sz="2800" b="1">
                <a:latin typeface="Calibri" pitchFamily="34" charset="0"/>
              </a:rPr>
              <a:t>continuing professional development </a:t>
            </a:r>
            <a:r>
              <a:rPr lang="en-US" sz="2800">
                <a:latin typeface="Calibri" pitchFamily="34" charset="0"/>
              </a:rPr>
              <a:t>(CPD)…is learner-driven, allowing learning to be tailored to individual needs….  </a:t>
            </a:r>
          </a:p>
          <a:p>
            <a:endParaRPr lang="en-US" sz="2800">
              <a:latin typeface="Calibri" pitchFamily="34" charset="0"/>
            </a:endParaRPr>
          </a:p>
          <a:p>
            <a:r>
              <a:rPr lang="en-US" sz="2800">
                <a:latin typeface="Calibri" pitchFamily="34" charset="0"/>
              </a:rPr>
              <a:t>“CPD methods include </a:t>
            </a:r>
            <a:r>
              <a:rPr lang="en-US" sz="2800" b="1">
                <a:latin typeface="Calibri" pitchFamily="34" charset="0"/>
              </a:rPr>
              <a:t>self-directed learning </a:t>
            </a:r>
            <a:r>
              <a:rPr lang="en-US" sz="2800">
                <a:latin typeface="Calibri" pitchFamily="34" charset="0"/>
              </a:rPr>
              <a:t>and </a:t>
            </a:r>
            <a:r>
              <a:rPr lang="en-US" sz="2800" b="1">
                <a:latin typeface="Calibri" pitchFamily="34" charset="0"/>
              </a:rPr>
              <a:t>organizational and systems factors</a:t>
            </a:r>
            <a:r>
              <a:rPr lang="en-US" sz="2800">
                <a:latin typeface="Calibri" pitchFamily="34" charset="0"/>
              </a:rPr>
              <a:t>; and it focuses on both </a:t>
            </a:r>
            <a:r>
              <a:rPr lang="en-US" sz="2800" b="1">
                <a:latin typeface="Calibri" pitchFamily="34" charset="0"/>
              </a:rPr>
              <a:t>clinical content and other practice-related content</a:t>
            </a:r>
            <a:r>
              <a:rPr lang="en-US" sz="2800">
                <a:latin typeface="Calibri" pitchFamily="34" charset="0"/>
              </a:rPr>
              <a:t>, such as communications and business.” (p. 17)</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162800" cy="1143000"/>
          </a:xfrm>
        </p:spPr>
        <p:txBody>
          <a:bodyPr/>
          <a:lstStyle/>
          <a:p>
            <a:pPr eaLnBrk="1" fontAlgn="auto" hangingPunct="1">
              <a:spcAft>
                <a:spcPts val="0"/>
              </a:spcAft>
              <a:defRPr/>
            </a:pPr>
            <a:r>
              <a:rPr lang="en-US" dirty="0"/>
              <a:t>Performance Improvement</a:t>
            </a:r>
          </a:p>
        </p:txBody>
      </p:sp>
      <p:sp>
        <p:nvSpPr>
          <p:cNvPr id="41987" name="Rectangle 6"/>
          <p:cNvSpPr>
            <a:spLocks noChangeArrowheads="1"/>
          </p:cNvSpPr>
          <p:nvPr/>
        </p:nvSpPr>
        <p:spPr bwMode="auto">
          <a:xfrm>
            <a:off x="381000" y="2362200"/>
            <a:ext cx="8305800" cy="3970338"/>
          </a:xfrm>
          <a:prstGeom prst="rect">
            <a:avLst/>
          </a:prstGeom>
          <a:noFill/>
          <a:ln w="9525">
            <a:noFill/>
            <a:miter lim="800000"/>
            <a:headEnd/>
            <a:tailEnd/>
          </a:ln>
        </p:spPr>
        <p:txBody>
          <a:bodyPr>
            <a:spAutoFit/>
          </a:bodyPr>
          <a:lstStyle/>
          <a:p>
            <a:r>
              <a:rPr lang="en-US" sz="2800" b="1">
                <a:latin typeface="Calibri" pitchFamily="34" charset="0"/>
              </a:rPr>
              <a:t>“…an effective continual professional development system should ensure that health professionals are prepared to:</a:t>
            </a:r>
          </a:p>
          <a:p>
            <a:r>
              <a:rPr lang="en-US" sz="2800">
                <a:latin typeface="Calibri" pitchFamily="34" charset="0"/>
              </a:rPr>
              <a:t> </a:t>
            </a:r>
          </a:p>
          <a:p>
            <a:pPr marL="914400" lvl="1" indent="-457200">
              <a:buFont typeface="Trebuchet MS" pitchFamily="34" charset="0"/>
              <a:buAutoNum type="arabicPeriod"/>
            </a:pPr>
            <a:r>
              <a:rPr lang="en-US" sz="2800">
                <a:latin typeface="Calibri" pitchFamily="34" charset="0"/>
              </a:rPr>
              <a:t>“Provide patient-centered care.</a:t>
            </a:r>
          </a:p>
          <a:p>
            <a:pPr marL="914400" lvl="1" indent="-457200">
              <a:buFont typeface="Trebuchet MS" pitchFamily="34" charset="0"/>
              <a:buAutoNum type="arabicPeriod"/>
            </a:pPr>
            <a:r>
              <a:rPr lang="en-US" sz="2800">
                <a:latin typeface="Calibri" pitchFamily="34" charset="0"/>
              </a:rPr>
              <a:t>“Work in inter-professional teams. </a:t>
            </a:r>
          </a:p>
          <a:p>
            <a:pPr marL="914400" lvl="1" indent="-457200">
              <a:buFont typeface="Trebuchet MS" pitchFamily="34" charset="0"/>
              <a:buAutoNum type="arabicPeriod"/>
            </a:pPr>
            <a:r>
              <a:rPr lang="en-US" sz="2800">
                <a:latin typeface="Calibri" pitchFamily="34" charset="0"/>
              </a:rPr>
              <a:t>“Employ evidence-based practice. </a:t>
            </a:r>
          </a:p>
          <a:p>
            <a:pPr marL="914400" lvl="1" indent="-457200">
              <a:buFont typeface="Trebuchet MS" pitchFamily="34" charset="0"/>
              <a:buAutoNum type="arabicPeriod"/>
            </a:pPr>
            <a:r>
              <a:rPr lang="en-US" sz="2800">
                <a:latin typeface="Calibri" pitchFamily="34" charset="0"/>
              </a:rPr>
              <a:t>“Apply quality improvement. </a:t>
            </a:r>
          </a:p>
          <a:p>
            <a:pPr marL="914400" lvl="1" indent="-457200">
              <a:buFont typeface="Trebuchet MS" pitchFamily="34" charset="0"/>
              <a:buAutoNum type="arabicPeriod"/>
            </a:pPr>
            <a:r>
              <a:rPr lang="en-US" sz="2800">
                <a:latin typeface="Calibri" pitchFamily="34" charset="0"/>
              </a:rPr>
              <a:t>“Use health informatics.” (</a:t>
            </a:r>
            <a:r>
              <a:rPr lang="en-US" sz="2800" i="1">
                <a:latin typeface="Calibri" pitchFamily="34" charset="0"/>
              </a:rPr>
              <a:t>IOM</a:t>
            </a:r>
            <a:r>
              <a:rPr lang="en-US" sz="2800">
                <a:latin typeface="Calibri" pitchFamily="34" charset="0"/>
              </a:rPr>
              <a:t>, p. 94)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Joslin PI-CME</a:t>
            </a:r>
          </a:p>
        </p:txBody>
      </p:sp>
      <p:sp>
        <p:nvSpPr>
          <p:cNvPr id="43011" name="Rectangle 2"/>
          <p:cNvSpPr>
            <a:spLocks noChangeArrowheads="1"/>
          </p:cNvSpPr>
          <p:nvPr/>
        </p:nvSpPr>
        <p:spPr bwMode="auto">
          <a:xfrm>
            <a:off x="0" y="1905000"/>
            <a:ext cx="9144000" cy="4032250"/>
          </a:xfrm>
          <a:prstGeom prst="rect">
            <a:avLst/>
          </a:prstGeom>
          <a:noFill/>
          <a:ln w="9525">
            <a:noFill/>
            <a:miter lim="800000"/>
            <a:headEnd/>
            <a:tailEnd/>
          </a:ln>
        </p:spPr>
        <p:txBody>
          <a:bodyPr>
            <a:spAutoFit/>
          </a:bodyPr>
          <a:lstStyle/>
          <a:p>
            <a:pPr marL="914400" lvl="1" indent="-457200" algn="ctr"/>
            <a:r>
              <a:rPr lang="en-US" sz="2800" b="1">
                <a:latin typeface="Calibri" pitchFamily="34" charset="0"/>
              </a:rPr>
              <a:t>“</a:t>
            </a:r>
            <a:r>
              <a:rPr lang="en-US" sz="3200" b="1">
                <a:latin typeface="Calibri" pitchFamily="34" charset="0"/>
              </a:rPr>
              <a:t>Provide patient-centered care</a:t>
            </a:r>
            <a:r>
              <a:rPr lang="en-US" sz="2800" b="1">
                <a:latin typeface="Calibri" pitchFamily="34" charset="0"/>
              </a:rPr>
              <a:t>”</a:t>
            </a:r>
          </a:p>
          <a:p>
            <a:pPr marL="914400" lvl="1" indent="-457200" algn="ctr"/>
            <a:endParaRPr lang="en-US" sz="2800" b="1">
              <a:latin typeface="Calibri" pitchFamily="34" charset="0"/>
            </a:endParaRPr>
          </a:p>
          <a:p>
            <a:pPr marL="914400" lvl="1" indent="-457200"/>
            <a:r>
              <a:rPr lang="en-US" sz="2800">
                <a:latin typeface="Calibri" pitchFamily="34" charset="0"/>
              </a:rPr>
              <a:t>SETMA has achieved both NCQA Tier III Medical Home</a:t>
            </a:r>
          </a:p>
          <a:p>
            <a:pPr marL="914400" lvl="1" indent="-457200"/>
            <a:r>
              <a:rPr lang="en-US" sz="2800">
                <a:latin typeface="Calibri" pitchFamily="34" charset="0"/>
              </a:rPr>
              <a:t>recognition and AAAHC accreditation as a Medical Home.</a:t>
            </a:r>
          </a:p>
          <a:p>
            <a:pPr marL="914400" lvl="1" indent="-457200"/>
            <a:endParaRPr lang="en-US" sz="2800">
              <a:latin typeface="Calibri" pitchFamily="34" charset="0"/>
            </a:endParaRPr>
          </a:p>
          <a:p>
            <a:pPr marL="914400" lvl="1" indent="-457200"/>
            <a:r>
              <a:rPr lang="en-US" sz="2800">
                <a:latin typeface="Calibri" pitchFamily="34" charset="0"/>
              </a:rPr>
              <a:t>Joslin’s PI-CME builds on the patient’s engagement in their</a:t>
            </a:r>
          </a:p>
          <a:p>
            <a:pPr marL="914400" lvl="1" indent="-457200"/>
            <a:r>
              <a:rPr lang="en-US" sz="2800">
                <a:latin typeface="Calibri" pitchFamily="34" charset="0"/>
              </a:rPr>
              <a:t>own care both through DSME and MNT and also with the</a:t>
            </a:r>
          </a:p>
          <a:p>
            <a:pPr marL="914400" lvl="1" indent="-457200"/>
            <a:r>
              <a:rPr lang="en-US" sz="2800">
                <a:latin typeface="Calibri" pitchFamily="34" charset="0"/>
              </a:rPr>
              <a:t>Coordination of Care possible with a Medical Home’s</a:t>
            </a:r>
          </a:p>
          <a:p>
            <a:pPr marL="914400" lvl="1" indent="-457200"/>
            <a:r>
              <a:rPr lang="en-US" sz="2800">
                <a:latin typeface="Calibri" pitchFamily="34" charset="0"/>
              </a:rPr>
              <a:t>personalized plan of care and treatment plan.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Joslin PI-CME</a:t>
            </a:r>
          </a:p>
        </p:txBody>
      </p:sp>
      <p:sp>
        <p:nvSpPr>
          <p:cNvPr id="44035" name="Rectangle 2"/>
          <p:cNvSpPr>
            <a:spLocks noChangeArrowheads="1"/>
          </p:cNvSpPr>
          <p:nvPr/>
        </p:nvSpPr>
        <p:spPr bwMode="auto">
          <a:xfrm>
            <a:off x="0" y="2209800"/>
            <a:ext cx="9144000" cy="3954463"/>
          </a:xfrm>
          <a:prstGeom prst="rect">
            <a:avLst/>
          </a:prstGeom>
          <a:noFill/>
          <a:ln w="9525">
            <a:noFill/>
            <a:miter lim="800000"/>
            <a:headEnd/>
            <a:tailEnd/>
          </a:ln>
        </p:spPr>
        <p:txBody>
          <a:bodyPr>
            <a:spAutoFit/>
          </a:bodyPr>
          <a:lstStyle/>
          <a:p>
            <a:pPr marL="914400" lvl="1" indent="-457200" algn="ctr"/>
            <a:r>
              <a:rPr lang="en-US" sz="3100" b="1">
                <a:latin typeface="Calibri" pitchFamily="34" charset="0"/>
              </a:rPr>
              <a:t>“Work in inter-professional Teams”</a:t>
            </a:r>
          </a:p>
          <a:p>
            <a:pPr marL="914400" lvl="1" indent="-457200"/>
            <a:endParaRPr lang="en-US" sz="1200">
              <a:latin typeface="Calibri" pitchFamily="34" charset="0"/>
            </a:endParaRPr>
          </a:p>
          <a:p>
            <a:pPr marL="914400" lvl="1" indent="-457200"/>
            <a:r>
              <a:rPr lang="en-US" sz="2800">
                <a:latin typeface="Calibri" pitchFamily="34" charset="0"/>
              </a:rPr>
              <a:t>Joslin’s PI-CME course on GlycoCardio including on-site</a:t>
            </a:r>
          </a:p>
          <a:p>
            <a:pPr marL="914400" lvl="1" indent="-457200"/>
            <a:r>
              <a:rPr lang="en-US" sz="2800">
                <a:latin typeface="Calibri" pitchFamily="34" charset="0"/>
              </a:rPr>
              <a:t>training of physicians, nurse practitioners, nurses, unit</a:t>
            </a:r>
          </a:p>
          <a:p>
            <a:pPr marL="914400" lvl="1" indent="-457200"/>
            <a:r>
              <a:rPr lang="en-US" sz="2800">
                <a:latin typeface="Calibri" pitchFamily="34" charset="0"/>
              </a:rPr>
              <a:t>Clerks, and DMSE and MNT educators. </a:t>
            </a:r>
          </a:p>
          <a:p>
            <a:pPr marL="914400" lvl="1" indent="-457200"/>
            <a:endParaRPr lang="en-US" sz="1200">
              <a:latin typeface="Calibri" pitchFamily="34" charset="0"/>
            </a:endParaRPr>
          </a:p>
          <a:p>
            <a:pPr marL="914400" lvl="1" indent="-457200"/>
            <a:r>
              <a:rPr lang="en-US" sz="2800">
                <a:latin typeface="Calibri" pitchFamily="34" charset="0"/>
              </a:rPr>
              <a:t>This not only recognizes the IOM’s requirement for</a:t>
            </a:r>
          </a:p>
          <a:p>
            <a:pPr marL="914400" lvl="1" indent="-457200"/>
            <a:r>
              <a:rPr lang="en-US" sz="2800">
                <a:latin typeface="Calibri" pitchFamily="34" charset="0"/>
              </a:rPr>
              <a:t>Performance Improvement including inter</a:t>
            </a:r>
          </a:p>
          <a:p>
            <a:pPr marL="914400" lvl="1" indent="-457200"/>
            <a:r>
              <a:rPr lang="en-US" sz="2800">
                <a:latin typeface="Calibri" pitchFamily="34" charset="0"/>
              </a:rPr>
              <a:t>professional teams but also Medical Home’s</a:t>
            </a:r>
          </a:p>
          <a:p>
            <a:pPr marL="914400" lvl="1" indent="-457200"/>
            <a:r>
              <a:rPr lang="en-US" sz="2800">
                <a:latin typeface="Calibri" pitchFamily="34" charset="0"/>
              </a:rPr>
              <a:t>requirement of a team approach to care.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Joslin PI-CME</a:t>
            </a:r>
          </a:p>
        </p:txBody>
      </p:sp>
      <p:sp>
        <p:nvSpPr>
          <p:cNvPr id="45059" name="Rectangle 2"/>
          <p:cNvSpPr>
            <a:spLocks noChangeArrowheads="1"/>
          </p:cNvSpPr>
          <p:nvPr/>
        </p:nvSpPr>
        <p:spPr bwMode="auto">
          <a:xfrm>
            <a:off x="0" y="1905000"/>
            <a:ext cx="9144000" cy="6059488"/>
          </a:xfrm>
          <a:prstGeom prst="rect">
            <a:avLst/>
          </a:prstGeom>
          <a:noFill/>
          <a:ln w="9525">
            <a:noFill/>
            <a:miter lim="800000"/>
            <a:headEnd/>
            <a:tailEnd/>
          </a:ln>
        </p:spPr>
        <p:txBody>
          <a:bodyPr>
            <a:spAutoFit/>
          </a:bodyPr>
          <a:lstStyle/>
          <a:p>
            <a:pPr marL="914400" lvl="1" indent="-457200" algn="ctr"/>
            <a:r>
              <a:rPr lang="en-US" sz="3200" b="1">
                <a:latin typeface="Calibri" pitchFamily="34" charset="0"/>
              </a:rPr>
              <a:t>“Employ evidence-based practice”</a:t>
            </a:r>
          </a:p>
          <a:p>
            <a:pPr marL="914400" lvl="1" indent="-457200"/>
            <a:endParaRPr lang="en-US" sz="1200" b="1">
              <a:latin typeface="Calibri" pitchFamily="34" charset="0"/>
            </a:endParaRPr>
          </a:p>
          <a:p>
            <a:pPr marL="914400" lvl="1" indent="-457200"/>
            <a:r>
              <a:rPr lang="en-US" sz="2400">
                <a:latin typeface="Calibri" pitchFamily="34" charset="0"/>
              </a:rPr>
              <a:t>Joslin’s PI-CME examples and promotes the latest in</a:t>
            </a:r>
          </a:p>
          <a:p>
            <a:pPr marL="914400" lvl="1" indent="-457200"/>
            <a:r>
              <a:rPr lang="en-US" sz="2400">
                <a:latin typeface="Calibri" pitchFamily="34" charset="0"/>
              </a:rPr>
              <a:t>research combined with candid discussions of:</a:t>
            </a:r>
          </a:p>
          <a:p>
            <a:pPr marL="914400" lvl="1" indent="-457200" algn="ctr"/>
            <a:endParaRPr lang="en-US" sz="1200">
              <a:latin typeface="Calibri" pitchFamily="34" charset="0"/>
            </a:endParaRPr>
          </a:p>
          <a:p>
            <a:pPr marL="914400" lvl="1" indent="-457200">
              <a:buFont typeface="Arial" charset="0"/>
              <a:buChar char="•"/>
            </a:pPr>
            <a:r>
              <a:rPr lang="en-US" sz="2400">
                <a:latin typeface="Calibri" pitchFamily="34" charset="0"/>
              </a:rPr>
              <a:t>What we know</a:t>
            </a:r>
          </a:p>
          <a:p>
            <a:pPr marL="914400" lvl="1" indent="-457200">
              <a:buFont typeface="Arial" charset="0"/>
              <a:buChar char="•"/>
            </a:pPr>
            <a:r>
              <a:rPr lang="en-US" sz="2400">
                <a:latin typeface="Calibri" pitchFamily="34" charset="0"/>
              </a:rPr>
              <a:t>What we think </a:t>
            </a:r>
          </a:p>
          <a:p>
            <a:pPr marL="914400" lvl="1" indent="-457200">
              <a:buFont typeface="Arial" charset="0"/>
              <a:buChar char="•"/>
            </a:pPr>
            <a:r>
              <a:rPr lang="en-US" sz="2400">
                <a:latin typeface="Calibri" pitchFamily="34" charset="0"/>
              </a:rPr>
              <a:t>What we don’t know </a:t>
            </a:r>
          </a:p>
          <a:p>
            <a:pPr marL="914400" lvl="1" indent="-457200"/>
            <a:endParaRPr lang="en-US" sz="1200">
              <a:latin typeface="Calibri" pitchFamily="34" charset="0"/>
            </a:endParaRPr>
          </a:p>
          <a:p>
            <a:pPr marL="914400" lvl="1" indent="-457200"/>
            <a:r>
              <a:rPr lang="en-US" sz="2400" b="1">
                <a:latin typeface="Calibri" pitchFamily="34" charset="0"/>
              </a:rPr>
              <a:t>A </a:t>
            </a:r>
            <a:r>
              <a:rPr lang="en-US" sz="2400" b="1" i="1">
                <a:latin typeface="Calibri" pitchFamily="34" charset="0"/>
              </a:rPr>
              <a:t>dialectic</a:t>
            </a:r>
            <a:r>
              <a:rPr lang="en-US" sz="2400" b="1">
                <a:latin typeface="Calibri" pitchFamily="34" charset="0"/>
              </a:rPr>
              <a:t> approach – a dialogue -- is substituted for the</a:t>
            </a:r>
          </a:p>
          <a:p>
            <a:pPr marL="914400" lvl="1" indent="-457200"/>
            <a:r>
              <a:rPr lang="en-US" sz="2400" b="1">
                <a:latin typeface="Calibri" pitchFamily="34" charset="0"/>
              </a:rPr>
              <a:t>traditional </a:t>
            </a:r>
            <a:r>
              <a:rPr lang="en-US" sz="2400" b="1" i="1">
                <a:latin typeface="Calibri" pitchFamily="34" charset="0"/>
              </a:rPr>
              <a:t>didactic</a:t>
            </a:r>
            <a:r>
              <a:rPr lang="en-US" sz="2400" b="1">
                <a:latin typeface="Calibri" pitchFamily="34" charset="0"/>
              </a:rPr>
              <a:t> – pedagogical – CME method.  As Medical</a:t>
            </a:r>
          </a:p>
          <a:p>
            <a:pPr marL="914400" lvl="1" indent="-457200"/>
            <a:r>
              <a:rPr lang="en-US" sz="2400" b="1">
                <a:latin typeface="Calibri" pitchFamily="34" charset="0"/>
              </a:rPr>
              <a:t>Home engages the patient in a discussion about their</a:t>
            </a:r>
          </a:p>
          <a:p>
            <a:pPr marL="914400" lvl="1" indent="-457200"/>
            <a:r>
              <a:rPr lang="en-US" sz="2400" b="1">
                <a:latin typeface="Calibri" pitchFamily="34" charset="0"/>
              </a:rPr>
              <a:t>health, Joslin engages providers in a discussion about</a:t>
            </a:r>
          </a:p>
          <a:p>
            <a:pPr marL="914400" lvl="1" indent="-457200"/>
            <a:r>
              <a:rPr lang="en-US" sz="2400" b="1">
                <a:latin typeface="Calibri" pitchFamily="34" charset="0"/>
              </a:rPr>
              <a:t>evidence-based medicine.</a:t>
            </a:r>
          </a:p>
          <a:p>
            <a:pPr marL="914400" lvl="1" indent="-457200"/>
            <a:endParaRPr lang="en-US" sz="2800">
              <a:latin typeface="Calibri" pitchFamily="34" charset="0"/>
            </a:endParaRPr>
          </a:p>
          <a:p>
            <a:pPr marL="914400" lvl="1" indent="-457200"/>
            <a:endParaRPr lang="en-US" sz="2800">
              <a:latin typeface="Calibri" pitchFamily="34" charset="0"/>
            </a:endParaRPr>
          </a:p>
          <a:p>
            <a:pPr marL="914400" lvl="1" indent="-457200"/>
            <a:endParaRPr lang="en-US" sz="2800">
              <a:latin typeface="Calibri"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Joslin PI-CME</a:t>
            </a:r>
          </a:p>
        </p:txBody>
      </p:sp>
      <p:sp>
        <p:nvSpPr>
          <p:cNvPr id="41987" name="Rectangle 2"/>
          <p:cNvSpPr>
            <a:spLocks noChangeArrowheads="1"/>
          </p:cNvSpPr>
          <p:nvPr/>
        </p:nvSpPr>
        <p:spPr bwMode="auto">
          <a:xfrm>
            <a:off x="0" y="2133600"/>
            <a:ext cx="9144000" cy="5016500"/>
          </a:xfrm>
          <a:prstGeom prst="rect">
            <a:avLst/>
          </a:prstGeom>
          <a:noFill/>
          <a:ln w="9525">
            <a:noFill/>
            <a:miter lim="800000"/>
            <a:headEnd/>
            <a:tailEnd/>
          </a:ln>
        </p:spPr>
        <p:txBody>
          <a:bodyPr>
            <a:spAutoFit/>
          </a:bodyPr>
          <a:lstStyle/>
          <a:p>
            <a:pPr marL="914400" lvl="1" indent="-457200" algn="ctr">
              <a:defRPr/>
            </a:pPr>
            <a:r>
              <a:rPr lang="en-US" sz="3200" b="1" dirty="0">
                <a:latin typeface="Calibri" pitchFamily="34" charset="0"/>
              </a:rPr>
              <a:t>“Apply quality improvement”</a:t>
            </a:r>
          </a:p>
          <a:p>
            <a:pPr marL="914400" lvl="1" indent="-457200">
              <a:defRPr/>
            </a:pPr>
            <a:endParaRPr lang="en-US" sz="1200" dirty="0">
              <a:latin typeface="Calibri" pitchFamily="34" charset="0"/>
            </a:endParaRPr>
          </a:p>
          <a:p>
            <a:pPr marL="914400" lvl="1" indent="-457200">
              <a:defRPr/>
            </a:pPr>
            <a:r>
              <a:rPr lang="en-US" sz="2400" dirty="0">
                <a:latin typeface="+mn-lt"/>
              </a:rPr>
              <a:t>The third step of PI-CME is measuring improvement in process and</a:t>
            </a:r>
          </a:p>
          <a:p>
            <a:pPr marL="914400" lvl="1" indent="-457200">
              <a:defRPr/>
            </a:pPr>
            <a:r>
              <a:rPr lang="en-US" sz="2400" dirty="0">
                <a:latin typeface="+mn-lt"/>
              </a:rPr>
              <a:t>outcomes quality metrics.  Joslin PI CME recognizes that process</a:t>
            </a:r>
          </a:p>
          <a:p>
            <a:pPr marL="914400" lvl="1" indent="-457200">
              <a:defRPr/>
            </a:pPr>
            <a:r>
              <a:rPr lang="en-US" sz="2400" dirty="0">
                <a:latin typeface="+mn-lt"/>
              </a:rPr>
              <a:t>metrics can be changed quickly but that outcomes take longer.  The</a:t>
            </a:r>
          </a:p>
          <a:p>
            <a:pPr marL="914400" lvl="1" indent="-457200">
              <a:defRPr/>
            </a:pPr>
            <a:r>
              <a:rPr lang="en-US" sz="2400" dirty="0">
                <a:latin typeface="+mn-lt"/>
              </a:rPr>
              <a:t>key is </a:t>
            </a:r>
            <a:r>
              <a:rPr lang="en-US" sz="2400" b="1" dirty="0">
                <a:latin typeface="+mn-lt"/>
              </a:rPr>
              <a:t>sustainability</a:t>
            </a:r>
            <a:r>
              <a:rPr lang="en-US" sz="2400" dirty="0">
                <a:latin typeface="+mn-lt"/>
              </a:rPr>
              <a:t> which is always the challenge where</a:t>
            </a:r>
          </a:p>
          <a:p>
            <a:pPr marL="914400" lvl="1" indent="-457200">
              <a:defRPr/>
            </a:pPr>
            <a:r>
              <a:rPr lang="en-US" sz="2400" dirty="0">
                <a:latin typeface="+mn-lt"/>
              </a:rPr>
              <a:t>improvement is measured with change .</a:t>
            </a:r>
            <a:r>
              <a:rPr lang="en-US" sz="2400" dirty="0">
                <a:solidFill>
                  <a:srgbClr val="CC3300"/>
                </a:solidFill>
                <a:latin typeface="+mn-lt"/>
              </a:rPr>
              <a:t>  </a:t>
            </a:r>
            <a:endParaRPr lang="en-US" sz="2400" b="1" dirty="0">
              <a:latin typeface="+mn-lt"/>
            </a:endParaRPr>
          </a:p>
          <a:p>
            <a:pPr marL="914400" lvl="1" indent="-457200">
              <a:defRPr/>
            </a:pPr>
            <a:endParaRPr lang="en-US" sz="1200" b="1" dirty="0">
              <a:latin typeface="+mn-lt"/>
            </a:endParaRPr>
          </a:p>
          <a:p>
            <a:pPr marL="914400" lvl="1" indent="-457200">
              <a:defRPr/>
            </a:pPr>
            <a:r>
              <a:rPr lang="en-US" sz="2400" b="1" dirty="0">
                <a:latin typeface="+mn-lt"/>
              </a:rPr>
              <a:t>Joslin tackles sustainability by implementing PI over time – rather</a:t>
            </a:r>
          </a:p>
          <a:p>
            <a:pPr marL="914400" lvl="1" indent="-457200">
              <a:defRPr/>
            </a:pPr>
            <a:r>
              <a:rPr lang="en-US" sz="2400" b="1" dirty="0">
                <a:latin typeface="+mn-lt"/>
              </a:rPr>
              <a:t>than as an ‘episodic PI CME activity’ -- to promote a culture of</a:t>
            </a:r>
          </a:p>
          <a:p>
            <a:pPr marL="914400" lvl="1" indent="-457200">
              <a:defRPr/>
            </a:pPr>
            <a:r>
              <a:rPr lang="en-US" sz="2400" b="1" dirty="0">
                <a:latin typeface="+mn-lt"/>
              </a:rPr>
              <a:t>improvement.</a:t>
            </a:r>
            <a:r>
              <a:rPr lang="en-US" sz="2400" dirty="0">
                <a:latin typeface="+mn-lt"/>
              </a:rPr>
              <a:t>  This is more difficult but, in my opinion, is much</a:t>
            </a:r>
          </a:p>
          <a:p>
            <a:pPr marL="914400" lvl="1" indent="-457200">
              <a:defRPr/>
            </a:pPr>
            <a:r>
              <a:rPr lang="en-US" sz="2400" dirty="0">
                <a:latin typeface="+mn-lt"/>
              </a:rPr>
              <a:t>more effective and useful.  </a:t>
            </a:r>
            <a:r>
              <a:rPr lang="en-US" sz="2400" b="1" dirty="0">
                <a:latin typeface="+mn-lt"/>
              </a:rPr>
              <a:t>A PI CME done just for the sake of doing</a:t>
            </a:r>
          </a:p>
          <a:p>
            <a:pPr marL="914400" lvl="1" indent="-457200">
              <a:defRPr/>
            </a:pPr>
            <a:r>
              <a:rPr lang="en-US" sz="2400" b="1" dirty="0">
                <a:latin typeface="+mn-lt"/>
              </a:rPr>
              <a:t>It, will not promote sustainable change/improvement</a:t>
            </a:r>
          </a:p>
          <a:p>
            <a:pPr marL="914400" lvl="1" indent="-457200">
              <a:defRPr/>
            </a:pPr>
            <a:endParaRPr lang="en-US" sz="2400" dirty="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162800" cy="1143000"/>
          </a:xfrm>
        </p:spPr>
        <p:txBody>
          <a:bodyPr/>
          <a:lstStyle/>
          <a:p>
            <a:pPr eaLnBrk="1" fontAlgn="auto" hangingPunct="1">
              <a:spcAft>
                <a:spcPts val="0"/>
              </a:spcAft>
              <a:defRPr/>
            </a:pPr>
            <a:r>
              <a:rPr lang="en-US" dirty="0"/>
              <a:t>The Future of Healthcare</a:t>
            </a:r>
          </a:p>
        </p:txBody>
      </p:sp>
      <p:sp>
        <p:nvSpPr>
          <p:cNvPr id="9219" name="Rectangle 4"/>
          <p:cNvSpPr>
            <a:spLocks noChangeArrowheads="1"/>
          </p:cNvSpPr>
          <p:nvPr/>
        </p:nvSpPr>
        <p:spPr bwMode="auto">
          <a:xfrm>
            <a:off x="304800" y="2362200"/>
            <a:ext cx="8458200" cy="4340225"/>
          </a:xfrm>
          <a:prstGeom prst="rect">
            <a:avLst/>
          </a:prstGeom>
          <a:noFill/>
          <a:ln w="9525">
            <a:noFill/>
            <a:miter lim="800000"/>
            <a:headEnd/>
            <a:tailEnd/>
          </a:ln>
        </p:spPr>
        <p:txBody>
          <a:bodyPr>
            <a:spAutoFit/>
          </a:bodyPr>
          <a:lstStyle/>
          <a:p>
            <a:pPr>
              <a:defRPr/>
            </a:pPr>
            <a:r>
              <a:rPr lang="en-US" sz="2800" dirty="0">
                <a:latin typeface="+mn-lt"/>
              </a:rPr>
              <a:t>Since SETMA adopted electronic medical records in 1998, we have come to believe the following about the future of healthcare:</a:t>
            </a:r>
          </a:p>
          <a:p>
            <a:pPr>
              <a:defRPr/>
            </a:pPr>
            <a:endParaRPr lang="en-US" sz="2800" dirty="0">
              <a:latin typeface="+mn-lt"/>
            </a:endParaRPr>
          </a:p>
          <a:p>
            <a:pPr>
              <a:defRPr/>
            </a:pPr>
            <a:r>
              <a:rPr lang="en-US" sz="2800" b="1" dirty="0">
                <a:latin typeface="+mn-lt"/>
              </a:rPr>
              <a:t>The Substance	</a:t>
            </a:r>
            <a:r>
              <a:rPr lang="en-US" sz="2800" dirty="0">
                <a:latin typeface="+mn-lt"/>
              </a:rPr>
              <a:t>Evidenced-based medicine and 					comprehensive health promotion</a:t>
            </a:r>
          </a:p>
          <a:p>
            <a:pPr>
              <a:defRPr/>
            </a:pPr>
            <a:r>
              <a:rPr lang="en-US" sz="2800" b="1" dirty="0">
                <a:latin typeface="+mn-lt"/>
              </a:rPr>
              <a:t>The Method 	</a:t>
            </a:r>
            <a:r>
              <a:rPr lang="en-US" sz="2800" dirty="0">
                <a:latin typeface="+mn-lt"/>
              </a:rPr>
              <a:t>Electronic Patient Management </a:t>
            </a:r>
          </a:p>
          <a:p>
            <a:pPr>
              <a:defRPr/>
            </a:pPr>
            <a:r>
              <a:rPr lang="en-US" sz="2800" b="1" dirty="0">
                <a:latin typeface="+mn-lt"/>
              </a:rPr>
              <a:t>The Organization	</a:t>
            </a:r>
            <a:r>
              <a:rPr lang="en-US" sz="2800" dirty="0">
                <a:latin typeface="+mn-lt"/>
              </a:rPr>
              <a:t>Patient-centered Medical Home</a:t>
            </a:r>
          </a:p>
          <a:p>
            <a:pPr>
              <a:defRPr/>
            </a:pPr>
            <a:r>
              <a:rPr lang="en-US" sz="2800" b="1" dirty="0">
                <a:latin typeface="+mn-lt"/>
              </a:rPr>
              <a:t>The Funding		</a:t>
            </a:r>
            <a:r>
              <a:rPr lang="en-US" sz="2800" dirty="0">
                <a:latin typeface="+mn-lt"/>
              </a:rPr>
              <a:t>Capitation with payment for quality</a:t>
            </a:r>
          </a:p>
          <a:p>
            <a:pPr>
              <a:defRPr/>
            </a:pPr>
            <a:endParaRPr lang="en-US" sz="2400" dirty="0">
              <a:latin typeface="+mn-lt"/>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162800" cy="1143000"/>
          </a:xfrm>
        </p:spPr>
        <p:txBody>
          <a:bodyPr wrap="square" numCol="1" anchorCtr="0" compatLnSpc="1">
            <a:prstTxWarp prst="textNoShape">
              <a:avLst/>
            </a:prstTxWarp>
            <a:normAutofit fontScale="90000"/>
          </a:bodyPr>
          <a:lstStyle/>
          <a:p>
            <a:pPr eaLnBrk="1" hangingPunct="1">
              <a:defRPr/>
            </a:pPr>
            <a:r>
              <a:rPr lang="en-US" cap="none"/>
              <a:t>FROM HOURS TO OUTCOMES</a:t>
            </a:r>
          </a:p>
        </p:txBody>
      </p:sp>
      <p:sp>
        <p:nvSpPr>
          <p:cNvPr id="47107" name="Rectangle 6"/>
          <p:cNvSpPr>
            <a:spLocks noChangeArrowheads="1"/>
          </p:cNvSpPr>
          <p:nvPr/>
        </p:nvSpPr>
        <p:spPr bwMode="auto">
          <a:xfrm>
            <a:off x="381000" y="2590800"/>
            <a:ext cx="8305800" cy="3508375"/>
          </a:xfrm>
          <a:prstGeom prst="rect">
            <a:avLst/>
          </a:prstGeom>
          <a:noFill/>
          <a:ln w="9525">
            <a:noFill/>
            <a:miter lim="800000"/>
            <a:headEnd/>
            <a:tailEnd/>
          </a:ln>
        </p:spPr>
        <p:txBody>
          <a:bodyPr>
            <a:spAutoFit/>
          </a:bodyPr>
          <a:lstStyle/>
          <a:p>
            <a:pPr marL="342900" indent="-171450"/>
            <a:r>
              <a:rPr lang="en-US" sz="2800">
                <a:latin typeface="Calibri" pitchFamily="34" charset="0"/>
              </a:rPr>
              <a:t>The “</a:t>
            </a:r>
            <a:r>
              <a:rPr lang="en-US" sz="2800" b="1">
                <a:latin typeface="Calibri" pitchFamily="34" charset="0"/>
              </a:rPr>
              <a:t>missing link</a:t>
            </a:r>
            <a:r>
              <a:rPr lang="en-US" sz="2800">
                <a:latin typeface="Calibri" pitchFamily="34" charset="0"/>
              </a:rPr>
              <a:t>” is the incorporation of new</a:t>
            </a:r>
          </a:p>
          <a:p>
            <a:pPr marL="342900" indent="-171450"/>
            <a:r>
              <a:rPr lang="en-US" sz="2800">
                <a:latin typeface="Calibri" pitchFamily="34" charset="0"/>
              </a:rPr>
              <a:t>information into a clinician’s workflow which was</a:t>
            </a:r>
          </a:p>
          <a:p>
            <a:pPr marL="342900" indent="-171450"/>
            <a:r>
              <a:rPr lang="en-US" sz="2800">
                <a:latin typeface="Calibri" pitchFamily="34" charset="0"/>
              </a:rPr>
              <a:t>learned in PI-CME.</a:t>
            </a:r>
          </a:p>
          <a:p>
            <a:pPr marL="342900" indent="-171450">
              <a:buFont typeface="Arial" charset="0"/>
              <a:buChar char="•"/>
            </a:pPr>
            <a:endParaRPr lang="en-US" sz="2800">
              <a:latin typeface="Calibri" pitchFamily="34" charset="0"/>
            </a:endParaRPr>
          </a:p>
          <a:p>
            <a:pPr marL="342900" indent="-171450"/>
            <a:r>
              <a:rPr lang="en-US" sz="2800">
                <a:latin typeface="Calibri" pitchFamily="34" charset="0"/>
              </a:rPr>
              <a:t>SETMA had one provider who routinely completed 500</a:t>
            </a:r>
          </a:p>
          <a:p>
            <a:pPr marL="342900" indent="-171450"/>
            <a:r>
              <a:rPr lang="en-US" sz="2800">
                <a:latin typeface="Calibri" pitchFamily="34" charset="0"/>
              </a:rPr>
              <a:t>hours of CME a year.  He knew more than almost</a:t>
            </a:r>
          </a:p>
          <a:p>
            <a:pPr marL="342900" indent="-171450"/>
            <a:r>
              <a:rPr lang="en-US" sz="2800">
                <a:latin typeface="Calibri" pitchFamily="34" charset="0"/>
              </a:rPr>
              <a:t>anybody but his outcomes never changed. He never</a:t>
            </a:r>
          </a:p>
          <a:p>
            <a:pPr marL="342900" indent="-171450"/>
            <a:r>
              <a:rPr lang="en-US" sz="2800">
                <a:latin typeface="Calibri" pitchFamily="34" charset="0"/>
              </a:rPr>
              <a:t>incorporated what he knew into his workflow.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normAutofit fontScale="90000"/>
          </a:bodyPr>
          <a:lstStyle/>
          <a:p>
            <a:pPr>
              <a:defRPr/>
            </a:pPr>
            <a:r>
              <a:rPr lang="en-US" sz="4000" cap="none"/>
              <a:t>FROM HOURS TO OUTCOMES</a:t>
            </a:r>
          </a:p>
        </p:txBody>
      </p:sp>
      <p:pic>
        <p:nvPicPr>
          <p:cNvPr id="48131" name="Picture 1" descr="cid:image001.png@01CC5D97.2F631810"/>
          <p:cNvPicPr>
            <a:picLocks noChangeAspect="1" noChangeArrowheads="1"/>
          </p:cNvPicPr>
          <p:nvPr/>
        </p:nvPicPr>
        <p:blipFill>
          <a:blip r:embed="rId2" cstate="print"/>
          <a:srcRect/>
          <a:stretch>
            <a:fillRect/>
          </a:stretch>
        </p:blipFill>
        <p:spPr bwMode="auto">
          <a:xfrm>
            <a:off x="0" y="1828800"/>
            <a:ext cx="9144000" cy="5029200"/>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Conclusion	</a:t>
            </a:r>
          </a:p>
        </p:txBody>
      </p:sp>
      <p:sp>
        <p:nvSpPr>
          <p:cNvPr id="49155" name="Rectangle 2"/>
          <p:cNvSpPr>
            <a:spLocks noChangeArrowheads="1"/>
          </p:cNvSpPr>
          <p:nvPr/>
        </p:nvSpPr>
        <p:spPr bwMode="auto">
          <a:xfrm>
            <a:off x="0" y="1676400"/>
            <a:ext cx="8991600" cy="5262563"/>
          </a:xfrm>
          <a:prstGeom prst="rect">
            <a:avLst/>
          </a:prstGeom>
          <a:noFill/>
          <a:ln w="9525">
            <a:noFill/>
            <a:miter lim="800000"/>
            <a:headEnd/>
            <a:tailEnd/>
          </a:ln>
        </p:spPr>
        <p:txBody>
          <a:bodyPr>
            <a:spAutoFit/>
          </a:bodyPr>
          <a:lstStyle/>
          <a:p>
            <a:r>
              <a:rPr lang="en-US" sz="2400">
                <a:latin typeface="Calibri" pitchFamily="34" charset="0"/>
              </a:rPr>
              <a:t>More than at anytime in the history of Medicine  those who prepare and deliver continuing  medical education programs are part  of  the equation which will produce excellence in patient care. </a:t>
            </a:r>
          </a:p>
          <a:p>
            <a:endParaRPr lang="en-US" sz="1200">
              <a:latin typeface="Calibri" pitchFamily="34" charset="0"/>
            </a:endParaRPr>
          </a:p>
          <a:p>
            <a:r>
              <a:rPr lang="en-US" sz="2400">
                <a:latin typeface="Calibri" pitchFamily="34" charset="0"/>
              </a:rPr>
              <a:t>The effective power of our contribution to medicine will depend upon our designing and producing educational modules which have measurable results and sustainable outcomes.</a:t>
            </a:r>
          </a:p>
          <a:p>
            <a:endParaRPr lang="en-US" sz="1200">
              <a:latin typeface="Calibri" pitchFamily="34" charset="0"/>
            </a:endParaRPr>
          </a:p>
          <a:p>
            <a:r>
              <a:rPr lang="en-US" sz="2400">
                <a:latin typeface="Calibri" pitchFamily="34" charset="0"/>
              </a:rPr>
              <a:t>In many ways, we will also participate in promoting “personal mastery” in health care providers which allows them not only to husband their energy but to recreate that energy through  passion, vision and personally generated “creative tension”.  </a:t>
            </a:r>
          </a:p>
          <a:p>
            <a:endParaRPr lang="en-US" sz="1200">
              <a:latin typeface="Calibri" pitchFamily="34" charset="0"/>
            </a:endParaRPr>
          </a:p>
          <a:p>
            <a:r>
              <a:rPr lang="en-US" sz="2400">
                <a:latin typeface="Calibri" pitchFamily="34" charset="0"/>
              </a:rPr>
              <a:t>This is a new kind of learning, a new kind of CME and a new strategy for both.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162800" cy="1143000"/>
          </a:xfrm>
        </p:spPr>
        <p:txBody>
          <a:bodyPr/>
          <a:lstStyle/>
          <a:p>
            <a:pPr eaLnBrk="1" fontAlgn="auto" hangingPunct="1">
              <a:spcAft>
                <a:spcPts val="0"/>
              </a:spcAft>
              <a:defRPr/>
            </a:pPr>
            <a:r>
              <a:rPr lang="en-US" dirty="0"/>
              <a:t>SETMA’s Model of Care</a:t>
            </a:r>
          </a:p>
        </p:txBody>
      </p:sp>
      <p:sp>
        <p:nvSpPr>
          <p:cNvPr id="11267" name="Rectangle 4"/>
          <p:cNvSpPr>
            <a:spLocks noChangeArrowheads="1"/>
          </p:cNvSpPr>
          <p:nvPr/>
        </p:nvSpPr>
        <p:spPr bwMode="auto">
          <a:xfrm>
            <a:off x="0" y="2514600"/>
            <a:ext cx="8763000" cy="3970318"/>
          </a:xfrm>
          <a:prstGeom prst="rect">
            <a:avLst/>
          </a:prstGeom>
          <a:noFill/>
          <a:ln w="9525">
            <a:noFill/>
            <a:miter lim="800000"/>
            <a:headEnd/>
            <a:tailEnd/>
          </a:ln>
        </p:spPr>
        <p:txBody>
          <a:bodyPr>
            <a:spAutoFit/>
          </a:bodyPr>
          <a:lstStyle/>
          <a:p>
            <a:r>
              <a:rPr lang="en-US" sz="2800" dirty="0">
                <a:latin typeface="Calibri" pitchFamily="34" charset="0"/>
              </a:rPr>
              <a:t>During this time, we have developed the five points of the SETMA Model of Care:</a:t>
            </a:r>
          </a:p>
          <a:p>
            <a:endParaRPr lang="en-US" sz="2800" dirty="0">
              <a:latin typeface="Calibri" pitchFamily="34" charset="0"/>
            </a:endParaRPr>
          </a:p>
          <a:p>
            <a:pPr marL="514350" lvl="1" indent="-514350">
              <a:buFont typeface="Trebuchet MS" pitchFamily="34" charset="0"/>
              <a:buAutoNum type="arabicPeriod"/>
            </a:pPr>
            <a:r>
              <a:rPr lang="en-US" sz="2800" b="1" dirty="0">
                <a:latin typeface="Calibri" pitchFamily="34" charset="0"/>
              </a:rPr>
              <a:t>Provider Performance Tracking </a:t>
            </a:r>
            <a:r>
              <a:rPr lang="en-US" sz="2800" dirty="0">
                <a:latin typeface="Calibri" pitchFamily="34" charset="0"/>
              </a:rPr>
              <a:t>– one patient at a time</a:t>
            </a:r>
          </a:p>
          <a:p>
            <a:pPr marL="514350" lvl="1" indent="-514350">
              <a:buFont typeface="Trebuchet MS" pitchFamily="34" charset="0"/>
              <a:buAutoNum type="arabicPeriod"/>
            </a:pPr>
            <a:r>
              <a:rPr lang="en-US" sz="2800" b="1" dirty="0">
                <a:latin typeface="Calibri" pitchFamily="34" charset="0"/>
              </a:rPr>
              <a:t>Auditing of Performance </a:t>
            </a:r>
            <a:r>
              <a:rPr lang="en-US" sz="2800" dirty="0">
                <a:latin typeface="Calibri" pitchFamily="34" charset="0"/>
              </a:rPr>
              <a:t>– by panel or by population </a:t>
            </a:r>
          </a:p>
          <a:p>
            <a:pPr marL="514350" lvl="1" indent="-514350">
              <a:buFont typeface="Trebuchet MS" pitchFamily="34" charset="0"/>
              <a:buAutoNum type="arabicPeriod"/>
            </a:pPr>
            <a:r>
              <a:rPr lang="en-US" sz="2800" b="1" dirty="0">
                <a:latin typeface="Calibri" pitchFamily="34" charset="0"/>
              </a:rPr>
              <a:t>Analysis of Provider Performance </a:t>
            </a:r>
            <a:r>
              <a:rPr lang="en-US" sz="2800" dirty="0">
                <a:latin typeface="Calibri" pitchFamily="34" charset="0"/>
              </a:rPr>
              <a:t>– statistical</a:t>
            </a:r>
          </a:p>
          <a:p>
            <a:pPr marL="514350" lvl="1" indent="-514350">
              <a:buFont typeface="Trebuchet MS" pitchFamily="34" charset="0"/>
              <a:buAutoNum type="arabicPeriod"/>
            </a:pPr>
            <a:r>
              <a:rPr lang="en-US" sz="2800" b="1" dirty="0">
                <a:latin typeface="Calibri" pitchFamily="34" charset="0"/>
              </a:rPr>
              <a:t>Public Reporting by Provider Name </a:t>
            </a:r>
            <a:r>
              <a:rPr lang="en-US" sz="2800" dirty="0">
                <a:latin typeface="Calibri" pitchFamily="34" charset="0"/>
              </a:rPr>
              <a:t>– </a:t>
            </a:r>
            <a:r>
              <a:rPr lang="en-US" sz="2800" dirty="0">
                <a:latin typeface="Calibri" pitchFamily="34" charset="0"/>
                <a:hlinkClick r:id="rId2"/>
              </a:rPr>
              <a:t>www.jameslhollymd.com</a:t>
            </a:r>
            <a:r>
              <a:rPr lang="en-US" sz="2800" dirty="0">
                <a:latin typeface="Calibri" pitchFamily="34" charset="0"/>
              </a:rPr>
              <a:t> </a:t>
            </a:r>
          </a:p>
          <a:p>
            <a:pPr marL="514350" lvl="1" indent="-514350">
              <a:buFont typeface="Trebuchet MS" pitchFamily="34" charset="0"/>
              <a:buAutoNum type="arabicPeriod"/>
            </a:pPr>
            <a:r>
              <a:rPr lang="en-US" sz="2800" b="1" dirty="0">
                <a:latin typeface="Calibri" pitchFamily="34" charset="0"/>
              </a:rPr>
              <a:t>Quality Assessment and Performance Improvement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162800" cy="1143000"/>
          </a:xfrm>
        </p:spPr>
        <p:txBody>
          <a:bodyPr/>
          <a:lstStyle/>
          <a:p>
            <a:pPr eaLnBrk="1" fontAlgn="auto" hangingPunct="1">
              <a:spcAft>
                <a:spcPts val="0"/>
              </a:spcAft>
              <a:defRPr/>
            </a:pPr>
            <a:r>
              <a:rPr lang="en-US" dirty="0"/>
              <a:t>Performance Improvement</a:t>
            </a:r>
          </a:p>
        </p:txBody>
      </p:sp>
      <p:sp>
        <p:nvSpPr>
          <p:cNvPr id="12291" name="Rectangle 6"/>
          <p:cNvSpPr>
            <a:spLocks noChangeArrowheads="1"/>
          </p:cNvSpPr>
          <p:nvPr/>
        </p:nvSpPr>
        <p:spPr bwMode="auto">
          <a:xfrm>
            <a:off x="381000" y="2286000"/>
            <a:ext cx="8153400" cy="4400550"/>
          </a:xfrm>
          <a:prstGeom prst="rect">
            <a:avLst/>
          </a:prstGeom>
          <a:noFill/>
          <a:ln w="9525">
            <a:noFill/>
            <a:miter lim="800000"/>
            <a:headEnd/>
            <a:tailEnd/>
          </a:ln>
        </p:spPr>
        <p:txBody>
          <a:bodyPr>
            <a:spAutoFit/>
          </a:bodyPr>
          <a:lstStyle/>
          <a:p>
            <a:r>
              <a:rPr lang="en-US" sz="2800">
                <a:latin typeface="Calibri" pitchFamily="34" charset="0"/>
              </a:rPr>
              <a:t>SETMA’s  ability to track, audit and analyze data has improved our clinical outcomes as illustrated by the following </a:t>
            </a:r>
            <a:r>
              <a:rPr lang="en-US" sz="2800" b="1">
                <a:latin typeface="Calibri" pitchFamily="34" charset="0"/>
              </a:rPr>
              <a:t>NCQA Diabetes Recognition Program audit </a:t>
            </a:r>
            <a:r>
              <a:rPr lang="en-US" sz="2800">
                <a:latin typeface="Calibri" pitchFamily="34" charset="0"/>
              </a:rPr>
              <a:t>which takes 30 seconds to complete through SETMA’s Business Intelligence  (BI) software deployment.</a:t>
            </a:r>
          </a:p>
          <a:p>
            <a:endParaRPr lang="en-US" sz="2800">
              <a:latin typeface="Calibri" pitchFamily="34" charset="0"/>
            </a:endParaRPr>
          </a:p>
          <a:p>
            <a:r>
              <a:rPr lang="en-US" sz="2800">
                <a:latin typeface="Calibri" pitchFamily="34" charset="0"/>
              </a:rPr>
              <a:t>While quality metrics are the foundation of Continuous Quality Improvement, </a:t>
            </a:r>
            <a:r>
              <a:rPr lang="en-US" sz="2800" b="1">
                <a:latin typeface="Calibri" pitchFamily="34" charset="0"/>
              </a:rPr>
              <a:t>auditing of performance is often overlooked as a critical component of the process</a:t>
            </a:r>
            <a:r>
              <a:rPr lang="en-US" sz="2800">
                <a:latin typeface="Calibri" pitchFamily="34"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162800" cy="1143000"/>
          </a:xfrm>
        </p:spPr>
        <p:txBody>
          <a:bodyPr/>
          <a:lstStyle/>
          <a:p>
            <a:pPr eaLnBrk="1" fontAlgn="auto" hangingPunct="1">
              <a:spcAft>
                <a:spcPts val="0"/>
              </a:spcAft>
              <a:defRPr/>
            </a:pPr>
            <a:r>
              <a:rPr lang="en-US" dirty="0"/>
              <a:t>Performance Improvement</a:t>
            </a:r>
          </a:p>
        </p:txBody>
      </p:sp>
      <p:pic>
        <p:nvPicPr>
          <p:cNvPr id="13315" name="Picture 2"/>
          <p:cNvPicPr>
            <a:picLocks noChangeAspect="1" noChangeArrowheads="1"/>
          </p:cNvPicPr>
          <p:nvPr/>
        </p:nvPicPr>
        <p:blipFill>
          <a:blip r:embed="rId2" cstate="print"/>
          <a:srcRect/>
          <a:stretch>
            <a:fillRect/>
          </a:stretch>
        </p:blipFill>
        <p:spPr bwMode="auto">
          <a:xfrm>
            <a:off x="576263" y="1773238"/>
            <a:ext cx="8034337" cy="500856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162800" cy="1143000"/>
          </a:xfrm>
        </p:spPr>
        <p:txBody>
          <a:bodyPr/>
          <a:lstStyle/>
          <a:p>
            <a:pPr eaLnBrk="1" fontAlgn="auto" hangingPunct="1">
              <a:spcAft>
                <a:spcPts val="0"/>
              </a:spcAft>
              <a:defRPr/>
            </a:pPr>
            <a:r>
              <a:rPr lang="en-US" dirty="0"/>
              <a:t>Performance Improvement</a:t>
            </a:r>
          </a:p>
        </p:txBody>
      </p:sp>
      <p:sp>
        <p:nvSpPr>
          <p:cNvPr id="14339" name="Rectangle 6"/>
          <p:cNvSpPr>
            <a:spLocks noChangeArrowheads="1"/>
          </p:cNvSpPr>
          <p:nvPr/>
        </p:nvSpPr>
        <p:spPr bwMode="auto">
          <a:xfrm>
            <a:off x="381000" y="2286000"/>
            <a:ext cx="8153400" cy="830263"/>
          </a:xfrm>
          <a:prstGeom prst="rect">
            <a:avLst/>
          </a:prstGeom>
          <a:noFill/>
          <a:ln w="9525">
            <a:noFill/>
            <a:miter lim="800000"/>
            <a:headEnd/>
            <a:tailEnd/>
          </a:ln>
        </p:spPr>
        <p:txBody>
          <a:bodyPr>
            <a:spAutoFit/>
          </a:bodyPr>
          <a:lstStyle/>
          <a:p>
            <a:r>
              <a:rPr lang="en-US" sz="2400">
                <a:latin typeface="Calibri" pitchFamily="34" charset="0"/>
              </a:rPr>
              <a:t>SETMA’s use of BI also allows care-outcomes trending such as with HbA1c:</a:t>
            </a:r>
          </a:p>
        </p:txBody>
      </p:sp>
      <p:pic>
        <p:nvPicPr>
          <p:cNvPr id="14340" name="Picture 2"/>
          <p:cNvPicPr>
            <a:picLocks noChangeAspect="1" noChangeArrowheads="1"/>
          </p:cNvPicPr>
          <p:nvPr/>
        </p:nvPicPr>
        <p:blipFill>
          <a:blip r:embed="rId2" cstate="print"/>
          <a:srcRect/>
          <a:stretch>
            <a:fillRect/>
          </a:stretch>
        </p:blipFill>
        <p:spPr bwMode="auto">
          <a:xfrm>
            <a:off x="304800" y="3429000"/>
            <a:ext cx="8610600" cy="3276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7162800" cy="1143000"/>
          </a:xfrm>
        </p:spPr>
        <p:txBody>
          <a:bodyPr/>
          <a:lstStyle/>
          <a:p>
            <a:pPr eaLnBrk="1" fontAlgn="auto" hangingPunct="1">
              <a:spcAft>
                <a:spcPts val="0"/>
              </a:spcAft>
              <a:defRPr/>
            </a:pPr>
            <a:r>
              <a:rPr lang="en-US" dirty="0"/>
              <a:t>Performance Improvement</a:t>
            </a:r>
          </a:p>
        </p:txBody>
      </p:sp>
      <p:sp>
        <p:nvSpPr>
          <p:cNvPr id="15363" name="Rectangle 6"/>
          <p:cNvSpPr>
            <a:spLocks noChangeArrowheads="1"/>
          </p:cNvSpPr>
          <p:nvPr/>
        </p:nvSpPr>
        <p:spPr bwMode="auto">
          <a:xfrm>
            <a:off x="381000" y="2057400"/>
            <a:ext cx="8153400" cy="830263"/>
          </a:xfrm>
          <a:prstGeom prst="rect">
            <a:avLst/>
          </a:prstGeom>
          <a:noFill/>
          <a:ln w="9525">
            <a:noFill/>
            <a:miter lim="800000"/>
            <a:headEnd/>
            <a:tailEnd/>
          </a:ln>
        </p:spPr>
        <p:txBody>
          <a:bodyPr>
            <a:spAutoFit/>
          </a:bodyPr>
          <a:lstStyle/>
          <a:p>
            <a:r>
              <a:rPr lang="en-US" sz="2400">
                <a:latin typeface="Calibri" pitchFamily="34" charset="0"/>
              </a:rPr>
              <a:t>SETMA’s goal of eliminating ethnic disparities in care can be substantiated with BI analytics:</a:t>
            </a:r>
          </a:p>
        </p:txBody>
      </p:sp>
      <p:pic>
        <p:nvPicPr>
          <p:cNvPr id="15364" name="Picture 2"/>
          <p:cNvPicPr>
            <a:picLocks noChangeAspect="1" noChangeArrowheads="1"/>
          </p:cNvPicPr>
          <p:nvPr/>
        </p:nvPicPr>
        <p:blipFill>
          <a:blip r:embed="rId2" cstate="print"/>
          <a:srcRect/>
          <a:stretch>
            <a:fillRect/>
          </a:stretch>
        </p:blipFill>
        <p:spPr bwMode="auto">
          <a:xfrm>
            <a:off x="2438400" y="3124200"/>
            <a:ext cx="4038600" cy="33972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Mod">
  <a:themeElements>
    <a:clrScheme name="Mod">
      <a:dk1>
        <a:sysClr val="windowText" lastClr="000000"/>
      </a:dk1>
      <a:lt1>
        <a:sysClr val="window" lastClr="FFFFFF"/>
      </a:lt1>
      <a:dk2>
        <a:srgbClr val="065218"/>
      </a:dk2>
      <a:lt2>
        <a:srgbClr val="EDF3AE"/>
      </a:lt2>
      <a:accent1>
        <a:srgbClr val="8FCB17"/>
      </a:accent1>
      <a:accent2>
        <a:srgbClr val="769F11"/>
      </a:accent2>
      <a:accent3>
        <a:srgbClr val="D4E336"/>
      </a:accent3>
      <a:accent4>
        <a:srgbClr val="0C8228"/>
      </a:accent4>
      <a:accent5>
        <a:srgbClr val="C0EDA8"/>
      </a:accent5>
      <a:accent6>
        <a:srgbClr val="3B4F18"/>
      </a:accent6>
      <a:hlink>
        <a:srgbClr val="0A6A21"/>
      </a:hlink>
      <a:folHlink>
        <a:srgbClr val="406EA5"/>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Template>
  <TotalTime>1713</TotalTime>
  <Words>2280</Words>
  <Application>Microsoft Office PowerPoint</Application>
  <PresentationFormat>On-screen Show (4:3)</PresentationFormat>
  <Paragraphs>238</Paragraphs>
  <Slides>42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Courier New</vt:lpstr>
      <vt:lpstr>Trebuchet MS</vt:lpstr>
      <vt:lpstr>Wingdings</vt:lpstr>
      <vt:lpstr>Mod</vt:lpstr>
      <vt:lpstr> September 21-23, 2011 Baltimore, Maryland</vt:lpstr>
      <vt:lpstr>Excellence and  Innovation in Education</vt:lpstr>
      <vt:lpstr>Where Are We Going Today</vt:lpstr>
      <vt:lpstr>The Future of Healthcare</vt:lpstr>
      <vt:lpstr>SETMA’s Model of Care</vt:lpstr>
      <vt:lpstr>Performance Improvement</vt:lpstr>
      <vt:lpstr>Performance Improvement</vt:lpstr>
      <vt:lpstr>Performance Improvement</vt:lpstr>
      <vt:lpstr>Performance Improvement</vt:lpstr>
      <vt:lpstr>Performance Improvement</vt:lpstr>
      <vt:lpstr>Performance Improvement</vt:lpstr>
      <vt:lpstr>Redesigning Continual Education</vt:lpstr>
      <vt:lpstr>Performance Improvement</vt:lpstr>
      <vt:lpstr>Performance Improvement</vt:lpstr>
      <vt:lpstr>Performance Improvement</vt:lpstr>
      <vt:lpstr>Performance Improvement</vt:lpstr>
      <vt:lpstr>Performance Improvement</vt:lpstr>
      <vt:lpstr>Performance Improvement</vt:lpstr>
      <vt:lpstr>Performance Improvement</vt:lpstr>
      <vt:lpstr>Performance Improvement</vt:lpstr>
      <vt:lpstr>Performance Improvement</vt:lpstr>
      <vt:lpstr>PowerPoint Presentation</vt:lpstr>
      <vt:lpstr>Performance Improvement</vt:lpstr>
      <vt:lpstr>Performance Improvement</vt:lpstr>
      <vt:lpstr>PowerPoint Presentation</vt:lpstr>
      <vt:lpstr>Performance Improvement</vt:lpstr>
      <vt:lpstr>Changing Model of CME</vt:lpstr>
      <vt:lpstr>Performance Improvement-CME</vt:lpstr>
      <vt:lpstr>Joslin Performance Improvement-CME</vt:lpstr>
      <vt:lpstr>Joslin PI-CME  Selected SETMA Diabetes Patients </vt:lpstr>
      <vt:lpstr>Joslin PI-CME Glyco All SETMA Patients with Diabetes</vt:lpstr>
      <vt:lpstr>Joslin PI-CME Cardio All SETMA Patients with Diabetes</vt:lpstr>
      <vt:lpstr>Joslin PI-CME Cardio All SETMA Patients with Diabetes</vt:lpstr>
      <vt:lpstr>Performance Improvement</vt:lpstr>
      <vt:lpstr>Performance Improvement</vt:lpstr>
      <vt:lpstr>Joslin PI-CME</vt:lpstr>
      <vt:lpstr>Joslin PI-CME</vt:lpstr>
      <vt:lpstr>Joslin PI-CME</vt:lpstr>
      <vt:lpstr>Joslin PI-CME</vt:lpstr>
      <vt:lpstr>FROM HOURS TO OUTCOMES</vt:lpstr>
      <vt:lpstr>FROM HOURS TO OUTCOMES</vt:lpstr>
      <vt:lpstr>Conclusion </vt:lpstr>
    </vt:vector>
  </TitlesOfParts>
  <Company>SETMA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CPI at the Point of Care: The Intersection of Clinical Practice, Measurement, Learning and Improvement</dc:title>
  <dc:creator>JOwens.Admin</dc:creator>
  <cp:lastModifiedBy>Dale R. Fontenot</cp:lastModifiedBy>
  <cp:revision>389</cp:revision>
  <dcterms:created xsi:type="dcterms:W3CDTF">2011-06-13T14:46:20Z</dcterms:created>
  <dcterms:modified xsi:type="dcterms:W3CDTF">2020-08-23T20:06:56Z</dcterms:modified>
</cp:coreProperties>
</file>