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3"/>
  </p:notesMasterIdLst>
  <p:sldIdLst>
    <p:sldId id="329" r:id="rId2"/>
    <p:sldId id="296" r:id="rId3"/>
    <p:sldId id="262" r:id="rId4"/>
    <p:sldId id="370" r:id="rId5"/>
    <p:sldId id="371" r:id="rId6"/>
    <p:sldId id="372" r:id="rId7"/>
    <p:sldId id="263" r:id="rId8"/>
    <p:sldId id="289" r:id="rId9"/>
    <p:sldId id="264" r:id="rId10"/>
    <p:sldId id="265" r:id="rId11"/>
    <p:sldId id="266" r:id="rId12"/>
    <p:sldId id="267" r:id="rId13"/>
    <p:sldId id="268" r:id="rId14"/>
    <p:sldId id="379" r:id="rId15"/>
    <p:sldId id="332" r:id="rId16"/>
    <p:sldId id="269" r:id="rId17"/>
    <p:sldId id="270" r:id="rId18"/>
    <p:sldId id="271" r:id="rId19"/>
    <p:sldId id="273" r:id="rId20"/>
    <p:sldId id="378" r:id="rId21"/>
    <p:sldId id="380" r:id="rId22"/>
    <p:sldId id="291" r:id="rId23"/>
    <p:sldId id="373" r:id="rId24"/>
    <p:sldId id="374" r:id="rId25"/>
    <p:sldId id="375" r:id="rId26"/>
    <p:sldId id="376" r:id="rId27"/>
    <p:sldId id="381" r:id="rId28"/>
    <p:sldId id="377" r:id="rId29"/>
    <p:sldId id="333" r:id="rId30"/>
    <p:sldId id="324" r:id="rId31"/>
    <p:sldId id="369" r:id="rId32"/>
    <p:sldId id="325" r:id="rId33"/>
    <p:sldId id="326" r:id="rId34"/>
    <p:sldId id="327" r:id="rId35"/>
    <p:sldId id="313" r:id="rId36"/>
    <p:sldId id="311" r:id="rId37"/>
    <p:sldId id="312" r:id="rId38"/>
    <p:sldId id="314" r:id="rId39"/>
    <p:sldId id="315" r:id="rId40"/>
    <p:sldId id="322" r:id="rId41"/>
    <p:sldId id="317" r:id="rId42"/>
    <p:sldId id="319" r:id="rId43"/>
    <p:sldId id="320" r:id="rId44"/>
    <p:sldId id="321" r:id="rId45"/>
    <p:sldId id="306" r:id="rId46"/>
    <p:sldId id="279" r:id="rId47"/>
    <p:sldId id="280" r:id="rId48"/>
    <p:sldId id="281" r:id="rId49"/>
    <p:sldId id="282" r:id="rId50"/>
    <p:sldId id="283" r:id="rId51"/>
    <p:sldId id="328" r:id="rId52"/>
    <p:sldId id="284" r:id="rId53"/>
    <p:sldId id="285" r:id="rId54"/>
    <p:sldId id="300" r:id="rId55"/>
    <p:sldId id="367" r:id="rId56"/>
    <p:sldId id="298" r:id="rId57"/>
    <p:sldId id="299" r:id="rId58"/>
    <p:sldId id="301" r:id="rId59"/>
    <p:sldId id="302" r:id="rId60"/>
    <p:sldId id="334" r:id="rId61"/>
    <p:sldId id="345" r:id="rId62"/>
    <p:sldId id="343" r:id="rId63"/>
    <p:sldId id="344" r:id="rId64"/>
    <p:sldId id="303" r:id="rId65"/>
    <p:sldId id="304" r:id="rId66"/>
    <p:sldId id="356" r:id="rId67"/>
    <p:sldId id="357" r:id="rId68"/>
    <p:sldId id="358" r:id="rId69"/>
    <p:sldId id="347" r:id="rId70"/>
    <p:sldId id="348" r:id="rId71"/>
    <p:sldId id="346" r:id="rId72"/>
    <p:sldId id="336" r:id="rId73"/>
    <p:sldId id="337" r:id="rId74"/>
    <p:sldId id="338" r:id="rId75"/>
    <p:sldId id="339" r:id="rId76"/>
    <p:sldId id="340" r:id="rId77"/>
    <p:sldId id="349" r:id="rId78"/>
    <p:sldId id="350" r:id="rId79"/>
    <p:sldId id="351" r:id="rId80"/>
    <p:sldId id="352" r:id="rId81"/>
    <p:sldId id="359" r:id="rId82"/>
    <p:sldId id="360" r:id="rId83"/>
    <p:sldId id="353" r:id="rId84"/>
    <p:sldId id="305" r:id="rId85"/>
    <p:sldId id="354" r:id="rId86"/>
    <p:sldId id="355" r:id="rId87"/>
    <p:sldId id="362" r:id="rId88"/>
    <p:sldId id="363" r:id="rId89"/>
    <p:sldId id="364" r:id="rId90"/>
    <p:sldId id="365" r:id="rId91"/>
    <p:sldId id="366" r:id="rId9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1C1C"/>
    <a:srgbClr val="CC6600"/>
    <a:srgbClr val="CC3300"/>
    <a:srgbClr val="FFCC00"/>
    <a:srgbClr val="990033"/>
    <a:srgbClr val="24486C"/>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94660"/>
  </p:normalViewPr>
  <p:slideViewPr>
    <p:cSldViewPr>
      <p:cViewPr varScale="1">
        <p:scale>
          <a:sx n="47" d="100"/>
          <a:sy n="47" d="100"/>
        </p:scale>
        <p:origin x="1325" y="5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5ECAD98-16DE-46CB-A639-BE9EE3E1D96F}"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F8095AC-8DA7-4502-90AE-7E881C2374D2}" type="slidenum">
              <a:rPr lang="en-US"/>
              <a:pPr>
                <a:defRPr/>
              </a:pPr>
              <a:t>‹#›</a:t>
            </a:fld>
            <a:endParaRPr lang="en-US" dirty="0"/>
          </a:p>
        </p:txBody>
      </p:sp>
    </p:spTree>
    <p:extLst>
      <p:ext uri="{BB962C8B-B14F-4D97-AF65-F5344CB8AC3E}">
        <p14:creationId xmlns:p14="http://schemas.microsoft.com/office/powerpoint/2010/main" val="2314301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5C7CE70-88D8-4BC7-832E-5A649AACC5B4}" type="slidenum">
              <a:rPr lang="en-US" smtClean="0">
                <a:latin typeface="Arial" charset="0"/>
              </a:rPr>
              <a:pPr/>
              <a:t>83</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D9D9D9"/>
            </a:gs>
            <a:gs pos="100000">
              <a:schemeClr val="bg1"/>
            </a:gs>
          </a:gsLst>
          <a:lin ang="8100000"/>
        </a:gradFill>
        <a:effectLst/>
      </p:bgPr>
    </p:bg>
    <p:spTree>
      <p:nvGrpSpPr>
        <p:cNvPr id="1" name=""/>
        <p:cNvGrpSpPr/>
        <p:nvPr/>
      </p:nvGrpSpPr>
      <p:grpSpPr>
        <a:xfrm>
          <a:off x="0" y="0"/>
          <a:ext cx="0" cy="0"/>
          <a:chOff x="0" y="0"/>
          <a:chExt cx="0" cy="0"/>
        </a:xfrm>
      </p:grpSpPr>
      <p:pic>
        <p:nvPicPr>
          <p:cNvPr id="4" name="Picture 8" descr="EKG lin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0963" y="0"/>
            <a:ext cx="525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9669" y="1828800"/>
            <a:ext cx="3073631" cy="3177380"/>
          </a:xfrm>
        </p:spPr>
        <p:txBody>
          <a:bodyPr anchor="b">
            <a:normAutofit/>
          </a:bodyPr>
          <a:lstStyle>
            <a:lvl1pPr algn="l">
              <a:lnSpc>
                <a:spcPct val="80000"/>
              </a:lnSpc>
              <a:defRPr sz="405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469669" y="5181600"/>
            <a:ext cx="3073631" cy="685800"/>
          </a:xfrm>
        </p:spPr>
        <p:txBody>
          <a:bodyPr/>
          <a:lstStyle>
            <a:lvl1pPr marL="0" indent="0" algn="l">
              <a:buNone/>
              <a:defRPr sz="1500" cap="all" baseline="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Tree>
    <p:extLst>
      <p:ext uri="{BB962C8B-B14F-4D97-AF65-F5344CB8AC3E}">
        <p14:creationId xmlns:p14="http://schemas.microsoft.com/office/powerpoint/2010/main" val="385555981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C55F4F-75C1-42C6-ABB4-CA52A8A5DADA}" type="slidenum">
              <a:rPr lang="en-US"/>
              <a:pPr>
                <a:defRPr/>
              </a:pPr>
              <a:t>‹#›</a:t>
            </a:fld>
            <a:endParaRPr lang="en-US" dirty="0"/>
          </a:p>
        </p:txBody>
      </p:sp>
    </p:spTree>
    <p:extLst>
      <p:ext uri="{BB962C8B-B14F-4D97-AF65-F5344CB8AC3E}">
        <p14:creationId xmlns:p14="http://schemas.microsoft.com/office/powerpoint/2010/main" val="327732351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Vertical Title 1"/>
          <p:cNvSpPr>
            <a:spLocks noGrp="1"/>
          </p:cNvSpPr>
          <p:nvPr>
            <p:ph type="title" orient="vert"/>
          </p:nvPr>
        </p:nvSpPr>
        <p:spPr>
          <a:xfrm>
            <a:off x="7543800" y="457201"/>
            <a:ext cx="154305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457201"/>
            <a:ext cx="680085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A382C2-6C34-4F92-AE5A-73BFF6283C46}" type="slidenum">
              <a:rPr lang="en-US"/>
              <a:pPr>
                <a:defRPr/>
              </a:pPr>
              <a:t>‹#›</a:t>
            </a:fld>
            <a:endParaRPr lang="en-US" dirty="0"/>
          </a:p>
        </p:txBody>
      </p:sp>
    </p:spTree>
    <p:extLst>
      <p:ext uri="{BB962C8B-B14F-4D97-AF65-F5344CB8AC3E}">
        <p14:creationId xmlns:p14="http://schemas.microsoft.com/office/powerpoint/2010/main" val="6573854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9221"/>
            <a:ext cx="7543800" cy="1325563"/>
          </a:xfrm>
        </p:spPr>
        <p:txBody>
          <a:bodyPr>
            <a:normAutofit/>
          </a:bodyPr>
          <a:lstStyle>
            <a:lvl1pPr>
              <a:defRPr sz="3200"/>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2E1FF2-78A2-4024-B6BF-40D2E69015C8}" type="slidenum">
              <a:rPr lang="en-US"/>
              <a:pPr>
                <a:defRPr/>
              </a:pPr>
              <a:t>‹#›</a:t>
            </a:fld>
            <a:endParaRPr lang="en-US" dirty="0"/>
          </a:p>
        </p:txBody>
      </p:sp>
    </p:spTree>
    <p:extLst>
      <p:ext uri="{BB962C8B-B14F-4D97-AF65-F5344CB8AC3E}">
        <p14:creationId xmlns:p14="http://schemas.microsoft.com/office/powerpoint/2010/main" val="130922807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4050"/>
            </a:lvl1pPr>
          </a:lstStyle>
          <a:p>
            <a:r>
              <a:rPr lang="en-US"/>
              <a:t>Click to edit Master title style</a:t>
            </a:r>
            <a:endParaRPr/>
          </a:p>
        </p:txBody>
      </p:sp>
      <p:sp>
        <p:nvSpPr>
          <p:cNvPr id="3" name="Text Placeholder 2"/>
          <p:cNvSpPr>
            <a:spLocks noGrp="1"/>
          </p:cNvSpPr>
          <p:nvPr>
            <p:ph type="body" idx="1"/>
          </p:nvPr>
        </p:nvSpPr>
        <p:spPr>
          <a:xfrm>
            <a:off x="800100" y="5181600"/>
            <a:ext cx="5829300" cy="685800"/>
          </a:xfrm>
        </p:spPr>
        <p:txBody>
          <a:bodyPr/>
          <a:lstStyle>
            <a:lvl1pPr marL="0" indent="0">
              <a:buNone/>
              <a:defRPr sz="1500" cap="all" baseline="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Tree>
    <p:extLst>
      <p:ext uri="{BB962C8B-B14F-4D97-AF65-F5344CB8AC3E}">
        <p14:creationId xmlns:p14="http://schemas.microsoft.com/office/powerpoint/2010/main" val="88975483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00100" y="1825625"/>
            <a:ext cx="3600450" cy="45751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43450" y="1825625"/>
            <a:ext cx="3600450" cy="45751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C269B0-F323-466E-9FC2-21F8434510F0}" type="slidenum">
              <a:rPr lang="en-US"/>
              <a:pPr>
                <a:defRPr/>
              </a:pPr>
              <a:t>‹#›</a:t>
            </a:fld>
            <a:endParaRPr lang="en-US" dirty="0"/>
          </a:p>
        </p:txBody>
      </p:sp>
    </p:spTree>
    <p:extLst>
      <p:ext uri="{BB962C8B-B14F-4D97-AF65-F5344CB8AC3E}">
        <p14:creationId xmlns:p14="http://schemas.microsoft.com/office/powerpoint/2010/main" val="43913033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0100" y="2590800"/>
            <a:ext cx="3600450" cy="3810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43450" y="2590800"/>
            <a:ext cx="3600450" cy="3810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FFFB29-0F8E-4E80-A241-9235250DB7C2}" type="slidenum">
              <a:rPr lang="en-US"/>
              <a:pPr>
                <a:defRPr/>
              </a:pPr>
              <a:t>‹#›</a:t>
            </a:fld>
            <a:endParaRPr lang="en-US" dirty="0"/>
          </a:p>
        </p:txBody>
      </p:sp>
    </p:spTree>
    <p:extLst>
      <p:ext uri="{BB962C8B-B14F-4D97-AF65-F5344CB8AC3E}">
        <p14:creationId xmlns:p14="http://schemas.microsoft.com/office/powerpoint/2010/main" val="332888607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7D0F11-0FB2-41E5-97CE-62262679871E}" type="slidenum">
              <a:rPr lang="en-US"/>
              <a:pPr>
                <a:defRPr/>
              </a:pPr>
              <a:t>‹#›</a:t>
            </a:fld>
            <a:endParaRPr lang="en-US" dirty="0"/>
          </a:p>
        </p:txBody>
      </p:sp>
    </p:spTree>
    <p:extLst>
      <p:ext uri="{BB962C8B-B14F-4D97-AF65-F5344CB8AC3E}">
        <p14:creationId xmlns:p14="http://schemas.microsoft.com/office/powerpoint/2010/main" val="285532299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D0DA080-50E0-4851-883A-C1272916F12D}" type="slidenum">
              <a:rPr lang="en-US"/>
              <a:pPr>
                <a:defRPr/>
              </a:pPr>
              <a:t>‹#›</a:t>
            </a:fld>
            <a:endParaRPr lang="en-US" dirty="0"/>
          </a:p>
        </p:txBody>
      </p:sp>
    </p:spTree>
    <p:extLst>
      <p:ext uri="{BB962C8B-B14F-4D97-AF65-F5344CB8AC3E}">
        <p14:creationId xmlns:p14="http://schemas.microsoft.com/office/powerpoint/2010/main" val="275767676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5256213" y="0"/>
            <a:ext cx="388620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6" name="Rectangle 5"/>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a:xfrm>
            <a:off x="5724525" y="3200400"/>
            <a:ext cx="2949178" cy="1752600"/>
          </a:xfrm>
        </p:spPr>
        <p:txBody>
          <a:bodyPr anchor="b">
            <a:normAutofit/>
          </a:bodyPr>
          <a:lstStyle>
            <a:lvl1pPr>
              <a:defRPr sz="2700"/>
            </a:lvl1pPr>
          </a:lstStyle>
          <a:p>
            <a:r>
              <a:rPr lang="en-US"/>
              <a:t>Click to edit Master title style</a:t>
            </a:r>
            <a:endParaRPr/>
          </a:p>
        </p:txBody>
      </p:sp>
      <p:sp>
        <p:nvSpPr>
          <p:cNvPr id="3" name="Content Placeholder 2"/>
          <p:cNvSpPr>
            <a:spLocks noGrp="1"/>
          </p:cNvSpPr>
          <p:nvPr>
            <p:ph idx="1"/>
          </p:nvPr>
        </p:nvSpPr>
        <p:spPr>
          <a:xfrm>
            <a:off x="457200" y="457201"/>
            <a:ext cx="4457700" cy="59436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724525" y="5029200"/>
            <a:ext cx="2949178" cy="137160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0347782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5256213" y="0"/>
            <a:ext cx="388620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6" name="Rectangle 5"/>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a:xfrm>
            <a:off x="5726430" y="3200400"/>
            <a:ext cx="2949178" cy="1752600"/>
          </a:xfrm>
        </p:spPr>
        <p:txBody>
          <a:bodyPr anchor="b">
            <a:normAutofit/>
          </a:bodyPr>
          <a:lstStyle>
            <a:lvl1pPr>
              <a:defRPr sz="2700"/>
            </a:lvl1pPr>
          </a:lstStyle>
          <a:p>
            <a:r>
              <a:rPr lang="en-US"/>
              <a:t>Click to edit Master title style</a:t>
            </a:r>
            <a:endParaRPr/>
          </a:p>
        </p:txBody>
      </p:sp>
      <p:sp>
        <p:nvSpPr>
          <p:cNvPr id="3" name="Picture Placeholder 2"/>
          <p:cNvSpPr>
            <a:spLocks noGrp="1"/>
          </p:cNvSpPr>
          <p:nvPr>
            <p:ph type="pic" idx="1"/>
          </p:nvPr>
        </p:nvSpPr>
        <p:spPr>
          <a:xfrm>
            <a:off x="1" y="1"/>
            <a:ext cx="5256608" cy="6857999"/>
          </a:xfrm>
        </p:spPr>
        <p:txBody>
          <a:bodyPr tIns="457200"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45178428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9D9D9"/>
            </a:gs>
            <a:gs pos="100000">
              <a:schemeClr val="bg1"/>
            </a:gs>
          </a:gsLst>
          <a:lin ang="16200000" scaled="1"/>
        </a:gradFill>
        <a:effectLst/>
      </p:bgPr>
    </p:bg>
    <p:spTree>
      <p:nvGrpSpPr>
        <p:cNvPr id="1" name=""/>
        <p:cNvGrpSpPr/>
        <p:nvPr/>
      </p:nvGrpSpPr>
      <p:grpSpPr>
        <a:xfrm>
          <a:off x="0" y="0"/>
          <a:ext cx="0" cy="0"/>
          <a:chOff x="0" y="0"/>
          <a:chExt cx="0" cy="0"/>
        </a:xfrm>
      </p:grpSpPr>
      <p:sp>
        <p:nvSpPr>
          <p:cNvPr id="7" name="red bar"/>
          <p:cNvSpPr/>
          <p:nvPr/>
        </p:nvSpPr>
        <p:spPr>
          <a:xfrm>
            <a:off x="0" y="0"/>
            <a:ext cx="9142413"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1027" name="Title Placeholder 1"/>
          <p:cNvSpPr>
            <a:spLocks noGrp="1"/>
          </p:cNvSpPr>
          <p:nvPr>
            <p:ph type="title"/>
          </p:nvPr>
        </p:nvSpPr>
        <p:spPr bwMode="auto">
          <a:xfrm>
            <a:off x="800100" y="100013"/>
            <a:ext cx="75438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143000" y="18288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00850" y="6481763"/>
            <a:ext cx="800100" cy="239712"/>
          </a:xfrm>
          <a:prstGeom prst="rect">
            <a:avLst/>
          </a:prstGeom>
        </p:spPr>
        <p:txBody>
          <a:bodyPr vert="horz" lIns="91440" tIns="45720" rIns="91440" bIns="45720" rtlCol="0" anchor="ctr"/>
          <a:lstStyle>
            <a:lvl1pPr algn="r">
              <a:defRPr sz="675">
                <a:solidFill>
                  <a:schemeClr val="tx1"/>
                </a:solidFill>
              </a:defRPr>
            </a:lvl1pPr>
          </a:lstStyle>
          <a:p>
            <a:pPr>
              <a:defRPr/>
            </a:pPr>
            <a:endParaRPr lang="en-US"/>
          </a:p>
        </p:txBody>
      </p:sp>
      <p:sp>
        <p:nvSpPr>
          <p:cNvPr id="5" name="Footer Placeholder 4"/>
          <p:cNvSpPr>
            <a:spLocks noGrp="1"/>
          </p:cNvSpPr>
          <p:nvPr>
            <p:ph type="ftr" sz="quarter" idx="3"/>
          </p:nvPr>
        </p:nvSpPr>
        <p:spPr>
          <a:xfrm>
            <a:off x="800100" y="6481763"/>
            <a:ext cx="5886450" cy="239712"/>
          </a:xfrm>
          <a:prstGeom prst="rect">
            <a:avLst/>
          </a:prstGeom>
        </p:spPr>
        <p:txBody>
          <a:bodyPr vert="horz" lIns="91440" tIns="45720" rIns="91440" bIns="45720" rtlCol="0" anchor="ctr"/>
          <a:lstStyle>
            <a:lvl1pPr algn="l">
              <a:defRPr sz="675">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715250" y="6481763"/>
            <a:ext cx="628650" cy="239712"/>
          </a:xfrm>
          <a:prstGeom prst="rect">
            <a:avLst/>
          </a:prstGeom>
        </p:spPr>
        <p:txBody>
          <a:bodyPr vert="horz" wrap="square" lIns="91440" tIns="45720" rIns="91440" bIns="45720" numCol="1" anchor="ctr" anchorCtr="0" compatLnSpc="1">
            <a:prstTxWarp prst="textNoShape">
              <a:avLst/>
            </a:prstTxWarp>
          </a:bodyPr>
          <a:lstStyle>
            <a:lvl1pPr algn="r">
              <a:defRPr sz="600"/>
            </a:lvl1pPr>
          </a:lstStyle>
          <a:p>
            <a:pPr>
              <a:defRPr/>
            </a:pPr>
            <a:fld id="{77050DE3-D70A-4342-9AD7-B3127E7A7186}" type="slidenum">
              <a:rPr lang="en-US"/>
              <a:pPr>
                <a:defRPr/>
              </a:pPr>
              <a:t>‹#›</a:t>
            </a:fld>
            <a:endParaRPr lang="en-US" dirty="0"/>
          </a:p>
        </p:txBody>
      </p:sp>
      <p:pic>
        <p:nvPicPr>
          <p:cNvPr id="1032" name="Picture 12" descr="setmalogo2"/>
          <p:cNvPicPr>
            <a:picLocks noChangeAspect="1" noChangeArrowheads="1"/>
          </p:cNvPicPr>
          <p:nvPr userDrawn="1"/>
        </p:nvPicPr>
        <p:blipFill>
          <a:blip r:embed="rId13">
            <a:lum bright="70000" contrast="-70000"/>
            <a:grayscl/>
            <a:extLst>
              <a:ext uri="{28A0092B-C50C-407E-A947-70E740481C1C}">
                <a14:useLocalDpi xmlns:a14="http://schemas.microsoft.com/office/drawing/2010/main" val="0"/>
              </a:ext>
            </a:extLst>
          </a:blip>
          <a:srcRect/>
          <a:stretch>
            <a:fillRect/>
          </a:stretch>
        </p:blipFill>
        <p:spPr bwMode="auto">
          <a:xfrm>
            <a:off x="7924800" y="15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9" r:id="rId1"/>
    <p:sldLayoutId id="2147483944" r:id="rId2"/>
    <p:sldLayoutId id="2147483950" r:id="rId3"/>
    <p:sldLayoutId id="2147483945" r:id="rId4"/>
    <p:sldLayoutId id="2147483946" r:id="rId5"/>
    <p:sldLayoutId id="2147483947" r:id="rId6"/>
    <p:sldLayoutId id="2147483951" r:id="rId7"/>
    <p:sldLayoutId id="2147483952" r:id="rId8"/>
    <p:sldLayoutId id="2147483953" r:id="rId9"/>
    <p:sldLayoutId id="2147483948" r:id="rId10"/>
    <p:sldLayoutId id="2147483954" r:id="rId11"/>
  </p:sldLayoutIdLst>
  <p:transition spd="med">
    <p:fade/>
  </p:transition>
  <p:txStyles>
    <p:titleStyle>
      <a:lvl1pPr algn="l" defTabSz="685800" rtl="0" eaLnBrk="0" fontAlgn="base" hangingPunct="0">
        <a:lnSpc>
          <a:spcPct val="90000"/>
        </a:lnSpc>
        <a:spcBef>
          <a:spcPct val="0"/>
        </a:spcBef>
        <a:spcAft>
          <a:spcPct val="0"/>
        </a:spcAft>
        <a:defRPr sz="2700" kern="1200">
          <a:solidFill>
            <a:schemeClr val="bg1"/>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bg1"/>
          </a:solidFill>
          <a:latin typeface="Franklin Gothic Medium" panose="020B0603020102020204" pitchFamily="34" charset="0"/>
        </a:defRPr>
      </a:lvl2pPr>
      <a:lvl3pPr algn="l" defTabSz="685800" rtl="0" eaLnBrk="0" fontAlgn="base" hangingPunct="0">
        <a:lnSpc>
          <a:spcPct val="90000"/>
        </a:lnSpc>
        <a:spcBef>
          <a:spcPct val="0"/>
        </a:spcBef>
        <a:spcAft>
          <a:spcPct val="0"/>
        </a:spcAft>
        <a:defRPr sz="2700">
          <a:solidFill>
            <a:schemeClr val="bg1"/>
          </a:solidFill>
          <a:latin typeface="Franklin Gothic Medium" panose="020B0603020102020204" pitchFamily="34" charset="0"/>
        </a:defRPr>
      </a:lvl3pPr>
      <a:lvl4pPr algn="l" defTabSz="685800" rtl="0" eaLnBrk="0" fontAlgn="base" hangingPunct="0">
        <a:lnSpc>
          <a:spcPct val="90000"/>
        </a:lnSpc>
        <a:spcBef>
          <a:spcPct val="0"/>
        </a:spcBef>
        <a:spcAft>
          <a:spcPct val="0"/>
        </a:spcAft>
        <a:defRPr sz="2700">
          <a:solidFill>
            <a:schemeClr val="bg1"/>
          </a:solidFill>
          <a:latin typeface="Franklin Gothic Medium" panose="020B0603020102020204" pitchFamily="34" charset="0"/>
        </a:defRPr>
      </a:lvl4pPr>
      <a:lvl5pPr algn="l" defTabSz="685800" rtl="0" eaLnBrk="0" fontAlgn="base" hangingPunct="0">
        <a:lnSpc>
          <a:spcPct val="90000"/>
        </a:lnSpc>
        <a:spcBef>
          <a:spcPct val="0"/>
        </a:spcBef>
        <a:spcAft>
          <a:spcPct val="0"/>
        </a:spcAft>
        <a:defRPr sz="2700">
          <a:solidFill>
            <a:schemeClr val="bg1"/>
          </a:solidFill>
          <a:latin typeface="Franklin Gothic Medium" panose="020B0603020102020204" pitchFamily="34" charset="0"/>
        </a:defRPr>
      </a:lvl5pPr>
      <a:lvl6pPr marL="457200" algn="l" defTabSz="685800" rtl="0" fontAlgn="base">
        <a:lnSpc>
          <a:spcPct val="90000"/>
        </a:lnSpc>
        <a:spcBef>
          <a:spcPct val="0"/>
        </a:spcBef>
        <a:spcAft>
          <a:spcPct val="0"/>
        </a:spcAft>
        <a:defRPr sz="2700">
          <a:solidFill>
            <a:schemeClr val="bg1"/>
          </a:solidFill>
          <a:latin typeface="Franklin Gothic Medium" panose="020B0603020102020204" pitchFamily="34" charset="0"/>
        </a:defRPr>
      </a:lvl6pPr>
      <a:lvl7pPr marL="914400" algn="l" defTabSz="685800" rtl="0" fontAlgn="base">
        <a:lnSpc>
          <a:spcPct val="90000"/>
        </a:lnSpc>
        <a:spcBef>
          <a:spcPct val="0"/>
        </a:spcBef>
        <a:spcAft>
          <a:spcPct val="0"/>
        </a:spcAft>
        <a:defRPr sz="2700">
          <a:solidFill>
            <a:schemeClr val="bg1"/>
          </a:solidFill>
          <a:latin typeface="Franklin Gothic Medium" panose="020B0603020102020204" pitchFamily="34" charset="0"/>
        </a:defRPr>
      </a:lvl7pPr>
      <a:lvl8pPr marL="1371600" algn="l" defTabSz="685800" rtl="0" fontAlgn="base">
        <a:lnSpc>
          <a:spcPct val="90000"/>
        </a:lnSpc>
        <a:spcBef>
          <a:spcPct val="0"/>
        </a:spcBef>
        <a:spcAft>
          <a:spcPct val="0"/>
        </a:spcAft>
        <a:defRPr sz="2700">
          <a:solidFill>
            <a:schemeClr val="bg1"/>
          </a:solidFill>
          <a:latin typeface="Franklin Gothic Medium" panose="020B0603020102020204" pitchFamily="34" charset="0"/>
        </a:defRPr>
      </a:lvl8pPr>
      <a:lvl9pPr marL="1828800" algn="l" defTabSz="685800" rtl="0" fontAlgn="base">
        <a:lnSpc>
          <a:spcPct val="90000"/>
        </a:lnSpc>
        <a:spcBef>
          <a:spcPct val="0"/>
        </a:spcBef>
        <a:spcAft>
          <a:spcPct val="0"/>
        </a:spcAft>
        <a:defRPr sz="2700">
          <a:solidFill>
            <a:schemeClr val="bg1"/>
          </a:solidFill>
          <a:latin typeface="Franklin Gothic Medium" panose="020B0603020102020204" pitchFamily="34" charset="0"/>
        </a:defRPr>
      </a:lvl9pPr>
    </p:titleStyle>
    <p:bodyStyle>
      <a:lvl1pPr marL="171450" indent="-171450" algn="l" defTabSz="685800" rtl="0" eaLnBrk="0" fontAlgn="base" hangingPunct="0">
        <a:lnSpc>
          <a:spcPct val="90000"/>
        </a:lnSpc>
        <a:spcBef>
          <a:spcPts val="1350"/>
        </a:spcBef>
        <a:spcAft>
          <a:spcPct val="0"/>
        </a:spcAft>
        <a:buSzPct val="100000"/>
        <a:buFont typeface="Arial" charset="0"/>
        <a:buChar char="▪"/>
        <a:defRPr kern="1200">
          <a:solidFill>
            <a:srgbClr val="404040"/>
          </a:solidFill>
          <a:latin typeface="+mn-lt"/>
          <a:ea typeface="+mn-ea"/>
          <a:cs typeface="+mn-cs"/>
        </a:defRPr>
      </a:lvl1pPr>
      <a:lvl2pPr marL="342900" indent="-171450" algn="l" defTabSz="685800" rtl="0" eaLnBrk="0" fontAlgn="base" hangingPunct="0">
        <a:lnSpc>
          <a:spcPct val="90000"/>
        </a:lnSpc>
        <a:spcBef>
          <a:spcPts val="450"/>
        </a:spcBef>
        <a:spcAft>
          <a:spcPct val="0"/>
        </a:spcAft>
        <a:buSzPct val="100000"/>
        <a:buFont typeface="Arial" charset="0"/>
        <a:buChar char="▪"/>
        <a:defRPr sz="1600" kern="1200">
          <a:solidFill>
            <a:srgbClr val="404040"/>
          </a:solidFill>
          <a:latin typeface="+mn-lt"/>
          <a:ea typeface="+mn-ea"/>
          <a:cs typeface="+mn-cs"/>
        </a:defRPr>
      </a:lvl2pPr>
      <a:lvl3pPr marL="514350" indent="-136525" algn="l" defTabSz="685800" rtl="0" eaLnBrk="0" fontAlgn="base" hangingPunct="0">
        <a:lnSpc>
          <a:spcPct val="90000"/>
        </a:lnSpc>
        <a:spcBef>
          <a:spcPts val="450"/>
        </a:spcBef>
        <a:spcAft>
          <a:spcPct val="0"/>
        </a:spcAft>
        <a:buSzPct val="100000"/>
        <a:buFont typeface="Arial" charset="0"/>
        <a:buChar char="▪"/>
        <a:defRPr sz="1500" kern="1200">
          <a:solidFill>
            <a:srgbClr val="404040"/>
          </a:solidFill>
          <a:latin typeface="+mn-lt"/>
          <a:ea typeface="+mn-ea"/>
          <a:cs typeface="+mn-cs"/>
        </a:defRPr>
      </a:lvl3pPr>
      <a:lvl4pPr marL="650875" indent="-136525" algn="l" defTabSz="685800" rtl="0" eaLnBrk="0" fontAlgn="base" hangingPunct="0">
        <a:lnSpc>
          <a:spcPct val="90000"/>
        </a:lnSpc>
        <a:spcBef>
          <a:spcPts val="450"/>
        </a:spcBef>
        <a:spcAft>
          <a:spcPct val="0"/>
        </a:spcAft>
        <a:buSzPct val="100000"/>
        <a:buFont typeface="Arial" charset="0"/>
        <a:buChar char="▪"/>
        <a:defRPr sz="1300" kern="1200">
          <a:solidFill>
            <a:srgbClr val="404040"/>
          </a:solidFill>
          <a:latin typeface="+mn-lt"/>
          <a:ea typeface="+mn-ea"/>
          <a:cs typeface="+mn-cs"/>
        </a:defRPr>
      </a:lvl4pPr>
      <a:lvl5pPr marL="787400" indent="-136525" algn="l" defTabSz="685800" rtl="0" eaLnBrk="0" fontAlgn="base" hangingPunct="0">
        <a:lnSpc>
          <a:spcPct val="90000"/>
        </a:lnSpc>
        <a:spcBef>
          <a:spcPts val="450"/>
        </a:spcBef>
        <a:spcAft>
          <a:spcPct val="0"/>
        </a:spcAft>
        <a:buSzPct val="100000"/>
        <a:buFont typeface="Arial" charset="0"/>
        <a:buChar char="▪"/>
        <a:defRPr sz="1200" kern="1200">
          <a:solidFill>
            <a:srgbClr val="404040"/>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univhc.com/docs/Doctors-Hospitals/MRA/2013_CMS-HCCs_Weights.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setma.com/epm-tools/Tutorial-Medical-Home-Coordination-Review" TargetMode="External"/><Relationship Id="rId2" Type="http://schemas.openxmlformats.org/officeDocument/2006/relationships/hyperlink" Target="http://www.setma.com/epm-" TargetMode="External"/><Relationship Id="rId1" Type="http://schemas.openxmlformats.org/officeDocument/2006/relationships/slideLayout" Target="../slideLayouts/slideLayout2.xml"/><Relationship Id="rId4" Type="http://schemas.openxmlformats.org/officeDocument/2006/relationships/hyperlink" Target="http://www.setma.com/"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setma.com" TargetMode="External"/><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990600"/>
            <a:ext cx="3962400" cy="2438400"/>
          </a:xfrm>
        </p:spPr>
        <p:txBody>
          <a:bodyPr rtlCol="0"/>
          <a:lstStyle/>
          <a:p>
            <a:pPr algn="ctr" eaLnBrk="1" fontAlgn="auto" hangingPunct="1">
              <a:lnSpc>
                <a:spcPct val="100000"/>
              </a:lnSpc>
              <a:spcAft>
                <a:spcPts val="1000"/>
              </a:spcAft>
              <a:defRPr/>
            </a:pPr>
            <a:r>
              <a:rPr lang="en-US" sz="3600" cap="small" dirty="0"/>
              <a:t>Dallas Methodist Physician Network/Universal American</a:t>
            </a:r>
          </a:p>
        </p:txBody>
      </p:sp>
      <p:sp>
        <p:nvSpPr>
          <p:cNvPr id="3075" name="Subtitle 2"/>
          <p:cNvSpPr>
            <a:spLocks noGrp="1"/>
          </p:cNvSpPr>
          <p:nvPr>
            <p:ph type="subTitle" idx="1"/>
          </p:nvPr>
        </p:nvSpPr>
        <p:spPr>
          <a:xfrm>
            <a:off x="152400" y="4724400"/>
            <a:ext cx="3505200" cy="1905000"/>
          </a:xfrm>
        </p:spPr>
        <p:txBody>
          <a:bodyPr rtlCol="0">
            <a:normAutofit lnSpcReduction="10000"/>
          </a:bodyPr>
          <a:lstStyle/>
          <a:p>
            <a:pPr algn="ctr" eaLnBrk="1" fontAlgn="auto" hangingPunct="1">
              <a:spcAft>
                <a:spcPts val="0"/>
              </a:spcAft>
              <a:buFont typeface="Arial" panose="020B0604020202020204" pitchFamily="34" charset="0"/>
              <a:buNone/>
              <a:defRPr/>
            </a:pPr>
            <a:r>
              <a:rPr lang="en-US" sz="2000" dirty="0"/>
              <a:t>HCC/HEDIS </a:t>
            </a:r>
          </a:p>
          <a:p>
            <a:pPr algn="ctr" eaLnBrk="1" fontAlgn="auto" hangingPunct="1">
              <a:spcAft>
                <a:spcPts val="0"/>
              </a:spcAft>
              <a:buFont typeface="Arial" panose="020B0604020202020204" pitchFamily="34" charset="0"/>
              <a:buNone/>
              <a:defRPr/>
            </a:pPr>
            <a:r>
              <a:rPr lang="en-US" sz="2000" dirty="0"/>
              <a:t>Physician Education Dinner</a:t>
            </a:r>
          </a:p>
          <a:p>
            <a:pPr algn="ctr" eaLnBrk="1" fontAlgn="auto" hangingPunct="1">
              <a:spcAft>
                <a:spcPts val="0"/>
              </a:spcAft>
              <a:buFont typeface="Arial" panose="020B0604020202020204" pitchFamily="34" charset="0"/>
              <a:buNone/>
              <a:defRPr/>
            </a:pPr>
            <a:r>
              <a:rPr lang="en-US" sz="2000" dirty="0"/>
              <a:t>September 25 &amp; 26, 2013</a:t>
            </a:r>
          </a:p>
          <a:p>
            <a:pPr algn="ctr" eaLnBrk="1" fontAlgn="auto" hangingPunct="1">
              <a:spcAft>
                <a:spcPts val="0"/>
              </a:spcAft>
              <a:buFont typeface="Arial" panose="020B0604020202020204" pitchFamily="34" charset="0"/>
              <a:buNone/>
              <a:defRPr/>
            </a:pPr>
            <a:r>
              <a:rPr lang="en-US" sz="2000" dirty="0"/>
              <a:t>Dallas, Texas </a:t>
            </a:r>
          </a:p>
          <a:p>
            <a:pPr algn="ctr" eaLnBrk="1" fontAlgn="auto" hangingPunct="1">
              <a:spcAft>
                <a:spcPts val="0"/>
              </a:spcAft>
              <a:buFont typeface="Arial" panose="020B0604020202020204" pitchFamily="34" charset="0"/>
              <a:buNone/>
              <a:defRPr/>
            </a:pPr>
            <a:endParaRPr lang="en-US" sz="40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100013"/>
            <a:ext cx="7543800" cy="1325562"/>
          </a:xfrm>
        </p:spPr>
        <p:txBody>
          <a:bodyPr/>
          <a:lstStyle/>
          <a:p>
            <a:pPr eaLnBrk="1" hangingPunct="1"/>
            <a:r>
              <a:rPr lang="en-US"/>
              <a:t>HCC – Principle 6</a:t>
            </a:r>
          </a:p>
        </p:txBody>
      </p:sp>
      <p:sp>
        <p:nvSpPr>
          <p:cNvPr id="17411" name="Rectangle 3"/>
          <p:cNvSpPr>
            <a:spLocks noGrp="1" noChangeArrowheads="1"/>
          </p:cNvSpPr>
          <p:nvPr>
            <p:ph idx="1"/>
          </p:nvPr>
        </p:nvSpPr>
        <p:spPr>
          <a:xfrm>
            <a:off x="152400" y="1600200"/>
            <a:ext cx="8763000" cy="5257800"/>
          </a:xfrm>
        </p:spPr>
        <p:txBody>
          <a:bodyPr/>
          <a:lstStyle/>
          <a:p>
            <a:pPr eaLnBrk="1" hangingPunct="1"/>
            <a:endParaRPr lang="en-US"/>
          </a:p>
          <a:p>
            <a:pPr eaLnBrk="1" hangingPunct="1"/>
            <a:r>
              <a:rPr lang="en-US" sz="2800"/>
              <a:t>The diagnostic classification should not reward coding proliferation. The classification should not measure greater disease burden simply because more ICD 9-CM codes are present. </a:t>
            </a:r>
          </a:p>
          <a:p>
            <a:pPr eaLnBrk="1" hangingPunct="1"/>
            <a:endParaRPr lang="en-US" sz="2800"/>
          </a:p>
          <a:p>
            <a:pPr eaLnBrk="1" hangingPunct="1"/>
            <a:r>
              <a:rPr lang="en-US" sz="2800"/>
              <a:t>Hence, neither the number of times that a 	particular code appears, nor the presence of 	additional, closely related codes that indicate the same condition should increase predicted costs.</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100013"/>
            <a:ext cx="7543800" cy="1325562"/>
          </a:xfrm>
        </p:spPr>
        <p:txBody>
          <a:bodyPr/>
          <a:lstStyle/>
          <a:p>
            <a:pPr eaLnBrk="1" hangingPunct="1"/>
            <a:r>
              <a:rPr lang="en-US"/>
              <a:t>HCC – Principle 7</a:t>
            </a:r>
          </a:p>
        </p:txBody>
      </p:sp>
      <p:sp>
        <p:nvSpPr>
          <p:cNvPr id="11267" name="Rectangle 3"/>
          <p:cNvSpPr>
            <a:spLocks noGrp="1" noChangeArrowheads="1"/>
          </p:cNvSpPr>
          <p:nvPr>
            <p:ph idx="1"/>
          </p:nvPr>
        </p:nvSpPr>
        <p:spPr>
          <a:xfrm>
            <a:off x="152400" y="1676400"/>
            <a:ext cx="8839200" cy="5181600"/>
          </a:xfrm>
        </p:spPr>
        <p:txBody>
          <a:bodyPr rtlCol="0">
            <a:normAutofit lnSpcReduction="10000"/>
          </a:bodyPr>
          <a:lstStyle/>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Providers should not be penalized for recording additional diagnoses (monotonicity). </a:t>
            </a:r>
          </a:p>
          <a:p>
            <a:pPr eaLnBrk="1" fontAlgn="auto" hangingPunct="1">
              <a:lnSpc>
                <a:spcPct val="100000"/>
              </a:lnSpc>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This principle has two consequences for modeling: </a:t>
            </a:r>
          </a:p>
          <a:p>
            <a:pPr marL="514350" indent="-514350" eaLnBrk="1" fontAlgn="auto" hangingPunct="1">
              <a:lnSpc>
                <a:spcPct val="100000"/>
              </a:lnSpc>
              <a:spcAft>
                <a:spcPts val="0"/>
              </a:spcAft>
              <a:buFont typeface="+mj-lt"/>
              <a:buAutoNum type="arabicPeriod"/>
              <a:defRPr/>
            </a:pPr>
            <a:r>
              <a:rPr lang="en-US" sz="2800" dirty="0">
                <a:solidFill>
                  <a:schemeClr val="tx1">
                    <a:lumMod val="75000"/>
                    <a:lumOff val="25000"/>
                  </a:schemeClr>
                </a:solidFill>
              </a:rPr>
              <a:t>No condition category should carry a negative payment weight, and </a:t>
            </a:r>
          </a:p>
          <a:p>
            <a:pPr marL="514350" indent="-514350" eaLnBrk="1" fontAlgn="auto" hangingPunct="1">
              <a:lnSpc>
                <a:spcPct val="100000"/>
              </a:lnSpc>
              <a:spcAft>
                <a:spcPts val="0"/>
              </a:spcAft>
              <a:buFont typeface="+mj-lt"/>
              <a:buAutoNum type="arabicPeriod"/>
              <a:defRPr/>
            </a:pPr>
            <a:r>
              <a:rPr lang="en-US" sz="2800" dirty="0">
                <a:solidFill>
                  <a:schemeClr val="tx1">
                    <a:lumMod val="75000"/>
                    <a:lumOff val="25000"/>
                  </a:schemeClr>
                </a:solidFill>
              </a:rPr>
              <a:t>A condition that is higher-ranked in a disease hierarchy (causing lower-rank diagnoses to be ignored) should have at least as large a payment weight as lower-ranked conditions in the same hierarchy.</a:t>
            </a:r>
          </a:p>
          <a:p>
            <a:pPr eaLnBrk="1" fontAlgn="auto" hangingPunct="1">
              <a:spcAft>
                <a:spcPts val="0"/>
              </a:spcAft>
              <a:buFont typeface="Arial" panose="020B0604020202020204" pitchFamily="34" charset="0"/>
              <a:buChar char="▪"/>
              <a:defRPr/>
            </a:pPr>
            <a:endParaRPr lang="en-US" sz="3000" dirty="0">
              <a:solidFill>
                <a:schemeClr val="tx1">
                  <a:lumMod val="75000"/>
                  <a:lumOff val="25000"/>
                </a:schemeClr>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00013"/>
            <a:ext cx="7543800" cy="1325562"/>
          </a:xfrm>
        </p:spPr>
        <p:txBody>
          <a:bodyPr/>
          <a:lstStyle/>
          <a:p>
            <a:pPr eaLnBrk="1" hangingPunct="1"/>
            <a:r>
              <a:rPr lang="en-US"/>
              <a:t>HCC – Principle 10</a:t>
            </a:r>
          </a:p>
        </p:txBody>
      </p:sp>
      <p:sp>
        <p:nvSpPr>
          <p:cNvPr id="19459" name="Rectangle 3"/>
          <p:cNvSpPr>
            <a:spLocks noGrp="1" noChangeArrowheads="1"/>
          </p:cNvSpPr>
          <p:nvPr>
            <p:ph idx="1"/>
          </p:nvPr>
        </p:nvSpPr>
        <p:spPr>
          <a:xfrm>
            <a:off x="228600" y="1600200"/>
            <a:ext cx="8610600" cy="5257800"/>
          </a:xfrm>
        </p:spPr>
        <p:txBody>
          <a:bodyPr/>
          <a:lstStyle/>
          <a:p>
            <a:pPr eaLnBrk="1" hangingPunct="1">
              <a:lnSpc>
                <a:spcPct val="100000"/>
              </a:lnSpc>
            </a:pPr>
            <a:r>
              <a:rPr lang="en-US" sz="2800"/>
              <a:t>Discretionary diagnostic categories should be excluded from payment models. </a:t>
            </a:r>
          </a:p>
          <a:p>
            <a:pPr eaLnBrk="1" hangingPunct="1">
              <a:lnSpc>
                <a:spcPct val="100000"/>
              </a:lnSpc>
            </a:pPr>
            <a:r>
              <a:rPr lang="en-US" sz="2800"/>
              <a:t>Diagnoses that are particularly subject to intentional or unintentional discretionary coding variation or inappropriate coding by health plans/providers, or that are not clinically or empirically credible as cost predictors, should not increase cost predictions.  </a:t>
            </a:r>
          </a:p>
          <a:p>
            <a:pPr eaLnBrk="1" hangingPunct="1">
              <a:lnSpc>
                <a:spcPct val="100000"/>
              </a:lnSpc>
            </a:pPr>
            <a:r>
              <a:rPr lang="en-US" sz="2800"/>
              <a:t>Excluding these diagnoses reduces the sensitivity of the model to coding variation, coding proliferation, gaming, and up coding. </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100013"/>
            <a:ext cx="7543800" cy="1325562"/>
          </a:xfrm>
        </p:spPr>
        <p:txBody>
          <a:bodyPr/>
          <a:lstStyle/>
          <a:p>
            <a:pPr eaLnBrk="1" hangingPunct="1"/>
            <a:r>
              <a:rPr lang="en-US"/>
              <a:t>HCC Risk Value</a:t>
            </a:r>
          </a:p>
        </p:txBody>
      </p:sp>
      <p:sp>
        <p:nvSpPr>
          <p:cNvPr id="20483" name="Rectangle 3"/>
          <p:cNvSpPr>
            <a:spLocks noGrp="1" noChangeArrowheads="1"/>
          </p:cNvSpPr>
          <p:nvPr>
            <p:ph idx="1"/>
          </p:nvPr>
        </p:nvSpPr>
        <p:spPr>
          <a:xfrm>
            <a:off x="228600" y="1524000"/>
            <a:ext cx="8686800" cy="5334000"/>
          </a:xfrm>
        </p:spPr>
        <p:txBody>
          <a:bodyPr rtlCol="0">
            <a:normAutofit lnSpcReduction="10000"/>
          </a:bodyPr>
          <a:lstStyle/>
          <a:p>
            <a:pPr eaLnBrk="1" hangingPunct="1">
              <a:lnSpc>
                <a:spcPct val="100000"/>
              </a:lnSpc>
              <a:buFont typeface="Arial" panose="020B0604020202020204" pitchFamily="34" charset="0"/>
              <a:buChar char="▪"/>
              <a:defRPr/>
            </a:pPr>
            <a:r>
              <a:rPr lang="en-US" sz="2800" dirty="0"/>
              <a:t>The coefficients from different categories accumulate to add additional payments for the patient's care.</a:t>
            </a:r>
          </a:p>
          <a:p>
            <a:pPr eaLnBrk="1" hangingPunct="1">
              <a:lnSpc>
                <a:spcPct val="100000"/>
              </a:lnSpc>
              <a:buFont typeface="Arial" panose="020B0604020202020204" pitchFamily="34" charset="0"/>
              <a:buChar char="▪"/>
              <a:defRPr/>
            </a:pPr>
            <a:r>
              <a:rPr lang="en-US" sz="2800" dirty="0"/>
              <a:t>For example, a male with heart disease, stroke, and cancer has (at least) three separate HCCs coded, and his predicted cost will reflect increments for all three problems. </a:t>
            </a:r>
          </a:p>
          <a:p>
            <a:pPr eaLnBrk="1" hangingPunct="1">
              <a:lnSpc>
                <a:spcPct val="100000"/>
              </a:lnSpc>
              <a:buFont typeface="Arial" panose="020B0604020202020204" pitchFamily="34" charset="0"/>
              <a:buChar char="▪"/>
              <a:defRPr/>
            </a:pPr>
            <a:r>
              <a:rPr lang="en-US" sz="2800" dirty="0"/>
              <a:t>However, </a:t>
            </a:r>
            <a:r>
              <a:rPr lang="en-US" sz="2800" b="1" dirty="0"/>
              <a:t>the HCC model is more than simply additive  </a:t>
            </a:r>
            <a:r>
              <a:rPr lang="en-US" sz="2800" dirty="0"/>
              <a:t>because some disease combinations interact. For example, the presence of both Diabetes and CHF could increase predicted cost by more than the sum of the separate coefficients for people who have diabetes or CHF alone.</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100013"/>
            <a:ext cx="7543800" cy="1325562"/>
          </a:xfrm>
        </p:spPr>
        <p:txBody>
          <a:bodyPr/>
          <a:lstStyle/>
          <a:p>
            <a:r>
              <a:rPr lang="en-US"/>
              <a:t>HCC Risk Value</a:t>
            </a:r>
          </a:p>
        </p:txBody>
      </p:sp>
      <p:sp>
        <p:nvSpPr>
          <p:cNvPr id="21507" name="Content Placeholder 2"/>
          <p:cNvSpPr>
            <a:spLocks noGrp="1"/>
          </p:cNvSpPr>
          <p:nvPr>
            <p:ph idx="1"/>
          </p:nvPr>
        </p:nvSpPr>
        <p:spPr>
          <a:xfrm>
            <a:off x="304800" y="1828800"/>
            <a:ext cx="8534400" cy="4572000"/>
          </a:xfrm>
        </p:spPr>
        <p:txBody>
          <a:bodyPr/>
          <a:lstStyle/>
          <a:p>
            <a:endParaRPr lang="en-US" sz="3200"/>
          </a:p>
          <a:p>
            <a:r>
              <a:rPr lang="en-US" sz="3200"/>
              <a:t>Also, the patient’s age and gender will play a part in the HCC/RxHCC coefficient aggregate.  For instance, unrelated to any diagnosis, a 74 year old female will  have an HCC coefficient of .46 added to the total coefficient aggregate score based simple on age</a:t>
            </a:r>
            <a:r>
              <a:rPr lang="en-US"/>
              <a:t>.</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100013"/>
            <a:ext cx="7543800" cy="1325562"/>
          </a:xfrm>
        </p:spPr>
        <p:txBody>
          <a:bodyPr/>
          <a:lstStyle/>
          <a:p>
            <a:pPr eaLnBrk="1" hangingPunct="1"/>
            <a:r>
              <a:rPr lang="en-US"/>
              <a:t>HCC vs. RxHCC</a:t>
            </a:r>
          </a:p>
        </p:txBody>
      </p:sp>
      <p:sp>
        <p:nvSpPr>
          <p:cNvPr id="17411" name="Rectangle 3"/>
          <p:cNvSpPr>
            <a:spLocks noGrp="1" noChangeArrowheads="1"/>
          </p:cNvSpPr>
          <p:nvPr>
            <p:ph idx="1"/>
          </p:nvPr>
        </p:nvSpPr>
        <p:spPr>
          <a:xfrm>
            <a:off x="228600" y="1676400"/>
            <a:ext cx="8915400" cy="5181600"/>
          </a:xfrm>
        </p:spPr>
        <p:txBody>
          <a:bodyPr rtlCol="0">
            <a:normAutofit fontScale="40000" lnSpcReduction="20000"/>
          </a:bodyPr>
          <a:lstStyle/>
          <a:p>
            <a:pPr eaLnBrk="1" fontAlgn="auto" hangingPunct="1">
              <a:lnSpc>
                <a:spcPct val="120000"/>
              </a:lnSpc>
              <a:spcAft>
                <a:spcPts val="0"/>
              </a:spcAft>
              <a:buFont typeface="Arial" panose="020B0604020202020204" pitchFamily="34" charset="0"/>
              <a:buChar char="▪"/>
              <a:defRPr/>
            </a:pPr>
            <a:r>
              <a:rPr lang="en-US" sz="5900" b="1" dirty="0">
                <a:solidFill>
                  <a:schemeClr val="tx1">
                    <a:lumMod val="75000"/>
                    <a:lumOff val="25000"/>
                  </a:schemeClr>
                </a:solidFill>
              </a:rPr>
              <a:t>Here are some examples of diagnoses which are not HCC but are RxHCC codes:</a:t>
            </a:r>
          </a:p>
          <a:p>
            <a:pPr marL="548640" lvl="1" eaLnBrk="1" fontAlgn="auto" hangingPunct="1">
              <a:lnSpc>
                <a:spcPct val="120000"/>
              </a:lnSpc>
              <a:spcBef>
                <a:spcPts val="1350"/>
              </a:spcBef>
              <a:spcAft>
                <a:spcPts val="0"/>
              </a:spcAft>
              <a:buFont typeface="Arial" panose="020B0604020202020204" pitchFamily="34" charset="0"/>
              <a:buChar char="▪"/>
              <a:defRPr/>
            </a:pPr>
            <a:r>
              <a:rPr lang="en-US" sz="5900" dirty="0">
                <a:solidFill>
                  <a:schemeClr val="tx1">
                    <a:lumMod val="75000"/>
                    <a:lumOff val="25000"/>
                  </a:schemeClr>
                </a:solidFill>
              </a:rPr>
              <a:t>Hypertension is not an HCC (i.e., 401.1 or  401.9, etc.) but hypertension is an </a:t>
            </a:r>
            <a:r>
              <a:rPr lang="en-US" sz="5900" dirty="0" err="1">
                <a:solidFill>
                  <a:schemeClr val="tx1">
                    <a:lumMod val="75000"/>
                    <a:lumOff val="25000"/>
                  </a:schemeClr>
                </a:solidFill>
              </a:rPr>
              <a:t>RxHCC</a:t>
            </a:r>
            <a:r>
              <a:rPr lang="en-US" sz="5900" dirty="0">
                <a:solidFill>
                  <a:schemeClr val="tx1">
                    <a:lumMod val="75000"/>
                    <a:lumOff val="25000"/>
                  </a:schemeClr>
                </a:solidFill>
              </a:rPr>
              <a:t>. </a:t>
            </a:r>
          </a:p>
          <a:p>
            <a:pPr marL="548640" lvl="1" eaLnBrk="1" fontAlgn="auto" hangingPunct="1">
              <a:lnSpc>
                <a:spcPct val="120000"/>
              </a:lnSpc>
              <a:spcBef>
                <a:spcPts val="1350"/>
              </a:spcBef>
              <a:spcAft>
                <a:spcPts val="0"/>
              </a:spcAft>
              <a:buFont typeface="Arial" panose="020B0604020202020204" pitchFamily="34" charset="0"/>
              <a:buChar char="▪"/>
              <a:defRPr/>
            </a:pPr>
            <a:r>
              <a:rPr lang="en-US" sz="5900" dirty="0">
                <a:solidFill>
                  <a:schemeClr val="tx1">
                    <a:lumMod val="75000"/>
                    <a:lumOff val="25000"/>
                  </a:schemeClr>
                </a:solidFill>
              </a:rPr>
              <a:t>Osteoporosis, another common illness, is not a medical HCC but is an </a:t>
            </a:r>
            <a:r>
              <a:rPr lang="en-US" sz="5900" dirty="0" err="1">
                <a:solidFill>
                  <a:schemeClr val="tx1">
                    <a:lumMod val="75000"/>
                    <a:lumOff val="25000"/>
                  </a:schemeClr>
                </a:solidFill>
              </a:rPr>
              <a:t>RxHCC</a:t>
            </a:r>
            <a:r>
              <a:rPr lang="en-US" sz="5900" dirty="0">
                <a:solidFill>
                  <a:schemeClr val="tx1">
                    <a:lumMod val="75000"/>
                    <a:lumOff val="25000"/>
                  </a:schemeClr>
                </a:solidFill>
              </a:rPr>
              <a:t>.</a:t>
            </a:r>
          </a:p>
          <a:p>
            <a:pPr marL="548640" lvl="1" eaLnBrk="1" fontAlgn="auto" hangingPunct="1">
              <a:lnSpc>
                <a:spcPct val="120000"/>
              </a:lnSpc>
              <a:spcBef>
                <a:spcPts val="1350"/>
              </a:spcBef>
              <a:spcAft>
                <a:spcPts val="0"/>
              </a:spcAft>
              <a:buFont typeface="Arial" panose="020B0604020202020204" pitchFamily="34" charset="0"/>
              <a:buChar char="▪"/>
              <a:defRPr/>
            </a:pPr>
            <a:r>
              <a:rPr lang="en-US" sz="5900" dirty="0">
                <a:solidFill>
                  <a:schemeClr val="tx1">
                    <a:lumMod val="75000"/>
                    <a:lumOff val="25000"/>
                  </a:schemeClr>
                </a:solidFill>
              </a:rPr>
              <a:t>CAD in itself is not a medical HCC, but it is an </a:t>
            </a:r>
            <a:r>
              <a:rPr lang="en-US" sz="5900" dirty="0" err="1">
                <a:solidFill>
                  <a:schemeClr val="tx1">
                    <a:lumMod val="75000"/>
                    <a:lumOff val="25000"/>
                  </a:schemeClr>
                </a:solidFill>
              </a:rPr>
              <a:t>RxHCC</a:t>
            </a:r>
            <a:r>
              <a:rPr lang="en-US" sz="5900" dirty="0">
                <a:solidFill>
                  <a:schemeClr val="tx1">
                    <a:lumMod val="75000"/>
                    <a:lumOff val="25000"/>
                  </a:schemeClr>
                </a:solidFill>
              </a:rPr>
              <a:t>.  Because CAD is a general term, it is imperative that if the patient has angina or an old MI, the chronic problem list should include angina or old MI as they are HCC diagnoses.  (Note :  in 2014 “old MI” is being dropped as an HCC.)</a:t>
            </a:r>
          </a:p>
          <a:p>
            <a:pPr lvl="1" eaLnBrk="1" fontAlgn="auto" hangingPunct="1">
              <a:spcAft>
                <a:spcPts val="0"/>
              </a:spcAft>
              <a:buFont typeface="Arial" panose="020B0604020202020204" pitchFamily="34" charset="0"/>
              <a:buChar char="▪"/>
              <a:defRPr/>
            </a:pPr>
            <a:endParaRPr lang="en-US" sz="2400" dirty="0">
              <a:solidFill>
                <a:schemeClr val="tx1">
                  <a:lumMod val="75000"/>
                  <a:lumOff val="25000"/>
                </a:schemeClr>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00013"/>
            <a:ext cx="7543800" cy="1325562"/>
          </a:xfrm>
        </p:spPr>
        <p:txBody>
          <a:bodyPr/>
          <a:lstStyle/>
          <a:p>
            <a:pPr eaLnBrk="1" hangingPunct="1"/>
            <a:r>
              <a:rPr lang="en-US"/>
              <a:t>HCC Risk Value</a:t>
            </a:r>
          </a:p>
        </p:txBody>
      </p:sp>
      <p:sp>
        <p:nvSpPr>
          <p:cNvPr id="18435" name="Rectangle 3"/>
          <p:cNvSpPr>
            <a:spLocks noGrp="1" noChangeArrowheads="1"/>
          </p:cNvSpPr>
          <p:nvPr>
            <p:ph idx="1"/>
          </p:nvPr>
        </p:nvSpPr>
        <p:spPr>
          <a:xfrm>
            <a:off x="228600" y="1676400"/>
            <a:ext cx="8915400" cy="5181600"/>
          </a:xfrm>
        </p:spPr>
        <p:txBody>
          <a:bodyPr rtlCol="0">
            <a:normAutofit/>
          </a:bodyPr>
          <a:lstStyle/>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HCCs are assigned using hospital and healthcare provider diagnoses from any of five sources: </a:t>
            </a:r>
          </a:p>
          <a:p>
            <a:pPr marL="1143000" lvl="2" indent="-514350" eaLnBrk="1" fontAlgn="auto" hangingPunct="1">
              <a:lnSpc>
                <a:spcPct val="100000"/>
              </a:lnSpc>
              <a:spcBef>
                <a:spcPts val="1350"/>
              </a:spcBef>
              <a:spcAft>
                <a:spcPts val="0"/>
              </a:spcAft>
              <a:buFont typeface="+mj-lt"/>
              <a:buAutoNum type="arabicPeriod"/>
              <a:defRPr/>
            </a:pPr>
            <a:r>
              <a:rPr lang="en-US" sz="2650" dirty="0">
                <a:solidFill>
                  <a:schemeClr val="tx1">
                    <a:lumMod val="75000"/>
                    <a:lumOff val="25000"/>
                  </a:schemeClr>
                </a:solidFill>
              </a:rPr>
              <a:t>Principal hospital inpatient </a:t>
            </a:r>
          </a:p>
          <a:p>
            <a:pPr marL="1143000" lvl="2" indent="-514350" eaLnBrk="1" fontAlgn="auto" hangingPunct="1">
              <a:lnSpc>
                <a:spcPct val="100000"/>
              </a:lnSpc>
              <a:spcBef>
                <a:spcPts val="1350"/>
              </a:spcBef>
              <a:spcAft>
                <a:spcPts val="0"/>
              </a:spcAft>
              <a:buFont typeface="+mj-lt"/>
              <a:buAutoNum type="arabicPeriod"/>
              <a:defRPr/>
            </a:pPr>
            <a:r>
              <a:rPr lang="en-US" sz="2650" dirty="0">
                <a:solidFill>
                  <a:schemeClr val="tx1">
                    <a:lumMod val="75000"/>
                    <a:lumOff val="25000"/>
                  </a:schemeClr>
                </a:solidFill>
              </a:rPr>
              <a:t>Secondary hospital inpatient</a:t>
            </a:r>
          </a:p>
          <a:p>
            <a:pPr marL="1143000" lvl="2" indent="-514350" eaLnBrk="1" fontAlgn="auto" hangingPunct="1">
              <a:lnSpc>
                <a:spcPct val="100000"/>
              </a:lnSpc>
              <a:spcBef>
                <a:spcPts val="1350"/>
              </a:spcBef>
              <a:spcAft>
                <a:spcPts val="0"/>
              </a:spcAft>
              <a:buFont typeface="+mj-lt"/>
              <a:buAutoNum type="arabicPeriod"/>
              <a:defRPr/>
            </a:pPr>
            <a:r>
              <a:rPr lang="en-US" sz="2650" dirty="0">
                <a:solidFill>
                  <a:schemeClr val="tx1">
                    <a:lumMod val="75000"/>
                    <a:lumOff val="25000"/>
                  </a:schemeClr>
                </a:solidFill>
              </a:rPr>
              <a:t>Hospital out-patient </a:t>
            </a:r>
          </a:p>
          <a:p>
            <a:pPr marL="1143000" lvl="2" indent="-514350" eaLnBrk="1" fontAlgn="auto" hangingPunct="1">
              <a:lnSpc>
                <a:spcPct val="100000"/>
              </a:lnSpc>
              <a:spcBef>
                <a:spcPts val="1350"/>
              </a:spcBef>
              <a:spcAft>
                <a:spcPts val="0"/>
              </a:spcAft>
              <a:buFont typeface="+mj-lt"/>
              <a:buAutoNum type="arabicPeriod"/>
              <a:defRPr/>
            </a:pPr>
            <a:r>
              <a:rPr lang="en-US" sz="2650" dirty="0">
                <a:solidFill>
                  <a:schemeClr val="tx1">
                    <a:lumMod val="75000"/>
                    <a:lumOff val="25000"/>
                  </a:schemeClr>
                </a:solidFill>
              </a:rPr>
              <a:t>Physician , CFNP, PA</a:t>
            </a:r>
          </a:p>
          <a:p>
            <a:pPr marL="1143000" lvl="2" indent="-514350" eaLnBrk="1" fontAlgn="auto" hangingPunct="1">
              <a:lnSpc>
                <a:spcPct val="100000"/>
              </a:lnSpc>
              <a:spcBef>
                <a:spcPts val="1350"/>
              </a:spcBef>
              <a:spcAft>
                <a:spcPts val="0"/>
              </a:spcAft>
              <a:buFont typeface="+mj-lt"/>
              <a:buAutoNum type="arabicPeriod"/>
              <a:defRPr/>
            </a:pPr>
            <a:r>
              <a:rPr lang="en-US" sz="2650" dirty="0">
                <a:solidFill>
                  <a:schemeClr val="tx1">
                    <a:lumMod val="75000"/>
                    <a:lumOff val="25000"/>
                  </a:schemeClr>
                </a:solidFill>
              </a:rPr>
              <a:t>Clinically trained non-physician </a:t>
            </a:r>
            <a:r>
              <a:rPr lang="en-US" sz="2500" dirty="0">
                <a:solidFill>
                  <a:schemeClr val="tx1">
                    <a:lumMod val="75000"/>
                    <a:lumOff val="25000"/>
                  </a:schemeClr>
                </a:solidFill>
              </a:rPr>
              <a:t>(e.g.,  psychologist, podiatrist)</a:t>
            </a:r>
          </a:p>
          <a:p>
            <a:pPr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100013"/>
            <a:ext cx="7543800" cy="1325562"/>
          </a:xfrm>
        </p:spPr>
        <p:txBody>
          <a:bodyPr/>
          <a:lstStyle/>
          <a:p>
            <a:pPr eaLnBrk="1" hangingPunct="1"/>
            <a:r>
              <a:rPr lang="en-US"/>
              <a:t>New Auditing Policy</a:t>
            </a:r>
          </a:p>
        </p:txBody>
      </p:sp>
      <p:sp>
        <p:nvSpPr>
          <p:cNvPr id="19459" name="Rectangle 3"/>
          <p:cNvSpPr>
            <a:spLocks noGrp="1" noChangeArrowheads="1"/>
          </p:cNvSpPr>
          <p:nvPr>
            <p:ph idx="1"/>
          </p:nvPr>
        </p:nvSpPr>
        <p:spPr>
          <a:xfrm>
            <a:off x="152400" y="1752600"/>
            <a:ext cx="8763000" cy="4800600"/>
          </a:xfrm>
        </p:spPr>
        <p:txBody>
          <a:bodyPr rtlCol="0">
            <a:normAutofit/>
          </a:bodyPr>
          <a:lstStyle/>
          <a:p>
            <a:pPr marL="0" indent="0" algn="ctr" eaLnBrk="1" fontAlgn="auto" hangingPunct="1">
              <a:lnSpc>
                <a:spcPct val="100000"/>
              </a:lnSpc>
              <a:spcAft>
                <a:spcPts val="0"/>
              </a:spcAft>
              <a:buFont typeface="Arial" panose="020B0604020202020204" pitchFamily="34" charset="0"/>
              <a:buNone/>
              <a:defRPr/>
            </a:pPr>
            <a:r>
              <a:rPr lang="en-US" sz="2800" dirty="0">
                <a:solidFill>
                  <a:schemeClr val="tx1">
                    <a:lumMod val="75000"/>
                    <a:lumOff val="25000"/>
                  </a:schemeClr>
                </a:solidFill>
              </a:rPr>
              <a:t>New Auditing Policy Announced 2008</a:t>
            </a:r>
          </a:p>
          <a:p>
            <a:pPr eaLnBrk="1" fontAlgn="auto" hangingPunct="1">
              <a:lnSpc>
                <a:spcPct val="100000"/>
              </a:lnSpc>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CMS issued a new audit policy regarding HCCs.  They have also announced a substantial change in what they will do when they find a problem with coding.  In the past, any coding  problems were fixed for just the specific codes  that were in error in the audit – i.e. the exposure was minimal.  Going forward the percent of error will be applied to the total HCC/</a:t>
            </a:r>
            <a:r>
              <a:rPr lang="en-US" sz="2800" dirty="0" err="1">
                <a:solidFill>
                  <a:schemeClr val="tx1">
                    <a:lumMod val="75000"/>
                    <a:lumOff val="25000"/>
                  </a:schemeClr>
                </a:solidFill>
              </a:rPr>
              <a:t>RxHCC</a:t>
            </a:r>
            <a:r>
              <a:rPr lang="en-US" sz="2800" dirty="0">
                <a:solidFill>
                  <a:schemeClr val="tx1">
                    <a:lumMod val="75000"/>
                    <a:lumOff val="25000"/>
                  </a:schemeClr>
                </a:solidFill>
              </a:rPr>
              <a:t> report.</a:t>
            </a:r>
          </a:p>
          <a:p>
            <a:pPr eaLnBrk="1" fontAlgn="auto" hangingPunct="1">
              <a:spcAft>
                <a:spcPts val="0"/>
              </a:spcAft>
              <a:buFontTx/>
              <a:buNone/>
              <a:defRPr/>
            </a:pPr>
            <a:endParaRPr lang="en-US" dirty="0">
              <a:solidFill>
                <a:schemeClr val="tx1">
                  <a:lumMod val="75000"/>
                  <a:lumOff val="25000"/>
                </a:schemeClr>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00013"/>
            <a:ext cx="7543800" cy="1325562"/>
          </a:xfrm>
        </p:spPr>
        <p:txBody>
          <a:bodyPr/>
          <a:lstStyle/>
          <a:p>
            <a:pPr eaLnBrk="1" hangingPunct="1"/>
            <a:r>
              <a:rPr lang="en-US"/>
              <a:t>New Auditing Policy</a:t>
            </a:r>
          </a:p>
        </p:txBody>
      </p:sp>
      <p:sp>
        <p:nvSpPr>
          <p:cNvPr id="20483" name="Rectangle 3"/>
          <p:cNvSpPr>
            <a:spLocks noGrp="1" noChangeArrowheads="1"/>
          </p:cNvSpPr>
          <p:nvPr>
            <p:ph idx="1"/>
          </p:nvPr>
        </p:nvSpPr>
        <p:spPr>
          <a:xfrm>
            <a:off x="228600" y="1676400"/>
            <a:ext cx="8686800" cy="5029200"/>
          </a:xfrm>
        </p:spPr>
        <p:txBody>
          <a:bodyPr rtlCol="0">
            <a:normAutofit lnSpcReduction="10000"/>
          </a:bodyPr>
          <a:lstStyle/>
          <a:p>
            <a:pPr eaLnBrk="1" fontAlgn="auto" hangingPunct="1">
              <a:lnSpc>
                <a:spcPct val="100000"/>
              </a:lnSpc>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The new procedure will assume they have audited an appropriate sample of codes and correct the entire payment amount by the sample error rate – i.e. extraordinary exposure.  So a 5% error rate in the sample will result in a 5% reduction in premium – big.  </a:t>
            </a:r>
          </a:p>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No one has seen detailed audit regulations yet.  They may be having difficultly putting such a policy into place – but they strongly believe there is significant over coding going on across the industry – hence the reason for the new policy.</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00013"/>
            <a:ext cx="7543800" cy="1325562"/>
          </a:xfrm>
        </p:spPr>
        <p:txBody>
          <a:bodyPr/>
          <a:lstStyle/>
          <a:p>
            <a:pPr eaLnBrk="1" hangingPunct="1"/>
            <a:r>
              <a:rPr lang="en-US"/>
              <a:t>Requirements</a:t>
            </a:r>
          </a:p>
        </p:txBody>
      </p:sp>
      <p:sp>
        <p:nvSpPr>
          <p:cNvPr id="26627" name="Rectangle 3"/>
          <p:cNvSpPr>
            <a:spLocks noGrp="1" noChangeArrowheads="1"/>
          </p:cNvSpPr>
          <p:nvPr>
            <p:ph idx="1"/>
          </p:nvPr>
        </p:nvSpPr>
        <p:spPr>
          <a:xfrm>
            <a:off x="228600" y="1752600"/>
            <a:ext cx="8686800" cy="5105400"/>
          </a:xfrm>
        </p:spPr>
        <p:txBody>
          <a:bodyPr/>
          <a:lstStyle/>
          <a:p>
            <a:pPr eaLnBrk="1" hangingPunct="1">
              <a:buFontTx/>
              <a:buNone/>
            </a:pPr>
            <a:endParaRPr lang="en-US"/>
          </a:p>
          <a:p>
            <a:pPr eaLnBrk="1" hangingPunct="1">
              <a:lnSpc>
                <a:spcPct val="100000"/>
              </a:lnSpc>
            </a:pPr>
            <a:r>
              <a:rPr lang="en-US" sz="2800"/>
              <a:t>The requirements for successfully benefiting from the HCC Risk program are:</a:t>
            </a:r>
          </a:p>
          <a:p>
            <a:pPr eaLnBrk="1" hangingPunct="1">
              <a:lnSpc>
                <a:spcPct val="100000"/>
              </a:lnSpc>
            </a:pPr>
            <a:endParaRPr lang="en-US" sz="900"/>
          </a:p>
          <a:p>
            <a:pPr marL="857250" lvl="2" indent="-514350" eaLnBrk="1" hangingPunct="1">
              <a:lnSpc>
                <a:spcPct val="100000"/>
              </a:lnSpc>
              <a:buFont typeface="Franklin Gothic Medium" pitchFamily="34" charset="0"/>
              <a:buAutoNum type="arabicPeriod"/>
            </a:pPr>
            <a:r>
              <a:rPr lang="en-US" sz="2800"/>
              <a:t>You must have a robust ICD-9 code list which is intuitively accessible by healthcare providers in the context of a patient encounter.</a:t>
            </a:r>
          </a:p>
          <a:p>
            <a:pPr marL="857250" lvl="2" indent="-514350" eaLnBrk="1" hangingPunct="1">
              <a:lnSpc>
                <a:spcPct val="100000"/>
              </a:lnSpc>
              <a:buFont typeface="Franklin Gothic Medium" pitchFamily="34" charset="0"/>
              <a:buAutoNum type="arabicPeriod"/>
            </a:pPr>
            <a:r>
              <a:rPr lang="en-US" sz="2800"/>
              <a:t>You must have a means of identifying which codes are HCC, RxHCC, or both</a:t>
            </a:r>
            <a:r>
              <a:rPr lang="en-US" sz="2000"/>
              <a:t>.  </a:t>
            </a:r>
          </a:p>
          <a:p>
            <a:pPr eaLnBrk="1" hangingPunct="1">
              <a:buFontTx/>
              <a:buNone/>
            </a:pPr>
            <a:endParaRPr lang="en-US"/>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a:off x="76200" y="304800"/>
            <a:ext cx="3781425" cy="2286000"/>
          </a:xfrm>
        </p:spPr>
        <p:txBody>
          <a:bodyPr rtlCol="0"/>
          <a:lstStyle/>
          <a:p>
            <a:pPr algn="ctr" eaLnBrk="1" fontAlgn="auto" hangingPunct="1">
              <a:lnSpc>
                <a:spcPct val="100000"/>
              </a:lnSpc>
              <a:spcAft>
                <a:spcPts val="1000"/>
              </a:spcAft>
              <a:defRPr/>
            </a:pPr>
            <a:r>
              <a:rPr lang="en-US" sz="3600" cap="small" dirty="0"/>
              <a:t>Maximizing HCC Risk Value </a:t>
            </a:r>
            <a:br>
              <a:rPr lang="en-US" sz="3600" cap="small" dirty="0"/>
            </a:br>
            <a:r>
              <a:rPr lang="en-US" sz="3600" cap="small" dirty="0"/>
              <a:t>to the Patient and to the Practice</a:t>
            </a:r>
          </a:p>
        </p:txBody>
      </p:sp>
      <p:sp>
        <p:nvSpPr>
          <p:cNvPr id="4099" name="Rectangle 6"/>
          <p:cNvSpPr>
            <a:spLocks noGrp="1" noChangeArrowheads="1"/>
          </p:cNvSpPr>
          <p:nvPr>
            <p:ph type="subTitle" idx="1"/>
          </p:nvPr>
        </p:nvSpPr>
        <p:spPr>
          <a:xfrm>
            <a:off x="76200" y="5181600"/>
            <a:ext cx="3781425" cy="1219200"/>
          </a:xfrm>
        </p:spPr>
        <p:txBody>
          <a:bodyPr rtlCol="0">
            <a:noAutofit/>
          </a:bodyPr>
          <a:lstStyle/>
          <a:p>
            <a:pPr algn="ctr" eaLnBrk="1" fontAlgn="auto" hangingPunct="1">
              <a:spcAft>
                <a:spcPts val="0"/>
              </a:spcAft>
              <a:buFont typeface="Arial" panose="020B0604020202020204" pitchFamily="34" charset="0"/>
              <a:buNone/>
              <a:defRPr/>
            </a:pPr>
            <a:r>
              <a:rPr lang="en-US" sz="2000" dirty="0"/>
              <a:t>James L. Holly, MD</a:t>
            </a:r>
          </a:p>
          <a:p>
            <a:pPr algn="ctr" eaLnBrk="1" fontAlgn="auto" hangingPunct="1">
              <a:spcAft>
                <a:spcPts val="0"/>
              </a:spcAft>
              <a:buFont typeface="Arial" panose="020B0604020202020204" pitchFamily="34" charset="0"/>
              <a:buNone/>
              <a:defRPr/>
            </a:pPr>
            <a:r>
              <a:rPr lang="en-US" sz="2000" dirty="0"/>
              <a:t>Chief Executive Officer</a:t>
            </a:r>
          </a:p>
          <a:p>
            <a:pPr algn="ctr" eaLnBrk="1" fontAlgn="auto" hangingPunct="1">
              <a:spcAft>
                <a:spcPts val="0"/>
              </a:spcAft>
              <a:buFont typeface="Arial" panose="020B0604020202020204" pitchFamily="34" charset="0"/>
              <a:buNone/>
              <a:defRPr/>
            </a:pPr>
            <a:r>
              <a:rPr lang="en-US" sz="2000" dirty="0"/>
              <a:t>Southeast Texas Medical Associates, LLP</a:t>
            </a:r>
          </a:p>
        </p:txBody>
      </p:sp>
      <p:pic>
        <p:nvPicPr>
          <p:cNvPr id="9220" name="Picture 8" descr="setmalogo2"/>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990600" y="2895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00013"/>
            <a:ext cx="7543800" cy="1325562"/>
          </a:xfrm>
        </p:spPr>
        <p:txBody>
          <a:bodyPr/>
          <a:lstStyle/>
          <a:p>
            <a:pPr eaLnBrk="1" hangingPunct="1"/>
            <a:r>
              <a:rPr lang="en-US"/>
              <a:t>Robust ICD-9 Codes</a:t>
            </a: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725" y="1676400"/>
            <a:ext cx="62198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100013"/>
            <a:ext cx="7543800" cy="1325562"/>
          </a:xfrm>
        </p:spPr>
        <p:txBody>
          <a:bodyPr/>
          <a:lstStyle/>
          <a:p>
            <a:pPr eaLnBrk="1" hangingPunct="1"/>
            <a:r>
              <a:rPr lang="en-US"/>
              <a:t>Robust ICD-9 Codes</a:t>
            </a:r>
          </a:p>
        </p:txBody>
      </p:sp>
      <p:sp>
        <p:nvSpPr>
          <p:cNvPr id="24579" name="Rectangle 3"/>
          <p:cNvSpPr>
            <a:spLocks noGrp="1" noChangeArrowheads="1"/>
          </p:cNvSpPr>
          <p:nvPr>
            <p:ph idx="1"/>
          </p:nvPr>
        </p:nvSpPr>
        <p:spPr>
          <a:xfrm>
            <a:off x="228600" y="1752600"/>
            <a:ext cx="8610600" cy="5105400"/>
          </a:xfrm>
        </p:spPr>
        <p:txBody>
          <a:bodyPr rtlCol="0">
            <a:normAutofit/>
          </a:bodyPr>
          <a:lstStyle/>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Depending upon how you count, there are over 15,000 ICD-9 codes available to be used.  However, the descriptions of those codes are either obscure or incomprehensible in the electronic versions published by CMS. </a:t>
            </a:r>
          </a:p>
          <a:p>
            <a:pPr eaLnBrk="1" fontAlgn="auto" hangingPunct="1">
              <a:lnSpc>
                <a:spcPct val="100000"/>
              </a:lnSpc>
              <a:spcAft>
                <a:spcPts val="0"/>
              </a:spcAft>
              <a:buFont typeface="Arial" panose="020B0604020202020204" pitchFamily="34" charset="0"/>
              <a:buChar char="▪"/>
              <a:defRPr/>
            </a:pPr>
            <a:endParaRPr lang="en-US" sz="900" dirty="0">
              <a:solidFill>
                <a:schemeClr val="tx1">
                  <a:lumMod val="75000"/>
                  <a:lumOff val="25000"/>
                </a:schemeClr>
              </a:solidFill>
            </a:endParaRPr>
          </a:p>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Physicians typically utilize two hundred codes.  </a:t>
            </a:r>
          </a:p>
          <a:p>
            <a:pPr eaLnBrk="1" fontAlgn="auto" hangingPunct="1">
              <a:lnSpc>
                <a:spcPct val="100000"/>
              </a:lnSpc>
              <a:spcAft>
                <a:spcPts val="0"/>
              </a:spcAft>
              <a:buFont typeface="Arial" panose="020B0604020202020204" pitchFamily="34" charset="0"/>
              <a:buChar char="▪"/>
              <a:defRPr/>
            </a:pPr>
            <a:endParaRPr lang="en-US" sz="800" dirty="0">
              <a:solidFill>
                <a:schemeClr val="tx1">
                  <a:lumMod val="75000"/>
                  <a:lumOff val="25000"/>
                </a:schemeClr>
              </a:solidFill>
            </a:endParaRPr>
          </a:p>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In that there are 5,243 ICD-9 codes that are HCC/RXHCC, that leaves a great deal of value untapped.  </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100013"/>
            <a:ext cx="7543800" cy="1325562"/>
          </a:xfrm>
        </p:spPr>
        <p:txBody>
          <a:bodyPr/>
          <a:lstStyle/>
          <a:p>
            <a:pPr eaLnBrk="1" hangingPunct="1"/>
            <a:r>
              <a:rPr lang="en-US"/>
              <a:t>Requirements</a:t>
            </a:r>
          </a:p>
        </p:txBody>
      </p:sp>
      <p:sp>
        <p:nvSpPr>
          <p:cNvPr id="23555" name="Rectangle 3"/>
          <p:cNvSpPr>
            <a:spLocks noGrp="1" noChangeArrowheads="1"/>
          </p:cNvSpPr>
          <p:nvPr>
            <p:ph idx="1"/>
          </p:nvPr>
        </p:nvSpPr>
        <p:spPr>
          <a:xfrm>
            <a:off x="152400" y="1676400"/>
            <a:ext cx="8686800" cy="4724400"/>
          </a:xfrm>
        </p:spPr>
        <p:txBody>
          <a:bodyPr rtlCol="0">
            <a:normAutofit fontScale="32500" lnSpcReduction="20000"/>
          </a:bodyPr>
          <a:lstStyle/>
          <a:p>
            <a:pPr eaLnBrk="1" fontAlgn="auto" hangingPunct="1">
              <a:lnSpc>
                <a:spcPct val="120000"/>
              </a:lnSpc>
              <a:spcAft>
                <a:spcPts val="0"/>
              </a:spcAft>
              <a:buFont typeface="Arial" panose="020B0604020202020204" pitchFamily="34" charset="0"/>
              <a:buChar char="▪"/>
              <a:defRPr/>
            </a:pPr>
            <a:r>
              <a:rPr lang="en-US" sz="8600" dirty="0">
                <a:solidFill>
                  <a:schemeClr val="tx1">
                    <a:lumMod val="75000"/>
                    <a:lumOff val="25000"/>
                  </a:schemeClr>
                </a:solidFill>
              </a:rPr>
              <a:t>You must have a system which audits the validity of assigning those ICD-9 codes to a particular patient to avoid the potential for abuse in over-diagnosing patients for financial benefit.</a:t>
            </a:r>
          </a:p>
          <a:p>
            <a:pPr eaLnBrk="1" fontAlgn="auto" hangingPunct="1">
              <a:lnSpc>
                <a:spcPct val="120000"/>
              </a:lnSpc>
              <a:spcAft>
                <a:spcPts val="0"/>
              </a:spcAft>
              <a:buFont typeface="Arial" panose="020B0604020202020204" pitchFamily="34" charset="0"/>
              <a:buChar char="▪"/>
              <a:defRPr/>
            </a:pPr>
            <a:r>
              <a:rPr lang="en-US" sz="8600" dirty="0">
                <a:solidFill>
                  <a:schemeClr val="tx1">
                    <a:lumMod val="75000"/>
                    <a:lumOff val="25000"/>
                  </a:schemeClr>
                </a:solidFill>
              </a:rPr>
              <a:t>You must have a means for aggregating this information for reporting to the health plan and by the health plan to CMS.</a:t>
            </a:r>
          </a:p>
          <a:p>
            <a:pPr eaLnBrk="1" fontAlgn="auto" hangingPunct="1">
              <a:lnSpc>
                <a:spcPct val="120000"/>
              </a:lnSpc>
              <a:spcAft>
                <a:spcPts val="0"/>
              </a:spcAft>
              <a:buFont typeface="Arial" panose="020B0604020202020204" pitchFamily="34" charset="0"/>
              <a:buChar char="▪"/>
              <a:defRPr/>
            </a:pPr>
            <a:r>
              <a:rPr lang="en-US" sz="8600" dirty="0">
                <a:solidFill>
                  <a:schemeClr val="tx1">
                    <a:lumMod val="75000"/>
                    <a:lumOff val="25000"/>
                  </a:schemeClr>
                </a:solidFill>
              </a:rPr>
              <a:t>You must have a means of evaluating each of the HCC and/or RxHCC diagnoses and documenting that evaluation.</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100013"/>
            <a:ext cx="7543800" cy="1325562"/>
          </a:xfrm>
        </p:spPr>
        <p:txBody>
          <a:bodyPr/>
          <a:lstStyle/>
          <a:p>
            <a:pPr eaLnBrk="1" hangingPunct="1"/>
            <a:r>
              <a:rPr lang="en-US"/>
              <a:t>Robust ICD-9 Codes</a:t>
            </a:r>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1626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100013"/>
            <a:ext cx="7543800" cy="1325562"/>
          </a:xfrm>
        </p:spPr>
        <p:txBody>
          <a:bodyPr/>
          <a:lstStyle/>
          <a:p>
            <a:pPr eaLnBrk="1" hangingPunct="1"/>
            <a:r>
              <a:rPr lang="en-US"/>
              <a:t>Robust ICD-9 Codes</a:t>
            </a: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62103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100013"/>
            <a:ext cx="7543800" cy="1325562"/>
          </a:xfrm>
        </p:spPr>
        <p:txBody>
          <a:bodyPr/>
          <a:lstStyle/>
          <a:p>
            <a:pPr eaLnBrk="1" hangingPunct="1"/>
            <a:r>
              <a:rPr lang="en-US"/>
              <a:t>Robust ICD-9 Codes</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828800"/>
            <a:ext cx="6219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100013"/>
            <a:ext cx="7543800" cy="1325562"/>
          </a:xfrm>
        </p:spPr>
        <p:txBody>
          <a:bodyPr/>
          <a:lstStyle/>
          <a:p>
            <a:pPr eaLnBrk="1" hangingPunct="1"/>
            <a:r>
              <a:rPr lang="en-US"/>
              <a:t>Robust ICD-9 Codes</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219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100013"/>
            <a:ext cx="7543800" cy="1325562"/>
          </a:xfrm>
        </p:spPr>
        <p:txBody>
          <a:bodyPr/>
          <a:lstStyle/>
          <a:p>
            <a:pPr eaLnBrk="1" hangingPunct="1"/>
            <a:r>
              <a:rPr lang="en-US"/>
              <a:t>SETMA’s Strategy</a:t>
            </a:r>
          </a:p>
        </p:txBody>
      </p:sp>
      <p:sp>
        <p:nvSpPr>
          <p:cNvPr id="35843" name="Rectangle 3"/>
          <p:cNvSpPr>
            <a:spLocks noGrp="1" noChangeArrowheads="1"/>
          </p:cNvSpPr>
          <p:nvPr>
            <p:ph idx="1"/>
          </p:nvPr>
        </p:nvSpPr>
        <p:spPr>
          <a:xfrm>
            <a:off x="152400" y="1676400"/>
            <a:ext cx="8839200" cy="4724400"/>
          </a:xfrm>
        </p:spPr>
        <p:txBody>
          <a:bodyPr rtlCol="0">
            <a:normAutofit/>
          </a:bodyPr>
          <a:lstStyle/>
          <a:p>
            <a:pPr marL="609600" indent="-609600" eaLnBrk="1" fontAlgn="auto" hangingPunct="1">
              <a:spcAft>
                <a:spcPts val="0"/>
              </a:spcAft>
              <a:buFontTx/>
              <a:buNone/>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At each visit, providers can view the patients HCC/RxHCC status for both the acute visit and the patient’s chronic conditions.</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Chronic conditions which are an HCC or RxHCC, that have not been evaluated during the year, are highlighted in red to alert a provider to assess them before the end of the payment year.</a:t>
            </a:r>
          </a:p>
          <a:p>
            <a:pPr marL="609600" indent="-609600" eaLnBrk="1" fontAlgn="auto" hangingPunct="1">
              <a:spcAft>
                <a:spcPts val="0"/>
              </a:spcAft>
              <a:buFontTx/>
              <a:buNone/>
              <a:defRPr/>
            </a:pPr>
            <a:endParaRPr lang="en-US" sz="2800" dirty="0">
              <a:solidFill>
                <a:schemeClr val="tx1">
                  <a:lumMod val="75000"/>
                  <a:lumOff val="25000"/>
                </a:schemeClr>
              </a:solidFil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100013"/>
            <a:ext cx="7543800" cy="1325562"/>
          </a:xfrm>
        </p:spPr>
        <p:txBody>
          <a:bodyPr/>
          <a:lstStyle/>
          <a:p>
            <a:pPr eaLnBrk="1" hangingPunct="1"/>
            <a:r>
              <a:rPr lang="en-US"/>
              <a:t>Robust ICD-9 Codes</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828800"/>
            <a:ext cx="6219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 y="100013"/>
            <a:ext cx="7543800" cy="1325562"/>
          </a:xfrm>
        </p:spPr>
        <p:txBody>
          <a:bodyPr/>
          <a:lstStyle/>
          <a:p>
            <a:pPr eaLnBrk="1" hangingPunct="1"/>
            <a:r>
              <a:rPr lang="en-US"/>
              <a:t>Robust ICD-9 Codes</a:t>
            </a:r>
          </a:p>
        </p:txBody>
      </p:sp>
      <p:sp>
        <p:nvSpPr>
          <p:cNvPr id="36867" name="Content Placeholder 2"/>
          <p:cNvSpPr>
            <a:spLocks noGrp="1"/>
          </p:cNvSpPr>
          <p:nvPr>
            <p:ph idx="1"/>
          </p:nvPr>
        </p:nvSpPr>
        <p:spPr>
          <a:xfrm>
            <a:off x="152400" y="1828800"/>
            <a:ext cx="8763000" cy="4572000"/>
          </a:xfrm>
        </p:spPr>
        <p:txBody>
          <a:bodyPr/>
          <a:lstStyle/>
          <a:p>
            <a:pPr eaLnBrk="1" hangingPunct="1"/>
            <a:endParaRPr lang="en-US"/>
          </a:p>
          <a:p>
            <a:pPr eaLnBrk="1" hangingPunct="1"/>
            <a:endParaRPr lang="en-US"/>
          </a:p>
          <a:p>
            <a:pPr eaLnBrk="1" hangingPunct="1">
              <a:lnSpc>
                <a:spcPct val="100000"/>
              </a:lnSpc>
            </a:pPr>
            <a:r>
              <a:rPr lang="en-US" sz="2800"/>
              <a:t>The following are examples of coding so as to maximize valid HCC/RxHCC codes rather than using non-specific diagnostic codes which are not HCC/RxHCC.</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100013"/>
            <a:ext cx="7543800" cy="1325562"/>
          </a:xfrm>
        </p:spPr>
        <p:txBody>
          <a:bodyPr/>
          <a:lstStyle/>
          <a:p>
            <a:pPr eaLnBrk="1" hangingPunct="1"/>
            <a:r>
              <a:rPr lang="en-US"/>
              <a:t>HCC Risk Value</a:t>
            </a:r>
          </a:p>
        </p:txBody>
      </p:sp>
      <p:sp>
        <p:nvSpPr>
          <p:cNvPr id="7171" name="Rectangle 3"/>
          <p:cNvSpPr>
            <a:spLocks noGrp="1" noChangeArrowheads="1"/>
          </p:cNvSpPr>
          <p:nvPr>
            <p:ph idx="1"/>
          </p:nvPr>
        </p:nvSpPr>
        <p:spPr>
          <a:xfrm>
            <a:off x="228600" y="1828800"/>
            <a:ext cx="8686800" cy="5029200"/>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sz="2800" b="1" dirty="0">
                <a:solidFill>
                  <a:schemeClr val="tx1">
                    <a:lumMod val="75000"/>
                    <a:lumOff val="25000"/>
                  </a:schemeClr>
                </a:solidFill>
              </a:rPr>
              <a:t>Structure, Organization and Concepts of the</a:t>
            </a:r>
          </a:p>
          <a:p>
            <a:pPr marL="0" indent="0" algn="ctr" eaLnBrk="1" fontAlgn="auto" hangingPunct="1">
              <a:spcAft>
                <a:spcPts val="0"/>
              </a:spcAft>
              <a:buFont typeface="Arial" panose="020B0604020202020204" pitchFamily="34" charset="0"/>
              <a:buNone/>
              <a:defRPr/>
            </a:pPr>
            <a:r>
              <a:rPr lang="en-US" sz="2800" b="1" i="1" dirty="0">
                <a:solidFill>
                  <a:schemeClr val="tx1">
                    <a:lumMod val="75000"/>
                    <a:lumOff val="25000"/>
                  </a:schemeClr>
                </a:solidFill>
              </a:rPr>
              <a:t>Hierarchical Condition Categories </a:t>
            </a:r>
            <a:r>
              <a:rPr lang="en-US" sz="2800" b="1" dirty="0">
                <a:solidFill>
                  <a:schemeClr val="tx1">
                    <a:lumMod val="75000"/>
                    <a:lumOff val="25000"/>
                  </a:schemeClr>
                </a:solidFill>
              </a:rPr>
              <a:t>(</a:t>
            </a:r>
            <a:r>
              <a:rPr lang="en-US" sz="2800" b="1" i="1" dirty="0">
                <a:solidFill>
                  <a:schemeClr val="tx1">
                    <a:lumMod val="75000"/>
                    <a:lumOff val="25000"/>
                  </a:schemeClr>
                </a:solidFill>
              </a:rPr>
              <a:t>HCC</a:t>
            </a:r>
            <a:r>
              <a:rPr lang="en-US" sz="2800" b="1" dirty="0">
                <a:solidFill>
                  <a:schemeClr val="tx1">
                    <a:lumMod val="75000"/>
                    <a:lumOff val="25000"/>
                  </a:schemeClr>
                </a:solidFill>
              </a:rPr>
              <a:t>)  </a:t>
            </a: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15,000 ICD-9 codes were organized into 189 HCCs.  </a:t>
            </a: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5,243 ICD-9 Codes, contained in 70 HCCs, were included in the HCC/RxHCC list.  </a:t>
            </a: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A coefficient (a number) was assigned to each selected code, which translated into an enhanced payment for the diagnosis.  </a:t>
            </a: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Most of those excluded were for various reasons most commonly because of potential for abuse or because they did not add to the cost of care of the patient. </a:t>
            </a:r>
          </a:p>
          <a:p>
            <a:pPr eaLnBrk="1" fontAlgn="auto" hangingPunct="1">
              <a:spcAft>
                <a:spcPts val="0"/>
              </a:spcAft>
              <a:buFont typeface="Arial" charset="0"/>
              <a:buNone/>
              <a:defRPr/>
            </a:pPr>
            <a:endParaRPr lang="en-US" sz="2800" dirty="0">
              <a:solidFill>
                <a:schemeClr val="tx1">
                  <a:lumMod val="75000"/>
                  <a:lumOff val="25000"/>
                </a:schemeClr>
              </a:solidFil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100013"/>
            <a:ext cx="7543800" cy="1325562"/>
          </a:xfrm>
        </p:spPr>
        <p:txBody>
          <a:bodyPr/>
          <a:lstStyle/>
          <a:p>
            <a:pPr eaLnBrk="1" hangingPunct="1"/>
            <a:r>
              <a:rPr lang="en-US"/>
              <a:t>Robust ICD-9 Codes</a:t>
            </a:r>
          </a:p>
        </p:txBody>
      </p:sp>
      <p:sp>
        <p:nvSpPr>
          <p:cNvPr id="36867" name="Content Placeholder 2"/>
          <p:cNvSpPr>
            <a:spLocks noGrp="1"/>
          </p:cNvSpPr>
          <p:nvPr>
            <p:ph idx="1"/>
          </p:nvPr>
        </p:nvSpPr>
        <p:spPr>
          <a:xfrm>
            <a:off x="152400" y="1828800"/>
            <a:ext cx="8763000" cy="4800600"/>
          </a:xfrm>
        </p:spPr>
        <p:txBody>
          <a:bodyPr rtlCol="0">
            <a:normAutofit fontScale="92500" lnSpcReduction="10000"/>
          </a:bodyPr>
          <a:lstStyle/>
          <a:p>
            <a:pPr eaLnBrk="1" hangingPunct="1">
              <a:lnSpc>
                <a:spcPct val="100000"/>
              </a:lnSpc>
              <a:buFont typeface="Arial" panose="020B0604020202020204" pitchFamily="34" charset="0"/>
              <a:buChar char="▪"/>
              <a:defRPr/>
            </a:pPr>
            <a:r>
              <a:rPr lang="en-US" sz="2800" dirty="0"/>
              <a:t>Chronic Kidney disease (CKD) vs. Renal insufficiency: </a:t>
            </a:r>
          </a:p>
          <a:p>
            <a:pPr lvl="1" eaLnBrk="1" hangingPunct="1">
              <a:lnSpc>
                <a:spcPct val="100000"/>
              </a:lnSpc>
              <a:buFont typeface="Arial" panose="020B0604020202020204" pitchFamily="34" charset="0"/>
              <a:buChar char="▪"/>
              <a:defRPr/>
            </a:pPr>
            <a:r>
              <a:rPr lang="en-US" sz="2600" dirty="0"/>
              <a:t>Review GFR levels on labs and re-run labs within 3 months if GFR less &lt;60. When GFR levels are consistently &lt;60, use CKD unspecified 585.9, or use specific level CKD III 585.3 (GFR 30-59), CKD IV 585.4 (GFR 15-29), or CKD V 585.5 (GFR less than 15). Do not use Renal insufficiency 593.9 if level is consistently &lt;60. </a:t>
            </a:r>
          </a:p>
          <a:p>
            <a:pPr lvl="1" eaLnBrk="1" hangingPunct="1">
              <a:lnSpc>
                <a:spcPct val="100000"/>
              </a:lnSpc>
              <a:buFont typeface="Arial" panose="020B0604020202020204" pitchFamily="34" charset="0"/>
              <a:buChar char="▪"/>
              <a:defRPr/>
            </a:pPr>
            <a:endParaRPr lang="en-US" sz="2600" dirty="0"/>
          </a:p>
          <a:p>
            <a:pPr eaLnBrk="1" hangingPunct="1">
              <a:lnSpc>
                <a:spcPct val="100000"/>
              </a:lnSpc>
              <a:buFont typeface="Arial" panose="020B0604020202020204" pitchFamily="34" charset="0"/>
              <a:buChar char="▪"/>
              <a:defRPr/>
            </a:pPr>
            <a:r>
              <a:rPr lang="en-US" sz="2800" dirty="0"/>
              <a:t>Cardiac arrhythmia vs. specified arrhythmia: </a:t>
            </a:r>
          </a:p>
          <a:p>
            <a:pPr lvl="1" eaLnBrk="1" hangingPunct="1">
              <a:lnSpc>
                <a:spcPct val="100000"/>
              </a:lnSpc>
              <a:buFont typeface="Arial" panose="020B0604020202020204" pitchFamily="34" charset="0"/>
              <a:buChar char="▪"/>
              <a:defRPr/>
            </a:pPr>
            <a:r>
              <a:rPr lang="en-US" sz="2600" dirty="0"/>
              <a:t>Atrial Fib/PAF (427.31), Atrial Flutter (427.32), SSS/Sinoatrial Node Dysf (427.81), PSVT (427.0), Parox. Tachycardia (427.2), Parox Ventric Tachycardia (427.1) are specific and risk-assessed. Cardiac arrhythmia 427.9 is not risk-assessed. </a:t>
            </a:r>
          </a:p>
          <a:p>
            <a:pPr eaLnBrk="1" hangingPunct="1">
              <a:buFont typeface="Arial" panose="020B0604020202020204" pitchFamily="34" charset="0"/>
              <a:buChar char="▪"/>
              <a:defRPr/>
            </a:pPr>
            <a:endParaRPr lang="en-US" dirty="0"/>
          </a:p>
        </p:txBody>
      </p:sp>
      <p:sp>
        <p:nvSpPr>
          <p:cNvPr id="37892"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400" y="100013"/>
            <a:ext cx="7543800" cy="1325562"/>
          </a:xfrm>
        </p:spPr>
        <p:txBody>
          <a:bodyPr/>
          <a:lstStyle/>
          <a:p>
            <a:pPr eaLnBrk="1" hangingPunct="1"/>
            <a:r>
              <a:rPr lang="en-US"/>
              <a:t>Robust ICD-9 Codes</a:t>
            </a:r>
          </a:p>
        </p:txBody>
      </p:sp>
      <p:sp>
        <p:nvSpPr>
          <p:cNvPr id="36867" name="Content Placeholder 2"/>
          <p:cNvSpPr>
            <a:spLocks noGrp="1"/>
          </p:cNvSpPr>
          <p:nvPr>
            <p:ph idx="1"/>
          </p:nvPr>
        </p:nvSpPr>
        <p:spPr>
          <a:xfrm>
            <a:off x="152400" y="1828800"/>
            <a:ext cx="8763000" cy="4876800"/>
          </a:xfrm>
        </p:spPr>
        <p:txBody>
          <a:bodyPr rtlCol="0">
            <a:noAutofit/>
          </a:bodyPr>
          <a:lstStyle/>
          <a:p>
            <a:pPr eaLnBrk="1" fontAlgn="auto" hangingPunct="1">
              <a:lnSpc>
                <a:spcPct val="100000"/>
              </a:lnSpc>
              <a:spcAft>
                <a:spcPts val="0"/>
              </a:spcAft>
              <a:buFont typeface="Arial" panose="020B0604020202020204" pitchFamily="34" charset="0"/>
              <a:buChar char="▪"/>
              <a:defRPr/>
            </a:pPr>
            <a:r>
              <a:rPr lang="en-US" sz="2800" b="1" dirty="0">
                <a:solidFill>
                  <a:schemeClr val="tx1">
                    <a:lumMod val="75000"/>
                    <a:lumOff val="25000"/>
                  </a:schemeClr>
                </a:solidFill>
              </a:rPr>
              <a:t>Abuse vs. Dependence: </a:t>
            </a:r>
          </a:p>
          <a:p>
            <a:pPr eaLnBrk="1" fontAlgn="auto" hangingPunct="1">
              <a:lnSpc>
                <a:spcPct val="100000"/>
              </a:lnSpc>
              <a:spcAft>
                <a:spcPts val="0"/>
              </a:spcAft>
              <a:buFont typeface="Arial" panose="020B0604020202020204" pitchFamily="34" charset="0"/>
              <a:buChar char="▪"/>
              <a:defRPr/>
            </a:pPr>
            <a:endParaRPr lang="en-US" sz="900" dirty="0">
              <a:solidFill>
                <a:schemeClr val="tx1">
                  <a:lumMod val="75000"/>
                  <a:lumOff val="25000"/>
                </a:schemeClr>
              </a:solidFill>
            </a:endParaRPr>
          </a:p>
          <a:p>
            <a:pPr marL="731520" lvl="1" eaLnBrk="1" fontAlgn="auto" hangingPunct="1">
              <a:lnSpc>
                <a:spcPct val="100000"/>
              </a:lnSpc>
              <a:spcAft>
                <a:spcPts val="0"/>
              </a:spcAft>
              <a:buFont typeface="Arial" panose="020B0604020202020204" pitchFamily="34" charset="0"/>
              <a:buChar char="▪"/>
              <a:defRPr/>
            </a:pPr>
            <a:r>
              <a:rPr lang="en-US" sz="2400" dirty="0">
                <a:solidFill>
                  <a:schemeClr val="tx1">
                    <a:lumMod val="75000"/>
                    <a:lumOff val="25000"/>
                  </a:schemeClr>
                </a:solidFill>
              </a:rPr>
              <a:t>Alcohol dependence 303.90 is risk-assessed. Alcohol or drug abuse is not. </a:t>
            </a:r>
          </a:p>
          <a:p>
            <a:pPr lvl="1" eaLnBrk="1" fontAlgn="auto" hangingPunct="1">
              <a:lnSpc>
                <a:spcPct val="100000"/>
              </a:lnSpc>
              <a:spcAft>
                <a:spcPts val="0"/>
              </a:spcAft>
              <a:buFont typeface="Arial" panose="020B0604020202020204" pitchFamily="34" charset="0"/>
              <a:buChar char="▪"/>
              <a:defRPr/>
            </a:pPr>
            <a:endParaRPr lang="en-US" sz="900" dirty="0">
              <a:solidFill>
                <a:schemeClr val="tx1">
                  <a:lumMod val="75000"/>
                  <a:lumOff val="25000"/>
                </a:schemeClr>
              </a:solidFill>
            </a:endParaRPr>
          </a:p>
          <a:p>
            <a:pPr eaLnBrk="1" fontAlgn="auto" hangingPunct="1">
              <a:lnSpc>
                <a:spcPct val="100000"/>
              </a:lnSpc>
              <a:spcAft>
                <a:spcPts val="0"/>
              </a:spcAft>
              <a:buFont typeface="Arial" panose="020B0604020202020204" pitchFamily="34" charset="0"/>
              <a:buChar char="▪"/>
              <a:defRPr/>
            </a:pPr>
            <a:r>
              <a:rPr lang="en-US" sz="2800" b="1" dirty="0">
                <a:solidFill>
                  <a:schemeClr val="tx1">
                    <a:lumMod val="75000"/>
                    <a:lumOff val="25000"/>
                  </a:schemeClr>
                </a:solidFill>
              </a:rPr>
              <a:t>The word “chronic” makes some diagnoses risk-assessed: </a:t>
            </a:r>
          </a:p>
          <a:p>
            <a:pPr eaLnBrk="1" fontAlgn="auto" hangingPunct="1">
              <a:lnSpc>
                <a:spcPct val="100000"/>
              </a:lnSpc>
              <a:spcAft>
                <a:spcPts val="0"/>
              </a:spcAft>
              <a:buFont typeface="Arial" panose="020B0604020202020204" pitchFamily="34" charset="0"/>
              <a:buChar char="▪"/>
              <a:defRPr/>
            </a:pPr>
            <a:endParaRPr lang="en-US" sz="1000" dirty="0">
              <a:solidFill>
                <a:schemeClr val="tx1">
                  <a:lumMod val="75000"/>
                  <a:lumOff val="25000"/>
                </a:schemeClr>
              </a:solidFill>
            </a:endParaRPr>
          </a:p>
          <a:p>
            <a:pPr marL="731520" lvl="1" eaLnBrk="1" fontAlgn="auto" hangingPunct="1">
              <a:lnSpc>
                <a:spcPct val="100000"/>
              </a:lnSpc>
              <a:spcAft>
                <a:spcPts val="0"/>
              </a:spcAft>
              <a:buFont typeface="Arial" panose="020B0604020202020204" pitchFamily="34" charset="0"/>
              <a:buChar char="▪"/>
              <a:defRPr/>
            </a:pPr>
            <a:r>
              <a:rPr lang="en-US" sz="2400" dirty="0">
                <a:solidFill>
                  <a:schemeClr val="tx1">
                    <a:lumMod val="75000"/>
                    <a:lumOff val="25000"/>
                  </a:schemeClr>
                </a:solidFill>
              </a:rPr>
              <a:t>Chronic Hepatitis 571.40 is risk-assessed vs. Hepatitis 573.3, which is not. </a:t>
            </a:r>
          </a:p>
          <a:p>
            <a:pPr marL="731520" lvl="1" eaLnBrk="1" fontAlgn="auto" hangingPunct="1">
              <a:lnSpc>
                <a:spcPct val="100000"/>
              </a:lnSpc>
              <a:spcAft>
                <a:spcPts val="0"/>
              </a:spcAft>
              <a:buFont typeface="Arial" panose="020B0604020202020204" pitchFamily="34" charset="0"/>
              <a:buChar char="▪"/>
              <a:defRPr/>
            </a:pPr>
            <a:r>
              <a:rPr lang="en-US" sz="2400" dirty="0">
                <a:solidFill>
                  <a:schemeClr val="tx1">
                    <a:lumMod val="75000"/>
                    <a:lumOff val="25000"/>
                  </a:schemeClr>
                </a:solidFill>
              </a:rPr>
              <a:t>Chronic Hepatitis B 070.32 is risk-assessed vs. Hepatitis B 070.30, which is not. </a:t>
            </a:r>
          </a:p>
        </p:txBody>
      </p:sp>
      <p:sp>
        <p:nvSpPr>
          <p:cNvPr id="3891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 y="100013"/>
            <a:ext cx="7543800" cy="1325562"/>
          </a:xfrm>
        </p:spPr>
        <p:txBody>
          <a:bodyPr/>
          <a:lstStyle/>
          <a:p>
            <a:pPr eaLnBrk="1" hangingPunct="1"/>
            <a:r>
              <a:rPr lang="en-US"/>
              <a:t>Robust ICD-9 Codes</a:t>
            </a:r>
          </a:p>
        </p:txBody>
      </p:sp>
      <p:sp>
        <p:nvSpPr>
          <p:cNvPr id="38915" name="Content Placeholder 2"/>
          <p:cNvSpPr>
            <a:spLocks noGrp="1"/>
          </p:cNvSpPr>
          <p:nvPr>
            <p:ph idx="1"/>
          </p:nvPr>
        </p:nvSpPr>
        <p:spPr>
          <a:xfrm>
            <a:off x="152400" y="1525588"/>
            <a:ext cx="8763000" cy="5332412"/>
          </a:xfrm>
        </p:spPr>
        <p:txBody>
          <a:bodyPr/>
          <a:lstStyle/>
          <a:p>
            <a:pPr eaLnBrk="1" hangingPunct="1">
              <a:lnSpc>
                <a:spcPct val="120000"/>
              </a:lnSpc>
              <a:defRPr/>
            </a:pPr>
            <a:r>
              <a:rPr lang="en-US" sz="2000" b="1" dirty="0"/>
              <a:t>Major, recurrent depression is risk-assessed: </a:t>
            </a:r>
          </a:p>
          <a:p>
            <a:pPr marL="457200" lvl="1" eaLnBrk="1" hangingPunct="1">
              <a:lnSpc>
                <a:spcPct val="100000"/>
              </a:lnSpc>
              <a:spcBef>
                <a:spcPct val="0"/>
              </a:spcBef>
              <a:defRPr/>
            </a:pPr>
            <a:r>
              <a:rPr lang="en-US" sz="2000" dirty="0"/>
              <a:t>296.X Episodic mood disorder (Mild 296.1, Moderate 296.2, Severe 296.3) 296.80 Bipolar disorder, unspecified </a:t>
            </a:r>
          </a:p>
          <a:p>
            <a:pPr marL="457200" lvl="1" eaLnBrk="1" hangingPunct="1">
              <a:lnSpc>
                <a:spcPct val="100000"/>
              </a:lnSpc>
              <a:spcBef>
                <a:spcPct val="0"/>
              </a:spcBef>
              <a:defRPr/>
            </a:pPr>
            <a:r>
              <a:rPr lang="en-US" sz="2000" dirty="0"/>
              <a:t>296.90 Mood disorder, episodic, unspecified </a:t>
            </a:r>
          </a:p>
          <a:p>
            <a:pPr marL="457200" lvl="1" eaLnBrk="1" hangingPunct="1">
              <a:lnSpc>
                <a:spcPct val="100000"/>
              </a:lnSpc>
              <a:spcBef>
                <a:spcPct val="0"/>
              </a:spcBef>
              <a:defRPr/>
            </a:pPr>
            <a:r>
              <a:rPr lang="en-US" sz="2000" dirty="0"/>
              <a:t>296.2 Major depression, single episode </a:t>
            </a:r>
          </a:p>
          <a:p>
            <a:pPr marL="457200" lvl="1" eaLnBrk="1" hangingPunct="1">
              <a:lnSpc>
                <a:spcPct val="100000"/>
              </a:lnSpc>
              <a:spcBef>
                <a:spcPct val="0"/>
              </a:spcBef>
              <a:defRPr/>
            </a:pPr>
            <a:r>
              <a:rPr lang="en-US" sz="2000" dirty="0"/>
              <a:t>296.3 Major depression, recurrent episode </a:t>
            </a:r>
          </a:p>
          <a:p>
            <a:pPr marL="457200" lvl="1" eaLnBrk="1" hangingPunct="1">
              <a:lnSpc>
                <a:spcPct val="100000"/>
              </a:lnSpc>
              <a:spcBef>
                <a:spcPct val="0"/>
              </a:spcBef>
              <a:defRPr/>
            </a:pPr>
            <a:r>
              <a:rPr lang="en-US" sz="2000" dirty="0"/>
              <a:t>Definition of mood disorder from Ingenix ICD-9-CM for Physicians 2009 Expert: “Mood disorder that produces depression, may exhibit as sadness, low self-esteem, or guilt feelings; other manifestations may be withdrawal from friends and family, interrupted sleep.” </a:t>
            </a:r>
          </a:p>
          <a:p>
            <a:pPr eaLnBrk="1" hangingPunct="1">
              <a:lnSpc>
                <a:spcPct val="100000"/>
              </a:lnSpc>
              <a:defRPr/>
            </a:pPr>
            <a:r>
              <a:rPr lang="en-US" sz="2000" b="1" dirty="0"/>
              <a:t>Unspecified depression is not risk-assessed: </a:t>
            </a:r>
          </a:p>
          <a:p>
            <a:pPr marL="457200" lvl="1" eaLnBrk="1" hangingPunct="1">
              <a:lnSpc>
                <a:spcPct val="100000"/>
              </a:lnSpc>
              <a:defRPr/>
            </a:pPr>
            <a:r>
              <a:rPr lang="en-US" sz="2000" dirty="0"/>
              <a:t>311 Depression, not otherwise specified </a:t>
            </a:r>
          </a:p>
          <a:p>
            <a:pPr eaLnBrk="1" hangingPunct="1">
              <a:lnSpc>
                <a:spcPct val="100000"/>
              </a:lnSpc>
              <a:defRPr/>
            </a:pPr>
            <a:r>
              <a:rPr lang="en-US" sz="2000" dirty="0"/>
              <a:t>Must document the characteristics of the depression and it’s current status, i.e. Major depression - stable on meds, Bipolar disorder – not controlled, referred to Dr. Smith. </a:t>
            </a:r>
          </a:p>
          <a:p>
            <a:pPr lvl="1" eaLnBrk="1" hangingPunct="1">
              <a:lnSpc>
                <a:spcPct val="100000"/>
              </a:lnSpc>
              <a:spcBef>
                <a:spcPct val="0"/>
              </a:spcBef>
              <a:defRPr/>
            </a:pPr>
            <a:endParaRPr lang="en-US" sz="2000" dirty="0"/>
          </a:p>
        </p:txBody>
      </p:sp>
      <p:sp>
        <p:nvSpPr>
          <p:cNvPr id="3994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100013"/>
            <a:ext cx="7543800" cy="1325562"/>
          </a:xfrm>
        </p:spPr>
        <p:txBody>
          <a:bodyPr/>
          <a:lstStyle/>
          <a:p>
            <a:pPr eaLnBrk="1" hangingPunct="1"/>
            <a:r>
              <a:rPr lang="en-US"/>
              <a:t>Robust ICD-9 Codes</a:t>
            </a:r>
          </a:p>
        </p:txBody>
      </p:sp>
      <p:sp>
        <p:nvSpPr>
          <p:cNvPr id="40963" name="Content Placeholder 2"/>
          <p:cNvSpPr>
            <a:spLocks noGrp="1"/>
          </p:cNvSpPr>
          <p:nvPr>
            <p:ph idx="1"/>
          </p:nvPr>
        </p:nvSpPr>
        <p:spPr>
          <a:xfrm>
            <a:off x="152400" y="1676400"/>
            <a:ext cx="8763000" cy="5105400"/>
          </a:xfrm>
        </p:spPr>
        <p:txBody>
          <a:bodyPr/>
          <a:lstStyle/>
          <a:p>
            <a:pPr eaLnBrk="1" hangingPunct="1"/>
            <a:r>
              <a:rPr lang="en-US" sz="2000" b="1"/>
              <a:t>Code higher level DM and code manifestation: </a:t>
            </a:r>
          </a:p>
          <a:p>
            <a:pPr marL="457200" lvl="1" eaLnBrk="1" hangingPunct="1"/>
            <a:r>
              <a:rPr lang="en-US" sz="1800"/>
              <a:t>250.00 DM w/o Complication </a:t>
            </a:r>
          </a:p>
          <a:p>
            <a:pPr marL="457200" lvl="1" eaLnBrk="1" hangingPunct="1"/>
            <a:r>
              <a:rPr lang="en-US" sz="1800"/>
              <a:t>250.40 DM w/Renal Manifestations </a:t>
            </a:r>
            <a:r>
              <a:rPr lang="en-US" sz="1800" b="1"/>
              <a:t>+ </a:t>
            </a:r>
            <a:r>
              <a:rPr lang="en-US" sz="1800"/>
              <a:t>CKD 585.9, Nephropathy 583.81, or Nephrosis 581.81 </a:t>
            </a:r>
          </a:p>
          <a:p>
            <a:pPr marL="457200" lvl="1" eaLnBrk="1" hangingPunct="1"/>
            <a:r>
              <a:rPr lang="en-US" sz="1800"/>
              <a:t>250.50 DM w/Ophthalmic Manifestations </a:t>
            </a:r>
            <a:r>
              <a:rPr lang="en-US" sz="1800" b="1"/>
              <a:t>+ </a:t>
            </a:r>
            <a:r>
              <a:rPr lang="en-US" sz="1800"/>
              <a:t>Glaucoma 365.44, Macular Edema 362.07, Retinopathy 362.01-362.07, Cataract 366.41, or Retinal Edema 362.07 </a:t>
            </a:r>
          </a:p>
          <a:p>
            <a:pPr marL="457200" lvl="1" eaLnBrk="1" hangingPunct="1"/>
            <a:r>
              <a:rPr lang="en-US" sz="1800"/>
              <a:t>250.60 DM w/Neurological Manifestations </a:t>
            </a:r>
            <a:r>
              <a:rPr lang="en-US" sz="1800" b="1"/>
              <a:t>+ </a:t>
            </a:r>
            <a:r>
              <a:rPr lang="en-US" sz="1800"/>
              <a:t>Polyneuropathy 357.2, Gastroparesis 536.3, Peripheral Autonomic Neuropathy 337.1, Neurogenic Arthropathy 713.5 </a:t>
            </a:r>
          </a:p>
          <a:p>
            <a:pPr marL="457200" lvl="1" eaLnBrk="1" hangingPunct="1"/>
            <a:r>
              <a:rPr lang="en-US" sz="1800"/>
              <a:t>250.70 DM w/Peripheral Circulatory Disorders </a:t>
            </a:r>
            <a:r>
              <a:rPr lang="en-US" sz="1800" b="1"/>
              <a:t>+ </a:t>
            </a:r>
            <a:r>
              <a:rPr lang="en-US" sz="1800"/>
              <a:t>PVD 443.81 </a:t>
            </a:r>
          </a:p>
          <a:p>
            <a:pPr marL="457200" lvl="1" eaLnBrk="1" hangingPunct="1"/>
            <a:r>
              <a:rPr lang="en-US" sz="1800"/>
              <a:t>250.80 DM w/Other Specified Manifestations </a:t>
            </a:r>
            <a:r>
              <a:rPr lang="en-US" sz="1800" b="1"/>
              <a:t>+ </a:t>
            </a:r>
            <a:r>
              <a:rPr lang="en-US" sz="1800"/>
              <a:t>DM w/Ulcerations 707.10, 707.9, Bone Changes 731.8, or Hypoglycemia (no add’l code) </a:t>
            </a:r>
          </a:p>
          <a:p>
            <a:pPr marL="457200" lvl="1" eaLnBrk="1" hangingPunct="1"/>
            <a:r>
              <a:rPr lang="en-US" sz="1800"/>
              <a:t>250.90 DM w/Unspecified Complication </a:t>
            </a:r>
          </a:p>
          <a:p>
            <a:pPr eaLnBrk="1" hangingPunct="1"/>
            <a:r>
              <a:rPr lang="en-US" sz="2000" b="1"/>
              <a:t>You may document the manifestation immediately without listing the higher level of manifestation category. </a:t>
            </a:r>
          </a:p>
          <a:p>
            <a:pPr marL="457200" lvl="1" eaLnBrk="1" hangingPunct="1"/>
            <a:r>
              <a:rPr lang="en-US" sz="1800" i="1"/>
              <a:t>i.e. instead of writing “DM with Renal manifestations”, which does not specify the manifestation, use “DM w/CKD” to be more concise. </a:t>
            </a:r>
            <a:endParaRPr lang="en-US" sz="1800"/>
          </a:p>
          <a:p>
            <a:pPr eaLnBrk="1" hangingPunct="1"/>
            <a:endParaRPr lang="en-US"/>
          </a:p>
        </p:txBody>
      </p:sp>
      <p:sp>
        <p:nvSpPr>
          <p:cNvPr id="4096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5" name="Rectangle 3"/>
          <p:cNvSpPr>
            <a:spLocks noChangeArrowheads="1"/>
          </p:cNvSpPr>
          <p:nvPr/>
        </p:nvSpPr>
        <p:spPr bwMode="auto">
          <a:xfrm>
            <a:off x="0" y="56959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100013"/>
            <a:ext cx="7543800" cy="1325562"/>
          </a:xfrm>
        </p:spPr>
        <p:txBody>
          <a:bodyPr/>
          <a:lstStyle/>
          <a:p>
            <a:pPr eaLnBrk="1" hangingPunct="1"/>
            <a:r>
              <a:rPr lang="en-US"/>
              <a:t>Robust ICD-9 Codes</a:t>
            </a:r>
          </a:p>
        </p:txBody>
      </p:sp>
      <p:sp>
        <p:nvSpPr>
          <p:cNvPr id="41987" name="Content Placeholder 2"/>
          <p:cNvSpPr>
            <a:spLocks noGrp="1"/>
          </p:cNvSpPr>
          <p:nvPr>
            <p:ph idx="1"/>
          </p:nvPr>
        </p:nvSpPr>
        <p:spPr>
          <a:xfrm>
            <a:off x="152400" y="1828800"/>
            <a:ext cx="8839200" cy="4572000"/>
          </a:xfrm>
        </p:spPr>
        <p:txBody>
          <a:bodyPr/>
          <a:lstStyle/>
          <a:p>
            <a:pPr eaLnBrk="1" hangingPunct="1"/>
            <a:r>
              <a:rPr lang="en-US" sz="2000"/>
              <a:t>If a patient is currently being treated for a condition, do not use “History of”, even if condition is stable. Instead document as “CHF - compensated, Angina - stable, COPD - compensated, SSS - stable with pacemaker, A-fib on Coumadin, Old MI w/CAD”. </a:t>
            </a:r>
          </a:p>
          <a:p>
            <a:pPr eaLnBrk="1" hangingPunct="1"/>
            <a:r>
              <a:rPr lang="en-US" sz="2000"/>
              <a:t>“History of”, “S/P”, or “H/O” refers to conditions the patient had in the past, which could be resolved, i.e. H/O DVT, H/O Angina w/CABG, H/O Prostate CA w/Prostatectomy. The exception to “History of” is Old MI, which is a risk-assessed diagnosis (ICD-9 code 412). </a:t>
            </a:r>
          </a:p>
          <a:p>
            <a:pPr eaLnBrk="1" hangingPunct="1"/>
            <a:r>
              <a:rPr lang="en-US" sz="2000" u="sng"/>
              <a:t>DO NOT use ICD-9 code 436 for “History of” CVA</a:t>
            </a:r>
            <a:r>
              <a:rPr lang="en-US" sz="2000"/>
              <a:t>. Instead diagnose as: “Old CVA” (ICD-9 code V12.54); OR “Old CVA with late effects”, i.e. aphasia, slurred speech, gait problem, etc. (ICD-9 code 438.9); OR “Old CVA w/hemiplegia” (ICD-9 code 438.20). Please note that ICD-9 code 436 is acute, but ill-defined, cerebrovascular disease, which is okay if cerebrovascular disease is documented but not CVA. Acute CVA is coded 434.91 and should only be used in a hospital setting. </a:t>
            </a:r>
          </a:p>
        </p:txBody>
      </p:sp>
      <p:sp>
        <p:nvSpPr>
          <p:cNvPr id="4198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400" y="100013"/>
            <a:ext cx="7543800" cy="1325562"/>
          </a:xfrm>
        </p:spPr>
        <p:txBody>
          <a:bodyPr/>
          <a:lstStyle/>
          <a:p>
            <a:pPr eaLnBrk="1" hangingPunct="1"/>
            <a:r>
              <a:rPr lang="en-US"/>
              <a:t>2013 CMS HCC Weights</a:t>
            </a:r>
          </a:p>
        </p:txBody>
      </p:sp>
      <p:sp>
        <p:nvSpPr>
          <p:cNvPr id="41987" name="Content Placeholder 2"/>
          <p:cNvSpPr>
            <a:spLocks noGrp="1"/>
          </p:cNvSpPr>
          <p:nvPr>
            <p:ph idx="1"/>
          </p:nvPr>
        </p:nvSpPr>
        <p:spPr>
          <a:xfrm>
            <a:off x="152400" y="1828800"/>
            <a:ext cx="8763000" cy="4572000"/>
          </a:xfrm>
        </p:spPr>
        <p:txBody>
          <a:bodyPr rtlCol="0">
            <a:normAutofit/>
          </a:bodyPr>
          <a:lstStyle/>
          <a:p>
            <a:pPr algn="ctr" eaLnBrk="1" fontAlgn="auto" hangingPunct="1">
              <a:spcAft>
                <a:spcPts val="0"/>
              </a:spcAft>
              <a:buFont typeface="Arial" charset="0"/>
              <a:buNone/>
              <a:defRPr/>
            </a:pPr>
            <a:endParaRPr lang="en-US" sz="2800" dirty="0">
              <a:solidFill>
                <a:schemeClr val="tx1">
                  <a:lumMod val="75000"/>
                  <a:lumOff val="25000"/>
                </a:schemeClr>
              </a:solidFill>
              <a:hlinkClick r:id="rId2"/>
            </a:endParaRPr>
          </a:p>
          <a:p>
            <a:pPr algn="ctr" eaLnBrk="1" fontAlgn="auto" hangingPunct="1">
              <a:spcAft>
                <a:spcPts val="0"/>
              </a:spcAft>
              <a:buFont typeface="Arial" charset="0"/>
              <a:buNone/>
              <a:defRPr/>
            </a:pPr>
            <a:r>
              <a:rPr lang="en-US" sz="2800" dirty="0">
                <a:solidFill>
                  <a:schemeClr val="tx1">
                    <a:lumMod val="75000"/>
                    <a:lumOff val="25000"/>
                  </a:schemeClr>
                </a:solidFill>
                <a:hlinkClick r:id="rId2"/>
              </a:rPr>
              <a:t>http://www.univhc.com/docs/Doctors Hospitals/MRA/2013_CMS-HCCs_Weights.pdf</a:t>
            </a: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This is a list of new codes for 2013 which have extraordinary coefficient values, some as high as 2.7.</a:t>
            </a:r>
          </a:p>
          <a:p>
            <a:pPr eaLnBrk="1" fontAlgn="auto" hangingPunct="1">
              <a:spcAft>
                <a:spcPts val="0"/>
              </a:spcAft>
              <a:buFontTx/>
              <a:buNone/>
              <a:defRPr/>
            </a:pPr>
            <a:endParaRPr lang="en-US"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0" y="100013"/>
            <a:ext cx="7543800" cy="1325562"/>
          </a:xfrm>
        </p:spPr>
        <p:txBody>
          <a:bodyPr/>
          <a:lstStyle/>
          <a:p>
            <a:pPr eaLnBrk="1" hangingPunct="1"/>
            <a:r>
              <a:rPr lang="en-US"/>
              <a:t>Guiding Principles</a:t>
            </a:r>
          </a:p>
        </p:txBody>
      </p:sp>
      <p:sp>
        <p:nvSpPr>
          <p:cNvPr id="35843" name="Content Placeholder 2"/>
          <p:cNvSpPr>
            <a:spLocks noGrp="1"/>
          </p:cNvSpPr>
          <p:nvPr>
            <p:ph idx="1"/>
          </p:nvPr>
        </p:nvSpPr>
        <p:spPr>
          <a:xfrm>
            <a:off x="228600" y="1752600"/>
            <a:ext cx="8686800" cy="5105400"/>
          </a:xfrm>
        </p:spPr>
        <p:txBody>
          <a:bodyPr rtlCol="0">
            <a:normAutofit/>
          </a:bodyPr>
          <a:lstStyle/>
          <a:p>
            <a:pPr eaLnBrk="1" fontAlgn="auto" hangingPunct="1">
              <a:spcAft>
                <a:spcPts val="0"/>
              </a:spcAft>
              <a:buFontTx/>
              <a:buNone/>
              <a:defRPr/>
            </a:pPr>
            <a:endParaRPr lang="en-US" sz="1600" dirty="0">
              <a:solidFill>
                <a:schemeClr val="tx1">
                  <a:lumMod val="75000"/>
                  <a:lumOff val="25000"/>
                </a:schemeClr>
              </a:solidFill>
            </a:endParaRP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The risk adjustment diagnosis must be based on clinical medical record documentation from a face-to-face encounter, </a:t>
            </a: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Coded according to the ICD-9-CM Guidelines for Coding and Reporting; </a:t>
            </a: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Assigned based on dates of service within the data collection period, </a:t>
            </a: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Submitted from an appropriate risk adjustment provider type and an appropriate risk adjustment physician data source.</a:t>
            </a:r>
          </a:p>
          <a:p>
            <a:pPr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100013"/>
            <a:ext cx="7543800" cy="1325562"/>
          </a:xfrm>
        </p:spPr>
        <p:txBody>
          <a:bodyPr/>
          <a:lstStyle/>
          <a:p>
            <a:pPr eaLnBrk="1" hangingPunct="1"/>
            <a:r>
              <a:rPr lang="en-US"/>
              <a:t>Validation Guidelines</a:t>
            </a:r>
          </a:p>
        </p:txBody>
      </p:sp>
      <p:sp>
        <p:nvSpPr>
          <p:cNvPr id="45059" name="Content Placeholder 2"/>
          <p:cNvSpPr>
            <a:spLocks noGrp="1"/>
          </p:cNvSpPr>
          <p:nvPr>
            <p:ph idx="1"/>
          </p:nvPr>
        </p:nvSpPr>
        <p:spPr>
          <a:xfrm>
            <a:off x="228600" y="1828800"/>
            <a:ext cx="8610600" cy="5029200"/>
          </a:xfrm>
        </p:spPr>
        <p:txBody>
          <a:bodyPr/>
          <a:lstStyle/>
          <a:p>
            <a:pPr eaLnBrk="1" hangingPunct="1">
              <a:buFontTx/>
              <a:buNone/>
            </a:pPr>
            <a:endParaRPr lang="en-US" sz="1200"/>
          </a:p>
          <a:p>
            <a:pPr eaLnBrk="1" hangingPunct="1"/>
            <a:r>
              <a:rPr lang="en-US" sz="2800"/>
              <a:t>The medical record documentation must support an assigned HCC.</a:t>
            </a:r>
          </a:p>
          <a:p>
            <a:pPr eaLnBrk="1" hangingPunct="1"/>
            <a:endParaRPr lang="en-US" sz="1200"/>
          </a:p>
          <a:p>
            <a:pPr eaLnBrk="1" hangingPunct="1"/>
            <a:r>
              <a:rPr lang="en-US" sz="2800"/>
              <a:t>Beneficiary HCCs and risk adjustment records are selected based on risk adjustment diagnoses (ICD-9 codes),</a:t>
            </a:r>
          </a:p>
          <a:p>
            <a:pPr eaLnBrk="1" hangingPunct="1"/>
            <a:endParaRPr lang="en-US" sz="1200"/>
          </a:p>
          <a:p>
            <a:pPr eaLnBrk="1" hangingPunct="1"/>
            <a:r>
              <a:rPr lang="en-US" sz="2800"/>
              <a:t>Provider type, Health Insurance Claim (HIC) number that is submitted to the Risk Adjustment Processing System (RAPS).</a:t>
            </a:r>
          </a:p>
          <a:p>
            <a:pPr eaLnBrk="1" hangingPunct="1"/>
            <a:endParaRPr lang="en-US"/>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100013"/>
            <a:ext cx="7543800" cy="1325562"/>
          </a:xfrm>
        </p:spPr>
        <p:txBody>
          <a:bodyPr/>
          <a:lstStyle/>
          <a:p>
            <a:pPr eaLnBrk="1" hangingPunct="1"/>
            <a:r>
              <a:rPr lang="en-US"/>
              <a:t>Provider Signatures on Progress Notes</a:t>
            </a:r>
          </a:p>
        </p:txBody>
      </p:sp>
      <p:sp>
        <p:nvSpPr>
          <p:cNvPr id="37891" name="Content Placeholder 2"/>
          <p:cNvSpPr>
            <a:spLocks noGrp="1"/>
          </p:cNvSpPr>
          <p:nvPr>
            <p:ph idx="1"/>
          </p:nvPr>
        </p:nvSpPr>
        <p:spPr>
          <a:xfrm>
            <a:off x="152400" y="1828800"/>
            <a:ext cx="8763000" cy="4572000"/>
          </a:xfrm>
        </p:spPr>
        <p:txBody>
          <a:bodyPr rtlCol="0">
            <a:normAutofit/>
          </a:bodyPr>
          <a:lstStyle/>
          <a:p>
            <a:pPr eaLnBrk="1" fontAlgn="auto" hangingPunct="1">
              <a:spcAft>
                <a:spcPts val="0"/>
              </a:spcAft>
              <a:buFontTx/>
              <a:buNone/>
              <a:defRPr/>
            </a:pPr>
            <a:endParaRPr lang="en-US" sz="1200" dirty="0">
              <a:solidFill>
                <a:schemeClr val="tx1">
                  <a:lumMod val="75000"/>
                  <a:lumOff val="25000"/>
                </a:schemeClr>
              </a:solidFill>
            </a:endParaRPr>
          </a:p>
          <a:p>
            <a:pPr marL="514350" indent="-514350" eaLnBrk="1" fontAlgn="auto" hangingPunct="1">
              <a:spcAft>
                <a:spcPts val="0"/>
              </a:spcAft>
              <a:buFont typeface="+mj-lt"/>
              <a:buAutoNum type="arabicPeriod"/>
              <a:defRPr/>
            </a:pPr>
            <a:endParaRPr lang="en-US" sz="2800" dirty="0">
              <a:solidFill>
                <a:schemeClr val="tx1">
                  <a:lumMod val="75000"/>
                  <a:lumOff val="25000"/>
                </a:schemeClr>
              </a:solidFill>
            </a:endParaRP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All hand written Progress Notes must be signed by the provider rendering services.</a:t>
            </a:r>
          </a:p>
          <a:p>
            <a:pPr marL="514350" indent="-514350" eaLnBrk="1" fontAlgn="auto" hangingPunct="1">
              <a:spcAft>
                <a:spcPts val="0"/>
              </a:spcAft>
              <a:buFont typeface="+mj-lt"/>
              <a:buAutoNum type="arabicPeriod"/>
              <a:defRPr/>
            </a:pPr>
            <a:endParaRPr lang="en-US" sz="2800" dirty="0">
              <a:solidFill>
                <a:schemeClr val="tx1">
                  <a:lumMod val="75000"/>
                  <a:lumOff val="25000"/>
                </a:schemeClr>
              </a:solidFill>
            </a:endParaRP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Provider credentials must either be pre-printed on the Progress Note as a stationary or the provider must sign all Progress Notes with his/her credentials as part of the signature.</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 y="100013"/>
            <a:ext cx="7543800" cy="1325562"/>
          </a:xfrm>
        </p:spPr>
        <p:txBody>
          <a:bodyPr/>
          <a:lstStyle/>
          <a:p>
            <a:pPr eaLnBrk="1" hangingPunct="1"/>
            <a:r>
              <a:rPr lang="en-US"/>
              <a:t>Provider Signatures on Progress Notes</a:t>
            </a:r>
          </a:p>
        </p:txBody>
      </p:sp>
      <p:sp>
        <p:nvSpPr>
          <p:cNvPr id="38915" name="Content Placeholder 2"/>
          <p:cNvSpPr>
            <a:spLocks noGrp="1"/>
          </p:cNvSpPr>
          <p:nvPr>
            <p:ph idx="1"/>
          </p:nvPr>
        </p:nvSpPr>
        <p:spPr>
          <a:xfrm>
            <a:off x="152400" y="1828800"/>
            <a:ext cx="8763000" cy="4572000"/>
          </a:xfrm>
        </p:spPr>
        <p:txBody>
          <a:bodyPr rtlCol="0">
            <a:normAutofit/>
          </a:bodyPr>
          <a:lstStyle/>
          <a:p>
            <a:pPr marL="514350" indent="-514350" eaLnBrk="1" fontAlgn="auto" hangingPunct="1">
              <a:spcAft>
                <a:spcPts val="0"/>
              </a:spcAft>
              <a:buFont typeface="+mj-lt"/>
              <a:buAutoNum type="arabicPeriod"/>
              <a:defRPr/>
            </a:pPr>
            <a:endParaRPr lang="en-US" sz="2800" dirty="0">
              <a:solidFill>
                <a:schemeClr val="tx1">
                  <a:lumMod val="75000"/>
                  <a:lumOff val="25000"/>
                </a:schemeClr>
              </a:solidFill>
            </a:endParaRPr>
          </a:p>
          <a:p>
            <a:pPr marL="514350" indent="-514350" eaLnBrk="1" fontAlgn="auto" hangingPunct="1">
              <a:spcAft>
                <a:spcPts val="0"/>
              </a:spcAft>
              <a:buFont typeface="+mj-lt"/>
              <a:buAutoNum type="arabicPeriod" startAt="3"/>
              <a:defRPr/>
            </a:pPr>
            <a:r>
              <a:rPr lang="en-US" sz="2800" dirty="0">
                <a:solidFill>
                  <a:schemeClr val="tx1">
                    <a:lumMod val="75000"/>
                    <a:lumOff val="25000"/>
                  </a:schemeClr>
                </a:solidFill>
              </a:rPr>
              <a:t>Dictated notes and consults must be signed by the provider. The provider’s credentials must either follow the signature or be pre-printed on the stationary.</a:t>
            </a:r>
          </a:p>
          <a:p>
            <a:pPr marL="514350" indent="-514350" eaLnBrk="1" fontAlgn="auto" hangingPunct="1">
              <a:spcAft>
                <a:spcPts val="0"/>
              </a:spcAft>
              <a:buFont typeface="+mj-lt"/>
              <a:buAutoNum type="arabicPeriod" startAt="3"/>
              <a:defRPr/>
            </a:pPr>
            <a:endParaRPr lang="en-US" sz="2800" dirty="0">
              <a:solidFill>
                <a:schemeClr val="tx1">
                  <a:lumMod val="75000"/>
                  <a:lumOff val="25000"/>
                </a:schemeClr>
              </a:solidFill>
            </a:endParaRPr>
          </a:p>
          <a:p>
            <a:pPr marL="514350" indent="-514350" eaLnBrk="1" fontAlgn="auto" hangingPunct="1">
              <a:spcAft>
                <a:spcPts val="0"/>
              </a:spcAft>
              <a:buFont typeface="+mj-lt"/>
              <a:buAutoNum type="arabicPeriod" startAt="3"/>
              <a:defRPr/>
            </a:pPr>
            <a:r>
              <a:rPr lang="en-US" sz="2800" dirty="0">
                <a:solidFill>
                  <a:schemeClr val="tx1">
                    <a:lumMod val="75000"/>
                    <a:lumOff val="25000"/>
                  </a:schemeClr>
                </a:solidFill>
              </a:rPr>
              <a:t>Stamped signatures are no longer acceptable as of January 1, 2009, as stated by the Centers for Medicare &amp; Medicaid Services (“CMS”).</a:t>
            </a:r>
          </a:p>
          <a:p>
            <a:pPr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00013"/>
            <a:ext cx="7543800" cy="1325562"/>
          </a:xfrm>
        </p:spPr>
        <p:txBody>
          <a:bodyPr/>
          <a:lstStyle/>
          <a:p>
            <a:pPr eaLnBrk="1" hangingPunct="1"/>
            <a:r>
              <a:rPr lang="en-US"/>
              <a:t>HCC Risk Value</a:t>
            </a:r>
          </a:p>
        </p:txBody>
      </p:sp>
      <p:sp>
        <p:nvSpPr>
          <p:cNvPr id="11267" name="Rectangle 3"/>
          <p:cNvSpPr>
            <a:spLocks noGrp="1" noChangeArrowheads="1"/>
          </p:cNvSpPr>
          <p:nvPr>
            <p:ph idx="1"/>
          </p:nvPr>
        </p:nvSpPr>
        <p:spPr>
          <a:xfrm>
            <a:off x="228600" y="1676400"/>
            <a:ext cx="8686800" cy="5181600"/>
          </a:xfrm>
        </p:spPr>
        <p:txBody>
          <a:bodyPr/>
          <a:lstStyle/>
          <a:p>
            <a:pPr eaLnBrk="1" hangingPunct="1">
              <a:lnSpc>
                <a:spcPct val="100000"/>
              </a:lnSpc>
              <a:spcBef>
                <a:spcPct val="0"/>
              </a:spcBef>
            </a:pPr>
            <a:r>
              <a:rPr lang="en-US" sz="2800"/>
              <a:t>Established in 2004 to reward Medicare + Advantage programs who do not “cherry-pick” only well Medicare beneficiaries.</a:t>
            </a:r>
          </a:p>
          <a:p>
            <a:pPr eaLnBrk="1" hangingPunct="1">
              <a:lnSpc>
                <a:spcPct val="100000"/>
              </a:lnSpc>
              <a:spcBef>
                <a:spcPct val="0"/>
              </a:spcBef>
            </a:pPr>
            <a:r>
              <a:rPr lang="en-US" sz="2800"/>
              <a:t>The HCC/RxHCC Codes have value in Medicare Advantage, Medical Home and ACO. </a:t>
            </a:r>
          </a:p>
          <a:p>
            <a:pPr eaLnBrk="1" hangingPunct="1">
              <a:lnSpc>
                <a:spcPct val="100000"/>
              </a:lnSpc>
              <a:spcBef>
                <a:spcPct val="0"/>
              </a:spcBef>
            </a:pPr>
            <a:r>
              <a:rPr lang="en-US" sz="2800"/>
              <a:t>It is anticipated that practices which are Medical Homes will be paid based on the level of MH recognition and on the total value of the HCC/RxHcc coefficient aggregate.  </a:t>
            </a:r>
          </a:p>
          <a:p>
            <a:pPr eaLnBrk="1" hangingPunct="1">
              <a:lnSpc>
                <a:spcPct val="100000"/>
              </a:lnSpc>
              <a:spcBef>
                <a:spcPct val="0"/>
              </a:spcBef>
            </a:pPr>
            <a:r>
              <a:rPr lang="en-US" sz="2800"/>
              <a:t>The highest per member per month reimbursement will be fore NCQA Tier III and a coefficient aggregate of 2.0 and higher.</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100013"/>
            <a:ext cx="7543800" cy="1325562"/>
          </a:xfrm>
        </p:spPr>
        <p:txBody>
          <a:bodyPr/>
          <a:lstStyle/>
          <a:p>
            <a:pPr eaLnBrk="1" hangingPunct="1"/>
            <a:r>
              <a:rPr lang="en-US"/>
              <a:t>Provider Signatures on Progress Notes</a:t>
            </a:r>
          </a:p>
        </p:txBody>
      </p:sp>
      <p:sp>
        <p:nvSpPr>
          <p:cNvPr id="3" name="Content Placeholder 2"/>
          <p:cNvSpPr>
            <a:spLocks noGrp="1"/>
          </p:cNvSpPr>
          <p:nvPr>
            <p:ph idx="1"/>
          </p:nvPr>
        </p:nvSpPr>
        <p:spPr>
          <a:xfrm>
            <a:off x="152400" y="1752600"/>
            <a:ext cx="8763000" cy="5105400"/>
          </a:xfrm>
        </p:spPr>
        <p:txBody>
          <a:bodyPr rtlCol="0">
            <a:normAutofit lnSpcReduction="10000"/>
          </a:bodyPr>
          <a:lstStyle/>
          <a:p>
            <a:pPr marL="514350" indent="-514350" eaLnBrk="1" fontAlgn="auto" hangingPunct="1">
              <a:spcAft>
                <a:spcPts val="0"/>
              </a:spcAft>
              <a:buFont typeface="+mj-lt"/>
              <a:buAutoNum type="arabicPeriod" startAt="4"/>
              <a:defRPr/>
            </a:pPr>
            <a:r>
              <a:rPr lang="en-US" sz="2800" dirty="0">
                <a:solidFill>
                  <a:schemeClr val="tx1">
                    <a:lumMod val="75000"/>
                    <a:lumOff val="25000"/>
                  </a:schemeClr>
                </a:solidFill>
              </a:rPr>
              <a:t>EMR Progress Notes must have the following wording as part of the signature line: “Electronically signed”, Authenticated by”, “Signed by”, “Validated by”, Approved by”, or “Sealed by”. </a:t>
            </a:r>
          </a:p>
          <a:p>
            <a:pPr marL="514350" indent="-514350" eaLnBrk="1" fontAlgn="auto" hangingPunct="1">
              <a:spcAft>
                <a:spcPts val="0"/>
              </a:spcAft>
              <a:buFont typeface="+mj-lt"/>
              <a:buAutoNum type="arabicPeriod" startAt="4"/>
              <a:defRPr/>
            </a:pPr>
            <a:endParaRPr lang="en-US" sz="2800" dirty="0">
              <a:solidFill>
                <a:schemeClr val="tx1">
                  <a:lumMod val="75000"/>
                  <a:lumOff val="25000"/>
                </a:schemeClr>
              </a:solidFill>
            </a:endParaRPr>
          </a:p>
          <a:p>
            <a:pPr marL="514350" indent="-514350" eaLnBrk="1" fontAlgn="auto" hangingPunct="1">
              <a:spcAft>
                <a:spcPts val="0"/>
              </a:spcAft>
              <a:buFont typeface="+mj-lt"/>
              <a:buAutoNum type="arabicPeriod" startAt="4"/>
              <a:defRPr/>
            </a:pPr>
            <a:r>
              <a:rPr lang="en-US" sz="2800" dirty="0">
                <a:solidFill>
                  <a:schemeClr val="tx1">
                    <a:lumMod val="75000"/>
                    <a:lumOff val="25000"/>
                  </a:schemeClr>
                </a:solidFill>
              </a:rPr>
              <a:t>The signed EMR record must be closed to all changes. </a:t>
            </a:r>
          </a:p>
          <a:p>
            <a:pPr marL="514350" indent="-514350" eaLnBrk="1" fontAlgn="auto" hangingPunct="1">
              <a:spcAft>
                <a:spcPts val="0"/>
              </a:spcAft>
              <a:buFont typeface="+mj-lt"/>
              <a:buAutoNum type="arabicPeriod" startAt="4"/>
              <a:defRPr/>
            </a:pPr>
            <a:endParaRPr lang="en-US" sz="2800" dirty="0">
              <a:solidFill>
                <a:schemeClr val="tx1">
                  <a:lumMod val="75000"/>
                  <a:lumOff val="25000"/>
                </a:schemeClr>
              </a:solidFill>
            </a:endParaRPr>
          </a:p>
          <a:p>
            <a:pPr marL="514350" indent="-514350" eaLnBrk="1" fontAlgn="auto" hangingPunct="1">
              <a:spcAft>
                <a:spcPts val="0"/>
              </a:spcAft>
              <a:buFont typeface="+mj-lt"/>
              <a:buAutoNum type="arabicPeriod" startAt="4"/>
              <a:defRPr/>
            </a:pPr>
            <a:r>
              <a:rPr lang="en-US" sz="2800" dirty="0">
                <a:solidFill>
                  <a:schemeClr val="tx1">
                    <a:lumMod val="75000"/>
                    <a:lumOff val="25000"/>
                  </a:schemeClr>
                </a:solidFill>
              </a:rPr>
              <a:t>Any additional information or updates can be added as a separate addendum to the DOS, i.e. lab result returned which confirms diagnosis within 30 days of the initial DOS.</a:t>
            </a:r>
          </a:p>
          <a:p>
            <a:pPr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 y="100013"/>
            <a:ext cx="7543800" cy="1325562"/>
          </a:xfrm>
        </p:spPr>
        <p:txBody>
          <a:bodyPr/>
          <a:lstStyle/>
          <a:p>
            <a:pPr eaLnBrk="1" hangingPunct="1"/>
            <a:r>
              <a:rPr lang="en-US"/>
              <a:t>Requirements for Progress Notes</a:t>
            </a:r>
          </a:p>
        </p:txBody>
      </p:sp>
      <p:sp>
        <p:nvSpPr>
          <p:cNvPr id="40963" name="Content Placeholder 2"/>
          <p:cNvSpPr>
            <a:spLocks noGrp="1"/>
          </p:cNvSpPr>
          <p:nvPr>
            <p:ph idx="1"/>
          </p:nvPr>
        </p:nvSpPr>
        <p:spPr>
          <a:xfrm>
            <a:off x="152400" y="1828800"/>
            <a:ext cx="8763000" cy="4572000"/>
          </a:xfrm>
        </p:spPr>
        <p:txBody>
          <a:bodyPr rtlCol="0">
            <a:normAutofit fontScale="92500" lnSpcReduction="10000"/>
          </a:bodyPr>
          <a:lstStyle/>
          <a:p>
            <a:pPr eaLnBrk="1" fontAlgn="auto" hangingPunct="1">
              <a:spcAft>
                <a:spcPts val="0"/>
              </a:spcAft>
              <a:buFontTx/>
              <a:buNone/>
              <a:defRPr/>
            </a:pPr>
            <a:endParaRPr lang="en-US" sz="1400" dirty="0">
              <a:solidFill>
                <a:schemeClr val="tx1">
                  <a:lumMod val="75000"/>
                  <a:lumOff val="25000"/>
                </a:schemeClr>
              </a:solidFill>
            </a:endParaRP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CMS wants an evaluation of each diagnosis on the Progress Note, not just the listing of chronic conditions, i.e.: DM w/Neuropathy - meds adjusted, CHF - compensated, COPD - test ordered, HTN - uncontrolled, Hyperlipidemia - stable on meds. </a:t>
            </a: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CMS considers diagnoses listed on the Progress Note without an evaluation or assessment as a “problem list”, which is unacceptable for encounter data submission.</a:t>
            </a: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Each Progress Note must be able to “stand alone”. Do not refer to diagnoses from a prior Progress Note, problem list, etc.</a:t>
            </a:r>
          </a:p>
          <a:p>
            <a:pPr marL="514350" indent="-514350" eaLnBrk="1" fontAlgn="auto" hangingPunct="1">
              <a:spcAft>
                <a:spcPts val="0"/>
              </a:spcAft>
              <a:buFont typeface="+mj-lt"/>
              <a:buAutoNum type="arabicPeriod"/>
              <a:defRPr/>
            </a:pPr>
            <a:endParaRPr lang="en-US" dirty="0">
              <a:solidFill>
                <a:schemeClr val="tx1">
                  <a:lumMod val="75000"/>
                  <a:lumOff val="25000"/>
                </a:schemeClr>
              </a:solidFill>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 y="100013"/>
            <a:ext cx="7543800" cy="1325562"/>
          </a:xfrm>
        </p:spPr>
        <p:txBody>
          <a:bodyPr/>
          <a:lstStyle/>
          <a:p>
            <a:pPr eaLnBrk="1" hangingPunct="1"/>
            <a:r>
              <a:rPr lang="en-US"/>
              <a:t>Areas of Concern – Active vs. History </a:t>
            </a:r>
          </a:p>
        </p:txBody>
      </p:sp>
      <p:sp>
        <p:nvSpPr>
          <p:cNvPr id="43011" name="Content Placeholder 2"/>
          <p:cNvSpPr>
            <a:spLocks noGrp="1"/>
          </p:cNvSpPr>
          <p:nvPr>
            <p:ph idx="1"/>
          </p:nvPr>
        </p:nvSpPr>
        <p:spPr>
          <a:xfrm>
            <a:off x="153988" y="1828800"/>
            <a:ext cx="8609012" cy="4572000"/>
          </a:xfrm>
        </p:spPr>
        <p:txBody>
          <a:bodyPr rtlCol="0">
            <a:normAutofit/>
          </a:bodyPr>
          <a:lstStyle/>
          <a:p>
            <a:pPr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Coding errors predominately often fall into two categories: </a:t>
            </a:r>
          </a:p>
          <a:p>
            <a:pPr eaLnBrk="1" fontAlgn="auto" hangingPunct="1">
              <a:spcAft>
                <a:spcPts val="0"/>
              </a:spcAft>
              <a:buFontTx/>
              <a:buNone/>
              <a:defRPr/>
            </a:pPr>
            <a:endParaRPr lang="en-US" sz="1200" dirty="0">
              <a:solidFill>
                <a:schemeClr val="tx1">
                  <a:lumMod val="75000"/>
                  <a:lumOff val="25000"/>
                </a:schemeClr>
              </a:solidFill>
            </a:endParaRPr>
          </a:p>
          <a:p>
            <a:pPr marL="1280160" indent="-342900" eaLnBrk="1" fontAlgn="auto" hangingPunct="1">
              <a:spcAft>
                <a:spcPts val="0"/>
              </a:spcAft>
              <a:buFont typeface="+mj-lt"/>
              <a:buAutoNum type="arabicPeriod"/>
              <a:defRPr/>
            </a:pPr>
            <a:r>
              <a:rPr lang="en-US" sz="2800" dirty="0">
                <a:solidFill>
                  <a:schemeClr val="tx1">
                    <a:lumMod val="75000"/>
                    <a:lumOff val="25000"/>
                  </a:schemeClr>
                </a:solidFill>
              </a:rPr>
              <a:t>CVA submitted as a current condition instead of as “History of”. </a:t>
            </a:r>
          </a:p>
          <a:p>
            <a:pPr marL="1280160" indent="-342900" eaLnBrk="1" fontAlgn="auto" hangingPunct="1">
              <a:spcAft>
                <a:spcPts val="0"/>
              </a:spcAft>
              <a:buFont typeface="+mj-lt"/>
              <a:buAutoNum type="arabicPeriod"/>
              <a:defRPr/>
            </a:pPr>
            <a:endParaRPr lang="en-US" sz="1200" dirty="0">
              <a:solidFill>
                <a:schemeClr val="tx1">
                  <a:lumMod val="75000"/>
                  <a:lumOff val="25000"/>
                </a:schemeClr>
              </a:solidFill>
            </a:endParaRPr>
          </a:p>
          <a:p>
            <a:pPr marL="1280160" indent="-342900" eaLnBrk="1" fontAlgn="auto" hangingPunct="1">
              <a:spcAft>
                <a:spcPts val="0"/>
              </a:spcAft>
              <a:buFont typeface="+mj-lt"/>
              <a:buAutoNum type="arabicPeriod"/>
              <a:defRPr/>
            </a:pPr>
            <a:r>
              <a:rPr lang="en-US" sz="2800" dirty="0">
                <a:solidFill>
                  <a:schemeClr val="tx1">
                    <a:lumMod val="75000"/>
                    <a:lumOff val="25000"/>
                  </a:schemeClr>
                </a:solidFill>
              </a:rPr>
              <a:t>Cancer submitted as a current condition instead of as “History of”.</a:t>
            </a:r>
          </a:p>
          <a:p>
            <a:pPr eaLnBrk="1" fontAlgn="auto" hangingPunct="1">
              <a:spcAft>
                <a:spcPts val="0"/>
              </a:spcAft>
              <a:buFontTx/>
              <a:buNone/>
              <a:defRPr/>
            </a:pPr>
            <a:endParaRPr lang="en-US" dirty="0">
              <a:solidFill>
                <a:schemeClr val="tx1">
                  <a:lumMod val="75000"/>
                  <a:lumOff val="25000"/>
                </a:schemeClr>
              </a:solidFill>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100013"/>
            <a:ext cx="7543800" cy="1325562"/>
          </a:xfrm>
        </p:spPr>
        <p:txBody>
          <a:bodyPr/>
          <a:lstStyle/>
          <a:p>
            <a:pPr eaLnBrk="1" hangingPunct="1"/>
            <a:r>
              <a:rPr lang="en-US"/>
              <a:t>Areas of Concern – Active vs. History </a:t>
            </a:r>
          </a:p>
        </p:txBody>
      </p:sp>
      <p:sp>
        <p:nvSpPr>
          <p:cNvPr id="51203" name="Content Placeholder 2"/>
          <p:cNvSpPr>
            <a:spLocks noGrp="1"/>
          </p:cNvSpPr>
          <p:nvPr>
            <p:ph idx="1"/>
          </p:nvPr>
        </p:nvSpPr>
        <p:spPr>
          <a:xfrm>
            <a:off x="152400" y="1828800"/>
            <a:ext cx="8763000" cy="4572000"/>
          </a:xfrm>
        </p:spPr>
        <p:txBody>
          <a:bodyPr/>
          <a:lstStyle/>
          <a:p>
            <a:pPr eaLnBrk="1" hangingPunct="1">
              <a:buFont typeface="Wingdings" pitchFamily="2" charset="2"/>
              <a:buChar char="§"/>
            </a:pPr>
            <a:r>
              <a:rPr lang="en-US" sz="2800"/>
              <a:t>CVA becomes “history of” when the member is discharged from the hospital after the acute episode.</a:t>
            </a:r>
          </a:p>
          <a:p>
            <a:pPr eaLnBrk="1" hangingPunct="1">
              <a:buFont typeface="Wingdings" pitchFamily="2" charset="2"/>
              <a:buChar char="§"/>
            </a:pPr>
            <a:endParaRPr lang="en-US" sz="2800"/>
          </a:p>
          <a:p>
            <a:pPr eaLnBrk="1" hangingPunct="1">
              <a:buFont typeface="Wingdings" pitchFamily="2" charset="2"/>
              <a:buChar char="§"/>
            </a:pPr>
            <a:r>
              <a:rPr lang="en-US" sz="2800"/>
              <a:t>At the point of PCP follow-up, post-CVA with no residual effects is coded as V12.54. It is not coded as 434.91 or 436. </a:t>
            </a:r>
          </a:p>
          <a:p>
            <a:pPr eaLnBrk="1" hangingPunct="1">
              <a:buFont typeface="Wingdings" pitchFamily="2" charset="2"/>
              <a:buChar char="§"/>
            </a:pPr>
            <a:endParaRPr lang="en-US" sz="2800"/>
          </a:p>
          <a:p>
            <a:pPr eaLnBrk="1" hangingPunct="1">
              <a:buFont typeface="Wingdings" pitchFamily="2" charset="2"/>
              <a:buChar char="§"/>
            </a:pPr>
            <a:r>
              <a:rPr lang="en-US" sz="2800"/>
              <a:t>Residual effects of CVA should be coded using ICD-9-CM codes from the 438 section of ICD-9-CM.</a:t>
            </a:r>
          </a:p>
          <a:p>
            <a:pPr eaLnBrk="1" hangingPunct="1">
              <a:buFontTx/>
              <a:buNone/>
            </a:pPr>
            <a:endParaRPr lang="en-US"/>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100013"/>
            <a:ext cx="7543800" cy="1325562"/>
          </a:xfrm>
        </p:spPr>
        <p:txBody>
          <a:bodyPr/>
          <a:lstStyle/>
          <a:p>
            <a:pPr eaLnBrk="1" hangingPunct="1"/>
            <a:r>
              <a:rPr lang="en-US"/>
              <a:t>Areas of Concern – Active vs. History </a:t>
            </a:r>
          </a:p>
        </p:txBody>
      </p:sp>
      <p:sp>
        <p:nvSpPr>
          <p:cNvPr id="52227" name="Content Placeholder 2"/>
          <p:cNvSpPr>
            <a:spLocks noGrp="1"/>
          </p:cNvSpPr>
          <p:nvPr>
            <p:ph idx="1"/>
          </p:nvPr>
        </p:nvSpPr>
        <p:spPr>
          <a:xfrm>
            <a:off x="152400" y="1828800"/>
            <a:ext cx="8763000" cy="4572000"/>
          </a:xfrm>
        </p:spPr>
        <p:txBody>
          <a:bodyPr/>
          <a:lstStyle/>
          <a:p>
            <a:pPr eaLnBrk="1" hangingPunct="1">
              <a:buFont typeface="Wingdings" pitchFamily="2" charset="2"/>
              <a:buChar char="§"/>
            </a:pPr>
            <a:endParaRPr lang="en-US" sz="2800"/>
          </a:p>
          <a:p>
            <a:pPr eaLnBrk="1" hangingPunct="1">
              <a:buFont typeface="Wingdings" pitchFamily="2" charset="2"/>
              <a:buChar char="§"/>
            </a:pPr>
            <a:r>
              <a:rPr lang="en-US" sz="2800"/>
              <a:t>Cancer becomes “history of” when all current and adjunct treatment has been completed. </a:t>
            </a:r>
          </a:p>
          <a:p>
            <a:pPr eaLnBrk="1" hangingPunct="1">
              <a:buFont typeface="Wingdings" pitchFamily="2" charset="2"/>
              <a:buChar char="§"/>
            </a:pPr>
            <a:endParaRPr lang="en-US" sz="2800"/>
          </a:p>
          <a:p>
            <a:pPr eaLnBrk="1" hangingPunct="1">
              <a:buFont typeface="Wingdings" pitchFamily="2" charset="2"/>
              <a:buChar char="§"/>
            </a:pPr>
            <a:r>
              <a:rPr lang="en-US" sz="2800"/>
              <a:t>History of Cancer is coded using V-codes from the V10 section of ICD-9-CM. </a:t>
            </a:r>
          </a:p>
          <a:p>
            <a:pPr eaLnBrk="1" hangingPunct="1">
              <a:buFont typeface="Wingdings" pitchFamily="2" charset="2"/>
              <a:buChar char="§"/>
            </a:pPr>
            <a:endParaRPr lang="en-US" sz="2800"/>
          </a:p>
          <a:p>
            <a:pPr eaLnBrk="1" hangingPunct="1">
              <a:buFont typeface="Wingdings" pitchFamily="2" charset="2"/>
              <a:buChar char="§"/>
            </a:pPr>
            <a:r>
              <a:rPr lang="en-US" sz="2800"/>
              <a:t>Use a V-code from the V67 section in ICD-9-CM for ongoing surveillance following completed treatment.</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100013"/>
            <a:ext cx="7543800" cy="1325562"/>
          </a:xfrm>
        </p:spPr>
        <p:txBody>
          <a:bodyPr/>
          <a:lstStyle/>
          <a:p>
            <a:pPr eaLnBrk="1" hangingPunct="1"/>
            <a:r>
              <a:rPr lang="en-US"/>
              <a:t>SETMA’s Strategy</a:t>
            </a:r>
            <a:br>
              <a:rPr lang="en-US"/>
            </a:br>
            <a:r>
              <a:rPr lang="en-US"/>
              <a:t>Evaluating Each Problem Annually</a:t>
            </a:r>
          </a:p>
        </p:txBody>
      </p:sp>
      <p:sp>
        <p:nvSpPr>
          <p:cNvPr id="53251" name="Rectangle 3"/>
          <p:cNvSpPr>
            <a:spLocks noGrp="1" noChangeArrowheads="1"/>
          </p:cNvSpPr>
          <p:nvPr>
            <p:ph idx="1"/>
          </p:nvPr>
        </p:nvSpPr>
        <p:spPr>
          <a:xfrm>
            <a:off x="152400" y="1752600"/>
            <a:ext cx="8686800" cy="5105400"/>
          </a:xfrm>
        </p:spPr>
        <p:txBody>
          <a:bodyPr/>
          <a:lstStyle/>
          <a:p>
            <a:pPr marL="0" indent="0" eaLnBrk="1" hangingPunct="1">
              <a:lnSpc>
                <a:spcPct val="100000"/>
              </a:lnSpc>
              <a:buFont typeface="Arial" charset="0"/>
              <a:buNone/>
            </a:pPr>
            <a:endParaRPr lang="en-US" sz="2800"/>
          </a:p>
          <a:p>
            <a:pPr marL="0" indent="0" eaLnBrk="1" hangingPunct="1">
              <a:lnSpc>
                <a:spcPct val="100000"/>
              </a:lnSpc>
              <a:buFont typeface="Arial" charset="0"/>
              <a:buNone/>
            </a:pPr>
            <a:r>
              <a:rPr lang="en-US" sz="2800"/>
              <a:t>SETMA has ways of documenting the evaluation of an HCC/RxHCC which are discussed at length in the tutorial which has been passed out to you.  They are: </a:t>
            </a:r>
          </a:p>
          <a:p>
            <a:pPr marL="0" indent="0" eaLnBrk="1" hangingPunct="1">
              <a:lnSpc>
                <a:spcPct val="100000"/>
              </a:lnSpc>
              <a:buFont typeface="Arial" charset="0"/>
              <a:buNone/>
            </a:pPr>
            <a:endParaRPr lang="en-US" sz="1200"/>
          </a:p>
          <a:p>
            <a:pPr marL="857250" lvl="2" indent="-514350" eaLnBrk="1" hangingPunct="1">
              <a:lnSpc>
                <a:spcPct val="100000"/>
              </a:lnSpc>
              <a:buFont typeface="Franklin Gothic Medium" pitchFamily="34" charset="0"/>
              <a:buAutoNum type="arabicPeriod"/>
            </a:pPr>
            <a:r>
              <a:rPr lang="en-US" sz="2500"/>
              <a:t>Disease management tools; </a:t>
            </a:r>
          </a:p>
          <a:p>
            <a:pPr marL="857250" lvl="2" indent="-514350" eaLnBrk="1" hangingPunct="1">
              <a:lnSpc>
                <a:spcPct val="100000"/>
              </a:lnSpc>
              <a:buFont typeface="Franklin Gothic Medium" pitchFamily="34" charset="0"/>
              <a:buAutoNum type="arabicPeriod"/>
            </a:pPr>
            <a:r>
              <a:rPr lang="en-US" sz="2500"/>
              <a:t>Chronic Conditions evaluation pop-ups; </a:t>
            </a:r>
          </a:p>
          <a:p>
            <a:pPr marL="857250" lvl="2" indent="-514350" eaLnBrk="1" hangingPunct="1">
              <a:lnSpc>
                <a:spcPct val="100000"/>
              </a:lnSpc>
              <a:buFont typeface="Franklin Gothic Medium" pitchFamily="34" charset="0"/>
              <a:buAutoNum type="arabicPeriod"/>
            </a:pPr>
            <a:r>
              <a:rPr lang="en-US" sz="2500"/>
              <a:t>“Detailed Comment” pop-ups which launch from the Assessment Template; </a:t>
            </a:r>
          </a:p>
          <a:p>
            <a:pPr marL="857250" lvl="2" indent="-514350" eaLnBrk="1" hangingPunct="1">
              <a:lnSpc>
                <a:spcPct val="100000"/>
              </a:lnSpc>
              <a:buFont typeface="Franklin Gothic Medium" pitchFamily="34" charset="0"/>
              <a:buAutoNum type="arabicPeriod"/>
            </a:pPr>
            <a:r>
              <a:rPr lang="en-US" sz="2500"/>
              <a:t>The main body of the patient encounter in GP Master.</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100013"/>
            <a:ext cx="7543800" cy="1325562"/>
          </a:xfrm>
        </p:spPr>
        <p:txBody>
          <a:bodyPr/>
          <a:lstStyle/>
          <a:p>
            <a:pPr eaLnBrk="1" hangingPunct="1"/>
            <a:r>
              <a:rPr lang="en-US"/>
              <a:t>What Documentation Is Necessary?</a:t>
            </a:r>
          </a:p>
        </p:txBody>
      </p:sp>
      <p:sp>
        <p:nvSpPr>
          <p:cNvPr id="59395" name="Rectangle 3"/>
          <p:cNvSpPr>
            <a:spLocks noGrp="1" noChangeArrowheads="1"/>
          </p:cNvSpPr>
          <p:nvPr>
            <p:ph idx="1"/>
          </p:nvPr>
        </p:nvSpPr>
        <p:spPr>
          <a:xfrm>
            <a:off x="228600" y="1066800"/>
            <a:ext cx="8915400" cy="5791200"/>
          </a:xfrm>
        </p:spPr>
        <p:txBody>
          <a:bodyPr/>
          <a:lstStyle/>
          <a:p>
            <a:pPr eaLnBrk="1" hangingPunct="1">
              <a:buFontTx/>
              <a:buNone/>
              <a:defRPr/>
            </a:pPr>
            <a:endParaRPr lang="en-US" sz="2400" dirty="0"/>
          </a:p>
          <a:p>
            <a:pPr eaLnBrk="1" hangingPunct="1">
              <a:lnSpc>
                <a:spcPct val="100000"/>
              </a:lnSpc>
              <a:buFont typeface="Wingdings" pitchFamily="2" charset="2"/>
              <a:buChar char="§"/>
              <a:defRPr/>
            </a:pPr>
            <a:endParaRPr lang="en-US" sz="2800" dirty="0"/>
          </a:p>
          <a:p>
            <a:pPr eaLnBrk="1" hangingPunct="1">
              <a:lnSpc>
                <a:spcPct val="100000"/>
              </a:lnSpc>
              <a:buFont typeface="Wingdings" pitchFamily="2" charset="2"/>
              <a:buChar char="§"/>
              <a:defRPr/>
            </a:pPr>
            <a:r>
              <a:rPr lang="en-US" sz="2800" b="1" dirty="0"/>
              <a:t>Because all of the HCC and/or </a:t>
            </a:r>
            <a:r>
              <a:rPr lang="en-US" sz="2800" b="1" dirty="0" err="1"/>
              <a:t>RxHCC</a:t>
            </a:r>
            <a:r>
              <a:rPr lang="en-US" sz="2800" b="1" dirty="0"/>
              <a:t> are Chronic Conditions, the following would be required: </a:t>
            </a:r>
          </a:p>
          <a:p>
            <a:pPr eaLnBrk="1" hangingPunct="1">
              <a:lnSpc>
                <a:spcPct val="100000"/>
              </a:lnSpc>
              <a:buFont typeface="Wingdings" pitchFamily="2" charset="2"/>
              <a:buChar char="§"/>
              <a:defRPr/>
            </a:pPr>
            <a:endParaRPr lang="en-US" sz="2800" dirty="0"/>
          </a:p>
          <a:p>
            <a:pPr marL="548640" eaLnBrk="1" hangingPunct="1">
              <a:lnSpc>
                <a:spcPct val="100000"/>
              </a:lnSpc>
              <a:buFont typeface="Wingdings" pitchFamily="2" charset="2"/>
              <a:buChar char="§"/>
              <a:defRPr/>
            </a:pPr>
            <a:r>
              <a:rPr lang="en-US" sz="2800" dirty="0"/>
              <a:t>They must be identified in the E&amp;M coding event for that encounter and they must appear on the Chronic Problem list for that patient.</a:t>
            </a:r>
          </a:p>
          <a:p>
            <a:pPr marL="548640" eaLnBrk="1" hangingPunct="1">
              <a:lnSpc>
                <a:spcPct val="100000"/>
              </a:lnSpc>
              <a:buFont typeface="Wingdings" pitchFamily="2" charset="2"/>
              <a:buChar char="§"/>
              <a:defRPr/>
            </a:pPr>
            <a:r>
              <a:rPr lang="en-US" sz="2800" dirty="0"/>
              <a:t>Lab, x-rays and procedures should be appropriate to that condition, when required.</a:t>
            </a:r>
          </a:p>
          <a:p>
            <a:pPr eaLnBrk="1" hangingPunct="1">
              <a:defRPr/>
            </a:pPr>
            <a:endParaRPr lang="en-US" sz="2400" dirty="0"/>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100013"/>
            <a:ext cx="7543800" cy="1325562"/>
          </a:xfrm>
        </p:spPr>
        <p:txBody>
          <a:bodyPr/>
          <a:lstStyle/>
          <a:p>
            <a:pPr eaLnBrk="1" hangingPunct="1"/>
            <a:r>
              <a:rPr lang="en-US"/>
              <a:t>What Documentation Is Necessary?</a:t>
            </a:r>
          </a:p>
        </p:txBody>
      </p:sp>
      <p:sp>
        <p:nvSpPr>
          <p:cNvPr id="55299" name="Rectangle 3"/>
          <p:cNvSpPr>
            <a:spLocks noGrp="1" noChangeArrowheads="1"/>
          </p:cNvSpPr>
          <p:nvPr>
            <p:ph idx="1"/>
          </p:nvPr>
        </p:nvSpPr>
        <p:spPr>
          <a:xfrm>
            <a:off x="228600" y="1295400"/>
            <a:ext cx="8915400" cy="5562600"/>
          </a:xfrm>
        </p:spPr>
        <p:txBody>
          <a:bodyPr rtlCol="0">
            <a:normAutofit lnSpcReduction="10000"/>
          </a:bodyPr>
          <a:lstStyle/>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Medications should be reviewed and appropriate medications for the condition should be present in the documentation for the encounter</a:t>
            </a: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Physical examination should be specific for that condition – for instance if you state the patient has CHF and do not document the lungs and heart, it would not be a valid evaluation.  If you say the patient has cancer of the prostate and you do not comment whether they are currently in treatment or are in surveillance, that would not be valid.</a:t>
            </a: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Documented History (CC, ROS, PMH) should be appropriate for that condition.</a:t>
            </a:r>
          </a:p>
          <a:p>
            <a:pPr eaLnBrk="1" fontAlgn="auto" hangingPunct="1">
              <a:spcAft>
                <a:spcPts val="0"/>
              </a:spcAft>
              <a:buFont typeface="Arial" panose="020B0604020202020204" pitchFamily="34" charset="0"/>
              <a:buChar char="▪"/>
              <a:defRPr/>
            </a:pPr>
            <a:endParaRPr lang="en-US" sz="2400" dirty="0">
              <a:solidFill>
                <a:schemeClr val="tx1">
                  <a:lumMod val="75000"/>
                  <a:lumOff val="25000"/>
                </a:schemeClr>
              </a:solidFill>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100013"/>
            <a:ext cx="7543800" cy="1325562"/>
          </a:xfrm>
        </p:spPr>
        <p:txBody>
          <a:bodyPr/>
          <a:lstStyle/>
          <a:p>
            <a:pPr eaLnBrk="1" hangingPunct="1"/>
            <a:r>
              <a:rPr lang="en-US"/>
              <a:t>What Documentation Is Necessary?</a:t>
            </a:r>
          </a:p>
        </p:txBody>
      </p:sp>
      <p:sp>
        <p:nvSpPr>
          <p:cNvPr id="56323" name="Rectangle 3"/>
          <p:cNvSpPr>
            <a:spLocks noGrp="1" noChangeArrowheads="1"/>
          </p:cNvSpPr>
          <p:nvPr>
            <p:ph idx="1"/>
          </p:nvPr>
        </p:nvSpPr>
        <p:spPr>
          <a:xfrm>
            <a:off x="228600" y="1828800"/>
            <a:ext cx="8610600" cy="4572000"/>
          </a:xfrm>
        </p:spPr>
        <p:txBody>
          <a:bodyPr rtlCol="0">
            <a:normAutofit fontScale="85000" lnSpcReduction="20000"/>
          </a:bodyPr>
          <a:lstStyle/>
          <a:p>
            <a:pPr marL="0" indent="0" eaLnBrk="1" fontAlgn="auto" hangingPunct="1">
              <a:lnSpc>
                <a:spcPct val="110000"/>
              </a:lnSpc>
              <a:spcAft>
                <a:spcPts val="0"/>
              </a:spcAft>
              <a:buFont typeface="Arial" panose="020B0604020202020204" pitchFamily="34" charset="0"/>
              <a:buNone/>
              <a:defRPr/>
            </a:pPr>
            <a:r>
              <a:rPr lang="en-US" sz="3000" dirty="0">
                <a:solidFill>
                  <a:schemeClr val="tx1">
                    <a:lumMod val="75000"/>
                    <a:lumOff val="25000"/>
                  </a:schemeClr>
                </a:solidFill>
              </a:rPr>
              <a:t>What steps must be taken take to qualify a diagnosis as an HCC?  The diagnosis must be:</a:t>
            </a:r>
          </a:p>
          <a:p>
            <a:pPr marL="0" indent="0" eaLnBrk="1" fontAlgn="auto" hangingPunct="1">
              <a:lnSpc>
                <a:spcPct val="110000"/>
              </a:lnSpc>
              <a:spcAft>
                <a:spcPts val="0"/>
              </a:spcAft>
              <a:buFont typeface="Arial" panose="020B0604020202020204" pitchFamily="34" charset="0"/>
              <a:buNone/>
              <a:defRPr/>
            </a:pPr>
            <a:endParaRPr lang="en-US" sz="1600" dirty="0">
              <a:solidFill>
                <a:schemeClr val="tx1">
                  <a:lumMod val="75000"/>
                  <a:lumOff val="25000"/>
                </a:schemeClr>
              </a:solidFill>
            </a:endParaRPr>
          </a:p>
          <a:p>
            <a:pPr marL="457200" eaLnBrk="1" fontAlgn="auto" hangingPunct="1">
              <a:lnSpc>
                <a:spcPct val="110000"/>
              </a:lnSpc>
              <a:spcAft>
                <a:spcPts val="0"/>
              </a:spcAft>
              <a:buFont typeface="Wingdings" panose="05000000000000000000" pitchFamily="2" charset="2"/>
              <a:buChar char="§"/>
              <a:defRPr/>
            </a:pPr>
            <a:r>
              <a:rPr lang="en-US" sz="3000" dirty="0">
                <a:solidFill>
                  <a:schemeClr val="tx1">
                    <a:lumMod val="75000"/>
                    <a:lumOff val="25000"/>
                  </a:schemeClr>
                </a:solidFill>
              </a:rPr>
              <a:t>Established as applying to this patient.</a:t>
            </a:r>
          </a:p>
          <a:p>
            <a:pPr marL="457200" eaLnBrk="1" fontAlgn="auto" hangingPunct="1">
              <a:lnSpc>
                <a:spcPct val="110000"/>
              </a:lnSpc>
              <a:spcAft>
                <a:spcPts val="0"/>
              </a:spcAft>
              <a:buFont typeface="Wingdings" panose="05000000000000000000" pitchFamily="2" charset="2"/>
              <a:buChar char="§"/>
              <a:defRPr/>
            </a:pPr>
            <a:r>
              <a:rPr lang="en-US" sz="3000" dirty="0">
                <a:solidFill>
                  <a:schemeClr val="tx1">
                    <a:lumMod val="75000"/>
                    <a:lumOff val="25000"/>
                  </a:schemeClr>
                </a:solidFill>
              </a:rPr>
              <a:t>Documented in the patient’s record in the Chronic Problem list</a:t>
            </a:r>
          </a:p>
          <a:p>
            <a:pPr marL="457200" eaLnBrk="1" fontAlgn="auto" hangingPunct="1">
              <a:lnSpc>
                <a:spcPct val="110000"/>
              </a:lnSpc>
              <a:spcAft>
                <a:spcPts val="0"/>
              </a:spcAft>
              <a:buFont typeface="Wingdings" panose="05000000000000000000" pitchFamily="2" charset="2"/>
              <a:buChar char="§"/>
              <a:defRPr/>
            </a:pPr>
            <a:r>
              <a:rPr lang="en-US" sz="3000" dirty="0">
                <a:solidFill>
                  <a:schemeClr val="tx1">
                    <a:lumMod val="75000"/>
                    <a:lumOff val="25000"/>
                  </a:schemeClr>
                </a:solidFill>
              </a:rPr>
              <a:t>Evaluated at least once in the year prior to the qualification as an HCC or </a:t>
            </a:r>
            <a:r>
              <a:rPr lang="en-US" sz="3000" dirty="0" err="1">
                <a:solidFill>
                  <a:schemeClr val="tx1">
                    <a:lumMod val="75000"/>
                    <a:lumOff val="25000"/>
                  </a:schemeClr>
                </a:solidFill>
              </a:rPr>
              <a:t>RxHCC</a:t>
            </a:r>
            <a:r>
              <a:rPr lang="en-US" sz="3000" dirty="0">
                <a:solidFill>
                  <a:schemeClr val="tx1">
                    <a:lumMod val="75000"/>
                    <a:lumOff val="25000"/>
                  </a:schemeClr>
                </a:solidFill>
              </a:rPr>
              <a:t> and reported in the Acute Assessment of the record.</a:t>
            </a:r>
          </a:p>
          <a:p>
            <a:pPr marL="457200" eaLnBrk="1" fontAlgn="auto" hangingPunct="1">
              <a:lnSpc>
                <a:spcPct val="110000"/>
              </a:lnSpc>
              <a:spcAft>
                <a:spcPts val="0"/>
              </a:spcAft>
              <a:buFont typeface="Wingdings" panose="05000000000000000000" pitchFamily="2" charset="2"/>
              <a:buChar char="§"/>
              <a:defRPr/>
            </a:pPr>
            <a:r>
              <a:rPr lang="en-US" sz="3000" dirty="0">
                <a:solidFill>
                  <a:schemeClr val="tx1">
                    <a:lumMod val="75000"/>
                    <a:lumOff val="25000"/>
                  </a:schemeClr>
                </a:solidFill>
              </a:rPr>
              <a:t>Reported to the HMO and via the </a:t>
            </a:r>
            <a:r>
              <a:rPr lang="en-US" sz="3000" b="1" dirty="0">
                <a:solidFill>
                  <a:schemeClr val="tx1">
                    <a:lumMod val="75000"/>
                    <a:lumOff val="25000"/>
                  </a:schemeClr>
                </a:solidFill>
              </a:rPr>
              <a:t>HMO</a:t>
            </a:r>
            <a:r>
              <a:rPr lang="en-US" sz="3000" dirty="0">
                <a:solidFill>
                  <a:schemeClr val="tx1">
                    <a:lumMod val="75000"/>
                    <a:lumOff val="25000"/>
                  </a:schemeClr>
                </a:solidFill>
              </a:rPr>
              <a:t> to CMS</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100013"/>
            <a:ext cx="7543800" cy="1325562"/>
          </a:xfrm>
        </p:spPr>
        <p:txBody>
          <a:bodyPr/>
          <a:lstStyle/>
          <a:p>
            <a:pPr eaLnBrk="1" hangingPunct="1"/>
            <a:r>
              <a:rPr lang="en-US"/>
              <a:t>Provider Responsibility</a:t>
            </a:r>
          </a:p>
        </p:txBody>
      </p:sp>
      <p:sp>
        <p:nvSpPr>
          <p:cNvPr id="57347" name="Rectangle 3"/>
          <p:cNvSpPr>
            <a:spLocks noGrp="1" noChangeArrowheads="1"/>
          </p:cNvSpPr>
          <p:nvPr>
            <p:ph idx="1"/>
          </p:nvPr>
        </p:nvSpPr>
        <p:spPr>
          <a:xfrm>
            <a:off x="152400" y="1828800"/>
            <a:ext cx="8763000" cy="5029200"/>
          </a:xfrm>
        </p:spPr>
        <p:txBody>
          <a:bodyPr rtlCol="0">
            <a:normAutofit fontScale="85000" lnSpcReduction="20000"/>
          </a:bodyPr>
          <a:lstStyle/>
          <a:p>
            <a:pPr marL="0" indent="0" eaLnBrk="1" fontAlgn="auto" hangingPunct="1">
              <a:lnSpc>
                <a:spcPct val="100000"/>
              </a:lnSpc>
              <a:spcAft>
                <a:spcPts val="0"/>
              </a:spcAft>
              <a:buFontTx/>
              <a:buNone/>
              <a:defRPr/>
            </a:pPr>
            <a:r>
              <a:rPr lang="en-US" sz="3000" dirty="0">
                <a:solidFill>
                  <a:schemeClr val="tx1">
                    <a:lumMod val="75000"/>
                    <a:lumOff val="25000"/>
                  </a:schemeClr>
                </a:solidFill>
              </a:rPr>
              <a:t>Providers simply need to pay attention to the needs and condition of the patient and</a:t>
            </a:r>
          </a:p>
          <a:p>
            <a:pPr marL="457200" eaLnBrk="1" fontAlgn="auto" hangingPunct="1">
              <a:lnSpc>
                <a:spcPct val="100000"/>
              </a:lnSpc>
              <a:spcAft>
                <a:spcPts val="0"/>
              </a:spcAft>
              <a:buFont typeface="Arial" panose="020B0604020202020204" pitchFamily="34" charset="0"/>
              <a:buChar char="▪"/>
              <a:defRPr/>
            </a:pPr>
            <a:r>
              <a:rPr lang="en-US" sz="3000" dirty="0">
                <a:solidFill>
                  <a:schemeClr val="tx1">
                    <a:lumMod val="75000"/>
                    <a:lumOff val="25000"/>
                  </a:schemeClr>
                </a:solidFill>
              </a:rPr>
              <a:t>Add any HCC or RxHCC which you diagnose to both your chronic problem list and to the acute assessment.</a:t>
            </a:r>
          </a:p>
          <a:p>
            <a:pPr marL="457200" eaLnBrk="1" fontAlgn="auto" hangingPunct="1">
              <a:lnSpc>
                <a:spcPct val="100000"/>
              </a:lnSpc>
              <a:spcAft>
                <a:spcPts val="0"/>
              </a:spcAft>
              <a:buFont typeface="Arial" panose="020B0604020202020204" pitchFamily="34" charset="0"/>
              <a:buChar char="▪"/>
              <a:defRPr/>
            </a:pPr>
            <a:r>
              <a:rPr lang="en-US" sz="3000" dirty="0">
                <a:solidFill>
                  <a:schemeClr val="tx1">
                    <a:lumMod val="75000"/>
                    <a:lumOff val="25000"/>
                  </a:schemeClr>
                </a:solidFill>
              </a:rPr>
              <a:t>Update your Chronic Problem list so that the HCC and RxHCC are displayed on your diagnoses.</a:t>
            </a:r>
          </a:p>
          <a:p>
            <a:pPr marL="457200" eaLnBrk="1" fontAlgn="auto" hangingPunct="1">
              <a:lnSpc>
                <a:spcPct val="100000"/>
              </a:lnSpc>
              <a:spcAft>
                <a:spcPts val="0"/>
              </a:spcAft>
              <a:buFont typeface="Arial" panose="020B0604020202020204" pitchFamily="34" charset="0"/>
              <a:buChar char="▪"/>
              <a:defRPr/>
            </a:pPr>
            <a:r>
              <a:rPr lang="en-US" sz="3000" dirty="0">
                <a:solidFill>
                  <a:schemeClr val="tx1">
                    <a:lumMod val="75000"/>
                    <a:lumOff val="25000"/>
                  </a:schemeClr>
                </a:solidFill>
              </a:rPr>
              <a:t>Evaluate each of the HCC and RxHCC at least once during the year.</a:t>
            </a:r>
          </a:p>
          <a:p>
            <a:pPr marL="457200" eaLnBrk="1" fontAlgn="auto" hangingPunct="1">
              <a:lnSpc>
                <a:spcPct val="100000"/>
              </a:lnSpc>
              <a:spcAft>
                <a:spcPts val="0"/>
              </a:spcAft>
              <a:buFont typeface="Arial" panose="020B0604020202020204" pitchFamily="34" charset="0"/>
              <a:buChar char="▪"/>
              <a:defRPr/>
            </a:pPr>
            <a:r>
              <a:rPr lang="en-US" sz="3000" dirty="0">
                <a:solidFill>
                  <a:schemeClr val="tx1">
                    <a:lumMod val="75000"/>
                    <a:lumOff val="25000"/>
                  </a:schemeClr>
                </a:solidFill>
              </a:rPr>
              <a:t>Pay particular attention to specialty consultations or reports and make sure the capture those diagnoses in your problem list and that you evaluate them at least once a year.</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00013"/>
            <a:ext cx="7543800" cy="1325562"/>
          </a:xfrm>
        </p:spPr>
        <p:txBody>
          <a:bodyPr/>
          <a:lstStyle/>
          <a:p>
            <a:pPr eaLnBrk="1" hangingPunct="1"/>
            <a:r>
              <a:rPr lang="en-US"/>
              <a:t>General Concepts</a:t>
            </a:r>
          </a:p>
        </p:txBody>
      </p:sp>
      <p:sp>
        <p:nvSpPr>
          <p:cNvPr id="12291" name="Rectangle 3"/>
          <p:cNvSpPr>
            <a:spLocks noGrp="1" noChangeArrowheads="1"/>
          </p:cNvSpPr>
          <p:nvPr>
            <p:ph idx="1"/>
          </p:nvPr>
        </p:nvSpPr>
        <p:spPr>
          <a:xfrm>
            <a:off x="152400" y="1828800"/>
            <a:ext cx="8763000" cy="4572000"/>
          </a:xfrm>
        </p:spPr>
        <p:txBody>
          <a:bodyPr/>
          <a:lstStyle/>
          <a:p>
            <a:pPr eaLnBrk="1" hangingPunct="1">
              <a:lnSpc>
                <a:spcPct val="100000"/>
              </a:lnSpc>
            </a:pPr>
            <a:r>
              <a:rPr lang="en-US" sz="2800"/>
              <a:t>In 2007, Medicare Advantage programs were funded by CMS using both demographics (AAPCC) and the Hierarchical Conditional Codes known as HCC.  </a:t>
            </a:r>
          </a:p>
          <a:p>
            <a:pPr eaLnBrk="1" hangingPunct="1">
              <a:lnSpc>
                <a:spcPct val="100000"/>
              </a:lnSpc>
            </a:pPr>
            <a:r>
              <a:rPr lang="en-US" sz="2800"/>
              <a:t>2007 was the year that RX HCC codes were added to complement the reimbursement for managing patients with other illnesses which while they did not rise to the level of complexity and cost-for-care, as the HCC diagnoses, they did qualify for a lower additional payment due to increased medication costs.</a:t>
            </a: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100013"/>
            <a:ext cx="7543800" cy="1325562"/>
          </a:xfrm>
        </p:spPr>
        <p:txBody>
          <a:bodyPr/>
          <a:lstStyle/>
          <a:p>
            <a:pPr eaLnBrk="1" hangingPunct="1"/>
            <a:r>
              <a:rPr lang="en-US"/>
              <a:t>What Documentation Is Necessary?</a:t>
            </a:r>
          </a:p>
        </p:txBody>
      </p:sp>
      <p:sp>
        <p:nvSpPr>
          <p:cNvPr id="58371" name="Rectangle 3"/>
          <p:cNvSpPr>
            <a:spLocks noGrp="1" noChangeArrowheads="1"/>
          </p:cNvSpPr>
          <p:nvPr>
            <p:ph idx="1"/>
          </p:nvPr>
        </p:nvSpPr>
        <p:spPr>
          <a:xfrm>
            <a:off x="152400" y="1828800"/>
            <a:ext cx="8839200" cy="4572000"/>
          </a:xfrm>
        </p:spPr>
        <p:txBody>
          <a:bodyPr rtlCol="0">
            <a:normAutofit fontScale="55000" lnSpcReduction="20000"/>
          </a:bodyPr>
          <a:lstStyle/>
          <a:p>
            <a:pPr marL="0" indent="0" eaLnBrk="1" fontAlgn="auto" hangingPunct="1">
              <a:lnSpc>
                <a:spcPct val="120000"/>
              </a:lnSpc>
              <a:spcAft>
                <a:spcPts val="0"/>
              </a:spcAft>
              <a:buFontTx/>
              <a:buNone/>
              <a:defRPr/>
            </a:pPr>
            <a:r>
              <a:rPr lang="en-US" sz="5500" dirty="0">
                <a:solidFill>
                  <a:schemeClr val="tx1">
                    <a:lumMod val="75000"/>
                    <a:lumOff val="25000"/>
                  </a:schemeClr>
                </a:solidFill>
              </a:rPr>
              <a:t>The best way to evaluate whether you have identified ALL of the HCC and/or RxHCC is to review:</a:t>
            </a:r>
          </a:p>
          <a:p>
            <a:pPr marL="457200" eaLnBrk="1" fontAlgn="auto" hangingPunct="1">
              <a:lnSpc>
                <a:spcPct val="120000"/>
              </a:lnSpc>
              <a:spcAft>
                <a:spcPts val="0"/>
              </a:spcAft>
              <a:buFont typeface="Arial" panose="020B0604020202020204" pitchFamily="34" charset="0"/>
              <a:buChar char="▪"/>
              <a:defRPr/>
            </a:pPr>
            <a:r>
              <a:rPr lang="en-US" sz="5500" dirty="0">
                <a:solidFill>
                  <a:schemeClr val="tx1">
                    <a:lumMod val="75000"/>
                    <a:lumOff val="25000"/>
                  </a:schemeClr>
                </a:solidFill>
              </a:rPr>
              <a:t>Scanned documents particularly under cardiology, discharge summaries, radiology, specialty correspondence, pulmonary, echo’s, x-rays, etc.</a:t>
            </a:r>
          </a:p>
          <a:p>
            <a:pPr marL="457200" eaLnBrk="1" fontAlgn="auto" hangingPunct="1">
              <a:lnSpc>
                <a:spcPct val="120000"/>
              </a:lnSpc>
              <a:spcAft>
                <a:spcPts val="0"/>
              </a:spcAft>
              <a:buFont typeface="Arial" panose="020B0604020202020204" pitchFamily="34" charset="0"/>
              <a:buChar char="▪"/>
              <a:defRPr/>
            </a:pPr>
            <a:r>
              <a:rPr lang="en-US" sz="5500" dirty="0">
                <a:solidFill>
                  <a:schemeClr val="tx1">
                    <a:lumMod val="75000"/>
                    <a:lumOff val="25000"/>
                  </a:schemeClr>
                </a:solidFill>
              </a:rPr>
              <a:t>The patient’s past history template.</a:t>
            </a:r>
          </a:p>
          <a:p>
            <a:pPr marL="457200" eaLnBrk="1" fontAlgn="auto" hangingPunct="1">
              <a:lnSpc>
                <a:spcPct val="120000"/>
              </a:lnSpc>
              <a:spcAft>
                <a:spcPts val="0"/>
              </a:spcAft>
              <a:buFont typeface="Arial" panose="020B0604020202020204" pitchFamily="34" charset="0"/>
              <a:buChar char="▪"/>
              <a:defRPr/>
            </a:pPr>
            <a:r>
              <a:rPr lang="en-US" sz="5500" dirty="0">
                <a:solidFill>
                  <a:schemeClr val="tx1">
                    <a:lumMod val="75000"/>
                    <a:lumOff val="25000"/>
                  </a:schemeClr>
                </a:solidFill>
              </a:rPr>
              <a:t>Laboratory results and medications.</a:t>
            </a:r>
          </a:p>
          <a:p>
            <a:pPr marL="457200" eaLnBrk="1" fontAlgn="auto" hangingPunct="1">
              <a:lnSpc>
                <a:spcPct val="120000"/>
              </a:lnSpc>
              <a:spcAft>
                <a:spcPts val="0"/>
              </a:spcAft>
              <a:buFont typeface="Arial" panose="020B0604020202020204" pitchFamily="34" charset="0"/>
              <a:buChar char="▪"/>
              <a:defRPr/>
            </a:pPr>
            <a:r>
              <a:rPr lang="en-US" sz="5500" dirty="0">
                <a:solidFill>
                  <a:schemeClr val="tx1">
                    <a:lumMod val="75000"/>
                    <a:lumOff val="25000"/>
                  </a:schemeClr>
                </a:solidFill>
              </a:rPr>
              <a:t>Previous encounters.</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100013"/>
            <a:ext cx="7543800" cy="1325562"/>
          </a:xfrm>
        </p:spPr>
        <p:txBody>
          <a:bodyPr/>
          <a:lstStyle/>
          <a:p>
            <a:pPr eaLnBrk="1" hangingPunct="1"/>
            <a:r>
              <a:rPr lang="en-US"/>
              <a:t>Numbers Don’t Lie</a:t>
            </a:r>
          </a:p>
        </p:txBody>
      </p:sp>
      <p:sp>
        <p:nvSpPr>
          <p:cNvPr id="59395"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5939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2514600"/>
            <a:ext cx="891857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100013"/>
            <a:ext cx="7543800" cy="1325562"/>
          </a:xfrm>
        </p:spPr>
        <p:txBody>
          <a:bodyPr/>
          <a:lstStyle/>
          <a:p>
            <a:pPr eaLnBrk="1" hangingPunct="1"/>
            <a:r>
              <a:rPr lang="en-US"/>
              <a:t>Interesting Cases of HCC/RxHCC</a:t>
            </a:r>
          </a:p>
        </p:txBody>
      </p:sp>
      <p:sp>
        <p:nvSpPr>
          <p:cNvPr id="60419" name="Rectangle 3"/>
          <p:cNvSpPr>
            <a:spLocks noGrp="1" noChangeArrowheads="1"/>
          </p:cNvSpPr>
          <p:nvPr>
            <p:ph idx="1"/>
          </p:nvPr>
        </p:nvSpPr>
        <p:spPr>
          <a:xfrm>
            <a:off x="228600" y="1676400"/>
            <a:ext cx="8610600" cy="5181600"/>
          </a:xfrm>
        </p:spPr>
        <p:txBody>
          <a:bodyPr rtlCol="0">
            <a:normAutofit/>
          </a:bodyPr>
          <a:lstStyle/>
          <a:p>
            <a:pPr marL="457200"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marL="457200"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Altered Mental Status  see AOC Altered Mental Status</a:t>
            </a:r>
          </a:p>
          <a:p>
            <a:pPr marL="457200"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Amputations – including toes</a:t>
            </a:r>
          </a:p>
          <a:p>
            <a:pPr marL="457200"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Attention to all ostomies	</a:t>
            </a:r>
          </a:p>
          <a:p>
            <a:pPr marL="457200"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Aneurysms</a:t>
            </a:r>
          </a:p>
          <a:p>
            <a:pPr marL="457200"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Halitosis Choking Sneezing Mouth Breathing</a:t>
            </a:r>
          </a:p>
          <a:p>
            <a:pPr marL="457200"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Death Sudden Unattended</a:t>
            </a:r>
          </a:p>
          <a:p>
            <a:pPr marL="457200"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Decubitus</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100013"/>
            <a:ext cx="7543800" cy="1325562"/>
          </a:xfrm>
        </p:spPr>
        <p:txBody>
          <a:bodyPr/>
          <a:lstStyle/>
          <a:p>
            <a:pPr eaLnBrk="1" hangingPunct="1"/>
            <a:r>
              <a:rPr lang="en-US"/>
              <a:t>Interesting Cases of HCC/RxHCC</a:t>
            </a:r>
          </a:p>
        </p:txBody>
      </p:sp>
      <p:sp>
        <p:nvSpPr>
          <p:cNvPr id="61443" name="Rectangle 3"/>
          <p:cNvSpPr>
            <a:spLocks noGrp="1" noChangeArrowheads="1"/>
          </p:cNvSpPr>
          <p:nvPr>
            <p:ph idx="1"/>
          </p:nvPr>
        </p:nvSpPr>
        <p:spPr>
          <a:xfrm>
            <a:off x="152400" y="1676400"/>
            <a:ext cx="8763000" cy="4876800"/>
          </a:xfrm>
        </p:spPr>
        <p:txBody>
          <a:bodyPr rtlCol="0">
            <a:normAutofit fontScale="85000" lnSpcReduction="20000"/>
          </a:bodyPr>
          <a:lstStyle/>
          <a:p>
            <a:pPr eaLnBrk="1" hangingPunct="1">
              <a:lnSpc>
                <a:spcPct val="130000"/>
              </a:lnSpc>
              <a:buFont typeface="Arial" panose="020B0604020202020204" pitchFamily="34" charset="0"/>
              <a:buChar char="▪"/>
              <a:defRPr/>
            </a:pPr>
            <a:r>
              <a:rPr lang="en-US" sz="3000" dirty="0">
                <a:solidFill>
                  <a:schemeClr val="tx1">
                    <a:lumMod val="75000"/>
                    <a:lumOff val="25000"/>
                  </a:schemeClr>
                </a:solidFill>
              </a:rPr>
              <a:t>Vegetative state Persistent, see, AOC Vegetative State Persistent</a:t>
            </a:r>
          </a:p>
          <a:p>
            <a:pPr eaLnBrk="1" hangingPunct="1">
              <a:lnSpc>
                <a:spcPct val="130000"/>
              </a:lnSpc>
              <a:buFont typeface="Arial" panose="020B0604020202020204" pitchFamily="34" charset="0"/>
              <a:buChar char="▪"/>
              <a:defRPr/>
            </a:pPr>
            <a:r>
              <a:rPr lang="en-US" sz="3000" dirty="0"/>
              <a:t>Decubitus and Ulcers of the skin and extremities </a:t>
            </a:r>
          </a:p>
          <a:p>
            <a:pPr eaLnBrk="1" hangingPunct="1">
              <a:lnSpc>
                <a:spcPct val="130000"/>
              </a:lnSpc>
              <a:buFont typeface="Arial" panose="020B0604020202020204" pitchFamily="34" charset="0"/>
              <a:buChar char="▪"/>
              <a:defRPr/>
            </a:pPr>
            <a:r>
              <a:rPr lang="en-US" sz="3000" dirty="0"/>
              <a:t>Difficulty walking due to deranged joints</a:t>
            </a:r>
          </a:p>
          <a:p>
            <a:pPr eaLnBrk="1" hangingPunct="1">
              <a:lnSpc>
                <a:spcPct val="130000"/>
              </a:lnSpc>
              <a:buFont typeface="Arial" panose="020B0604020202020204" pitchFamily="34" charset="0"/>
              <a:buChar char="▪"/>
              <a:defRPr/>
            </a:pPr>
            <a:r>
              <a:rPr lang="en-US" sz="3000" dirty="0"/>
              <a:t>Drug Depend and addiction including alcohol</a:t>
            </a:r>
          </a:p>
          <a:p>
            <a:pPr eaLnBrk="1" hangingPunct="1">
              <a:lnSpc>
                <a:spcPct val="130000"/>
              </a:lnSpc>
              <a:buFont typeface="Arial" panose="020B0604020202020204" pitchFamily="34" charset="0"/>
              <a:buChar char="▪"/>
              <a:defRPr/>
            </a:pPr>
            <a:r>
              <a:rPr lang="en-US" sz="3000" dirty="0"/>
              <a:t>Fluid and electrolyte balance</a:t>
            </a:r>
          </a:p>
          <a:p>
            <a:pPr eaLnBrk="1" hangingPunct="1">
              <a:lnSpc>
                <a:spcPct val="130000"/>
              </a:lnSpc>
              <a:buFont typeface="Arial" panose="020B0604020202020204" pitchFamily="34" charset="0"/>
              <a:buChar char="▪"/>
              <a:defRPr/>
            </a:pPr>
            <a:r>
              <a:rPr lang="en-US" sz="3000" dirty="0"/>
              <a:t>Malnutrition</a:t>
            </a:r>
          </a:p>
          <a:p>
            <a:pPr eaLnBrk="1" hangingPunct="1">
              <a:lnSpc>
                <a:spcPct val="130000"/>
              </a:lnSpc>
              <a:buFont typeface="Arial" panose="020B0604020202020204" pitchFamily="34" charset="0"/>
              <a:buChar char="▪"/>
              <a:defRPr/>
            </a:pPr>
            <a:r>
              <a:rPr lang="en-US" sz="3000" dirty="0"/>
              <a:t>Generalized Pain see Pain Generalized</a:t>
            </a:r>
          </a:p>
          <a:p>
            <a:pPr eaLnBrk="1" fontAlgn="auto" hangingPunct="1">
              <a:spcAft>
                <a:spcPts val="0"/>
              </a:spcAft>
              <a:buFont typeface="Arial" panose="020B0604020202020204" pitchFamily="34" charset="0"/>
              <a:buChar char="▪"/>
              <a:defRPr/>
            </a:pPr>
            <a:endParaRPr lang="en-US" sz="2400" dirty="0">
              <a:solidFill>
                <a:schemeClr val="tx1">
                  <a:lumMod val="75000"/>
                  <a:lumOff val="25000"/>
                </a:schemeClr>
              </a:solidFill>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100013"/>
            <a:ext cx="7543800" cy="1325562"/>
          </a:xfrm>
        </p:spPr>
        <p:txBody>
          <a:bodyPr/>
          <a:lstStyle/>
          <a:p>
            <a:pPr eaLnBrk="1" hangingPunct="1"/>
            <a:r>
              <a:rPr lang="en-US"/>
              <a:t>HCC/RxHCC In The Same Category</a:t>
            </a:r>
          </a:p>
        </p:txBody>
      </p:sp>
      <p:sp>
        <p:nvSpPr>
          <p:cNvPr id="62467" name="Rectangle 3"/>
          <p:cNvSpPr>
            <a:spLocks noGrp="1" noChangeArrowheads="1"/>
          </p:cNvSpPr>
          <p:nvPr>
            <p:ph idx="1"/>
          </p:nvPr>
        </p:nvSpPr>
        <p:spPr>
          <a:xfrm>
            <a:off x="152400" y="1828800"/>
            <a:ext cx="8839200" cy="4572000"/>
          </a:xfrm>
        </p:spPr>
        <p:txBody>
          <a:bodyPr/>
          <a:lstStyle/>
          <a:p>
            <a:pPr eaLnBrk="1" hangingPunct="1">
              <a:lnSpc>
                <a:spcPct val="110000"/>
              </a:lnSpc>
            </a:pPr>
            <a:endParaRPr lang="en-US" sz="2800"/>
          </a:p>
          <a:p>
            <a:pPr eaLnBrk="1" hangingPunct="1">
              <a:lnSpc>
                <a:spcPct val="110000"/>
              </a:lnSpc>
            </a:pPr>
            <a:r>
              <a:rPr lang="en-US" sz="2800"/>
              <a:t>HCC/RxHCC codes which are in the same category, will result in a payment for only one of those codes, but it will be the highest value code, i.e., the diagnosis of CAD and MI are in the same category so you will be paid for only one, which is the highest, MI.</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 y="100013"/>
            <a:ext cx="7543800" cy="1325562"/>
          </a:xfrm>
        </p:spPr>
        <p:txBody>
          <a:bodyPr/>
          <a:lstStyle/>
          <a:p>
            <a:pPr eaLnBrk="1" hangingPunct="1"/>
            <a:r>
              <a:rPr lang="en-US"/>
              <a:t>HCC/RxHCC In The Same Category</a:t>
            </a:r>
          </a:p>
        </p:txBody>
      </p:sp>
      <p:sp>
        <p:nvSpPr>
          <p:cNvPr id="63491" name="Rectangle 3"/>
          <p:cNvSpPr>
            <a:spLocks noGrp="1" noChangeArrowheads="1"/>
          </p:cNvSpPr>
          <p:nvPr>
            <p:ph idx="1"/>
          </p:nvPr>
        </p:nvSpPr>
        <p:spPr>
          <a:xfrm>
            <a:off x="152400" y="1828800"/>
            <a:ext cx="8839200" cy="4572000"/>
          </a:xfrm>
        </p:spPr>
        <p:txBody>
          <a:bodyPr/>
          <a:lstStyle/>
          <a:p>
            <a:pPr eaLnBrk="1" hangingPunct="1">
              <a:lnSpc>
                <a:spcPct val="110000"/>
              </a:lnSpc>
            </a:pPr>
            <a:r>
              <a:rPr lang="en-US" sz="2800"/>
              <a:t>Related Codes from different categories will result in payment for both, i.e., Diabetes and Diabetic Neuropathy are related conditions but are in different HCC categories and will thus both be paid.</a:t>
            </a:r>
          </a:p>
          <a:p>
            <a:pPr eaLnBrk="1" hangingPunct="1">
              <a:lnSpc>
                <a:spcPct val="110000"/>
              </a:lnSpc>
            </a:pPr>
            <a:endParaRPr lang="en-US" sz="1200"/>
          </a:p>
          <a:p>
            <a:pPr eaLnBrk="1" hangingPunct="1">
              <a:lnSpc>
                <a:spcPct val="110000"/>
              </a:lnSpc>
            </a:pPr>
            <a:r>
              <a:rPr lang="en-US" sz="2800"/>
              <a:t>Example…If a patient has CHF Systolic and CHF Diastolic, you need to document both for clinical purposes but for HCC purposes you will only be paid for one.</a:t>
            </a: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52400" y="100013"/>
            <a:ext cx="7543800" cy="1325562"/>
          </a:xfrm>
        </p:spPr>
        <p:txBody>
          <a:bodyPr/>
          <a:lstStyle/>
          <a:p>
            <a:pPr eaLnBrk="1" hangingPunct="1"/>
            <a:r>
              <a:rPr lang="en-US"/>
              <a:t>Important Facts</a:t>
            </a:r>
          </a:p>
        </p:txBody>
      </p:sp>
      <p:sp>
        <p:nvSpPr>
          <p:cNvPr id="64515" name="Content Placeholder 2"/>
          <p:cNvSpPr>
            <a:spLocks noGrp="1"/>
          </p:cNvSpPr>
          <p:nvPr>
            <p:ph idx="1"/>
          </p:nvPr>
        </p:nvSpPr>
        <p:spPr>
          <a:xfrm>
            <a:off x="228600" y="1295400"/>
            <a:ext cx="8915400" cy="5562600"/>
          </a:xfrm>
        </p:spPr>
        <p:txBody>
          <a:bodyPr/>
          <a:lstStyle/>
          <a:p>
            <a:pPr eaLnBrk="1" hangingPunct="1"/>
            <a:endParaRPr lang="en-US" sz="2800"/>
          </a:p>
          <a:p>
            <a:pPr eaLnBrk="1" hangingPunct="1"/>
            <a:r>
              <a:rPr lang="en-US" sz="2800"/>
              <a:t>Initially, HCCs codes were valuable only in Medicare Advantage, but now are valuable in Patient-Centered Medical Home and in Accountable Care Organizations.</a:t>
            </a:r>
          </a:p>
          <a:p>
            <a:pPr eaLnBrk="1" hangingPunct="1"/>
            <a:endParaRPr lang="en-US" sz="2800"/>
          </a:p>
          <a:p>
            <a:pPr eaLnBrk="1" hangingPunct="1"/>
            <a:r>
              <a:rPr lang="en-US" sz="2800"/>
              <a:t>In PC-MH it is the Coefficient Aggregate which is important while in MA and ACO it is the individual codes which results in increased revenue.</a:t>
            </a: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52400" y="100013"/>
            <a:ext cx="7543800" cy="1325562"/>
          </a:xfrm>
        </p:spPr>
        <p:txBody>
          <a:bodyPr/>
          <a:lstStyle/>
          <a:p>
            <a:pPr eaLnBrk="1" hangingPunct="1"/>
            <a:r>
              <a:rPr lang="en-US"/>
              <a:t>PC-MH and HCC</a:t>
            </a:r>
          </a:p>
        </p:txBody>
      </p:sp>
      <p:sp>
        <p:nvSpPr>
          <p:cNvPr id="64515" name="Content Placeholder 2"/>
          <p:cNvSpPr>
            <a:spLocks noGrp="1"/>
          </p:cNvSpPr>
          <p:nvPr>
            <p:ph idx="1"/>
          </p:nvPr>
        </p:nvSpPr>
        <p:spPr>
          <a:xfrm>
            <a:off x="228600" y="1371600"/>
            <a:ext cx="8763000" cy="5257800"/>
          </a:xfrm>
        </p:spPr>
        <p:txBody>
          <a:bodyPr rtlCol="0">
            <a:normAutofit/>
          </a:bodyPr>
          <a:lstStyle/>
          <a:p>
            <a:pPr eaLnBrk="1" fontAlgn="auto" hangingPunct="1">
              <a:spcAft>
                <a:spcPts val="0"/>
              </a:spcAft>
              <a:buFont typeface="Arial" panose="020B0604020202020204" pitchFamily="34" charset="0"/>
              <a:buChar char="▪"/>
              <a:defRPr/>
            </a:pPr>
            <a:endParaRPr lang="en-US" sz="12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Some payments are being made in some states for Patient-Centered Medical Home.  CMS continues to discuss such payments but have not yet launch the program due to the ACA and cost reduction.  When that happens and it will, it will be based on two things:</a:t>
            </a:r>
          </a:p>
          <a:p>
            <a:pPr eaLnBrk="1" fontAlgn="auto" hangingPunct="1">
              <a:spcAft>
                <a:spcPts val="0"/>
              </a:spcAft>
              <a:buFontTx/>
              <a:buNone/>
              <a:defRPr/>
            </a:pPr>
            <a:endParaRPr lang="en-US" sz="2800" dirty="0">
              <a:solidFill>
                <a:schemeClr val="tx1">
                  <a:lumMod val="75000"/>
                  <a:lumOff val="25000"/>
                </a:schemeClr>
              </a:solidFill>
            </a:endParaRPr>
          </a:p>
          <a:p>
            <a:pPr marL="914400" lvl="1" indent="-457200" eaLnBrk="1" fontAlgn="auto" hangingPunct="1">
              <a:spcAft>
                <a:spcPts val="0"/>
              </a:spcAft>
              <a:buFont typeface="Impact" panose="020B0806030902050204" pitchFamily="34" charset="0"/>
              <a:buAutoNum type="arabicPeriod"/>
              <a:defRPr/>
            </a:pPr>
            <a:r>
              <a:rPr lang="en-US" sz="3200" dirty="0">
                <a:solidFill>
                  <a:schemeClr val="tx1">
                    <a:lumMod val="75000"/>
                    <a:lumOff val="25000"/>
                  </a:schemeClr>
                </a:solidFill>
              </a:rPr>
              <a:t>The level of medical home you have achieved</a:t>
            </a:r>
          </a:p>
          <a:p>
            <a:pPr marL="914400" lvl="1" indent="-457200" eaLnBrk="1" fontAlgn="auto" hangingPunct="1">
              <a:spcAft>
                <a:spcPts val="0"/>
              </a:spcAft>
              <a:buFont typeface="Impact" panose="020B0806030902050204" pitchFamily="34" charset="0"/>
              <a:buAutoNum type="arabicPeriod"/>
              <a:defRPr/>
            </a:pPr>
            <a:r>
              <a:rPr lang="en-US" sz="3200" dirty="0">
                <a:solidFill>
                  <a:schemeClr val="tx1">
                    <a:lumMod val="75000"/>
                    <a:lumOff val="25000"/>
                  </a:schemeClr>
                </a:solidFill>
              </a:rPr>
              <a:t>The coefficient aggregate for each individual patient</a:t>
            </a:r>
          </a:p>
          <a:p>
            <a:pPr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2400" y="100013"/>
            <a:ext cx="7543800" cy="1325562"/>
          </a:xfrm>
        </p:spPr>
        <p:txBody>
          <a:bodyPr/>
          <a:lstStyle/>
          <a:p>
            <a:pPr eaLnBrk="1" hangingPunct="1"/>
            <a:r>
              <a:rPr lang="en-US"/>
              <a:t>PC-MH and HCC</a:t>
            </a:r>
          </a:p>
        </p:txBody>
      </p:sp>
      <p:sp>
        <p:nvSpPr>
          <p:cNvPr id="70659" name="Rectangle 3"/>
          <p:cNvSpPr>
            <a:spLocks noGrp="1" noChangeArrowheads="1"/>
          </p:cNvSpPr>
          <p:nvPr>
            <p:ph idx="1"/>
          </p:nvPr>
        </p:nvSpPr>
        <p:spPr>
          <a:xfrm>
            <a:off x="152400" y="1828800"/>
            <a:ext cx="8763000" cy="4572000"/>
          </a:xfrm>
        </p:spPr>
        <p:txBody>
          <a:bodyPr rtlCol="0">
            <a:normAutofit/>
          </a:bodyPr>
          <a:lstStyle/>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If a provider has NCQA Tier III and if the patient has  a coefficient aggregate of 2.0 or above, then the monthly payment for that patient will be the maximum.   </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Discussions are between $20-100 per member per month.</a:t>
            </a: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52400" y="100013"/>
            <a:ext cx="7543800" cy="1325562"/>
          </a:xfrm>
        </p:spPr>
        <p:txBody>
          <a:bodyPr/>
          <a:lstStyle/>
          <a:p>
            <a:pPr eaLnBrk="1" hangingPunct="1"/>
            <a:r>
              <a:rPr lang="en-US"/>
              <a:t>Coefficient Aggregates</a:t>
            </a:r>
          </a:p>
        </p:txBody>
      </p:sp>
      <p:sp>
        <p:nvSpPr>
          <p:cNvPr id="71683" name="Content Placeholder 2"/>
          <p:cNvSpPr>
            <a:spLocks noGrp="1"/>
          </p:cNvSpPr>
          <p:nvPr>
            <p:ph idx="1"/>
          </p:nvPr>
        </p:nvSpPr>
        <p:spPr>
          <a:xfrm>
            <a:off x="152400" y="1828800"/>
            <a:ext cx="8763000" cy="4572000"/>
          </a:xfrm>
        </p:spPr>
        <p:txBody>
          <a:bodyPr rtlCol="0">
            <a:normAutofit/>
          </a:bodyPr>
          <a:lstStyle/>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Each HCC/RxHCC code has a coefficient associated with it. </a:t>
            </a:r>
          </a:p>
          <a:p>
            <a:pPr eaLnBrk="1" fontAlgn="auto" hangingPunct="1">
              <a:spcAft>
                <a:spcPts val="0"/>
              </a:spcAft>
              <a:buFont typeface="Arial" panose="020B0604020202020204" pitchFamily="34" charset="0"/>
              <a:buChar char="▪"/>
              <a:defRPr/>
            </a:pPr>
            <a:endParaRPr lang="en-US" sz="12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When the total value of the coefficients for each HCC/RxHCC code is added up, you produce the “coefficient aggregate.” </a:t>
            </a:r>
          </a:p>
          <a:p>
            <a:pPr eaLnBrk="1" fontAlgn="auto" hangingPunct="1">
              <a:spcAft>
                <a:spcPts val="0"/>
              </a:spcAft>
              <a:buFont typeface="Arial" panose="020B0604020202020204" pitchFamily="34" charset="0"/>
              <a:buChar char="▪"/>
              <a:defRPr/>
            </a:pPr>
            <a:endParaRPr lang="en-US" sz="12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For older patients a coefficient value is added for age.</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00013"/>
            <a:ext cx="7543800" cy="1325562"/>
          </a:xfrm>
        </p:spPr>
        <p:txBody>
          <a:bodyPr/>
          <a:lstStyle/>
          <a:p>
            <a:pPr eaLnBrk="1" hangingPunct="1"/>
            <a:r>
              <a:rPr lang="en-US"/>
              <a:t>General Concepts</a:t>
            </a:r>
          </a:p>
        </p:txBody>
      </p:sp>
      <p:sp>
        <p:nvSpPr>
          <p:cNvPr id="16387" name="Rectangle 3"/>
          <p:cNvSpPr>
            <a:spLocks noGrp="1" noChangeArrowheads="1"/>
          </p:cNvSpPr>
          <p:nvPr>
            <p:ph idx="1"/>
          </p:nvPr>
        </p:nvSpPr>
        <p:spPr>
          <a:xfrm>
            <a:off x="228600" y="1600200"/>
            <a:ext cx="8610600" cy="5257800"/>
          </a:xfrm>
        </p:spPr>
        <p:txBody>
          <a:bodyPr rtlCol="0">
            <a:normAutofit lnSpcReduction="10000"/>
          </a:bodyPr>
          <a:lstStyle/>
          <a:p>
            <a:pPr eaLnBrk="1" fontAlgn="auto" hangingPunct="1">
              <a:lnSpc>
                <a:spcPct val="100000"/>
              </a:lnSpc>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The RxHCC designations cover many diagnoses not covered in the HCC.  They represent an enhanced payment due to the medication cost of treating the condition.</a:t>
            </a:r>
          </a:p>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Almost all HCC diagnoses are also RxHCC codes, but NOT all RxHCCs are also HCCs.</a:t>
            </a:r>
          </a:p>
          <a:p>
            <a:pPr eaLnBrk="1" fontAlgn="auto" hangingPunct="1">
              <a:lnSpc>
                <a:spcPct val="100000"/>
              </a:lnSpc>
              <a:spcAft>
                <a:spcPts val="0"/>
              </a:spcAft>
              <a:buFont typeface="Arial" panose="020B0604020202020204" pitchFamily="34" charset="0"/>
              <a:buChar char="▪"/>
              <a:defRPr/>
            </a:pPr>
            <a:r>
              <a:rPr lang="en-US" sz="2800" dirty="0">
                <a:solidFill>
                  <a:schemeClr val="tx1">
                    <a:lumMod val="75000"/>
                    <a:lumOff val="25000"/>
                  </a:schemeClr>
                </a:solidFill>
              </a:rPr>
              <a:t>While HCCs have a greater value, there are so many more RxHCCs than HCCs, the total revenue from RxHCCs will typically exceed the total revenue from HCCs.  </a:t>
            </a:r>
          </a:p>
          <a:p>
            <a:pPr marL="381000" indent="-381000"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52400" y="100013"/>
            <a:ext cx="7543800" cy="1325562"/>
          </a:xfrm>
        </p:spPr>
        <p:txBody>
          <a:bodyPr/>
          <a:lstStyle/>
          <a:p>
            <a:pPr eaLnBrk="1" hangingPunct="1"/>
            <a:r>
              <a:rPr lang="en-US"/>
              <a:t>Coefficient Aggregates and E&amp;M Codes</a:t>
            </a:r>
          </a:p>
        </p:txBody>
      </p:sp>
      <p:sp>
        <p:nvSpPr>
          <p:cNvPr id="72707" name="Content Placeholder 2"/>
          <p:cNvSpPr>
            <a:spLocks noGrp="1"/>
          </p:cNvSpPr>
          <p:nvPr>
            <p:ph idx="1"/>
          </p:nvPr>
        </p:nvSpPr>
        <p:spPr>
          <a:xfrm>
            <a:off x="152400" y="1752600"/>
            <a:ext cx="8763000" cy="5105400"/>
          </a:xfrm>
        </p:spPr>
        <p:txBody>
          <a:bodyPr rtlCol="0">
            <a:normAutofit/>
          </a:bodyPr>
          <a:lstStyle/>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SETMA has been experimenting with the auditing of Evaluation and Management Code distribution in practice.</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The most subjective aspect of E&amp;M coding is the complexity of medical decision making.</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It follows that the higher the HCC Coefficient aggregate for the acute visit, the more complex the medical decision making is.</a:t>
            </a: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52400" y="100013"/>
            <a:ext cx="7543800" cy="1325562"/>
          </a:xfrm>
        </p:spPr>
        <p:txBody>
          <a:bodyPr/>
          <a:lstStyle/>
          <a:p>
            <a:pPr eaLnBrk="1" hangingPunct="1"/>
            <a:r>
              <a:rPr lang="en-US"/>
              <a:t>Coefficient Aggregates and E&amp;M Codes</a:t>
            </a:r>
          </a:p>
        </p:txBody>
      </p:sp>
      <p:sp>
        <p:nvSpPr>
          <p:cNvPr id="73731" name="Content Placeholder 2"/>
          <p:cNvSpPr>
            <a:spLocks noGrp="1"/>
          </p:cNvSpPr>
          <p:nvPr>
            <p:ph idx="1"/>
          </p:nvPr>
        </p:nvSpPr>
        <p:spPr>
          <a:xfrm>
            <a:off x="152400" y="1828800"/>
            <a:ext cx="8763000" cy="4572000"/>
          </a:xfrm>
        </p:spPr>
        <p:txBody>
          <a:bodyPr rtlCol="0">
            <a:normAutofit/>
          </a:bodyPr>
          <a:lstStyle/>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By implication, we think there is a correlation between the acute diagnoses’ HCC/RxHCC coefficient aggregate and the E&amp;M code. The higher the HCC/RxHCC coefficient aggregate for the acute visit, the higher it is reasonable to expect the E&amp;M coding to be, IF the documentation is present in the record related for two or more chronic conditions.</a:t>
            </a:r>
          </a:p>
          <a:p>
            <a:pPr eaLnBrk="1" hangingPunct="1">
              <a:buFont typeface="Arial" panose="020B0604020202020204" pitchFamily="34" charset="0"/>
              <a:buChar char="▪"/>
              <a:defRPr/>
            </a:pPr>
            <a:endParaRPr lang="en-US" dirty="0"/>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52400" y="100013"/>
            <a:ext cx="7543800" cy="1325562"/>
          </a:xfrm>
        </p:spPr>
        <p:txBody>
          <a:bodyPr/>
          <a:lstStyle/>
          <a:p>
            <a:pPr eaLnBrk="1" hangingPunct="1"/>
            <a:r>
              <a:rPr lang="en-US"/>
              <a:t>Coefficient Aggregates and E&amp;M Codes</a:t>
            </a:r>
          </a:p>
        </p:txBody>
      </p:sp>
      <p:sp>
        <p:nvSpPr>
          <p:cNvPr id="74755" name="Content Placeholder 1"/>
          <p:cNvSpPr>
            <a:spLocks noGrp="1"/>
          </p:cNvSpPr>
          <p:nvPr>
            <p:ph idx="1"/>
          </p:nvPr>
        </p:nvSpPr>
        <p:spPr>
          <a:xfrm>
            <a:off x="152400" y="1828800"/>
            <a:ext cx="8763000" cy="4800600"/>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dirty="0">
                <a:solidFill>
                  <a:schemeClr val="tx1">
                    <a:lumMod val="75000"/>
                    <a:lumOff val="25000"/>
                  </a:schemeClr>
                </a:solidFill>
              </a:rPr>
              <a:t>Because SETMA’s EMR displays whether a diagnosis is an HCC, an RxHCC or both, and because our system aggregates the coefficients for all of the diagnoses which are documented in a patient’s care, it is possible for a provider to know on each patient he/she treats:</a:t>
            </a:r>
          </a:p>
          <a:p>
            <a:pPr marL="548640"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The coefficient aggregate for the acute diagnoses documented for each visit.</a:t>
            </a:r>
          </a:p>
          <a:p>
            <a:pPr marL="548640"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The coefficient aggregate for the chronic diagnoses documented for each patient.</a:t>
            </a:r>
          </a:p>
          <a:p>
            <a:pPr marL="548640"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The coefficient aggregate which has not been evaluated on a patient for the current year.</a:t>
            </a:r>
          </a:p>
          <a:p>
            <a:pPr eaLnBrk="1" hangingPunct="1">
              <a:buFont typeface="Arial" panose="020B0604020202020204" pitchFamily="34" charset="0"/>
              <a:buChar char="▪"/>
              <a:defRPr/>
            </a:pPr>
            <a:endParaRPr lang="en-US" dirty="0"/>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2400" y="100013"/>
            <a:ext cx="7543800" cy="1325562"/>
          </a:xfrm>
        </p:spPr>
        <p:txBody>
          <a:bodyPr/>
          <a:lstStyle/>
          <a:p>
            <a:pPr eaLnBrk="1" hangingPunct="1"/>
            <a:r>
              <a:rPr lang="en-US"/>
              <a:t>Coefficient Aggregates and E&amp;M Codes</a:t>
            </a:r>
          </a:p>
        </p:txBody>
      </p:sp>
      <p:sp>
        <p:nvSpPr>
          <p:cNvPr id="75779" name="Content Placeholder 1"/>
          <p:cNvSpPr>
            <a:spLocks noGrp="1"/>
          </p:cNvSpPr>
          <p:nvPr>
            <p:ph idx="1"/>
          </p:nvPr>
        </p:nvSpPr>
        <p:spPr>
          <a:xfrm>
            <a:off x="152400" y="1828800"/>
            <a:ext cx="8610600" cy="4800600"/>
          </a:xfrm>
        </p:spPr>
        <p:txBody>
          <a:bodyPr rtlCol="0">
            <a:normAutofit/>
          </a:bodyPr>
          <a:lstStyle/>
          <a:p>
            <a:pPr eaLnBrk="1" hangingPunct="1">
              <a:buFont typeface="Arial" panose="020B0604020202020204" pitchFamily="34" charset="0"/>
              <a:buChar char="▪"/>
              <a:defRPr/>
            </a:pPr>
            <a:endParaRPr lang="en-US" sz="1400" dirty="0"/>
          </a:p>
          <a:p>
            <a:pPr marL="0" indent="0" eaLnBrk="1" fontAlgn="auto" hangingPunct="1">
              <a:spcAft>
                <a:spcPts val="0"/>
              </a:spcAft>
              <a:buFont typeface="Arial" panose="020B0604020202020204" pitchFamily="34" charset="0"/>
              <a:buNone/>
              <a:defRPr/>
            </a:pPr>
            <a:r>
              <a:rPr lang="en-US" sz="2800" dirty="0">
                <a:solidFill>
                  <a:schemeClr val="tx1">
                    <a:lumMod val="75000"/>
                    <a:lumOff val="25000"/>
                  </a:schemeClr>
                </a:solidFill>
              </a:rPr>
              <a:t>The following tables contrast: </a:t>
            </a: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Medicare Fee-for-Service HCC/RxHCC coefficient aggregates with Medicare Advantage HCC/RxHCC aggregates</a:t>
            </a: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Medicare Fee-for-Service contrasted with Medicare Fee-for-Service E&amp;M Code distribution by provider name</a:t>
            </a: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All Payers HCC/RxHCC aggregates contrasted with E&amp;M Codes</a:t>
            </a:r>
          </a:p>
          <a:p>
            <a:pPr eaLnBrk="1" hangingPunct="1">
              <a:buFont typeface="Arial" panose="020B0604020202020204" pitchFamily="34" charset="0"/>
              <a:buChar char="▪"/>
              <a:defRPr/>
            </a:pPr>
            <a:endParaRPr lang="en-US" dirty="0"/>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52400" y="100013"/>
            <a:ext cx="7543800" cy="1325562"/>
          </a:xfrm>
        </p:spPr>
        <p:txBody>
          <a:bodyPr/>
          <a:lstStyle/>
          <a:p>
            <a:pPr eaLnBrk="1" hangingPunct="1"/>
            <a:r>
              <a:rPr lang="en-US"/>
              <a:t>Coefficient Aggregates and E&amp;M Codes</a:t>
            </a:r>
          </a:p>
        </p:txBody>
      </p:sp>
      <p:pic>
        <p:nvPicPr>
          <p:cNvPr id="7270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1660525"/>
            <a:ext cx="630872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52400" y="100013"/>
            <a:ext cx="7543800" cy="1325562"/>
          </a:xfrm>
        </p:spPr>
        <p:txBody>
          <a:bodyPr/>
          <a:lstStyle/>
          <a:p>
            <a:pPr eaLnBrk="1" hangingPunct="1"/>
            <a:r>
              <a:rPr lang="en-US"/>
              <a:t>Coefficient Aggregates and E&amp;M Codes</a:t>
            </a:r>
          </a:p>
        </p:txBody>
      </p:sp>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63" y="1600200"/>
            <a:ext cx="6316662"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52400" y="100013"/>
            <a:ext cx="7543800" cy="1325562"/>
          </a:xfrm>
        </p:spPr>
        <p:txBody>
          <a:bodyPr/>
          <a:lstStyle/>
          <a:p>
            <a:pPr eaLnBrk="1" hangingPunct="1"/>
            <a:r>
              <a:rPr lang="en-US"/>
              <a:t>Coefficient Aggregates and E&amp;M Codes</a:t>
            </a:r>
          </a:p>
        </p:txBody>
      </p:sp>
      <p:sp>
        <p:nvSpPr>
          <p:cNvPr id="74755" name="Content Placeholder 2"/>
          <p:cNvSpPr>
            <a:spLocks noGrp="1"/>
          </p:cNvSpPr>
          <p:nvPr>
            <p:ph idx="1"/>
          </p:nvPr>
        </p:nvSpPr>
        <p:spPr/>
        <p:txBody>
          <a:bodyPr/>
          <a:lstStyle/>
          <a:p>
            <a:pPr eaLnBrk="1" hangingPunct="1"/>
            <a:endParaRPr lang="en-US"/>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43050"/>
            <a:ext cx="6226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52400" y="100013"/>
            <a:ext cx="7543800" cy="1325562"/>
          </a:xfrm>
        </p:spPr>
        <p:txBody>
          <a:bodyPr/>
          <a:lstStyle/>
          <a:p>
            <a:pPr eaLnBrk="1" hangingPunct="1"/>
            <a:r>
              <a:rPr lang="en-US"/>
              <a:t>Coefficient Aggregates and E&amp;M Codes</a:t>
            </a:r>
          </a:p>
        </p:txBody>
      </p:sp>
      <p:sp>
        <p:nvSpPr>
          <p:cNvPr id="75779" name="Content Placeholder 2"/>
          <p:cNvSpPr>
            <a:spLocks noGrp="1"/>
          </p:cNvSpPr>
          <p:nvPr>
            <p:ph idx="1"/>
          </p:nvPr>
        </p:nvSpPr>
        <p:spPr>
          <a:xfrm>
            <a:off x="228600" y="1676400"/>
            <a:ext cx="8458200" cy="5181600"/>
          </a:xfrm>
        </p:spPr>
        <p:txBody>
          <a:bodyPr/>
          <a:lstStyle/>
          <a:p>
            <a:pPr eaLnBrk="1" hangingPunct="1"/>
            <a:endParaRPr lang="en-US" sz="2800"/>
          </a:p>
          <a:p>
            <a:pPr eaLnBrk="1" hangingPunct="1"/>
            <a:r>
              <a:rPr lang="en-US" sz="2800"/>
              <a:t>There has been no official endorsement of this analysis, but it seems to us to be valid.  It has exposed several coding errors in SETMA’s work which has enable us to correct those errors.  </a:t>
            </a:r>
          </a:p>
          <a:p>
            <a:pPr eaLnBrk="1" hangingPunct="1"/>
            <a:r>
              <a:rPr lang="en-US" sz="2800"/>
              <a:t>We look forward to other practices experimenting with this contrast to see if they validate our findings.</a:t>
            </a:r>
          </a:p>
          <a:p>
            <a:pPr eaLnBrk="1" hangingPunct="1"/>
            <a:r>
              <a:rPr lang="en-US" sz="2800"/>
              <a:t>Whether ultimately validated or not, it illustrates how data analysis and associates should attract our attention.</a:t>
            </a: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52400" y="100013"/>
            <a:ext cx="7543800" cy="1325562"/>
          </a:xfrm>
        </p:spPr>
        <p:txBody>
          <a:bodyPr/>
          <a:lstStyle/>
          <a:p>
            <a:pPr eaLnBrk="1" hangingPunct="1"/>
            <a:r>
              <a:rPr lang="en-US"/>
              <a:t>HEDIS</a:t>
            </a:r>
          </a:p>
        </p:txBody>
      </p:sp>
      <p:sp>
        <p:nvSpPr>
          <p:cNvPr id="75779" name="Content Placeholder 2"/>
          <p:cNvSpPr>
            <a:spLocks noGrp="1"/>
          </p:cNvSpPr>
          <p:nvPr>
            <p:ph idx="1"/>
          </p:nvPr>
        </p:nvSpPr>
        <p:spPr>
          <a:xfrm>
            <a:off x="304800" y="1828800"/>
            <a:ext cx="8382000" cy="4572000"/>
          </a:xfrm>
        </p:spPr>
        <p:txBody>
          <a:bodyPr rtlCol="0">
            <a:normAutofit fontScale="62500" lnSpcReduction="20000"/>
          </a:bodyPr>
          <a:lstStyle/>
          <a:p>
            <a:pPr algn="ctr" eaLnBrk="1" fontAlgn="auto" hangingPunct="1">
              <a:spcAft>
                <a:spcPts val="0"/>
              </a:spcAft>
              <a:buFontTx/>
              <a:buNone/>
              <a:defRPr/>
            </a:pPr>
            <a:endParaRPr lang="en-US" sz="44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4500" b="1" dirty="0"/>
              <a:t>The Healthcare Effectiveness Data and Information Set </a:t>
            </a:r>
            <a:r>
              <a:rPr lang="en-US" sz="4500" dirty="0"/>
              <a:t>(</a:t>
            </a:r>
            <a:r>
              <a:rPr lang="en-US" sz="4500" b="1" dirty="0"/>
              <a:t>HEDIS</a:t>
            </a:r>
            <a:r>
              <a:rPr lang="en-US" sz="4500" dirty="0"/>
              <a:t>) is a tool used by more than 90 percent of America's health plans to measure performance on important dimensions of care and service. </a:t>
            </a:r>
          </a:p>
          <a:p>
            <a:pPr eaLnBrk="1" fontAlgn="auto" hangingPunct="1">
              <a:spcAft>
                <a:spcPts val="0"/>
              </a:spcAft>
              <a:buFont typeface="Arial" panose="020B0604020202020204" pitchFamily="34" charset="0"/>
              <a:buChar char="▪"/>
              <a:defRPr/>
            </a:pPr>
            <a:endParaRPr lang="en-US" sz="4500" dirty="0"/>
          </a:p>
          <a:p>
            <a:pPr eaLnBrk="1" fontAlgn="auto" hangingPunct="1">
              <a:spcAft>
                <a:spcPts val="0"/>
              </a:spcAft>
              <a:buFont typeface="Arial" panose="020B0604020202020204" pitchFamily="34" charset="0"/>
              <a:buChar char="▪"/>
              <a:defRPr/>
            </a:pPr>
            <a:r>
              <a:rPr lang="en-US" sz="4500" dirty="0"/>
              <a:t>Altogether, HEDIS consists of 75 measures across 8 domains of care. Because so many plans collect HEDIS data, and because the measures are so specifically defined, HEDIS makes it possible to compare the performance of health plans on an "apples-to-apples" basis.</a:t>
            </a:r>
            <a:endParaRPr lang="en-US" sz="4400" dirty="0">
              <a:solidFill>
                <a:schemeClr val="tx1">
                  <a:lumMod val="75000"/>
                  <a:lumOff val="25000"/>
                </a:schemeClr>
              </a:solidFill>
            </a:endParaRP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52400" y="100013"/>
            <a:ext cx="7543800" cy="1325562"/>
          </a:xfrm>
        </p:spPr>
        <p:txBody>
          <a:bodyPr/>
          <a:lstStyle/>
          <a:p>
            <a:pPr eaLnBrk="1" hangingPunct="1"/>
            <a:r>
              <a:rPr lang="en-US"/>
              <a:t>HEDIS</a:t>
            </a:r>
          </a:p>
        </p:txBody>
      </p:sp>
      <p:sp>
        <p:nvSpPr>
          <p:cNvPr id="3" name="Content Placeholder 2"/>
          <p:cNvSpPr>
            <a:spLocks noGrp="1"/>
          </p:cNvSpPr>
          <p:nvPr>
            <p:ph idx="1"/>
          </p:nvPr>
        </p:nvSpPr>
        <p:spPr>
          <a:xfrm>
            <a:off x="228600" y="1828800"/>
            <a:ext cx="8382000" cy="5029200"/>
          </a:xfrm>
        </p:spPr>
        <p:txBody>
          <a:bodyPr rtlCol="0">
            <a:normAutofit/>
          </a:bodyPr>
          <a:lstStyle/>
          <a:p>
            <a:pPr algn="ctr" eaLnBrk="1" fontAlgn="auto" hangingPunct="1">
              <a:spcAft>
                <a:spcPts val="0"/>
              </a:spcAft>
              <a:buFontTx/>
              <a:buNone/>
              <a:defRPr/>
            </a:pPr>
            <a:endParaRPr lang="en-US" sz="1200" dirty="0">
              <a:solidFill>
                <a:schemeClr val="tx1">
                  <a:lumMod val="75000"/>
                  <a:lumOff val="25000"/>
                </a:schemeClr>
              </a:solidFill>
            </a:endParaRP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Produced by the National Committee for Quality Assurance (NCQA).</a:t>
            </a:r>
          </a:p>
          <a:p>
            <a:pPr marL="514350" indent="-514350" eaLnBrk="1" fontAlgn="auto" hangingPunct="1">
              <a:spcAft>
                <a:spcPts val="0"/>
              </a:spcAft>
              <a:buFont typeface="+mj-lt"/>
              <a:buAutoNum type="arabicPeriod"/>
              <a:defRPr/>
            </a:pPr>
            <a:endParaRPr lang="en-US" sz="2800" dirty="0">
              <a:solidFill>
                <a:schemeClr val="tx1">
                  <a:lumMod val="75000"/>
                  <a:lumOff val="25000"/>
                </a:schemeClr>
              </a:solidFill>
            </a:endParaRP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Used by more than 90 percent of America's health plans to measure performance on important dimensions of care and service. </a:t>
            </a:r>
          </a:p>
          <a:p>
            <a:pPr marL="514350" indent="-514350" eaLnBrk="1" fontAlgn="auto" hangingPunct="1">
              <a:spcAft>
                <a:spcPts val="0"/>
              </a:spcAft>
              <a:buFontTx/>
              <a:buNone/>
              <a:defRPr/>
            </a:pPr>
            <a:endParaRPr lang="en-US" sz="2800" dirty="0">
              <a:solidFill>
                <a:schemeClr val="tx1">
                  <a:lumMod val="75000"/>
                  <a:lumOff val="25000"/>
                </a:schemeClr>
              </a:solidFill>
            </a:endParaRPr>
          </a:p>
          <a:p>
            <a:pPr eaLnBrk="1" fontAlgn="auto" hangingPunct="1">
              <a:spcAft>
                <a:spcPts val="0"/>
              </a:spcAft>
              <a:buFontTx/>
              <a:buNone/>
              <a:defRPr/>
            </a:pPr>
            <a:br>
              <a:rPr lang="en-US" dirty="0">
                <a:solidFill>
                  <a:schemeClr val="tx1">
                    <a:lumMod val="75000"/>
                    <a:lumOff val="25000"/>
                  </a:schemeClr>
                </a:solidFill>
              </a:rPr>
            </a:br>
            <a:br>
              <a:rPr lang="en-US" dirty="0">
                <a:solidFill>
                  <a:schemeClr val="tx1">
                    <a:lumMod val="75000"/>
                    <a:lumOff val="25000"/>
                  </a:schemeClr>
                </a:solidFill>
              </a:rPr>
            </a:br>
            <a:endParaRPr lang="en-US" dirty="0">
              <a:solidFill>
                <a:schemeClr val="tx1">
                  <a:lumMod val="75000"/>
                  <a:lumOff val="25000"/>
                </a:schemeClr>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100013"/>
            <a:ext cx="7543800" cy="1325562"/>
          </a:xfrm>
        </p:spPr>
        <p:txBody>
          <a:bodyPr/>
          <a:lstStyle/>
          <a:p>
            <a:pPr eaLnBrk="1" hangingPunct="1"/>
            <a:r>
              <a:rPr lang="en-US"/>
              <a:t>HCC Risk Value</a:t>
            </a:r>
          </a:p>
        </p:txBody>
      </p:sp>
      <p:sp>
        <p:nvSpPr>
          <p:cNvPr id="14339" name="Rectangle 3"/>
          <p:cNvSpPr>
            <a:spLocks noGrp="1" noChangeArrowheads="1"/>
          </p:cNvSpPr>
          <p:nvPr>
            <p:ph idx="1"/>
          </p:nvPr>
        </p:nvSpPr>
        <p:spPr/>
        <p:txBody>
          <a:bodyPr/>
          <a:lstStyle/>
          <a:p>
            <a:pPr eaLnBrk="1" hangingPunct="1">
              <a:buFontTx/>
              <a:buNone/>
            </a:pPr>
            <a:endParaRPr lang="en-US"/>
          </a:p>
          <a:p>
            <a:pPr algn="ctr" eaLnBrk="1" hangingPunct="1">
              <a:buFontTx/>
              <a:buNone/>
            </a:pPr>
            <a:endParaRPr lang="en-US"/>
          </a:p>
          <a:p>
            <a:pPr algn="ctr" eaLnBrk="1" hangingPunct="1">
              <a:buFontTx/>
              <a:buNone/>
            </a:pPr>
            <a:r>
              <a:rPr lang="en-US" sz="2800"/>
              <a:t>CMS identified ten principles which guided</a:t>
            </a:r>
          </a:p>
          <a:p>
            <a:pPr algn="ctr" eaLnBrk="1" hangingPunct="1">
              <a:buFontTx/>
              <a:buNone/>
            </a:pPr>
            <a:r>
              <a:rPr lang="en-US" sz="2800"/>
              <a:t>the creation of Hierarchical Conditions</a:t>
            </a:r>
          </a:p>
          <a:p>
            <a:pPr algn="ctr" eaLnBrk="1" hangingPunct="1">
              <a:buFontTx/>
              <a:buNone/>
            </a:pPr>
            <a:r>
              <a:rPr lang="en-US" sz="2800"/>
              <a:t>Categories.  The following of those</a:t>
            </a:r>
          </a:p>
          <a:p>
            <a:pPr algn="ctr" eaLnBrk="1" hangingPunct="1">
              <a:buFontTx/>
              <a:buNone/>
            </a:pPr>
            <a:r>
              <a:rPr lang="en-US" sz="2800"/>
              <a:t>principles should impact provider</a:t>
            </a:r>
          </a:p>
          <a:p>
            <a:pPr algn="ctr" eaLnBrk="1" hangingPunct="1">
              <a:buFontTx/>
              <a:buNone/>
            </a:pPr>
            <a:r>
              <a:rPr lang="en-US" sz="2800"/>
              <a:t>documentation of these codes…</a:t>
            </a:r>
          </a:p>
          <a:p>
            <a:pPr algn="ctr" eaLnBrk="1" hangingPunct="1">
              <a:buFontTx/>
              <a:buNone/>
            </a:pPr>
            <a:endParaRPr lang="en-US"/>
          </a:p>
          <a:p>
            <a:pPr eaLnBrk="1" hangingPunct="1"/>
            <a:endParaRPr lang="en-US"/>
          </a:p>
          <a:p>
            <a:pPr eaLnBrk="1" hangingPunct="1"/>
            <a:endParaRPr lang="en-US"/>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52400" y="100013"/>
            <a:ext cx="7543800" cy="1325562"/>
          </a:xfrm>
        </p:spPr>
        <p:txBody>
          <a:bodyPr/>
          <a:lstStyle/>
          <a:p>
            <a:pPr eaLnBrk="1" hangingPunct="1"/>
            <a:r>
              <a:rPr lang="en-US"/>
              <a:t>HEDIS</a:t>
            </a:r>
          </a:p>
        </p:txBody>
      </p:sp>
      <p:sp>
        <p:nvSpPr>
          <p:cNvPr id="78851" name="Content Placeholder 2"/>
          <p:cNvSpPr>
            <a:spLocks noGrp="1"/>
          </p:cNvSpPr>
          <p:nvPr>
            <p:ph idx="1"/>
          </p:nvPr>
        </p:nvSpPr>
        <p:spPr>
          <a:xfrm>
            <a:off x="152400" y="1828800"/>
            <a:ext cx="8763000" cy="4572000"/>
          </a:xfrm>
        </p:spPr>
        <p:txBody>
          <a:bodyPr/>
          <a:lstStyle/>
          <a:p>
            <a:pPr marL="514350" indent="-514350" eaLnBrk="1" hangingPunct="1">
              <a:buFont typeface="Franklin Gothic Medium" pitchFamily="34" charset="0"/>
              <a:buAutoNum type="arabicPeriod"/>
            </a:pPr>
            <a:endParaRPr lang="en-US" sz="2800"/>
          </a:p>
          <a:p>
            <a:pPr marL="514350" indent="-514350" eaLnBrk="1" hangingPunct="1">
              <a:buFont typeface="Franklin Gothic Medium" pitchFamily="34" charset="0"/>
              <a:buAutoNum type="arabicPeriod" startAt="3"/>
            </a:pPr>
            <a:r>
              <a:rPr lang="en-US" sz="2800"/>
              <a:t>Altogether, HEDIS consists of 75 measures across 8 domains of care.</a:t>
            </a:r>
          </a:p>
          <a:p>
            <a:pPr marL="514350" indent="-514350" eaLnBrk="1" hangingPunct="1">
              <a:buFont typeface="Franklin Gothic Medium" pitchFamily="34" charset="0"/>
              <a:buAutoNum type="arabicPeriod" startAt="3"/>
            </a:pPr>
            <a:endParaRPr lang="en-US" sz="2800"/>
          </a:p>
          <a:p>
            <a:pPr marL="514350" indent="-514350" eaLnBrk="1" hangingPunct="1">
              <a:buFont typeface="Franklin Gothic Medium" pitchFamily="34" charset="0"/>
              <a:buAutoNum type="arabicPeriod" startAt="3"/>
            </a:pPr>
            <a:r>
              <a:rPr lang="en-US" sz="2800"/>
              <a:t>Because so many plans collect HEDIS data, and because the measures are so specifically defined, HEDIS makes it possible to compare the  performance of health plans on an "apples-to-apples" basis.</a:t>
            </a:r>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52400" y="100013"/>
            <a:ext cx="7543800" cy="1325562"/>
          </a:xfrm>
        </p:spPr>
        <p:txBody>
          <a:bodyPr/>
          <a:lstStyle/>
          <a:p>
            <a:pPr eaLnBrk="1" hangingPunct="1"/>
            <a:r>
              <a:rPr lang="en-US"/>
              <a:t>HEDIS</a:t>
            </a:r>
          </a:p>
        </p:txBody>
      </p:sp>
      <p:sp>
        <p:nvSpPr>
          <p:cNvPr id="79875" name="Content Placeholder 2"/>
          <p:cNvSpPr>
            <a:spLocks noGrp="1"/>
          </p:cNvSpPr>
          <p:nvPr>
            <p:ph idx="1"/>
          </p:nvPr>
        </p:nvSpPr>
        <p:spPr>
          <a:xfrm>
            <a:off x="228600" y="1828800"/>
            <a:ext cx="8534400" cy="5029200"/>
          </a:xfrm>
        </p:spPr>
        <p:txBody>
          <a:bodyPr/>
          <a:lstStyle/>
          <a:p>
            <a:pPr eaLnBrk="1" hangingPunct="1"/>
            <a:r>
              <a:rPr lang="en-US" sz="2800" dirty="0"/>
              <a:t>The Medicare Advantage STARS and the Accountable Care Organization  Quality Measures are HEDIS.</a:t>
            </a:r>
          </a:p>
          <a:p>
            <a:pPr eaLnBrk="1" hangingPunct="1"/>
            <a:endParaRPr lang="en-US" sz="2800" dirty="0"/>
          </a:p>
          <a:p>
            <a:pPr marL="171450" lvl="1" indent="0" eaLnBrk="1" hangingPunct="1">
              <a:buFont typeface="Arial" charset="0"/>
              <a:buNone/>
            </a:pPr>
            <a:r>
              <a:rPr lang="en-US" sz="2600" dirty="0">
                <a:hlinkClick r:id="rId2"/>
              </a:rPr>
              <a:t>http://www.jameslhollymd.com/epm-tools/Tutorial-STARs</a:t>
            </a:r>
            <a:endParaRPr lang="en-US" sz="2600" dirty="0"/>
          </a:p>
          <a:p>
            <a:pPr marL="171450" lvl="1" indent="0" eaLnBrk="1" hangingPunct="1">
              <a:buFont typeface="Arial" charset="0"/>
              <a:buNone/>
            </a:pPr>
            <a:endParaRPr lang="en-US" sz="2600" dirty="0">
              <a:hlinkClick r:id="rId3"/>
            </a:endParaRPr>
          </a:p>
          <a:p>
            <a:pPr marL="171450" lvl="1" indent="0" eaLnBrk="1" hangingPunct="1">
              <a:buFont typeface="Arial" charset="0"/>
              <a:buNone/>
            </a:pPr>
            <a:r>
              <a:rPr lang="en-US" sz="2600" dirty="0">
                <a:hlinkClick r:id="rId3"/>
              </a:rPr>
              <a:t>http://www.jameslhollymd.com/epm-tools/Tutorial-Medical-Home-Coordination-Review</a:t>
            </a:r>
            <a:endParaRPr lang="en-US" sz="2600" dirty="0"/>
          </a:p>
          <a:p>
            <a:pPr eaLnBrk="1" hangingPunct="1"/>
            <a:endParaRPr lang="en-US" sz="2800" dirty="0"/>
          </a:p>
          <a:p>
            <a:pPr eaLnBrk="1" hangingPunct="1"/>
            <a:r>
              <a:rPr lang="en-US" sz="2800" dirty="0"/>
              <a:t>SETMA Deployment of HEDIS can be reviewed at </a:t>
            </a:r>
            <a:r>
              <a:rPr lang="en-US" sz="2800" dirty="0">
                <a:hlinkClick r:id="rId4"/>
              </a:rPr>
              <a:t>www.jameslhollymd.com</a:t>
            </a:r>
            <a:r>
              <a:rPr lang="en-US" sz="2800" dirty="0"/>
              <a:t>.</a:t>
            </a:r>
          </a:p>
          <a:p>
            <a:pPr eaLnBrk="1" hangingPunct="1">
              <a:buFontTx/>
              <a:buNone/>
            </a:pPr>
            <a:endParaRPr lang="en-US" dirty="0"/>
          </a:p>
          <a:p>
            <a:pPr eaLnBrk="1" hangingPunct="1">
              <a:buFontTx/>
              <a:buNone/>
            </a:pPr>
            <a:endParaRPr lang="en-US" dirty="0"/>
          </a:p>
        </p:txBody>
      </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52400" y="100013"/>
            <a:ext cx="7543800" cy="1325562"/>
          </a:xfrm>
        </p:spPr>
        <p:txBody>
          <a:bodyPr/>
          <a:lstStyle/>
          <a:p>
            <a:pPr eaLnBrk="1" hangingPunct="1"/>
            <a:r>
              <a:rPr lang="en-US"/>
              <a:t>Why Not Cheat?</a:t>
            </a:r>
          </a:p>
        </p:txBody>
      </p:sp>
      <p:sp>
        <p:nvSpPr>
          <p:cNvPr id="84995" name="Content Placeholder 2"/>
          <p:cNvSpPr>
            <a:spLocks noGrp="1"/>
          </p:cNvSpPr>
          <p:nvPr>
            <p:ph idx="1"/>
          </p:nvPr>
        </p:nvSpPr>
        <p:spPr>
          <a:xfrm>
            <a:off x="228600" y="1828800"/>
            <a:ext cx="8610600" cy="5029200"/>
          </a:xfrm>
        </p:spPr>
        <p:txBody>
          <a:bodyPr rtlCol="0">
            <a:normAutofit/>
          </a:bodyPr>
          <a:lstStyle/>
          <a:p>
            <a:pPr algn="ctr" eaLnBrk="1" hangingPunct="1">
              <a:buFontTx/>
              <a:buNone/>
              <a:defRPr/>
            </a:pPr>
            <a:endParaRPr lang="en-US" sz="1200" dirty="0"/>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If you are going to measure the quality of care given by healthcare providers, </a:t>
            </a: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If you are going to give a test to healthcare providers, and </a:t>
            </a: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If you are going to give them the test questions before hand, and </a:t>
            </a: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If the test is open-book, and </a:t>
            </a:r>
          </a:p>
          <a:p>
            <a:pPr marL="514350" indent="-514350" eaLnBrk="1" fontAlgn="auto" hangingPunct="1">
              <a:spcAft>
                <a:spcPts val="0"/>
              </a:spcAft>
              <a:buFont typeface="+mj-lt"/>
              <a:buAutoNum type="arabicPeriod"/>
              <a:defRPr/>
            </a:pPr>
            <a:r>
              <a:rPr lang="en-US" sz="2800" dirty="0">
                <a:solidFill>
                  <a:schemeClr val="tx1">
                    <a:lumMod val="75000"/>
                    <a:lumOff val="25000"/>
                  </a:schemeClr>
                </a:solidFill>
              </a:rPr>
              <a:t>If there is no time limit for taking the test.</a:t>
            </a:r>
          </a:p>
          <a:p>
            <a:pPr eaLnBrk="1" hangingPunct="1">
              <a:buFont typeface="Arial" panose="020B0604020202020204" pitchFamily="34" charset="0"/>
              <a:buChar char="▪"/>
              <a:defRPr/>
            </a:pPr>
            <a:endParaRPr lang="en-US" dirty="0"/>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52400" y="100013"/>
            <a:ext cx="7543800" cy="1325562"/>
          </a:xfrm>
        </p:spPr>
        <p:txBody>
          <a:bodyPr/>
          <a:lstStyle/>
          <a:p>
            <a:pPr eaLnBrk="1" hangingPunct="1"/>
            <a:r>
              <a:rPr lang="en-US"/>
              <a:t>Why Not Cheat?</a:t>
            </a:r>
          </a:p>
        </p:txBody>
      </p:sp>
      <p:sp>
        <p:nvSpPr>
          <p:cNvPr id="86019" name="Content Placeholder 2"/>
          <p:cNvSpPr>
            <a:spLocks noGrp="1"/>
          </p:cNvSpPr>
          <p:nvPr>
            <p:ph idx="1"/>
          </p:nvPr>
        </p:nvSpPr>
        <p:spPr>
          <a:xfrm>
            <a:off x="228600" y="1752600"/>
            <a:ext cx="8610600" cy="5105400"/>
          </a:xfrm>
        </p:spPr>
        <p:txBody>
          <a:bodyPr rtlCol="0">
            <a:normAutofit/>
          </a:bodyPr>
          <a:lstStyle/>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Look up the answers before the test so 	you can know your performance before you get the test results. </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Don’t wait until a STARS (MA), an insurer, an ACO, or an agency audits your HEDIS performance.  </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Do it yourself and do it at the point of care and share the results with your patients.</a:t>
            </a: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52400" y="100013"/>
            <a:ext cx="7543800" cy="1325562"/>
          </a:xfrm>
        </p:spPr>
        <p:txBody>
          <a:bodyPr/>
          <a:lstStyle/>
          <a:p>
            <a:pPr eaLnBrk="1" hangingPunct="1"/>
            <a:r>
              <a:rPr lang="en-US"/>
              <a:t>Why Not Cheat?</a:t>
            </a:r>
          </a:p>
        </p:txBody>
      </p:sp>
      <p:sp>
        <p:nvSpPr>
          <p:cNvPr id="87043" name="Content Placeholder 2"/>
          <p:cNvSpPr>
            <a:spLocks noGrp="1"/>
          </p:cNvSpPr>
          <p:nvPr>
            <p:ph idx="1"/>
          </p:nvPr>
        </p:nvSpPr>
        <p:spPr>
          <a:xfrm>
            <a:off x="228600" y="1828800"/>
            <a:ext cx="8534400" cy="5029200"/>
          </a:xfrm>
        </p:spPr>
        <p:txBody>
          <a:bodyPr rtlCol="0">
            <a:noAutofit/>
          </a:bodyPr>
          <a:lstStyle/>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The ultimate “game changer” in healthcare is when the provider knows how he/she is doing in the care of an individual patient, or a panel of Or population of patients and then when the provider shares this information with patients and with the public at large.</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The game is changed because the motivation to improve is maximized.</a:t>
            </a: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52400" y="100013"/>
            <a:ext cx="7543800" cy="1325562"/>
          </a:xfrm>
        </p:spPr>
        <p:txBody>
          <a:bodyPr/>
          <a:lstStyle/>
          <a:p>
            <a:pPr eaLnBrk="1" hangingPunct="1"/>
            <a:r>
              <a:rPr lang="en-US"/>
              <a:t>Why Not Cheat?</a:t>
            </a:r>
          </a:p>
        </p:txBody>
      </p:sp>
      <p:sp>
        <p:nvSpPr>
          <p:cNvPr id="88067" name="Content Placeholder 2"/>
          <p:cNvSpPr>
            <a:spLocks noGrp="1"/>
          </p:cNvSpPr>
          <p:nvPr>
            <p:ph idx="1"/>
          </p:nvPr>
        </p:nvSpPr>
        <p:spPr>
          <a:xfrm>
            <a:off x="228600" y="1752600"/>
            <a:ext cx="8915400" cy="5105400"/>
          </a:xfrm>
        </p:spPr>
        <p:txBody>
          <a:bodyPr rtlCol="0">
            <a:normAutofit/>
          </a:bodyPr>
          <a:lstStyle/>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Of course, ethically there is no “cheating” in this context. </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Unlike traditional medical education, this test is not measuring what you know; it is measuring what you have access to; to what you pay attention. </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It is measuring how efficiently and 	excellently you are applying what you know. </a:t>
            </a: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52400" y="100013"/>
            <a:ext cx="7543800" cy="1325562"/>
          </a:xfrm>
        </p:spPr>
        <p:txBody>
          <a:bodyPr/>
          <a:lstStyle/>
          <a:p>
            <a:pPr eaLnBrk="1" hangingPunct="1"/>
            <a:r>
              <a:rPr lang="en-US"/>
              <a:t>HEDIS</a:t>
            </a:r>
          </a:p>
        </p:txBody>
      </p:sp>
      <p:sp>
        <p:nvSpPr>
          <p:cNvPr id="89091" name="Content Placeholder 2"/>
          <p:cNvSpPr>
            <a:spLocks noGrp="1"/>
          </p:cNvSpPr>
          <p:nvPr>
            <p:ph idx="1"/>
          </p:nvPr>
        </p:nvSpPr>
        <p:spPr>
          <a:xfrm>
            <a:off x="152400" y="1981200"/>
            <a:ext cx="8610600" cy="4648200"/>
          </a:xfrm>
        </p:spPr>
        <p:txBody>
          <a:bodyPr rtlCol="0">
            <a:normAutofit/>
          </a:bodyPr>
          <a:lstStyle/>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The HEDIS test is not measuring what you remember; it is measuring that of which you are reminded. </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If you have Clinical Decision Support (CDS) which reminds you of what needs to be done,  and if you have CDS which allows you to measure your own performance at the point of care, you can consistently improve your performance.</a:t>
            </a: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52400" y="100013"/>
            <a:ext cx="7543800" cy="1325562"/>
          </a:xfrm>
        </p:spPr>
        <p:txBody>
          <a:bodyPr/>
          <a:lstStyle/>
          <a:p>
            <a:pPr eaLnBrk="1" hangingPunct="1"/>
            <a:r>
              <a:rPr lang="en-US"/>
              <a:t>Public Reporting of Performance</a:t>
            </a:r>
          </a:p>
        </p:txBody>
      </p:sp>
      <p:sp>
        <p:nvSpPr>
          <p:cNvPr id="3" name="Content Placeholder 2"/>
          <p:cNvSpPr>
            <a:spLocks noGrp="1"/>
          </p:cNvSpPr>
          <p:nvPr>
            <p:ph idx="1"/>
          </p:nvPr>
        </p:nvSpPr>
        <p:spPr>
          <a:xfrm>
            <a:off x="301625" y="1905000"/>
            <a:ext cx="8504238" cy="4194175"/>
          </a:xfrm>
        </p:spPr>
        <p:txBody>
          <a:bodyPr rtlCol="0">
            <a:normAutofit/>
          </a:bodyPr>
          <a:lstStyle/>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The public reporting by provider name of performance on hundreds of quality measures including HEDIS, places pressure on all providers to improve, and it allows patients to know what is expected of providers.  </a:t>
            </a:r>
          </a:p>
          <a:p>
            <a:pPr marL="514350" indent="-514350"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a:p>
            <a:pPr marL="457200" indent="-457200"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52400" y="100013"/>
            <a:ext cx="7543800" cy="1325562"/>
          </a:xfrm>
        </p:spPr>
        <p:txBody>
          <a:bodyPr/>
          <a:lstStyle/>
          <a:p>
            <a:pPr eaLnBrk="1" hangingPunct="1"/>
            <a:r>
              <a:rPr lang="en-US"/>
              <a:t> Public Reporting of Performance</a:t>
            </a:r>
          </a:p>
        </p:txBody>
      </p:sp>
      <p:sp>
        <p:nvSpPr>
          <p:cNvPr id="3" name="Content Placeholder 2"/>
          <p:cNvSpPr>
            <a:spLocks noGrp="1"/>
          </p:cNvSpPr>
          <p:nvPr>
            <p:ph idx="1"/>
          </p:nvPr>
        </p:nvSpPr>
        <p:spPr>
          <a:xfrm>
            <a:off x="228600" y="1676400"/>
            <a:ext cx="8504238" cy="5105400"/>
          </a:xfrm>
        </p:spPr>
        <p:txBody>
          <a:bodyPr rtlCol="0">
            <a:normAutofit/>
          </a:bodyPr>
          <a:lstStyle/>
          <a:p>
            <a:pPr marL="514350" indent="-514350" eaLnBrk="1" fontAlgn="auto" hangingPunct="1">
              <a:spcAft>
                <a:spcPts val="0"/>
              </a:spcAft>
              <a:buFont typeface="Wingdings 2" pitchFamily="18" charset="2"/>
              <a:buNone/>
              <a:defRPr/>
            </a:pPr>
            <a:endParaRPr lang="en-US" sz="2800" dirty="0">
              <a:solidFill>
                <a:schemeClr val="tx1">
                  <a:lumMod val="75000"/>
                  <a:lumOff val="25000"/>
                </a:schemeClr>
              </a:solidFill>
            </a:endParaRPr>
          </a:p>
          <a:p>
            <a:pPr marL="514350" indent="-514350" eaLnBrk="1" fontAlgn="auto" hangingPunct="1">
              <a:spcAft>
                <a:spcPts val="0"/>
              </a:spcAft>
              <a:buFont typeface="Wingdings 2" pitchFamily="18" charset="2"/>
              <a:buNone/>
              <a:defRPr/>
            </a:pPr>
            <a:r>
              <a:rPr lang="en-US" sz="2800" dirty="0">
                <a:solidFill>
                  <a:schemeClr val="tx1">
                    <a:lumMod val="75000"/>
                    <a:lumOff val="25000"/>
                  </a:schemeClr>
                </a:solidFill>
              </a:rPr>
              <a:t>SETMA public reports quality metrics two ways:</a:t>
            </a:r>
          </a:p>
          <a:p>
            <a:pPr marL="514350" indent="-514350" eaLnBrk="1" fontAlgn="auto" hangingPunct="1">
              <a:spcAft>
                <a:spcPts val="0"/>
              </a:spcAft>
              <a:buFont typeface="Wingdings 2" pitchFamily="18" charset="2"/>
              <a:buNone/>
              <a:defRPr/>
            </a:pPr>
            <a:endParaRPr lang="en-US" sz="2800" dirty="0">
              <a:solidFill>
                <a:schemeClr val="tx1">
                  <a:lumMod val="75000"/>
                  <a:lumOff val="25000"/>
                </a:schemeClr>
              </a:solidFill>
            </a:endParaRPr>
          </a:p>
          <a:p>
            <a:pPr marL="514350" indent="-514350" eaLnBrk="1" fontAlgn="auto" hangingPunct="1">
              <a:spcAft>
                <a:spcPts val="0"/>
              </a:spcAft>
              <a:buFont typeface="Wingdings 2" pitchFamily="18" charset="2"/>
              <a:buAutoNum type="arabicPeriod"/>
              <a:defRPr/>
            </a:pPr>
            <a:r>
              <a:rPr lang="en-US" sz="2800" dirty="0">
                <a:solidFill>
                  <a:schemeClr val="tx1">
                    <a:lumMod val="75000"/>
                    <a:lumOff val="25000"/>
                  </a:schemeClr>
                </a:solidFill>
              </a:rPr>
              <a:t>In the patient’s plan of care and treatment plan which is given to the patient at the point of care.  This reporting is specific to the individual patient.</a:t>
            </a:r>
          </a:p>
          <a:p>
            <a:pPr marL="514350" indent="-514350" eaLnBrk="1" fontAlgn="auto" hangingPunct="1">
              <a:spcAft>
                <a:spcPts val="0"/>
              </a:spcAft>
              <a:buFont typeface="Wingdings 2" pitchFamily="18" charset="2"/>
              <a:buAutoNum type="arabicPeriod"/>
              <a:defRPr/>
            </a:pPr>
            <a:r>
              <a:rPr lang="en-US" sz="2800" dirty="0">
                <a:solidFill>
                  <a:schemeClr val="tx1">
                    <a:lumMod val="75000"/>
                    <a:lumOff val="25000"/>
                  </a:schemeClr>
                </a:solidFill>
              </a:rPr>
              <a:t>On SETMA’s website.  Here the reporting is by panels or populations of patients without patient identification but with the provider name given.  </a:t>
            </a:r>
          </a:p>
          <a:p>
            <a:pPr eaLnBrk="1" fontAlgn="auto" hangingPunct="1">
              <a:spcAft>
                <a:spcPts val="0"/>
              </a:spcAft>
              <a:buFont typeface="Arial" panose="020B0604020202020204" pitchFamily="34" charset="0"/>
              <a:buChar char="▪"/>
              <a:defRPr/>
            </a:pPr>
            <a:endParaRPr lang="en-US" dirty="0">
              <a:solidFill>
                <a:schemeClr val="tx1">
                  <a:lumMod val="75000"/>
                  <a:lumOff val="25000"/>
                </a:schemeClr>
              </a:solidFill>
            </a:endParaRP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52400" y="100013"/>
            <a:ext cx="7543800" cy="1325562"/>
          </a:xfrm>
        </p:spPr>
        <p:txBody>
          <a:bodyPr/>
          <a:lstStyle/>
          <a:p>
            <a:pPr eaLnBrk="1" hangingPunct="1"/>
            <a:r>
              <a:rPr lang="en-US"/>
              <a:t>Public Reporting of Performance</a:t>
            </a:r>
          </a:p>
        </p:txBody>
      </p:sp>
      <p:sp>
        <p:nvSpPr>
          <p:cNvPr id="92163" name="Content Placeholder 2"/>
          <p:cNvSpPr>
            <a:spLocks noGrp="1"/>
          </p:cNvSpPr>
          <p:nvPr>
            <p:ph idx="1"/>
          </p:nvPr>
        </p:nvSpPr>
        <p:spPr>
          <a:xfrm>
            <a:off x="152400" y="1676400"/>
            <a:ext cx="8732838" cy="4953000"/>
          </a:xfrm>
        </p:spPr>
        <p:txBody>
          <a:bodyPr rtlCol="0">
            <a:normAutofit/>
          </a:bodyPr>
          <a:lstStyle/>
          <a:p>
            <a:pPr eaLnBrk="1" fontAlgn="auto" hangingPunct="1">
              <a:spcAft>
                <a:spcPts val="0"/>
              </a:spcAft>
              <a:buFont typeface="Wingdings" panose="05000000000000000000" pitchFamily="2" charset="2"/>
              <a:buChar char="§"/>
              <a:defRPr/>
            </a:pPr>
            <a:endParaRPr lang="en-US" sz="2800" dirty="0">
              <a:solidFill>
                <a:schemeClr val="tx1">
                  <a:lumMod val="75000"/>
                  <a:lumOff val="25000"/>
                </a:schemeClr>
              </a:solidFill>
            </a:endParaRPr>
          </a:p>
          <a:p>
            <a:pPr eaLnBrk="1" fontAlgn="auto" hangingPunct="1">
              <a:spcAft>
                <a:spcPts val="0"/>
              </a:spcAft>
              <a:buFont typeface="Wingdings" panose="05000000000000000000" pitchFamily="2" charset="2"/>
              <a:buChar char="§"/>
              <a:defRPr/>
            </a:pPr>
            <a:r>
              <a:rPr lang="en-US" sz="2800" dirty="0">
                <a:solidFill>
                  <a:schemeClr val="tx1">
                    <a:lumMod val="75000"/>
                    <a:lumOff val="25000"/>
                  </a:schemeClr>
                </a:solidFill>
              </a:rPr>
              <a:t>One of the most insidious problems in healthcare delivery is reported in the medical literature as “treatment inertia.” This is caused by the natural inclination of human beings to resist change.  </a:t>
            </a:r>
          </a:p>
          <a:p>
            <a:pPr eaLnBrk="1" fontAlgn="auto" hangingPunct="1">
              <a:spcAft>
                <a:spcPts val="0"/>
              </a:spcAft>
              <a:buFont typeface="Wingdings" panose="05000000000000000000" pitchFamily="2" charset="2"/>
              <a:buChar char="§"/>
              <a:defRPr/>
            </a:pPr>
            <a:endParaRPr lang="en-US" sz="2800" dirty="0">
              <a:solidFill>
                <a:schemeClr val="tx1">
                  <a:lumMod val="75000"/>
                  <a:lumOff val="25000"/>
                </a:schemeClr>
              </a:solidFill>
            </a:endParaRPr>
          </a:p>
          <a:p>
            <a:pPr eaLnBrk="1" fontAlgn="auto" hangingPunct="1">
              <a:spcAft>
                <a:spcPts val="0"/>
              </a:spcAft>
              <a:buFont typeface="Wingdings" panose="05000000000000000000" pitchFamily="2" charset="2"/>
              <a:buChar char="§"/>
              <a:defRPr/>
            </a:pPr>
            <a:r>
              <a:rPr lang="en-US" sz="2800" dirty="0">
                <a:solidFill>
                  <a:schemeClr val="tx1">
                    <a:lumMod val="75000"/>
                    <a:lumOff val="25000"/>
                  </a:schemeClr>
                </a:solidFill>
              </a:rPr>
              <a:t>Often, when care is not to goal, no change in treatment is made.  As a result, one of the auditing elements in SETMA’s COGNOS Project is the assessment of whether a treatment change was made when a patient was not treated to goal.</a:t>
            </a:r>
            <a:r>
              <a:rPr lang="en-US" sz="2800" dirty="0"/>
              <a:t>  </a:t>
            </a:r>
            <a:endParaRPr lang="en-US" sz="2800" i="1" u="sng" dirty="0">
              <a:hlinkClick r:id="rId2"/>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100013"/>
            <a:ext cx="7543800" cy="1325562"/>
          </a:xfrm>
        </p:spPr>
        <p:txBody>
          <a:bodyPr/>
          <a:lstStyle/>
          <a:p>
            <a:pPr eaLnBrk="1" hangingPunct="1"/>
            <a:r>
              <a:rPr lang="en-US"/>
              <a:t>HCC - Principle 1</a:t>
            </a:r>
          </a:p>
        </p:txBody>
      </p:sp>
      <p:sp>
        <p:nvSpPr>
          <p:cNvPr id="9219" name="Rectangle 3"/>
          <p:cNvSpPr>
            <a:spLocks noGrp="1" noChangeArrowheads="1"/>
          </p:cNvSpPr>
          <p:nvPr>
            <p:ph idx="1"/>
          </p:nvPr>
        </p:nvSpPr>
        <p:spPr>
          <a:xfrm>
            <a:off x="228600" y="1676400"/>
            <a:ext cx="8686800" cy="5181600"/>
          </a:xfrm>
        </p:spPr>
        <p:txBody>
          <a:bodyPr rtlCol="0">
            <a:normAutofit lnSpcReduction="10000"/>
          </a:bodyPr>
          <a:lstStyle/>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Diagnostic categories should be clinically meaningful. </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Conditions must be sufficiently clinically specific to minimize opportunities for gaming or discretionary coding. </a:t>
            </a:r>
          </a:p>
          <a:p>
            <a:pPr eaLnBrk="1" fontAlgn="auto" hangingPunct="1">
              <a:spcAft>
                <a:spcPts val="0"/>
              </a:spcAft>
              <a:buFont typeface="Arial" panose="020B0604020202020204" pitchFamily="34" charset="0"/>
              <a:buChar char="▪"/>
              <a:defRPr/>
            </a:pPr>
            <a:endParaRPr lang="en-US" sz="2800" dirty="0">
              <a:solidFill>
                <a:schemeClr val="tx1">
                  <a:lumMod val="75000"/>
                  <a:lumOff val="25000"/>
                </a:schemeClr>
              </a:solidFill>
            </a:endParaRPr>
          </a:p>
          <a:p>
            <a:pPr eaLnBrk="1" fontAlgn="auto" hangingPunct="1">
              <a:spcAft>
                <a:spcPts val="0"/>
              </a:spcAft>
              <a:buFont typeface="Arial" panose="020B0604020202020204" pitchFamily="34" charset="0"/>
              <a:buChar char="▪"/>
              <a:defRPr/>
            </a:pPr>
            <a:r>
              <a:rPr lang="en-US" sz="2800" dirty="0">
                <a:solidFill>
                  <a:schemeClr val="tx1">
                    <a:lumMod val="75000"/>
                    <a:lumOff val="25000"/>
                  </a:schemeClr>
                </a:solidFill>
              </a:rPr>
              <a:t>Clinical meaningfulness improves the face validity of the classification system to clinicians, its interpretability, and its utility for disease management and quality monitoring.</a:t>
            </a:r>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52400" y="100013"/>
            <a:ext cx="7543800" cy="1325562"/>
          </a:xfrm>
        </p:spPr>
        <p:txBody>
          <a:bodyPr/>
          <a:lstStyle/>
          <a:p>
            <a:pPr eaLnBrk="1" hangingPunct="1"/>
            <a:r>
              <a:rPr lang="en-US"/>
              <a:t>Public Reporting of Performance</a:t>
            </a:r>
          </a:p>
        </p:txBody>
      </p:sp>
      <p:sp>
        <p:nvSpPr>
          <p:cNvPr id="93187" name="Content Placeholder 2"/>
          <p:cNvSpPr>
            <a:spLocks noGrp="1"/>
          </p:cNvSpPr>
          <p:nvPr>
            <p:ph idx="1"/>
          </p:nvPr>
        </p:nvSpPr>
        <p:spPr>
          <a:xfrm>
            <a:off x="152400" y="1828800"/>
            <a:ext cx="8732838" cy="4876800"/>
          </a:xfrm>
        </p:spPr>
        <p:txBody>
          <a:bodyPr rtlCol="0">
            <a:normAutofit/>
          </a:bodyPr>
          <a:lstStyle/>
          <a:p>
            <a:pPr eaLnBrk="1" fontAlgn="auto" hangingPunct="1">
              <a:spcAft>
                <a:spcPts val="0"/>
              </a:spcAft>
              <a:buFont typeface="Wingdings" panose="05000000000000000000" pitchFamily="2" charset="2"/>
              <a:buChar char="§"/>
              <a:defRPr/>
            </a:pPr>
            <a:endParaRPr lang="en-US" sz="2800" dirty="0">
              <a:solidFill>
                <a:schemeClr val="tx1">
                  <a:lumMod val="75000"/>
                  <a:lumOff val="25000"/>
                </a:schemeClr>
              </a:solidFill>
            </a:endParaRPr>
          </a:p>
          <a:p>
            <a:pPr eaLnBrk="1" fontAlgn="auto" hangingPunct="1">
              <a:spcAft>
                <a:spcPts val="0"/>
              </a:spcAft>
              <a:buFont typeface="Wingdings" panose="05000000000000000000" pitchFamily="2" charset="2"/>
              <a:buChar char="§"/>
              <a:defRPr/>
            </a:pPr>
            <a:r>
              <a:rPr lang="en-US" sz="2800" dirty="0">
                <a:solidFill>
                  <a:schemeClr val="tx1">
                    <a:lumMod val="75000"/>
                    <a:lumOff val="25000"/>
                  </a:schemeClr>
                </a:solidFill>
              </a:rPr>
              <a:t>Overcoming “treatment inertia” requires the creating of an increased level of discomfort in the healthcare provider and in the patient so that both are more inclined to change their performance.  </a:t>
            </a:r>
          </a:p>
          <a:p>
            <a:pPr eaLnBrk="1" fontAlgn="auto" hangingPunct="1">
              <a:spcAft>
                <a:spcPts val="0"/>
              </a:spcAft>
              <a:buFont typeface="Wingdings" panose="05000000000000000000" pitchFamily="2" charset="2"/>
              <a:buChar char="§"/>
              <a:defRPr/>
            </a:pPr>
            <a:endParaRPr lang="en-US" sz="2800" dirty="0">
              <a:solidFill>
                <a:schemeClr val="tx1">
                  <a:lumMod val="75000"/>
                  <a:lumOff val="25000"/>
                </a:schemeClr>
              </a:solidFill>
            </a:endParaRPr>
          </a:p>
          <a:p>
            <a:pPr eaLnBrk="1" fontAlgn="auto" hangingPunct="1">
              <a:spcAft>
                <a:spcPts val="0"/>
              </a:spcAft>
              <a:buFont typeface="Wingdings" panose="05000000000000000000" pitchFamily="2" charset="2"/>
              <a:buChar char="§"/>
              <a:defRPr/>
            </a:pPr>
            <a:r>
              <a:rPr lang="en-US" sz="2800" dirty="0">
                <a:solidFill>
                  <a:schemeClr val="tx1">
                    <a:lumMod val="75000"/>
                    <a:lumOff val="25000"/>
                  </a:schemeClr>
                </a:solidFill>
              </a:rPr>
              <a:t>SETMA believes that one of the ways to do this is the pubic reporting of provider performance.  That is why  we are publishing provider performance by provider name at</a:t>
            </a:r>
            <a:r>
              <a:rPr lang="en-US" sz="2800" dirty="0">
                <a:solidFill>
                  <a:schemeClr val="tx1">
                    <a:lumMod val="75000"/>
                    <a:lumOff val="25000"/>
                  </a:schemeClr>
                </a:solidFill>
                <a:hlinkClick r:id="rId2"/>
              </a:rPr>
              <a:t>www.jameslhollymd.com</a:t>
            </a:r>
            <a:r>
              <a:rPr lang="en-US" sz="2800" dirty="0">
                <a:solidFill>
                  <a:schemeClr val="tx1">
                    <a:lumMod val="75000"/>
                    <a:lumOff val="25000"/>
                  </a:schemeClr>
                </a:solidFill>
              </a:rPr>
              <a:t> under Public Reporting.</a:t>
            </a:r>
          </a:p>
          <a:p>
            <a:pPr eaLnBrk="1" hangingPunct="1">
              <a:buFont typeface="Arial" panose="020B0604020202020204" pitchFamily="34" charset="0"/>
              <a:buChar char="▪"/>
              <a:defRPr/>
            </a:pPr>
            <a:endParaRPr lang="en-US" i="1" u="sng" dirty="0">
              <a:hlinkClick r:id="rId3"/>
            </a:endParaRPr>
          </a:p>
          <a:p>
            <a:pPr eaLnBrk="1" hangingPunct="1">
              <a:buFont typeface="Arial" panose="020B0604020202020204" pitchFamily="34" charset="0"/>
              <a:buChar char="▪"/>
              <a:defRPr/>
            </a:pPr>
            <a:endParaRPr lang="en-US" i="1" u="sng" dirty="0">
              <a:hlinkClick r:id="rId3"/>
            </a:endParaRP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52400" y="100013"/>
            <a:ext cx="7543800" cy="1325562"/>
          </a:xfrm>
        </p:spPr>
        <p:txBody>
          <a:bodyPr/>
          <a:lstStyle/>
          <a:p>
            <a:pPr eaLnBrk="1" hangingPunct="1"/>
            <a:r>
              <a:rPr lang="en-US"/>
              <a:t>Public Reporting of Performance</a:t>
            </a:r>
          </a:p>
        </p:txBody>
      </p:sp>
      <p:sp>
        <p:nvSpPr>
          <p:cNvPr id="90115" name="Content Placeholder 2"/>
          <p:cNvSpPr>
            <a:spLocks noGrp="1"/>
          </p:cNvSpPr>
          <p:nvPr>
            <p:ph idx="1"/>
          </p:nvPr>
        </p:nvSpPr>
        <p:spPr/>
        <p:txBody>
          <a:bodyPr/>
          <a:lstStyle/>
          <a:p>
            <a:pPr eaLnBrk="1" hangingPunct="1"/>
            <a:endParaRPr lang="en-US"/>
          </a:p>
        </p:txBody>
      </p:sp>
      <p:pic>
        <p:nvPicPr>
          <p:cNvPr id="9011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313" y="1636713"/>
            <a:ext cx="5921375"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52400" y="100013"/>
            <a:ext cx="7543800" cy="1325562"/>
          </a:xfrm>
        </p:spPr>
        <p:txBody>
          <a:bodyPr/>
          <a:lstStyle/>
          <a:p>
            <a:pPr eaLnBrk="1" hangingPunct="1"/>
            <a:r>
              <a:rPr lang="en-US"/>
              <a:t>Public Reporting of Performance</a:t>
            </a:r>
          </a:p>
        </p:txBody>
      </p:sp>
      <p:sp>
        <p:nvSpPr>
          <p:cNvPr id="91139" name="Content Placeholder 2"/>
          <p:cNvSpPr>
            <a:spLocks noGrp="1"/>
          </p:cNvSpPr>
          <p:nvPr>
            <p:ph idx="1"/>
          </p:nvPr>
        </p:nvSpPr>
        <p:spPr/>
        <p:txBody>
          <a:bodyPr/>
          <a:lstStyle/>
          <a:p>
            <a:pPr eaLnBrk="1" hangingPunct="1"/>
            <a:endParaRPr lang="en-US"/>
          </a:p>
        </p:txBody>
      </p:sp>
      <p:pic>
        <p:nvPicPr>
          <p:cNvPr id="9114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79563"/>
            <a:ext cx="688816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52400" y="100013"/>
            <a:ext cx="7543800" cy="1325562"/>
          </a:xfrm>
        </p:spPr>
        <p:txBody>
          <a:bodyPr/>
          <a:lstStyle/>
          <a:p>
            <a:pPr eaLnBrk="1" hangingPunct="1"/>
            <a:r>
              <a:rPr lang="en-US"/>
              <a:t>Public Reporting of Performance</a:t>
            </a:r>
          </a:p>
        </p:txBody>
      </p:sp>
      <p:sp>
        <p:nvSpPr>
          <p:cNvPr id="92163" name="Content Placeholder 2"/>
          <p:cNvSpPr>
            <a:spLocks noGrp="1"/>
          </p:cNvSpPr>
          <p:nvPr>
            <p:ph idx="1"/>
          </p:nvPr>
        </p:nvSpPr>
        <p:spPr>
          <a:xfrm>
            <a:off x="381000" y="2514600"/>
            <a:ext cx="8504238" cy="3810000"/>
          </a:xfrm>
        </p:spPr>
        <p:txBody>
          <a:bodyPr/>
          <a:lstStyle/>
          <a:p>
            <a:pPr marL="53975" indent="-41275" algn="ctr" eaLnBrk="1" hangingPunct="1">
              <a:buFont typeface="Wingdings 2" pitchFamily="18" charset="2"/>
              <a:buNone/>
            </a:pPr>
            <a:r>
              <a:rPr lang="en-US" sz="3600" i="1">
                <a:solidFill>
                  <a:srgbClr val="C00000"/>
                </a:solidFill>
              </a:rPr>
              <a:t>Once you “open your books on performance” to public scrutiny, the only safe place  you have in which to hide is excellence.</a:t>
            </a:r>
          </a:p>
        </p:txBody>
      </p:sp>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52400" y="100013"/>
            <a:ext cx="7543800" cy="1325562"/>
          </a:xfrm>
        </p:spPr>
        <p:txBody>
          <a:bodyPr/>
          <a:lstStyle/>
          <a:p>
            <a:pPr eaLnBrk="1" hangingPunct="1"/>
            <a:r>
              <a:rPr lang="en-US"/>
              <a:t>HEDIS</a:t>
            </a:r>
          </a:p>
        </p:txBody>
      </p:sp>
      <p:pic>
        <p:nvPicPr>
          <p:cNvPr id="93187"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49413"/>
            <a:ext cx="6172200"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152400" y="100013"/>
            <a:ext cx="7543800" cy="1325562"/>
          </a:xfrm>
        </p:spPr>
        <p:txBody>
          <a:bodyPr/>
          <a:lstStyle/>
          <a:p>
            <a:pPr eaLnBrk="1" hangingPunct="1"/>
            <a:r>
              <a:rPr lang="en-US"/>
              <a:t>HEDIS</a:t>
            </a:r>
          </a:p>
        </p:txBody>
      </p:sp>
      <p:sp>
        <p:nvSpPr>
          <p:cNvPr id="94211" name="Content Placeholder 2"/>
          <p:cNvSpPr>
            <a:spLocks noGrp="1"/>
          </p:cNvSpPr>
          <p:nvPr>
            <p:ph idx="1"/>
          </p:nvPr>
        </p:nvSpPr>
        <p:spPr/>
        <p:txBody>
          <a:bodyPr/>
          <a:lstStyle/>
          <a:p>
            <a:pPr eaLnBrk="1" hangingPunct="1"/>
            <a:endParaRPr lang="en-US"/>
          </a:p>
        </p:txBody>
      </p:sp>
      <p:pic>
        <p:nvPicPr>
          <p:cNvPr id="94212"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1828800"/>
            <a:ext cx="661987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152400" y="100013"/>
            <a:ext cx="7543800" cy="1325562"/>
          </a:xfrm>
        </p:spPr>
        <p:txBody>
          <a:bodyPr/>
          <a:lstStyle/>
          <a:p>
            <a:pPr eaLnBrk="1" hangingPunct="1"/>
            <a:r>
              <a:rPr lang="en-US"/>
              <a:t>HEDIS</a:t>
            </a:r>
          </a:p>
        </p:txBody>
      </p:sp>
      <p:sp>
        <p:nvSpPr>
          <p:cNvPr id="95235" name="Content Placeholder 2"/>
          <p:cNvSpPr>
            <a:spLocks noGrp="1"/>
          </p:cNvSpPr>
          <p:nvPr>
            <p:ph idx="1"/>
          </p:nvPr>
        </p:nvSpPr>
        <p:spPr/>
        <p:txBody>
          <a:bodyPr/>
          <a:lstStyle/>
          <a:p>
            <a:pPr eaLnBrk="1" hangingPunct="1"/>
            <a:endParaRPr lang="en-US"/>
          </a:p>
        </p:txBody>
      </p:sp>
      <p:pic>
        <p:nvPicPr>
          <p:cNvPr id="9523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1943100"/>
            <a:ext cx="65055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52400" y="100013"/>
            <a:ext cx="7543800" cy="1325562"/>
          </a:xfrm>
        </p:spPr>
        <p:txBody>
          <a:bodyPr/>
          <a:lstStyle/>
          <a:p>
            <a:pPr eaLnBrk="1" hangingPunct="1"/>
            <a:r>
              <a:rPr lang="en-US"/>
              <a:t>HEDIS</a:t>
            </a:r>
          </a:p>
        </p:txBody>
      </p:sp>
      <p:sp>
        <p:nvSpPr>
          <p:cNvPr id="96259" name="Content Placeholder 2"/>
          <p:cNvSpPr>
            <a:spLocks noGrp="1"/>
          </p:cNvSpPr>
          <p:nvPr>
            <p:ph idx="1"/>
          </p:nvPr>
        </p:nvSpPr>
        <p:spPr/>
        <p:txBody>
          <a:bodyPr/>
          <a:lstStyle/>
          <a:p>
            <a:pPr eaLnBrk="1" hangingPunct="1"/>
            <a:endParaRPr lang="en-US"/>
          </a:p>
        </p:txBody>
      </p:sp>
      <p:pic>
        <p:nvPicPr>
          <p:cNvPr id="9626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46225"/>
            <a:ext cx="474345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52400" y="100013"/>
            <a:ext cx="7543800" cy="1325562"/>
          </a:xfrm>
        </p:spPr>
        <p:txBody>
          <a:bodyPr/>
          <a:lstStyle/>
          <a:p>
            <a:pPr eaLnBrk="1" hangingPunct="1"/>
            <a:r>
              <a:rPr lang="en-US"/>
              <a:t>HEDIS</a:t>
            </a:r>
          </a:p>
        </p:txBody>
      </p:sp>
      <p:sp>
        <p:nvSpPr>
          <p:cNvPr id="97283" name="Content Placeholder 2"/>
          <p:cNvSpPr>
            <a:spLocks noGrp="1"/>
          </p:cNvSpPr>
          <p:nvPr>
            <p:ph idx="1"/>
          </p:nvPr>
        </p:nvSpPr>
        <p:spPr/>
        <p:txBody>
          <a:bodyPr/>
          <a:lstStyle/>
          <a:p>
            <a:pPr eaLnBrk="1" hangingPunct="1"/>
            <a:endParaRPr lang="en-US"/>
          </a:p>
        </p:txBody>
      </p:sp>
      <p:pic>
        <p:nvPicPr>
          <p:cNvPr id="97284"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963" y="2438400"/>
            <a:ext cx="61880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52400" y="100013"/>
            <a:ext cx="7543800" cy="1325562"/>
          </a:xfrm>
        </p:spPr>
        <p:txBody>
          <a:bodyPr/>
          <a:lstStyle/>
          <a:p>
            <a:pPr eaLnBrk="1" hangingPunct="1"/>
            <a:r>
              <a:rPr lang="en-US"/>
              <a:t>HEDIS</a:t>
            </a:r>
          </a:p>
        </p:txBody>
      </p:sp>
      <p:sp>
        <p:nvSpPr>
          <p:cNvPr id="98307" name="Content Placeholder 2"/>
          <p:cNvSpPr>
            <a:spLocks noGrp="1"/>
          </p:cNvSpPr>
          <p:nvPr>
            <p:ph idx="1"/>
          </p:nvPr>
        </p:nvSpPr>
        <p:spPr/>
        <p:txBody>
          <a:bodyPr/>
          <a:lstStyle/>
          <a:p>
            <a:pPr eaLnBrk="1" hangingPunct="1"/>
            <a:endParaRPr lang="en-US"/>
          </a:p>
        </p:txBody>
      </p:sp>
      <p:pic>
        <p:nvPicPr>
          <p:cNvPr id="98308"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963" y="2155825"/>
            <a:ext cx="5680075"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100013"/>
            <a:ext cx="7543800" cy="1325562"/>
          </a:xfrm>
        </p:spPr>
        <p:txBody>
          <a:bodyPr/>
          <a:lstStyle/>
          <a:p>
            <a:pPr eaLnBrk="1" hangingPunct="1"/>
            <a:r>
              <a:rPr lang="en-US"/>
              <a:t>HCC – Principle 5</a:t>
            </a:r>
          </a:p>
        </p:txBody>
      </p:sp>
      <p:sp>
        <p:nvSpPr>
          <p:cNvPr id="16387" name="Rectangle 3"/>
          <p:cNvSpPr>
            <a:spLocks noGrp="1" noChangeArrowheads="1"/>
          </p:cNvSpPr>
          <p:nvPr>
            <p:ph idx="1"/>
          </p:nvPr>
        </p:nvSpPr>
        <p:spPr>
          <a:xfrm>
            <a:off x="152400" y="1828800"/>
            <a:ext cx="8763000" cy="4572000"/>
          </a:xfrm>
        </p:spPr>
        <p:txBody>
          <a:bodyPr/>
          <a:lstStyle/>
          <a:p>
            <a:pPr eaLnBrk="1" hangingPunct="1">
              <a:buFont typeface="Symbol" pitchFamily="18" charset="2"/>
              <a:buNone/>
            </a:pPr>
            <a:endParaRPr lang="en-US"/>
          </a:p>
          <a:p>
            <a:pPr eaLnBrk="1" hangingPunct="1"/>
            <a:r>
              <a:rPr lang="en-US" sz="2800"/>
              <a:t>The diagnostic classification should encourage specific coding.  </a:t>
            </a:r>
          </a:p>
          <a:p>
            <a:pPr eaLnBrk="1" hangingPunct="1"/>
            <a:endParaRPr lang="en-US" sz="2800"/>
          </a:p>
          <a:p>
            <a:pPr eaLnBrk="1" hangingPunct="1"/>
            <a:r>
              <a:rPr lang="en-US" sz="2800"/>
              <a:t>Vague diagnostic codes should be grouped 	with less severe and lower-paying diagnostic categories to provide incentives for more specific diagnostic coding, i.e., “CAD” grouped with CHF, Acute MI, Chronic Stable Angina, etc.  </a:t>
            </a:r>
          </a:p>
          <a:p>
            <a:pPr eaLnBrk="1" hangingPunct="1">
              <a:buFontTx/>
              <a:buNone/>
            </a:pPr>
            <a:endParaRPr lang="en-US"/>
          </a:p>
        </p:txBody>
      </p:sp>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52400" y="100013"/>
            <a:ext cx="7543800" cy="1325562"/>
          </a:xfrm>
        </p:spPr>
        <p:txBody>
          <a:bodyPr/>
          <a:lstStyle/>
          <a:p>
            <a:pPr eaLnBrk="1" hangingPunct="1"/>
            <a:r>
              <a:rPr lang="en-US"/>
              <a:t>HEDIS</a:t>
            </a:r>
          </a:p>
        </p:txBody>
      </p:sp>
      <p:sp>
        <p:nvSpPr>
          <p:cNvPr id="99331" name="Content Placeholder 2"/>
          <p:cNvSpPr>
            <a:spLocks noGrp="1"/>
          </p:cNvSpPr>
          <p:nvPr>
            <p:ph idx="1"/>
          </p:nvPr>
        </p:nvSpPr>
        <p:spPr/>
        <p:txBody>
          <a:bodyPr/>
          <a:lstStyle/>
          <a:p>
            <a:pPr eaLnBrk="1" hangingPunct="1"/>
            <a:endParaRPr lang="en-US"/>
          </a:p>
        </p:txBody>
      </p:sp>
      <p:pic>
        <p:nvPicPr>
          <p:cNvPr id="99332"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209800"/>
            <a:ext cx="668655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52400" y="100013"/>
            <a:ext cx="7543800" cy="1325562"/>
          </a:xfrm>
        </p:spPr>
        <p:txBody>
          <a:bodyPr/>
          <a:lstStyle/>
          <a:p>
            <a:pPr eaLnBrk="1" hangingPunct="1"/>
            <a:r>
              <a:rPr lang="en-US"/>
              <a:t>HEDIS</a:t>
            </a:r>
          </a:p>
        </p:txBody>
      </p:sp>
      <p:sp>
        <p:nvSpPr>
          <p:cNvPr id="100355" name="Content Placeholder 2"/>
          <p:cNvSpPr>
            <a:spLocks noGrp="1"/>
          </p:cNvSpPr>
          <p:nvPr>
            <p:ph idx="1"/>
          </p:nvPr>
        </p:nvSpPr>
        <p:spPr/>
        <p:txBody>
          <a:bodyPr/>
          <a:lstStyle/>
          <a:p>
            <a:pPr eaLnBrk="1" hangingPunct="1"/>
            <a:endParaRPr lang="en-US"/>
          </a:p>
        </p:txBody>
      </p:sp>
      <p:pic>
        <p:nvPicPr>
          <p:cNvPr id="100356" name="Picture 5"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274888"/>
            <a:ext cx="7239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MedicalHealth_16x9</Template>
  <TotalTime>1338</TotalTime>
  <Words>5112</Words>
  <Application>Microsoft Office PowerPoint</Application>
  <PresentationFormat>On-screen Show (4:3)</PresentationFormat>
  <Paragraphs>425</Paragraphs>
  <Slides>91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Arial</vt:lpstr>
      <vt:lpstr>Calibri</vt:lpstr>
      <vt:lpstr>Franklin Gothic Medium</vt:lpstr>
      <vt:lpstr>Impact</vt:lpstr>
      <vt:lpstr>Symbol</vt:lpstr>
      <vt:lpstr>Tahoma</vt:lpstr>
      <vt:lpstr>Wingdings</vt:lpstr>
      <vt:lpstr>Wingdings 2</vt:lpstr>
      <vt:lpstr>Medical Health 16x9</vt:lpstr>
      <vt:lpstr>Dallas Methodist Physician Network/Universal American</vt:lpstr>
      <vt:lpstr>Maximizing HCC Risk Value  to the Patient and to the Practice</vt:lpstr>
      <vt:lpstr>HCC Risk Value</vt:lpstr>
      <vt:lpstr>HCC Risk Value</vt:lpstr>
      <vt:lpstr>General Concepts</vt:lpstr>
      <vt:lpstr>General Concepts</vt:lpstr>
      <vt:lpstr>HCC Risk Value</vt:lpstr>
      <vt:lpstr>HCC - Principle 1</vt:lpstr>
      <vt:lpstr>HCC – Principle 5</vt:lpstr>
      <vt:lpstr>HCC – Principle 6</vt:lpstr>
      <vt:lpstr>HCC – Principle 7</vt:lpstr>
      <vt:lpstr>HCC – Principle 10</vt:lpstr>
      <vt:lpstr>HCC Risk Value</vt:lpstr>
      <vt:lpstr>HCC Risk Value</vt:lpstr>
      <vt:lpstr>HCC vs. RxHCC</vt:lpstr>
      <vt:lpstr>HCC Risk Value</vt:lpstr>
      <vt:lpstr>New Auditing Policy</vt:lpstr>
      <vt:lpstr>New Auditing Policy</vt:lpstr>
      <vt:lpstr>Requirements</vt:lpstr>
      <vt:lpstr>Robust ICD-9 Codes</vt:lpstr>
      <vt:lpstr>Robust ICD-9 Codes</vt:lpstr>
      <vt:lpstr>Requirements</vt:lpstr>
      <vt:lpstr>Robust ICD-9 Codes</vt:lpstr>
      <vt:lpstr>Robust ICD-9 Codes</vt:lpstr>
      <vt:lpstr>Robust ICD-9 Codes</vt:lpstr>
      <vt:lpstr>Robust ICD-9 Codes</vt:lpstr>
      <vt:lpstr>SETMA’s Strategy</vt:lpstr>
      <vt:lpstr>Robust ICD-9 Codes</vt:lpstr>
      <vt:lpstr>Robust ICD-9 Codes</vt:lpstr>
      <vt:lpstr>Robust ICD-9 Codes</vt:lpstr>
      <vt:lpstr>Robust ICD-9 Codes</vt:lpstr>
      <vt:lpstr>Robust ICD-9 Codes</vt:lpstr>
      <vt:lpstr>Robust ICD-9 Codes</vt:lpstr>
      <vt:lpstr>Robust ICD-9 Codes</vt:lpstr>
      <vt:lpstr>2013 CMS HCC Weights</vt:lpstr>
      <vt:lpstr>Guiding Principles</vt:lpstr>
      <vt:lpstr>Validation Guidelines</vt:lpstr>
      <vt:lpstr>Provider Signatures on Progress Notes</vt:lpstr>
      <vt:lpstr>Provider Signatures on Progress Notes</vt:lpstr>
      <vt:lpstr>Provider Signatures on Progress Notes</vt:lpstr>
      <vt:lpstr>Requirements for Progress Notes</vt:lpstr>
      <vt:lpstr>Areas of Concern – Active vs. History </vt:lpstr>
      <vt:lpstr>Areas of Concern – Active vs. History </vt:lpstr>
      <vt:lpstr>Areas of Concern – Active vs. History </vt:lpstr>
      <vt:lpstr>SETMA’s Strategy Evaluating Each Problem Annually</vt:lpstr>
      <vt:lpstr>What Documentation Is Necessary?</vt:lpstr>
      <vt:lpstr>What Documentation Is Necessary?</vt:lpstr>
      <vt:lpstr>What Documentation Is Necessary?</vt:lpstr>
      <vt:lpstr>Provider Responsibility</vt:lpstr>
      <vt:lpstr>What Documentation Is Necessary?</vt:lpstr>
      <vt:lpstr>Numbers Don’t Lie</vt:lpstr>
      <vt:lpstr>Interesting Cases of HCC/RxHCC</vt:lpstr>
      <vt:lpstr>Interesting Cases of HCC/RxHCC</vt:lpstr>
      <vt:lpstr>HCC/RxHCC In The Same Category</vt:lpstr>
      <vt:lpstr>HCC/RxHCC In The Same Category</vt:lpstr>
      <vt:lpstr>Important Facts</vt:lpstr>
      <vt:lpstr>PC-MH and HCC</vt:lpstr>
      <vt:lpstr>PC-MH and HCC</vt:lpstr>
      <vt:lpstr>Coefficient Aggregates</vt:lpstr>
      <vt:lpstr>Coefficient Aggregates and E&amp;M Codes</vt:lpstr>
      <vt:lpstr>Coefficient Aggregates and E&amp;M Codes</vt:lpstr>
      <vt:lpstr>Coefficient Aggregates and E&amp;M Codes</vt:lpstr>
      <vt:lpstr>Coefficient Aggregates and E&amp;M Codes</vt:lpstr>
      <vt:lpstr>Coefficient Aggregates and E&amp;M Codes</vt:lpstr>
      <vt:lpstr>Coefficient Aggregates and E&amp;M Codes</vt:lpstr>
      <vt:lpstr>Coefficient Aggregates and E&amp;M Codes</vt:lpstr>
      <vt:lpstr>Coefficient Aggregates and E&amp;M Codes</vt:lpstr>
      <vt:lpstr>HEDIS</vt:lpstr>
      <vt:lpstr>HEDIS</vt:lpstr>
      <vt:lpstr>HEDIS</vt:lpstr>
      <vt:lpstr>HEDIS</vt:lpstr>
      <vt:lpstr>Why Not Cheat?</vt:lpstr>
      <vt:lpstr>Why Not Cheat?</vt:lpstr>
      <vt:lpstr>Why Not Cheat?</vt:lpstr>
      <vt:lpstr>Why Not Cheat?</vt:lpstr>
      <vt:lpstr>HEDIS</vt:lpstr>
      <vt:lpstr>Public Reporting of Performance</vt:lpstr>
      <vt:lpstr> Public Reporting of Performance</vt:lpstr>
      <vt:lpstr>Public Reporting of Performance</vt:lpstr>
      <vt:lpstr>Public Reporting of Performance</vt:lpstr>
      <vt:lpstr>Public Reporting of Performance</vt:lpstr>
      <vt:lpstr>Public Reporting of Performance</vt:lpstr>
      <vt:lpstr>Public Reporting of Performance</vt:lpstr>
      <vt:lpstr>HEDIS</vt:lpstr>
      <vt:lpstr>HEDIS</vt:lpstr>
      <vt:lpstr>HEDIS</vt:lpstr>
      <vt:lpstr>HEDIS</vt:lpstr>
      <vt:lpstr>HEDIS</vt:lpstr>
      <vt:lpstr>HEDIS</vt:lpstr>
      <vt:lpstr>HEDIS</vt:lpstr>
      <vt:lpstr>HEDIS</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SETMA</dc:creator>
  <cp:lastModifiedBy>Dale R. Fontenot</cp:lastModifiedBy>
  <cp:revision>282</cp:revision>
  <cp:lastPrinted>1601-01-01T00:00:00Z</cp:lastPrinted>
  <dcterms:created xsi:type="dcterms:W3CDTF">2004-06-21T18:59:03Z</dcterms:created>
  <dcterms:modified xsi:type="dcterms:W3CDTF">2020-08-23T20:09:07Z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TC010900281033</vt:lpwstr>
  </property>
</Properties>
</file>