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354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61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111619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11620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621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1622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23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24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1625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11626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627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628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629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630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631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163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163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1634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1635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1636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6F33815-58F9-49D1-86FC-188FDAAB58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705809-4B2B-4EC7-AAD6-D282DFAD17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DF8EF-0F0D-4794-B218-2D91537409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3220D-C175-4493-A0F1-6811DB48BE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5AC22-4FF0-410F-AB29-33E2071441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767D42-C412-4E54-A94F-3ED9925BEC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52CC0-1E97-4381-A0DE-D893D453E3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786DC-DE78-43C1-A7C2-7DE7722685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20F20-3A90-44D4-ABCB-10FDE503D2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85068-08F7-490C-8446-6E2863A863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6E083-B16B-4A95-9814-96CB4979EF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59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1059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59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0597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1059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59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060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060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060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1061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1061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E8201CE-38B2-42C1-BDB9-99B1A062169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tma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304800"/>
            <a:ext cx="7086600" cy="1371600"/>
          </a:xfrm>
        </p:spPr>
        <p:txBody>
          <a:bodyPr/>
          <a:lstStyle/>
          <a:p>
            <a:pPr algn="ctr"/>
            <a:r>
              <a:rPr lang="en-US" dirty="0">
                <a:latin typeface="Times New Roman" pitchFamily="18" charset="0"/>
              </a:rPr>
              <a:t>HIMSS 2006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2286000"/>
            <a:ext cx="7391400" cy="4114800"/>
          </a:xfrm>
        </p:spPr>
        <p:txBody>
          <a:bodyPr/>
          <a:lstStyle/>
          <a:p>
            <a:pPr algn="ctr"/>
            <a:r>
              <a:rPr lang="en-US" sz="4000" dirty="0">
                <a:latin typeface="Times New Roman" pitchFamily="18" charset="0"/>
              </a:rPr>
              <a:t>Davies Award </a:t>
            </a:r>
          </a:p>
          <a:p>
            <a:pPr algn="ctr"/>
            <a:r>
              <a:rPr lang="en-US" sz="4000" dirty="0">
                <a:latin typeface="Times New Roman" pitchFamily="18" charset="0"/>
              </a:rPr>
              <a:t>Southeast Texas Medical Associates, LLP</a:t>
            </a:r>
          </a:p>
          <a:p>
            <a:pPr algn="ctr"/>
            <a:r>
              <a:rPr lang="en-US" sz="4000" dirty="0">
                <a:latin typeface="Times New Roman" pitchFamily="18" charset="0"/>
              </a:rPr>
              <a:t>(SETMA, </a:t>
            </a:r>
            <a:r>
              <a:rPr lang="en-US" sz="4000" dirty="0">
                <a:latin typeface="Times New Roman" pitchFamily="18" charset="0"/>
                <a:hlinkClick r:id="rId2"/>
              </a:rPr>
              <a:t>www.jameslhollymd.com</a:t>
            </a:r>
            <a:r>
              <a:rPr lang="en-US" sz="4000" dirty="0">
                <a:latin typeface="Times New Roman" pitchFamily="18" charset="0"/>
              </a:rPr>
              <a:t>)</a:t>
            </a:r>
          </a:p>
          <a:p>
            <a:pPr algn="ctr"/>
            <a:r>
              <a:rPr lang="en-US" sz="4000" dirty="0">
                <a:latin typeface="Times New Roman" pitchFamily="18" charset="0"/>
              </a:rPr>
              <a:t>February 14, 2006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HIMSS 2006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772400" cy="48768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4000" b="1">
                <a:latin typeface="Times New Roman" pitchFamily="18" charset="0"/>
              </a:rPr>
              <a:t>Current Functions of Note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Smoking Cessation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Exercise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	Routine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	CHF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	Diabetes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HIMSS 2006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400" b="1">
                <a:latin typeface="Times New Roman" pitchFamily="18" charset="0"/>
              </a:rPr>
              <a:t>Current Functions of Note</a:t>
            </a:r>
          </a:p>
          <a:p>
            <a:pPr>
              <a:buFont typeface="Wingdings" pitchFamily="2" charset="2"/>
              <a:buNone/>
            </a:pPr>
            <a:endParaRPr lang="en-US" sz="20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Drug Interactions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Admission Orders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Discharge Summaries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HIMSS 2006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8768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4400" b="1">
                <a:latin typeface="Times New Roman" pitchFamily="18" charset="0"/>
              </a:rPr>
              <a:t>Special Data Bases</a:t>
            </a:r>
          </a:p>
          <a:p>
            <a:pPr>
              <a:lnSpc>
                <a:spcPct val="90000"/>
              </a:lnSpc>
            </a:pPr>
            <a:endParaRPr lang="en-US" sz="240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600">
                <a:latin typeface="Times New Roman" pitchFamily="18" charset="0"/>
              </a:rPr>
              <a:t>General Medicine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600">
                <a:latin typeface="Times New Roman" pitchFamily="18" charset="0"/>
              </a:rPr>
              <a:t>Nursing Home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600">
                <a:latin typeface="Times New Roman" pitchFamily="18" charset="0"/>
              </a:rPr>
              <a:t>Ophthalmology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600">
                <a:latin typeface="Times New Roman" pitchFamily="18" charset="0"/>
              </a:rPr>
              <a:t>Pediatrics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600">
                <a:latin typeface="Times New Roman" pitchFamily="18" charset="0"/>
              </a:rPr>
              <a:t>Physical Therapy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600">
                <a:latin typeface="Times New Roman" pitchFamily="18" charset="0"/>
              </a:rPr>
              <a:t>Rheumatology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HIMSS </a:t>
            </a:r>
            <a:r>
              <a:rPr lang="en-US">
                <a:latin typeface="Times New Roman" pitchFamily="18" charset="0"/>
              </a:rPr>
              <a:t>2006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743200"/>
            <a:ext cx="7543800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3600" b="1">
                <a:latin typeface="Times New Roman" pitchFamily="18" charset="0"/>
              </a:rPr>
              <a:t>Principles of Development</a:t>
            </a:r>
          </a:p>
          <a:p>
            <a:pPr algn="ctr">
              <a:buFont typeface="Wingdings" pitchFamily="2" charset="2"/>
              <a:buNone/>
            </a:pPr>
            <a:endParaRPr lang="en-US" sz="2000" b="1">
              <a:latin typeface="Times New Roman" pitchFamily="18" charset="0"/>
            </a:endParaRPr>
          </a:p>
          <a:p>
            <a:r>
              <a:rPr lang="en-US" sz="3600">
                <a:latin typeface="Times New Roman" pitchFamily="18" charset="0"/>
              </a:rPr>
              <a:t>Electronic Patient Management rather than Electronic Patient Records</a:t>
            </a:r>
          </a:p>
          <a:p>
            <a:r>
              <a:rPr lang="en-US" sz="3600">
                <a:latin typeface="Times New Roman" pitchFamily="18" charset="0"/>
              </a:rPr>
              <a:t>Bring to bear upon every patient encounter what is known rather than what a particular provider knows.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HIMSS 2006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000" b="1">
                <a:latin typeface="Times New Roman" pitchFamily="18" charset="0"/>
              </a:rPr>
              <a:t>Principles of Development</a:t>
            </a:r>
          </a:p>
          <a:p>
            <a:endParaRPr lang="en-US" sz="2000">
              <a:latin typeface="Times New Roman" pitchFamily="18" charset="0"/>
            </a:endParaRPr>
          </a:p>
          <a:p>
            <a:r>
              <a:rPr lang="en-US" sz="4000">
                <a:latin typeface="Times New Roman" pitchFamily="18" charset="0"/>
              </a:rPr>
              <a:t>Make it easier to do it right than not to do it at all.</a:t>
            </a:r>
          </a:p>
          <a:p>
            <a:r>
              <a:rPr lang="en-US" sz="4000">
                <a:latin typeface="Times New Roman" pitchFamily="18" charset="0"/>
              </a:rPr>
              <a:t>Continually challenge providers to improve their performance.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HIMSS 2006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4958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600" b="1">
                <a:latin typeface="Times New Roman" pitchFamily="18" charset="0"/>
              </a:rPr>
              <a:t>Principles of Development</a:t>
            </a:r>
          </a:p>
          <a:p>
            <a:pPr algn="ctr">
              <a:lnSpc>
                <a:spcPct val="90000"/>
              </a:lnSpc>
            </a:pPr>
            <a:endParaRPr lang="en-US" sz="2000" b="1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600">
                <a:latin typeface="Times New Roman" pitchFamily="18" charset="0"/>
              </a:rPr>
              <a:t>Infuse new knowledge and decision-making tools throughout an organization instantly.</a:t>
            </a:r>
          </a:p>
          <a:p>
            <a:pPr>
              <a:lnSpc>
                <a:spcPct val="90000"/>
              </a:lnSpc>
            </a:pPr>
            <a:r>
              <a:rPr lang="en-US" sz="3600">
                <a:latin typeface="Times New Roman" pitchFamily="18" charset="0"/>
              </a:rPr>
              <a:t>Establish and promote continuity of care with patient education, information and plans of care.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HIMSS 2006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6482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>
                <a:latin typeface="Times New Roman" pitchFamily="18" charset="0"/>
              </a:rPr>
              <a:t>Principles of Development</a:t>
            </a:r>
          </a:p>
          <a:p>
            <a:pPr>
              <a:lnSpc>
                <a:spcPct val="90000"/>
              </a:lnSpc>
            </a:pPr>
            <a:endParaRPr lang="en-US" sz="2000" b="1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4000">
                <a:latin typeface="Times New Roman" pitchFamily="18" charset="0"/>
              </a:rPr>
              <a:t>Enlist patients as partners and collaborators in their own health improvement.</a:t>
            </a:r>
          </a:p>
          <a:p>
            <a:pPr>
              <a:lnSpc>
                <a:spcPct val="90000"/>
              </a:lnSpc>
            </a:pPr>
            <a:r>
              <a:rPr lang="en-US" sz="4000">
                <a:latin typeface="Times New Roman" pitchFamily="18" charset="0"/>
              </a:rPr>
              <a:t>Evaluate the care of patients and populations of patients longitudinally.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HIMSS 2006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876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Principles of Development</a:t>
            </a:r>
          </a:p>
          <a:p>
            <a:endParaRPr lang="en-US" sz="2400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Audit provider performance based on the Consortium for Physician Performance Improvement Data Sets.</a:t>
            </a:r>
          </a:p>
          <a:p>
            <a:r>
              <a:rPr lang="en-US">
                <a:latin typeface="Times New Roman" pitchFamily="18" charset="0"/>
              </a:rPr>
              <a:t>Create integrated disease-management tools giving patients the benefit of expert knowledge while they get the benefit of a global approach to their total health.</a:t>
            </a:r>
          </a:p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HIMSS 2006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Healthcare delivery is not improved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simply by the providing of more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information to the healthcare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provider at the point of care.</a:t>
            </a:r>
          </a:p>
          <a:p>
            <a:pPr>
              <a:buFont typeface="Wingdings" pitchFamily="2" charset="2"/>
              <a:buNone/>
            </a:pPr>
            <a:endParaRPr lang="en-US" sz="4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HIMSS 2006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876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Care is improved by data display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which creates a dynamic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interaction all members of the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healthcare team, simultaneously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integrating data across disease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processes and specialties.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HIMSS 2006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6482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SETMA’s Time Line </a:t>
            </a:r>
          </a:p>
          <a:p>
            <a:pPr algn="ctr">
              <a:buFont typeface="Wingdings" pitchFamily="2" charset="2"/>
              <a:buNone/>
            </a:pPr>
            <a:endParaRPr lang="en-US" sz="20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October, 1997– MGMA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March, 1998 – Purchase 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August, 1998 – EPM Rollout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January 1999 – EMR Rollout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HIMSS 2006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876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Care is improved when data and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decision-making tools are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displayed in a fashion which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dynamically changes as the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patient’s situation and needs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change.</a:t>
            </a:r>
          </a:p>
          <a:p>
            <a:endParaRPr lang="en-US" sz="4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HIMSS 2006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41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>
                <a:latin typeface="Times New Roman" pitchFamily="18" charset="0"/>
              </a:rPr>
              <a:t>Care improves when data processed in</a:t>
            </a:r>
          </a:p>
          <a:p>
            <a:pPr>
              <a:buFont typeface="Wingdings" pitchFamily="2" charset="2"/>
              <a:buNone/>
            </a:pPr>
            <a:r>
              <a:rPr lang="en-US" sz="3600">
                <a:latin typeface="Times New Roman" pitchFamily="18" charset="0"/>
              </a:rPr>
              <a:t>one setting is simultaneously available</a:t>
            </a:r>
          </a:p>
          <a:p>
            <a:pPr>
              <a:buFont typeface="Wingdings" pitchFamily="2" charset="2"/>
              <a:buNone/>
            </a:pPr>
            <a:r>
              <a:rPr lang="en-US" sz="3600">
                <a:latin typeface="Times New Roman" pitchFamily="18" charset="0"/>
              </a:rPr>
              <a:t>in all settings resulting in efficiency and </a:t>
            </a:r>
          </a:p>
          <a:p>
            <a:pPr>
              <a:buFont typeface="Wingdings" pitchFamily="2" charset="2"/>
              <a:buNone/>
            </a:pPr>
            <a:r>
              <a:rPr lang="en-US" sz="3600">
                <a:latin typeface="Times New Roman" pitchFamily="18" charset="0"/>
              </a:rPr>
              <a:t>in displaying the impact elements</a:t>
            </a:r>
          </a:p>
          <a:p>
            <a:pPr>
              <a:buFont typeface="Wingdings" pitchFamily="2" charset="2"/>
              <a:buNone/>
            </a:pPr>
            <a:r>
              <a:rPr lang="en-US" sz="3600">
                <a:latin typeface="Times New Roman" pitchFamily="18" charset="0"/>
              </a:rPr>
              <a:t>contained in one data set exert upon</a:t>
            </a:r>
          </a:p>
          <a:p>
            <a:pPr>
              <a:buFont typeface="Wingdings" pitchFamily="2" charset="2"/>
              <a:buNone/>
            </a:pPr>
            <a:r>
              <a:rPr lang="en-US" sz="3600">
                <a:latin typeface="Times New Roman" pitchFamily="18" charset="0"/>
              </a:rPr>
              <a:t>multiple aspects of a patient’s health.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HIMSS 2006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876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Care is improved when evaluation of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its quality, as measured by evidenced-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based criteria, is automatically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determined at the point of care and 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when the data display makes it simple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for the provider to comply with the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accepted standards of care.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HIMSS 2006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572000"/>
          </a:xfrm>
        </p:spPr>
        <p:txBody>
          <a:bodyPr/>
          <a:lstStyle/>
          <a:p>
            <a:pPr algn="just">
              <a:buFont typeface="Symbol" pitchFamily="18" charset="2"/>
              <a:buNone/>
            </a:pPr>
            <a:r>
              <a:rPr lang="en-US">
                <a:latin typeface="Times New Roman" pitchFamily="18" charset="0"/>
              </a:rPr>
              <a:t>Healthcare </a:t>
            </a:r>
            <a:r>
              <a:rPr lang="en-US" b="1">
                <a:latin typeface="Times New Roman" pitchFamily="18" charset="0"/>
              </a:rPr>
              <a:t>is </a:t>
            </a:r>
            <a:r>
              <a:rPr lang="en-US">
                <a:latin typeface="Times New Roman" pitchFamily="18" charset="0"/>
              </a:rPr>
              <a:t>improved when data can be</a:t>
            </a:r>
          </a:p>
          <a:p>
            <a:pPr algn="just">
              <a:buFont typeface="Symbol" pitchFamily="18" charset="2"/>
              <a:buNone/>
            </a:pPr>
            <a:r>
              <a:rPr lang="en-US">
                <a:latin typeface="Times New Roman" pitchFamily="18" charset="0"/>
              </a:rPr>
              <a:t>Displayed longitudinally, showing the</a:t>
            </a:r>
          </a:p>
          <a:p>
            <a:pPr algn="just">
              <a:buFont typeface="Symbol" pitchFamily="18" charset="2"/>
              <a:buNone/>
            </a:pPr>
            <a:r>
              <a:rPr lang="en-US">
                <a:latin typeface="Times New Roman" pitchFamily="18" charset="0"/>
              </a:rPr>
              <a:t>patient how their efforts have affected their</a:t>
            </a:r>
          </a:p>
          <a:p>
            <a:pPr algn="just">
              <a:buFont typeface="Symbol" pitchFamily="18" charset="2"/>
              <a:buNone/>
            </a:pPr>
            <a:r>
              <a:rPr lang="en-US">
                <a:latin typeface="Times New Roman" pitchFamily="18" charset="0"/>
              </a:rPr>
              <a:t>well-being.  This is circular thinking.  </a:t>
            </a:r>
          </a:p>
          <a:p>
            <a:pPr algn="just">
              <a:buFont typeface="Symbol" pitchFamily="18" charset="2"/>
              <a:buNone/>
            </a:pPr>
            <a:endParaRPr lang="en-US" sz="1600">
              <a:latin typeface="Times New Roman" pitchFamily="18" charset="0"/>
            </a:endParaRPr>
          </a:p>
          <a:p>
            <a:pPr algn="just">
              <a:buFont typeface="Symbol" pitchFamily="18" charset="2"/>
              <a:buChar char=""/>
            </a:pPr>
            <a:r>
              <a:rPr lang="en-US">
                <a:latin typeface="Times New Roman" pitchFamily="18" charset="0"/>
              </a:rPr>
              <a:t>A person begins at health.  </a:t>
            </a:r>
          </a:p>
          <a:p>
            <a:pPr algn="just">
              <a:buFont typeface="Symbol" pitchFamily="18" charset="2"/>
              <a:buChar char=""/>
            </a:pPr>
            <a:r>
              <a:rPr lang="en-US">
                <a:latin typeface="Times New Roman" pitchFamily="18" charset="0"/>
              </a:rPr>
              <a:t>Aging and habits result in illness.  </a:t>
            </a:r>
          </a:p>
          <a:p>
            <a:pPr algn="just">
              <a:buFont typeface="Symbol" pitchFamily="18" charset="2"/>
              <a:buChar char=""/>
            </a:pPr>
            <a:r>
              <a:rPr lang="en-US">
                <a:latin typeface="Times New Roman" pitchFamily="18" charset="0"/>
              </a:rPr>
              <a:t>Positive steps retain or restore health.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HIMSS 2006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648200"/>
          </a:xfrm>
        </p:spPr>
        <p:txBody>
          <a:bodyPr/>
          <a:lstStyle/>
          <a:p>
            <a:pPr algn="just">
              <a:buFont typeface="Symbol" pitchFamily="18" charset="2"/>
              <a:buNone/>
            </a:pPr>
            <a:r>
              <a:rPr lang="en-US" sz="4000">
                <a:latin typeface="Times New Roman" pitchFamily="18" charset="0"/>
              </a:rPr>
              <a:t>Healthcare improvement via</a:t>
            </a:r>
          </a:p>
          <a:p>
            <a:pPr algn="just">
              <a:buFont typeface="Symbol" pitchFamily="18" charset="2"/>
              <a:buNone/>
            </a:pPr>
            <a:r>
              <a:rPr lang="en-US" sz="4000">
                <a:latin typeface="Times New Roman" pitchFamily="18" charset="0"/>
              </a:rPr>
              <a:t>systems will require dynamic</a:t>
            </a:r>
          </a:p>
          <a:p>
            <a:pPr algn="just">
              <a:buFont typeface="Symbol" pitchFamily="18" charset="2"/>
              <a:buNone/>
            </a:pPr>
            <a:r>
              <a:rPr lang="en-US" sz="4000">
                <a:latin typeface="Times New Roman" pitchFamily="18" charset="0"/>
              </a:rPr>
              <a:t>auditing tools giving providers and</a:t>
            </a:r>
          </a:p>
          <a:p>
            <a:pPr algn="just">
              <a:buFont typeface="Symbol" pitchFamily="18" charset="2"/>
              <a:buNone/>
            </a:pPr>
            <a:r>
              <a:rPr lang="en-US" sz="4000">
                <a:latin typeface="Times New Roman" pitchFamily="18" charset="0"/>
              </a:rPr>
              <a:t>patients immediate feedback on the</a:t>
            </a:r>
          </a:p>
          <a:p>
            <a:pPr algn="just">
              <a:buFont typeface="Symbol" pitchFamily="18" charset="2"/>
              <a:buNone/>
            </a:pPr>
            <a:r>
              <a:rPr lang="en-US" sz="4000">
                <a:latin typeface="Times New Roman" pitchFamily="18" charset="0"/>
              </a:rPr>
              <a:t>effectiveness of their healthcare.</a:t>
            </a:r>
          </a:p>
          <a:p>
            <a:endParaRPr lang="en-US" sz="40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HIMSS 2006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The Future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400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What is will look like is beyond me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but it will be built upon the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foundation of excellence, just as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our presence system is.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HIMSS 2006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3434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000" b="1">
                <a:latin typeface="Times New Roman" pitchFamily="18" charset="0"/>
              </a:rPr>
              <a:t>Benchmarks</a:t>
            </a:r>
          </a:p>
          <a:p>
            <a:pPr algn="ctr">
              <a:buFont typeface="Wingdings" pitchFamily="2" charset="2"/>
              <a:buNone/>
            </a:pPr>
            <a:endParaRPr lang="en-US" sz="2000" b="1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Worst Day of My life		Jan ‘99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Celebration				May ‘99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Fahrenheit 451  			Jan ‘00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Hospital EMR 			Jan ‘01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HIMSS 2006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620000" cy="46482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000" b="1">
                <a:latin typeface="Times New Roman" pitchFamily="18" charset="0"/>
              </a:rPr>
              <a:t>Benchmarks Continued</a:t>
            </a:r>
          </a:p>
          <a:p>
            <a:pPr>
              <a:buFont typeface="Wingdings" pitchFamily="2" charset="2"/>
              <a:buNone/>
            </a:pPr>
            <a:endParaRPr lang="en-US" sz="2000" b="1"/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Disease Management 		Jan ’02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Diabetes Education		May ‘04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Paperless				Dec  ‘04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Nursing Home EMR		Dec ‘04</a:t>
            </a:r>
          </a:p>
          <a:p>
            <a:pPr>
              <a:buFont typeface="Wingdings" pitchFamily="2" charset="2"/>
              <a:buNone/>
            </a:pPr>
            <a:endParaRPr lang="en-US" sz="40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HIMSS 2006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000" b="1">
                <a:latin typeface="Times New Roman" pitchFamily="18" charset="0"/>
              </a:rPr>
              <a:t>Benchmarks Concluded</a:t>
            </a:r>
          </a:p>
          <a:p>
            <a:pPr>
              <a:buFont typeface="Wingdings" pitchFamily="2" charset="2"/>
              <a:buNone/>
            </a:pPr>
            <a:endParaRPr lang="en-US" sz="2000" b="1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4000" b="1">
                <a:latin typeface="Times New Roman" pitchFamily="18" charset="0"/>
              </a:rPr>
              <a:t>LESS</a:t>
            </a:r>
            <a:r>
              <a:rPr lang="en-US" sz="4000">
                <a:latin typeface="Times New Roman" pitchFamily="18" charset="0"/>
              </a:rPr>
              <a:t> Initiative 			Dec ‘04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Tutorials Completed		July ‘05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Research Program		Jan ’06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The Future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HIMSS 2006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000" b="1">
                <a:latin typeface="Times New Roman" pitchFamily="18" charset="0"/>
              </a:rPr>
              <a:t>Current Functions of Note</a:t>
            </a:r>
          </a:p>
          <a:p>
            <a:endParaRPr lang="en-US" sz="2000" b="1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Diabetes Prevention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Hypertension Prevention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Pain Management and Habituating Medications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HIMSS 2006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5720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4000" b="1">
                <a:latin typeface="Times New Roman" pitchFamily="18" charset="0"/>
              </a:rPr>
              <a:t>Current Functions of Note</a:t>
            </a:r>
            <a:endParaRPr lang="en-US" sz="2000" b="1"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Nursing Home Care</a:t>
            </a:r>
          </a:p>
          <a:p>
            <a:pPr>
              <a:lnSpc>
                <a:spcPct val="80000"/>
              </a:lnSpc>
            </a:pPr>
            <a:endParaRPr lang="en-US" sz="200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Hydration Assessment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Nutrition Assessment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Unavoidable Skin Lesions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Depression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Fall Risk Assessment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HIMSS 2006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8768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4000" b="1">
                <a:latin typeface="Times New Roman" pitchFamily="18" charset="0"/>
              </a:rPr>
              <a:t>Current Functions of Note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Disease Management</a:t>
            </a:r>
          </a:p>
          <a:p>
            <a:pPr>
              <a:lnSpc>
                <a:spcPct val="80000"/>
              </a:lnSpc>
            </a:pPr>
            <a:endParaRPr lang="en-US" sz="200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ACS, Angina, Asthma, CHF,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Diabetes, Diabetes Education,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Headaches, Hypertension, Lipids,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Metabolic Syndrome, Renal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Disease, Weight Management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HIMSS 2006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5720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4000" b="1">
                <a:latin typeface="Times New Roman" pitchFamily="18" charset="0"/>
              </a:rPr>
              <a:t>Current Functions of Note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400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Electronic Tickler File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Future Labs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Charge Posting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Guidelines (28)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Insulin Infusion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245</TotalTime>
  <Words>705</Words>
  <Application>Microsoft Office PowerPoint</Application>
  <PresentationFormat>On-screen Show (4:3)</PresentationFormat>
  <Paragraphs>171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Symbol</vt:lpstr>
      <vt:lpstr>Tahoma</vt:lpstr>
      <vt:lpstr>Times New Roman</vt:lpstr>
      <vt:lpstr>Wingdings</vt:lpstr>
      <vt:lpstr>Shimmer</vt:lpstr>
      <vt:lpstr>HIMSS 2006</vt:lpstr>
      <vt:lpstr>HIMSS 2006</vt:lpstr>
      <vt:lpstr>HIMSS 2006</vt:lpstr>
      <vt:lpstr>HIMSS 2006</vt:lpstr>
      <vt:lpstr>HIMSS 2006</vt:lpstr>
      <vt:lpstr>HIMSS 2006</vt:lpstr>
      <vt:lpstr>HIMSS 2006</vt:lpstr>
      <vt:lpstr>HIMSS 2006</vt:lpstr>
      <vt:lpstr>HIMSS 2006</vt:lpstr>
      <vt:lpstr>HIMSS 2006</vt:lpstr>
      <vt:lpstr>HIMSS 2006</vt:lpstr>
      <vt:lpstr>HIMSS 2006</vt:lpstr>
      <vt:lpstr>HIMSS 2006</vt:lpstr>
      <vt:lpstr>HIMSS 2006</vt:lpstr>
      <vt:lpstr>HIMSS 2006</vt:lpstr>
      <vt:lpstr>HIMSS 2006</vt:lpstr>
      <vt:lpstr>HIMSS 2006</vt:lpstr>
      <vt:lpstr>HIMSS 2006</vt:lpstr>
      <vt:lpstr>HIMSS 2006</vt:lpstr>
      <vt:lpstr>HIMSS 2006</vt:lpstr>
      <vt:lpstr>HIMSS 2006</vt:lpstr>
      <vt:lpstr>HIMSS 2006</vt:lpstr>
      <vt:lpstr>HIMSS 2006</vt:lpstr>
      <vt:lpstr>HIMSS 2006</vt:lpstr>
      <vt:lpstr>HIMSS 2006</vt:lpstr>
    </vt:vector>
  </TitlesOfParts>
  <Company>SETMA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SETMA</dc:creator>
  <cp:lastModifiedBy>Dale R. Fontenot</cp:lastModifiedBy>
  <cp:revision>42</cp:revision>
  <cp:lastPrinted>1601-01-01T00:00:00Z</cp:lastPrinted>
  <dcterms:created xsi:type="dcterms:W3CDTF">2006-01-09T17:29:42Z</dcterms:created>
  <dcterms:modified xsi:type="dcterms:W3CDTF">2020-08-23T20:10:28Z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