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11" r:id="rId21"/>
    <p:sldId id="276" r:id="rId22"/>
    <p:sldId id="277" r:id="rId23"/>
    <p:sldId id="278" r:id="rId24"/>
    <p:sldId id="279" r:id="rId25"/>
    <p:sldId id="280" r:id="rId26"/>
    <p:sldId id="281" r:id="rId27"/>
    <p:sldId id="31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19693F-D2A0-46AF-904A-E88E7B481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5675" name="Picture 27" descr="HIMSS2006Lar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"/>
            <a:ext cx="6296025" cy="14287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D26D7-49AD-4160-9734-E115E9954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9702F-1CA7-40FC-915E-0302C4514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E8F4C-D23A-4E04-BE85-DB41FC154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96F8F-A774-4EA4-BD98-22951B27F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4F5AF-18A9-413B-B7F7-5CA9495C1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549B4-A1E0-4369-8CFD-690586812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3565-9D35-4B07-A885-3A8159AAF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5D56-EA4D-4079-8D6D-3BEE3BAA5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89AF1-5462-49F5-8DE9-D07BCA354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31FD6-16A3-454C-A9DA-C9E820D18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76408E2-EE1D-448A-9E25-795DA017898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Dr. </a:t>
            </a:r>
            <a:r>
              <a:rPr lang="en-US" dirty="0" err="1">
                <a:latin typeface="Times New Roman" pitchFamily="18" charset="0"/>
              </a:rPr>
              <a:t>Colenda’s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SETMAVisit</a:t>
            </a:r>
            <a:r>
              <a:rPr lang="en-US" dirty="0">
                <a:latin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September 17, 2007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</a:rPr>
              <a:t>Designing an EMR to Enhance Medical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argues: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“Systems thinking is the antidote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this sense of helplessness that many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feel, as we enter the ‘age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interdependence.’”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the treatment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Knowledge Base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4,000-7,000 medically-related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journals published.  </a:t>
            </a:r>
          </a:p>
          <a:p>
            <a:r>
              <a:rPr lang="en-US" sz="4000">
                <a:latin typeface="Times New Roman" pitchFamily="18" charset="0"/>
              </a:rPr>
              <a:t>Over 1,000 medically-related journal articles published each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Primary Care Literature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“How Much Effort is needed to keep up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 the literature relevant to primary care?”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341</a:t>
            </a:r>
            <a:r>
              <a:rPr lang="en-US">
                <a:latin typeface="Times New Roman" pitchFamily="18" charset="0"/>
              </a:rPr>
              <a:t> journals relevant to primary care.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7,287</a:t>
            </a:r>
            <a:r>
              <a:rPr lang="en-US">
                <a:latin typeface="Times New Roman" pitchFamily="18" charset="0"/>
              </a:rPr>
              <a:t> articles published monthly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627.5</a:t>
            </a:r>
            <a:r>
              <a:rPr lang="en-US">
                <a:latin typeface="Times New Roman" pitchFamily="18" charset="0"/>
              </a:rPr>
              <a:t> hours per month to read and evaluate these articles.</a:t>
            </a:r>
            <a:r>
              <a:rPr lang="en-US" sz="160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1997: Medical Articles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i="1">
                <a:latin typeface="Times New Roman" pitchFamily="18" charset="0"/>
              </a:rPr>
              <a:t>The British Medical Journal:</a:t>
            </a:r>
          </a:p>
          <a:p>
            <a:pPr>
              <a:buFont typeface="Wingdings" pitchFamily="2" charset="2"/>
              <a:buNone/>
            </a:pPr>
            <a:endParaRPr lang="en-US" sz="2000" i="1">
              <a:latin typeface="Times New Roman" pitchFamily="18" charset="0"/>
            </a:endParaRPr>
          </a:p>
          <a:p>
            <a:r>
              <a:rPr lang="en-US" sz="4000">
                <a:latin typeface="Times New Roman" pitchFamily="18" charset="0"/>
              </a:rPr>
              <a:t>Over 10,000,000 Medical articles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on library shelves</a:t>
            </a:r>
          </a:p>
          <a:p>
            <a:r>
              <a:rPr lang="en-US" sz="4000">
                <a:latin typeface="Times New Roman" pitchFamily="18" charset="0"/>
              </a:rPr>
              <a:t>1/3rd are indexed in the National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Library of Medicine Medline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Dr. Archie Cochrane opined: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surely a great criticism of our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profession that we have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organized a critical summary…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adapted periodically, of all relevant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randomized controlled trials.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(1997)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Cochrane Centers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15 Cochrane Centers today 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1,098 complete reviews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866 protocols (reviews in progress)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It is estimated that it will take 30 years to complete reviews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On random-controlled studies (RCTs) in all fields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medicine which presently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Knowledge and Access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Without medical knowledge, quality-of-care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initiatives will falter, but the volume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medical knowledge is so vast that it can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overwhelm healthcare providers.</a:t>
            </a:r>
            <a:r>
              <a:rPr lang="en-US" sz="280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good news: the state of our current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knowledge is excellent. The bad news: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form in which that knowledge is stored.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Times New Roman" pitchFamily="18" charset="0"/>
              </a:rPr>
              <a:t>Metanoia</a:t>
            </a:r>
            <a:r>
              <a:rPr lang="en-US">
                <a:latin typeface="Times New Roman" pitchFamily="18" charset="0"/>
              </a:rPr>
              <a:t>:  Change required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“The most accurate word…to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describe what happens in a learning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organization is “metanoia.’ It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means a shift of mind…To grasp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(this) is to grasp the deeper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meaning of ‘learning,’.”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Knowledge and Practice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Acquiring and applying medicine’s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complex knowledge base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effectively will require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fundamental shift in physician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approach to information.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Challenges to change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To create excellence in healthcare,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which is more of a process than a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product, providers must continually be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“learning.,” which will require a change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in the understanding of the nature of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learning and will also require the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elimination of barriers to learning.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Disabilities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“Learning disabilities” afflict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organizations or disciplines attempting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to make this shift.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prevent organizations or individuals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from making the changes which would alter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outcomes and increase effectiveness.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Fixation on Events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disability results because we become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mesmerized with things which occur rather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than looking at their cause.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Events occur suddenly and demand our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attention, while the processes which provide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leverage for effecting change are subtle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occur slowly over time.”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 and Events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a biological system, this is also true. 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Primary threat is not the heart attack but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weight gain, the inactivity, the cigarette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smoking, and the cholesterol.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Linear thinking focuses on the event and not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long-standing problems which caused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the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Parable of the Boiled Frog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to see slow, gradual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processes requires slowing down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our frenetic pace and paying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attention to the subtle as well as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dramatic.”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Slow “Boiling” creates learning disability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slow “boiling” which comes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from the deterioration of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requires a new methodology for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effecting change in patient and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provider behavior</a:t>
            </a:r>
            <a:r>
              <a:rPr lang="en-US" sz="4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Patient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change will be achieved by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enhancing the capability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to create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in order to effect change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which will benefit the patient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long run.</a:t>
            </a:r>
            <a:r>
              <a:rPr lang="en-US" sz="2800"/>
              <a:t> 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 Creates Discomfort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Because the processes which ultimately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destroy health are painless and invisible,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effective intervention requires making those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processes “felt.”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Data display which is longitudinal and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comparative can create discomfort in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patient and provider which can contribute 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Delusion of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slow change in systems, particularly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Biological systems, make it impossible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associate personal experience with effective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 based on personal observation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be inadequate as the consequences are seen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long after the 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Creates Opportunity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Electronic medical records provides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means for that shift but does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dictate that such a shift will take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Learning from experience results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not only in very slow change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care but also results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reluctance by providers to make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changes which will benefit patients.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  <a:p>
            <a:r>
              <a:rPr lang="en-US" sz="4000">
                <a:latin typeface="Times New Roman" pitchFamily="18" charset="0"/>
              </a:rPr>
              <a:t>“Learning disabilities” prevent a healthcare organization from adopting a learning culture.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Core of Systems Thinking.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Shift of mind which is fundamental to learning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more even than memorizing new information: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Requires focusing upon the slow processes which cause deterioration in biological systems</a:t>
            </a:r>
          </a:p>
          <a:p>
            <a:r>
              <a:rPr lang="en-US" sz="2800">
                <a:latin typeface="Times New Roman" pitchFamily="18" charset="0"/>
              </a:rPr>
              <a:t>Requires willingness to subject personal experience to critique of evidenced-based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Summarizing systems thinking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a discipline of seeing wholes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…a framework for seeing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Interrelationships rather than things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and patterns of change rather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static ‘snapshots.’”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Records are Snapshots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Historically, medical records have been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snapshots</a:t>
            </a:r>
            <a:r>
              <a:rPr lang="en-US">
                <a:latin typeface="Times New Roman" pitchFamily="18" charset="0"/>
              </a:rPr>
              <a:t> of a patient’s condition without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connection between the past and the future.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has the potential of providing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longitudinal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portrait</a:t>
            </a:r>
            <a:r>
              <a:rPr lang="en-US">
                <a:latin typeface="Times New Roman" pitchFamily="18" charset="0"/>
              </a:rPr>
              <a:t> of the patient where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patterns and directions of change can be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viewed.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Design of tools for change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medical application of these concepts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provides a framework for the design of tools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used to change the behavior of patients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physicians, and to shift from information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experience to evidenced-based outcomes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data analysis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final systems-thinking concept guiding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design of an EMR which will: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Facilitate active learning</a:t>
            </a:r>
          </a:p>
          <a:p>
            <a:r>
              <a:rPr lang="en-US">
                <a:latin typeface="Times New Roman" pitchFamily="18" charset="0"/>
              </a:rPr>
              <a:t>Avoid learning disabilities</a:t>
            </a:r>
          </a:p>
          <a:p>
            <a:r>
              <a:rPr lang="en-US">
                <a:latin typeface="Times New Roman" pitchFamily="18" charset="0"/>
              </a:rPr>
              <a:t>Result in dynamic data management</a:t>
            </a:r>
          </a:p>
          <a:p>
            <a:r>
              <a:rPr lang="en-US">
                <a:latin typeface="Times New Roman" pitchFamily="18" charset="0"/>
              </a:rPr>
              <a:t>Change physician and patient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Point of Leverage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Most healthcare analysis focuses upon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multiple variables and a plethora of data.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is “</a:t>
            </a:r>
            <a:r>
              <a:rPr lang="en-US" b="1">
                <a:latin typeface="Times New Roman" pitchFamily="18" charset="0"/>
              </a:rPr>
              <a:t>detail complexity</a:t>
            </a:r>
            <a:r>
              <a:rPr lang="en-US">
                <a:latin typeface="Times New Roman" pitchFamily="18" charset="0"/>
              </a:rPr>
              <a:t>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greatest opportunity for effecting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change in an organization or an organism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what Senge calls “</a:t>
            </a:r>
            <a:r>
              <a:rPr lang="en-US" b="1">
                <a:latin typeface="Times New Roman" pitchFamily="18" charset="0"/>
              </a:rPr>
              <a:t>dynamic complexity</a:t>
            </a:r>
            <a:r>
              <a:rPr lang="en-US">
                <a:latin typeface="Times New Roman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This  occurs when “cause and effect are subtle, and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where the effects over time of interventions are not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applications to medical research design are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intriguing but beyond this discussion, but “the real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leverage in most management situations lies in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understanding “dynamic complexity.”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Often EMR used as a glorified transcription tool without: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Providing significant advantages in processing information</a:t>
            </a:r>
          </a:p>
          <a:p>
            <a:r>
              <a:rPr lang="en-US" sz="4000">
                <a:latin typeface="Times New Roman" pitchFamily="18" charset="0"/>
              </a:rPr>
              <a:t>Patients profiting from sound science.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Circular Complexity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circle describes a biological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 much more effectively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straight line.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Yet, most medical data is displayed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 a linear fashion.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			(</a:t>
            </a:r>
            <a:r>
              <a:rPr lang="en-US" i="1">
                <a:latin typeface="Times New Roman" pitchFamily="18" charset="0"/>
              </a:rPr>
              <a:t>The Fifth Disciple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Application of </a:t>
            </a:r>
            <a:r>
              <a:rPr lang="en-US" i="1">
                <a:latin typeface="Times New Roman" pitchFamily="18" charset="0"/>
              </a:rPr>
              <a:t>Fifth Discipline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is here that we see the application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of </a:t>
            </a:r>
            <a:r>
              <a:rPr lang="en-US" sz="4000" i="1">
                <a:latin typeface="Times New Roman" pitchFamily="18" charset="0"/>
              </a:rPr>
              <a:t>The Fifth Discipline</a:t>
            </a:r>
            <a:r>
              <a:rPr lang="en-US" sz="4000">
                <a:latin typeface="Times New Roman" pitchFamily="18" charset="0"/>
              </a:rPr>
              <a:t> to medical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technology.  These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seven concepts derive from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principles:</a:t>
            </a:r>
          </a:p>
          <a:p>
            <a:pPr marL="533400" indent="-533400"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One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Healthcare delivery is not improved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simply by the providing of more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to the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at the point of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Two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is improved when the organization of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information creates a dynamic interaction between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provider, the patient, the consultant and all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other members of the healthcare team, as well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as creating the simultaneous integration of that data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across disease processes and across provider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perspectives, i.e., specialties.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Three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delivery is not necessarily improved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when an algorithm for every disease process is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produced and made available on a handheld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pocket computer device but it is improved when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data and decision-making tools are structured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and displayed in a fashion which dynamically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changes as the patient’s situation and need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Four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also improves when data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information processed in one clinical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 are simultaneously available in all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settings.  This improvement does not only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result from efficiency but from the impact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elements contained in that data set exert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upon multiple aspects of a patient’s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Five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is improved when evaluation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quality of care as measured by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evidenced-based criteria is automatically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determined at the point of.  Healthcare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improved when the data display makes it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simple for the provider to comply with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standards of care, if the evaluation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demonstrates a failure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Six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Healthcare </a:t>
            </a:r>
            <a:r>
              <a:rPr lang="en-US" sz="2800" b="1">
                <a:latin typeface="Times New Roman" pitchFamily="18" charset="0"/>
              </a:rPr>
              <a:t>is also improved</a:t>
            </a:r>
            <a:r>
              <a:rPr lang="en-US" sz="2800">
                <a:latin typeface="Times New Roman" pitchFamily="18" charset="0"/>
              </a:rPr>
              <a:t> when data can be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displayed longitudinally, demonstrating to the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patient over time how their efforts have affected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their global well-being.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endParaRPr lang="en-US" sz="280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This is circular rather than linear thinking.  A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person begins at health.  Aging and habits result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in the relative lack of health.  Preventive care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and positive steps preserve, or restore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Seven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Healthcare improvement via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systems will require dynamic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auditing tools giving providers and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patients immediate feedback on the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effectiveness of their healthcare.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latin typeface="Times New Roman" pitchFamily="18" charset="0"/>
              </a:rPr>
              <a:t>The Fifth Discipline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Peter Senge addresses “</a:t>
            </a:r>
            <a:r>
              <a:rPr lang="en-US" sz="4000" b="1">
                <a:latin typeface="Times New Roman" pitchFamily="18" charset="0"/>
              </a:rPr>
              <a:t>systems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thinking</a:t>
            </a:r>
            <a:r>
              <a:rPr lang="en-US" sz="4000">
                <a:latin typeface="Times New Roman" pitchFamily="18" charset="0"/>
              </a:rPr>
              <a:t>” which applies  to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care delivery via an electronic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format as legitimately as it applies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other business enterprises.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healthcare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Can this be done?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What would it look like?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While Southeast Texas Medical Associates’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Data Base, which is built 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NextGen’s platform, is not perfect, it is 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significant step forward in addressing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utilizing </a:t>
            </a:r>
            <a:r>
              <a:rPr lang="en-US" i="1">
                <a:latin typeface="Times New Roman" pitchFamily="18" charset="0"/>
              </a:rPr>
              <a:t>Fifth Discipline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principles.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states: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has come to be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synonymous with ‘taking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information’…(which) is only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distantly related to real learning.”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“Complexity can undermine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confidence and responsibility.”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Confidence is undermined when the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vastness of available, valuable and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applicable information is such that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appears futile to the individual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try and “keep up.”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Responsibility Surrendered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Without confidence, responsibility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is surrendered as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providers tacitly ignore best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practices, substituting experience as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decision-making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1985</Words>
  <Application>Microsoft Office PowerPoint</Application>
  <PresentationFormat>On-screen Show (4:3)</PresentationFormat>
  <Paragraphs>365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Tahoma</vt:lpstr>
      <vt:lpstr>Times New Roman</vt:lpstr>
      <vt:lpstr>Wingdings</vt:lpstr>
      <vt:lpstr>Symbol</vt:lpstr>
      <vt:lpstr>Shimmer</vt:lpstr>
      <vt:lpstr>Dr. Colenda’s SETMAVisit September 17, 2007</vt:lpstr>
      <vt:lpstr>Knowledge and Practice</vt:lpstr>
      <vt:lpstr>EMR Creates Opportunity</vt:lpstr>
      <vt:lpstr>Often EMR used as a glorified transcription tool without:</vt:lpstr>
      <vt:lpstr>The Fifth Discipline</vt:lpstr>
      <vt:lpstr>Senge states:</vt:lpstr>
      <vt:lpstr>“System thinking needed because humankind has the capacity to:</vt:lpstr>
      <vt:lpstr>“Complexity can undermine confidence and responsibility.”</vt:lpstr>
      <vt:lpstr>Responsibility Surrendered</vt:lpstr>
      <vt:lpstr>Senge argues:</vt:lpstr>
      <vt:lpstr>In healthcare the solution to helplessness is to “see” the:</vt:lpstr>
      <vt:lpstr>Systems thinking and Health</vt:lpstr>
      <vt:lpstr>Medical Knowledge Base</vt:lpstr>
      <vt:lpstr>Primary Care Literature</vt:lpstr>
      <vt:lpstr>1997: Medical Articles </vt:lpstr>
      <vt:lpstr>Dr. Archie Cochrane opined:</vt:lpstr>
      <vt:lpstr>Cochrane Centers</vt:lpstr>
      <vt:lpstr>Knowledge and Access</vt:lpstr>
      <vt:lpstr>Metanoia:  Change required</vt:lpstr>
      <vt:lpstr>Challenges to change</vt:lpstr>
      <vt:lpstr>Learning Disabilities</vt:lpstr>
      <vt:lpstr>Fixation on Events</vt:lpstr>
      <vt:lpstr>Linear Thinking and Events</vt:lpstr>
      <vt:lpstr>Parable of the Boiled Frog</vt:lpstr>
      <vt:lpstr>Slow “Boiling” creates learning disability</vt:lpstr>
      <vt:lpstr>Creating Discomfort in Patient</vt:lpstr>
      <vt:lpstr>Creating Discomfort in Provider</vt:lpstr>
      <vt:lpstr>Data Display Creates Discomfort</vt:lpstr>
      <vt:lpstr>Delusion of  Learning from Experience</vt:lpstr>
      <vt:lpstr>Learning From Experience</vt:lpstr>
      <vt:lpstr>“Treatment inertia”</vt:lpstr>
      <vt:lpstr>Core of Systems Thinking.</vt:lpstr>
      <vt:lpstr>Summarizing systems thinking</vt:lpstr>
      <vt:lpstr>Medical Records are Snapshots</vt:lpstr>
      <vt:lpstr>Design of tools for change</vt:lpstr>
      <vt:lpstr>“Dynamic Complexity”</vt:lpstr>
      <vt:lpstr>Point of Leverage</vt:lpstr>
      <vt:lpstr>“Dynamic Complexity”</vt:lpstr>
      <vt:lpstr>Data Display</vt:lpstr>
      <vt:lpstr>Circular Complexity</vt:lpstr>
      <vt:lpstr>Seeing Circles of Causality</vt:lpstr>
      <vt:lpstr>Application of Fifth Discipline</vt:lpstr>
      <vt:lpstr>Systems Thinking:   Application One</vt:lpstr>
      <vt:lpstr>Systems Thinking:   Application Two</vt:lpstr>
      <vt:lpstr>Systems Thinking: Application Three</vt:lpstr>
      <vt:lpstr>Systems Thinking: Application Four</vt:lpstr>
      <vt:lpstr>Systems Thinking: Application Five</vt:lpstr>
      <vt:lpstr>Systems Thinking Application Six</vt:lpstr>
      <vt:lpstr>Systems Thinking Application Seven</vt:lpstr>
      <vt:lpstr>If excellent healthcare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  <vt:lpstr>Can this be done?   What would it look like?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dfontenot</cp:lastModifiedBy>
  <cp:revision>58</cp:revision>
  <dcterms:created xsi:type="dcterms:W3CDTF">2005-11-11T16:36:35Z</dcterms:created>
  <dcterms:modified xsi:type="dcterms:W3CDTF">2011-10-21T22:16:08Z</dcterms:modified>
</cp:coreProperties>
</file>