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7" r:id="rId2"/>
    <p:sldMasterId id="2147483819" r:id="rId3"/>
  </p:sldMasterIdLst>
  <p:notesMasterIdLst>
    <p:notesMasterId r:id="rId41"/>
  </p:notesMasterIdLst>
  <p:sldIdLst>
    <p:sldId id="256" r:id="rId4"/>
    <p:sldId id="257" r:id="rId5"/>
    <p:sldId id="273" r:id="rId6"/>
    <p:sldId id="276" r:id="rId7"/>
    <p:sldId id="275" r:id="rId8"/>
    <p:sldId id="277" r:id="rId9"/>
    <p:sldId id="278" r:id="rId10"/>
    <p:sldId id="279" r:id="rId11"/>
    <p:sldId id="280" r:id="rId12"/>
    <p:sldId id="281" r:id="rId13"/>
    <p:sldId id="282" r:id="rId14"/>
    <p:sldId id="283" r:id="rId15"/>
    <p:sldId id="287" r:id="rId16"/>
    <p:sldId id="284" r:id="rId17"/>
    <p:sldId id="285" r:id="rId18"/>
    <p:sldId id="286" r:id="rId19"/>
    <p:sldId id="258" r:id="rId20"/>
    <p:sldId id="260" r:id="rId21"/>
    <p:sldId id="261" r:id="rId22"/>
    <p:sldId id="262" r:id="rId23"/>
    <p:sldId id="265" r:id="rId24"/>
    <p:sldId id="263" r:id="rId25"/>
    <p:sldId id="264" r:id="rId26"/>
    <p:sldId id="268" r:id="rId27"/>
    <p:sldId id="267" r:id="rId28"/>
    <p:sldId id="269" r:id="rId29"/>
    <p:sldId id="270" r:id="rId30"/>
    <p:sldId id="271" r:id="rId31"/>
    <p:sldId id="272" r:id="rId32"/>
    <p:sldId id="259"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354"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C3729D-E0F8-4E22-A576-6D7202C04A3B}" type="datetimeFigureOut">
              <a:rPr lang="en-US" smtClean="0"/>
              <a:pPr/>
              <a:t>8/23/2020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3CB14E-DC7A-4CA5-96F9-F8A56C721C1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3CB14E-DC7A-4CA5-96F9-F8A56C721C19}" type="slidenum">
              <a:rPr lang="en-US" smtClean="0"/>
              <a:pPr/>
              <a:t>1</a:t>
            </a:fld>
            <a:endParaRPr lang="en-US" dirty="0"/>
          </a:p>
        </p:txBody>
      </p:sp>
    </p:spTree>
    <p:extLst>
      <p:ext uri="{BB962C8B-B14F-4D97-AF65-F5344CB8AC3E}">
        <p14:creationId xmlns:p14="http://schemas.microsoft.com/office/powerpoint/2010/main" val="3712725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E6BFC3-785C-4623-81EC-FE42EE58B4CC}" type="slidenum">
              <a:rPr lang="en-US" smtClean="0"/>
              <a:pPr fontAlgn="base">
                <a:spcBef>
                  <a:spcPct val="0"/>
                </a:spcBef>
                <a:spcAft>
                  <a:spcPct val="0"/>
                </a:spcAft>
                <a:defRPr/>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D1CAAB-267B-4409-A6DF-39007A60F0FE}" type="slidenum">
              <a:rPr lang="en-US" smtClean="0"/>
              <a:pPr fontAlgn="base">
                <a:spcBef>
                  <a:spcPct val="0"/>
                </a:spcBef>
                <a:spcAft>
                  <a:spcPct val="0"/>
                </a:spcAft>
                <a:defRPr/>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737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F100AE-BE7C-454C-B5F5-6B2381FAF7BB}" type="slidenum">
              <a:rPr lang="en-US" smtClean="0"/>
              <a:pPr fontAlgn="base">
                <a:spcBef>
                  <a:spcPct val="0"/>
                </a:spcBef>
                <a:spcAft>
                  <a:spcPct val="0"/>
                </a:spcAft>
                <a:defRPr/>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E529EC-5C6D-48A3-BC73-B8393750C2A9}" type="slidenum">
              <a:rPr lang="en-US" smtClean="0"/>
              <a:pPr fontAlgn="base">
                <a:spcBef>
                  <a:spcPct val="0"/>
                </a:spcBef>
                <a:spcAft>
                  <a:spcPct val="0"/>
                </a:spcAft>
                <a:defRPr/>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768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4FE684-85F1-4D97-A81F-1A1EEF8E944A}" type="slidenum">
              <a:rPr lang="en-US" smtClean="0"/>
              <a:pPr fontAlgn="base">
                <a:spcBef>
                  <a:spcPct val="0"/>
                </a:spcBef>
                <a:spcAft>
                  <a:spcPct val="0"/>
                </a:spcAft>
                <a:defRPr/>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798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BEE0EB-7793-4143-BDC5-58AD5F03342C}" type="slidenum">
              <a:rPr lang="en-US" smtClean="0"/>
              <a:pPr fontAlgn="base">
                <a:spcBef>
                  <a:spcPct val="0"/>
                </a:spcBef>
                <a:spcAft>
                  <a:spcPct val="0"/>
                </a:spcAft>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dias">
    <p:spTree>
      <p:nvGrpSpPr>
        <p:cNvPr id="1" name=""/>
        <p:cNvGrpSpPr/>
        <p:nvPr/>
      </p:nvGrpSpPr>
      <p:grpSpPr>
        <a:xfrm>
          <a:off x="0" y="0"/>
          <a:ext cx="0" cy="0"/>
          <a:chOff x="0" y="0"/>
          <a:chExt cx="0" cy="0"/>
        </a:xfrm>
      </p:grpSpPr>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en-US"/>
              <a:t>Click to edit Master title style</a:t>
            </a:r>
            <a:endParaRPr lang="da-DK" dirty="0"/>
          </a:p>
        </p:txBody>
      </p:sp>
      <p:sp>
        <p:nvSpPr>
          <p:cNvPr id="3" name="Pladsholder til lodret titel 2"/>
          <p:cNvSpPr>
            <a:spLocks noGrp="1"/>
          </p:cNvSpPr>
          <p:nvPr>
            <p:ph type="body" orient="vert" idx="1"/>
          </p:nvPr>
        </p:nvSpPr>
        <p:spPr>
          <a:xfrm>
            <a:off x="457200" y="1600200"/>
            <a:ext cx="8229600" cy="4525963"/>
          </a:xfrm>
          <a:prstGeom prst="rect">
            <a:avLst/>
          </a:prstGeom>
        </p:spPr>
        <p:txBody>
          <a:bodyPr vert="eaVert"/>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4"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fld id="{2C93C8B5-44EF-4267-A6D3-D5ECD1A064D1}" type="datetime1">
              <a:rPr lang="en-US" smtClean="0"/>
              <a:pPr/>
              <a:t>8/23/2020</a:t>
            </a:fld>
            <a:endParaRPr lang="en-US" dirty="0"/>
          </a:p>
        </p:txBody>
      </p:sp>
      <p:sp>
        <p:nvSpPr>
          <p:cNvPr id="5"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endParaRPr lang="en-US" dirty="0"/>
          </a:p>
        </p:txBody>
      </p:sp>
      <p:sp>
        <p:nvSpPr>
          <p:cNvPr id="6"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fld id="{4F6B74BB-0CD4-4E76-9199-12C2AC6706CF}" type="slidenum">
              <a:rPr lang="en-US" smtClean="0"/>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a:prstGeom prst="rect">
            <a:avLst/>
          </a:prstGeom>
        </p:spPr>
        <p:txBody>
          <a:bodyPr vert="eaVert"/>
          <a:lstStyle>
            <a:lvl1pPr>
              <a:defRPr>
                <a:latin typeface="Arial" pitchFamily="34" charset="0"/>
              </a:defRPr>
            </a:lvl1pPr>
          </a:lstStyle>
          <a:p>
            <a:r>
              <a:rPr lang="en-US"/>
              <a:t>Click to edit Master title style</a:t>
            </a:r>
            <a:endParaRPr lang="da-DK" dirty="0"/>
          </a:p>
        </p:txBody>
      </p:sp>
      <p:sp>
        <p:nvSpPr>
          <p:cNvPr id="3" name="Pladsholder til lodret titel 2"/>
          <p:cNvSpPr>
            <a:spLocks noGrp="1"/>
          </p:cNvSpPr>
          <p:nvPr>
            <p:ph type="body" orient="vert" idx="1"/>
          </p:nvPr>
        </p:nvSpPr>
        <p:spPr>
          <a:xfrm>
            <a:off x="457200" y="274638"/>
            <a:ext cx="6019800" cy="5851525"/>
          </a:xfrm>
          <a:prstGeom prst="rect">
            <a:avLst/>
          </a:prstGeom>
        </p:spPr>
        <p:txBody>
          <a:bodyPr vert="eaVert"/>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4"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fld id="{2C93C8B5-44EF-4267-A6D3-D5ECD1A064D1}" type="datetime1">
              <a:rPr lang="en-US" smtClean="0"/>
              <a:pPr/>
              <a:t>8/23/2020</a:t>
            </a:fld>
            <a:endParaRPr lang="en-US" dirty="0"/>
          </a:p>
        </p:txBody>
      </p:sp>
      <p:sp>
        <p:nvSpPr>
          <p:cNvPr id="5"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endParaRPr lang="en-US" dirty="0"/>
          </a:p>
        </p:txBody>
      </p:sp>
      <p:sp>
        <p:nvSpPr>
          <p:cNvPr id="6"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fld id="{4F6B74BB-0CD4-4E76-9199-12C2AC6706CF}" type="slidenum">
              <a:rPr lang="en-US" smtClean="0"/>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91A5F5FD-2CAB-4C4C-8ABD-616CE488FA56}" type="datetime1">
              <a:rPr lang="en-US" smtClean="0"/>
              <a:pPr/>
              <a:t>8/23/2020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4F6B74BB-0CD4-4E76-9199-12C2AC6706CF}"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16F15566-93F8-4E37-AF29-B056116A553D}" type="datetime1">
              <a:rPr lang="en-US" smtClean="0"/>
              <a:pPr/>
              <a:t>8/23/2020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4F6B74BB-0CD4-4E76-9199-12C2AC6706CF}"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IN"/>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EA758774-BBC5-4847-AFB0-D212FAB85464}" type="datetime1">
              <a:rPr lang="en-US" smtClean="0"/>
              <a:pPr/>
              <a:t>8/23/2020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4F6B74BB-0CD4-4E76-9199-12C2AC6706CF}"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5" name="Rektangel 2"/>
          <p:cNvSpPr>
            <a:spLocks noChangeArrowheads="1"/>
          </p:cNvSpPr>
          <p:nvPr/>
        </p:nvSpPr>
        <p:spPr bwMode="auto">
          <a:xfrm>
            <a:off x="0" y="768350"/>
            <a:ext cx="9144000" cy="1235075"/>
          </a:xfrm>
          <a:prstGeom prst="rect">
            <a:avLst/>
          </a:prstGeom>
          <a:gradFill flip="none" rotWithShape="1">
            <a:gsLst>
              <a:gs pos="89000">
                <a:srgbClr val="C00000"/>
              </a:gs>
              <a:gs pos="20000">
                <a:srgbClr val="F50736"/>
              </a:gs>
              <a:gs pos="11000">
                <a:srgbClr val="F50736"/>
              </a:gs>
            </a:gsLst>
            <a:lin ang="135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ndParaRPr>
          </a:p>
        </p:txBody>
      </p:sp>
      <p:pic>
        <p:nvPicPr>
          <p:cNvPr id="6" name="Billede 3" descr="dreamstime_Hospital doctor.jpg"/>
          <p:cNvPicPr>
            <a:picLocks noChangeAspect="1"/>
          </p:cNvPicPr>
          <p:nvPr userDrawn="1"/>
        </p:nvPicPr>
        <p:blipFill>
          <a:blip r:embed="rId2" cstate="print"/>
          <a:srcRect/>
          <a:stretch>
            <a:fillRect/>
          </a:stretch>
        </p:blipFill>
        <p:spPr bwMode="auto">
          <a:xfrm>
            <a:off x="7454900" y="763588"/>
            <a:ext cx="1689100" cy="1246187"/>
          </a:xfrm>
          <a:prstGeom prst="rect">
            <a:avLst/>
          </a:prstGeom>
          <a:noFill/>
          <a:ln w="9525">
            <a:noFill/>
            <a:miter lim="800000"/>
            <a:headEnd/>
            <a:tailEnd/>
          </a:ln>
        </p:spPr>
      </p:pic>
      <p:sp>
        <p:nvSpPr>
          <p:cNvPr id="3" name="Pladsholder til indhold 2"/>
          <p:cNvSpPr>
            <a:spLocks noGrp="1"/>
          </p:cNvSpPr>
          <p:nvPr>
            <p:ph idx="1"/>
          </p:nvPr>
        </p:nvSpPr>
        <p:spPr>
          <a:xfrm>
            <a:off x="457200" y="2298700"/>
            <a:ext cx="8229600" cy="3827463"/>
          </a:xfrm>
          <a:prstGeom prst="rect">
            <a:avLst/>
          </a:prstGeom>
        </p:spPr>
        <p:txBody>
          <a:bodyPr/>
          <a:lstStyle>
            <a:lvl1pPr>
              <a:defRPr>
                <a:solidFill>
                  <a:srgbClr val="000000"/>
                </a:solidFill>
                <a:latin typeface="Arial" pitchFamily="34" charset="0"/>
              </a:defRPr>
            </a:lvl1pPr>
            <a:lvl2pPr>
              <a:defRPr>
                <a:solidFill>
                  <a:srgbClr val="000000"/>
                </a:solidFill>
                <a:latin typeface="Arial" pitchFamily="34" charset="0"/>
              </a:defRPr>
            </a:lvl2pPr>
            <a:lvl3pPr>
              <a:defRPr>
                <a:solidFill>
                  <a:srgbClr val="000000"/>
                </a:solidFill>
                <a:latin typeface="Arial" pitchFamily="34" charset="0"/>
              </a:defRPr>
            </a:lvl3pPr>
            <a:lvl4pPr>
              <a:defRPr>
                <a:solidFill>
                  <a:srgbClr val="000000"/>
                </a:solidFill>
                <a:latin typeface="Arial" pitchFamily="34" charset="0"/>
              </a:defRPr>
            </a:lvl4pPr>
            <a:lvl5pPr>
              <a:defRPr>
                <a:solidFill>
                  <a:srgbClr val="000000"/>
                </a:solidFill>
                <a:latin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10" name="Titel 1"/>
          <p:cNvSpPr>
            <a:spLocks noGrp="1"/>
          </p:cNvSpPr>
          <p:nvPr>
            <p:ph type="title"/>
          </p:nvPr>
        </p:nvSpPr>
        <p:spPr>
          <a:xfrm>
            <a:off x="177800" y="833438"/>
            <a:ext cx="4584700" cy="563562"/>
          </a:xfrm>
          <a:prstGeom prst="rect">
            <a:avLst/>
          </a:prstGeom>
        </p:spPr>
        <p:txBody>
          <a:bodyPr/>
          <a:lstStyle>
            <a:lvl1pPr algn="l">
              <a:defRPr sz="3200">
                <a:latin typeface="Arial" pitchFamily="34" charset="0"/>
              </a:defRPr>
            </a:lvl1pPr>
          </a:lstStyle>
          <a:p>
            <a:r>
              <a:rPr lang="en-US"/>
              <a:t>Click to edit Master title style</a:t>
            </a:r>
            <a:endParaRPr lang="da-DK" dirty="0"/>
          </a:p>
        </p:txBody>
      </p:sp>
      <p:sp>
        <p:nvSpPr>
          <p:cNvPr id="11" name="Pladsholder til tekst 2"/>
          <p:cNvSpPr>
            <a:spLocks noGrp="1"/>
          </p:cNvSpPr>
          <p:nvPr>
            <p:ph type="body" idx="13"/>
          </p:nvPr>
        </p:nvSpPr>
        <p:spPr>
          <a:xfrm>
            <a:off x="177800" y="1447801"/>
            <a:ext cx="6489700" cy="358774"/>
          </a:xfrm>
          <a:prstGeom prst="rect">
            <a:avLst/>
          </a:prstGeom>
        </p:spPr>
        <p:txBody>
          <a:bodyPr anchor="b"/>
          <a:lstStyle>
            <a:lvl1pPr marL="0" indent="0">
              <a:buNone/>
              <a:defRPr sz="20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Pladsholder til dato 3"/>
          <p:cNvSpPr>
            <a:spLocks noGrp="1"/>
          </p:cNvSpPr>
          <p:nvPr userDrawn="1">
            <p:ph type="dt" sz="half" idx="14"/>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ea typeface="ＭＳ Ｐゴシック" pitchFamily="-97" charset="-128"/>
              </a:defRPr>
            </a:lvl1pPr>
          </a:lstStyle>
          <a:p>
            <a:pPr>
              <a:defRPr/>
            </a:pPr>
            <a:r>
              <a:rPr lang="da-DK"/>
              <a:t>Your footnote</a:t>
            </a:r>
          </a:p>
        </p:txBody>
      </p:sp>
      <p:sp>
        <p:nvSpPr>
          <p:cNvPr id="8" name="Pladsholder til diasnummer 5"/>
          <p:cNvSpPr>
            <a:spLocks noGrp="1"/>
          </p:cNvSpPr>
          <p:nvPr userDrawn="1">
            <p:ph type="sldNum" sz="quarter" idx="15"/>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ea typeface="ＭＳ Ｐゴシック" pitchFamily="-97" charset="-128"/>
              </a:defRPr>
            </a:lvl1pPr>
          </a:lstStyle>
          <a:p>
            <a:pPr>
              <a:defRPr/>
            </a:pPr>
            <a:r>
              <a:rPr lang="da-DK"/>
              <a:t>Your Logo</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fsnitsoverskrift">
    <p:spTree>
      <p:nvGrpSpPr>
        <p:cNvPr id="1" name=""/>
        <p:cNvGrpSpPr/>
        <p:nvPr/>
      </p:nvGrpSpPr>
      <p:grpSpPr>
        <a:xfrm>
          <a:off x="0" y="0"/>
          <a:ext cx="0" cy="0"/>
          <a:chOff x="0" y="0"/>
          <a:chExt cx="0" cy="0"/>
        </a:xfrm>
      </p:grpSpPr>
      <p:grpSp>
        <p:nvGrpSpPr>
          <p:cNvPr id="2" name="Gruppe 13"/>
          <p:cNvGrpSpPr/>
          <p:nvPr userDrawn="1"/>
        </p:nvGrpSpPr>
        <p:grpSpPr>
          <a:xfrm>
            <a:off x="0" y="0"/>
            <a:ext cx="9144000" cy="1968500"/>
            <a:chOff x="0" y="0"/>
            <a:chExt cx="9144000" cy="1968500"/>
          </a:xfrm>
          <a:effectLst>
            <a:outerShdw blurRad="50800" dist="38100" dir="2700000" algn="tl" rotWithShape="0">
              <a:prstClr val="black">
                <a:alpha val="40000"/>
              </a:prstClr>
            </a:outerShdw>
          </a:effectLst>
        </p:grpSpPr>
        <p:sp>
          <p:nvSpPr>
            <p:cNvPr id="6" name="Rektangel 2"/>
            <p:cNvSpPr>
              <a:spLocks noChangeArrowheads="1"/>
            </p:cNvSpPr>
            <p:nvPr/>
          </p:nvSpPr>
          <p:spPr bwMode="auto">
            <a:xfrm>
              <a:off x="0" y="0"/>
              <a:ext cx="9144000" cy="1968500"/>
            </a:xfrm>
            <a:prstGeom prst="rect">
              <a:avLst/>
            </a:prstGeom>
            <a:gradFill flip="none" rotWithShape="1">
              <a:gsLst>
                <a:gs pos="89000">
                  <a:srgbClr val="C00000"/>
                </a:gs>
                <a:gs pos="20000">
                  <a:srgbClr val="F50736"/>
                </a:gs>
                <a:gs pos="11000">
                  <a:srgbClr val="F50736"/>
                </a:gs>
              </a:gsLst>
              <a:lin ang="135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ndParaRPr>
            </a:p>
          </p:txBody>
        </p:sp>
        <p:sp>
          <p:nvSpPr>
            <p:cNvPr id="7" name="Rektangel 3"/>
            <p:cNvSpPr>
              <a:spLocks noChangeArrowheads="1"/>
            </p:cNvSpPr>
            <p:nvPr/>
          </p:nvSpPr>
          <p:spPr bwMode="auto">
            <a:xfrm>
              <a:off x="0" y="1661160"/>
              <a:ext cx="9144000" cy="304800"/>
            </a:xfrm>
            <a:prstGeom prst="rect">
              <a:avLst/>
            </a:prstGeom>
            <a:gradFill>
              <a:gsLst>
                <a:gs pos="0">
                  <a:schemeClr val="bg2">
                    <a:lumMod val="90000"/>
                  </a:schemeClr>
                </a:gs>
                <a:gs pos="100000">
                  <a:schemeClr val="accent1"/>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a typeface="ＭＳ Ｐゴシック" pitchFamily="-97" charset="-128"/>
              </a:endParaRPr>
            </a:p>
          </p:txBody>
        </p:sp>
      </p:grpSp>
      <p:sp>
        <p:nvSpPr>
          <p:cNvPr id="8" name="Pladsholder til indhold 2"/>
          <p:cNvSpPr>
            <a:spLocks noGrp="1"/>
          </p:cNvSpPr>
          <p:nvPr>
            <p:ph idx="1"/>
          </p:nvPr>
        </p:nvSpPr>
        <p:spPr>
          <a:xfrm>
            <a:off x="457200" y="2552700"/>
            <a:ext cx="8229600" cy="3573463"/>
          </a:xfrm>
          <a:prstGeom prst="rect">
            <a:avLst/>
          </a:prstGeom>
        </p:spPr>
        <p:txBody>
          <a:bodyPr/>
          <a:lstStyle>
            <a:lvl1pPr>
              <a:defRPr>
                <a:solidFill>
                  <a:srgbClr val="000000"/>
                </a:solidFill>
                <a:latin typeface="Arial" pitchFamily="34" charset="0"/>
              </a:defRPr>
            </a:lvl1pPr>
            <a:lvl2pPr>
              <a:defRPr>
                <a:solidFill>
                  <a:srgbClr val="000000"/>
                </a:solidFill>
                <a:latin typeface="Arial" pitchFamily="34" charset="0"/>
              </a:defRPr>
            </a:lvl2pPr>
            <a:lvl3pPr>
              <a:defRPr>
                <a:solidFill>
                  <a:srgbClr val="000000"/>
                </a:solidFill>
                <a:latin typeface="Arial" pitchFamily="34" charset="0"/>
              </a:defRPr>
            </a:lvl3pPr>
            <a:lvl4pPr>
              <a:defRPr>
                <a:solidFill>
                  <a:srgbClr val="000000"/>
                </a:solidFill>
                <a:latin typeface="Arial" pitchFamily="34" charset="0"/>
              </a:defRPr>
            </a:lvl4pPr>
            <a:lvl5pPr>
              <a:defRPr>
                <a:solidFill>
                  <a:srgbClr val="000000"/>
                </a:solidFill>
                <a:latin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11" name="Titel 1"/>
          <p:cNvSpPr>
            <a:spLocks noGrp="1"/>
          </p:cNvSpPr>
          <p:nvPr>
            <p:ph type="title"/>
          </p:nvPr>
        </p:nvSpPr>
        <p:spPr>
          <a:xfrm>
            <a:off x="177800" y="515938"/>
            <a:ext cx="4584700" cy="563562"/>
          </a:xfrm>
          <a:prstGeom prst="rect">
            <a:avLst/>
          </a:prstGeom>
        </p:spPr>
        <p:txBody>
          <a:bodyPr/>
          <a:lstStyle>
            <a:lvl1pPr algn="l">
              <a:defRPr sz="3200">
                <a:latin typeface="Arial" pitchFamily="34" charset="0"/>
              </a:defRPr>
            </a:lvl1pPr>
          </a:lstStyle>
          <a:p>
            <a:r>
              <a:rPr lang="en-US"/>
              <a:t>Click to edit Master title style</a:t>
            </a:r>
            <a:endParaRPr lang="da-DK" dirty="0"/>
          </a:p>
        </p:txBody>
      </p:sp>
      <p:sp>
        <p:nvSpPr>
          <p:cNvPr id="12" name="Pladsholder til tekst 2"/>
          <p:cNvSpPr>
            <a:spLocks noGrp="1"/>
          </p:cNvSpPr>
          <p:nvPr>
            <p:ph type="body" idx="13"/>
          </p:nvPr>
        </p:nvSpPr>
        <p:spPr>
          <a:xfrm>
            <a:off x="177800" y="1130301"/>
            <a:ext cx="6489700" cy="358774"/>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9" name="Pladsholder til dato 3"/>
          <p:cNvSpPr>
            <a:spLocks noGrp="1"/>
          </p:cNvSpPr>
          <p:nvPr>
            <p:ph type="dt" sz="half" idx="14"/>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ea typeface="ＭＳ Ｐゴシック" pitchFamily="-97" charset="-128"/>
              </a:defRPr>
            </a:lvl1pPr>
          </a:lstStyle>
          <a:p>
            <a:pPr>
              <a:defRPr/>
            </a:pPr>
            <a:r>
              <a:rPr lang="da-DK"/>
              <a:t>Your footnote</a:t>
            </a:r>
          </a:p>
        </p:txBody>
      </p:sp>
      <p:sp>
        <p:nvSpPr>
          <p:cNvPr id="10" name="Pladsholder til diasnummer 5"/>
          <p:cNvSpPr>
            <a:spLocks noGrp="1"/>
          </p:cNvSpPr>
          <p:nvPr>
            <p:ph type="sldNum" sz="quarter" idx="15"/>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ea typeface="ＭＳ Ｐゴシック" pitchFamily="-97" charset="-128"/>
              </a:defRPr>
            </a:lvl1pPr>
          </a:lstStyle>
          <a:p>
            <a:pPr>
              <a:defRPr/>
            </a:pPr>
            <a:r>
              <a:rPr lang="da-DK"/>
              <a:t>Your Logo</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en-US"/>
              <a:t>Click to edit Master title style</a:t>
            </a:r>
            <a:endParaRPr lang="da-DK" dirty="0"/>
          </a:p>
        </p:txBody>
      </p:sp>
      <p:sp>
        <p:nvSpPr>
          <p:cNvPr id="3" name="Pladsholder til indhold 2"/>
          <p:cNvSpPr>
            <a:spLocks noGrp="1"/>
          </p:cNvSpPr>
          <p:nvPr>
            <p:ph sz="half" idx="1"/>
          </p:nvPr>
        </p:nvSpPr>
        <p:spPr>
          <a:xfrm>
            <a:off x="457200" y="1600200"/>
            <a:ext cx="4038600" cy="4525963"/>
          </a:xfrm>
          <a:prstGeom prst="rect">
            <a:avLst/>
          </a:prstGeom>
        </p:spPr>
        <p:txBody>
          <a:bodyPr/>
          <a:lstStyle>
            <a:lvl1pPr>
              <a:defRPr sz="2800">
                <a:latin typeface="Arial" pitchFamily="34" charset="0"/>
              </a:defRPr>
            </a:lvl1pPr>
            <a:lvl2pPr>
              <a:defRPr sz="2400">
                <a:latin typeface="Arial" pitchFamily="34" charset="0"/>
              </a:defRPr>
            </a:lvl2pPr>
            <a:lvl3pPr>
              <a:defRPr sz="2000">
                <a:latin typeface="Arial" pitchFamily="34" charset="0"/>
              </a:defRPr>
            </a:lvl3pPr>
            <a:lvl4pPr>
              <a:defRPr sz="1800">
                <a:latin typeface="Arial" pitchFamily="34" charset="0"/>
              </a:defRPr>
            </a:lvl4pPr>
            <a:lvl5pPr>
              <a:defRPr sz="1800">
                <a:latin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4" name="Pladsholder til indhold 3"/>
          <p:cNvSpPr>
            <a:spLocks noGrp="1"/>
          </p:cNvSpPr>
          <p:nvPr>
            <p:ph sz="half" idx="2"/>
          </p:nvPr>
        </p:nvSpPr>
        <p:spPr>
          <a:xfrm>
            <a:off x="4648200" y="1600200"/>
            <a:ext cx="4038600" cy="4525963"/>
          </a:xfrm>
          <a:prstGeom prst="rect">
            <a:avLst/>
          </a:prstGeom>
        </p:spPr>
        <p:txBody>
          <a:bodyPr/>
          <a:lstStyle>
            <a:lvl1pPr>
              <a:defRPr sz="2800">
                <a:latin typeface="Arial" pitchFamily="34" charset="0"/>
              </a:defRPr>
            </a:lvl1pPr>
            <a:lvl2pPr>
              <a:defRPr sz="2400">
                <a:latin typeface="Arial" pitchFamily="34" charset="0"/>
              </a:defRPr>
            </a:lvl2pPr>
            <a:lvl3pPr>
              <a:defRPr sz="2000">
                <a:latin typeface="Arial" pitchFamily="34" charset="0"/>
              </a:defRPr>
            </a:lvl3pPr>
            <a:lvl4pPr>
              <a:defRPr sz="1800">
                <a:latin typeface="Arial" pitchFamily="34" charset="0"/>
              </a:defRPr>
            </a:lvl4pPr>
            <a:lvl5pPr>
              <a:defRPr sz="1800">
                <a:latin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9237044A-7D07-45EC-847F-06AC221D2F9F}" type="datetime1">
              <a:rPr lang="da-DK"/>
              <a:pPr>
                <a:defRPr/>
              </a:pPr>
              <a:t>23-08-2020</a:t>
            </a:fld>
            <a:endParaRPr lang="da-DK"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AF124BAE-5ADB-46E5-B4C0-0C1246F1D34C}" type="slidenum">
              <a:rPr lang="da-DK"/>
              <a:pPr>
                <a:defRPr/>
              </a:pPr>
              <a:t>‹#›</a:t>
            </a:fld>
            <a:endParaRPr lang="da-DK"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en-US"/>
              <a:t>Click to edit Master title style</a:t>
            </a:r>
            <a:endParaRPr lang="da-DK" dirty="0"/>
          </a:p>
        </p:txBody>
      </p:sp>
      <p:sp>
        <p:nvSpPr>
          <p:cNvPr id="3" name="Pladsholder til tekst 2"/>
          <p:cNvSpPr>
            <a:spLocks noGrp="1"/>
          </p:cNvSpPr>
          <p:nvPr>
            <p:ph type="body" idx="1"/>
          </p:nvPr>
        </p:nvSpPr>
        <p:spPr>
          <a:xfrm>
            <a:off x="457200" y="1535113"/>
            <a:ext cx="4040188" cy="639762"/>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Pladsholder til indhold 3"/>
          <p:cNvSpPr>
            <a:spLocks noGrp="1"/>
          </p:cNvSpPr>
          <p:nvPr>
            <p:ph sz="half" idx="2"/>
          </p:nvPr>
        </p:nvSpPr>
        <p:spPr>
          <a:xfrm>
            <a:off x="457200" y="2174875"/>
            <a:ext cx="4040188" cy="3951288"/>
          </a:xfrm>
          <a:prstGeom prst="rect">
            <a:avLst/>
          </a:prstGeom>
        </p:spPr>
        <p:txBody>
          <a:bodyPr/>
          <a:lstStyle>
            <a:lvl1pPr>
              <a:defRPr sz="2400">
                <a:latin typeface="Arial" pitchFamily="34" charset="0"/>
              </a:defRPr>
            </a:lvl1pPr>
            <a:lvl2pPr>
              <a:defRPr sz="2000">
                <a:latin typeface="Arial" pitchFamily="34" charset="0"/>
              </a:defRPr>
            </a:lvl2pPr>
            <a:lvl3pPr>
              <a:defRPr sz="1800">
                <a:latin typeface="Arial" pitchFamily="34" charset="0"/>
              </a:defRPr>
            </a:lvl3pPr>
            <a:lvl4pPr>
              <a:defRPr sz="1600">
                <a:latin typeface="Arial" pitchFamily="34" charset="0"/>
              </a:defRPr>
            </a:lvl4pPr>
            <a:lvl5pPr>
              <a:defRPr sz="1600">
                <a:latin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5" name="Pladsholder til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Pladsholder til indhold 5"/>
          <p:cNvSpPr>
            <a:spLocks noGrp="1"/>
          </p:cNvSpPr>
          <p:nvPr>
            <p:ph sz="quarter" idx="4"/>
          </p:nvPr>
        </p:nvSpPr>
        <p:spPr>
          <a:xfrm>
            <a:off x="4645025" y="2174875"/>
            <a:ext cx="4041775" cy="3951288"/>
          </a:xfrm>
          <a:prstGeom prst="rect">
            <a:avLst/>
          </a:prstGeom>
        </p:spPr>
        <p:txBody>
          <a:bodyPr/>
          <a:lstStyle>
            <a:lvl1pPr>
              <a:defRPr sz="2400">
                <a:latin typeface="Arial" pitchFamily="34" charset="0"/>
              </a:defRPr>
            </a:lvl1pPr>
            <a:lvl2pPr>
              <a:defRPr sz="2000">
                <a:latin typeface="Arial" pitchFamily="34" charset="0"/>
              </a:defRPr>
            </a:lvl2pPr>
            <a:lvl3pPr>
              <a:defRPr sz="1800">
                <a:latin typeface="Arial" pitchFamily="34" charset="0"/>
              </a:defRPr>
            </a:lvl3pPr>
            <a:lvl4pPr>
              <a:defRPr sz="1600">
                <a:latin typeface="Arial" pitchFamily="34" charset="0"/>
              </a:defRPr>
            </a:lvl4pPr>
            <a:lvl5pPr>
              <a:defRPr sz="1600">
                <a:latin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7"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AA2B8912-C860-442D-B5C8-43E10014C6FD}" type="datetime1">
              <a:rPr lang="da-DK"/>
              <a:pPr>
                <a:defRPr/>
              </a:pPr>
              <a:t>23-08-2020</a:t>
            </a:fld>
            <a:endParaRPr lang="da-DK" dirty="0"/>
          </a:p>
        </p:txBody>
      </p:sp>
      <p:sp>
        <p:nvSpPr>
          <p:cNvPr id="8"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9"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B783B56E-B37D-4C6A-8F5C-3235ADB27661}" type="slidenum">
              <a:rPr lang="da-DK"/>
              <a:pPr>
                <a:defRPr/>
              </a:pPr>
              <a:t>‹#›</a:t>
            </a:fld>
            <a:endParaRPr lang="da-DK"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 og indholdsobjekt">
    <p:spTree>
      <p:nvGrpSpPr>
        <p:cNvPr id="1" name=""/>
        <p:cNvGrpSpPr/>
        <p:nvPr/>
      </p:nvGrpSpPr>
      <p:grpSpPr>
        <a:xfrm>
          <a:off x="0" y="0"/>
          <a:ext cx="0" cy="0"/>
          <a:chOff x="0" y="0"/>
          <a:chExt cx="0" cy="0"/>
        </a:xfrm>
      </p:grpSpPr>
      <p:grpSp>
        <p:nvGrpSpPr>
          <p:cNvPr id="2" name="Gruppe 17"/>
          <p:cNvGrpSpPr/>
          <p:nvPr/>
        </p:nvGrpSpPr>
        <p:grpSpPr>
          <a:xfrm>
            <a:off x="0" y="763289"/>
            <a:ext cx="9144000" cy="1246485"/>
            <a:chOff x="0" y="763289"/>
            <a:chExt cx="9144000" cy="1246485"/>
          </a:xfrm>
          <a:effectLst>
            <a:outerShdw blurRad="50800" dist="38100" dir="5400000" algn="t" rotWithShape="0">
              <a:prstClr val="black">
                <a:alpha val="40000"/>
              </a:prstClr>
            </a:outerShdw>
          </a:effectLst>
        </p:grpSpPr>
        <p:sp>
          <p:nvSpPr>
            <p:cNvPr id="6" name="Rektangel 2"/>
            <p:cNvSpPr>
              <a:spLocks noChangeArrowheads="1"/>
            </p:cNvSpPr>
            <p:nvPr/>
          </p:nvSpPr>
          <p:spPr bwMode="auto">
            <a:xfrm>
              <a:off x="0" y="772815"/>
              <a:ext cx="9144000" cy="1231200"/>
            </a:xfrm>
            <a:prstGeom prst="rect">
              <a:avLst/>
            </a:prstGeom>
            <a:gradFill flip="none" rotWithShape="1">
              <a:gsLst>
                <a:gs pos="89000">
                  <a:srgbClr val="C00000"/>
                </a:gs>
                <a:gs pos="20000">
                  <a:srgbClr val="F50736"/>
                </a:gs>
                <a:gs pos="11000">
                  <a:srgbClr val="F50736"/>
                </a:gs>
              </a:gsLst>
              <a:lin ang="135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ndParaRPr>
            </a:p>
          </p:txBody>
        </p:sp>
        <p:pic>
          <p:nvPicPr>
            <p:cNvPr id="7" name="Billede 3" descr="dreamstime_Hospital doctor.jpg"/>
            <p:cNvPicPr>
              <a:picLocks noChangeAspect="1"/>
            </p:cNvPicPr>
            <p:nvPr/>
          </p:nvPicPr>
          <p:blipFill>
            <a:blip r:embed="rId2" cstate="print"/>
            <a:srcRect/>
            <a:stretch>
              <a:fillRect/>
            </a:stretch>
          </p:blipFill>
          <p:spPr>
            <a:xfrm>
              <a:off x="7455258" y="763289"/>
              <a:ext cx="1688742" cy="1246485"/>
            </a:xfrm>
            <a:prstGeom prst="rect">
              <a:avLst/>
            </a:prstGeom>
            <a:noFill/>
            <a:ln>
              <a:noFill/>
            </a:ln>
          </p:spPr>
        </p:pic>
      </p:grpSp>
      <p:sp>
        <p:nvSpPr>
          <p:cNvPr id="3" name="Pladsholder til indhold 2"/>
          <p:cNvSpPr>
            <a:spLocks noGrp="1"/>
          </p:cNvSpPr>
          <p:nvPr>
            <p:ph idx="1"/>
          </p:nvPr>
        </p:nvSpPr>
        <p:spPr>
          <a:xfrm>
            <a:off x="457200" y="2298700"/>
            <a:ext cx="8229600" cy="3827463"/>
          </a:xfrm>
          <a:prstGeom prst="rect">
            <a:avLst/>
          </a:prstGeom>
        </p:spPr>
        <p:txBody>
          <a:bodyPr/>
          <a:lstStyle>
            <a:lvl1pPr>
              <a:defRPr>
                <a:solidFill>
                  <a:srgbClr val="000000"/>
                </a:solidFill>
                <a:latin typeface="Arial" pitchFamily="34" charset="0"/>
              </a:defRPr>
            </a:lvl1pPr>
            <a:lvl2pPr>
              <a:defRPr>
                <a:solidFill>
                  <a:srgbClr val="000000"/>
                </a:solidFill>
                <a:latin typeface="Arial" pitchFamily="34" charset="0"/>
              </a:defRPr>
            </a:lvl2pPr>
            <a:lvl3pPr>
              <a:defRPr>
                <a:solidFill>
                  <a:srgbClr val="000000"/>
                </a:solidFill>
                <a:latin typeface="Arial" pitchFamily="34" charset="0"/>
              </a:defRPr>
            </a:lvl3pPr>
            <a:lvl4pPr>
              <a:defRPr>
                <a:solidFill>
                  <a:srgbClr val="000000"/>
                </a:solidFill>
                <a:latin typeface="Arial" pitchFamily="34" charset="0"/>
              </a:defRPr>
            </a:lvl4pPr>
            <a:lvl5pPr>
              <a:defRPr>
                <a:solidFill>
                  <a:srgbClr val="000000"/>
                </a:solidFill>
                <a:latin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10" name="Titel 1"/>
          <p:cNvSpPr>
            <a:spLocks noGrp="1"/>
          </p:cNvSpPr>
          <p:nvPr>
            <p:ph type="title"/>
          </p:nvPr>
        </p:nvSpPr>
        <p:spPr>
          <a:xfrm>
            <a:off x="177800" y="833438"/>
            <a:ext cx="4584700" cy="563562"/>
          </a:xfrm>
          <a:prstGeom prst="rect">
            <a:avLst/>
          </a:prstGeom>
        </p:spPr>
        <p:txBody>
          <a:bodyPr/>
          <a:lstStyle>
            <a:lvl1pPr algn="l">
              <a:defRPr sz="3200">
                <a:latin typeface="Arial" pitchFamily="34" charset="0"/>
              </a:defRPr>
            </a:lvl1pPr>
          </a:lstStyle>
          <a:p>
            <a:r>
              <a:rPr lang="en-US"/>
              <a:t>Click to edit Master title style</a:t>
            </a:r>
            <a:endParaRPr lang="da-DK" dirty="0"/>
          </a:p>
        </p:txBody>
      </p:sp>
      <p:sp>
        <p:nvSpPr>
          <p:cNvPr id="11" name="Pladsholder til tekst 2"/>
          <p:cNvSpPr>
            <a:spLocks noGrp="1"/>
          </p:cNvSpPr>
          <p:nvPr>
            <p:ph type="body" idx="13"/>
          </p:nvPr>
        </p:nvSpPr>
        <p:spPr>
          <a:xfrm>
            <a:off x="177800" y="1447801"/>
            <a:ext cx="6489700" cy="358774"/>
          </a:xfrm>
          <a:prstGeom prst="rect">
            <a:avLst/>
          </a:prstGeom>
        </p:spPr>
        <p:txBody>
          <a:bodyPr anchor="b"/>
          <a:lstStyle>
            <a:lvl1pPr marL="0" indent="0">
              <a:buNone/>
              <a:defRPr sz="20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Pladsholder til dato 3"/>
          <p:cNvSpPr>
            <a:spLocks noGrp="1"/>
          </p:cNvSpPr>
          <p:nvPr>
            <p:ph type="dt" sz="half" idx="14"/>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charset="0"/>
                <a:ea typeface="ＭＳ Ｐゴシック" pitchFamily="-97" charset="-128"/>
              </a:defRPr>
            </a:lvl1pPr>
          </a:lstStyle>
          <a:p>
            <a:fld id="{2C93C8B5-44EF-4267-A6D3-D5ECD1A064D1}" type="datetime1">
              <a:rPr lang="en-US" smtClean="0"/>
              <a:pPr/>
              <a:t>8/23/2020</a:t>
            </a:fld>
            <a:endParaRPr lang="en-US" dirty="0"/>
          </a:p>
        </p:txBody>
      </p:sp>
      <p:sp>
        <p:nvSpPr>
          <p:cNvPr id="9" name="Pladsholder til diasnummer 5"/>
          <p:cNvSpPr>
            <a:spLocks noGrp="1"/>
          </p:cNvSpPr>
          <p:nvPr>
            <p:ph type="sldNum" sz="quarter" idx="15"/>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charset="0"/>
                <a:ea typeface="ＭＳ Ｐゴシック" pitchFamily="-97" charset="-128"/>
              </a:defRPr>
            </a:lvl1pPr>
          </a:lstStyle>
          <a:p>
            <a:fld id="{4F6B74BB-0CD4-4E76-9199-12C2AC6706CF}" type="slidenum">
              <a:rPr lang="en-US" smtClean="0"/>
              <a:pPr/>
              <a:t>‹#›</a:t>
            </a:fld>
            <a:endParaRPr lang="en-US" dirty="0"/>
          </a:p>
        </p:txBody>
      </p:sp>
    </p:spTree>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en-US"/>
              <a:t>Click to edit Master title style</a:t>
            </a:r>
            <a:endParaRPr lang="da-DK" dirty="0"/>
          </a:p>
        </p:txBody>
      </p:sp>
      <p:sp>
        <p:nvSpPr>
          <p:cNvPr id="3"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A25AB9AC-8C2B-41B2-ABDE-3EEB0543DB7D}" type="datetime1">
              <a:rPr lang="da-DK"/>
              <a:pPr>
                <a:defRPr/>
              </a:pPr>
              <a:t>23-08-2020</a:t>
            </a:fld>
            <a:endParaRPr lang="da-DK" dirty="0"/>
          </a:p>
        </p:txBody>
      </p:sp>
      <p:sp>
        <p:nvSpPr>
          <p:cNvPr id="4"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5"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D4BF5E44-8A2E-4142-A08F-B67B33DFE6AA}" type="slidenum">
              <a:rPr lang="da-DK"/>
              <a:pPr>
                <a:defRPr/>
              </a:pPr>
              <a:t>‹#›</a:t>
            </a:fld>
            <a:endParaRPr lang="da-DK"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9961CDDE-BE02-4FDD-A1BC-A4294927D3D3}" type="datetime1">
              <a:rPr lang="da-DK"/>
              <a:pPr>
                <a:defRPr/>
              </a:pPr>
              <a:t>23-08-2020</a:t>
            </a:fld>
            <a:endParaRPr lang="da-DK" dirty="0"/>
          </a:p>
        </p:txBody>
      </p:sp>
      <p:sp>
        <p:nvSpPr>
          <p:cNvPr id="3"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4"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7ED6F41A-3397-45DF-AF92-813699CF3CD9}" type="slidenum">
              <a:rPr lang="da-DK"/>
              <a:pPr>
                <a:defRPr/>
              </a:pPr>
              <a:t>‹#›</a:t>
            </a:fld>
            <a:endParaRPr lang="da-DK"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atin typeface="Arial" pitchFamily="34" charset="0"/>
              </a:defRPr>
            </a:lvl1pPr>
          </a:lstStyle>
          <a:p>
            <a:r>
              <a:rPr lang="en-US"/>
              <a:t>Click to edit Master title style</a:t>
            </a:r>
            <a:endParaRPr lang="da-DK" dirty="0"/>
          </a:p>
        </p:txBody>
      </p:sp>
      <p:sp>
        <p:nvSpPr>
          <p:cNvPr id="3" name="Pladsholder til indhold 2"/>
          <p:cNvSpPr>
            <a:spLocks noGrp="1"/>
          </p:cNvSpPr>
          <p:nvPr>
            <p:ph idx="1"/>
          </p:nvPr>
        </p:nvSpPr>
        <p:spPr>
          <a:xfrm>
            <a:off x="3575050" y="273050"/>
            <a:ext cx="5111750" cy="5853113"/>
          </a:xfrm>
          <a:prstGeom prst="rect">
            <a:avLst/>
          </a:prstGeom>
        </p:spPr>
        <p:txBody>
          <a:bodyPr/>
          <a:lstStyle>
            <a:lvl1pPr>
              <a:defRPr sz="3200">
                <a:latin typeface="Arial" pitchFamily="34" charset="0"/>
              </a:defRPr>
            </a:lvl1pPr>
            <a:lvl2pPr>
              <a:defRPr sz="2800">
                <a:latin typeface="Arial" pitchFamily="34" charset="0"/>
              </a:defRPr>
            </a:lvl2pPr>
            <a:lvl3pPr>
              <a:defRPr sz="2400">
                <a:latin typeface="Arial" pitchFamily="34" charset="0"/>
              </a:defRPr>
            </a:lvl3pPr>
            <a:lvl4pPr>
              <a:defRPr sz="2000">
                <a:latin typeface="Arial" pitchFamily="34" charset="0"/>
              </a:defRPr>
            </a:lvl4pPr>
            <a:lvl5pPr>
              <a:defRPr sz="2000">
                <a:latin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4" name="Pladsholder til tekst 3"/>
          <p:cNvSpPr>
            <a:spLocks noGrp="1"/>
          </p:cNvSpPr>
          <p:nvPr>
            <p:ph type="body" sz="half" idx="2"/>
          </p:nvPr>
        </p:nvSpPr>
        <p:spPr>
          <a:xfrm>
            <a:off x="457200" y="1435100"/>
            <a:ext cx="3008313" cy="4691063"/>
          </a:xfrm>
          <a:prstGeom prst="rect">
            <a:avLst/>
          </a:prstGeom>
        </p:spPr>
        <p:txBody>
          <a:bodyPr/>
          <a:lstStyle>
            <a:lvl1pPr marL="0" indent="0">
              <a:buNone/>
              <a:defRPr sz="140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5FDE2D2C-45DD-4E5F-B6D3-FAE36B5046AF}" type="datetime1">
              <a:rPr lang="da-DK"/>
              <a:pPr>
                <a:defRPr/>
              </a:pPr>
              <a:t>23-08-2020</a:t>
            </a:fld>
            <a:endParaRPr lang="da-DK"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838F0870-DAEF-4C57-9606-92482EE97D92}" type="slidenum">
              <a:rPr lang="da-DK"/>
              <a:pPr>
                <a:defRPr/>
              </a:pPr>
              <a:t>‹#›</a:t>
            </a:fld>
            <a:endParaRPr lang="da-DK"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atin typeface="Arial" pitchFamily="34" charset="0"/>
              </a:defRPr>
            </a:lvl1pPr>
          </a:lstStyle>
          <a:p>
            <a:r>
              <a:rPr lang="en-US"/>
              <a:t>Click to edit Master title style</a:t>
            </a:r>
            <a:endParaRPr lang="da-DK" dirty="0"/>
          </a:p>
        </p:txBody>
      </p:sp>
      <p:sp>
        <p:nvSpPr>
          <p:cNvPr id="3" name="Pladsholder til billede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atin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da-DK" noProof="0" dirty="0"/>
          </a:p>
        </p:txBody>
      </p:sp>
      <p:sp>
        <p:nvSpPr>
          <p:cNvPr id="4" name="Pladsholder til tekst 3"/>
          <p:cNvSpPr>
            <a:spLocks noGrp="1"/>
          </p:cNvSpPr>
          <p:nvPr>
            <p:ph type="body" sz="half" idx="2"/>
          </p:nvPr>
        </p:nvSpPr>
        <p:spPr>
          <a:xfrm>
            <a:off x="1792288" y="5367338"/>
            <a:ext cx="5486400" cy="804862"/>
          </a:xfrm>
          <a:prstGeom prst="rect">
            <a:avLst/>
          </a:prstGeom>
        </p:spPr>
        <p:txBody>
          <a:bodyPr/>
          <a:lstStyle>
            <a:lvl1pPr marL="0" indent="0">
              <a:buNone/>
              <a:defRPr sz="140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7E7D377F-9A0C-47C1-9718-D345C1DC8C06}" type="datetime1">
              <a:rPr lang="da-DK"/>
              <a:pPr>
                <a:defRPr/>
              </a:pPr>
              <a:t>23-08-2020</a:t>
            </a:fld>
            <a:endParaRPr lang="da-DK"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19530A44-B423-4A96-8D61-EBF1158249E8}" type="slidenum">
              <a:rPr lang="da-DK"/>
              <a:pPr>
                <a:defRPr/>
              </a:pPr>
              <a:t>‹#›</a:t>
            </a:fld>
            <a:endParaRPr lang="da-DK"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en-US"/>
              <a:t>Click to edit Master title style</a:t>
            </a:r>
            <a:endParaRPr lang="da-DK" dirty="0"/>
          </a:p>
        </p:txBody>
      </p:sp>
      <p:sp>
        <p:nvSpPr>
          <p:cNvPr id="3" name="Pladsholder til lodret titel 2"/>
          <p:cNvSpPr>
            <a:spLocks noGrp="1"/>
          </p:cNvSpPr>
          <p:nvPr>
            <p:ph type="body" orient="vert" idx="1"/>
          </p:nvPr>
        </p:nvSpPr>
        <p:spPr>
          <a:xfrm>
            <a:off x="457200" y="1600200"/>
            <a:ext cx="8229600" cy="4525963"/>
          </a:xfrm>
          <a:prstGeom prst="rect">
            <a:avLst/>
          </a:prstGeom>
        </p:spPr>
        <p:txBody>
          <a:bodyPr vert="eaVert"/>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4"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013DC07D-5A1B-475A-8538-723B38D844ED}" type="datetime1">
              <a:rPr lang="da-DK"/>
              <a:pPr>
                <a:defRPr/>
              </a:pPr>
              <a:t>23-08-2020</a:t>
            </a:fld>
            <a:endParaRPr lang="da-DK" dirty="0"/>
          </a:p>
        </p:txBody>
      </p:sp>
      <p:sp>
        <p:nvSpPr>
          <p:cNvPr id="5"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6"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0348EDB8-FB72-4280-8AE4-388D7D3D109A}" type="slidenum">
              <a:rPr lang="da-DK"/>
              <a:pPr>
                <a:defRPr/>
              </a:pPr>
              <a:t>‹#›</a:t>
            </a:fld>
            <a:endParaRPr lang="da-DK"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a:prstGeom prst="rect">
            <a:avLst/>
          </a:prstGeom>
        </p:spPr>
        <p:txBody>
          <a:bodyPr vert="eaVert"/>
          <a:lstStyle>
            <a:lvl1pPr>
              <a:defRPr>
                <a:latin typeface="Arial" pitchFamily="34" charset="0"/>
              </a:defRPr>
            </a:lvl1pPr>
          </a:lstStyle>
          <a:p>
            <a:r>
              <a:rPr lang="en-US"/>
              <a:t>Click to edit Master title style</a:t>
            </a:r>
            <a:endParaRPr lang="da-DK" dirty="0"/>
          </a:p>
        </p:txBody>
      </p:sp>
      <p:sp>
        <p:nvSpPr>
          <p:cNvPr id="3" name="Pladsholder til lodret titel 2"/>
          <p:cNvSpPr>
            <a:spLocks noGrp="1"/>
          </p:cNvSpPr>
          <p:nvPr>
            <p:ph type="body" orient="vert" idx="1"/>
          </p:nvPr>
        </p:nvSpPr>
        <p:spPr>
          <a:xfrm>
            <a:off x="457200" y="274638"/>
            <a:ext cx="6019800" cy="5851525"/>
          </a:xfrm>
          <a:prstGeom prst="rect">
            <a:avLst/>
          </a:prstGeom>
        </p:spPr>
        <p:txBody>
          <a:bodyPr vert="eaVert"/>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4"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C7C54AA2-7B38-45A8-AEFA-B34105299B46}" type="datetime1">
              <a:rPr lang="da-DK"/>
              <a:pPr>
                <a:defRPr/>
              </a:pPr>
              <a:t>23-08-2020</a:t>
            </a:fld>
            <a:endParaRPr lang="da-DK" dirty="0"/>
          </a:p>
        </p:txBody>
      </p:sp>
      <p:sp>
        <p:nvSpPr>
          <p:cNvPr id="5"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6"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A0908307-83D4-4637-B773-7CF986C09FE1}" type="slidenum">
              <a:rPr lang="da-DK"/>
              <a:pPr>
                <a:defRPr/>
              </a:pPr>
              <a:t>‹#›</a:t>
            </a:fld>
            <a:endParaRPr lang="da-DK"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91A5F5FD-2CAB-4C4C-8ABD-616CE488FA56}" type="datetime1">
              <a:rPr lang="en-US" smtClean="0"/>
              <a:pPr/>
              <a:t>8/23/2020</a:t>
            </a:fld>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F6B74BB-0CD4-4E76-9199-12C2AC6706CF}" type="slidenum">
              <a:rPr lang="en-US" smtClean="0"/>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EA758774-BBC5-4847-AFB0-D212FAB85464}" type="datetime1">
              <a:rPr lang="en-US" smtClean="0"/>
              <a:pPr/>
              <a:t>8/23/2020</a:t>
            </a:fld>
            <a:endParaRPr 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4F6B74BB-0CD4-4E76-9199-12C2AC6706CF}" type="slidenum">
              <a:rPr lang="en-US" smtClean="0"/>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6F15566-93F8-4E37-AF29-B056116A553D}" type="datetime1">
              <a:rPr lang="en-US" smtClean="0"/>
              <a:pPr/>
              <a:t>8/23/2020</a:t>
            </a:fld>
            <a:endParaRPr 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4F6B74BB-0CD4-4E76-9199-12C2AC6706CF}" type="slidenum">
              <a:rPr lang="en-US" smtClean="0"/>
              <a:pPr/>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8F6BCBE8-30B0-4476-8762-9236B142003A}" type="datetimeFigureOut">
              <a:rPr lang="en-US" smtClean="0"/>
              <a:pPr/>
              <a:t>8/23/2020</a:t>
            </a:fld>
            <a:endParaRPr lang="en-US" sz="1100" dirty="0">
              <a:solidFill>
                <a:schemeClr val="tx2"/>
              </a:solidFill>
            </a:endParaRPr>
          </a:p>
        </p:txBody>
      </p:sp>
      <p:sp>
        <p:nvSpPr>
          <p:cNvPr id="6" name="Footer Placeholder 5"/>
          <p:cNvSpPr>
            <a:spLocks noGrp="1"/>
          </p:cNvSpPr>
          <p:nvPr>
            <p:ph type="ftr" sz="quarter" idx="11"/>
          </p:nvPr>
        </p:nvSpPr>
        <p:spPr>
          <a:xfrm>
            <a:off x="457200" y="6480969"/>
            <a:ext cx="4260056" cy="301752"/>
          </a:xfrm>
        </p:spPr>
        <p:txBody>
          <a:body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a:xfrm>
            <a:off x="7589520" y="6480969"/>
            <a:ext cx="502920" cy="301752"/>
          </a:xfrm>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fsnitsoverskrift">
    <p:spTree>
      <p:nvGrpSpPr>
        <p:cNvPr id="1" name=""/>
        <p:cNvGrpSpPr/>
        <p:nvPr/>
      </p:nvGrpSpPr>
      <p:grpSpPr>
        <a:xfrm>
          <a:off x="0" y="0"/>
          <a:ext cx="0" cy="0"/>
          <a:chOff x="0" y="0"/>
          <a:chExt cx="0" cy="0"/>
        </a:xfrm>
      </p:grpSpPr>
      <p:grpSp>
        <p:nvGrpSpPr>
          <p:cNvPr id="2" name="Gruppe 13"/>
          <p:cNvGrpSpPr/>
          <p:nvPr/>
        </p:nvGrpSpPr>
        <p:grpSpPr>
          <a:xfrm>
            <a:off x="0" y="0"/>
            <a:ext cx="9144000" cy="1968500"/>
            <a:chOff x="0" y="0"/>
            <a:chExt cx="9144000" cy="1968500"/>
          </a:xfrm>
          <a:effectLst>
            <a:outerShdw blurRad="50800" dist="38100" dir="2700000" algn="tl" rotWithShape="0">
              <a:prstClr val="black">
                <a:alpha val="40000"/>
              </a:prstClr>
            </a:outerShdw>
          </a:effectLst>
        </p:grpSpPr>
        <p:sp>
          <p:nvSpPr>
            <p:cNvPr id="6" name="Rektangel 2"/>
            <p:cNvSpPr>
              <a:spLocks noChangeArrowheads="1"/>
            </p:cNvSpPr>
            <p:nvPr/>
          </p:nvSpPr>
          <p:spPr bwMode="auto">
            <a:xfrm>
              <a:off x="0" y="0"/>
              <a:ext cx="9144000" cy="1968500"/>
            </a:xfrm>
            <a:prstGeom prst="rect">
              <a:avLst/>
            </a:prstGeom>
            <a:gradFill flip="none" rotWithShape="1">
              <a:gsLst>
                <a:gs pos="89000">
                  <a:srgbClr val="C00000"/>
                </a:gs>
                <a:gs pos="20000">
                  <a:srgbClr val="F50736"/>
                </a:gs>
                <a:gs pos="11000">
                  <a:srgbClr val="F50736"/>
                </a:gs>
              </a:gsLst>
              <a:lin ang="135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ndParaRPr>
            </a:p>
          </p:txBody>
        </p:sp>
        <p:sp>
          <p:nvSpPr>
            <p:cNvPr id="7" name="Rektangel 3"/>
            <p:cNvSpPr>
              <a:spLocks noChangeArrowheads="1"/>
            </p:cNvSpPr>
            <p:nvPr/>
          </p:nvSpPr>
          <p:spPr bwMode="auto">
            <a:xfrm>
              <a:off x="0" y="1661160"/>
              <a:ext cx="9144000" cy="304800"/>
            </a:xfrm>
            <a:prstGeom prst="rect">
              <a:avLst/>
            </a:prstGeom>
            <a:gradFill>
              <a:gsLst>
                <a:gs pos="0">
                  <a:schemeClr val="bg2">
                    <a:lumMod val="90000"/>
                  </a:schemeClr>
                </a:gs>
                <a:gs pos="100000">
                  <a:schemeClr val="accent1"/>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a typeface="ＭＳ Ｐゴシック" pitchFamily="-97" charset="-128"/>
              </a:endParaRPr>
            </a:p>
          </p:txBody>
        </p:sp>
      </p:grpSp>
      <p:sp>
        <p:nvSpPr>
          <p:cNvPr id="8" name="Pladsholder til indhold 2"/>
          <p:cNvSpPr>
            <a:spLocks noGrp="1"/>
          </p:cNvSpPr>
          <p:nvPr>
            <p:ph idx="1"/>
          </p:nvPr>
        </p:nvSpPr>
        <p:spPr>
          <a:xfrm>
            <a:off x="457200" y="2552700"/>
            <a:ext cx="8229600" cy="3573463"/>
          </a:xfrm>
          <a:prstGeom prst="rect">
            <a:avLst/>
          </a:prstGeom>
        </p:spPr>
        <p:txBody>
          <a:bodyPr/>
          <a:lstStyle>
            <a:lvl1pPr>
              <a:defRPr>
                <a:solidFill>
                  <a:srgbClr val="000000"/>
                </a:solidFill>
                <a:latin typeface="Arial" pitchFamily="34" charset="0"/>
              </a:defRPr>
            </a:lvl1pPr>
            <a:lvl2pPr>
              <a:defRPr>
                <a:solidFill>
                  <a:srgbClr val="000000"/>
                </a:solidFill>
                <a:latin typeface="Arial" pitchFamily="34" charset="0"/>
              </a:defRPr>
            </a:lvl2pPr>
            <a:lvl3pPr>
              <a:defRPr>
                <a:solidFill>
                  <a:srgbClr val="000000"/>
                </a:solidFill>
                <a:latin typeface="Arial" pitchFamily="34" charset="0"/>
              </a:defRPr>
            </a:lvl3pPr>
            <a:lvl4pPr>
              <a:defRPr>
                <a:solidFill>
                  <a:srgbClr val="000000"/>
                </a:solidFill>
                <a:latin typeface="Arial" pitchFamily="34" charset="0"/>
              </a:defRPr>
            </a:lvl4pPr>
            <a:lvl5pPr>
              <a:defRPr>
                <a:solidFill>
                  <a:srgbClr val="000000"/>
                </a:solidFill>
                <a:latin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11" name="Titel 1"/>
          <p:cNvSpPr>
            <a:spLocks noGrp="1"/>
          </p:cNvSpPr>
          <p:nvPr>
            <p:ph type="title"/>
          </p:nvPr>
        </p:nvSpPr>
        <p:spPr>
          <a:xfrm>
            <a:off x="177800" y="515938"/>
            <a:ext cx="4584700" cy="563562"/>
          </a:xfrm>
          <a:prstGeom prst="rect">
            <a:avLst/>
          </a:prstGeom>
        </p:spPr>
        <p:txBody>
          <a:bodyPr/>
          <a:lstStyle>
            <a:lvl1pPr algn="l">
              <a:defRPr sz="3200">
                <a:latin typeface="Arial" pitchFamily="34" charset="0"/>
              </a:defRPr>
            </a:lvl1pPr>
          </a:lstStyle>
          <a:p>
            <a:r>
              <a:rPr lang="en-US"/>
              <a:t>Click to edit Master title style</a:t>
            </a:r>
            <a:endParaRPr lang="da-DK" dirty="0"/>
          </a:p>
        </p:txBody>
      </p:sp>
      <p:sp>
        <p:nvSpPr>
          <p:cNvPr id="12" name="Pladsholder til tekst 2"/>
          <p:cNvSpPr>
            <a:spLocks noGrp="1"/>
          </p:cNvSpPr>
          <p:nvPr>
            <p:ph type="body" idx="13"/>
          </p:nvPr>
        </p:nvSpPr>
        <p:spPr>
          <a:xfrm>
            <a:off x="177800" y="1130301"/>
            <a:ext cx="6489700" cy="358774"/>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9" name="Pladsholder til dato 3"/>
          <p:cNvSpPr>
            <a:spLocks noGrp="1"/>
          </p:cNvSpPr>
          <p:nvPr>
            <p:ph type="dt" sz="half" idx="14"/>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charset="0"/>
                <a:ea typeface="ＭＳ Ｐゴシック" pitchFamily="-97" charset="-128"/>
              </a:defRPr>
            </a:lvl1pPr>
          </a:lstStyle>
          <a:p>
            <a:fld id="{2C93C8B5-44EF-4267-A6D3-D5ECD1A064D1}" type="datetime1">
              <a:rPr lang="en-US" smtClean="0"/>
              <a:pPr/>
              <a:t>8/23/2020</a:t>
            </a:fld>
            <a:endParaRPr lang="en-US" dirty="0"/>
          </a:p>
        </p:txBody>
      </p:sp>
      <p:sp>
        <p:nvSpPr>
          <p:cNvPr id="10" name="Pladsholder til diasnummer 5"/>
          <p:cNvSpPr>
            <a:spLocks noGrp="1"/>
          </p:cNvSpPr>
          <p:nvPr>
            <p:ph type="sldNum" sz="quarter" idx="15"/>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charset="0"/>
                <a:ea typeface="ＭＳ Ｐゴシック" pitchFamily="-97" charset="-128"/>
              </a:defRPr>
            </a:lvl1pPr>
          </a:lstStyle>
          <a:p>
            <a:fld id="{4F6B74BB-0CD4-4E76-9199-12C2AC6706CF}" type="slidenum">
              <a:rPr lang="en-US" smtClean="0"/>
              <a:pPr/>
              <a:t>‹#›</a:t>
            </a:fld>
            <a:endParaRPr lang="en-US" dirty="0"/>
          </a:p>
        </p:txBody>
      </p:sp>
    </p:spTree>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F6BCBE8-30B0-4476-8762-9236B142003A}" type="datetimeFigureOut">
              <a:rPr lang="en-US" smtClean="0"/>
              <a:pPr/>
              <a:t>8/23/2020</a:t>
            </a:fld>
            <a:endParaRPr lang="en-US" sz="1100" dirty="0">
              <a:solidFill>
                <a:schemeClr val="tx2"/>
              </a:solidFill>
            </a:endParaRPr>
          </a:p>
        </p:txBody>
      </p:sp>
      <p:sp>
        <p:nvSpPr>
          <p:cNvPr id="8" name="Footer Placeholder 7"/>
          <p:cNvSpPr>
            <a:spLocks noGrp="1"/>
          </p:cNvSpPr>
          <p:nvPr>
            <p:ph type="ftr" sz="quarter" idx="11"/>
          </p:nvPr>
        </p:nvSpPr>
        <p:spPr>
          <a:xfrm>
            <a:off x="457200" y="6480969"/>
            <a:ext cx="4261104" cy="301752"/>
          </a:xfrm>
        </p:spPr>
        <p:txBody>
          <a:bodyPr/>
          <a:lstStyle/>
          <a:p>
            <a:pPr algn="r" eaLnBrk="1" latinLnBrk="0" hangingPunct="1"/>
            <a:endParaRPr kumimoji="0" lang="en-US" sz="1100" dirty="0">
              <a:solidFill>
                <a:schemeClr val="tx2"/>
              </a:solidFill>
            </a:endParaRPr>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8F6BCBE8-30B0-4476-8762-9236B142003A}" type="datetimeFigureOut">
              <a:rPr lang="en-US" smtClean="0"/>
              <a:pPr/>
              <a:t>8/23/2020</a:t>
            </a:fld>
            <a:endParaRPr lang="en-US" sz="1100" dirty="0">
              <a:solidFill>
                <a:schemeClr val="tx2"/>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5" name="Slide Number Placeholder 4"/>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8F6BCBE8-30B0-4476-8762-9236B142003A}" type="datetimeFigureOut">
              <a:rPr lang="en-US" smtClean="0"/>
              <a:pPr/>
              <a:t>8/23/2020</a:t>
            </a:fld>
            <a:endParaRPr lang="en-US" sz="1100" dirty="0">
              <a:solidFill>
                <a:schemeClr val="tx2"/>
              </a:solidFill>
            </a:endParaRPr>
          </a:p>
        </p:txBody>
      </p:sp>
      <p:sp>
        <p:nvSpPr>
          <p:cNvPr id="3" name="Footer Placeholder 2"/>
          <p:cNvSpPr>
            <a:spLocks noGrp="1"/>
          </p:cNvSpPr>
          <p:nvPr>
            <p:ph type="ftr" sz="quarter" idx="11"/>
          </p:nvPr>
        </p:nvSpPr>
        <p:spPr>
          <a:xfrm>
            <a:off x="457200" y="6481890"/>
            <a:ext cx="4260056" cy="300831"/>
          </a:xfrm>
        </p:spPr>
        <p:txBody>
          <a:bodyPr/>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a:xfrm>
            <a:off x="7589520" y="6480969"/>
            <a:ext cx="502920" cy="301752"/>
          </a:xfrm>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F6BCBE8-30B0-4476-8762-9236B142003A}" type="datetimeFigureOut">
              <a:rPr lang="en-US" smtClean="0"/>
              <a:pPr/>
              <a:t>8/23/2020</a:t>
            </a:fld>
            <a:endParaRPr lang="en-US" sz="1100" dirty="0">
              <a:solidFill>
                <a:schemeClr val="tx2"/>
              </a:solidFill>
            </a:endParaRPr>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8F6BCBE8-30B0-4476-8762-9236B142003A}" type="datetimeFigureOut">
              <a:rPr lang="en-US" smtClean="0"/>
              <a:pPr/>
              <a:t>8/23/2020</a:t>
            </a:fld>
            <a:endParaRPr lang="en-US" sz="1100" dirty="0">
              <a:solidFill>
                <a:schemeClr val="tx2"/>
              </a:solidFill>
            </a:endParaRPr>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F6BCBE8-30B0-4476-8762-9236B142003A}" type="datetimeFigureOut">
              <a:rPr lang="en-US" smtClean="0"/>
              <a:pPr/>
              <a:t>8/23/2020</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F6BCBE8-30B0-4476-8762-9236B142003A}" type="datetimeFigureOut">
              <a:rPr lang="en-US" smtClean="0"/>
              <a:pPr/>
              <a:t>8/23/2020</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en-US"/>
              <a:t>Click to edit Master title style</a:t>
            </a:r>
            <a:endParaRPr lang="da-DK" dirty="0"/>
          </a:p>
        </p:txBody>
      </p:sp>
      <p:sp>
        <p:nvSpPr>
          <p:cNvPr id="3" name="Pladsholder til indhold 2"/>
          <p:cNvSpPr>
            <a:spLocks noGrp="1"/>
          </p:cNvSpPr>
          <p:nvPr>
            <p:ph sz="half" idx="1"/>
          </p:nvPr>
        </p:nvSpPr>
        <p:spPr>
          <a:xfrm>
            <a:off x="457200" y="1600200"/>
            <a:ext cx="4038600" cy="4525963"/>
          </a:xfrm>
          <a:prstGeom prst="rect">
            <a:avLst/>
          </a:prstGeom>
        </p:spPr>
        <p:txBody>
          <a:bodyPr/>
          <a:lstStyle>
            <a:lvl1pPr>
              <a:defRPr sz="2800">
                <a:latin typeface="Arial" pitchFamily="34" charset="0"/>
              </a:defRPr>
            </a:lvl1pPr>
            <a:lvl2pPr>
              <a:defRPr sz="2400">
                <a:latin typeface="Arial" pitchFamily="34" charset="0"/>
              </a:defRPr>
            </a:lvl2pPr>
            <a:lvl3pPr>
              <a:defRPr sz="2000">
                <a:latin typeface="Arial" pitchFamily="34" charset="0"/>
              </a:defRPr>
            </a:lvl3pPr>
            <a:lvl4pPr>
              <a:defRPr sz="1800">
                <a:latin typeface="Arial" pitchFamily="34" charset="0"/>
              </a:defRPr>
            </a:lvl4pPr>
            <a:lvl5pPr>
              <a:defRPr sz="1800">
                <a:latin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4" name="Pladsholder til indhold 3"/>
          <p:cNvSpPr>
            <a:spLocks noGrp="1"/>
          </p:cNvSpPr>
          <p:nvPr>
            <p:ph sz="half" idx="2"/>
          </p:nvPr>
        </p:nvSpPr>
        <p:spPr>
          <a:xfrm>
            <a:off x="4648200" y="1600200"/>
            <a:ext cx="4038600" cy="4525963"/>
          </a:xfrm>
          <a:prstGeom prst="rect">
            <a:avLst/>
          </a:prstGeom>
        </p:spPr>
        <p:txBody>
          <a:bodyPr/>
          <a:lstStyle>
            <a:lvl1pPr>
              <a:defRPr sz="2800">
                <a:latin typeface="Arial" pitchFamily="34" charset="0"/>
              </a:defRPr>
            </a:lvl1pPr>
            <a:lvl2pPr>
              <a:defRPr sz="2400">
                <a:latin typeface="Arial" pitchFamily="34" charset="0"/>
              </a:defRPr>
            </a:lvl2pPr>
            <a:lvl3pPr>
              <a:defRPr sz="2000">
                <a:latin typeface="Arial" pitchFamily="34" charset="0"/>
              </a:defRPr>
            </a:lvl3pPr>
            <a:lvl4pPr>
              <a:defRPr sz="1800">
                <a:latin typeface="Arial" pitchFamily="34" charset="0"/>
              </a:defRPr>
            </a:lvl4pPr>
            <a:lvl5pPr>
              <a:defRPr sz="1800">
                <a:latin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fld id="{2C93C8B5-44EF-4267-A6D3-D5ECD1A064D1}" type="datetime1">
              <a:rPr lang="en-US" smtClean="0"/>
              <a:pPr/>
              <a:t>8/23/2020</a:t>
            </a:fld>
            <a:endParaRPr lang="en-US"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endParaRPr lang="en-US" dirty="0"/>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fld id="{4F6B74BB-0CD4-4E76-9199-12C2AC6706CF}" type="slidenum">
              <a:rPr lang="en-US" smtClean="0"/>
              <a:pPr/>
              <a:t>‹#›</a:t>
            </a:fld>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en-US"/>
              <a:t>Click to edit Master title style</a:t>
            </a:r>
            <a:endParaRPr lang="da-DK" dirty="0"/>
          </a:p>
        </p:txBody>
      </p:sp>
      <p:sp>
        <p:nvSpPr>
          <p:cNvPr id="3" name="Pladsholder til tekst 2"/>
          <p:cNvSpPr>
            <a:spLocks noGrp="1"/>
          </p:cNvSpPr>
          <p:nvPr>
            <p:ph type="body" idx="1"/>
          </p:nvPr>
        </p:nvSpPr>
        <p:spPr>
          <a:xfrm>
            <a:off x="457200" y="1535113"/>
            <a:ext cx="4040188" cy="639762"/>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Pladsholder til indhold 3"/>
          <p:cNvSpPr>
            <a:spLocks noGrp="1"/>
          </p:cNvSpPr>
          <p:nvPr>
            <p:ph sz="half" idx="2"/>
          </p:nvPr>
        </p:nvSpPr>
        <p:spPr>
          <a:xfrm>
            <a:off x="457200" y="2174875"/>
            <a:ext cx="4040188" cy="3951288"/>
          </a:xfrm>
          <a:prstGeom prst="rect">
            <a:avLst/>
          </a:prstGeom>
        </p:spPr>
        <p:txBody>
          <a:bodyPr/>
          <a:lstStyle>
            <a:lvl1pPr>
              <a:defRPr sz="2400">
                <a:latin typeface="Arial" pitchFamily="34" charset="0"/>
              </a:defRPr>
            </a:lvl1pPr>
            <a:lvl2pPr>
              <a:defRPr sz="2000">
                <a:latin typeface="Arial" pitchFamily="34" charset="0"/>
              </a:defRPr>
            </a:lvl2pPr>
            <a:lvl3pPr>
              <a:defRPr sz="1800">
                <a:latin typeface="Arial" pitchFamily="34" charset="0"/>
              </a:defRPr>
            </a:lvl3pPr>
            <a:lvl4pPr>
              <a:defRPr sz="1600">
                <a:latin typeface="Arial" pitchFamily="34" charset="0"/>
              </a:defRPr>
            </a:lvl4pPr>
            <a:lvl5pPr>
              <a:defRPr sz="1600">
                <a:latin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5" name="Pladsholder til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Pladsholder til indhold 5"/>
          <p:cNvSpPr>
            <a:spLocks noGrp="1"/>
          </p:cNvSpPr>
          <p:nvPr>
            <p:ph sz="quarter" idx="4"/>
          </p:nvPr>
        </p:nvSpPr>
        <p:spPr>
          <a:xfrm>
            <a:off x="4645025" y="2174875"/>
            <a:ext cx="4041775" cy="3951288"/>
          </a:xfrm>
          <a:prstGeom prst="rect">
            <a:avLst/>
          </a:prstGeom>
        </p:spPr>
        <p:txBody>
          <a:bodyPr/>
          <a:lstStyle>
            <a:lvl1pPr>
              <a:defRPr sz="2400">
                <a:latin typeface="Arial" pitchFamily="34" charset="0"/>
              </a:defRPr>
            </a:lvl1pPr>
            <a:lvl2pPr>
              <a:defRPr sz="2000">
                <a:latin typeface="Arial" pitchFamily="34" charset="0"/>
              </a:defRPr>
            </a:lvl2pPr>
            <a:lvl3pPr>
              <a:defRPr sz="1800">
                <a:latin typeface="Arial" pitchFamily="34" charset="0"/>
              </a:defRPr>
            </a:lvl3pPr>
            <a:lvl4pPr>
              <a:defRPr sz="1600">
                <a:latin typeface="Arial" pitchFamily="34" charset="0"/>
              </a:defRPr>
            </a:lvl4pPr>
            <a:lvl5pPr>
              <a:defRPr sz="1600">
                <a:latin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7"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fld id="{2C93C8B5-44EF-4267-A6D3-D5ECD1A064D1}" type="datetime1">
              <a:rPr lang="en-US" smtClean="0"/>
              <a:pPr/>
              <a:t>8/23/2020</a:t>
            </a:fld>
            <a:endParaRPr lang="en-US" dirty="0"/>
          </a:p>
        </p:txBody>
      </p:sp>
      <p:sp>
        <p:nvSpPr>
          <p:cNvPr id="8"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endParaRPr lang="en-US" dirty="0"/>
          </a:p>
        </p:txBody>
      </p:sp>
      <p:sp>
        <p:nvSpPr>
          <p:cNvPr id="9"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fld id="{4F6B74BB-0CD4-4E76-9199-12C2AC6706CF}" type="slidenum">
              <a:rPr lang="en-US" smtClean="0"/>
              <a:pPr/>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en-US"/>
              <a:t>Click to edit Master title style</a:t>
            </a:r>
            <a:endParaRPr lang="da-DK" dirty="0"/>
          </a:p>
        </p:txBody>
      </p:sp>
      <p:sp>
        <p:nvSpPr>
          <p:cNvPr id="3"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fld id="{2C93C8B5-44EF-4267-A6D3-D5ECD1A064D1}" type="datetime1">
              <a:rPr lang="en-US" smtClean="0"/>
              <a:pPr/>
              <a:t>8/23/2020</a:t>
            </a:fld>
            <a:endParaRPr lang="en-US" dirty="0"/>
          </a:p>
        </p:txBody>
      </p:sp>
      <p:sp>
        <p:nvSpPr>
          <p:cNvPr id="4"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endParaRPr lang="en-US" dirty="0"/>
          </a:p>
        </p:txBody>
      </p:sp>
      <p:sp>
        <p:nvSpPr>
          <p:cNvPr id="5"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fld id="{4F6B74BB-0CD4-4E76-9199-12C2AC6706CF}" type="slidenum">
              <a:rPr lang="en-US" smtClean="0"/>
              <a:pPr/>
              <a:t>‹#›</a:t>
            </a:fld>
            <a:endParaRPr lang="en-US" dirty="0"/>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fld id="{2C93C8B5-44EF-4267-A6D3-D5ECD1A064D1}" type="datetime1">
              <a:rPr lang="en-US" smtClean="0"/>
              <a:pPr/>
              <a:t>8/23/2020</a:t>
            </a:fld>
            <a:endParaRPr lang="en-US" dirty="0"/>
          </a:p>
        </p:txBody>
      </p:sp>
      <p:sp>
        <p:nvSpPr>
          <p:cNvPr id="3"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endParaRPr lang="en-US" dirty="0"/>
          </a:p>
        </p:txBody>
      </p:sp>
      <p:sp>
        <p:nvSpPr>
          <p:cNvPr id="4"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fld id="{4F6B74BB-0CD4-4E76-9199-12C2AC6706CF}" type="slidenum">
              <a:rPr lang="en-US" smtClean="0"/>
              <a:pPr/>
              <a:t>‹#›</a:t>
            </a:fld>
            <a:endParaRPr lang="en-US" dirty="0"/>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atin typeface="Arial" pitchFamily="34" charset="0"/>
              </a:defRPr>
            </a:lvl1pPr>
          </a:lstStyle>
          <a:p>
            <a:r>
              <a:rPr lang="en-US"/>
              <a:t>Click to edit Master title style</a:t>
            </a:r>
            <a:endParaRPr lang="da-DK" dirty="0"/>
          </a:p>
        </p:txBody>
      </p:sp>
      <p:sp>
        <p:nvSpPr>
          <p:cNvPr id="3" name="Pladsholder til indhold 2"/>
          <p:cNvSpPr>
            <a:spLocks noGrp="1"/>
          </p:cNvSpPr>
          <p:nvPr>
            <p:ph idx="1"/>
          </p:nvPr>
        </p:nvSpPr>
        <p:spPr>
          <a:xfrm>
            <a:off x="3575050" y="273050"/>
            <a:ext cx="5111750" cy="5853113"/>
          </a:xfrm>
          <a:prstGeom prst="rect">
            <a:avLst/>
          </a:prstGeom>
        </p:spPr>
        <p:txBody>
          <a:bodyPr/>
          <a:lstStyle>
            <a:lvl1pPr>
              <a:defRPr sz="3200">
                <a:latin typeface="Arial" pitchFamily="34" charset="0"/>
              </a:defRPr>
            </a:lvl1pPr>
            <a:lvl2pPr>
              <a:defRPr sz="2800">
                <a:latin typeface="Arial" pitchFamily="34" charset="0"/>
              </a:defRPr>
            </a:lvl2pPr>
            <a:lvl3pPr>
              <a:defRPr sz="2400">
                <a:latin typeface="Arial" pitchFamily="34" charset="0"/>
              </a:defRPr>
            </a:lvl3pPr>
            <a:lvl4pPr>
              <a:defRPr sz="2000">
                <a:latin typeface="Arial" pitchFamily="34" charset="0"/>
              </a:defRPr>
            </a:lvl4pPr>
            <a:lvl5pPr>
              <a:defRPr sz="2000">
                <a:latin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4" name="Pladsholder til tekst 3"/>
          <p:cNvSpPr>
            <a:spLocks noGrp="1"/>
          </p:cNvSpPr>
          <p:nvPr>
            <p:ph type="body" sz="half" idx="2"/>
          </p:nvPr>
        </p:nvSpPr>
        <p:spPr>
          <a:xfrm>
            <a:off x="457200" y="1435100"/>
            <a:ext cx="3008313" cy="4691063"/>
          </a:xfrm>
          <a:prstGeom prst="rect">
            <a:avLst/>
          </a:prstGeom>
        </p:spPr>
        <p:txBody>
          <a:bodyPr/>
          <a:lstStyle>
            <a:lvl1pPr marL="0" indent="0">
              <a:buNone/>
              <a:defRPr sz="140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fld id="{2C93C8B5-44EF-4267-A6D3-D5ECD1A064D1}" type="datetime1">
              <a:rPr lang="en-US" smtClean="0"/>
              <a:pPr/>
              <a:t>8/23/2020</a:t>
            </a:fld>
            <a:endParaRPr lang="en-US"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endParaRPr lang="en-US" dirty="0"/>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fld id="{4F6B74BB-0CD4-4E76-9199-12C2AC6706CF}" type="slidenum">
              <a:rPr lang="en-US" smtClean="0"/>
              <a:pPr/>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atin typeface="Arial" pitchFamily="34" charset="0"/>
              </a:defRPr>
            </a:lvl1pPr>
          </a:lstStyle>
          <a:p>
            <a:r>
              <a:rPr lang="en-US"/>
              <a:t>Click to edit Master title style</a:t>
            </a:r>
            <a:endParaRPr lang="da-DK" dirty="0"/>
          </a:p>
        </p:txBody>
      </p:sp>
      <p:sp>
        <p:nvSpPr>
          <p:cNvPr id="3" name="Pladsholder til billede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atin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da-DK" noProof="0" dirty="0"/>
          </a:p>
        </p:txBody>
      </p:sp>
      <p:sp>
        <p:nvSpPr>
          <p:cNvPr id="4" name="Pladsholder til tekst 3"/>
          <p:cNvSpPr>
            <a:spLocks noGrp="1"/>
          </p:cNvSpPr>
          <p:nvPr>
            <p:ph type="body" sz="half" idx="2"/>
          </p:nvPr>
        </p:nvSpPr>
        <p:spPr>
          <a:xfrm>
            <a:off x="1792288" y="5367338"/>
            <a:ext cx="5486400" cy="804862"/>
          </a:xfrm>
          <a:prstGeom prst="rect">
            <a:avLst/>
          </a:prstGeom>
        </p:spPr>
        <p:txBody>
          <a:bodyPr/>
          <a:lstStyle>
            <a:lvl1pPr marL="0" indent="0">
              <a:buNone/>
              <a:defRPr sz="140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fld id="{2C93C8B5-44EF-4267-A6D3-D5ECD1A064D1}" type="datetime1">
              <a:rPr lang="en-US" smtClean="0"/>
              <a:pPr/>
              <a:t>8/23/2020</a:t>
            </a:fld>
            <a:endParaRPr lang="en-US"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endParaRPr lang="en-US" dirty="0"/>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fld id="{4F6B74BB-0CD4-4E76-9199-12C2AC6706CF}" type="slidenum">
              <a:rPr lang="en-US" smtClean="0"/>
              <a:pPr/>
              <a:t>‹#›</a:t>
            </a:fld>
            <a:endParaRPr lang="en-US"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33000">
              <a:schemeClr val="bg1"/>
            </a:gs>
            <a:gs pos="34000">
              <a:schemeClr val="bg2">
                <a:alpha val="49000"/>
              </a:schemeClr>
            </a:gs>
            <a:gs pos="68000">
              <a:schemeClr val="bg1"/>
            </a:gs>
          </a:gsLst>
          <a:lin ang="16200000" scaled="0"/>
          <a:tileRect/>
        </a:gradFill>
        <a:effectLst/>
      </p:bgPr>
    </p:bg>
    <p:spTree>
      <p:nvGrpSpPr>
        <p:cNvPr id="1" name=""/>
        <p:cNvGrpSpPr/>
        <p:nvPr/>
      </p:nvGrpSpPr>
      <p:grpSpPr>
        <a:xfrm>
          <a:off x="0" y="0"/>
          <a:ext cx="0" cy="0"/>
          <a:chOff x="0" y="0"/>
          <a:chExt cx="0" cy="0"/>
        </a:xfrm>
      </p:grpSpPr>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Lst>
  <p:hf hdr="0" ftr="0" dt="0"/>
  <p:txStyles>
    <p:titleStyle>
      <a:lvl1pPr algn="ctr" defTabSz="457200" rtl="0" eaLnBrk="1" fontAlgn="base" hangingPunct="1">
        <a:spcBef>
          <a:spcPct val="0"/>
        </a:spcBef>
        <a:spcAft>
          <a:spcPct val="0"/>
        </a:spcAft>
        <a:defRPr sz="4400" kern="1200">
          <a:solidFill>
            <a:schemeClr val="tx1"/>
          </a:solidFill>
          <a:latin typeface="Arial Narrow"/>
          <a:ea typeface="ＭＳ Ｐゴシック" pitchFamily="-97" charset="-128"/>
          <a:cs typeface="+mj-cs"/>
        </a:defRPr>
      </a:lvl1pPr>
      <a:lvl2pPr algn="ctr" defTabSz="457200" rtl="0" eaLnBrk="1" fontAlgn="base" hangingPunct="1">
        <a:spcBef>
          <a:spcPct val="0"/>
        </a:spcBef>
        <a:spcAft>
          <a:spcPct val="0"/>
        </a:spcAft>
        <a:defRPr sz="4400">
          <a:solidFill>
            <a:schemeClr val="tx1"/>
          </a:solidFill>
          <a:latin typeface="Arial Narrow" pitchFamily="-97" charset="0"/>
          <a:ea typeface="ＭＳ Ｐゴシック" pitchFamily="-97" charset="-128"/>
        </a:defRPr>
      </a:lvl2pPr>
      <a:lvl3pPr algn="ctr" defTabSz="457200" rtl="0" eaLnBrk="1" fontAlgn="base" hangingPunct="1">
        <a:spcBef>
          <a:spcPct val="0"/>
        </a:spcBef>
        <a:spcAft>
          <a:spcPct val="0"/>
        </a:spcAft>
        <a:defRPr sz="4400">
          <a:solidFill>
            <a:schemeClr val="tx1"/>
          </a:solidFill>
          <a:latin typeface="Arial Narrow" pitchFamily="-97" charset="0"/>
          <a:ea typeface="ＭＳ Ｐゴシック" pitchFamily="-97" charset="-128"/>
        </a:defRPr>
      </a:lvl3pPr>
      <a:lvl4pPr algn="ctr" defTabSz="457200" rtl="0" eaLnBrk="1" fontAlgn="base" hangingPunct="1">
        <a:spcBef>
          <a:spcPct val="0"/>
        </a:spcBef>
        <a:spcAft>
          <a:spcPct val="0"/>
        </a:spcAft>
        <a:defRPr sz="4400">
          <a:solidFill>
            <a:schemeClr val="tx1"/>
          </a:solidFill>
          <a:latin typeface="Arial Narrow" pitchFamily="-97" charset="0"/>
          <a:ea typeface="ＭＳ Ｐゴシック" pitchFamily="-97" charset="-128"/>
        </a:defRPr>
      </a:lvl4pPr>
      <a:lvl5pPr algn="ctr" defTabSz="457200" rtl="0" eaLnBrk="1" fontAlgn="base" hangingPunct="1">
        <a:spcBef>
          <a:spcPct val="0"/>
        </a:spcBef>
        <a:spcAft>
          <a:spcPct val="0"/>
        </a:spcAft>
        <a:defRPr sz="4400">
          <a:solidFill>
            <a:schemeClr val="tx1"/>
          </a:solidFill>
          <a:latin typeface="Arial Narrow" pitchFamily="-97" charset="0"/>
          <a:ea typeface="ＭＳ Ｐゴシック" pitchFamily="-97" charset="-128"/>
        </a:defRPr>
      </a:lvl5pPr>
      <a:lvl6pPr marL="457200" algn="ctr" defTabSz="457200" rtl="0" eaLnBrk="1" fontAlgn="base" hangingPunct="1">
        <a:spcBef>
          <a:spcPct val="0"/>
        </a:spcBef>
        <a:spcAft>
          <a:spcPct val="0"/>
        </a:spcAft>
        <a:defRPr sz="4400">
          <a:solidFill>
            <a:schemeClr val="tx1"/>
          </a:solidFill>
          <a:latin typeface="Arial Narrow" pitchFamily="-97" charset="0"/>
        </a:defRPr>
      </a:lvl6pPr>
      <a:lvl7pPr marL="914400" algn="ctr" defTabSz="457200" rtl="0" eaLnBrk="1" fontAlgn="base" hangingPunct="1">
        <a:spcBef>
          <a:spcPct val="0"/>
        </a:spcBef>
        <a:spcAft>
          <a:spcPct val="0"/>
        </a:spcAft>
        <a:defRPr sz="4400">
          <a:solidFill>
            <a:schemeClr val="tx1"/>
          </a:solidFill>
          <a:latin typeface="Arial Narrow" pitchFamily="-97" charset="0"/>
        </a:defRPr>
      </a:lvl7pPr>
      <a:lvl8pPr marL="1371600" algn="ctr" defTabSz="457200" rtl="0" eaLnBrk="1" fontAlgn="base" hangingPunct="1">
        <a:spcBef>
          <a:spcPct val="0"/>
        </a:spcBef>
        <a:spcAft>
          <a:spcPct val="0"/>
        </a:spcAft>
        <a:defRPr sz="4400">
          <a:solidFill>
            <a:schemeClr val="tx1"/>
          </a:solidFill>
          <a:latin typeface="Arial Narrow" pitchFamily="-97" charset="0"/>
        </a:defRPr>
      </a:lvl8pPr>
      <a:lvl9pPr marL="1828800" algn="ctr" defTabSz="457200" rtl="0" eaLnBrk="1" fontAlgn="base" hangingPunct="1">
        <a:spcBef>
          <a:spcPct val="0"/>
        </a:spcBef>
        <a:spcAft>
          <a:spcPct val="0"/>
        </a:spcAft>
        <a:defRPr sz="4400">
          <a:solidFill>
            <a:schemeClr val="tx1"/>
          </a:solidFill>
          <a:latin typeface="Arial Narrow" pitchFamily="-97"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Arial Narrow"/>
          <a:ea typeface="ＭＳ Ｐゴシック" pitchFamily="-97" charset="-128"/>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Arial Narrow"/>
          <a:ea typeface="ＭＳ Ｐゴシック" pitchFamily="-97"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Arial Narrow"/>
          <a:ea typeface="ＭＳ Ｐゴシック" pitchFamily="-97"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Arial Narrow"/>
          <a:ea typeface="ＭＳ Ｐゴシック" pitchFamily="-97"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Arial Narrow"/>
          <a:ea typeface="ＭＳ Ｐゴシック" pitchFamily="-97"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33000">
              <a:schemeClr val="bg1"/>
            </a:gs>
            <a:gs pos="34000">
              <a:schemeClr val="bg2">
                <a:alpha val="49000"/>
              </a:schemeClr>
            </a:gs>
            <a:gs pos="68000">
              <a:schemeClr val="bg1"/>
            </a:gs>
          </a:gsLst>
          <a:lin ang="16200000" scaled="0"/>
          <a:tileRect/>
        </a:gradFill>
        <a:effectLst/>
      </p:bgPr>
    </p:bg>
    <p:spTree>
      <p:nvGrpSpPr>
        <p:cNvPr id="1" name=""/>
        <p:cNvGrpSpPr/>
        <p:nvPr/>
      </p:nvGrpSpPr>
      <p:grpSpPr>
        <a:xfrm>
          <a:off x="0" y="0"/>
          <a:ext cx="0" cy="0"/>
          <a:chOff x="0" y="0"/>
          <a:chExt cx="0" cy="0"/>
        </a:xfrm>
      </p:grpSpPr>
    </p:spTree>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ctr" defTabSz="457200" rtl="0" eaLnBrk="1" fontAlgn="base" hangingPunct="1">
        <a:spcBef>
          <a:spcPct val="0"/>
        </a:spcBef>
        <a:spcAft>
          <a:spcPct val="0"/>
        </a:spcAft>
        <a:defRPr sz="4400" kern="1200">
          <a:solidFill>
            <a:schemeClr val="tx1"/>
          </a:solidFill>
          <a:latin typeface="Arial Narrow"/>
          <a:ea typeface="ＭＳ Ｐゴシック" pitchFamily="-97" charset="-128"/>
          <a:cs typeface="+mj-cs"/>
        </a:defRPr>
      </a:lvl1pPr>
      <a:lvl2pPr algn="ctr" defTabSz="457200" rtl="0" eaLnBrk="1" fontAlgn="base" hangingPunct="1">
        <a:spcBef>
          <a:spcPct val="0"/>
        </a:spcBef>
        <a:spcAft>
          <a:spcPct val="0"/>
        </a:spcAft>
        <a:defRPr sz="4400">
          <a:solidFill>
            <a:schemeClr val="tx1"/>
          </a:solidFill>
          <a:latin typeface="Arial Narrow" pitchFamily="-97" charset="0"/>
          <a:ea typeface="ＭＳ Ｐゴシック" pitchFamily="-97" charset="-128"/>
        </a:defRPr>
      </a:lvl2pPr>
      <a:lvl3pPr algn="ctr" defTabSz="457200" rtl="0" eaLnBrk="1" fontAlgn="base" hangingPunct="1">
        <a:spcBef>
          <a:spcPct val="0"/>
        </a:spcBef>
        <a:spcAft>
          <a:spcPct val="0"/>
        </a:spcAft>
        <a:defRPr sz="4400">
          <a:solidFill>
            <a:schemeClr val="tx1"/>
          </a:solidFill>
          <a:latin typeface="Arial Narrow" pitchFamily="-97" charset="0"/>
          <a:ea typeface="ＭＳ Ｐゴシック" pitchFamily="-97" charset="-128"/>
        </a:defRPr>
      </a:lvl3pPr>
      <a:lvl4pPr algn="ctr" defTabSz="457200" rtl="0" eaLnBrk="1" fontAlgn="base" hangingPunct="1">
        <a:spcBef>
          <a:spcPct val="0"/>
        </a:spcBef>
        <a:spcAft>
          <a:spcPct val="0"/>
        </a:spcAft>
        <a:defRPr sz="4400">
          <a:solidFill>
            <a:schemeClr val="tx1"/>
          </a:solidFill>
          <a:latin typeface="Arial Narrow" pitchFamily="-97" charset="0"/>
          <a:ea typeface="ＭＳ Ｐゴシック" pitchFamily="-97" charset="-128"/>
        </a:defRPr>
      </a:lvl4pPr>
      <a:lvl5pPr algn="ctr" defTabSz="457200" rtl="0" eaLnBrk="1" fontAlgn="base" hangingPunct="1">
        <a:spcBef>
          <a:spcPct val="0"/>
        </a:spcBef>
        <a:spcAft>
          <a:spcPct val="0"/>
        </a:spcAft>
        <a:defRPr sz="4400">
          <a:solidFill>
            <a:schemeClr val="tx1"/>
          </a:solidFill>
          <a:latin typeface="Arial Narrow" pitchFamily="-97" charset="0"/>
          <a:ea typeface="ＭＳ Ｐゴシック" pitchFamily="-97" charset="-128"/>
        </a:defRPr>
      </a:lvl5pPr>
      <a:lvl6pPr marL="457200" algn="ctr" defTabSz="457200" rtl="0" eaLnBrk="1" fontAlgn="base" hangingPunct="1">
        <a:spcBef>
          <a:spcPct val="0"/>
        </a:spcBef>
        <a:spcAft>
          <a:spcPct val="0"/>
        </a:spcAft>
        <a:defRPr sz="4400">
          <a:solidFill>
            <a:schemeClr val="tx1"/>
          </a:solidFill>
          <a:latin typeface="Arial Narrow" pitchFamily="-97" charset="0"/>
        </a:defRPr>
      </a:lvl6pPr>
      <a:lvl7pPr marL="914400" algn="ctr" defTabSz="457200" rtl="0" eaLnBrk="1" fontAlgn="base" hangingPunct="1">
        <a:spcBef>
          <a:spcPct val="0"/>
        </a:spcBef>
        <a:spcAft>
          <a:spcPct val="0"/>
        </a:spcAft>
        <a:defRPr sz="4400">
          <a:solidFill>
            <a:schemeClr val="tx1"/>
          </a:solidFill>
          <a:latin typeface="Arial Narrow" pitchFamily="-97" charset="0"/>
        </a:defRPr>
      </a:lvl7pPr>
      <a:lvl8pPr marL="1371600" algn="ctr" defTabSz="457200" rtl="0" eaLnBrk="1" fontAlgn="base" hangingPunct="1">
        <a:spcBef>
          <a:spcPct val="0"/>
        </a:spcBef>
        <a:spcAft>
          <a:spcPct val="0"/>
        </a:spcAft>
        <a:defRPr sz="4400">
          <a:solidFill>
            <a:schemeClr val="tx1"/>
          </a:solidFill>
          <a:latin typeface="Arial Narrow" pitchFamily="-97" charset="0"/>
        </a:defRPr>
      </a:lvl8pPr>
      <a:lvl9pPr marL="1828800" algn="ctr" defTabSz="457200" rtl="0" eaLnBrk="1" fontAlgn="base" hangingPunct="1">
        <a:spcBef>
          <a:spcPct val="0"/>
        </a:spcBef>
        <a:spcAft>
          <a:spcPct val="0"/>
        </a:spcAft>
        <a:defRPr sz="4400">
          <a:solidFill>
            <a:schemeClr val="tx1"/>
          </a:solidFill>
          <a:latin typeface="Arial Narrow" pitchFamily="-97"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Arial Narrow"/>
          <a:ea typeface="ＭＳ Ｐゴシック" pitchFamily="-97" charset="-128"/>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Arial Narrow"/>
          <a:ea typeface="ＭＳ Ｐゴシック" pitchFamily="-97"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Arial Narrow"/>
          <a:ea typeface="ＭＳ Ｐゴシック" pitchFamily="-97"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Arial Narrow"/>
          <a:ea typeface="ＭＳ Ｐゴシック" pitchFamily="-97"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Arial Narrow"/>
          <a:ea typeface="ＭＳ Ｐゴシック" pitchFamily="-97"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106B4A3-4212-4E39-93DE-E053E8F69C28}" type="datetimeFigureOut">
              <a:rPr lang="en-US" smtClean="0"/>
              <a:pPr/>
              <a:t>8/23/2020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kumimoji="0"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3DCDF73-85D2-4237-9B32-053DBDB0C312}" type="slidenum">
              <a:rPr kumimoji="0" lang="en-US" smtClean="0"/>
              <a:pPr/>
              <a:t>‹#›</a:t>
            </a:fld>
            <a:endParaRPr kumimoji="0" lang="en-US"/>
          </a:p>
        </p:txBody>
      </p:sp>
    </p:spTree>
  </p:cSld>
  <p:clrMap bg1="dk1" tx1="lt1" bg2="dk2" tx2="lt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hf hdr="0" ft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2" Type="http://schemas.openxmlformats.org/officeDocument/2006/relationships/hyperlink" Target="http://www.qualityforum.org/WorkArea/linkit.aspx?LinkIdentifier=id&amp;ItemID=53687" TargetMode="Externa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488" y="3406775"/>
            <a:ext cx="8291512" cy="1927225"/>
          </a:xfrm>
        </p:spPr>
        <p:txBody>
          <a:bodyPr>
            <a:normAutofit fontScale="90000"/>
          </a:bodyPr>
          <a:lstStyle/>
          <a:p>
            <a:pPr algn="l"/>
            <a:r>
              <a:rPr lang="en-US" dirty="0"/>
              <a:t>Examining and Improving SETMA’s Care Transition and Care Coordination</a:t>
            </a:r>
          </a:p>
        </p:txBody>
      </p:sp>
      <p:sp>
        <p:nvSpPr>
          <p:cNvPr id="3" name="Subtitle 2"/>
          <p:cNvSpPr>
            <a:spLocks noGrp="1"/>
          </p:cNvSpPr>
          <p:nvPr>
            <p:ph type="subTitle" idx="1"/>
          </p:nvPr>
        </p:nvSpPr>
        <p:spPr>
          <a:xfrm>
            <a:off x="2514600" y="152400"/>
            <a:ext cx="6480048" cy="1143000"/>
          </a:xfrm>
        </p:spPr>
        <p:txBody>
          <a:bodyPr>
            <a:normAutofit/>
          </a:bodyPr>
          <a:lstStyle/>
          <a:p>
            <a:r>
              <a:rPr lang="en-US" sz="2000" dirty="0"/>
              <a:t>January 17, 2012</a:t>
            </a:r>
          </a:p>
          <a:p>
            <a:r>
              <a:rPr lang="en-US" sz="2000" dirty="0"/>
              <a:t>12:00 – 1:30 PM</a:t>
            </a:r>
          </a:p>
          <a:p>
            <a:r>
              <a:rPr lang="en-US" sz="2000" dirty="0"/>
              <a:t>Pappadeaux’s Conference Room</a:t>
            </a:r>
          </a:p>
        </p:txBody>
      </p:sp>
      <p:sp>
        <p:nvSpPr>
          <p:cNvPr id="4" name="Slide Number Placeholder 3"/>
          <p:cNvSpPr>
            <a:spLocks noGrp="1"/>
          </p:cNvSpPr>
          <p:nvPr>
            <p:ph type="sldNum" sz="quarter" idx="12"/>
          </p:nvPr>
        </p:nvSpPr>
        <p:spPr/>
        <p:txBody>
          <a:bodyPr/>
          <a:lstStyle/>
          <a:p>
            <a:fld id="{4F6B74BB-0CD4-4E76-9199-12C2AC6706CF}"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alibri" pitchFamily="34" charset="0"/>
            </a:endParaRPr>
          </a:p>
        </p:txBody>
      </p:sp>
      <p:sp>
        <p:nvSpPr>
          <p:cNvPr id="26627" name="Rectangle 4"/>
          <p:cNvSpPr>
            <a:spLocks noChangeArrowheads="1"/>
          </p:cNvSpPr>
          <p:nvPr/>
        </p:nvSpPr>
        <p:spPr bwMode="auto">
          <a:xfrm>
            <a:off x="228600" y="1828800"/>
            <a:ext cx="8453437" cy="5140325"/>
          </a:xfrm>
          <a:prstGeom prst="rect">
            <a:avLst/>
          </a:prstGeom>
          <a:noFill/>
          <a:ln w="9525">
            <a:noFill/>
            <a:miter lim="800000"/>
            <a:headEnd/>
            <a:tailEnd/>
          </a:ln>
        </p:spPr>
        <p:txBody>
          <a:bodyPr>
            <a:spAutoFit/>
          </a:bodyPr>
          <a:lstStyle/>
          <a:p>
            <a:pPr marL="803275" lvl="1" indent="-519113">
              <a:buFont typeface="Arial" pitchFamily="34" charset="0"/>
              <a:buChar char="•"/>
            </a:pPr>
            <a:r>
              <a:rPr lang="en-US" sz="2800" dirty="0">
                <a:latin typeface="Calibri" pitchFamily="34" charset="0"/>
              </a:rPr>
              <a:t>September, 2010, at a National Quality Forum workshop  on Care Transitions, SETMA realized that the term “discharge summary” was outdated.  We changed the name to “Hospital Care Summary and Post Hospital Plan-of-Care and Treatment-Plan,” long and perhaps  awkward, this name, is functional, focusing on the unique elements of Care Transition which contribute to the foundation for a  sustainable plan for addressing preventable readmissions to the hospital.  	</a:t>
            </a:r>
            <a:r>
              <a:rPr lang="en-US" sz="2400" dirty="0">
                <a:latin typeface="Calibri" pitchFamily="34" charset="0"/>
              </a:rPr>
              <a:t>	</a:t>
            </a:r>
          </a:p>
          <a:p>
            <a:endParaRPr lang="en-US" sz="2400" dirty="0">
              <a:latin typeface="Calibri" pitchFamily="34" charset="0"/>
            </a:endParaRPr>
          </a:p>
          <a:p>
            <a:endParaRPr lang="en-US" sz="2400" dirty="0">
              <a:latin typeface="Calibri" pitchFamily="34" charset="0"/>
            </a:endParaRPr>
          </a:p>
        </p:txBody>
      </p:sp>
      <p:sp>
        <p:nvSpPr>
          <p:cNvPr id="7" name="Title 4"/>
          <p:cNvSpPr>
            <a:spLocks noGrp="1"/>
          </p:cNvSpPr>
          <p:nvPr>
            <p:ph type="title"/>
          </p:nvPr>
        </p:nvSpPr>
        <p:spPr/>
        <p:txBody>
          <a:bodyPr>
            <a:normAutofit/>
          </a:bodyPr>
          <a:lstStyle/>
          <a:p>
            <a:r>
              <a:rPr lang="en-US" dirty="0"/>
              <a:t>Care Transitions &amp; Hospital Readmissions</a:t>
            </a:r>
          </a:p>
        </p:txBody>
      </p:sp>
      <p:sp>
        <p:nvSpPr>
          <p:cNvPr id="9" name="Slide Number Placeholder 8"/>
          <p:cNvSpPr>
            <a:spLocks noGrp="1"/>
          </p:cNvSpPr>
          <p:nvPr>
            <p:ph type="sldNum" sz="quarter" idx="12"/>
          </p:nvPr>
        </p:nvSpPr>
        <p:spPr/>
        <p:txBody>
          <a:bodyPr/>
          <a:lstStyle/>
          <a:p>
            <a:fld id="{4F6B74BB-0CD4-4E76-9199-12C2AC6706CF}"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ChangeArrowheads="1"/>
          </p:cNvSpPr>
          <p:nvPr/>
        </p:nvSpPr>
        <p:spPr bwMode="auto">
          <a:xfrm>
            <a:off x="533400" y="1905000"/>
            <a:ext cx="8001000" cy="4340225"/>
          </a:xfrm>
          <a:prstGeom prst="rect">
            <a:avLst/>
          </a:prstGeom>
          <a:noFill/>
          <a:ln w="9525">
            <a:noFill/>
            <a:miter lim="800000"/>
            <a:headEnd/>
            <a:tailEnd/>
          </a:ln>
        </p:spPr>
        <p:txBody>
          <a:bodyPr>
            <a:spAutoFit/>
          </a:bodyPr>
          <a:lstStyle/>
          <a:p>
            <a:pPr marL="457200" indent="-457200">
              <a:buFont typeface="Arial" pitchFamily="34" charset="0"/>
              <a:buChar char="•"/>
            </a:pPr>
            <a:r>
              <a:rPr lang="en-US" sz="2800" dirty="0">
                <a:latin typeface="Calibri" pitchFamily="34" charset="0"/>
              </a:rPr>
              <a:t>As a </a:t>
            </a:r>
            <a:r>
              <a:rPr lang="en-US" sz="2800" b="1" dirty="0">
                <a:latin typeface="Calibri" pitchFamily="34" charset="0"/>
              </a:rPr>
              <a:t>Patient-Centered Medical Home</a:t>
            </a:r>
            <a:r>
              <a:rPr lang="en-US" sz="2800" dirty="0">
                <a:latin typeface="Calibri" pitchFamily="34" charset="0"/>
              </a:rPr>
              <a:t>, SETMA makes certain that the Hospital Care Summary and Post Hospital Plan of Care and Treatment is  transmitted to the next site of care as the “baton,” (see below).  </a:t>
            </a:r>
            <a:r>
              <a:rPr lang="en-US" sz="2800" b="1" dirty="0">
                <a:latin typeface="Calibri" pitchFamily="34" charset="0"/>
              </a:rPr>
              <a:t>With these care coordination, continuity of care and patient-support  functions, SETMA believes that we are ready to make a major effort to decrease preventable readmissions to the hospital.</a:t>
            </a:r>
            <a:r>
              <a:rPr lang="en-US" sz="2800" dirty="0">
                <a:latin typeface="Calibri" pitchFamily="34" charset="0"/>
              </a:rPr>
              <a:t>    </a:t>
            </a:r>
          </a:p>
          <a:p>
            <a:pPr marL="457200" indent="-457200">
              <a:buFont typeface="Calibri" pitchFamily="34" charset="0"/>
              <a:buAutoNum type="arabicPeriod" startAt="14"/>
            </a:pPr>
            <a:endParaRPr lang="en-US" sz="2400" dirty="0">
              <a:latin typeface="Calibri" pitchFamily="34" charset="0"/>
            </a:endParaRPr>
          </a:p>
        </p:txBody>
      </p:sp>
      <p:sp>
        <p:nvSpPr>
          <p:cNvPr id="6" name="Title 4"/>
          <p:cNvSpPr>
            <a:spLocks noGrp="1"/>
          </p:cNvSpPr>
          <p:nvPr>
            <p:ph type="title"/>
          </p:nvPr>
        </p:nvSpPr>
        <p:spPr/>
        <p:txBody>
          <a:bodyPr>
            <a:normAutofit/>
          </a:bodyPr>
          <a:lstStyle/>
          <a:p>
            <a:r>
              <a:rPr lang="en-US" dirty="0"/>
              <a:t>Care Transitions &amp; Hospital Readmissions</a:t>
            </a:r>
          </a:p>
        </p:txBody>
      </p:sp>
      <p:sp>
        <p:nvSpPr>
          <p:cNvPr id="9" name="Slide Number Placeholder 8"/>
          <p:cNvSpPr>
            <a:spLocks noGrp="1"/>
          </p:cNvSpPr>
          <p:nvPr>
            <p:ph type="sldNum" sz="quarter" idx="12"/>
          </p:nvPr>
        </p:nvSpPr>
        <p:spPr/>
        <p:txBody>
          <a:bodyPr/>
          <a:lstStyle/>
          <a:p>
            <a:fld id="{4F6B74BB-0CD4-4E76-9199-12C2AC6706CF}"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a:t>
            </a:r>
          </a:p>
        </p:txBody>
      </p:sp>
      <p:sp>
        <p:nvSpPr>
          <p:cNvPr id="3" name="Content Placeholder 2"/>
          <p:cNvSpPr>
            <a:spLocks noGrp="1"/>
          </p:cNvSpPr>
          <p:nvPr>
            <p:ph idx="1"/>
          </p:nvPr>
        </p:nvSpPr>
        <p:spPr/>
        <p:txBody>
          <a:bodyPr/>
          <a:lstStyle/>
          <a:p>
            <a:pPr>
              <a:buNone/>
            </a:pPr>
            <a:r>
              <a:rPr lang="en-US" dirty="0"/>
              <a:t> </a:t>
            </a:r>
          </a:p>
          <a:p>
            <a:r>
              <a:rPr lang="en-US" dirty="0"/>
              <a:t>For October, November and December 2011, we had 1112 discharges.  </a:t>
            </a:r>
          </a:p>
          <a:p>
            <a:endParaRPr lang="en-US" dirty="0"/>
          </a:p>
          <a:p>
            <a:r>
              <a:rPr lang="en-US" dirty="0"/>
              <a:t>976 (87.8%) of those visits had a follow-up call scheduled and 756 (77.5%) of those had the call completed.</a:t>
            </a:r>
          </a:p>
        </p:txBody>
      </p:sp>
      <p:sp>
        <p:nvSpPr>
          <p:cNvPr id="4" name="Slide Number Placeholder 3"/>
          <p:cNvSpPr>
            <a:spLocks noGrp="1"/>
          </p:cNvSpPr>
          <p:nvPr>
            <p:ph type="sldNum" sz="quarter" idx="12"/>
          </p:nvPr>
        </p:nvSpPr>
        <p:spPr/>
        <p:txBody>
          <a:bodyPr/>
          <a:lstStyle/>
          <a:p>
            <a:fld id="{4F6B74BB-0CD4-4E76-9199-12C2AC6706CF}"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SETMA’s Performance</a:t>
            </a:r>
          </a:p>
        </p:txBody>
      </p:sp>
      <p:sp>
        <p:nvSpPr>
          <p:cNvPr id="3" name="Content Placeholder 2"/>
          <p:cNvSpPr>
            <a:spLocks noGrp="1"/>
          </p:cNvSpPr>
          <p:nvPr>
            <p:ph idx="1"/>
          </p:nvPr>
        </p:nvSpPr>
        <p:spPr/>
        <p:txBody>
          <a:bodyPr/>
          <a:lstStyle/>
          <a:p>
            <a:r>
              <a:rPr lang="en-US" dirty="0"/>
              <a:t>At the eHealth Initiative meeting, during a panel discussion, I reviewed SETMA’s Care Transitions and Care Coordination program.  When I finished, spontaneous applause broke out.  Everything others were thinking of doing, trying to do or wanting to do, SETMA is doing.</a:t>
            </a:r>
          </a:p>
          <a:p>
            <a:endParaRPr lang="en-US" dirty="0"/>
          </a:p>
        </p:txBody>
      </p:sp>
      <p:sp>
        <p:nvSpPr>
          <p:cNvPr id="4" name="Slide Number Placeholder 3"/>
          <p:cNvSpPr>
            <a:spLocks noGrp="1"/>
          </p:cNvSpPr>
          <p:nvPr>
            <p:ph type="sldNum" sz="quarter" idx="12"/>
          </p:nvPr>
        </p:nvSpPr>
        <p:spPr/>
        <p:txBody>
          <a:bodyPr/>
          <a:lstStyle/>
          <a:p>
            <a:fld id="{4F6B74BB-0CD4-4E76-9199-12C2AC6706CF}"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Preventable Readmissions</a:t>
            </a:r>
          </a:p>
        </p:txBody>
      </p:sp>
      <p:sp>
        <p:nvSpPr>
          <p:cNvPr id="3" name="Content Placeholder 2"/>
          <p:cNvSpPr>
            <a:spLocks noGrp="1"/>
          </p:cNvSpPr>
          <p:nvPr>
            <p:ph idx="1"/>
          </p:nvPr>
        </p:nvSpPr>
        <p:spPr/>
        <p:txBody>
          <a:bodyPr>
            <a:normAutofit/>
          </a:bodyPr>
          <a:lstStyle/>
          <a:p>
            <a:pPr marL="55563" indent="-19050">
              <a:buNone/>
            </a:pPr>
            <a:r>
              <a:rPr lang="en-US" dirty="0"/>
              <a:t>There are only two things which make a difference in preventable readmissions:</a:t>
            </a:r>
          </a:p>
          <a:p>
            <a:pPr marL="550926" lvl="0" indent="-514350">
              <a:buFont typeface="+mj-lt"/>
              <a:buAutoNum type="arabicPeriod"/>
            </a:pPr>
            <a:endParaRPr lang="en-US" dirty="0"/>
          </a:p>
          <a:p>
            <a:pPr marL="550926" lvl="0" indent="-514350">
              <a:buFont typeface="+mj-lt"/>
              <a:buAutoNum type="arabicPeriod"/>
            </a:pPr>
            <a:r>
              <a:rPr lang="en-US" dirty="0"/>
              <a:t>Did patients receive their care coaching, hospital discharge call the day following discharge?</a:t>
            </a:r>
          </a:p>
          <a:p>
            <a:pPr marL="550926" lvl="0" indent="-514350">
              <a:buFont typeface="+mj-lt"/>
              <a:buAutoNum type="arabicPeriod"/>
            </a:pPr>
            <a:endParaRPr lang="en-US" dirty="0"/>
          </a:p>
          <a:p>
            <a:pPr marL="550926" lvl="0" indent="-514350">
              <a:buFont typeface="+mj-lt"/>
              <a:buAutoNum type="arabicPeriod"/>
            </a:pPr>
            <a:r>
              <a:rPr lang="en-US" dirty="0"/>
              <a:t>Was the patient seen within six days of discharge?</a:t>
            </a:r>
          </a:p>
          <a:p>
            <a:endParaRPr lang="en-US" dirty="0"/>
          </a:p>
        </p:txBody>
      </p:sp>
      <p:sp>
        <p:nvSpPr>
          <p:cNvPr id="4" name="Slide Number Placeholder 3"/>
          <p:cNvSpPr>
            <a:spLocks noGrp="1"/>
          </p:cNvSpPr>
          <p:nvPr>
            <p:ph type="sldNum" sz="quarter" idx="12"/>
          </p:nvPr>
        </p:nvSpPr>
        <p:spPr/>
        <p:txBody>
          <a:bodyPr/>
          <a:lstStyle/>
          <a:p>
            <a:fld id="{4F6B74BB-0CD4-4E76-9199-12C2AC6706CF}"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Goals</a:t>
            </a:r>
          </a:p>
        </p:txBody>
      </p:sp>
      <p:sp>
        <p:nvSpPr>
          <p:cNvPr id="3" name="Content Placeholder 2"/>
          <p:cNvSpPr>
            <a:spLocks noGrp="1"/>
          </p:cNvSpPr>
          <p:nvPr>
            <p:ph idx="1"/>
          </p:nvPr>
        </p:nvSpPr>
        <p:spPr/>
        <p:txBody>
          <a:bodyPr>
            <a:normAutofit fontScale="92500" lnSpcReduction="20000"/>
          </a:bodyPr>
          <a:lstStyle/>
          <a:p>
            <a:pPr marL="55563" indent="-19050">
              <a:buNone/>
            </a:pPr>
            <a:r>
              <a:rPr lang="en-US" dirty="0"/>
              <a:t>There are four goals which we are going to establish today:</a:t>
            </a:r>
          </a:p>
          <a:p>
            <a:pPr marL="550926" lvl="0" indent="-514350">
              <a:buFont typeface="+mj-lt"/>
              <a:buAutoNum type="arabicPeriod"/>
            </a:pPr>
            <a:r>
              <a:rPr lang="en-US" dirty="0"/>
              <a:t>Medication reconciliation is going to be done and be done right</a:t>
            </a:r>
          </a:p>
          <a:p>
            <a:pPr marL="550926" lvl="0" indent="-514350">
              <a:buFont typeface="+mj-lt"/>
              <a:buAutoNum type="arabicPeriod"/>
            </a:pPr>
            <a:r>
              <a:rPr lang="en-US" dirty="0"/>
              <a:t>All patients are going to receive a care-coaching  follow-up call</a:t>
            </a:r>
          </a:p>
          <a:p>
            <a:pPr marL="550926" lvl="0" indent="-514350">
              <a:buFont typeface="+mj-lt"/>
              <a:buAutoNum type="arabicPeriod"/>
            </a:pPr>
            <a:r>
              <a:rPr lang="en-US" dirty="0"/>
              <a:t>All frail, vulnerable patients who are at high risk of being readmitted will be seen within three days</a:t>
            </a:r>
          </a:p>
          <a:p>
            <a:pPr marL="550926" lvl="0" indent="-514350">
              <a:buFont typeface="+mj-lt"/>
              <a:buAutoNum type="arabicPeriod"/>
            </a:pPr>
            <a:r>
              <a:rPr lang="en-US" dirty="0"/>
              <a:t>All other patients will be seen within six days of discharge from the hospital</a:t>
            </a:r>
          </a:p>
          <a:p>
            <a:endParaRPr lang="en-US" dirty="0"/>
          </a:p>
        </p:txBody>
      </p:sp>
      <p:sp>
        <p:nvSpPr>
          <p:cNvPr id="4" name="Slide Number Placeholder 3"/>
          <p:cNvSpPr>
            <a:spLocks noGrp="1"/>
          </p:cNvSpPr>
          <p:nvPr>
            <p:ph type="sldNum" sz="quarter" idx="12"/>
          </p:nvPr>
        </p:nvSpPr>
        <p:spPr/>
        <p:txBody>
          <a:bodyPr/>
          <a:lstStyle/>
          <a:p>
            <a:fld id="{4F6B74BB-0CD4-4E76-9199-12C2AC6706CF}"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Missed Appointments</a:t>
            </a:r>
          </a:p>
        </p:txBody>
      </p:sp>
      <p:sp>
        <p:nvSpPr>
          <p:cNvPr id="3" name="Content Placeholder 2"/>
          <p:cNvSpPr>
            <a:spLocks noGrp="1"/>
          </p:cNvSpPr>
          <p:nvPr>
            <p:ph idx="1"/>
          </p:nvPr>
        </p:nvSpPr>
        <p:spPr/>
        <p:txBody>
          <a:bodyPr/>
          <a:lstStyle/>
          <a:p>
            <a:pPr marL="55563" lvl="0" indent="-19050">
              <a:buNone/>
            </a:pPr>
            <a:r>
              <a:rPr lang="en-US" dirty="0"/>
              <a:t>If patients do not keep their follow-up appointment:</a:t>
            </a:r>
          </a:p>
          <a:p>
            <a:pPr marL="550926" lvl="0" indent="-514350">
              <a:buFont typeface="+mj-lt"/>
              <a:buAutoNum type="arabicPeriod"/>
            </a:pPr>
            <a:r>
              <a:rPr lang="en-US" dirty="0"/>
              <a:t>The Care Coordination Department will be notified</a:t>
            </a:r>
          </a:p>
          <a:p>
            <a:pPr marL="550926" lvl="0" indent="-514350">
              <a:buFont typeface="+mj-lt"/>
              <a:buAutoNum type="arabicPeriod"/>
            </a:pPr>
            <a:r>
              <a:rPr lang="en-US" dirty="0"/>
              <a:t>A call that day will be made to the patient</a:t>
            </a:r>
          </a:p>
          <a:p>
            <a:pPr marL="550926" lvl="0" indent="-514350">
              <a:buFont typeface="+mj-lt"/>
              <a:buAutoNum type="arabicPeriod"/>
            </a:pPr>
            <a:r>
              <a:rPr lang="en-US" dirty="0"/>
              <a:t>A home visit will be made to the most vulnerable by SETMA’s new MSW</a:t>
            </a:r>
          </a:p>
          <a:p>
            <a:endParaRPr lang="en-US" dirty="0"/>
          </a:p>
        </p:txBody>
      </p:sp>
      <p:sp>
        <p:nvSpPr>
          <p:cNvPr id="4" name="Slide Number Placeholder 3"/>
          <p:cNvSpPr>
            <a:spLocks noGrp="1"/>
          </p:cNvSpPr>
          <p:nvPr>
            <p:ph type="sldNum" sz="quarter" idx="12"/>
          </p:nvPr>
        </p:nvSpPr>
        <p:spPr/>
        <p:txBody>
          <a:bodyPr/>
          <a:lstStyle/>
          <a:p>
            <a:fld id="{4F6B74BB-0CD4-4E76-9199-12C2AC6706CF}"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F6B74BB-0CD4-4E76-9199-12C2AC6706CF}" type="slidenum">
              <a:rPr lang="en-US" smtClean="0"/>
              <a:pPr/>
              <a:t>17</a:t>
            </a:fld>
            <a:endParaRPr lang="en-US" dirty="0"/>
          </a:p>
        </p:txBody>
      </p:sp>
      <p:sp>
        <p:nvSpPr>
          <p:cNvPr id="3" name="Title 2"/>
          <p:cNvSpPr>
            <a:spLocks noGrp="1"/>
          </p:cNvSpPr>
          <p:nvPr>
            <p:ph type="title"/>
          </p:nvPr>
        </p:nvSpPr>
        <p:spPr/>
        <p:txBody>
          <a:bodyPr/>
          <a:lstStyle/>
          <a:p>
            <a:r>
              <a:rPr lang="en-US" dirty="0"/>
              <a:t>Pat Crawford</a:t>
            </a:r>
          </a:p>
        </p:txBody>
      </p:sp>
      <p:sp>
        <p:nvSpPr>
          <p:cNvPr id="4" name="Text Placeholder 3"/>
          <p:cNvSpPr>
            <a:spLocks noGrp="1"/>
          </p:cNvSpPr>
          <p:nvPr>
            <p:ph type="body" idx="1"/>
          </p:nvPr>
        </p:nvSpPr>
        <p:spPr/>
        <p:txBody>
          <a:bodyPr/>
          <a:lstStyle/>
          <a:p>
            <a:r>
              <a:rPr lang="en-US" dirty="0"/>
              <a:t>Director, Department of Care Coordination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 Medications</a:t>
            </a:r>
          </a:p>
        </p:txBody>
      </p:sp>
      <p:sp>
        <p:nvSpPr>
          <p:cNvPr id="4" name="Content Placeholder 3"/>
          <p:cNvSpPr>
            <a:spLocks noGrp="1"/>
          </p:cNvSpPr>
          <p:nvPr>
            <p:ph idx="1"/>
          </p:nvPr>
        </p:nvSpPr>
        <p:spPr/>
        <p:txBody>
          <a:bodyPr/>
          <a:lstStyle/>
          <a:p>
            <a:pPr lvl="0"/>
            <a:r>
              <a:rPr lang="en-US" dirty="0"/>
              <a:t>Medications not being correct in the EHR.  </a:t>
            </a:r>
          </a:p>
          <a:p>
            <a:pPr lvl="0"/>
            <a:r>
              <a:rPr lang="en-US" dirty="0"/>
              <a:t>This is a problem that both the hospital team and the care coordination team deal with daily.  Fortunately for us, the hospital team is always available by email and respond quickly to our questions.</a:t>
            </a:r>
          </a:p>
          <a:p>
            <a:endParaRPr lang="en-US" dirty="0"/>
          </a:p>
        </p:txBody>
      </p:sp>
      <p:sp>
        <p:nvSpPr>
          <p:cNvPr id="5" name="Slide Number Placeholder 4"/>
          <p:cNvSpPr>
            <a:spLocks noGrp="1"/>
          </p:cNvSpPr>
          <p:nvPr>
            <p:ph type="sldNum" sz="quarter" idx="12"/>
          </p:nvPr>
        </p:nvSpPr>
        <p:spPr/>
        <p:txBody>
          <a:bodyPr/>
          <a:lstStyle/>
          <a:p>
            <a:fld id="{4F6B74BB-0CD4-4E76-9199-12C2AC6706CF}"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 Medications</a:t>
            </a:r>
          </a:p>
        </p:txBody>
      </p:sp>
      <p:sp>
        <p:nvSpPr>
          <p:cNvPr id="4" name="Content Placeholder 3"/>
          <p:cNvSpPr>
            <a:spLocks noGrp="1"/>
          </p:cNvSpPr>
          <p:nvPr>
            <p:ph idx="1"/>
          </p:nvPr>
        </p:nvSpPr>
        <p:spPr/>
        <p:txBody>
          <a:bodyPr>
            <a:normAutofit fontScale="92500" lnSpcReduction="10000"/>
          </a:bodyPr>
          <a:lstStyle/>
          <a:p>
            <a:pPr lvl="0"/>
            <a:r>
              <a:rPr lang="en-US" dirty="0"/>
              <a:t>Medication profile in chart showing updated as if the patient was given a script at the time of discharge but the patient does not have the written scripts and/or the pharmacy does not show it as called in by the physician.  </a:t>
            </a:r>
          </a:p>
          <a:p>
            <a:pPr lvl="0"/>
            <a:r>
              <a:rPr lang="en-US" dirty="0"/>
              <a:t>Applies mostly to the narcotics which become a very big problem.  If the quantity and/or the number of refills are filled out on the med profile it means to us that it has been refilled.</a:t>
            </a:r>
          </a:p>
          <a:p>
            <a:endParaRPr lang="en-US" dirty="0"/>
          </a:p>
        </p:txBody>
      </p:sp>
      <p:sp>
        <p:nvSpPr>
          <p:cNvPr id="5" name="Slide Number Placeholder 4"/>
          <p:cNvSpPr>
            <a:spLocks noGrp="1"/>
          </p:cNvSpPr>
          <p:nvPr>
            <p:ph type="sldNum" sz="quarter" idx="12"/>
          </p:nvPr>
        </p:nvSpPr>
        <p:spPr/>
        <p:txBody>
          <a:bodyPr/>
          <a:lstStyle/>
          <a:p>
            <a:fld id="{4F6B74BB-0CD4-4E76-9199-12C2AC6706CF}"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F6B74BB-0CD4-4E76-9199-12C2AC6706CF}" type="slidenum">
              <a:rPr lang="en-US" smtClean="0"/>
              <a:pPr/>
              <a:t>2</a:t>
            </a:fld>
            <a:endParaRPr lang="en-US" dirty="0"/>
          </a:p>
        </p:txBody>
      </p:sp>
      <p:sp>
        <p:nvSpPr>
          <p:cNvPr id="3" name="Title 2"/>
          <p:cNvSpPr>
            <a:spLocks noGrp="1"/>
          </p:cNvSpPr>
          <p:nvPr>
            <p:ph type="title"/>
          </p:nvPr>
        </p:nvSpPr>
        <p:spPr/>
        <p:txBody>
          <a:bodyPr/>
          <a:lstStyle/>
          <a:p>
            <a:r>
              <a:rPr lang="en-US" dirty="0"/>
              <a:t>James L. Holly, MD</a:t>
            </a:r>
          </a:p>
        </p:txBody>
      </p:sp>
      <p:sp>
        <p:nvSpPr>
          <p:cNvPr id="4" name="Text Placeholder 3"/>
          <p:cNvSpPr>
            <a:spLocks noGrp="1"/>
          </p:cNvSpPr>
          <p:nvPr>
            <p:ph type="body" idx="1"/>
          </p:nvPr>
        </p:nvSpPr>
        <p:spPr/>
        <p:txBody>
          <a:bodyPr/>
          <a:lstStyle/>
          <a:p>
            <a:r>
              <a:rPr lang="en-US" dirty="0"/>
              <a:t>Supervising Partner for Care Transitions and Care Coordination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 Medications</a:t>
            </a:r>
          </a:p>
        </p:txBody>
      </p:sp>
      <p:sp>
        <p:nvSpPr>
          <p:cNvPr id="4" name="Content Placeholder 3"/>
          <p:cNvSpPr>
            <a:spLocks noGrp="1"/>
          </p:cNvSpPr>
          <p:nvPr>
            <p:ph idx="1"/>
          </p:nvPr>
        </p:nvSpPr>
        <p:spPr/>
        <p:txBody>
          <a:bodyPr>
            <a:normAutofit/>
          </a:bodyPr>
          <a:lstStyle/>
          <a:p>
            <a:pPr lvl="0"/>
            <a:r>
              <a:rPr lang="en-US" dirty="0"/>
              <a:t>Medications changed by the specialist after the hospital team has completed the discharge. We then have to trust that the patient has the correct medication and dosage and understands how to administer the medication correctly.</a:t>
            </a:r>
          </a:p>
          <a:p>
            <a:endParaRPr lang="en-US" dirty="0"/>
          </a:p>
        </p:txBody>
      </p:sp>
      <p:sp>
        <p:nvSpPr>
          <p:cNvPr id="5" name="Slide Number Placeholder 4"/>
          <p:cNvSpPr>
            <a:spLocks noGrp="1"/>
          </p:cNvSpPr>
          <p:nvPr>
            <p:ph type="sldNum" sz="quarter" idx="12"/>
          </p:nvPr>
        </p:nvSpPr>
        <p:spPr/>
        <p:txBody>
          <a:bodyPr/>
          <a:lstStyle/>
          <a:p>
            <a:fld id="{4F6B74BB-0CD4-4E76-9199-12C2AC6706CF}"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 Medications</a:t>
            </a:r>
          </a:p>
        </p:txBody>
      </p:sp>
      <p:sp>
        <p:nvSpPr>
          <p:cNvPr id="4" name="Content Placeholder 3"/>
          <p:cNvSpPr>
            <a:spLocks noGrp="1"/>
          </p:cNvSpPr>
          <p:nvPr>
            <p:ph idx="1"/>
          </p:nvPr>
        </p:nvSpPr>
        <p:spPr/>
        <p:txBody>
          <a:bodyPr>
            <a:normAutofit/>
          </a:bodyPr>
          <a:lstStyle/>
          <a:p>
            <a:pPr lvl="0"/>
            <a:r>
              <a:rPr lang="en-US" dirty="0"/>
              <a:t>Any narcotics at discharge, even if the patient was on the narcotic prior to the hospitalization, the discharging physician does not always want to give a prescription or refill at discharge.   </a:t>
            </a:r>
          </a:p>
          <a:p>
            <a:endParaRPr lang="en-US" dirty="0"/>
          </a:p>
        </p:txBody>
      </p:sp>
      <p:sp>
        <p:nvSpPr>
          <p:cNvPr id="5" name="Slide Number Placeholder 4"/>
          <p:cNvSpPr>
            <a:spLocks noGrp="1"/>
          </p:cNvSpPr>
          <p:nvPr>
            <p:ph type="sldNum" sz="quarter" idx="12"/>
          </p:nvPr>
        </p:nvSpPr>
        <p:spPr/>
        <p:txBody>
          <a:bodyPr/>
          <a:lstStyle/>
          <a:p>
            <a:fld id="{4F6B74BB-0CD4-4E76-9199-12C2AC6706CF}"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 Appointments</a:t>
            </a:r>
          </a:p>
        </p:txBody>
      </p:sp>
      <p:sp>
        <p:nvSpPr>
          <p:cNvPr id="4" name="Content Placeholder 3"/>
          <p:cNvSpPr>
            <a:spLocks noGrp="1"/>
          </p:cNvSpPr>
          <p:nvPr>
            <p:ph idx="1"/>
          </p:nvPr>
        </p:nvSpPr>
        <p:spPr/>
        <p:txBody>
          <a:bodyPr>
            <a:normAutofit/>
          </a:bodyPr>
          <a:lstStyle/>
          <a:p>
            <a:pPr lvl="0"/>
            <a:r>
              <a:rPr lang="en-US" dirty="0"/>
              <a:t>Appointments not in the time frame required.   </a:t>
            </a:r>
          </a:p>
          <a:p>
            <a:pPr lvl="0"/>
            <a:endParaRPr lang="en-US" dirty="0"/>
          </a:p>
          <a:p>
            <a:pPr lvl="1"/>
            <a:r>
              <a:rPr lang="en-US" dirty="0"/>
              <a:t>Over 65 – 3 days.  </a:t>
            </a:r>
          </a:p>
          <a:p>
            <a:pPr lvl="1"/>
            <a:r>
              <a:rPr lang="en-US" dirty="0"/>
              <a:t>Under 65 – 5 days.  </a:t>
            </a:r>
          </a:p>
          <a:p>
            <a:endParaRPr lang="en-US" dirty="0"/>
          </a:p>
        </p:txBody>
      </p:sp>
      <p:sp>
        <p:nvSpPr>
          <p:cNvPr id="5" name="Slide Number Placeholder 4"/>
          <p:cNvSpPr>
            <a:spLocks noGrp="1"/>
          </p:cNvSpPr>
          <p:nvPr>
            <p:ph type="sldNum" sz="quarter" idx="12"/>
          </p:nvPr>
        </p:nvSpPr>
        <p:spPr/>
        <p:txBody>
          <a:bodyPr/>
          <a:lstStyle/>
          <a:p>
            <a:fld id="{4F6B74BB-0CD4-4E76-9199-12C2AC6706CF}"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 Follow-Up</a:t>
            </a:r>
          </a:p>
        </p:txBody>
      </p:sp>
      <p:sp>
        <p:nvSpPr>
          <p:cNvPr id="4" name="Content Placeholder 3"/>
          <p:cNvSpPr>
            <a:spLocks noGrp="1"/>
          </p:cNvSpPr>
          <p:nvPr>
            <p:ph idx="1"/>
          </p:nvPr>
        </p:nvSpPr>
        <p:spPr/>
        <p:txBody>
          <a:bodyPr>
            <a:normAutofit/>
          </a:bodyPr>
          <a:lstStyle/>
          <a:p>
            <a:pPr lvl="0"/>
            <a:r>
              <a:rPr lang="en-US" dirty="0"/>
              <a:t>Patients not feeling well enough to come in to the office as needed after discharge. </a:t>
            </a:r>
          </a:p>
          <a:p>
            <a:pPr lvl="0"/>
            <a:endParaRPr lang="en-US" dirty="0"/>
          </a:p>
          <a:p>
            <a:pPr lvl="0"/>
            <a:r>
              <a:rPr lang="en-US" dirty="0"/>
              <a:t>Patients that do not have caregivers at home to assist in transition and follow-up.</a:t>
            </a:r>
          </a:p>
          <a:p>
            <a:endParaRPr lang="en-US" dirty="0"/>
          </a:p>
        </p:txBody>
      </p:sp>
      <p:sp>
        <p:nvSpPr>
          <p:cNvPr id="5" name="Slide Number Placeholder 4"/>
          <p:cNvSpPr>
            <a:spLocks noGrp="1"/>
          </p:cNvSpPr>
          <p:nvPr>
            <p:ph type="sldNum" sz="quarter" idx="12"/>
          </p:nvPr>
        </p:nvSpPr>
        <p:spPr/>
        <p:txBody>
          <a:bodyPr/>
          <a:lstStyle/>
          <a:p>
            <a:fld id="{4F6B74BB-0CD4-4E76-9199-12C2AC6706CF}"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Issues – Home Health</a:t>
            </a:r>
          </a:p>
        </p:txBody>
      </p:sp>
      <p:sp>
        <p:nvSpPr>
          <p:cNvPr id="4" name="Content Placeholder 3"/>
          <p:cNvSpPr>
            <a:spLocks noGrp="1"/>
          </p:cNvSpPr>
          <p:nvPr>
            <p:ph idx="1"/>
          </p:nvPr>
        </p:nvSpPr>
        <p:spPr/>
        <p:txBody>
          <a:bodyPr>
            <a:normAutofit fontScale="92500"/>
          </a:bodyPr>
          <a:lstStyle/>
          <a:p>
            <a:pPr lvl="0"/>
            <a:r>
              <a:rPr lang="en-US" dirty="0"/>
              <a:t>Home Health services needing to be in place in certain situations before the patient arrives at home. Can be a terrible problem if this occurs on a Friday and we are not aware of this until Monday…the patient has been 2 days without services needed. (ex: Wound care, Lovenox injections, wound vac, etc.)  </a:t>
            </a:r>
          </a:p>
          <a:p>
            <a:pPr lvl="0"/>
            <a:r>
              <a:rPr lang="en-US" dirty="0"/>
              <a:t>Does not happen very often but has occurred recently.</a:t>
            </a:r>
          </a:p>
          <a:p>
            <a:endParaRPr lang="en-US" dirty="0"/>
          </a:p>
        </p:txBody>
      </p:sp>
      <p:sp>
        <p:nvSpPr>
          <p:cNvPr id="5" name="Slide Number Placeholder 4"/>
          <p:cNvSpPr>
            <a:spLocks noGrp="1"/>
          </p:cNvSpPr>
          <p:nvPr>
            <p:ph type="sldNum" sz="quarter" idx="12"/>
          </p:nvPr>
        </p:nvSpPr>
        <p:spPr/>
        <p:txBody>
          <a:bodyPr/>
          <a:lstStyle/>
          <a:p>
            <a:fld id="{4F6B74BB-0CD4-4E76-9199-12C2AC6706CF}"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Issues – Lack of Information</a:t>
            </a:r>
          </a:p>
        </p:txBody>
      </p:sp>
      <p:sp>
        <p:nvSpPr>
          <p:cNvPr id="4" name="Content Placeholder 3"/>
          <p:cNvSpPr>
            <a:spLocks noGrp="1"/>
          </p:cNvSpPr>
          <p:nvPr>
            <p:ph idx="1"/>
          </p:nvPr>
        </p:nvSpPr>
        <p:spPr/>
        <p:txBody>
          <a:bodyPr>
            <a:normAutofit/>
          </a:bodyPr>
          <a:lstStyle/>
          <a:p>
            <a:pPr lvl="0"/>
            <a:r>
              <a:rPr lang="en-US" dirty="0"/>
              <a:t>Patients not being given enough information about their illness and care needed.  </a:t>
            </a:r>
          </a:p>
          <a:p>
            <a:endParaRPr lang="en-US" dirty="0"/>
          </a:p>
        </p:txBody>
      </p:sp>
      <p:sp>
        <p:nvSpPr>
          <p:cNvPr id="5" name="Slide Number Placeholder 4"/>
          <p:cNvSpPr>
            <a:spLocks noGrp="1"/>
          </p:cNvSpPr>
          <p:nvPr>
            <p:ph type="sldNum" sz="quarter" idx="12"/>
          </p:nvPr>
        </p:nvSpPr>
        <p:spPr/>
        <p:txBody>
          <a:bodyPr/>
          <a:lstStyle/>
          <a:p>
            <a:fld id="{4F6B74BB-0CD4-4E76-9199-12C2AC6706CF}"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Problems – Mid County</a:t>
            </a:r>
          </a:p>
        </p:txBody>
      </p:sp>
      <p:sp>
        <p:nvSpPr>
          <p:cNvPr id="4" name="Content Placeholder 3"/>
          <p:cNvSpPr>
            <a:spLocks noGrp="1"/>
          </p:cNvSpPr>
          <p:nvPr>
            <p:ph idx="1"/>
          </p:nvPr>
        </p:nvSpPr>
        <p:spPr/>
        <p:txBody>
          <a:bodyPr>
            <a:normAutofit/>
          </a:bodyPr>
          <a:lstStyle/>
          <a:p>
            <a:pPr lvl="0"/>
            <a:r>
              <a:rPr lang="en-US" dirty="0"/>
              <a:t>Mid-County patients that go to The Medical Center have very little information for follow-up. Some do not even have correct phone numbers. This would be a problem from the business office at that facility.  Most of these patients to date have PCP’s outside of SETMA.</a:t>
            </a:r>
          </a:p>
          <a:p>
            <a:endParaRPr lang="en-US" dirty="0"/>
          </a:p>
        </p:txBody>
      </p:sp>
      <p:sp>
        <p:nvSpPr>
          <p:cNvPr id="5" name="Slide Number Placeholder 4"/>
          <p:cNvSpPr>
            <a:spLocks noGrp="1"/>
          </p:cNvSpPr>
          <p:nvPr>
            <p:ph type="sldNum" sz="quarter" idx="12"/>
          </p:nvPr>
        </p:nvSpPr>
        <p:spPr/>
        <p:txBody>
          <a:bodyPr/>
          <a:lstStyle/>
          <a:p>
            <a:fld id="{4F6B74BB-0CD4-4E76-9199-12C2AC6706CF}"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Patient Complaints</a:t>
            </a:r>
          </a:p>
        </p:txBody>
      </p:sp>
      <p:sp>
        <p:nvSpPr>
          <p:cNvPr id="3" name="Content Placeholder 2"/>
          <p:cNvSpPr>
            <a:spLocks noGrp="1"/>
          </p:cNvSpPr>
          <p:nvPr>
            <p:ph idx="1"/>
          </p:nvPr>
        </p:nvSpPr>
        <p:spPr/>
        <p:txBody>
          <a:bodyPr>
            <a:normAutofit fontScale="92500" lnSpcReduction="10000"/>
          </a:bodyPr>
          <a:lstStyle/>
          <a:p>
            <a:pPr marL="550926" lvl="0" indent="-514350">
              <a:buFont typeface="+mj-lt"/>
              <a:buAutoNum type="arabicPeriod"/>
            </a:pPr>
            <a:r>
              <a:rPr lang="en-US" dirty="0"/>
              <a:t>Physicians not spending time with the patient in the room. </a:t>
            </a:r>
          </a:p>
          <a:p>
            <a:pPr marL="550926" lvl="0" indent="-514350">
              <a:buFont typeface="+mj-lt"/>
              <a:buAutoNum type="arabicPeriod"/>
            </a:pPr>
            <a:r>
              <a:rPr lang="en-US" dirty="0"/>
              <a:t>Physicians not talking with the patient and/or the family to explain the illness and plan of treatment.</a:t>
            </a:r>
          </a:p>
          <a:p>
            <a:pPr marL="550926" lvl="0" indent="-514350">
              <a:buFont typeface="+mj-lt"/>
              <a:buAutoNum type="arabicPeriod"/>
            </a:pPr>
            <a:r>
              <a:rPr lang="en-US" dirty="0"/>
              <a:t>Test results not being discussed.</a:t>
            </a:r>
          </a:p>
          <a:p>
            <a:pPr marL="550926" lvl="0" indent="-514350">
              <a:buFont typeface="+mj-lt"/>
              <a:buAutoNum type="arabicPeriod"/>
            </a:pPr>
            <a:r>
              <a:rPr lang="en-US" dirty="0"/>
              <a:t>Being discharged from the hospital too quickly.</a:t>
            </a:r>
          </a:p>
          <a:p>
            <a:pPr marL="550926" lvl="0" indent="-514350">
              <a:buFont typeface="+mj-lt"/>
              <a:buAutoNum type="arabicPeriod"/>
            </a:pPr>
            <a:r>
              <a:rPr lang="en-US" dirty="0"/>
              <a:t>Patients not being able to see their SETMA PCP while in the hospital.</a:t>
            </a:r>
          </a:p>
          <a:p>
            <a:endParaRPr lang="en-US" dirty="0"/>
          </a:p>
        </p:txBody>
      </p:sp>
      <p:sp>
        <p:nvSpPr>
          <p:cNvPr id="4" name="Slide Number Placeholder 3"/>
          <p:cNvSpPr>
            <a:spLocks noGrp="1"/>
          </p:cNvSpPr>
          <p:nvPr>
            <p:ph type="sldNum" sz="quarter" idx="12"/>
          </p:nvPr>
        </p:nvSpPr>
        <p:spPr/>
        <p:txBody>
          <a:bodyPr/>
          <a:lstStyle/>
          <a:p>
            <a:fld id="{4F6B74BB-0CD4-4E76-9199-12C2AC6706CF}"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Patient Complaints</a:t>
            </a:r>
          </a:p>
        </p:txBody>
      </p:sp>
      <p:sp>
        <p:nvSpPr>
          <p:cNvPr id="3" name="Content Placeholder 2"/>
          <p:cNvSpPr>
            <a:spLocks noGrp="1"/>
          </p:cNvSpPr>
          <p:nvPr>
            <p:ph idx="1"/>
          </p:nvPr>
        </p:nvSpPr>
        <p:spPr/>
        <p:txBody>
          <a:bodyPr>
            <a:normAutofit fontScale="92500" lnSpcReduction="10000"/>
          </a:bodyPr>
          <a:lstStyle/>
          <a:p>
            <a:pPr marL="550926" lvl="0" indent="-514350">
              <a:buFont typeface="+mj-lt"/>
              <a:buAutoNum type="arabicPeriod" startAt="6"/>
            </a:pPr>
            <a:r>
              <a:rPr lang="en-US" dirty="0"/>
              <a:t>Patients not wanting to see anyone but their PCP after discharge.</a:t>
            </a:r>
          </a:p>
          <a:p>
            <a:pPr marL="550926" lvl="0" indent="-514350">
              <a:buFont typeface="+mj-lt"/>
              <a:buAutoNum type="arabicPeriod" startAt="6"/>
            </a:pPr>
            <a:r>
              <a:rPr lang="en-US" dirty="0"/>
              <a:t>Patient’s being told by the physician they have an appt with that he/she cannot help them and they must make a follow-up appt with their PCP. </a:t>
            </a:r>
            <a:r>
              <a:rPr lang="en-US" i="1" u="sng" dirty="0"/>
              <a:t>This occurs within the SETMA system – not outside PCP’s.</a:t>
            </a:r>
          </a:p>
          <a:p>
            <a:pPr marL="550926" lvl="0" indent="-514350">
              <a:buFont typeface="+mj-lt"/>
              <a:buAutoNum type="arabicPeriod" startAt="6"/>
            </a:pPr>
            <a:r>
              <a:rPr lang="en-US" dirty="0"/>
              <a:t>On discharge day, the discharge summary given to the patient by the nurse on the unit can conflict with the SETMA discharge summaries in the chart.  </a:t>
            </a:r>
          </a:p>
        </p:txBody>
      </p:sp>
      <p:sp>
        <p:nvSpPr>
          <p:cNvPr id="4" name="Slide Number Placeholder 3"/>
          <p:cNvSpPr>
            <a:spLocks noGrp="1"/>
          </p:cNvSpPr>
          <p:nvPr>
            <p:ph type="sldNum" sz="quarter" idx="12"/>
          </p:nvPr>
        </p:nvSpPr>
        <p:spPr/>
        <p:txBody>
          <a:bodyPr/>
          <a:lstStyle/>
          <a:p>
            <a:fld id="{4F6B74BB-0CD4-4E76-9199-12C2AC6706CF}"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Patient Complaints</a:t>
            </a:r>
          </a:p>
        </p:txBody>
      </p:sp>
      <p:sp>
        <p:nvSpPr>
          <p:cNvPr id="3" name="Content Placeholder 2"/>
          <p:cNvSpPr>
            <a:spLocks noGrp="1"/>
          </p:cNvSpPr>
          <p:nvPr>
            <p:ph idx="1"/>
          </p:nvPr>
        </p:nvSpPr>
        <p:spPr/>
        <p:txBody>
          <a:bodyPr>
            <a:normAutofit lnSpcReduction="10000"/>
          </a:bodyPr>
          <a:lstStyle/>
          <a:p>
            <a:pPr marL="550926" lvl="0" indent="-514350">
              <a:buFont typeface="+mj-lt"/>
              <a:buAutoNum type="arabicPeriod" startAt="9"/>
            </a:pPr>
            <a:r>
              <a:rPr lang="en-US" dirty="0"/>
              <a:t>Patient education…medications and patient responsibility for care. A lot of the elderly patients do not understand that there is no longer a system that allows home health to come out and help them set up meds and check on them.</a:t>
            </a:r>
          </a:p>
          <a:p>
            <a:pPr marL="550926" lvl="0" indent="-514350">
              <a:buFont typeface="+mj-lt"/>
              <a:buAutoNum type="arabicPeriod" startAt="9"/>
            </a:pPr>
            <a:r>
              <a:rPr lang="en-US" dirty="0"/>
              <a:t>Hospice care sometimes not being fully discussed or more probably not being understood by the family.  </a:t>
            </a:r>
          </a:p>
        </p:txBody>
      </p:sp>
      <p:sp>
        <p:nvSpPr>
          <p:cNvPr id="4" name="Slide Number Placeholder 3"/>
          <p:cNvSpPr>
            <a:spLocks noGrp="1"/>
          </p:cNvSpPr>
          <p:nvPr>
            <p:ph type="sldNum" sz="quarter" idx="12"/>
          </p:nvPr>
        </p:nvSpPr>
        <p:spPr/>
        <p:txBody>
          <a:bodyPr/>
          <a:lstStyle/>
          <a:p>
            <a:fld id="{4F6B74BB-0CD4-4E76-9199-12C2AC6706CF}"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Care Transitions</a:t>
            </a:r>
          </a:p>
        </p:txBody>
      </p:sp>
      <p:sp>
        <p:nvSpPr>
          <p:cNvPr id="5" name="Content Placeholder 4"/>
          <p:cNvSpPr>
            <a:spLocks noGrp="1"/>
          </p:cNvSpPr>
          <p:nvPr>
            <p:ph idx="1"/>
          </p:nvPr>
        </p:nvSpPr>
        <p:spPr/>
        <p:txBody>
          <a:bodyPr>
            <a:normAutofit fontScale="62500" lnSpcReduction="20000"/>
          </a:bodyPr>
          <a:lstStyle/>
          <a:p>
            <a:pPr marL="347663" indent="-347663" fontAlgn="auto">
              <a:spcBef>
                <a:spcPts val="0"/>
              </a:spcBef>
              <a:spcAft>
                <a:spcPts val="1000"/>
              </a:spcAft>
              <a:buNone/>
              <a:defRPr/>
            </a:pPr>
            <a:r>
              <a:rPr lang="en-US" sz="3600" dirty="0"/>
              <a:t>I</a:t>
            </a:r>
            <a:r>
              <a:rPr lang="en-US" sz="3600" dirty="0">
                <a:latin typeface="Calibri" pitchFamily="34" charset="0"/>
              </a:rPr>
              <a:t>n SETMA’s Model of Care -- Care Transition involves:</a:t>
            </a:r>
            <a:r>
              <a:rPr lang="en-US" sz="1100" dirty="0"/>
              <a:t>	</a:t>
            </a:r>
          </a:p>
          <a:p>
            <a:pPr marL="347663" indent="-347663" fontAlgn="auto">
              <a:spcBef>
                <a:spcPts val="0"/>
              </a:spcBef>
              <a:spcAft>
                <a:spcPts val="1000"/>
              </a:spcAft>
              <a:buNone/>
              <a:defRPr/>
            </a:pPr>
            <a:endParaRPr lang="en-US" sz="1100" dirty="0"/>
          </a:p>
          <a:p>
            <a:pPr marL="457200" indent="-457200" fontAlgn="auto">
              <a:spcBef>
                <a:spcPts val="0"/>
              </a:spcBef>
              <a:spcAft>
                <a:spcPts val="600"/>
              </a:spcAft>
              <a:buFont typeface="+mj-lt"/>
              <a:buAutoNum type="arabicPeriod"/>
              <a:defRPr/>
            </a:pPr>
            <a:r>
              <a:rPr lang="en-US" sz="3200" b="1" dirty="0"/>
              <a:t>Evaluation at admission </a:t>
            </a:r>
            <a:r>
              <a:rPr lang="en-US" sz="3200" dirty="0"/>
              <a:t>-- transition issues :  “lives alone,” barriers, DME, residential care or other needs</a:t>
            </a:r>
          </a:p>
          <a:p>
            <a:pPr marL="457200" indent="-457200" fontAlgn="auto">
              <a:spcBef>
                <a:spcPts val="0"/>
              </a:spcBef>
              <a:spcAft>
                <a:spcPts val="600"/>
              </a:spcAft>
              <a:buFont typeface="+mj-lt"/>
              <a:buAutoNum type="arabicPeriod"/>
              <a:defRPr/>
            </a:pPr>
            <a:endParaRPr lang="en-US" sz="3200" dirty="0"/>
          </a:p>
          <a:p>
            <a:pPr marL="457200" indent="-457200" fontAlgn="auto">
              <a:spcBef>
                <a:spcPts val="0"/>
              </a:spcBef>
              <a:spcAft>
                <a:spcPts val="600"/>
              </a:spcAft>
              <a:buFont typeface="+mj-lt"/>
              <a:buAutoNum type="arabicPeriod"/>
              <a:defRPr/>
            </a:pPr>
            <a:r>
              <a:rPr lang="en-US" sz="3200" b="1" dirty="0"/>
              <a:t>Fulfillment of PCPI Transitions of Care Quality Metric Set </a:t>
            </a:r>
          </a:p>
          <a:p>
            <a:pPr marL="457200" indent="-457200" fontAlgn="auto">
              <a:spcBef>
                <a:spcPts val="0"/>
              </a:spcBef>
              <a:spcAft>
                <a:spcPts val="600"/>
              </a:spcAft>
              <a:buFont typeface="+mj-lt"/>
              <a:buAutoNum type="arabicPeriod"/>
              <a:defRPr/>
            </a:pPr>
            <a:endParaRPr lang="en-US" sz="3200" dirty="0"/>
          </a:p>
          <a:p>
            <a:pPr marL="457200" indent="-457200" fontAlgn="auto">
              <a:spcBef>
                <a:spcPts val="0"/>
              </a:spcBef>
              <a:spcAft>
                <a:spcPts val="600"/>
              </a:spcAft>
              <a:buFont typeface="+mj-lt"/>
              <a:buAutoNum type="arabicPeriod"/>
              <a:defRPr/>
            </a:pPr>
            <a:r>
              <a:rPr lang="en-US" sz="3200" b="1" dirty="0"/>
              <a:t>Hospital Care Summary and Post Hospital Plan of Care and Treatment Plan</a:t>
            </a:r>
          </a:p>
          <a:p>
            <a:pPr marL="457200" indent="-457200" fontAlgn="auto">
              <a:spcBef>
                <a:spcPts val="0"/>
              </a:spcBef>
              <a:spcAft>
                <a:spcPts val="600"/>
              </a:spcAft>
              <a:buFont typeface="+mj-lt"/>
              <a:buAutoNum type="arabicPeriod"/>
              <a:defRPr/>
            </a:pPr>
            <a:endParaRPr lang="en-US" sz="3200" dirty="0"/>
          </a:p>
          <a:p>
            <a:pPr marL="457200" indent="-457200" fontAlgn="auto">
              <a:spcBef>
                <a:spcPts val="0"/>
              </a:spcBef>
              <a:spcAft>
                <a:spcPts val="600"/>
              </a:spcAft>
              <a:buFont typeface="+mj-lt"/>
              <a:buAutoNum type="arabicPeriod"/>
              <a:defRPr/>
            </a:pPr>
            <a:r>
              <a:rPr lang="en-US" sz="3200" b="1" dirty="0"/>
              <a:t>Post Hospital Follow-up Coaching </a:t>
            </a:r>
            <a:r>
              <a:rPr lang="en-US" sz="3200" dirty="0"/>
              <a:t>-- a 12-30 minute call made by members of SETMA’s Care Coordination Department and additional support</a:t>
            </a:r>
          </a:p>
          <a:p>
            <a:pPr marL="457200" indent="-457200" fontAlgn="auto">
              <a:spcBef>
                <a:spcPts val="0"/>
              </a:spcBef>
              <a:spcAft>
                <a:spcPts val="600"/>
              </a:spcAft>
              <a:buFont typeface="+mj-lt"/>
              <a:buAutoNum type="arabicPeriod"/>
              <a:defRPr/>
            </a:pPr>
            <a:endParaRPr lang="en-US" sz="3200" dirty="0"/>
          </a:p>
          <a:p>
            <a:pPr marL="457200" indent="-457200" fontAlgn="auto">
              <a:spcBef>
                <a:spcPts val="0"/>
              </a:spcBef>
              <a:spcAft>
                <a:spcPts val="600"/>
              </a:spcAft>
              <a:buFont typeface="+mj-lt"/>
              <a:buAutoNum type="arabicPeriod"/>
              <a:defRPr/>
            </a:pPr>
            <a:r>
              <a:rPr lang="en-US" sz="3200" b="1" dirty="0"/>
              <a:t>Follow-up visit with primary provider </a:t>
            </a:r>
          </a:p>
          <a:p>
            <a:endParaRPr lang="en-US" dirty="0"/>
          </a:p>
        </p:txBody>
      </p:sp>
      <p:sp>
        <p:nvSpPr>
          <p:cNvPr id="6" name="Slide Number Placeholder 5"/>
          <p:cNvSpPr>
            <a:spLocks noGrp="1"/>
          </p:cNvSpPr>
          <p:nvPr>
            <p:ph type="sldNum" sz="quarter" idx="12"/>
          </p:nvPr>
        </p:nvSpPr>
        <p:spPr/>
        <p:txBody>
          <a:bodyPr/>
          <a:lstStyle/>
          <a:p>
            <a:fld id="{4F6B74BB-0CD4-4E76-9199-12C2AC6706CF}"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F6B74BB-0CD4-4E76-9199-12C2AC6706CF}" type="slidenum">
              <a:rPr lang="en-US" smtClean="0"/>
              <a:pPr/>
              <a:t>30</a:t>
            </a:fld>
            <a:endParaRPr lang="en-US" dirty="0"/>
          </a:p>
        </p:txBody>
      </p:sp>
      <p:sp>
        <p:nvSpPr>
          <p:cNvPr id="3" name="Title 2"/>
          <p:cNvSpPr>
            <a:spLocks noGrp="1"/>
          </p:cNvSpPr>
          <p:nvPr>
            <p:ph type="title"/>
          </p:nvPr>
        </p:nvSpPr>
        <p:spPr/>
        <p:txBody>
          <a:bodyPr/>
          <a:lstStyle/>
          <a:p>
            <a:r>
              <a:rPr lang="en-US" dirty="0"/>
              <a:t>Brandon Sheehan, RN</a:t>
            </a:r>
          </a:p>
        </p:txBody>
      </p:sp>
      <p:sp>
        <p:nvSpPr>
          <p:cNvPr id="4" name="Text Placeholder 3"/>
          <p:cNvSpPr>
            <a:spLocks noGrp="1"/>
          </p:cNvSpPr>
          <p:nvPr>
            <p:ph type="body" idx="1"/>
          </p:nvPr>
        </p:nvSpPr>
        <p:spPr/>
        <p:txBody>
          <a:bodyPr/>
          <a:lstStyle/>
          <a:p>
            <a:r>
              <a:rPr lang="en-US" dirty="0"/>
              <a:t>Director, Department of Care Transitions and Hospital Care Team</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Causes for Readmission</a:t>
            </a:r>
          </a:p>
        </p:txBody>
      </p:sp>
      <p:sp>
        <p:nvSpPr>
          <p:cNvPr id="3" name="Content Placeholder 2"/>
          <p:cNvSpPr>
            <a:spLocks noGrp="1"/>
          </p:cNvSpPr>
          <p:nvPr>
            <p:ph idx="1"/>
          </p:nvPr>
        </p:nvSpPr>
        <p:spPr/>
        <p:txBody>
          <a:bodyPr>
            <a:normAutofit fontScale="92500" lnSpcReduction="20000"/>
          </a:bodyPr>
          <a:lstStyle/>
          <a:p>
            <a:pPr marL="550926" lvl="0" indent="-514350">
              <a:buFont typeface="+mj-lt"/>
              <a:buAutoNum type="arabicPeriod"/>
            </a:pPr>
            <a:r>
              <a:rPr lang="en-US" dirty="0"/>
              <a:t>Patient was not physically improved enough to be discharged to the setting they were discharged to. The best plan </a:t>
            </a:r>
            <a:r>
              <a:rPr lang="en-US" u="sng" dirty="0"/>
              <a:t>IS NOT ALWAYS</a:t>
            </a:r>
            <a:r>
              <a:rPr lang="en-US" dirty="0"/>
              <a:t> transitioning the patient to another facility or home. Sometimes there are appropriate reasons for keeping a patient in the hospital a little longer. Sometimes this is all it takes to prevent a readmission. I am not saying we keep patients in the hospital until they “want” to go, just that we keep them in until its safe and they are well enough to go home.</a:t>
            </a:r>
          </a:p>
          <a:p>
            <a:endParaRPr lang="en-US" dirty="0"/>
          </a:p>
        </p:txBody>
      </p:sp>
      <p:sp>
        <p:nvSpPr>
          <p:cNvPr id="4" name="Slide Number Placeholder 3"/>
          <p:cNvSpPr>
            <a:spLocks noGrp="1"/>
          </p:cNvSpPr>
          <p:nvPr>
            <p:ph type="sldNum" sz="quarter" idx="12"/>
          </p:nvPr>
        </p:nvSpPr>
        <p:spPr/>
        <p:txBody>
          <a:bodyPr/>
          <a:lstStyle/>
          <a:p>
            <a:fld id="{4F6B74BB-0CD4-4E76-9199-12C2AC6706CF}"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Causes for Readmission</a:t>
            </a:r>
          </a:p>
        </p:txBody>
      </p:sp>
      <p:sp>
        <p:nvSpPr>
          <p:cNvPr id="3" name="Content Placeholder 2"/>
          <p:cNvSpPr>
            <a:spLocks noGrp="1"/>
          </p:cNvSpPr>
          <p:nvPr>
            <p:ph idx="1"/>
          </p:nvPr>
        </p:nvSpPr>
        <p:spPr/>
        <p:txBody>
          <a:bodyPr>
            <a:normAutofit/>
          </a:bodyPr>
          <a:lstStyle/>
          <a:p>
            <a:pPr marL="550926" lvl="0" indent="-514350">
              <a:buFont typeface="+mj-lt"/>
              <a:buAutoNum type="arabicPeriod" startAt="2"/>
            </a:pPr>
            <a:r>
              <a:rPr lang="en-US" dirty="0"/>
              <a:t>Patient and/or family </a:t>
            </a:r>
            <a:r>
              <a:rPr lang="en-US" u="sng" dirty="0"/>
              <a:t>felt</a:t>
            </a:r>
            <a:r>
              <a:rPr lang="en-US" dirty="0"/>
              <a:t> that their problem was not appropriately addressed or managed. On the flip side there are some that are just always going to come back.</a:t>
            </a:r>
          </a:p>
          <a:p>
            <a:pPr marL="550926" indent="-514350">
              <a:buFont typeface="+mj-lt"/>
              <a:buAutoNum type="arabicPeriod" startAt="2"/>
            </a:pPr>
            <a:r>
              <a:rPr lang="en-US" dirty="0"/>
              <a:t>Patient and/or family thought they had more support to manage at home than they actually did.</a:t>
            </a:r>
          </a:p>
          <a:p>
            <a:pPr lvl="0"/>
            <a:endParaRPr lang="en-US" dirty="0"/>
          </a:p>
          <a:p>
            <a:endParaRPr lang="en-US" dirty="0"/>
          </a:p>
        </p:txBody>
      </p:sp>
      <p:sp>
        <p:nvSpPr>
          <p:cNvPr id="4" name="Slide Number Placeholder 3"/>
          <p:cNvSpPr>
            <a:spLocks noGrp="1"/>
          </p:cNvSpPr>
          <p:nvPr>
            <p:ph type="sldNum" sz="quarter" idx="12"/>
          </p:nvPr>
        </p:nvSpPr>
        <p:spPr/>
        <p:txBody>
          <a:bodyPr/>
          <a:lstStyle/>
          <a:p>
            <a:fld id="{4F6B74BB-0CD4-4E76-9199-12C2AC6706CF}"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Causes for Readmission</a:t>
            </a:r>
          </a:p>
        </p:txBody>
      </p:sp>
      <p:sp>
        <p:nvSpPr>
          <p:cNvPr id="3" name="Content Placeholder 2"/>
          <p:cNvSpPr>
            <a:spLocks noGrp="1"/>
          </p:cNvSpPr>
          <p:nvPr>
            <p:ph idx="1"/>
          </p:nvPr>
        </p:nvSpPr>
        <p:spPr/>
        <p:txBody>
          <a:bodyPr>
            <a:normAutofit/>
          </a:bodyPr>
          <a:lstStyle/>
          <a:p>
            <a:pPr marL="550926" lvl="0" indent="-514350">
              <a:buFont typeface="+mj-lt"/>
              <a:buAutoNum type="arabicPeriod" startAt="4"/>
            </a:pPr>
            <a:r>
              <a:rPr lang="en-US" dirty="0"/>
              <a:t>Patient and/or family were not asked what support they have in the home.</a:t>
            </a:r>
          </a:p>
          <a:p>
            <a:pPr marL="550926" lvl="0" indent="-514350">
              <a:buFont typeface="+mj-lt"/>
              <a:buAutoNum type="arabicPeriod" startAt="4"/>
            </a:pPr>
            <a:r>
              <a:rPr lang="en-US" dirty="0"/>
              <a:t>Families and/or patients don’t always accept the situation they are in at the time of discharge. Families very seldom agree that custodial care is what stage the patient is at and continue to try to fight the down hill slide despite our explanations and recommendations. </a:t>
            </a:r>
          </a:p>
          <a:p>
            <a:pPr lvl="0"/>
            <a:endParaRPr lang="en-US" dirty="0"/>
          </a:p>
          <a:p>
            <a:endParaRPr lang="en-US" dirty="0"/>
          </a:p>
        </p:txBody>
      </p:sp>
      <p:sp>
        <p:nvSpPr>
          <p:cNvPr id="4" name="Slide Number Placeholder 3"/>
          <p:cNvSpPr>
            <a:spLocks noGrp="1"/>
          </p:cNvSpPr>
          <p:nvPr>
            <p:ph type="sldNum" sz="quarter" idx="12"/>
          </p:nvPr>
        </p:nvSpPr>
        <p:spPr/>
        <p:txBody>
          <a:bodyPr/>
          <a:lstStyle/>
          <a:p>
            <a:fld id="{4F6B74BB-0CD4-4E76-9199-12C2AC6706CF}"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Causes for Readmission</a:t>
            </a:r>
          </a:p>
        </p:txBody>
      </p:sp>
      <p:sp>
        <p:nvSpPr>
          <p:cNvPr id="3" name="Content Placeholder 2"/>
          <p:cNvSpPr>
            <a:spLocks noGrp="1"/>
          </p:cNvSpPr>
          <p:nvPr>
            <p:ph idx="1"/>
          </p:nvPr>
        </p:nvSpPr>
        <p:spPr/>
        <p:txBody>
          <a:bodyPr>
            <a:normAutofit/>
          </a:bodyPr>
          <a:lstStyle/>
          <a:p>
            <a:pPr marL="550926" lvl="0" indent="-514350">
              <a:buFont typeface="+mj-lt"/>
              <a:buAutoNum type="arabicPeriod" startAt="6"/>
            </a:pPr>
            <a:r>
              <a:rPr lang="en-US" dirty="0"/>
              <a:t>Appropriate follow up does not happen as scheduled or was not scheduled.</a:t>
            </a:r>
          </a:p>
          <a:p>
            <a:pPr marL="550926" lvl="0" indent="-514350">
              <a:buFont typeface="+mj-lt"/>
              <a:buAutoNum type="arabicPeriod" startAt="6"/>
            </a:pPr>
            <a:r>
              <a:rPr lang="en-US" dirty="0"/>
              <a:t>Unseen complications: with wounds, pts that are post procedures, post MI’s, complications from medication changes.</a:t>
            </a:r>
          </a:p>
          <a:p>
            <a:pPr marL="550926" indent="-514350">
              <a:buFont typeface="+mj-lt"/>
              <a:buAutoNum type="arabicPeriod" startAt="6"/>
            </a:pPr>
            <a:r>
              <a:rPr lang="en-US" dirty="0"/>
              <a:t>Untreated or </a:t>
            </a:r>
            <a:r>
              <a:rPr lang="en-US" u="sng" dirty="0"/>
              <a:t>unaddressed</a:t>
            </a:r>
            <a:r>
              <a:rPr lang="en-US" dirty="0"/>
              <a:t> conditions/complications - constipation, cough, UTI, pneumonia, and weakness.</a:t>
            </a:r>
          </a:p>
          <a:p>
            <a:pPr lvl="0"/>
            <a:endParaRPr lang="en-US" dirty="0"/>
          </a:p>
          <a:p>
            <a:pPr lvl="0"/>
            <a:endParaRPr lang="en-US" dirty="0"/>
          </a:p>
          <a:p>
            <a:endParaRPr lang="en-US" dirty="0"/>
          </a:p>
        </p:txBody>
      </p:sp>
      <p:sp>
        <p:nvSpPr>
          <p:cNvPr id="4" name="Slide Number Placeholder 3"/>
          <p:cNvSpPr>
            <a:spLocks noGrp="1"/>
          </p:cNvSpPr>
          <p:nvPr>
            <p:ph type="sldNum" sz="quarter" idx="12"/>
          </p:nvPr>
        </p:nvSpPr>
        <p:spPr/>
        <p:txBody>
          <a:bodyPr/>
          <a:lstStyle/>
          <a:p>
            <a:fld id="{4F6B74BB-0CD4-4E76-9199-12C2AC6706CF}"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Causes for Readmission</a:t>
            </a:r>
          </a:p>
        </p:txBody>
      </p:sp>
      <p:sp>
        <p:nvSpPr>
          <p:cNvPr id="3" name="Content Placeholder 2"/>
          <p:cNvSpPr>
            <a:spLocks noGrp="1"/>
          </p:cNvSpPr>
          <p:nvPr>
            <p:ph idx="1"/>
          </p:nvPr>
        </p:nvSpPr>
        <p:spPr>
          <a:xfrm>
            <a:off x="152400" y="1600200"/>
            <a:ext cx="8991600" cy="5105400"/>
          </a:xfrm>
        </p:spPr>
        <p:txBody>
          <a:bodyPr>
            <a:normAutofit fontScale="92500" lnSpcReduction="20000"/>
          </a:bodyPr>
          <a:lstStyle/>
          <a:p>
            <a:pPr marL="344488" lvl="0" indent="-307975">
              <a:buFont typeface="+mj-lt"/>
              <a:buAutoNum type="arabicPeriod" startAt="9"/>
            </a:pPr>
            <a:r>
              <a:rPr lang="en-US" sz="2600" dirty="0"/>
              <a:t>Discharge Medications. What we need is the physician to review the patients’ admission medications </a:t>
            </a:r>
            <a:r>
              <a:rPr lang="en-US" sz="2600" b="1" i="1" u="sng" dirty="0"/>
              <a:t>THEN</a:t>
            </a:r>
            <a:r>
              <a:rPr lang="en-US" sz="2600" dirty="0"/>
              <a:t> review what changes have been made during the hospital stay </a:t>
            </a:r>
            <a:r>
              <a:rPr lang="en-US" sz="2600" b="1" i="1" u="sng" dirty="0"/>
              <a:t>THEN,</a:t>
            </a:r>
            <a:r>
              <a:rPr lang="en-US" sz="2600" dirty="0"/>
              <a:t> based on diagnoses, lab data and current medications in the hospital, fill out the hospitals DC medications form. Each hospital now can print a list of all these for review and you can circle or write instructions on these sheets for us to follow.</a:t>
            </a:r>
          </a:p>
          <a:p>
            <a:pPr marL="690563" lvl="1" indent="-242888">
              <a:buFont typeface="Arial" pitchFamily="34" charset="0"/>
              <a:buChar char="•"/>
            </a:pPr>
            <a:r>
              <a:rPr lang="en-US" dirty="0"/>
              <a:t>Most times we get “continue home medications” or “continue previous medication” but then all changes made in the hospital are erased.</a:t>
            </a:r>
          </a:p>
          <a:p>
            <a:pPr marL="690563" lvl="1" indent="-242888">
              <a:buFont typeface="Arial" pitchFamily="34" charset="0"/>
              <a:buChar char="•"/>
            </a:pPr>
            <a:r>
              <a:rPr lang="en-US" dirty="0"/>
              <a:t>The other problem is that when home meds were not restarted and then the order is to “continue home medications” or “continue previous medication” some of those meds do need to be restarted, some do not.</a:t>
            </a:r>
          </a:p>
          <a:p>
            <a:pPr lvl="0"/>
            <a:endParaRPr lang="en-US" dirty="0"/>
          </a:p>
          <a:p>
            <a:pPr lvl="0"/>
            <a:endParaRPr lang="en-US" dirty="0"/>
          </a:p>
          <a:p>
            <a:endParaRPr lang="en-US" dirty="0"/>
          </a:p>
        </p:txBody>
      </p:sp>
      <p:sp>
        <p:nvSpPr>
          <p:cNvPr id="4" name="Slide Number Placeholder 3"/>
          <p:cNvSpPr>
            <a:spLocks noGrp="1"/>
          </p:cNvSpPr>
          <p:nvPr>
            <p:ph type="sldNum" sz="quarter" idx="12"/>
          </p:nvPr>
        </p:nvSpPr>
        <p:spPr/>
        <p:txBody>
          <a:bodyPr/>
          <a:lstStyle/>
          <a:p>
            <a:fld id="{4F6B74BB-0CD4-4E76-9199-12C2AC6706CF}"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Causes for Readmission</a:t>
            </a:r>
          </a:p>
        </p:txBody>
      </p:sp>
      <p:sp>
        <p:nvSpPr>
          <p:cNvPr id="3" name="Content Placeholder 2"/>
          <p:cNvSpPr>
            <a:spLocks noGrp="1"/>
          </p:cNvSpPr>
          <p:nvPr>
            <p:ph idx="1"/>
          </p:nvPr>
        </p:nvSpPr>
        <p:spPr>
          <a:xfrm>
            <a:off x="457200" y="1600200"/>
            <a:ext cx="8001000" cy="5105400"/>
          </a:xfrm>
        </p:spPr>
        <p:txBody>
          <a:bodyPr>
            <a:normAutofit fontScale="92500" lnSpcReduction="10000"/>
          </a:bodyPr>
          <a:lstStyle/>
          <a:p>
            <a:pPr marL="550926" lvl="0" indent="-514350">
              <a:buFont typeface="+mj-lt"/>
              <a:buAutoNum type="arabicPeriod" startAt="10"/>
            </a:pPr>
            <a:r>
              <a:rPr lang="en-US" sz="3200" u="sng" dirty="0"/>
              <a:t>MEDICATION LISTS ARE CONFUSING TO US, JUST IMAGINE HOW THE PATIENTS AND FAMLIES FEEL.</a:t>
            </a:r>
          </a:p>
          <a:p>
            <a:pPr lvl="1"/>
            <a:r>
              <a:rPr lang="en-US" sz="2800" dirty="0"/>
              <a:t>On admission, med profile is seldom correct. Incorrect meds, dosages, and frequency. Patients say things like “well I was having more swelling and in the office and the doctor told me to start taking 2 of those pills” and the meds are not reflecting the changes.</a:t>
            </a:r>
          </a:p>
          <a:p>
            <a:pPr lvl="1"/>
            <a:r>
              <a:rPr lang="en-US" sz="2800" dirty="0"/>
              <a:t>Patients see MULTIPLE specialists who change medications and those changes don’t get relayed to us.</a:t>
            </a:r>
            <a:endParaRPr lang="en-US" sz="3600" dirty="0"/>
          </a:p>
          <a:p>
            <a:pPr lvl="0"/>
            <a:endParaRPr lang="en-US" dirty="0"/>
          </a:p>
          <a:p>
            <a:pPr lvl="0"/>
            <a:endParaRPr lang="en-US" dirty="0"/>
          </a:p>
          <a:p>
            <a:endParaRPr lang="en-US" dirty="0"/>
          </a:p>
        </p:txBody>
      </p:sp>
      <p:sp>
        <p:nvSpPr>
          <p:cNvPr id="4" name="Slide Number Placeholder 3"/>
          <p:cNvSpPr>
            <a:spLocks noGrp="1"/>
          </p:cNvSpPr>
          <p:nvPr>
            <p:ph type="sldNum" sz="quarter" idx="12"/>
          </p:nvPr>
        </p:nvSpPr>
        <p:spPr/>
        <p:txBody>
          <a:bodyPr/>
          <a:lstStyle/>
          <a:p>
            <a:fld id="{4F6B74BB-0CD4-4E76-9199-12C2AC6706CF}"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Causes for Readmission</a:t>
            </a:r>
          </a:p>
        </p:txBody>
      </p:sp>
      <p:sp>
        <p:nvSpPr>
          <p:cNvPr id="3" name="Content Placeholder 2"/>
          <p:cNvSpPr>
            <a:spLocks noGrp="1"/>
          </p:cNvSpPr>
          <p:nvPr>
            <p:ph idx="1"/>
          </p:nvPr>
        </p:nvSpPr>
        <p:spPr>
          <a:xfrm>
            <a:off x="457200" y="1600200"/>
            <a:ext cx="8001000" cy="5105400"/>
          </a:xfrm>
        </p:spPr>
        <p:txBody>
          <a:bodyPr>
            <a:normAutofit lnSpcReduction="10000"/>
          </a:bodyPr>
          <a:lstStyle/>
          <a:p>
            <a:pPr marL="550926" lvl="0" indent="-514350">
              <a:buFont typeface="+mj-lt"/>
              <a:buAutoNum type="arabicPeriod" startAt="10"/>
            </a:pPr>
            <a:r>
              <a:rPr lang="en-US" sz="3200" u="sng" dirty="0"/>
              <a:t>MEDICATION LISTS ARE CONFUSING TO US, JUST IMAGINE HOW THE PATIENTS AND FAMLIES FEEL.</a:t>
            </a:r>
          </a:p>
          <a:p>
            <a:pPr lvl="1"/>
            <a:r>
              <a:rPr lang="en-US" sz="2400" dirty="0"/>
              <a:t>Sometimes the home medication list that the hospital has is not what the patient is actually taking.</a:t>
            </a:r>
          </a:p>
          <a:p>
            <a:pPr lvl="1"/>
            <a:r>
              <a:rPr lang="en-US" sz="2400" dirty="0"/>
              <a:t>Hospital team may do a Discharge as ordered by the rounding MD then a consult may make medication change.</a:t>
            </a:r>
            <a:endParaRPr lang="en-US" sz="3200" dirty="0"/>
          </a:p>
          <a:p>
            <a:pPr lvl="1"/>
            <a:r>
              <a:rPr lang="en-US" sz="2400" dirty="0"/>
              <a:t>Sometimes the patients are not taking medications as they were instructed or at all because of side effects or cost or they don’t think they need to.</a:t>
            </a:r>
          </a:p>
          <a:p>
            <a:pPr lvl="0"/>
            <a:endParaRPr lang="en-US" dirty="0"/>
          </a:p>
          <a:p>
            <a:pPr lvl="0"/>
            <a:endParaRPr lang="en-US" dirty="0"/>
          </a:p>
          <a:p>
            <a:endParaRPr lang="en-US" dirty="0"/>
          </a:p>
        </p:txBody>
      </p:sp>
      <p:sp>
        <p:nvSpPr>
          <p:cNvPr id="4" name="Slide Number Placeholder 3"/>
          <p:cNvSpPr>
            <a:spLocks noGrp="1"/>
          </p:cNvSpPr>
          <p:nvPr>
            <p:ph type="sldNum" sz="quarter" idx="12"/>
          </p:nvPr>
        </p:nvSpPr>
        <p:spPr/>
        <p:txBody>
          <a:bodyPr/>
          <a:lstStyle/>
          <a:p>
            <a:fld id="{4F6B74BB-0CD4-4E76-9199-12C2AC6706CF}" type="slidenum">
              <a:rPr lang="en-US" smtClean="0"/>
              <a:pPr/>
              <a:t>37</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1752600"/>
            <a:ext cx="7543800" cy="3846513"/>
          </a:xfrm>
          <a:prstGeom prst="rect">
            <a:avLst/>
          </a:prstGeom>
        </p:spPr>
        <p:txBody>
          <a:bodyPr>
            <a:spAutoFit/>
          </a:bodyPr>
          <a:lstStyle/>
          <a:p>
            <a:pPr algn="ctr" fontAlgn="auto">
              <a:spcBef>
                <a:spcPts val="0"/>
              </a:spcBef>
              <a:spcAft>
                <a:spcPts val="0"/>
              </a:spcAft>
              <a:defRPr/>
            </a:pPr>
            <a:r>
              <a:rPr lang="en-US" sz="2400" b="1" dirty="0">
                <a:latin typeface="+mn-lt"/>
              </a:rPr>
              <a:t>National Priorities Partnership</a:t>
            </a:r>
          </a:p>
          <a:p>
            <a:pPr algn="ctr" fontAlgn="auto">
              <a:spcBef>
                <a:spcPts val="0"/>
              </a:spcBef>
              <a:spcAft>
                <a:spcPts val="0"/>
              </a:spcAft>
              <a:defRPr/>
            </a:pPr>
            <a:r>
              <a:rPr lang="en-US" sz="2400" b="1" dirty="0">
                <a:latin typeface="+mn-lt"/>
              </a:rPr>
              <a:t>National Quality Forum</a:t>
            </a:r>
          </a:p>
          <a:p>
            <a:pPr algn="ctr" fontAlgn="auto">
              <a:spcBef>
                <a:spcPts val="0"/>
              </a:spcBef>
              <a:spcAft>
                <a:spcPts val="0"/>
              </a:spcAft>
              <a:defRPr/>
            </a:pPr>
            <a:r>
              <a:rPr lang="en-US" sz="2400" b="1" dirty="0">
                <a:latin typeface="+mn-lt"/>
              </a:rPr>
              <a:t>Input to the Secretary of HHS </a:t>
            </a:r>
          </a:p>
          <a:p>
            <a:pPr algn="ctr" fontAlgn="auto">
              <a:spcBef>
                <a:spcPts val="0"/>
              </a:spcBef>
              <a:spcAft>
                <a:spcPts val="0"/>
              </a:spcAft>
              <a:defRPr/>
            </a:pPr>
            <a:r>
              <a:rPr lang="en-US" sz="2400" b="1" dirty="0">
                <a:latin typeface="+mn-lt"/>
              </a:rPr>
              <a:t>Priorities for the 2011 National Quality Strategy</a:t>
            </a:r>
          </a:p>
          <a:p>
            <a:pPr fontAlgn="auto">
              <a:spcBef>
                <a:spcPts val="0"/>
              </a:spcBef>
              <a:spcAft>
                <a:spcPts val="0"/>
              </a:spcAft>
              <a:defRPr/>
            </a:pPr>
            <a:endParaRPr lang="en-US" sz="2800" dirty="0">
              <a:latin typeface="+mn-lt"/>
            </a:endParaRPr>
          </a:p>
          <a:p>
            <a:pPr marL="1371600" fontAlgn="auto">
              <a:spcBef>
                <a:spcPts val="0"/>
              </a:spcBef>
              <a:spcAft>
                <a:spcPts val="0"/>
              </a:spcAft>
              <a:buFont typeface="Arial" pitchFamily="34" charset="0"/>
              <a:buChar char="•"/>
              <a:defRPr/>
            </a:pPr>
            <a:r>
              <a:rPr lang="en-US" sz="2400" dirty="0">
                <a:latin typeface="+mn-lt"/>
                <a:cs typeface="Times New Roman" pitchFamily="18" charset="0"/>
              </a:rPr>
              <a:t>Wellness and Prevention</a:t>
            </a:r>
          </a:p>
          <a:p>
            <a:pPr marL="1371600" fontAlgn="auto">
              <a:spcBef>
                <a:spcPts val="0"/>
              </a:spcBef>
              <a:spcAft>
                <a:spcPts val="0"/>
              </a:spcAft>
              <a:buFont typeface="Arial" pitchFamily="34" charset="0"/>
              <a:buChar char="•"/>
              <a:defRPr/>
            </a:pPr>
            <a:r>
              <a:rPr lang="en-US" sz="2400" dirty="0">
                <a:latin typeface="+mn-lt"/>
                <a:cs typeface="Times New Roman" pitchFamily="18" charset="0"/>
              </a:rPr>
              <a:t>Safety</a:t>
            </a:r>
          </a:p>
          <a:p>
            <a:pPr marL="1371600" fontAlgn="auto">
              <a:spcBef>
                <a:spcPts val="0"/>
              </a:spcBef>
              <a:spcAft>
                <a:spcPts val="0"/>
              </a:spcAft>
              <a:buFont typeface="Arial" pitchFamily="34" charset="0"/>
              <a:buChar char="•"/>
              <a:defRPr/>
            </a:pPr>
            <a:r>
              <a:rPr lang="en-US" sz="2400" dirty="0">
                <a:latin typeface="+mn-lt"/>
                <a:cs typeface="Times New Roman" pitchFamily="18" charset="0"/>
              </a:rPr>
              <a:t>Patient and Family Engagement</a:t>
            </a:r>
          </a:p>
          <a:p>
            <a:pPr marL="1371600" fontAlgn="auto">
              <a:spcBef>
                <a:spcPts val="0"/>
              </a:spcBef>
              <a:spcAft>
                <a:spcPts val="0"/>
              </a:spcAft>
              <a:buFont typeface="Arial" pitchFamily="34" charset="0"/>
              <a:buChar char="•"/>
              <a:defRPr/>
            </a:pPr>
            <a:r>
              <a:rPr lang="en-US" sz="2400" dirty="0">
                <a:latin typeface="+mn-lt"/>
                <a:cs typeface="Times New Roman" pitchFamily="18" charset="0"/>
              </a:rPr>
              <a:t>Care Coordination</a:t>
            </a:r>
          </a:p>
          <a:p>
            <a:pPr marL="1371600" fontAlgn="auto">
              <a:spcBef>
                <a:spcPts val="0"/>
              </a:spcBef>
              <a:spcAft>
                <a:spcPts val="0"/>
              </a:spcAft>
              <a:buFont typeface="Arial" pitchFamily="34" charset="0"/>
              <a:buChar char="•"/>
              <a:defRPr/>
            </a:pPr>
            <a:r>
              <a:rPr lang="en-US" sz="2400" dirty="0">
                <a:latin typeface="+mn-lt"/>
                <a:cs typeface="Times New Roman" pitchFamily="18" charset="0"/>
              </a:rPr>
              <a:t>Palliative and End of Life Care</a:t>
            </a:r>
          </a:p>
        </p:txBody>
      </p:sp>
      <p:sp>
        <p:nvSpPr>
          <p:cNvPr id="6" name="Title 5"/>
          <p:cNvSpPr>
            <a:spLocks noGrp="1"/>
          </p:cNvSpPr>
          <p:nvPr>
            <p:ph type="title"/>
          </p:nvPr>
        </p:nvSpPr>
        <p:spPr/>
        <p:txBody>
          <a:bodyPr>
            <a:normAutofit/>
          </a:bodyPr>
          <a:lstStyle/>
          <a:p>
            <a:r>
              <a:rPr lang="en-US" dirty="0"/>
              <a:t>National Priorities Partnership</a:t>
            </a:r>
          </a:p>
        </p:txBody>
      </p:sp>
      <p:sp>
        <p:nvSpPr>
          <p:cNvPr id="7" name="Slide Number Placeholder 6"/>
          <p:cNvSpPr>
            <a:spLocks noGrp="1"/>
          </p:cNvSpPr>
          <p:nvPr>
            <p:ph type="sldNum" sz="quarter" idx="12"/>
          </p:nvPr>
        </p:nvSpPr>
        <p:spPr/>
        <p:txBody>
          <a:bodyPr/>
          <a:lstStyle/>
          <a:p>
            <a:fld id="{4F6B74BB-0CD4-4E76-9199-12C2AC6706CF}"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304800" y="2133600"/>
            <a:ext cx="8686800" cy="2185988"/>
          </a:xfrm>
          <a:prstGeom prst="rect">
            <a:avLst/>
          </a:prstGeom>
          <a:noFill/>
          <a:ln w="9525">
            <a:noFill/>
            <a:miter lim="800000"/>
            <a:headEnd/>
            <a:tailEnd/>
          </a:ln>
        </p:spPr>
        <p:txBody>
          <a:bodyPr>
            <a:spAutoFit/>
          </a:bodyPr>
          <a:lstStyle/>
          <a:p>
            <a:r>
              <a:rPr lang="en-US" sz="3200" dirty="0">
                <a:latin typeface="Calibri" pitchFamily="34" charset="0"/>
              </a:rPr>
              <a:t> </a:t>
            </a:r>
          </a:p>
          <a:p>
            <a:endParaRPr lang="en-US" sz="3200" dirty="0">
              <a:latin typeface="Calibri" pitchFamily="34" charset="0"/>
            </a:endParaRPr>
          </a:p>
          <a:p>
            <a:endParaRPr lang="en-US" sz="2400" dirty="0">
              <a:latin typeface="Calibri" pitchFamily="34" charset="0"/>
            </a:endParaRPr>
          </a:p>
          <a:p>
            <a:endParaRPr lang="en-US" sz="2400" dirty="0">
              <a:latin typeface="Calibri" pitchFamily="34" charset="0"/>
            </a:endParaRPr>
          </a:p>
          <a:p>
            <a:endParaRPr lang="en-US" sz="2400" dirty="0">
              <a:latin typeface="Calibri" pitchFamily="34" charset="0"/>
            </a:endParaRPr>
          </a:p>
        </p:txBody>
      </p:sp>
      <p:sp>
        <p:nvSpPr>
          <p:cNvPr id="8196" name="Rectangle 6"/>
          <p:cNvSpPr>
            <a:spLocks noChangeArrowheads="1"/>
          </p:cNvSpPr>
          <p:nvPr/>
        </p:nvSpPr>
        <p:spPr bwMode="auto">
          <a:xfrm rot="10800000" flipV="1">
            <a:off x="457200" y="1905000"/>
            <a:ext cx="8229600" cy="3970338"/>
          </a:xfrm>
          <a:prstGeom prst="rect">
            <a:avLst/>
          </a:prstGeom>
          <a:noFill/>
          <a:ln w="9525">
            <a:noFill/>
            <a:miter lim="800000"/>
            <a:headEnd/>
            <a:tailEnd/>
          </a:ln>
        </p:spPr>
        <p:txBody>
          <a:bodyPr anchor="ctr">
            <a:spAutoFit/>
          </a:bodyPr>
          <a:lstStyle/>
          <a:p>
            <a:r>
              <a:rPr lang="en-US" sz="2800" dirty="0">
                <a:latin typeface="Calibri" pitchFamily="34" charset="0"/>
              </a:rPr>
              <a:t>Addressing the fourth NPP goal, the NQF report to HHS stated that in regard to care coordination</a:t>
            </a:r>
            <a:r>
              <a:rPr lang="en-US" sz="2800" i="1" dirty="0">
                <a:latin typeface="Calibri" pitchFamily="34" charset="0"/>
              </a:rPr>
              <a:t>:</a:t>
            </a:r>
          </a:p>
          <a:p>
            <a:pPr algn="ctr"/>
            <a:endParaRPr lang="en-US" sz="2800" i="1" dirty="0">
              <a:latin typeface="Calibri" pitchFamily="34" charset="0"/>
            </a:endParaRPr>
          </a:p>
          <a:p>
            <a:pPr algn="ctr"/>
            <a:r>
              <a:rPr lang="en-US" sz="2400" i="1" dirty="0">
                <a:latin typeface="Calibri" pitchFamily="34" charset="0"/>
              </a:rPr>
              <a:t>“Healthcare should guide patients and families through their healthcare experience, while respecting patient choice, offering physical and psychological supports, and encouraging strong relationships among patients and the healthcare professionals accountable for their care….”</a:t>
            </a:r>
          </a:p>
          <a:p>
            <a:endParaRPr lang="en-US" sz="2800" i="1" dirty="0">
              <a:latin typeface="Calibri" pitchFamily="34" charset="0"/>
            </a:endParaRPr>
          </a:p>
          <a:p>
            <a:r>
              <a:rPr lang="en-US" sz="2000" dirty="0">
                <a:latin typeface="Calibri" pitchFamily="34" charset="0"/>
              </a:rPr>
              <a:t> </a:t>
            </a:r>
            <a:endParaRPr lang="en-US" dirty="0">
              <a:latin typeface="Calibri" pitchFamily="34" charset="0"/>
            </a:endParaRPr>
          </a:p>
        </p:txBody>
      </p:sp>
      <p:sp>
        <p:nvSpPr>
          <p:cNvPr id="6" name="Title 5"/>
          <p:cNvSpPr>
            <a:spLocks noGrp="1"/>
          </p:cNvSpPr>
          <p:nvPr>
            <p:ph type="title"/>
          </p:nvPr>
        </p:nvSpPr>
        <p:spPr/>
        <p:txBody>
          <a:bodyPr>
            <a:normAutofit/>
          </a:bodyPr>
          <a:lstStyle/>
          <a:p>
            <a:r>
              <a:rPr lang="en-US" dirty="0"/>
              <a:t>National Priorities Partnership</a:t>
            </a:r>
          </a:p>
        </p:txBody>
      </p:sp>
      <p:sp>
        <p:nvSpPr>
          <p:cNvPr id="8" name="Slide Number Placeholder 7"/>
          <p:cNvSpPr>
            <a:spLocks noGrp="1"/>
          </p:cNvSpPr>
          <p:nvPr>
            <p:ph type="sldNum" sz="quarter" idx="12"/>
          </p:nvPr>
        </p:nvSpPr>
        <p:spPr/>
        <p:txBody>
          <a:bodyPr/>
          <a:lstStyle/>
          <a:p>
            <a:fld id="{4F6B74BB-0CD4-4E76-9199-12C2AC6706CF}"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ChangeArrowheads="1"/>
          </p:cNvSpPr>
          <p:nvPr/>
        </p:nvSpPr>
        <p:spPr bwMode="auto">
          <a:xfrm>
            <a:off x="228600" y="1828800"/>
            <a:ext cx="8551862" cy="4832092"/>
          </a:xfrm>
          <a:prstGeom prst="rect">
            <a:avLst/>
          </a:prstGeom>
          <a:noFill/>
          <a:ln w="9525">
            <a:noFill/>
            <a:miter lim="800000"/>
            <a:headEnd/>
            <a:tailEnd/>
          </a:ln>
        </p:spPr>
        <p:txBody>
          <a:bodyPr>
            <a:spAutoFit/>
          </a:bodyPr>
          <a:lstStyle/>
          <a:p>
            <a:r>
              <a:rPr lang="en-US" sz="2800" dirty="0">
                <a:latin typeface="Calibri" pitchFamily="34" charset="0"/>
              </a:rPr>
              <a:t>Focus in care coordination by NPP are the links between:</a:t>
            </a:r>
          </a:p>
          <a:p>
            <a:endParaRPr lang="en-US" sz="2800" dirty="0">
              <a:latin typeface="Calibri" pitchFamily="34" charset="0"/>
            </a:endParaRPr>
          </a:p>
          <a:p>
            <a:pPr marL="344488" indent="-344488">
              <a:buFont typeface="Arial" pitchFamily="34" charset="0"/>
              <a:buChar char="•"/>
            </a:pPr>
            <a:r>
              <a:rPr lang="en-US" sz="2800" b="1" dirty="0">
                <a:latin typeface="Calibri" pitchFamily="34" charset="0"/>
              </a:rPr>
              <a:t>Care Transitions</a:t>
            </a:r>
            <a:r>
              <a:rPr lang="en-US" sz="2800" dirty="0">
                <a:latin typeface="Calibri" pitchFamily="34" charset="0"/>
              </a:rPr>
              <a:t>— …continually strive to improve care by … considering feedback from all patients and their families… regarding coordination of their care during transitions between healthcare systems and services, and…communities.</a:t>
            </a:r>
          </a:p>
          <a:p>
            <a:pPr marL="344488" indent="-344488">
              <a:buFont typeface="Arial" pitchFamily="34" charset="0"/>
              <a:buChar char="•"/>
            </a:pPr>
            <a:r>
              <a:rPr lang="en-US" sz="2800" b="1" dirty="0">
                <a:latin typeface="Calibri" pitchFamily="34" charset="0"/>
              </a:rPr>
              <a:t>Preventable Readmissions</a:t>
            </a:r>
            <a:r>
              <a:rPr lang="en-US" sz="2800" dirty="0">
                <a:latin typeface="Calibri" pitchFamily="34" charset="0"/>
              </a:rPr>
              <a:t>— …work collaboratively with patients to reduce preventable 30-day readmission rates.</a:t>
            </a:r>
            <a:endParaRPr lang="en-US" sz="2800" dirty="0">
              <a:solidFill>
                <a:srgbClr val="6D276A"/>
              </a:solidFill>
              <a:latin typeface="Calibri" pitchFamily="34" charset="0"/>
              <a:cs typeface="Times New Roman" pitchFamily="18" charset="0"/>
              <a:hlinkClick r:id="rId2"/>
            </a:endParaRPr>
          </a:p>
          <a:p>
            <a:endParaRPr lang="en-US" sz="2800" b="1" dirty="0">
              <a:latin typeface="Calibri" pitchFamily="34" charset="0"/>
            </a:endParaRPr>
          </a:p>
        </p:txBody>
      </p:sp>
      <p:sp>
        <p:nvSpPr>
          <p:cNvPr id="5" name="Title 4"/>
          <p:cNvSpPr>
            <a:spLocks noGrp="1"/>
          </p:cNvSpPr>
          <p:nvPr>
            <p:ph type="title"/>
          </p:nvPr>
        </p:nvSpPr>
        <p:spPr/>
        <p:txBody>
          <a:bodyPr>
            <a:normAutofit/>
          </a:bodyPr>
          <a:lstStyle/>
          <a:p>
            <a:r>
              <a:rPr lang="en-US" dirty="0"/>
              <a:t>National Priorities Partnership</a:t>
            </a:r>
          </a:p>
        </p:txBody>
      </p:sp>
      <p:sp>
        <p:nvSpPr>
          <p:cNvPr id="6" name="Slide Number Placeholder 5"/>
          <p:cNvSpPr>
            <a:spLocks noGrp="1"/>
          </p:cNvSpPr>
          <p:nvPr>
            <p:ph type="sldNum" sz="quarter" idx="12"/>
          </p:nvPr>
        </p:nvSpPr>
        <p:spPr/>
        <p:txBody>
          <a:bodyPr/>
          <a:lstStyle/>
          <a:p>
            <a:fld id="{4F6B74BB-0CD4-4E76-9199-12C2AC6706CF}"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533400" y="1981200"/>
            <a:ext cx="8001000" cy="3540125"/>
          </a:xfrm>
          <a:prstGeom prst="rect">
            <a:avLst/>
          </a:prstGeom>
          <a:noFill/>
          <a:ln w="9525">
            <a:noFill/>
            <a:miter lim="800000"/>
            <a:headEnd/>
            <a:tailEnd/>
          </a:ln>
        </p:spPr>
        <p:txBody>
          <a:bodyPr>
            <a:spAutoFit/>
          </a:bodyPr>
          <a:lstStyle/>
          <a:p>
            <a:pPr marL="514350" indent="-514350">
              <a:buFont typeface="Arial" pitchFamily="34" charset="0"/>
              <a:buChar char="•"/>
            </a:pPr>
            <a:r>
              <a:rPr lang="en-US" sz="2800" dirty="0">
                <a:latin typeface="Calibri" pitchFamily="34" charset="0"/>
              </a:rPr>
              <a:t>In June, 2009, the </a:t>
            </a:r>
            <a:r>
              <a:rPr lang="en-US" sz="2800" b="1" dirty="0">
                <a:latin typeface="Calibri" pitchFamily="34" charset="0"/>
              </a:rPr>
              <a:t>Physician Consortium for Performance Improvement (PCPI)</a:t>
            </a:r>
            <a:r>
              <a:rPr lang="en-US" sz="2800" dirty="0">
                <a:latin typeface="Calibri" pitchFamily="34" charset="0"/>
              </a:rPr>
              <a:t> published the first national quality measurement set on </a:t>
            </a:r>
            <a:r>
              <a:rPr lang="en-US" sz="2800" b="1" dirty="0">
                <a:latin typeface="Calibri" pitchFamily="34" charset="0"/>
              </a:rPr>
              <a:t>Care Transitions</a:t>
            </a:r>
            <a:r>
              <a:rPr lang="en-US" sz="2800" dirty="0">
                <a:latin typeface="Calibri" pitchFamily="34" charset="0"/>
              </a:rPr>
              <a:t>; the same month, SETMA deployed the measures in our EHR.  Since then, of the 25,995 discharges from the hospital, 99.1%  have had the Hospital Care Summary completed at the time the patient left the hospital.</a:t>
            </a:r>
          </a:p>
        </p:txBody>
      </p:sp>
      <p:sp>
        <p:nvSpPr>
          <p:cNvPr id="5" name="Title 4"/>
          <p:cNvSpPr>
            <a:spLocks noGrp="1"/>
          </p:cNvSpPr>
          <p:nvPr>
            <p:ph type="title"/>
          </p:nvPr>
        </p:nvSpPr>
        <p:spPr/>
        <p:txBody>
          <a:bodyPr>
            <a:normAutofit/>
          </a:bodyPr>
          <a:lstStyle/>
          <a:p>
            <a:r>
              <a:rPr lang="en-US" dirty="0"/>
              <a:t>Care Transitions &amp; Hospital Readmissions</a:t>
            </a:r>
          </a:p>
        </p:txBody>
      </p:sp>
      <p:sp>
        <p:nvSpPr>
          <p:cNvPr id="7" name="Slide Number Placeholder 6"/>
          <p:cNvSpPr>
            <a:spLocks noGrp="1"/>
          </p:cNvSpPr>
          <p:nvPr>
            <p:ph type="sldNum" sz="quarter" idx="12"/>
          </p:nvPr>
        </p:nvSpPr>
        <p:spPr/>
        <p:txBody>
          <a:bodyPr/>
          <a:lstStyle/>
          <a:p>
            <a:fld id="{4F6B74BB-0CD4-4E76-9199-12C2AC6706CF}"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ChangeArrowheads="1"/>
          </p:cNvSpPr>
          <p:nvPr/>
        </p:nvSpPr>
        <p:spPr bwMode="auto">
          <a:xfrm>
            <a:off x="533400" y="1752600"/>
            <a:ext cx="8001000" cy="4932363"/>
          </a:xfrm>
          <a:prstGeom prst="rect">
            <a:avLst/>
          </a:prstGeom>
          <a:noFill/>
          <a:ln w="9525">
            <a:noFill/>
            <a:miter lim="800000"/>
            <a:headEnd/>
            <a:tailEnd/>
          </a:ln>
        </p:spPr>
        <p:txBody>
          <a:bodyPr>
            <a:spAutoFit/>
          </a:bodyPr>
          <a:lstStyle/>
          <a:p>
            <a:pPr marL="457200" indent="-457200">
              <a:buFont typeface="Arial" pitchFamily="34" charset="0"/>
              <a:buChar char="•"/>
            </a:pPr>
            <a:r>
              <a:rPr lang="en-US" sz="2800" dirty="0">
                <a:latin typeface="Calibri" pitchFamily="34" charset="0"/>
              </a:rPr>
              <a:t>October, 2009, SETMA adapted a </a:t>
            </a:r>
            <a:r>
              <a:rPr lang="en-US" sz="2800" b="1" dirty="0">
                <a:latin typeface="Calibri" pitchFamily="34" charset="0"/>
              </a:rPr>
              <a:t>Business Intelligence tool to create an audit </a:t>
            </a:r>
            <a:r>
              <a:rPr lang="en-US" sz="2800" dirty="0">
                <a:latin typeface="Calibri" pitchFamily="34" charset="0"/>
              </a:rPr>
              <a:t>of hospitalized patients to examine differences between patients who are re-admitted and those who are not.   The audit looks at:  gender, ethnicity, socio-economic issues, social isolation, morbidities and co-morbidities, lengths of stays, age, timing of follow-up after discharge, whether a follow-up call was received and other issues.  T</a:t>
            </a:r>
            <a:r>
              <a:rPr lang="en-US" sz="2800" b="1" dirty="0">
                <a:latin typeface="Calibri" pitchFamily="34" charset="0"/>
              </a:rPr>
              <a:t>hese measures look for leverage points for “making a change, which will make a difference in readmissions”</a:t>
            </a:r>
          </a:p>
        </p:txBody>
      </p:sp>
      <p:sp>
        <p:nvSpPr>
          <p:cNvPr id="5" name="Title 4"/>
          <p:cNvSpPr>
            <a:spLocks noGrp="1"/>
          </p:cNvSpPr>
          <p:nvPr>
            <p:ph type="title"/>
          </p:nvPr>
        </p:nvSpPr>
        <p:spPr/>
        <p:txBody>
          <a:bodyPr>
            <a:normAutofit/>
          </a:bodyPr>
          <a:lstStyle/>
          <a:p>
            <a:r>
              <a:rPr lang="en-US" dirty="0"/>
              <a:t>Care Transitions &amp; Hospital Readmissions</a:t>
            </a:r>
          </a:p>
        </p:txBody>
      </p:sp>
      <p:sp>
        <p:nvSpPr>
          <p:cNvPr id="7" name="Slide Number Placeholder 6"/>
          <p:cNvSpPr>
            <a:spLocks noGrp="1"/>
          </p:cNvSpPr>
          <p:nvPr>
            <p:ph type="sldNum" sz="quarter" idx="12"/>
          </p:nvPr>
        </p:nvSpPr>
        <p:spPr/>
        <p:txBody>
          <a:bodyPr/>
          <a:lstStyle/>
          <a:p>
            <a:fld id="{4F6B74BB-0CD4-4E76-9199-12C2AC6706CF}"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ChangeArrowheads="1"/>
          </p:cNvSpPr>
          <p:nvPr/>
        </p:nvSpPr>
        <p:spPr bwMode="auto">
          <a:xfrm>
            <a:off x="533400" y="1828800"/>
            <a:ext cx="8001000" cy="5816600"/>
          </a:xfrm>
          <a:prstGeom prst="rect">
            <a:avLst/>
          </a:prstGeom>
          <a:noFill/>
          <a:ln w="9525">
            <a:noFill/>
            <a:miter lim="800000"/>
            <a:headEnd/>
            <a:tailEnd/>
          </a:ln>
        </p:spPr>
        <p:txBody>
          <a:bodyPr>
            <a:spAutoFit/>
          </a:bodyPr>
          <a:lstStyle/>
          <a:p>
            <a:pPr marL="457200" indent="-282575" fontAlgn="auto">
              <a:spcBef>
                <a:spcPts val="0"/>
              </a:spcBef>
              <a:spcAft>
                <a:spcPts val="0"/>
              </a:spcAft>
              <a:buFont typeface="Arial" pitchFamily="34" charset="0"/>
              <a:buChar char="•"/>
              <a:defRPr/>
            </a:pPr>
            <a:r>
              <a:rPr lang="en-US" sz="2800" dirty="0">
                <a:latin typeface="Calibri" pitchFamily="34" charset="0"/>
              </a:rPr>
              <a:t>In July, 2010, pursuant to becoming a Tier 3 PC-MH, SETMA created a </a:t>
            </a:r>
            <a:r>
              <a:rPr lang="en-US" sz="2800" b="1" dirty="0">
                <a:latin typeface="Calibri" pitchFamily="34" charset="0"/>
              </a:rPr>
              <a:t>Department of Care Coordination</a:t>
            </a:r>
            <a:r>
              <a:rPr lang="en-US" sz="2800" dirty="0">
                <a:latin typeface="Calibri" pitchFamily="34" charset="0"/>
              </a:rPr>
              <a:t>, which is tasked with:</a:t>
            </a:r>
          </a:p>
          <a:p>
            <a:pPr marL="457200" indent="-457200" fontAlgn="auto">
              <a:spcBef>
                <a:spcPts val="0"/>
              </a:spcBef>
              <a:spcAft>
                <a:spcPts val="0"/>
              </a:spcAft>
              <a:defRPr/>
            </a:pPr>
            <a:endParaRPr lang="en-US" sz="1200" dirty="0">
              <a:latin typeface="Calibri" pitchFamily="34" charset="0"/>
            </a:endParaRPr>
          </a:p>
          <a:p>
            <a:pPr marL="1371600" indent="-457200" fontAlgn="auto">
              <a:spcBef>
                <a:spcPts val="0"/>
              </a:spcBef>
              <a:spcAft>
                <a:spcPts val="0"/>
              </a:spcAft>
              <a:buFont typeface="Arial" pitchFamily="34" charset="0"/>
              <a:buChar char="•"/>
              <a:defRPr/>
            </a:pPr>
            <a:r>
              <a:rPr lang="en-US" sz="2400" dirty="0">
                <a:latin typeface="Calibri" pitchFamily="34" charset="0"/>
              </a:rPr>
              <a:t>Post Hospital follow-up calling</a:t>
            </a:r>
          </a:p>
          <a:p>
            <a:pPr marL="1371600" indent="-457200" fontAlgn="auto">
              <a:spcBef>
                <a:spcPts val="0"/>
              </a:spcBef>
              <a:spcAft>
                <a:spcPts val="0"/>
              </a:spcAft>
              <a:buFont typeface="Arial" pitchFamily="34" charset="0"/>
              <a:buChar char="•"/>
              <a:defRPr/>
            </a:pPr>
            <a:r>
              <a:rPr lang="en-US" sz="2400" dirty="0">
                <a:latin typeface="Calibri" pitchFamily="34" charset="0"/>
              </a:rPr>
              <a:t>Completing  SETMA Foundation Referrals </a:t>
            </a:r>
          </a:p>
          <a:p>
            <a:pPr marL="1371600" indent="-457200" fontAlgn="auto">
              <a:spcBef>
                <a:spcPts val="0"/>
              </a:spcBef>
              <a:spcAft>
                <a:spcPts val="0"/>
              </a:spcAft>
              <a:buFont typeface="Arial" pitchFamily="34" charset="0"/>
              <a:buChar char="•"/>
              <a:defRPr/>
            </a:pPr>
            <a:r>
              <a:rPr lang="en-US" sz="2400" dirty="0">
                <a:latin typeface="Calibri" pitchFamily="34" charset="0"/>
              </a:rPr>
              <a:t>Patient counseling for barriers to care</a:t>
            </a:r>
          </a:p>
          <a:p>
            <a:pPr marL="1371600" indent="-457200" fontAlgn="auto">
              <a:spcBef>
                <a:spcPts val="0"/>
              </a:spcBef>
              <a:spcAft>
                <a:spcPts val="0"/>
              </a:spcAft>
              <a:buFont typeface="Arial" pitchFamily="34" charset="0"/>
              <a:buChar char="•"/>
              <a:defRPr/>
            </a:pPr>
            <a:r>
              <a:rPr lang="en-US" sz="2400" dirty="0">
                <a:latin typeface="Calibri" pitchFamily="34" charset="0"/>
              </a:rPr>
              <a:t>Establishing continuity of care</a:t>
            </a:r>
          </a:p>
          <a:p>
            <a:pPr marL="1371600" indent="-457200" fontAlgn="auto">
              <a:spcBef>
                <a:spcPts val="0"/>
              </a:spcBef>
              <a:spcAft>
                <a:spcPts val="0"/>
              </a:spcAft>
              <a:buFont typeface="Arial" pitchFamily="34" charset="0"/>
              <a:buChar char="•"/>
              <a:defRPr/>
            </a:pPr>
            <a:r>
              <a:rPr lang="en-US" sz="2400" dirty="0">
                <a:latin typeface="Calibri" pitchFamily="34" charset="0"/>
              </a:rPr>
              <a:t>Engaging patients in their own care</a:t>
            </a:r>
          </a:p>
          <a:p>
            <a:pPr marL="1371600" indent="-457200" fontAlgn="auto">
              <a:spcBef>
                <a:spcPts val="0"/>
              </a:spcBef>
              <a:spcAft>
                <a:spcPts val="0"/>
              </a:spcAft>
              <a:buFont typeface="Arial" pitchFamily="34" charset="0"/>
              <a:buChar char="•"/>
              <a:defRPr/>
            </a:pPr>
            <a:r>
              <a:rPr lang="en-US" sz="2400" dirty="0">
                <a:latin typeface="Calibri" pitchFamily="34" charset="0"/>
              </a:rPr>
              <a:t>Alerting providers to patients’ special needs</a:t>
            </a:r>
          </a:p>
          <a:p>
            <a:pPr marL="1371600" indent="-457200" fontAlgn="auto">
              <a:spcBef>
                <a:spcPts val="0"/>
              </a:spcBef>
              <a:spcAft>
                <a:spcPts val="0"/>
              </a:spcAft>
              <a:buFont typeface="Arial" pitchFamily="34" charset="0"/>
              <a:buChar char="•"/>
              <a:defRPr/>
            </a:pPr>
            <a:r>
              <a:rPr lang="en-US" sz="2400" dirty="0">
                <a:latin typeface="Calibri" pitchFamily="34" charset="0"/>
              </a:rPr>
              <a:t>Another level of mediation reconciliation </a:t>
            </a:r>
          </a:p>
          <a:p>
            <a:pPr marL="457200" indent="-457200" fontAlgn="auto">
              <a:spcBef>
                <a:spcPts val="0"/>
              </a:spcBef>
              <a:spcAft>
                <a:spcPts val="0"/>
              </a:spcAft>
              <a:defRPr/>
            </a:pPr>
            <a:r>
              <a:rPr lang="en-US" sz="2400" dirty="0">
                <a:latin typeface="Calibri" pitchFamily="34" charset="0"/>
              </a:rPr>
              <a:t>	</a:t>
            </a:r>
          </a:p>
          <a:p>
            <a:pPr marL="457200" indent="-457200" fontAlgn="auto">
              <a:spcBef>
                <a:spcPts val="0"/>
              </a:spcBef>
              <a:spcAft>
                <a:spcPts val="0"/>
              </a:spcAft>
              <a:buFontTx/>
              <a:buAutoNum type="arabicPeriod" startAt="11"/>
              <a:defRPr/>
            </a:pPr>
            <a:endParaRPr lang="en-US" sz="2400" dirty="0">
              <a:latin typeface="Calibri" pitchFamily="34" charset="0"/>
            </a:endParaRPr>
          </a:p>
          <a:p>
            <a:pPr marL="457200" indent="-457200" fontAlgn="auto">
              <a:spcBef>
                <a:spcPts val="0"/>
              </a:spcBef>
              <a:spcAft>
                <a:spcPts val="0"/>
              </a:spcAft>
              <a:buFontTx/>
              <a:buAutoNum type="arabicPeriod" startAt="10"/>
              <a:defRPr/>
            </a:pPr>
            <a:endParaRPr lang="en-US" sz="2400" dirty="0">
              <a:latin typeface="Calibri" pitchFamily="34" charset="0"/>
            </a:endParaRPr>
          </a:p>
          <a:p>
            <a:pPr marL="457200" indent="-457200" fontAlgn="auto">
              <a:spcBef>
                <a:spcPts val="0"/>
              </a:spcBef>
              <a:spcAft>
                <a:spcPts val="0"/>
              </a:spcAft>
              <a:defRPr/>
            </a:pPr>
            <a:r>
              <a:rPr lang="en-US" sz="2400" dirty="0">
                <a:latin typeface="Calibri" pitchFamily="34" charset="0"/>
              </a:rPr>
              <a:t>	</a:t>
            </a:r>
          </a:p>
        </p:txBody>
      </p:sp>
      <p:sp>
        <p:nvSpPr>
          <p:cNvPr id="5" name="Title 4"/>
          <p:cNvSpPr>
            <a:spLocks noGrp="1"/>
          </p:cNvSpPr>
          <p:nvPr>
            <p:ph type="title"/>
          </p:nvPr>
        </p:nvSpPr>
        <p:spPr/>
        <p:txBody>
          <a:bodyPr>
            <a:normAutofit/>
          </a:bodyPr>
          <a:lstStyle/>
          <a:p>
            <a:r>
              <a:rPr lang="en-US" dirty="0"/>
              <a:t>Care Transitions &amp; Hospital Readmissions</a:t>
            </a:r>
          </a:p>
        </p:txBody>
      </p:sp>
      <p:sp>
        <p:nvSpPr>
          <p:cNvPr id="7" name="Slide Number Placeholder 6"/>
          <p:cNvSpPr>
            <a:spLocks noGrp="1"/>
          </p:cNvSpPr>
          <p:nvPr>
            <p:ph type="sldNum" sz="quarter" idx="12"/>
          </p:nvPr>
        </p:nvSpPr>
        <p:spPr/>
        <p:txBody>
          <a:bodyPr/>
          <a:lstStyle/>
          <a:p>
            <a:fld id="{4F6B74BB-0CD4-4E76-9199-12C2AC6706CF}" type="slidenum">
              <a:rPr lang="en-US" smtClean="0"/>
              <a:pPr/>
              <a:t>9</a:t>
            </a:fld>
            <a:endParaRPr lang="en-US" dirty="0"/>
          </a:p>
        </p:txBody>
      </p:sp>
    </p:spTree>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Kontortema">
  <a:themeElements>
    <a:clrScheme name="Brugerdefineret 6">
      <a:dk1>
        <a:srgbClr val="FFFCF9"/>
      </a:dk1>
      <a:lt1>
        <a:sysClr val="window" lastClr="FFFFFF"/>
      </a:lt1>
      <a:dk2>
        <a:srgbClr val="D7D8D9"/>
      </a:dk2>
      <a:lt2>
        <a:srgbClr val="FFFFFF"/>
      </a:lt2>
      <a:accent1>
        <a:srgbClr val="E6E6E6"/>
      </a:accent1>
      <a:accent2>
        <a:srgbClr val="F9AF18"/>
      </a:accent2>
      <a:accent3>
        <a:srgbClr val="78C5DD"/>
      </a:accent3>
      <a:accent4>
        <a:srgbClr val="0081BE"/>
      </a:accent4>
      <a:accent5>
        <a:srgbClr val="FAB900"/>
      </a:accent5>
      <a:accent6>
        <a:srgbClr val="E7711C"/>
      </a:accent6>
      <a:hlink>
        <a:srgbClr val="7EB220"/>
      </a:hlink>
      <a:folHlink>
        <a:srgbClr val="7EB22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Kontortema">
  <a:themeElements>
    <a:clrScheme name="Brugerdefineret 6">
      <a:dk1>
        <a:srgbClr val="FFFCF9"/>
      </a:dk1>
      <a:lt1>
        <a:sysClr val="window" lastClr="FFFFFF"/>
      </a:lt1>
      <a:dk2>
        <a:srgbClr val="D7D8D9"/>
      </a:dk2>
      <a:lt2>
        <a:srgbClr val="FFFFFF"/>
      </a:lt2>
      <a:accent1>
        <a:srgbClr val="E6E6E6"/>
      </a:accent1>
      <a:accent2>
        <a:srgbClr val="F9AF18"/>
      </a:accent2>
      <a:accent3>
        <a:srgbClr val="78C5DD"/>
      </a:accent3>
      <a:accent4>
        <a:srgbClr val="0081BE"/>
      </a:accent4>
      <a:accent5>
        <a:srgbClr val="FAB900"/>
      </a:accent5>
      <a:accent6>
        <a:srgbClr val="E7711C"/>
      </a:accent6>
      <a:hlink>
        <a:srgbClr val="7EB220"/>
      </a:hlink>
      <a:folHlink>
        <a:srgbClr val="7EB22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Verv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TS101875489</Template>
  <TotalTime>97</TotalTime>
  <Words>2210</Words>
  <Application>Microsoft Office PowerPoint</Application>
  <PresentationFormat>On-screen Show (4:3)</PresentationFormat>
  <Paragraphs>205</Paragraphs>
  <Slides>37</Slides>
  <Notes>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37</vt:i4>
      </vt:variant>
    </vt:vector>
  </HeadingPairs>
  <TitlesOfParts>
    <vt:vector size="46" baseType="lpstr">
      <vt:lpstr>Arial</vt:lpstr>
      <vt:lpstr>Arial Narrow</vt:lpstr>
      <vt:lpstr>Calibri</vt:lpstr>
      <vt:lpstr>Century Gothic</vt:lpstr>
      <vt:lpstr>Verdana</vt:lpstr>
      <vt:lpstr>Wingdings 2</vt:lpstr>
      <vt:lpstr>Kontortema</vt:lpstr>
      <vt:lpstr>1_Kontortema</vt:lpstr>
      <vt:lpstr>Verve</vt:lpstr>
      <vt:lpstr>Examining and Improving SETMA’s Care Transition and Care Coordination</vt:lpstr>
      <vt:lpstr>James L. Holly, MD</vt:lpstr>
      <vt:lpstr>Care Transitions</vt:lpstr>
      <vt:lpstr>National Priorities Partnership</vt:lpstr>
      <vt:lpstr>National Priorities Partnership</vt:lpstr>
      <vt:lpstr>National Priorities Partnership</vt:lpstr>
      <vt:lpstr>Care Transitions &amp; Hospital Readmissions</vt:lpstr>
      <vt:lpstr>Care Transitions &amp; Hospital Readmissions</vt:lpstr>
      <vt:lpstr>Care Transitions &amp; Hospital Readmissions</vt:lpstr>
      <vt:lpstr>Care Transitions &amp; Hospital Readmissions</vt:lpstr>
      <vt:lpstr>Care Transitions &amp; Hospital Readmissions</vt:lpstr>
      <vt:lpstr>Performance</vt:lpstr>
      <vt:lpstr>SETMA’s Performance</vt:lpstr>
      <vt:lpstr>Preventable Readmissions</vt:lpstr>
      <vt:lpstr>New Goals</vt:lpstr>
      <vt:lpstr>Missed Appointments</vt:lpstr>
      <vt:lpstr>Pat Crawford</vt:lpstr>
      <vt:lpstr>Issues - Medications</vt:lpstr>
      <vt:lpstr>Issues - Medications</vt:lpstr>
      <vt:lpstr>Issues - Medications</vt:lpstr>
      <vt:lpstr>Issues - Medications</vt:lpstr>
      <vt:lpstr>Issues - Appointments</vt:lpstr>
      <vt:lpstr>Issues – Follow-Up</vt:lpstr>
      <vt:lpstr>Issues – Home Health</vt:lpstr>
      <vt:lpstr>Issues – Lack of Information</vt:lpstr>
      <vt:lpstr>Problems – Mid County</vt:lpstr>
      <vt:lpstr>Common Patient Complaints</vt:lpstr>
      <vt:lpstr>Common Patient Complaints</vt:lpstr>
      <vt:lpstr>Common Patient Complaints</vt:lpstr>
      <vt:lpstr>Brandon Sheehan, RN</vt:lpstr>
      <vt:lpstr>Common Causes for Readmission</vt:lpstr>
      <vt:lpstr>Common Causes for Readmission</vt:lpstr>
      <vt:lpstr>Common Causes for Readmission</vt:lpstr>
      <vt:lpstr>Common Causes for Readmission</vt:lpstr>
      <vt:lpstr>Common Causes for Readmission</vt:lpstr>
      <vt:lpstr>Common Causes for Readmission</vt:lpstr>
      <vt:lpstr>Common Causes for Readmission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Examining and Improving SETMA’s Care Transition and Care Coordination</dc:title>
  <dc:creator>Jonathan W. Owens</dc:creator>
  <cp:lastModifiedBy>Dale R. Fontenot</cp:lastModifiedBy>
  <cp:revision>37</cp:revision>
  <dcterms:created xsi:type="dcterms:W3CDTF">2012-01-17T13:41:40Z</dcterms:created>
  <dcterms:modified xsi:type="dcterms:W3CDTF">2020-08-23T20:19:50Z</dcterms:modified>
</cp:coreProperties>
</file>