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33"/>
  </p:notesMasterIdLst>
  <p:sldIdLst>
    <p:sldId id="256" r:id="rId2"/>
    <p:sldId id="326" r:id="rId3"/>
    <p:sldId id="257" r:id="rId4"/>
    <p:sldId id="289" r:id="rId5"/>
    <p:sldId id="290" r:id="rId6"/>
    <p:sldId id="291" r:id="rId7"/>
    <p:sldId id="292" r:id="rId8"/>
    <p:sldId id="293" r:id="rId9"/>
    <p:sldId id="259" r:id="rId10"/>
    <p:sldId id="295" r:id="rId11"/>
    <p:sldId id="294" r:id="rId12"/>
    <p:sldId id="311" r:id="rId13"/>
    <p:sldId id="313" r:id="rId14"/>
    <p:sldId id="315" r:id="rId15"/>
    <p:sldId id="260" r:id="rId16"/>
    <p:sldId id="266" r:id="rId17"/>
    <p:sldId id="267" r:id="rId18"/>
    <p:sldId id="316" r:id="rId19"/>
    <p:sldId id="269" r:id="rId20"/>
    <p:sldId id="270" r:id="rId21"/>
    <p:sldId id="261" r:id="rId22"/>
    <p:sldId id="286" r:id="rId23"/>
    <p:sldId id="285" r:id="rId24"/>
    <p:sldId id="284" r:id="rId25"/>
    <p:sldId id="262" r:id="rId26"/>
    <p:sldId id="318" r:id="rId27"/>
    <p:sldId id="325" r:id="rId28"/>
    <p:sldId id="319" r:id="rId29"/>
    <p:sldId id="322" r:id="rId30"/>
    <p:sldId id="323" r:id="rId31"/>
    <p:sldId id="324"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autoAdjust="0"/>
    <p:restoredTop sz="94660"/>
  </p:normalViewPr>
  <p:slideViewPr>
    <p:cSldViewPr>
      <p:cViewPr varScale="1">
        <p:scale>
          <a:sx n="47" d="100"/>
          <a:sy n="47" d="100"/>
        </p:scale>
        <p:origin x="1354"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A65AB98-E1D8-4AC4-8301-FDD78FF64338}" type="datetimeFigureOut">
              <a:rPr lang="en-US"/>
              <a:pPr>
                <a:defRPr/>
              </a:pPr>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F5DBCAA-F166-4107-9B1D-237DBA8B955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1F52B1-743D-4E09-A265-D626A981E88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00"/>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0399C80-6E37-4199-AC22-006226A9779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C277F4-CB07-44B1-BCD7-0334529434F0}" type="slidenum">
              <a:rPr lang="en-US"/>
              <a:pPr>
                <a:defRPr/>
              </a:pPr>
              <a:t>‹#›</a:t>
            </a:fld>
            <a:endParaRPr lang="en-US"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D174B68-DFD7-466C-821B-A43F7E6C7A44}" type="slidenum">
              <a:rPr lang="en-US"/>
              <a:pPr>
                <a:defRPr/>
              </a:pPr>
              <a:t>‹#›</a:t>
            </a:fld>
            <a:endParaRPr lang="en-US" dirty="0"/>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etmalogo2"/>
          <p:cNvPicPr>
            <a:picLocks noChangeAspect="1" noChangeArrowheads="1"/>
          </p:cNvPicPr>
          <p:nvPr userDrawn="1"/>
        </p:nvPicPr>
        <p:blipFill>
          <a:blip r:embed="rId2" cstate="print">
            <a:lum bright="70000" contrast="-70000"/>
            <a:grayscl/>
          </a:blip>
          <a:srcRect/>
          <a:stretch>
            <a:fillRect/>
          </a:stretch>
        </p:blipFill>
        <p:spPr bwMode="auto">
          <a:xfrm>
            <a:off x="7848600" y="152400"/>
            <a:ext cx="1143000" cy="1143000"/>
          </a:xfrm>
          <a:prstGeom prst="rect">
            <a:avLst/>
          </a:prstGeom>
          <a:noFill/>
          <a:ln w="9525">
            <a:noFill/>
            <a:miter lim="800000"/>
            <a:headEnd/>
            <a:tailEnd/>
          </a:ln>
        </p:spPr>
      </p:pic>
      <p:sp>
        <p:nvSpPr>
          <p:cNvPr id="2" name="Title 1"/>
          <p:cNvSpPr>
            <a:spLocks noGrp="1"/>
          </p:cNvSpPr>
          <p:nvPr>
            <p:ph type="title"/>
          </p:nvPr>
        </p:nvSpPr>
        <p:spPr>
          <a:xfrm>
            <a:off x="457200" y="155448"/>
            <a:ext cx="8229600" cy="1252728"/>
          </a:xfrm>
        </p:spPr>
        <p:txBody>
          <a:bodyPr/>
          <a:lstStyle>
            <a:lvl1pPr>
              <a:defRPr sz="3600" baseline="0">
                <a:solidFill>
                  <a:schemeClr val="accent6">
                    <a:lumMod val="75000"/>
                  </a:schemeClr>
                </a:solidFill>
              </a:defRPr>
            </a:lvl1pPr>
            <a:extLst/>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9C5C95-20BE-49C8-975E-95CF1881892E}" type="slidenum">
              <a:rPr lang="en-US"/>
              <a:pPr>
                <a:defRPr/>
              </a:pPr>
              <a:t>‹#›</a:t>
            </a:fld>
            <a:endParaRPr 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4A8CC1D-1695-4AAD-BAD9-976E2D153B7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816702-77BE-4B38-BF75-945D6B6C842B}" type="slidenum">
              <a:rPr lang="en-US"/>
              <a:pPr>
                <a:defRPr/>
              </a:pPr>
              <a:t>‹#›</a:t>
            </a:fld>
            <a:endParaRPr lang="en-US"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C5C0CD-80D7-426B-8154-CFE05B362631}" type="slidenum">
              <a:rPr lang="en-US"/>
              <a:pPr>
                <a:defRPr/>
              </a:pPr>
              <a:t>‹#›</a:t>
            </a:fld>
            <a:endParaRPr lang="en-US"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1C93EA-EAB8-444E-B9C1-91FF8EDE0A0C}" type="slidenum">
              <a:rPr lang="en-US"/>
              <a:pPr>
                <a:defRPr/>
              </a:pPr>
              <a:t>‹#›</a:t>
            </a:fld>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49FE56C-77FE-4B1D-8338-7CAF8F763530}" type="slidenum">
              <a:rPr lang="en-US"/>
              <a:pPr>
                <a:defRPr/>
              </a:pPr>
              <a:t>‹#›</a:t>
            </a:fld>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CD4AB091-730E-473F-A596-59D9E58020CB}" type="slidenum">
              <a:rPr lang="en-US"/>
              <a:pPr>
                <a:defRPr/>
              </a:pPr>
              <a:t>‹#›</a:t>
            </a:fld>
            <a:endParaRPr lang="en-US"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E46824A3-61FD-4665-9681-BDA4CC75ED3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bwMode="ltGray">
          <a:xfrm>
            <a:off x="0" y="0"/>
            <a:ext cx="9144000" cy="1433513"/>
          </a:xfrm>
          <a:prstGeom prst="rect">
            <a:avLst/>
          </a:prstGeom>
          <a:gradFill flip="none" rotWithShape="1">
            <a:gsLst>
              <a:gs pos="69000">
                <a:srgbClr val="292929"/>
              </a:gs>
              <a:gs pos="93000">
                <a:srgbClr val="777777"/>
              </a:gs>
              <a:gs pos="100000">
                <a:srgbClr val="EAEAEA"/>
              </a:gs>
            </a:gsLst>
            <a:path path="circle">
              <a:fillToRect l="100000" t="100000"/>
            </a:path>
            <a:tileRect r="-100000" b="-100000"/>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dirty="0"/>
              <a:t>Click to edit Master title style</a:t>
            </a:r>
          </a:p>
        </p:txBody>
      </p:sp>
      <p:sp>
        <p:nvSpPr>
          <p:cNvPr id="1031"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20ADD838-A0E3-4D09-82D6-12B7E1DC7D5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2" r:id="rId4"/>
    <p:sldLayoutId id="2147484173" r:id="rId5"/>
    <p:sldLayoutId id="2147484174" r:id="rId6"/>
    <p:sldLayoutId id="2147484179" r:id="rId7"/>
    <p:sldLayoutId id="2147484180" r:id="rId8"/>
    <p:sldLayoutId id="2147484181" r:id="rId9"/>
    <p:sldLayoutId id="2147484175" r:id="rId10"/>
    <p:sldLayoutId id="2147484182" r:id="rId11"/>
  </p:sldLayoutIdLst>
  <p:transition spd="med">
    <p:fade thruBlk="1"/>
  </p:transition>
  <p:txStyles>
    <p:titleStyle>
      <a:lvl1pPr algn="l" rtl="0" eaLnBrk="0" fontAlgn="base" hangingPunct="0">
        <a:spcBef>
          <a:spcPct val="0"/>
        </a:spcBef>
        <a:spcAft>
          <a:spcPct val="0"/>
        </a:spcAft>
        <a:defRPr sz="4500" b="1" kern="1200">
          <a:solidFill>
            <a:srgbClr val="C00000"/>
          </a:solidFill>
          <a:latin typeface="+mj-lt"/>
          <a:ea typeface="+mj-ea"/>
          <a:cs typeface="+mj-cs"/>
        </a:defRPr>
      </a:lvl1pPr>
      <a:lvl2pPr algn="l" rtl="0" eaLnBrk="0" fontAlgn="base" hangingPunct="0">
        <a:spcBef>
          <a:spcPct val="0"/>
        </a:spcBef>
        <a:spcAft>
          <a:spcPct val="0"/>
        </a:spcAft>
        <a:defRPr sz="4500" b="1">
          <a:solidFill>
            <a:srgbClr val="C00000"/>
          </a:solidFill>
          <a:latin typeface="Corbel" pitchFamily="34" charset="0"/>
        </a:defRPr>
      </a:lvl2pPr>
      <a:lvl3pPr algn="l" rtl="0" eaLnBrk="0" fontAlgn="base" hangingPunct="0">
        <a:spcBef>
          <a:spcPct val="0"/>
        </a:spcBef>
        <a:spcAft>
          <a:spcPct val="0"/>
        </a:spcAft>
        <a:defRPr sz="4500" b="1">
          <a:solidFill>
            <a:srgbClr val="C00000"/>
          </a:solidFill>
          <a:latin typeface="Corbel" pitchFamily="34" charset="0"/>
        </a:defRPr>
      </a:lvl3pPr>
      <a:lvl4pPr algn="l" rtl="0" eaLnBrk="0" fontAlgn="base" hangingPunct="0">
        <a:spcBef>
          <a:spcPct val="0"/>
        </a:spcBef>
        <a:spcAft>
          <a:spcPct val="0"/>
        </a:spcAft>
        <a:defRPr sz="4500" b="1">
          <a:solidFill>
            <a:srgbClr val="C00000"/>
          </a:solidFill>
          <a:latin typeface="Corbel" pitchFamily="34" charset="0"/>
        </a:defRPr>
      </a:lvl4pPr>
      <a:lvl5pPr algn="l" rtl="0" eaLnBrk="0" fontAlgn="base" hangingPunct="0">
        <a:spcBef>
          <a:spcPct val="0"/>
        </a:spcBef>
        <a:spcAft>
          <a:spcPct val="0"/>
        </a:spcAft>
        <a:defRPr sz="4500" b="1">
          <a:solidFill>
            <a:srgbClr val="C000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lpa.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209800"/>
            <a:ext cx="9144000" cy="2133600"/>
          </a:xfrm>
        </p:spPr>
        <p:txBody>
          <a:bodyPr>
            <a:normAutofit fontScale="90000"/>
          </a:bodyPr>
          <a:lstStyle/>
          <a:p>
            <a:pPr eaLnBrk="1" fontAlgn="auto" hangingPunct="1">
              <a:spcAft>
                <a:spcPts val="0"/>
              </a:spcAft>
              <a:defRPr/>
            </a:pPr>
            <a:br>
              <a:rPr lang="en-US" sz="3200" dirty="0">
                <a:solidFill>
                  <a:schemeClr val="accent1">
                    <a:satMod val="150000"/>
                  </a:schemeClr>
                </a:solidFill>
              </a:rPr>
            </a:br>
            <a:r>
              <a:rPr lang="en-US" sz="3600" dirty="0">
                <a:solidFill>
                  <a:schemeClr val="accent1">
                    <a:satMod val="150000"/>
                  </a:schemeClr>
                </a:solidFill>
              </a:rPr>
              <a:t>Gartner Business Intelligence Excellence Award</a:t>
            </a:r>
            <a:br>
              <a:rPr lang="en-US" sz="3600" dirty="0">
                <a:solidFill>
                  <a:schemeClr val="accent1">
                    <a:satMod val="150000"/>
                  </a:schemeClr>
                </a:solidFill>
              </a:rPr>
            </a:br>
            <a:r>
              <a:rPr lang="en-US" sz="3600" dirty="0">
                <a:solidFill>
                  <a:schemeClr val="accent1">
                    <a:satMod val="150000"/>
                  </a:schemeClr>
                </a:solidFill>
              </a:rPr>
              <a:t>	Semi-Finalist</a:t>
            </a:r>
            <a:br>
              <a:rPr lang="en-US" sz="3600" dirty="0">
                <a:solidFill>
                  <a:schemeClr val="accent1">
                    <a:satMod val="150000"/>
                  </a:schemeClr>
                </a:solidFill>
              </a:rPr>
            </a:br>
            <a:r>
              <a:rPr lang="en-US" sz="3600" dirty="0">
                <a:solidFill>
                  <a:schemeClr val="accent1">
                    <a:satMod val="150000"/>
                  </a:schemeClr>
                </a:solidFill>
              </a:rPr>
              <a:t>	Southeast Texas Medical Associates, LLP</a:t>
            </a:r>
            <a:br>
              <a:rPr lang="en-US" sz="3600" dirty="0">
                <a:solidFill>
                  <a:schemeClr val="accent1">
                    <a:satMod val="150000"/>
                  </a:schemeClr>
                </a:solidFill>
              </a:rPr>
            </a:br>
            <a:br>
              <a:rPr lang="en-US" sz="3200" dirty="0">
                <a:solidFill>
                  <a:schemeClr val="accent1">
                    <a:satMod val="150000"/>
                  </a:schemeClr>
                </a:solidFill>
              </a:rPr>
            </a:br>
            <a:endParaRPr lang="en-US" sz="3200" dirty="0">
              <a:solidFill>
                <a:schemeClr val="accent1">
                  <a:satMod val="150000"/>
                </a:schemeClr>
              </a:solidFill>
            </a:endParaRPr>
          </a:p>
        </p:txBody>
      </p:sp>
      <p:sp>
        <p:nvSpPr>
          <p:cNvPr id="9219" name="Rectangle 4"/>
          <p:cNvSpPr>
            <a:spLocks noChangeArrowheads="1"/>
          </p:cNvSpPr>
          <p:nvPr/>
        </p:nvSpPr>
        <p:spPr bwMode="auto">
          <a:xfrm>
            <a:off x="4298950" y="5667375"/>
            <a:ext cx="4864100" cy="923925"/>
          </a:xfrm>
          <a:prstGeom prst="rect">
            <a:avLst/>
          </a:prstGeom>
          <a:noFill/>
          <a:ln w="9525">
            <a:noFill/>
            <a:miter lim="800000"/>
            <a:headEnd/>
            <a:tailEnd/>
          </a:ln>
        </p:spPr>
        <p:txBody>
          <a:bodyPr wrap="none">
            <a:spAutoFit/>
          </a:bodyPr>
          <a:lstStyle/>
          <a:p>
            <a:pPr eaLnBrk="0" hangingPunct="0"/>
            <a:r>
              <a:rPr lang="en-US" i="1"/>
              <a:t>Dr. James L. Holly, MD</a:t>
            </a:r>
          </a:p>
          <a:p>
            <a:pPr eaLnBrk="0" hangingPunct="0"/>
            <a:r>
              <a:rPr lang="en-US" i="1"/>
              <a:t>CEO, Southeast Texas Medical Associates, LLP</a:t>
            </a:r>
          </a:p>
          <a:p>
            <a:pPr eaLnBrk="0" hangingPunct="0"/>
            <a:r>
              <a:rPr lang="en-US" i="1"/>
              <a:t>May 3, 2011</a:t>
            </a:r>
          </a:p>
        </p:txBody>
      </p:sp>
      <p:pic>
        <p:nvPicPr>
          <p:cNvPr id="9220" name="Picture 5" descr="setmalogo2"/>
          <p:cNvPicPr>
            <a:picLocks noChangeAspect="1" noChangeArrowheads="1"/>
          </p:cNvPicPr>
          <p:nvPr/>
        </p:nvPicPr>
        <p:blipFill>
          <a:blip r:embed="rId2" cstate="print">
            <a:lum bright="70000" contrast="-70000"/>
            <a:grayscl/>
          </a:blip>
          <a:srcRect/>
          <a:stretch>
            <a:fillRect/>
          </a:stretch>
        </p:blipFill>
        <p:spPr bwMode="auto">
          <a:xfrm>
            <a:off x="6781800" y="152400"/>
            <a:ext cx="2133600" cy="2133600"/>
          </a:xfrm>
          <a:prstGeom prst="rect">
            <a:avLst/>
          </a:prstGeom>
          <a:noFill/>
          <a:ln w="9525">
            <a:noFill/>
            <a:miter lim="800000"/>
            <a:headEnd/>
            <a:tailEnd/>
          </a:ln>
        </p:spPr>
      </p:pic>
      <p:sp>
        <p:nvSpPr>
          <p:cNvPr id="9221" name="Rectangle 6"/>
          <p:cNvSpPr>
            <a:spLocks noChangeArrowheads="1"/>
          </p:cNvSpPr>
          <p:nvPr/>
        </p:nvSpPr>
        <p:spPr bwMode="auto">
          <a:xfrm>
            <a:off x="0" y="479425"/>
            <a:ext cx="230188" cy="260350"/>
          </a:xfrm>
          <a:prstGeom prst="rect">
            <a:avLst/>
          </a:prstGeom>
          <a:noFill/>
          <a:ln w="9525">
            <a:noFill/>
            <a:miter lim="800000"/>
            <a:headEnd/>
            <a:tailEnd/>
          </a:ln>
        </p:spPr>
        <p:txBody>
          <a:bodyPr wrap="none" anchor="ctr">
            <a:spAutoFit/>
          </a:bodyPr>
          <a:lstStyle/>
          <a:p>
            <a:pPr eaLnBrk="0" hangingPunct="0"/>
            <a:r>
              <a:rPr lang="en-US" sz="1100"/>
              <a:t> </a:t>
            </a:r>
            <a:endParaRPr lang="en-US"/>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18435" name="Content Placeholder 2"/>
          <p:cNvSpPr>
            <a:spLocks noGrp="1"/>
          </p:cNvSpPr>
          <p:nvPr>
            <p:ph idx="1"/>
          </p:nvPr>
        </p:nvSpPr>
        <p:spPr>
          <a:xfrm>
            <a:off x="228600" y="1905000"/>
            <a:ext cx="8915400" cy="4495800"/>
          </a:xfrm>
        </p:spPr>
        <p:txBody>
          <a:bodyPr/>
          <a:lstStyle/>
          <a:p>
            <a:pPr eaLnBrk="1" hangingPunct="1"/>
            <a:r>
              <a:rPr lang="en-US"/>
              <a:t>SETMA contracted with LPA Systems (</a:t>
            </a:r>
            <a:r>
              <a:rPr lang="en-US">
                <a:hlinkClick r:id="rId2"/>
              </a:rPr>
              <a:t>www.lpa.com</a:t>
            </a:r>
            <a:r>
              <a:rPr lang="en-US"/>
              <a:t>) to build our auditing tools.</a:t>
            </a:r>
          </a:p>
          <a:p>
            <a:pPr eaLnBrk="1" hangingPunct="1"/>
            <a:endParaRPr lang="en-US"/>
          </a:p>
          <a:p>
            <a:pPr eaLnBrk="1" hangingPunct="1"/>
            <a:r>
              <a:rPr lang="en-US"/>
              <a:t>LPA designed a data warehouse to minimize the impact on our production servers.</a:t>
            </a: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
        <p:nvSpPr>
          <p:cNvPr id="19459" name="Content Placeholder 2"/>
          <p:cNvSpPr>
            <a:spLocks noGrp="1"/>
          </p:cNvSpPr>
          <p:nvPr>
            <p:ph idx="1"/>
          </p:nvPr>
        </p:nvSpPr>
        <p:spPr>
          <a:xfrm>
            <a:off x="228600" y="1676400"/>
            <a:ext cx="8534400" cy="5257800"/>
          </a:xfrm>
        </p:spPr>
        <p:txBody>
          <a:bodyPr/>
          <a:lstStyle/>
          <a:p>
            <a:pPr eaLnBrk="1" hangingPunct="1"/>
            <a:r>
              <a:rPr lang="en-US"/>
              <a:t>LPA used SQL Server Integration Services (SSIS) to clean and scrub the hundreds of data points we needed for our  audit rather than having to process the millions of data points contained in our EHR.</a:t>
            </a:r>
          </a:p>
          <a:p>
            <a:pPr eaLnBrk="1" hangingPunct="1"/>
            <a:endParaRPr lang="en-US"/>
          </a:p>
          <a:p>
            <a:pPr eaLnBrk="1" hangingPunct="1"/>
            <a:r>
              <a:rPr lang="en-US"/>
              <a:t>SSIS scrubs and preloads our EHR data into the warehouse, which gives us both speed in reporting and confidence in the results in our COGNOS reports.</a:t>
            </a: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20483" name="Picture 3"/>
          <p:cNvPicPr>
            <a:picLocks noChangeAspect="1" noChangeArrowheads="1"/>
          </p:cNvPicPr>
          <p:nvPr/>
        </p:nvPicPr>
        <p:blipFill>
          <a:blip r:embed="rId2" cstate="print"/>
          <a:srcRect/>
          <a:stretch>
            <a:fillRect/>
          </a:stretch>
        </p:blipFill>
        <p:spPr bwMode="auto">
          <a:xfrm>
            <a:off x="381000" y="1981200"/>
            <a:ext cx="8610600" cy="3562350"/>
          </a:xfrm>
          <a:prstGeom prst="rect">
            <a:avLst/>
          </a:prstGeom>
          <a:noFill/>
          <a:ln w="9525">
            <a:noFill/>
            <a:miter lim="800000"/>
            <a:headEnd/>
            <a:tailEnd/>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21507" name="Picture 2"/>
          <p:cNvPicPr>
            <a:picLocks noChangeAspect="1" noChangeArrowheads="1"/>
          </p:cNvPicPr>
          <p:nvPr/>
        </p:nvPicPr>
        <p:blipFill>
          <a:blip r:embed="rId2" cstate="print"/>
          <a:srcRect/>
          <a:stretch>
            <a:fillRect/>
          </a:stretch>
        </p:blipFill>
        <p:spPr bwMode="auto">
          <a:xfrm>
            <a:off x="228600" y="2133600"/>
            <a:ext cx="8667750" cy="3552825"/>
          </a:xfrm>
          <a:prstGeom prst="rect">
            <a:avLst/>
          </a:prstGeom>
          <a:noFill/>
          <a:ln w="9525">
            <a:noFill/>
            <a:miter lim="800000"/>
            <a:headEnd/>
            <a:tailEnd/>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22531" name="Picture 2"/>
          <p:cNvPicPr>
            <a:picLocks noChangeAspect="1" noChangeArrowheads="1"/>
          </p:cNvPicPr>
          <p:nvPr/>
        </p:nvPicPr>
        <p:blipFill>
          <a:blip r:embed="rId2" cstate="print"/>
          <a:srcRect/>
          <a:stretch>
            <a:fillRect/>
          </a:stretch>
        </p:blipFill>
        <p:spPr bwMode="auto">
          <a:xfrm>
            <a:off x="1066800" y="1576388"/>
            <a:ext cx="7237413" cy="5205412"/>
          </a:xfrm>
          <a:prstGeom prst="rect">
            <a:avLst/>
          </a:prstGeom>
          <a:noFill/>
          <a:ln w="9525">
            <a:noFill/>
            <a:miter lim="800000"/>
            <a:headEnd/>
            <a:tailEnd/>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38915" name="Rectangle 4"/>
          <p:cNvSpPr>
            <a:spLocks noChangeArrowheads="1"/>
          </p:cNvSpPr>
          <p:nvPr/>
        </p:nvSpPr>
        <p:spPr bwMode="auto">
          <a:xfrm>
            <a:off x="228600" y="1436688"/>
            <a:ext cx="8534400" cy="5395912"/>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Beyond how one provider performs (tracking and auditing), SETMA looks at data as a whole (analyzing) from which to develop new strategies for improving patient care.</a:t>
            </a:r>
          </a:p>
          <a:p>
            <a:pPr eaLnBrk="0" hangingPunct="0">
              <a:spcBef>
                <a:spcPts val="500"/>
              </a:spcBef>
              <a:spcAft>
                <a:spcPts val="500"/>
              </a:spcAft>
              <a:defRPr/>
            </a:pPr>
            <a:endParaRPr lang="en-US" sz="1400" dirty="0">
              <a:latin typeface="+mn-lt"/>
            </a:endParaRPr>
          </a:p>
          <a:p>
            <a:pPr eaLnBrk="0" hangingPunct="0">
              <a:spcBef>
                <a:spcPts val="500"/>
              </a:spcBef>
              <a:spcAft>
                <a:spcPts val="500"/>
              </a:spcAft>
              <a:defRPr/>
            </a:pPr>
            <a:r>
              <a:rPr lang="en-US" sz="2400" dirty="0">
                <a:latin typeface="+mn-lt"/>
              </a:rPr>
              <a:t>We analyze patterns which may explain why one population is not to goal while another is.  Some of the parameters, we analyze are:</a:t>
            </a:r>
          </a:p>
          <a:p>
            <a:pPr lvl="1" eaLnBrk="0" hangingPunct="0">
              <a:spcBef>
                <a:spcPts val="500"/>
              </a:spcBef>
              <a:spcAft>
                <a:spcPts val="500"/>
              </a:spcAft>
              <a:buClr>
                <a:schemeClr val="accent1"/>
              </a:buClr>
              <a:buFont typeface="Arial" charset="0"/>
              <a:buChar char="•"/>
              <a:defRPr/>
            </a:pPr>
            <a:r>
              <a:rPr lang="en-US" sz="2400" dirty="0">
                <a:latin typeface="+mn-lt"/>
              </a:rPr>
              <a:t>Frequency of visits</a:t>
            </a:r>
          </a:p>
          <a:p>
            <a:pPr lvl="1" eaLnBrk="0" hangingPunct="0">
              <a:spcBef>
                <a:spcPts val="500"/>
              </a:spcBef>
              <a:spcAft>
                <a:spcPts val="500"/>
              </a:spcAft>
              <a:buClr>
                <a:schemeClr val="accent1"/>
              </a:buClr>
              <a:buFont typeface="Arial" charset="0"/>
              <a:buChar char="•"/>
              <a:defRPr/>
            </a:pPr>
            <a:r>
              <a:rPr lang="en-US" sz="2400" dirty="0">
                <a:latin typeface="+mn-lt"/>
              </a:rPr>
              <a:t>Frequency of key testing</a:t>
            </a:r>
          </a:p>
          <a:p>
            <a:pPr lvl="1" eaLnBrk="0" hangingPunct="0">
              <a:spcBef>
                <a:spcPts val="500"/>
              </a:spcBef>
              <a:spcAft>
                <a:spcPts val="500"/>
              </a:spcAft>
              <a:buClr>
                <a:schemeClr val="accent1"/>
              </a:buClr>
              <a:buFont typeface="Arial" charset="0"/>
              <a:buChar char="•"/>
              <a:defRPr/>
            </a:pPr>
            <a:r>
              <a:rPr lang="en-US" sz="2400" dirty="0">
                <a:latin typeface="+mn-lt"/>
              </a:rPr>
              <a:t>Number of medications prescribed</a:t>
            </a:r>
          </a:p>
          <a:p>
            <a:pPr lvl="1" eaLnBrk="0" hangingPunct="0">
              <a:spcBef>
                <a:spcPts val="500"/>
              </a:spcBef>
              <a:spcAft>
                <a:spcPts val="500"/>
              </a:spcAft>
              <a:buClr>
                <a:schemeClr val="accent1"/>
              </a:buClr>
              <a:buFont typeface="Arial" charset="0"/>
              <a:buChar char="•"/>
              <a:defRPr/>
            </a:pPr>
            <a:r>
              <a:rPr lang="en-US" sz="2400" dirty="0">
                <a:latin typeface="+mn-lt"/>
              </a:rPr>
              <a:t>Were changes in treatments made, if patient not to goal</a:t>
            </a:r>
          </a:p>
          <a:p>
            <a:pPr lvl="1" eaLnBrk="0" hangingPunct="0">
              <a:spcBef>
                <a:spcPts val="500"/>
              </a:spcBef>
              <a:spcAft>
                <a:spcPts val="500"/>
              </a:spcAft>
              <a:buClr>
                <a:schemeClr val="accent1"/>
              </a:buClr>
              <a:buFont typeface="Arial" charset="0"/>
              <a:buChar char="•"/>
              <a:defRPr/>
            </a:pPr>
            <a:r>
              <a:rPr lang="en-US" sz="2400" dirty="0">
                <a:latin typeface="+mn-lt"/>
              </a:rPr>
              <a:t>Referrals to educational programs</a:t>
            </a:r>
          </a:p>
          <a:p>
            <a:pPr lvl="1" eaLnBrk="0" hangingPunct="0">
              <a:spcBef>
                <a:spcPts val="500"/>
              </a:spcBef>
              <a:spcAft>
                <a:spcPts val="500"/>
              </a:spcAft>
              <a:buClr>
                <a:schemeClr val="accent1"/>
              </a:buClr>
              <a:buFont typeface="Arial" charset="0"/>
              <a:buChar char="•"/>
              <a:defRPr/>
            </a:pPr>
            <a:r>
              <a:rPr lang="en-US" sz="2400" dirty="0">
                <a:latin typeface="+mn-lt"/>
              </a:rPr>
              <a:t>Etc.</a:t>
            </a: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cstate="print"/>
          <a:srcRect/>
          <a:stretch>
            <a:fillRect/>
          </a:stretch>
        </p:blipFill>
        <p:spPr bwMode="auto">
          <a:xfrm>
            <a:off x="228600" y="1533525"/>
            <a:ext cx="8753475" cy="5248275"/>
          </a:xfrm>
          <a:prstGeom prst="rect">
            <a:avLst/>
          </a:prstGeom>
          <a:noFill/>
          <a:ln w="9525">
            <a:noFill/>
            <a:miter lim="800000"/>
            <a:headEnd/>
            <a:tailEnd/>
          </a:ln>
        </p:spPr>
      </p:pic>
      <p:sp>
        <p:nvSpPr>
          <p:cNvPr id="5" name="Title 1"/>
          <p:cNvSpPr txBox="1">
            <a:spLocks/>
          </p:cNvSpPr>
          <p:nvPr/>
        </p:nvSpPr>
        <p:spPr>
          <a:xfrm>
            <a:off x="228600" y="76200"/>
            <a:ext cx="8229600" cy="1252728"/>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fontAlgn="auto">
              <a:spcAft>
                <a:spcPts val="0"/>
              </a:spcAft>
              <a:defRPr/>
            </a:pPr>
            <a:r>
              <a:rPr lang="en-US" sz="3600" b="1" dirty="0">
                <a:solidFill>
                  <a:schemeClr val="accent1">
                    <a:satMod val="150000"/>
                  </a:schemeClr>
                </a:solidFill>
                <a:latin typeface="+mj-lt"/>
                <a:ea typeface="+mj-ea"/>
                <a:cs typeface="+mj-cs"/>
              </a:rPr>
              <a:t>Analyzing Provider Performance</a:t>
            </a: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228600" y="1504950"/>
            <a:ext cx="8772525" cy="2305050"/>
          </a:xfrm>
          <a:prstGeom prst="rect">
            <a:avLst/>
          </a:prstGeom>
          <a:noFill/>
          <a:ln w="9525">
            <a:noFill/>
            <a:miter lim="800000"/>
            <a:headEnd/>
            <a:tailEnd/>
          </a:ln>
        </p:spPr>
      </p:pic>
      <p:pic>
        <p:nvPicPr>
          <p:cNvPr id="25603" name="Picture 5"/>
          <p:cNvPicPr>
            <a:picLocks noChangeAspect="1" noChangeArrowheads="1"/>
          </p:cNvPicPr>
          <p:nvPr/>
        </p:nvPicPr>
        <p:blipFill>
          <a:blip r:embed="rId3" cstate="print"/>
          <a:srcRect/>
          <a:stretch>
            <a:fillRect/>
          </a:stretch>
        </p:blipFill>
        <p:spPr bwMode="auto">
          <a:xfrm>
            <a:off x="3657600" y="3819525"/>
            <a:ext cx="5172075" cy="2962275"/>
          </a:xfrm>
          <a:prstGeom prst="rect">
            <a:avLst/>
          </a:prstGeom>
          <a:noFill/>
          <a:ln w="9525">
            <a:noFill/>
            <a:miter lim="800000"/>
            <a:headEnd/>
            <a:tailEnd/>
          </a:ln>
        </p:spPr>
      </p:pic>
      <p:pic>
        <p:nvPicPr>
          <p:cNvPr id="25604" name="Picture 6"/>
          <p:cNvPicPr>
            <a:picLocks noChangeAspect="1" noChangeArrowheads="1"/>
          </p:cNvPicPr>
          <p:nvPr/>
        </p:nvPicPr>
        <p:blipFill>
          <a:blip r:embed="rId4" cstate="print"/>
          <a:srcRect/>
          <a:stretch>
            <a:fillRect/>
          </a:stretch>
        </p:blipFill>
        <p:spPr bwMode="auto">
          <a:xfrm>
            <a:off x="304800" y="3838575"/>
            <a:ext cx="3200400" cy="2790825"/>
          </a:xfrm>
          <a:prstGeom prst="rect">
            <a:avLst/>
          </a:prstGeom>
          <a:noFill/>
          <a:ln w="9525">
            <a:noFill/>
            <a:miter lim="800000"/>
            <a:headEnd/>
            <a:tailEnd/>
          </a:ln>
        </p:spPr>
      </p:pic>
      <p:sp>
        <p:nvSpPr>
          <p:cNvPr id="7"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762000" y="1600200"/>
            <a:ext cx="7600950" cy="1524000"/>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228600" y="3276600"/>
            <a:ext cx="1844675" cy="3260725"/>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2286000" y="3276600"/>
            <a:ext cx="6686550" cy="3276600"/>
          </a:xfrm>
          <a:prstGeom prst="rect">
            <a:avLst/>
          </a:prstGeom>
          <a:noFill/>
          <a:ln w="9525">
            <a:noFill/>
            <a:miter lim="800000"/>
            <a:headEnd/>
            <a:tailEnd/>
          </a:ln>
        </p:spPr>
      </p:pic>
      <p:sp>
        <p:nvSpPr>
          <p:cNvPr id="7"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1"/>
          </p:nvPr>
        </p:nvSpPr>
        <p:spPr/>
        <p:txBody>
          <a:bodyPr/>
          <a:lstStyle/>
          <a:p>
            <a:pPr eaLnBrk="1" hangingPunct="1">
              <a:buFontTx/>
              <a:buNone/>
            </a:pPr>
            <a:r>
              <a:rPr lang="en-US" sz="2400"/>
              <a:t>	Raw data can be misleading.  For example, with diabetes care, a provider may have many patients with very high HgbA1cs and the same number with equally low HgbA1cs which would produce a misleadingly good average.  As a result, SETMA also measures the:</a:t>
            </a:r>
          </a:p>
          <a:p>
            <a:pPr eaLnBrk="1" hangingPunct="1"/>
            <a:endParaRPr lang="en-US" sz="2400"/>
          </a:p>
          <a:p>
            <a:pPr lvl="1" eaLnBrk="1" hangingPunct="1">
              <a:buClr>
                <a:schemeClr val="accent1"/>
              </a:buClr>
              <a:buFont typeface="Arial" charset="0"/>
              <a:buChar char="•"/>
            </a:pPr>
            <a:r>
              <a:rPr lang="en-US" sz="2400"/>
              <a:t>	Mean</a:t>
            </a:r>
          </a:p>
          <a:p>
            <a:pPr lvl="1" eaLnBrk="1" hangingPunct="1">
              <a:buClr>
                <a:schemeClr val="accent1"/>
              </a:buClr>
              <a:buFont typeface="Arial" charset="0"/>
              <a:buChar char="•"/>
            </a:pPr>
            <a:r>
              <a:rPr lang="en-US" sz="2400"/>
              <a:t>	Median</a:t>
            </a:r>
          </a:p>
          <a:p>
            <a:pPr lvl="1" eaLnBrk="1" hangingPunct="1">
              <a:buClr>
                <a:schemeClr val="accent1"/>
              </a:buClr>
              <a:buFont typeface="Arial" charset="0"/>
              <a:buChar char="•"/>
            </a:pPr>
            <a:r>
              <a:rPr lang="en-US" sz="2400"/>
              <a:t>	Mode</a:t>
            </a:r>
          </a:p>
          <a:p>
            <a:pPr lvl="1" eaLnBrk="1" hangingPunct="1">
              <a:buClr>
                <a:schemeClr val="accent1"/>
              </a:buClr>
              <a:buFont typeface="Arial" charset="0"/>
              <a:buChar char="•"/>
            </a:pPr>
            <a:r>
              <a:rPr lang="en-US" sz="2400"/>
              <a:t>	Standard Deviation</a:t>
            </a:r>
          </a:p>
        </p:txBody>
      </p:sp>
      <p:sp>
        <p:nvSpPr>
          <p:cNvPr id="5"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dirty="0"/>
          </a:p>
        </p:txBody>
      </p:sp>
      <p:pic>
        <p:nvPicPr>
          <p:cNvPr id="10243" name="Picture 2"/>
          <p:cNvPicPr>
            <a:picLocks noChangeAspect="1" noChangeArrowheads="1"/>
          </p:cNvPicPr>
          <p:nvPr/>
        </p:nvPicPr>
        <p:blipFill>
          <a:blip r:embed="rId2" cstate="print"/>
          <a:srcRect/>
          <a:stretch>
            <a:fillRect/>
          </a:stretch>
        </p:blipFill>
        <p:spPr bwMode="auto">
          <a:xfrm>
            <a:off x="0" y="1981200"/>
            <a:ext cx="9167813" cy="4191000"/>
          </a:xfrm>
          <a:prstGeom prst="rect">
            <a:avLst/>
          </a:prstGeom>
          <a:noFill/>
          <a:ln w="9525">
            <a:noFill/>
            <a:miter lim="800000"/>
            <a:headEnd/>
            <a:tailEnd/>
          </a:ln>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5"/>
          <p:cNvSpPr>
            <a:spLocks noGrp="1"/>
          </p:cNvSpPr>
          <p:nvPr>
            <p:ph idx="1"/>
          </p:nvPr>
        </p:nvSpPr>
        <p:spPr>
          <a:xfrm>
            <a:off x="228600" y="1828800"/>
            <a:ext cx="8915400" cy="4724400"/>
          </a:xfrm>
        </p:spPr>
        <p:txBody>
          <a:bodyPr/>
          <a:lstStyle/>
          <a:p>
            <a:pPr eaLnBrk="1" hangingPunct="1">
              <a:buFontTx/>
              <a:buNone/>
            </a:pPr>
            <a:r>
              <a:rPr lang="en-US" sz="2400"/>
              <a:t>SETMA’s average HgbA1c as been steadily improving for the last </a:t>
            </a:r>
          </a:p>
          <a:p>
            <a:pPr eaLnBrk="1" hangingPunct="1">
              <a:buFontTx/>
              <a:buNone/>
            </a:pPr>
            <a:r>
              <a:rPr lang="en-US" sz="2400"/>
              <a:t>10 years.  Yet, our standard deviation calculations revealed that </a:t>
            </a:r>
          </a:p>
          <a:p>
            <a:pPr eaLnBrk="1" hangingPunct="1">
              <a:buFontTx/>
              <a:buNone/>
            </a:pPr>
            <a:r>
              <a:rPr lang="en-US" sz="2400"/>
              <a:t>a subset of our patients were not being treated successfully and </a:t>
            </a:r>
          </a:p>
          <a:p>
            <a:pPr eaLnBrk="1" hangingPunct="1">
              <a:buFontTx/>
              <a:buNone/>
            </a:pPr>
            <a:r>
              <a:rPr lang="en-US" sz="2400"/>
              <a:t>were being left behind.  </a:t>
            </a:r>
          </a:p>
          <a:p>
            <a:pPr eaLnBrk="1" hangingPunct="1">
              <a:buFontTx/>
              <a:buNone/>
            </a:pPr>
            <a:endParaRPr lang="en-US" sz="2400"/>
          </a:p>
          <a:p>
            <a:pPr eaLnBrk="1" hangingPunct="1">
              <a:buFontTx/>
              <a:buNone/>
            </a:pPr>
            <a:r>
              <a:rPr lang="en-US" sz="2400"/>
              <a:t>By analyzing the standard deviation of our HgbA1c we have </a:t>
            </a:r>
          </a:p>
          <a:p>
            <a:pPr eaLnBrk="1" hangingPunct="1">
              <a:buFontTx/>
              <a:buNone/>
            </a:pPr>
            <a:r>
              <a:rPr lang="en-US" sz="2400"/>
              <a:t>been able to address the patients whose values fall far from the </a:t>
            </a:r>
          </a:p>
          <a:p>
            <a:pPr eaLnBrk="1" hangingPunct="1">
              <a:buFontTx/>
              <a:buNone/>
            </a:pPr>
            <a:r>
              <a:rPr lang="en-US" sz="2400"/>
              <a:t>average of the rest of the clinic.</a:t>
            </a:r>
          </a:p>
          <a:p>
            <a:pPr eaLnBrk="1" hangingPunct="1">
              <a:buFontTx/>
              <a:buNone/>
            </a:pPr>
            <a:endParaRPr lang="en-US" sz="2400"/>
          </a:p>
        </p:txBody>
      </p:sp>
      <p:sp>
        <p:nvSpPr>
          <p:cNvPr id="5"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Public Reporting of Performance</a:t>
            </a:r>
          </a:p>
        </p:txBody>
      </p:sp>
      <p:sp>
        <p:nvSpPr>
          <p:cNvPr id="47107" name="Rectangle 4"/>
          <p:cNvSpPr>
            <a:spLocks noChangeArrowheads="1"/>
          </p:cNvSpPr>
          <p:nvPr/>
        </p:nvSpPr>
        <p:spPr bwMode="auto">
          <a:xfrm>
            <a:off x="228600" y="1981200"/>
            <a:ext cx="8534400" cy="4041775"/>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One of the most insidious problems in healthcare delivery is reported in the medical literature as “treatment inertia.”  This is caused by the natural inclination of human beings to resist change.  As a result, when a patient’s care is not to goal, often no change in treatment is made.</a:t>
            </a:r>
          </a:p>
          <a:p>
            <a:pPr eaLnBrk="0" hangingPunct="0">
              <a:spcBef>
                <a:spcPts val="500"/>
              </a:spcBef>
              <a:spcAft>
                <a:spcPts val="500"/>
              </a:spcAft>
              <a:defRPr/>
            </a:pPr>
            <a:endParaRPr lang="en-US" sz="2400" dirty="0">
              <a:latin typeface="+mn-lt"/>
            </a:endParaRPr>
          </a:p>
          <a:p>
            <a:pPr eaLnBrk="0" hangingPunct="0">
              <a:spcBef>
                <a:spcPts val="500"/>
              </a:spcBef>
              <a:spcAft>
                <a:spcPts val="500"/>
              </a:spcAft>
              <a:defRPr/>
            </a:pPr>
            <a:r>
              <a:rPr lang="en-US" sz="2400" dirty="0">
                <a:latin typeface="+mn-lt"/>
              </a:rPr>
              <a:t>To help overcome this “treatment inertia,” SETMA publishes all of our provider auditing (both the good and the bad) as a means to increase the level of discomfort in the healthcare provider and encourage performance improvement.</a:t>
            </a: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Public Reporting of Performance</a:t>
            </a:r>
          </a:p>
        </p:txBody>
      </p:sp>
      <p:sp>
        <p:nvSpPr>
          <p:cNvPr id="49155" name="Rectangle 4"/>
          <p:cNvSpPr>
            <a:spLocks noChangeArrowheads="1"/>
          </p:cNvSpPr>
          <p:nvPr/>
        </p:nvSpPr>
        <p:spPr bwMode="auto">
          <a:xfrm>
            <a:off x="152400" y="1447800"/>
            <a:ext cx="1463675" cy="1200150"/>
          </a:xfrm>
          <a:prstGeom prst="rect">
            <a:avLst/>
          </a:prstGeom>
          <a:noFill/>
          <a:ln w="9525">
            <a:noFill/>
            <a:miter lim="800000"/>
            <a:headEnd/>
            <a:tailEnd/>
          </a:ln>
        </p:spPr>
        <p:txBody>
          <a:bodyPr wrap="none">
            <a:spAutoFit/>
          </a:bodyPr>
          <a:lstStyle/>
          <a:p>
            <a:pPr eaLnBrk="0" hangingPunct="0">
              <a:defRPr/>
            </a:pPr>
            <a:r>
              <a:rPr lang="en-US" sz="2400" dirty="0">
                <a:latin typeface="+mn-lt"/>
              </a:rPr>
              <a:t>NQF </a:t>
            </a:r>
          </a:p>
          <a:p>
            <a:pPr eaLnBrk="0" hangingPunct="0">
              <a:defRPr/>
            </a:pPr>
            <a:r>
              <a:rPr lang="en-US" sz="2400" dirty="0">
                <a:latin typeface="+mn-lt"/>
              </a:rPr>
              <a:t>Diabetes </a:t>
            </a:r>
          </a:p>
          <a:p>
            <a:pPr eaLnBrk="0" hangingPunct="0">
              <a:defRPr/>
            </a:pPr>
            <a:r>
              <a:rPr lang="en-US" sz="2400" dirty="0">
                <a:latin typeface="+mn-lt"/>
              </a:rPr>
              <a:t>Measures</a:t>
            </a:r>
          </a:p>
        </p:txBody>
      </p:sp>
      <p:pic>
        <p:nvPicPr>
          <p:cNvPr id="30724" name="Picture 2"/>
          <p:cNvPicPr>
            <a:picLocks noChangeAspect="1" noChangeArrowheads="1"/>
          </p:cNvPicPr>
          <p:nvPr/>
        </p:nvPicPr>
        <p:blipFill>
          <a:blip r:embed="rId2" cstate="print"/>
          <a:srcRect/>
          <a:stretch>
            <a:fillRect/>
          </a:stretch>
        </p:blipFill>
        <p:spPr bwMode="auto">
          <a:xfrm>
            <a:off x="2514600" y="1600200"/>
            <a:ext cx="6286500" cy="5076825"/>
          </a:xfrm>
          <a:prstGeom prst="rect">
            <a:avLst/>
          </a:prstGeom>
          <a:noFill/>
          <a:ln w="9525">
            <a:noFill/>
            <a:miter lim="800000"/>
            <a:headEnd/>
            <a:tailEnd/>
          </a:ln>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Public Reporting of Performance</a:t>
            </a:r>
          </a:p>
        </p:txBody>
      </p:sp>
      <p:sp>
        <p:nvSpPr>
          <p:cNvPr id="50179" name="Rectangle 4"/>
          <p:cNvSpPr>
            <a:spLocks noChangeArrowheads="1"/>
          </p:cNvSpPr>
          <p:nvPr/>
        </p:nvSpPr>
        <p:spPr bwMode="auto">
          <a:xfrm>
            <a:off x="152400" y="1447800"/>
            <a:ext cx="1463675" cy="1200150"/>
          </a:xfrm>
          <a:prstGeom prst="rect">
            <a:avLst/>
          </a:prstGeom>
          <a:noFill/>
          <a:ln w="9525">
            <a:noFill/>
            <a:miter lim="800000"/>
            <a:headEnd/>
            <a:tailEnd/>
          </a:ln>
        </p:spPr>
        <p:txBody>
          <a:bodyPr wrap="none">
            <a:spAutoFit/>
          </a:bodyPr>
          <a:lstStyle/>
          <a:p>
            <a:pPr eaLnBrk="0" hangingPunct="0">
              <a:defRPr/>
            </a:pPr>
            <a:r>
              <a:rPr lang="en-US" sz="2400" dirty="0">
                <a:latin typeface="+mn-lt"/>
              </a:rPr>
              <a:t>NQF </a:t>
            </a:r>
          </a:p>
          <a:p>
            <a:pPr eaLnBrk="0" hangingPunct="0">
              <a:defRPr/>
            </a:pPr>
            <a:r>
              <a:rPr lang="en-US" sz="2400" dirty="0">
                <a:latin typeface="+mn-lt"/>
              </a:rPr>
              <a:t>Diabetes </a:t>
            </a:r>
          </a:p>
          <a:p>
            <a:pPr eaLnBrk="0" hangingPunct="0">
              <a:defRPr/>
            </a:pPr>
            <a:r>
              <a:rPr lang="en-US" sz="2400" dirty="0">
                <a:latin typeface="+mn-lt"/>
              </a:rPr>
              <a:t>Measures</a:t>
            </a:r>
          </a:p>
        </p:txBody>
      </p:sp>
      <p:pic>
        <p:nvPicPr>
          <p:cNvPr id="31748" name="Picture 2"/>
          <p:cNvPicPr>
            <a:picLocks noChangeAspect="1" noChangeArrowheads="1"/>
          </p:cNvPicPr>
          <p:nvPr/>
        </p:nvPicPr>
        <p:blipFill>
          <a:blip r:embed="rId2" cstate="print"/>
          <a:srcRect/>
          <a:stretch>
            <a:fillRect/>
          </a:stretch>
        </p:blipFill>
        <p:spPr bwMode="auto">
          <a:xfrm>
            <a:off x="3086100" y="1600200"/>
            <a:ext cx="5524500" cy="5143500"/>
          </a:xfrm>
          <a:prstGeom prst="rect">
            <a:avLst/>
          </a:prstGeom>
          <a:noFill/>
          <a:ln w="9525">
            <a:noFill/>
            <a:miter lim="800000"/>
            <a:headEnd/>
            <a:tailEnd/>
          </a:ln>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Public Reporting of Performance</a:t>
            </a:r>
          </a:p>
        </p:txBody>
      </p:sp>
      <p:sp>
        <p:nvSpPr>
          <p:cNvPr id="51203" name="Rectangle 4"/>
          <p:cNvSpPr>
            <a:spLocks noChangeArrowheads="1"/>
          </p:cNvSpPr>
          <p:nvPr/>
        </p:nvSpPr>
        <p:spPr bwMode="auto">
          <a:xfrm>
            <a:off x="152400" y="1447800"/>
            <a:ext cx="3924300" cy="461963"/>
          </a:xfrm>
          <a:prstGeom prst="rect">
            <a:avLst/>
          </a:prstGeom>
          <a:noFill/>
          <a:ln w="9525">
            <a:noFill/>
            <a:miter lim="800000"/>
            <a:headEnd/>
            <a:tailEnd/>
          </a:ln>
        </p:spPr>
        <p:txBody>
          <a:bodyPr wrap="none">
            <a:spAutoFit/>
          </a:bodyPr>
          <a:lstStyle/>
          <a:p>
            <a:pPr eaLnBrk="0" hangingPunct="0">
              <a:defRPr/>
            </a:pPr>
            <a:r>
              <a:rPr lang="en-US" sz="2400" dirty="0">
                <a:latin typeface="+mn-lt"/>
              </a:rPr>
              <a:t>NCQA Diabetes Recognition</a:t>
            </a:r>
          </a:p>
        </p:txBody>
      </p:sp>
      <p:pic>
        <p:nvPicPr>
          <p:cNvPr id="32772" name="Picture 2"/>
          <p:cNvPicPr>
            <a:picLocks noChangeAspect="1" noChangeArrowheads="1"/>
          </p:cNvPicPr>
          <p:nvPr/>
        </p:nvPicPr>
        <p:blipFill>
          <a:blip r:embed="rId2" cstate="print"/>
          <a:srcRect/>
          <a:stretch>
            <a:fillRect/>
          </a:stretch>
        </p:blipFill>
        <p:spPr bwMode="auto">
          <a:xfrm>
            <a:off x="139700" y="1905000"/>
            <a:ext cx="8928100" cy="4800600"/>
          </a:xfrm>
          <a:prstGeom prst="rect">
            <a:avLst/>
          </a:prstGeom>
          <a:noFill/>
          <a:ln w="9525">
            <a:noFill/>
            <a:miter lim="800000"/>
            <a:headEnd/>
            <a:tailEnd/>
          </a:ln>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Quality Assessment &amp;</a:t>
            </a:r>
            <a:br>
              <a:rPr lang="en-US" dirty="0">
                <a:solidFill>
                  <a:schemeClr val="accent1">
                    <a:satMod val="150000"/>
                  </a:schemeClr>
                </a:solidFill>
              </a:rPr>
            </a:br>
            <a:r>
              <a:rPr lang="en-US" dirty="0">
                <a:solidFill>
                  <a:schemeClr val="accent1">
                    <a:satMod val="150000"/>
                  </a:schemeClr>
                </a:solidFill>
              </a:rPr>
              <a:t>Performance Improvement</a:t>
            </a:r>
          </a:p>
        </p:txBody>
      </p:sp>
      <p:sp>
        <p:nvSpPr>
          <p:cNvPr id="40963" name="Rectangle 4"/>
          <p:cNvSpPr>
            <a:spLocks noChangeArrowheads="1"/>
          </p:cNvSpPr>
          <p:nvPr/>
        </p:nvSpPr>
        <p:spPr bwMode="auto">
          <a:xfrm>
            <a:off x="304800" y="1600200"/>
            <a:ext cx="8534400" cy="4683125"/>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b="1" dirty="0">
                <a:latin typeface="+mn-lt"/>
              </a:rPr>
              <a:t>Quality Assessment and Performance Improvement </a:t>
            </a:r>
            <a:r>
              <a:rPr lang="en-US" sz="2400" dirty="0">
                <a:latin typeface="+mn-lt"/>
              </a:rPr>
              <a:t>(QAPI) is SETMA’s roadmap for the future.  With data in hand,  we can begin to use the outcomes to design quality initiatives for our future.</a:t>
            </a:r>
          </a:p>
          <a:p>
            <a:pPr eaLnBrk="0" hangingPunct="0">
              <a:spcBef>
                <a:spcPts val="500"/>
              </a:spcBef>
              <a:spcAft>
                <a:spcPts val="500"/>
              </a:spcAft>
              <a:defRPr/>
            </a:pPr>
            <a:endParaRPr lang="en-US" sz="2400" dirty="0">
              <a:latin typeface="+mn-lt"/>
            </a:endParaRPr>
          </a:p>
          <a:p>
            <a:pPr eaLnBrk="0" hangingPunct="0">
              <a:spcBef>
                <a:spcPts val="500"/>
              </a:spcBef>
              <a:spcAft>
                <a:spcPts val="500"/>
              </a:spcAft>
              <a:defRPr/>
            </a:pPr>
            <a:r>
              <a:rPr lang="en-US" sz="2400" dirty="0">
                <a:latin typeface="+mn-lt"/>
              </a:rPr>
              <a:t>We can analyze our data to identify disparities in care between</a:t>
            </a:r>
          </a:p>
          <a:p>
            <a:pPr lvl="1" eaLnBrk="0" hangingPunct="0">
              <a:spcBef>
                <a:spcPts val="500"/>
              </a:spcBef>
              <a:spcAft>
                <a:spcPts val="500"/>
              </a:spcAft>
              <a:buClr>
                <a:schemeClr val="accent1"/>
              </a:buClr>
              <a:buFont typeface="Arial" charset="0"/>
              <a:buChar char="•"/>
              <a:defRPr/>
            </a:pPr>
            <a:r>
              <a:rPr lang="en-US" sz="2400" dirty="0">
                <a:latin typeface="+mn-lt"/>
              </a:rPr>
              <a:t>Ethnicities</a:t>
            </a:r>
          </a:p>
          <a:p>
            <a:pPr lvl="1" eaLnBrk="0" hangingPunct="0">
              <a:spcBef>
                <a:spcPts val="500"/>
              </a:spcBef>
              <a:spcAft>
                <a:spcPts val="500"/>
              </a:spcAft>
              <a:buClr>
                <a:schemeClr val="accent1"/>
              </a:buClr>
              <a:buFont typeface="Arial" charset="0"/>
              <a:buChar char="•"/>
              <a:defRPr/>
            </a:pPr>
            <a:r>
              <a:rPr lang="en-US" sz="2400" dirty="0">
                <a:latin typeface="+mn-lt"/>
              </a:rPr>
              <a:t>Socio-Economic Groups</a:t>
            </a:r>
          </a:p>
          <a:p>
            <a:pPr lvl="1" eaLnBrk="0" hangingPunct="0">
              <a:spcBef>
                <a:spcPts val="500"/>
              </a:spcBef>
              <a:spcAft>
                <a:spcPts val="500"/>
              </a:spcAft>
              <a:buClr>
                <a:schemeClr val="accent1"/>
              </a:buClr>
              <a:buFont typeface="Arial" charset="0"/>
              <a:buChar char="•"/>
              <a:defRPr/>
            </a:pPr>
            <a:r>
              <a:rPr lang="en-US" sz="2400" dirty="0">
                <a:latin typeface="+mn-lt"/>
              </a:rPr>
              <a:t>Age Groups</a:t>
            </a:r>
          </a:p>
          <a:p>
            <a:pPr lvl="1" eaLnBrk="0" hangingPunct="0">
              <a:spcBef>
                <a:spcPts val="500"/>
              </a:spcBef>
              <a:spcAft>
                <a:spcPts val="500"/>
              </a:spcAft>
              <a:buClr>
                <a:schemeClr val="accent1"/>
              </a:buClr>
              <a:buFont typeface="Arial" charset="0"/>
              <a:buChar char="•"/>
              <a:defRPr/>
            </a:pPr>
            <a:r>
              <a:rPr lang="en-US" sz="2400" dirty="0">
                <a:latin typeface="+mn-lt"/>
              </a:rPr>
              <a:t>Genders</a:t>
            </a:r>
          </a:p>
          <a:p>
            <a:pPr eaLnBrk="0" hangingPunct="0">
              <a:spcBef>
                <a:spcPts val="500"/>
              </a:spcBef>
              <a:spcAft>
                <a:spcPts val="500"/>
              </a:spcAft>
              <a:defRPr/>
            </a:pPr>
            <a:endParaRPr lang="en-US" sz="2400" dirty="0">
              <a:latin typeface="+mn-lt"/>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3"/>
          <p:cNvSpPr txBox="1">
            <a:spLocks noChangeArrowheads="1"/>
          </p:cNvSpPr>
          <p:nvPr/>
        </p:nvSpPr>
        <p:spPr bwMode="auto">
          <a:xfrm>
            <a:off x="685800" y="2667000"/>
            <a:ext cx="7924800" cy="2554288"/>
          </a:xfrm>
          <a:prstGeom prst="rect">
            <a:avLst/>
          </a:prstGeom>
          <a:noFill/>
          <a:ln w="9525">
            <a:noFill/>
            <a:miter lim="800000"/>
            <a:headEnd/>
            <a:tailEnd/>
          </a:ln>
        </p:spPr>
        <p:txBody>
          <a:bodyPr>
            <a:spAutoFit/>
          </a:bodyPr>
          <a:lstStyle/>
          <a:p>
            <a:pPr>
              <a:defRPr/>
            </a:pPr>
            <a:r>
              <a:rPr lang="en-US" sz="3200" dirty="0">
                <a:latin typeface="+mn-lt"/>
              </a:rPr>
              <a:t>SETMA’s Model of Care along with the technology of COGNOS -- this pairing of medicine and technology -- can transform the delivery of healthcare and is worthy of being adopted by others.</a:t>
            </a:r>
          </a:p>
        </p:txBody>
      </p:sp>
      <p:sp>
        <p:nvSpPr>
          <p:cNvPr id="5"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Quality Assessment &amp;</a:t>
            </a:r>
            <a:br>
              <a:rPr lang="en-US" dirty="0">
                <a:solidFill>
                  <a:schemeClr val="accent1">
                    <a:satMod val="150000"/>
                  </a:schemeClr>
                </a:solidFill>
              </a:rPr>
            </a:br>
            <a:r>
              <a:rPr lang="en-US" dirty="0">
                <a:solidFill>
                  <a:schemeClr val="accent1">
                    <a:satMod val="150000"/>
                  </a:schemeClr>
                </a:solidFill>
              </a:rPr>
              <a:t>Performance Improvement</a:t>
            </a: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590800"/>
            <a:ext cx="7543800" cy="2062163"/>
          </a:xfrm>
          <a:prstGeom prst="rect">
            <a:avLst/>
          </a:prstGeom>
          <a:noFill/>
        </p:spPr>
        <p:txBody>
          <a:bodyPr>
            <a:spAutoFit/>
          </a:bodyPr>
          <a:lstStyle/>
          <a:p>
            <a:pPr>
              <a:defRPr/>
            </a:pPr>
            <a:r>
              <a:rPr lang="en-US" sz="3200" dirty="0">
                <a:latin typeface="+mn-lt"/>
              </a:rPr>
              <a:t>By expanding SETMA’s COGNOS Project, we are also designing a quality improvement initiative for the elimination of preventable readmissions to the hospital.</a:t>
            </a:r>
          </a:p>
        </p:txBody>
      </p:sp>
      <p:sp>
        <p:nvSpPr>
          <p:cNvPr id="6"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Quality Assessment &amp;</a:t>
            </a:r>
            <a:br>
              <a:rPr lang="en-US" dirty="0">
                <a:solidFill>
                  <a:schemeClr val="accent1">
                    <a:satMod val="150000"/>
                  </a:schemeClr>
                </a:solidFill>
              </a:rPr>
            </a:br>
            <a:r>
              <a:rPr lang="en-US" dirty="0">
                <a:solidFill>
                  <a:schemeClr val="accent1">
                    <a:satMod val="150000"/>
                  </a:schemeClr>
                </a:solidFill>
              </a:rPr>
              <a:t>Performance Improvement</a:t>
            </a: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www.jameslhollymd.com</a:t>
            </a:r>
          </a:p>
        </p:txBody>
      </p:sp>
      <p:sp>
        <p:nvSpPr>
          <p:cNvPr id="36867" name="TextBox 3"/>
          <p:cNvSpPr txBox="1">
            <a:spLocks noChangeArrowheads="1"/>
          </p:cNvSpPr>
          <p:nvPr/>
        </p:nvSpPr>
        <p:spPr bwMode="auto">
          <a:xfrm>
            <a:off x="457200" y="1447800"/>
            <a:ext cx="8153400" cy="1508105"/>
          </a:xfrm>
          <a:prstGeom prst="rect">
            <a:avLst/>
          </a:prstGeom>
          <a:noFill/>
          <a:ln w="9525">
            <a:noFill/>
            <a:miter lim="800000"/>
            <a:headEnd/>
            <a:tailEnd/>
          </a:ln>
        </p:spPr>
        <p:txBody>
          <a:bodyPr>
            <a:spAutoFit/>
          </a:bodyPr>
          <a:lstStyle/>
          <a:p>
            <a:r>
              <a:rPr lang="en-US" sz="2000" dirty="0"/>
              <a:t>Please visit us at </a:t>
            </a:r>
            <a:r>
              <a:rPr lang="en-US" sz="2000" dirty="0">
                <a:hlinkClick r:id="rId2"/>
              </a:rPr>
              <a:t>www.jameslhollymd.com</a:t>
            </a:r>
            <a:r>
              <a:rPr lang="en-US" sz="2000" dirty="0"/>
              <a:t> where you will find all of our public reporting, electronic patient management and medical home materials.</a:t>
            </a:r>
          </a:p>
          <a:p>
            <a:endParaRPr lang="en-US" sz="3200" dirty="0"/>
          </a:p>
        </p:txBody>
      </p:sp>
      <p:pic>
        <p:nvPicPr>
          <p:cNvPr id="36868" name="Picture 3"/>
          <p:cNvPicPr>
            <a:picLocks noChangeAspect="1" noChangeArrowheads="1"/>
          </p:cNvPicPr>
          <p:nvPr/>
        </p:nvPicPr>
        <p:blipFill>
          <a:blip r:embed="rId3" cstate="print"/>
          <a:srcRect/>
          <a:stretch>
            <a:fillRect/>
          </a:stretch>
        </p:blipFill>
        <p:spPr bwMode="auto">
          <a:xfrm>
            <a:off x="685800" y="2133600"/>
            <a:ext cx="7543800" cy="4476750"/>
          </a:xfrm>
          <a:prstGeom prst="rect">
            <a:avLst/>
          </a:prstGeom>
          <a:noFill/>
          <a:ln w="9525">
            <a:noFill/>
            <a:miter lim="800000"/>
            <a:headEnd/>
            <a:tailEnd/>
          </a:ln>
        </p:spPr>
      </p:pic>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www.jameslhollymd.com	</a:t>
            </a:r>
          </a:p>
        </p:txBody>
      </p:sp>
      <p:sp>
        <p:nvSpPr>
          <p:cNvPr id="37891" name="Content Placeholder 3"/>
          <p:cNvSpPr>
            <a:spLocks noGrp="1"/>
          </p:cNvSpPr>
          <p:nvPr>
            <p:ph idx="1"/>
          </p:nvPr>
        </p:nvSpPr>
        <p:spPr/>
        <p:txBody>
          <a:bodyPr/>
          <a:lstStyle/>
          <a:p>
            <a:endParaRPr lang="en-US"/>
          </a:p>
        </p:txBody>
      </p:sp>
      <p:pic>
        <p:nvPicPr>
          <p:cNvPr id="37892" name="Picture 2"/>
          <p:cNvPicPr>
            <a:picLocks noChangeAspect="1" noChangeArrowheads="1"/>
          </p:cNvPicPr>
          <p:nvPr/>
        </p:nvPicPr>
        <p:blipFill>
          <a:blip r:embed="rId2" cstate="print"/>
          <a:srcRect/>
          <a:stretch>
            <a:fillRect/>
          </a:stretch>
        </p:blipFill>
        <p:spPr bwMode="auto">
          <a:xfrm>
            <a:off x="184150" y="1681163"/>
            <a:ext cx="8807450" cy="4948237"/>
          </a:xfrm>
          <a:prstGeom prst="rect">
            <a:avLst/>
          </a:prstGeom>
          <a:noFill/>
          <a:ln w="9525">
            <a:noFill/>
            <a:miter lim="800000"/>
            <a:headEnd/>
            <a:tailEnd/>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SETMA’s Model of Care</a:t>
            </a:r>
          </a:p>
        </p:txBody>
      </p:sp>
      <p:sp>
        <p:nvSpPr>
          <p:cNvPr id="7172" name="Rectangle 4"/>
          <p:cNvSpPr>
            <a:spLocks noChangeArrowheads="1"/>
          </p:cNvSpPr>
          <p:nvPr/>
        </p:nvSpPr>
        <p:spPr bwMode="auto">
          <a:xfrm>
            <a:off x="0" y="1590675"/>
            <a:ext cx="8534400" cy="3895725"/>
          </a:xfrm>
          <a:prstGeom prst="rect">
            <a:avLst/>
          </a:prstGeom>
          <a:noFill/>
          <a:ln w="9525">
            <a:noFill/>
            <a:miter lim="800000"/>
            <a:headEnd/>
            <a:tailEnd/>
          </a:ln>
          <a:effectLst/>
        </p:spPr>
        <p:txBody>
          <a:bodyPr>
            <a:spAutoFit/>
          </a:bodyPr>
          <a:lstStyle/>
          <a:p>
            <a:pPr algn="ctr" eaLnBrk="0" hangingPunct="0">
              <a:spcBef>
                <a:spcPts val="500"/>
              </a:spcBef>
              <a:spcAft>
                <a:spcPts val="500"/>
              </a:spcAft>
              <a:defRPr/>
            </a:pPr>
            <a:endParaRPr lang="en-US" sz="2800" dirty="0">
              <a:latin typeface="+mn-lt"/>
            </a:endParaRPr>
          </a:p>
          <a:p>
            <a:pPr marL="914400" indent="-457200" eaLnBrk="0" hangingPunct="0">
              <a:spcBef>
                <a:spcPts val="1000"/>
              </a:spcBef>
              <a:spcAft>
                <a:spcPts val="1000"/>
              </a:spcAft>
              <a:buFont typeface="+mj-lt"/>
              <a:buAutoNum type="arabicPeriod"/>
              <a:defRPr/>
            </a:pPr>
            <a:r>
              <a:rPr lang="en-US" sz="2800" dirty="0">
                <a:latin typeface="+mn-lt"/>
              </a:rPr>
              <a:t>Performance Tracking – one patient at a time</a:t>
            </a:r>
          </a:p>
          <a:p>
            <a:pPr marL="914400" indent="-457200" eaLnBrk="0" hangingPunct="0">
              <a:spcBef>
                <a:spcPts val="1000"/>
              </a:spcBef>
              <a:spcAft>
                <a:spcPts val="1000"/>
              </a:spcAft>
              <a:buFont typeface="+mj-lt"/>
              <a:buAutoNum type="arabicPeriod"/>
              <a:defRPr/>
            </a:pPr>
            <a:r>
              <a:rPr lang="en-US" sz="2800" dirty="0">
                <a:latin typeface="+mn-lt"/>
              </a:rPr>
              <a:t>Performance Auditing – by panel or population</a:t>
            </a:r>
          </a:p>
          <a:p>
            <a:pPr marL="914400" indent="-457200" eaLnBrk="0" hangingPunct="0">
              <a:spcBef>
                <a:spcPts val="1000"/>
              </a:spcBef>
              <a:spcAft>
                <a:spcPts val="1000"/>
              </a:spcAft>
              <a:buFont typeface="+mj-lt"/>
              <a:buAutoNum type="arabicPeriod"/>
              <a:defRPr/>
            </a:pPr>
            <a:r>
              <a:rPr lang="en-US" sz="2800" dirty="0">
                <a:latin typeface="+mn-lt"/>
              </a:rPr>
              <a:t>Analysis of Provider Performance Data</a:t>
            </a:r>
          </a:p>
          <a:p>
            <a:pPr marL="914400" indent="-457200" eaLnBrk="0" hangingPunct="0">
              <a:spcBef>
                <a:spcPts val="1000"/>
              </a:spcBef>
              <a:spcAft>
                <a:spcPts val="1000"/>
              </a:spcAft>
              <a:buFont typeface="+mj-lt"/>
              <a:buAutoNum type="arabicPeriod"/>
              <a:defRPr/>
            </a:pPr>
            <a:r>
              <a:rPr lang="en-US" sz="2800" dirty="0">
                <a:latin typeface="+mn-lt"/>
              </a:rPr>
              <a:t>Public Reporting by Provider Name </a:t>
            </a:r>
          </a:p>
          <a:p>
            <a:pPr marL="914400" indent="-457200" eaLnBrk="0" hangingPunct="0">
              <a:spcBef>
                <a:spcPts val="1000"/>
              </a:spcBef>
              <a:spcAft>
                <a:spcPts val="1000"/>
              </a:spcAft>
              <a:buFont typeface="+mj-lt"/>
              <a:buAutoNum type="arabicPeriod"/>
              <a:defRPr/>
            </a:pPr>
            <a:r>
              <a:rPr lang="en-US" sz="2800" dirty="0">
                <a:latin typeface="+mn-lt"/>
              </a:rPr>
              <a:t>Quality Assessment/Performance Improvement</a:t>
            </a:r>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www.jameslhollymd.com	</a:t>
            </a:r>
          </a:p>
        </p:txBody>
      </p:sp>
      <p:sp>
        <p:nvSpPr>
          <p:cNvPr id="38915" name="Content Placeholder 3"/>
          <p:cNvSpPr>
            <a:spLocks noGrp="1"/>
          </p:cNvSpPr>
          <p:nvPr>
            <p:ph idx="1"/>
          </p:nvPr>
        </p:nvSpPr>
        <p:spPr/>
        <p:txBody>
          <a:bodyPr/>
          <a:lstStyle/>
          <a:p>
            <a:endParaRPr lang="en-US"/>
          </a:p>
        </p:txBody>
      </p:sp>
      <p:pic>
        <p:nvPicPr>
          <p:cNvPr id="38916" name="Picture 3"/>
          <p:cNvPicPr>
            <a:picLocks noChangeAspect="1" noChangeArrowheads="1"/>
          </p:cNvPicPr>
          <p:nvPr/>
        </p:nvPicPr>
        <p:blipFill>
          <a:blip r:embed="rId2" cstate="print"/>
          <a:srcRect/>
          <a:stretch>
            <a:fillRect/>
          </a:stretch>
        </p:blipFill>
        <p:spPr bwMode="auto">
          <a:xfrm>
            <a:off x="1828800" y="1573213"/>
            <a:ext cx="5867400" cy="5132387"/>
          </a:xfrm>
          <a:prstGeom prst="rect">
            <a:avLst/>
          </a:prstGeom>
          <a:noFill/>
          <a:ln w="9525">
            <a:noFill/>
            <a:miter lim="800000"/>
            <a:headEnd/>
            <a:tailEnd/>
          </a:ln>
        </p:spPr>
      </p:pic>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1"/>
                </a:solidFill>
              </a:rPr>
              <a:t>The Future</a:t>
            </a:r>
          </a:p>
        </p:txBody>
      </p:sp>
      <p:sp>
        <p:nvSpPr>
          <p:cNvPr id="4" name="TextBox 3"/>
          <p:cNvSpPr txBox="1"/>
          <p:nvPr/>
        </p:nvSpPr>
        <p:spPr>
          <a:xfrm>
            <a:off x="457200" y="2133600"/>
            <a:ext cx="7924800" cy="4032250"/>
          </a:xfrm>
          <a:prstGeom prst="rect">
            <a:avLst/>
          </a:prstGeom>
          <a:noFill/>
        </p:spPr>
        <p:txBody>
          <a:bodyPr>
            <a:spAutoFit/>
          </a:bodyPr>
          <a:lstStyle/>
          <a:p>
            <a:pPr>
              <a:defRPr/>
            </a:pPr>
            <a:r>
              <a:rPr lang="en-US" sz="3200" dirty="0">
                <a:latin typeface="+mn-lt"/>
              </a:rPr>
              <a:t>The future of quality metrics and the auditing of provider performance are constantly evolving.  SETMA’s COGNOS Project allows us to both participate in the future and to define it; and, ultimately to pay attention to the things that matter and the things that will result in improved health for all of our patients.</a:t>
            </a: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Clusters and Galaxies</a:t>
            </a:r>
          </a:p>
        </p:txBody>
      </p:sp>
      <p:sp>
        <p:nvSpPr>
          <p:cNvPr id="12291" name="Content Placeholder 2"/>
          <p:cNvSpPr>
            <a:spLocks noGrp="1"/>
          </p:cNvSpPr>
          <p:nvPr>
            <p:ph idx="1"/>
          </p:nvPr>
        </p:nvSpPr>
        <p:spPr/>
        <p:txBody>
          <a:bodyPr/>
          <a:lstStyle/>
          <a:p>
            <a:pPr eaLnBrk="1" hangingPunct="1"/>
            <a:endParaRPr lang="en-US" sz="2400"/>
          </a:p>
          <a:p>
            <a:pPr eaLnBrk="1" hangingPunct="1"/>
            <a:r>
              <a:rPr lang="en-US" sz="2400"/>
              <a:t>A “</a:t>
            </a:r>
            <a:r>
              <a:rPr lang="en-US" sz="2400" i="1"/>
              <a:t>cluster</a:t>
            </a:r>
            <a:r>
              <a:rPr lang="en-US" sz="2400"/>
              <a:t>” is seven or more quality metrics for a single condition, i.e., diabetes, hypertension, etc.</a:t>
            </a:r>
          </a:p>
          <a:p>
            <a:pPr eaLnBrk="1" hangingPunct="1"/>
            <a:endParaRPr lang="en-US" sz="2400"/>
          </a:p>
          <a:p>
            <a:pPr eaLnBrk="1" hangingPunct="1"/>
            <a:r>
              <a:rPr lang="en-US" sz="2400"/>
              <a:t>A “</a:t>
            </a:r>
            <a:r>
              <a:rPr lang="en-US" sz="2400" i="1"/>
              <a:t>galaxy</a:t>
            </a:r>
            <a:r>
              <a:rPr lang="en-US" sz="2400"/>
              <a:t>” is multiple clusters for the same patient, i.e., diabetes, hypertension, lipids, CHF, etc.</a:t>
            </a:r>
          </a:p>
          <a:p>
            <a:pPr eaLnBrk="1" hangingPunct="1"/>
            <a:endParaRPr lang="en-US" sz="2400"/>
          </a:p>
          <a:p>
            <a:pPr eaLnBrk="1" hangingPunct="1"/>
            <a:r>
              <a:rPr lang="en-US" sz="2400"/>
              <a:t>Fulfilling a single or a few quality metrics does not change outcomes, but fulfilling “clusters” and “galaxies” of metrics at the point-of-care can and </a:t>
            </a:r>
            <a:r>
              <a:rPr lang="en-US" sz="2400" i="1"/>
              <a:t>will</a:t>
            </a:r>
            <a:r>
              <a:rPr lang="en-US" sz="2400"/>
              <a:t> change outcomes.</a:t>
            </a:r>
          </a:p>
          <a:p>
            <a:pPr eaLnBrk="1" hangingPunct="1"/>
            <a:endParaRPr lang="en-US" sz="240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 y="155448"/>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13315" name="Content Placeholder 7" descr="Diabetes Final.JPG"/>
          <p:cNvPicPr>
            <a:picLocks noGrp="1" noChangeAspect="1"/>
          </p:cNvPicPr>
          <p:nvPr>
            <p:ph idx="1"/>
          </p:nvPr>
        </p:nvPicPr>
        <p:blipFill>
          <a:blip r:embed="rId2" cstate="print"/>
          <a:srcRect/>
          <a:stretch>
            <a:fillRect/>
          </a:stretch>
        </p:blipFill>
        <p:spPr>
          <a:xfrm>
            <a:off x="1371600" y="1676400"/>
            <a:ext cx="6521450" cy="5083175"/>
          </a:xfrm>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 y="76200"/>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14339" name="Content Placeholder 4" descr="Galaxy Final.JPG"/>
          <p:cNvPicPr>
            <a:picLocks noGrp="1" noChangeAspect="1"/>
          </p:cNvPicPr>
          <p:nvPr>
            <p:ph idx="1"/>
          </p:nvPr>
        </p:nvPicPr>
        <p:blipFill>
          <a:blip r:embed="rId2" cstate="print"/>
          <a:srcRect/>
          <a:stretch>
            <a:fillRect/>
          </a:stretch>
        </p:blipFill>
        <p:spPr>
          <a:xfrm>
            <a:off x="1524000" y="1600200"/>
            <a:ext cx="6056313" cy="5040313"/>
          </a:xfrm>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 y="118872"/>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25603" name="TextBox 3"/>
          <p:cNvSpPr txBox="1">
            <a:spLocks noChangeArrowheads="1"/>
          </p:cNvSpPr>
          <p:nvPr/>
        </p:nvSpPr>
        <p:spPr bwMode="auto">
          <a:xfrm>
            <a:off x="533400" y="1905000"/>
            <a:ext cx="8382000" cy="4524375"/>
          </a:xfrm>
          <a:prstGeom prst="rect">
            <a:avLst/>
          </a:prstGeom>
          <a:noFill/>
          <a:ln w="9525">
            <a:noFill/>
            <a:miter lim="800000"/>
            <a:headEnd/>
            <a:tailEnd/>
          </a:ln>
        </p:spPr>
        <p:txBody>
          <a:bodyPr>
            <a:spAutoFit/>
          </a:bodyPr>
          <a:lstStyle/>
          <a:p>
            <a:pPr>
              <a:defRPr/>
            </a:pPr>
            <a:r>
              <a:rPr lang="en-US" sz="3600" dirty="0">
                <a:latin typeface="+mn-lt"/>
              </a:rPr>
              <a:t>Unlike a single metric, such as “was the blood pressure taken,” which will not improve care, fulfilling and then auditing a “cluster” or a “galaxy of clusters” in the care of a patient </a:t>
            </a:r>
            <a:r>
              <a:rPr lang="en-US" sz="3600" b="1" i="1" dirty="0">
                <a:latin typeface="+mn-lt"/>
              </a:rPr>
              <a:t>will</a:t>
            </a:r>
            <a:r>
              <a:rPr lang="en-US" sz="3600" dirty="0">
                <a:latin typeface="+mn-lt"/>
              </a:rPr>
              <a:t> improve treatment outcomes and </a:t>
            </a:r>
            <a:r>
              <a:rPr lang="en-US" sz="3600" b="1" i="1" dirty="0">
                <a:latin typeface="+mn-lt"/>
              </a:rPr>
              <a:t>will</a:t>
            </a:r>
            <a:r>
              <a:rPr lang="en-US" sz="3600" dirty="0">
                <a:latin typeface="+mn-lt"/>
              </a:rPr>
              <a:t> result in quality care.</a:t>
            </a:r>
          </a:p>
          <a:p>
            <a:pPr>
              <a:defRPr/>
            </a:pPr>
            <a:endParaRPr lang="en-US" sz="3600" dirty="0">
              <a:latin typeface="+mn-lt"/>
            </a:endParaRPr>
          </a:p>
          <a:p>
            <a:pPr>
              <a:defRPr/>
            </a:pPr>
            <a:endParaRPr lang="en-US" sz="3600" dirty="0">
              <a:latin typeface="+mn-lt"/>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76200"/>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26627" name="TextBox 3"/>
          <p:cNvSpPr txBox="1">
            <a:spLocks noChangeArrowheads="1"/>
          </p:cNvSpPr>
          <p:nvPr/>
        </p:nvSpPr>
        <p:spPr bwMode="auto">
          <a:xfrm>
            <a:off x="76200" y="1835150"/>
            <a:ext cx="3810000" cy="4032250"/>
          </a:xfrm>
          <a:prstGeom prst="rect">
            <a:avLst/>
          </a:prstGeom>
          <a:noFill/>
          <a:ln w="9525">
            <a:noFill/>
            <a:miter lim="800000"/>
            <a:headEnd/>
            <a:tailEnd/>
          </a:ln>
        </p:spPr>
        <p:txBody>
          <a:bodyPr>
            <a:spAutoFit/>
          </a:bodyPr>
          <a:lstStyle/>
          <a:p>
            <a:pPr>
              <a:defRPr/>
            </a:pPr>
            <a:r>
              <a:rPr lang="en-US" sz="3200" dirty="0">
                <a:latin typeface="+mn-lt"/>
              </a:rPr>
              <a:t>What is most often missing in quality improvement initiative is real-time, auditing with comparative display of results, and public reporting.</a:t>
            </a:r>
          </a:p>
        </p:txBody>
      </p:sp>
      <p:pic>
        <p:nvPicPr>
          <p:cNvPr id="16388" name="Picture 2"/>
          <p:cNvPicPr>
            <a:picLocks noChangeAspect="1" noChangeArrowheads="1"/>
          </p:cNvPicPr>
          <p:nvPr/>
        </p:nvPicPr>
        <p:blipFill>
          <a:blip r:embed="rId2" cstate="print"/>
          <a:srcRect/>
          <a:stretch>
            <a:fillRect/>
          </a:stretch>
        </p:blipFill>
        <p:spPr bwMode="auto">
          <a:xfrm>
            <a:off x="3876675" y="1676400"/>
            <a:ext cx="5038725" cy="4953000"/>
          </a:xfrm>
          <a:prstGeom prst="rect">
            <a:avLst/>
          </a:prstGeom>
          <a:noFill/>
          <a:ln w="9525">
            <a:noFill/>
            <a:miter lim="800000"/>
            <a:headEnd/>
            <a:tailEnd/>
          </a:ln>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18872"/>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27651" name="Rectangle 4"/>
          <p:cNvSpPr>
            <a:spLocks noChangeArrowheads="1"/>
          </p:cNvSpPr>
          <p:nvPr/>
        </p:nvSpPr>
        <p:spPr bwMode="auto">
          <a:xfrm>
            <a:off x="304800" y="1898650"/>
            <a:ext cx="8534400" cy="3816350"/>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SETMA employed IBM’s Business Intelligence software, </a:t>
            </a:r>
            <a:r>
              <a:rPr lang="en-US" sz="2400" i="1" dirty="0">
                <a:latin typeface="+mn-lt"/>
              </a:rPr>
              <a:t>COGNOS</a:t>
            </a:r>
            <a:r>
              <a:rPr lang="en-US" sz="2400" dirty="0">
                <a:latin typeface="+mn-lt"/>
              </a:rPr>
              <a:t> to audit provider performance and compliance.</a:t>
            </a:r>
          </a:p>
          <a:p>
            <a:pPr eaLnBrk="0" hangingPunct="0">
              <a:spcBef>
                <a:spcPts val="500"/>
              </a:spcBef>
              <a:spcAft>
                <a:spcPts val="500"/>
              </a:spcAft>
              <a:defRPr/>
            </a:pPr>
            <a:endParaRPr lang="en-US" sz="2400" dirty="0">
              <a:latin typeface="+mn-lt"/>
            </a:endParaRPr>
          </a:p>
          <a:p>
            <a:pPr eaLnBrk="0" hangingPunct="0">
              <a:spcBef>
                <a:spcPts val="500"/>
              </a:spcBef>
              <a:spcAft>
                <a:spcPts val="500"/>
              </a:spcAft>
              <a:defRPr/>
            </a:pPr>
            <a:r>
              <a:rPr lang="en-US" sz="2400" i="1" dirty="0">
                <a:latin typeface="+mn-lt"/>
              </a:rPr>
              <a:t>COGNOS</a:t>
            </a:r>
            <a:r>
              <a:rPr lang="en-US" sz="2400" dirty="0">
                <a:latin typeface="+mn-lt"/>
              </a:rPr>
              <a:t> allows all providers to:</a:t>
            </a:r>
          </a:p>
          <a:p>
            <a:pPr marL="914400" lvl="1" indent="-457200" eaLnBrk="0" hangingPunct="0">
              <a:spcBef>
                <a:spcPts val="500"/>
              </a:spcBef>
              <a:spcAft>
                <a:spcPts val="500"/>
              </a:spcAft>
              <a:buFont typeface="Impact" pitchFamily="34" charset="0"/>
              <a:buAutoNum type="arabicPeriod"/>
              <a:defRPr/>
            </a:pPr>
            <a:r>
              <a:rPr lang="en-US" sz="2400" dirty="0">
                <a:latin typeface="+mn-lt"/>
              </a:rPr>
              <a:t>Display their performance for their entire patient base</a:t>
            </a:r>
          </a:p>
          <a:p>
            <a:pPr marL="914400" lvl="1" indent="-457200" eaLnBrk="0" hangingPunct="0">
              <a:spcBef>
                <a:spcPts val="500"/>
              </a:spcBef>
              <a:spcAft>
                <a:spcPts val="500"/>
              </a:spcAft>
              <a:buFont typeface="Impact" pitchFamily="34" charset="0"/>
              <a:buAutoNum type="arabicPeriod"/>
              <a:defRPr/>
            </a:pPr>
            <a:r>
              <a:rPr lang="en-US" sz="2400" dirty="0">
                <a:latin typeface="+mn-lt"/>
              </a:rPr>
              <a:t>Compare their performance to all practice providers</a:t>
            </a:r>
          </a:p>
          <a:p>
            <a:pPr marL="914400" lvl="1" indent="-457200" eaLnBrk="0" hangingPunct="0">
              <a:spcBef>
                <a:spcPts val="500"/>
              </a:spcBef>
              <a:spcAft>
                <a:spcPts val="500"/>
              </a:spcAft>
              <a:buFont typeface="Impact" pitchFamily="34" charset="0"/>
              <a:buAutoNum type="arabicPeriod"/>
              <a:defRPr/>
            </a:pPr>
            <a:r>
              <a:rPr lang="en-US" sz="2400" dirty="0">
                <a:latin typeface="+mn-lt"/>
              </a:rPr>
              <a:t>See outcome trends to identify areas for improvement</a:t>
            </a:r>
          </a:p>
          <a:p>
            <a:pPr marL="914400" lvl="1" indent="-457200" eaLnBrk="0" hangingPunct="0">
              <a:spcBef>
                <a:spcPts val="500"/>
              </a:spcBef>
              <a:spcAft>
                <a:spcPts val="500"/>
              </a:spcAft>
              <a:buFont typeface="Impact" pitchFamily="34" charset="0"/>
              <a:buAutoNum type="arabicPeriod"/>
              <a:defRPr/>
            </a:pPr>
            <a:r>
              <a:rPr lang="en-US" sz="2400" dirty="0">
                <a:latin typeface="+mn-lt"/>
              </a:rPr>
              <a:t>See this at the point-of-care</a:t>
            </a:r>
          </a:p>
        </p:txBody>
      </p:sp>
    </p:spTree>
  </p:cSld>
  <p:clrMapOvr>
    <a:masterClrMapping/>
  </p:clrMapOvr>
  <p:transition spd="med">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1">
      <a:dk1>
        <a:sysClr val="windowText" lastClr="000000"/>
      </a:dk1>
      <a:lt1>
        <a:sysClr val="window" lastClr="FFFFFF"/>
      </a:lt1>
      <a:dk2>
        <a:srgbClr val="5A6378"/>
      </a:dk2>
      <a:lt2>
        <a:srgbClr val="D4D4D6"/>
      </a:lt2>
      <a:accent1>
        <a:srgbClr val="9200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5A6378"/>
    </a:dk2>
    <a:lt2>
      <a:srgbClr val="D4D4D6"/>
    </a:lt2>
    <a:accent1>
      <a:srgbClr val="9200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5A6378"/>
    </a:dk2>
    <a:lt2>
      <a:srgbClr val="D4D4D6"/>
    </a:lt2>
    <a:accent1>
      <a:srgbClr val="9200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978</TotalTime>
  <Words>1013</Words>
  <Application>Microsoft Office PowerPoint</Application>
  <PresentationFormat>On-screen Show (4:3)</PresentationFormat>
  <Paragraphs>106</Paragraphs>
  <Slides>31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Corbel</vt:lpstr>
      <vt:lpstr>Impact</vt:lpstr>
      <vt:lpstr>Tahoma</vt:lpstr>
      <vt:lpstr>Wingdings</vt:lpstr>
      <vt:lpstr>Wingdings 2</vt:lpstr>
      <vt:lpstr>Wingdings 3</vt:lpstr>
      <vt:lpstr>Module</vt:lpstr>
      <vt:lpstr> Gartner Business Intelligence Excellence Award  Semi-Finalist  Southeast Texas Medical Associates, LLP  </vt:lpstr>
      <vt:lpstr>PowerPoint Presentation</vt:lpstr>
      <vt:lpstr>SETMA’s Model of Care</vt:lpstr>
      <vt:lpstr>Clusters and Galaxies</vt:lpstr>
      <vt:lpstr>Auditing Performance After the Visit</vt:lpstr>
      <vt:lpstr>Auditing Performance After the Visit</vt:lpstr>
      <vt:lpstr>Auditing Performance After the Visit</vt:lpstr>
      <vt:lpstr>Auditing Performance After the Visit</vt:lpstr>
      <vt:lpstr>Auditing Performance After the Visit</vt:lpstr>
      <vt:lpstr>Auditing Performance After the Visit</vt:lpstr>
      <vt:lpstr>Analyzing Provider Performance</vt:lpstr>
      <vt:lpstr>Auditing Performance After the Visit</vt:lpstr>
      <vt:lpstr>Auditing Performance After the Visit</vt:lpstr>
      <vt:lpstr>Auditing Performance After the Visit</vt:lpstr>
      <vt:lpstr>Auditing Performance After the Visit</vt:lpstr>
      <vt:lpstr>PowerPoint Presentation</vt:lpstr>
      <vt:lpstr>Analyzing Provider Performance</vt:lpstr>
      <vt:lpstr>Analyzing Provider Performance</vt:lpstr>
      <vt:lpstr>Analyzing Provider Performance</vt:lpstr>
      <vt:lpstr>Analyzing Provider Performance</vt:lpstr>
      <vt:lpstr>Public Reporting of Performance</vt:lpstr>
      <vt:lpstr>Public Reporting of Performance</vt:lpstr>
      <vt:lpstr>Public Reporting of Performance</vt:lpstr>
      <vt:lpstr>Public Reporting of Performance</vt:lpstr>
      <vt:lpstr>Quality Assessment &amp; Performance Improvement</vt:lpstr>
      <vt:lpstr>Quality Assessment &amp; Performance Improvement</vt:lpstr>
      <vt:lpstr>Quality Assessment &amp; Performance Improvement</vt:lpstr>
      <vt:lpstr>www.jameslhollymd.com</vt:lpstr>
      <vt:lpstr>www.jameslhollymd.com </vt:lpstr>
      <vt:lpstr>www.jameslhollymd.com </vt:lpstr>
      <vt:lpstr>The Future</vt:lpstr>
    </vt:vector>
  </TitlesOfParts>
  <Company>SETMA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NextGen Provider Workflow</dc:title>
  <dc:creator>Jonathan W. Owens</dc:creator>
  <cp:lastModifiedBy>Dale R. Fontenot</cp:lastModifiedBy>
  <cp:revision>214</cp:revision>
  <dcterms:created xsi:type="dcterms:W3CDTF">2009-12-03T17:21:13Z</dcterms:created>
  <dcterms:modified xsi:type="dcterms:W3CDTF">2020-08-23T20:21:19Z</dcterms:modified>
</cp:coreProperties>
</file>