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9"/>
  </p:notesMasterIdLst>
  <p:sldIdLst>
    <p:sldId id="256" r:id="rId2"/>
    <p:sldId id="309" r:id="rId3"/>
    <p:sldId id="257" r:id="rId4"/>
    <p:sldId id="258" r:id="rId5"/>
    <p:sldId id="310" r:id="rId6"/>
    <p:sldId id="259" r:id="rId7"/>
    <p:sldId id="306" r:id="rId8"/>
    <p:sldId id="260" r:id="rId9"/>
    <p:sldId id="307" r:id="rId10"/>
    <p:sldId id="261" r:id="rId11"/>
    <p:sldId id="308" r:id="rId12"/>
    <p:sldId id="262" r:id="rId13"/>
    <p:sldId id="263" r:id="rId14"/>
    <p:sldId id="268" r:id="rId15"/>
    <p:sldId id="264" r:id="rId16"/>
    <p:sldId id="265" r:id="rId17"/>
    <p:sldId id="266" r:id="rId18"/>
    <p:sldId id="267" r:id="rId19"/>
    <p:sldId id="269" r:id="rId20"/>
    <p:sldId id="270" r:id="rId21"/>
    <p:sldId id="271" r:id="rId22"/>
    <p:sldId id="272" r:id="rId23"/>
    <p:sldId id="273" r:id="rId24"/>
    <p:sldId id="274" r:id="rId25"/>
    <p:sldId id="275" r:id="rId26"/>
    <p:sldId id="276" r:id="rId27"/>
    <p:sldId id="277" r:id="rId28"/>
    <p:sldId id="278" r:id="rId29"/>
    <p:sldId id="311" r:id="rId30"/>
    <p:sldId id="279" r:id="rId31"/>
    <p:sldId id="280" r:id="rId32"/>
    <p:sldId id="281" r:id="rId33"/>
    <p:sldId id="282" r:id="rId34"/>
    <p:sldId id="283" r:id="rId35"/>
    <p:sldId id="312" r:id="rId36"/>
    <p:sldId id="284" r:id="rId37"/>
    <p:sldId id="285" r:id="rId38"/>
    <p:sldId id="286" r:id="rId39"/>
    <p:sldId id="288" r:id="rId40"/>
    <p:sldId id="287"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5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DEB4AF-FCAA-4ED0-BB73-A9F03809B0E8}" type="datetimeFigureOut">
              <a:rPr lang="en-US"/>
              <a:pPr>
                <a:defRPr/>
              </a:pPr>
              <a:t>8/23/2020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136BD25-AEE1-4DB8-8FD5-5061B8C2FDEF}" type="slidenum">
              <a:rPr lang="en-US"/>
              <a:pPr>
                <a:defRPr/>
              </a:pPr>
              <a:t>‹#›</a:t>
            </a:fld>
            <a:endParaRPr lang="en-US" dirty="0"/>
          </a:p>
        </p:txBody>
      </p:sp>
    </p:spTree>
    <p:extLst>
      <p:ext uri="{BB962C8B-B14F-4D97-AF65-F5344CB8AC3E}">
        <p14:creationId xmlns:p14="http://schemas.microsoft.com/office/powerpoint/2010/main" val="2026722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93D58D-1938-4779-81F1-D45AC5BBB953}" type="slidenum">
              <a:rPr lang="en-US" smtClean="0"/>
              <a:pPr fontAlgn="base">
                <a:spcBef>
                  <a:spcPct val="0"/>
                </a:spcBef>
                <a:spcAft>
                  <a:spcPct val="0"/>
                </a:spcAft>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FBCAE7-F778-4659-B152-D9683896D845}" type="slidenum">
              <a:rPr lang="en-US" smtClean="0"/>
              <a:pPr fontAlgn="base">
                <a:spcBef>
                  <a:spcPct val="0"/>
                </a:spcBef>
                <a:spcAft>
                  <a:spcPct val="0"/>
                </a:spcAft>
                <a:defRPr/>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14E64DCC-2CAA-4857-8197-FA6D14E6F333}" type="datetime1">
              <a:rPr lang="en-US"/>
              <a:pPr>
                <a:defRPr/>
              </a:pPr>
              <a:t>8/23/2020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3F8586D-3243-4ED9-BCCC-171AE15DB7A2}" type="slidenum">
              <a:rPr lang="en-US"/>
              <a:pPr>
                <a:defRPr/>
              </a:pPr>
              <a:t>‹#›</a:t>
            </a:fld>
            <a:endParaRPr lang="en-US" dirty="0"/>
          </a:p>
        </p:txBody>
      </p:sp>
    </p:spTree>
    <p:extLst>
      <p:ext uri="{BB962C8B-B14F-4D97-AF65-F5344CB8AC3E}">
        <p14:creationId xmlns:p14="http://schemas.microsoft.com/office/powerpoint/2010/main" val="38208996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AB3BAE-4B45-4612-8FFE-F384C38597A7}"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7A3700-1288-46B9-8787-EA17DE0699D4}" type="slidenum">
              <a:rPr lang="en-US"/>
              <a:pPr>
                <a:defRPr/>
              </a:pPr>
              <a:t>‹#›</a:t>
            </a:fld>
            <a:endParaRPr lang="en-US" dirty="0"/>
          </a:p>
        </p:txBody>
      </p:sp>
    </p:spTree>
    <p:extLst>
      <p:ext uri="{BB962C8B-B14F-4D97-AF65-F5344CB8AC3E}">
        <p14:creationId xmlns:p14="http://schemas.microsoft.com/office/powerpoint/2010/main" val="118791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16FF584A-0D5C-4C66-863E-F9C9DF18BCC6}" type="datetime1">
              <a:rPr lang="en-US"/>
              <a:pPr>
                <a:defRPr/>
              </a:pPr>
              <a:t>8/23/2020</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182D773-D715-44C3-9473-8A11F61F2AEA}" type="slidenum">
              <a:rPr lang="en-US"/>
              <a:pPr>
                <a:defRPr/>
              </a:pPr>
              <a:t>‹#›</a:t>
            </a:fld>
            <a:endParaRPr lang="en-US" dirty="0"/>
          </a:p>
        </p:txBody>
      </p:sp>
    </p:spTree>
    <p:extLst>
      <p:ext uri="{BB962C8B-B14F-4D97-AF65-F5344CB8AC3E}">
        <p14:creationId xmlns:p14="http://schemas.microsoft.com/office/powerpoint/2010/main" val="127701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defRPr sz="3600"/>
            </a:lvl1pPr>
            <a:extLst/>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C9DF741-5CF6-481A-8DFF-3821039391DB}"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FFA852-6406-4D63-BCC3-2D5B44FD5193}" type="slidenum">
              <a:rPr lang="en-US"/>
              <a:pPr>
                <a:defRPr/>
              </a:pPr>
              <a:t>‹#›</a:t>
            </a:fld>
            <a:endParaRPr lang="en-US" dirty="0"/>
          </a:p>
        </p:txBody>
      </p:sp>
    </p:spTree>
    <p:extLst>
      <p:ext uri="{BB962C8B-B14F-4D97-AF65-F5344CB8AC3E}">
        <p14:creationId xmlns:p14="http://schemas.microsoft.com/office/powerpoint/2010/main" val="248398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2439972E-7354-41BA-BA21-1A6D9A2B6F3B}" type="datetime1">
              <a:rPr lang="en-US"/>
              <a:pPr>
                <a:defRPr/>
              </a:pPr>
              <a:t>8/23/2020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9623521-75E2-4CE1-81EA-1EA0250CB69A}" type="slidenum">
              <a:rPr lang="en-US"/>
              <a:pPr>
                <a:defRPr/>
              </a:pPr>
              <a:t>‹#›</a:t>
            </a:fld>
            <a:endParaRPr lang="en-US" dirty="0"/>
          </a:p>
        </p:txBody>
      </p:sp>
    </p:spTree>
    <p:extLst>
      <p:ext uri="{BB962C8B-B14F-4D97-AF65-F5344CB8AC3E}">
        <p14:creationId xmlns:p14="http://schemas.microsoft.com/office/powerpoint/2010/main" val="14481475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DFBC29C-DA42-403A-A520-E3685063FE25}"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9C7103-3853-4B03-A3AF-1F8C30871D46}" type="slidenum">
              <a:rPr lang="en-US"/>
              <a:pPr>
                <a:defRPr/>
              </a:pPr>
              <a:t>‹#›</a:t>
            </a:fld>
            <a:endParaRPr lang="en-US" dirty="0"/>
          </a:p>
        </p:txBody>
      </p:sp>
    </p:spTree>
    <p:extLst>
      <p:ext uri="{BB962C8B-B14F-4D97-AF65-F5344CB8AC3E}">
        <p14:creationId xmlns:p14="http://schemas.microsoft.com/office/powerpoint/2010/main" val="95077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D90C80E-CE3B-4174-97CF-3AAB1DAB1845}" type="datetime1">
              <a:rPr lang="en-US"/>
              <a:pPr>
                <a:defRPr/>
              </a:pPr>
              <a:t>8/23/2020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FA3E4F-C946-4F3B-BF2D-3395A48DF9FA}" type="slidenum">
              <a:rPr lang="en-US"/>
              <a:pPr>
                <a:defRPr/>
              </a:pPr>
              <a:t>‹#›</a:t>
            </a:fld>
            <a:endParaRPr lang="en-US" dirty="0"/>
          </a:p>
        </p:txBody>
      </p:sp>
    </p:spTree>
    <p:extLst>
      <p:ext uri="{BB962C8B-B14F-4D97-AF65-F5344CB8AC3E}">
        <p14:creationId xmlns:p14="http://schemas.microsoft.com/office/powerpoint/2010/main" val="112379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DA7330F-9E8D-420C-8ACA-EE8435150686}" type="datetime1">
              <a:rPr lang="en-US"/>
              <a:pPr>
                <a:defRPr/>
              </a:pPr>
              <a:t>8/23/2020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AB58CA-D027-4D85-A33F-027B13778D7B}" type="slidenum">
              <a:rPr lang="en-US"/>
              <a:pPr>
                <a:defRPr/>
              </a:pPr>
              <a:t>‹#›</a:t>
            </a:fld>
            <a:endParaRPr lang="en-US" dirty="0"/>
          </a:p>
        </p:txBody>
      </p:sp>
    </p:spTree>
    <p:extLst>
      <p:ext uri="{BB962C8B-B14F-4D97-AF65-F5344CB8AC3E}">
        <p14:creationId xmlns:p14="http://schemas.microsoft.com/office/powerpoint/2010/main" val="242005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D18D019-0275-41D7-8CDB-0D75009349F9}" type="datetime1">
              <a:rPr lang="en-US"/>
              <a:pPr>
                <a:defRPr/>
              </a:pPr>
              <a:t>8/23/2020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87A60E3-9377-46AC-9178-CE163C32A7D4}" type="slidenum">
              <a:rPr lang="en-US"/>
              <a:pPr>
                <a:defRPr/>
              </a:pPr>
              <a:t>‹#›</a:t>
            </a:fld>
            <a:endParaRPr lang="en-US" dirty="0"/>
          </a:p>
        </p:txBody>
      </p:sp>
    </p:spTree>
    <p:extLst>
      <p:ext uri="{BB962C8B-B14F-4D97-AF65-F5344CB8AC3E}">
        <p14:creationId xmlns:p14="http://schemas.microsoft.com/office/powerpoint/2010/main" val="58773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fld id="{E16A3A41-6623-4321-87BC-FA4A2B213747}" type="datetime1">
              <a:rPr lang="en-US"/>
              <a:pPr>
                <a:defRPr/>
              </a:pPr>
              <a:t>8/23/2020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87B98C30-122C-434C-9C10-5E803BC4916E}" type="slidenum">
              <a:rPr lang="en-US"/>
              <a:pPr>
                <a:defRPr/>
              </a:pPr>
              <a:t>‹#›</a:t>
            </a:fld>
            <a:endParaRPr lang="en-US" dirty="0"/>
          </a:p>
        </p:txBody>
      </p:sp>
    </p:spTree>
    <p:extLst>
      <p:ext uri="{BB962C8B-B14F-4D97-AF65-F5344CB8AC3E}">
        <p14:creationId xmlns:p14="http://schemas.microsoft.com/office/powerpoint/2010/main" val="347365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C21F478E-0358-4063-A9FF-B3313E9F92CE}" type="datetime1">
              <a:rPr lang="en-US"/>
              <a:pPr>
                <a:defRPr/>
              </a:pPr>
              <a:t>8/23/2020</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D7FF507C-FF1C-4B9D-933D-62B8E8194EB9}" type="slidenum">
              <a:rPr lang="en-US"/>
              <a:pPr>
                <a:defRPr/>
              </a:pPr>
              <a:t>‹#›</a:t>
            </a:fld>
            <a:endParaRPr lang="en-US" dirty="0"/>
          </a:p>
        </p:txBody>
      </p:sp>
    </p:spTree>
    <p:extLst>
      <p:ext uri="{BB962C8B-B14F-4D97-AF65-F5344CB8AC3E}">
        <p14:creationId xmlns:p14="http://schemas.microsoft.com/office/powerpoint/2010/main" val="85437098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1FADB661-3502-4007-BAC0-1AA8EF041883}" type="datetime1">
              <a:rPr lang="en-US"/>
              <a:pPr>
                <a:defRPr/>
              </a:pPr>
              <a:t>8/23/2020</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8ABDA1DD-202D-46C8-9141-6EC211C5D86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3" r:id="rId2"/>
    <p:sldLayoutId id="2147483749" r:id="rId3"/>
    <p:sldLayoutId id="2147483744" r:id="rId4"/>
    <p:sldLayoutId id="2147483745" r:id="rId5"/>
    <p:sldLayoutId id="2147483746" r:id="rId6"/>
    <p:sldLayoutId id="2147483750" r:id="rId7"/>
    <p:sldLayoutId id="2147483751" r:id="rId8"/>
    <p:sldLayoutId id="2147483752" r:id="rId9"/>
    <p:sldLayoutId id="2147483747" r:id="rId10"/>
    <p:sldLayoutId id="2147483753" r:id="rId11"/>
  </p:sldLayoutIdLst>
  <p:hf hdr="0" ftr="0" dt="0"/>
  <p:txStyles>
    <p:titleStyle>
      <a:lvl1pPr algn="l" rtl="0" eaLnBrk="0" fontAlgn="base" hangingPunct="0">
        <a:spcBef>
          <a:spcPct val="0"/>
        </a:spcBef>
        <a:spcAft>
          <a:spcPct val="0"/>
        </a:spcAft>
        <a:defRPr sz="4500" b="1" kern="1200">
          <a:solidFill>
            <a:srgbClr val="F34E27"/>
          </a:solidFill>
          <a:latin typeface="+mj-lt"/>
          <a:ea typeface="+mj-ea"/>
          <a:cs typeface="+mj-cs"/>
        </a:defRPr>
      </a:lvl1pPr>
      <a:lvl2pPr algn="l" rtl="0" eaLnBrk="0" fontAlgn="base" hangingPunct="0">
        <a:spcBef>
          <a:spcPct val="0"/>
        </a:spcBef>
        <a:spcAft>
          <a:spcPct val="0"/>
        </a:spcAft>
        <a:defRPr sz="4500" b="1">
          <a:solidFill>
            <a:srgbClr val="F34E27"/>
          </a:solidFill>
          <a:latin typeface="Corbel" pitchFamily="34" charset="0"/>
        </a:defRPr>
      </a:lvl2pPr>
      <a:lvl3pPr algn="l" rtl="0" eaLnBrk="0" fontAlgn="base" hangingPunct="0">
        <a:spcBef>
          <a:spcPct val="0"/>
        </a:spcBef>
        <a:spcAft>
          <a:spcPct val="0"/>
        </a:spcAft>
        <a:defRPr sz="4500" b="1">
          <a:solidFill>
            <a:srgbClr val="F34E27"/>
          </a:solidFill>
          <a:latin typeface="Corbel" pitchFamily="34" charset="0"/>
        </a:defRPr>
      </a:lvl3pPr>
      <a:lvl4pPr algn="l" rtl="0" eaLnBrk="0" fontAlgn="base" hangingPunct="0">
        <a:spcBef>
          <a:spcPct val="0"/>
        </a:spcBef>
        <a:spcAft>
          <a:spcPct val="0"/>
        </a:spcAft>
        <a:defRPr sz="4500" b="1">
          <a:solidFill>
            <a:srgbClr val="F34E27"/>
          </a:solidFill>
          <a:latin typeface="Corbel" pitchFamily="34" charset="0"/>
        </a:defRPr>
      </a:lvl4pPr>
      <a:lvl5pPr algn="l" rtl="0" eaLnBrk="0" fontAlgn="base" hangingPunct="0">
        <a:spcBef>
          <a:spcPct val="0"/>
        </a:spcBef>
        <a:spcAft>
          <a:spcPct val="0"/>
        </a:spcAft>
        <a:defRPr sz="4500" b="1">
          <a:solidFill>
            <a:srgbClr val="F34E27"/>
          </a:solidFill>
          <a:latin typeface="Corbel" pitchFamily="34" charset="0"/>
        </a:defRPr>
      </a:lvl5pPr>
      <a:lvl6pPr marL="457200" algn="l" rtl="0" fontAlgn="base">
        <a:spcBef>
          <a:spcPct val="0"/>
        </a:spcBef>
        <a:spcAft>
          <a:spcPct val="0"/>
        </a:spcAft>
        <a:defRPr sz="4500" b="1">
          <a:solidFill>
            <a:srgbClr val="F34E27"/>
          </a:solidFill>
          <a:latin typeface="Corbel" pitchFamily="34" charset="0"/>
        </a:defRPr>
      </a:lvl6pPr>
      <a:lvl7pPr marL="914400" algn="l" rtl="0" fontAlgn="base">
        <a:spcBef>
          <a:spcPct val="0"/>
        </a:spcBef>
        <a:spcAft>
          <a:spcPct val="0"/>
        </a:spcAft>
        <a:defRPr sz="4500" b="1">
          <a:solidFill>
            <a:srgbClr val="F34E27"/>
          </a:solidFill>
          <a:latin typeface="Corbel" pitchFamily="34" charset="0"/>
        </a:defRPr>
      </a:lvl7pPr>
      <a:lvl8pPr marL="1371600" algn="l" rtl="0" fontAlgn="base">
        <a:spcBef>
          <a:spcPct val="0"/>
        </a:spcBef>
        <a:spcAft>
          <a:spcPct val="0"/>
        </a:spcAft>
        <a:defRPr sz="4500" b="1">
          <a:solidFill>
            <a:srgbClr val="F34E27"/>
          </a:solidFill>
          <a:latin typeface="Corbel" pitchFamily="34" charset="0"/>
        </a:defRPr>
      </a:lvl8pPr>
      <a:lvl9pPr marL="1828800" algn="l" rtl="0" fontAlgn="base">
        <a:spcBef>
          <a:spcPct val="0"/>
        </a:spcBef>
        <a:spcAft>
          <a:spcPct val="0"/>
        </a:spcAft>
        <a:defRPr sz="4500" b="1">
          <a:solidFill>
            <a:srgbClr val="F34E27"/>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8CADAE"/>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8C7B70"/>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8FB08C"/>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8077200" cy="1673352"/>
          </a:xfrm>
        </p:spPr>
        <p:txBody>
          <a:bodyPr>
            <a:normAutofit fontScale="90000"/>
          </a:bodyPr>
          <a:lstStyle/>
          <a:p>
            <a:pPr eaLnBrk="1" fontAlgn="auto" hangingPunct="1">
              <a:spcAft>
                <a:spcPts val="0"/>
              </a:spcAft>
              <a:defRPr/>
            </a:pPr>
            <a:r>
              <a:rPr lang="en-US" sz="4000" dirty="0">
                <a:solidFill>
                  <a:schemeClr val="accent1">
                    <a:satMod val="150000"/>
                  </a:schemeClr>
                </a:solidFill>
              </a:rPr>
              <a:t>IBM Healthcare Academy Community</a:t>
            </a:r>
            <a:br>
              <a:rPr lang="en-US" sz="4000" dirty="0">
                <a:solidFill>
                  <a:schemeClr val="accent1">
                    <a:satMod val="150000"/>
                  </a:schemeClr>
                </a:solidFill>
              </a:rPr>
            </a:br>
            <a:r>
              <a:rPr lang="en-US" sz="4000" dirty="0">
                <a:solidFill>
                  <a:schemeClr val="accent1">
                    <a:satMod val="150000"/>
                  </a:schemeClr>
                </a:solidFill>
              </a:rPr>
              <a:t>Healthcare IT Solutions</a:t>
            </a:r>
            <a:br>
              <a:rPr lang="en-US" sz="4000" dirty="0">
                <a:solidFill>
                  <a:schemeClr val="accent1">
                    <a:satMod val="150000"/>
                  </a:schemeClr>
                </a:solidFill>
              </a:rPr>
            </a:br>
            <a:r>
              <a:rPr lang="en-US" sz="4000" dirty="0">
                <a:solidFill>
                  <a:schemeClr val="accent1">
                    <a:satMod val="150000"/>
                  </a:schemeClr>
                </a:solidFill>
              </a:rPr>
              <a:t>Where we are?  Where we need to go?</a:t>
            </a:r>
            <a:br>
              <a:rPr lang="en-US" dirty="0">
                <a:solidFill>
                  <a:schemeClr val="accent1">
                    <a:satMod val="150000"/>
                  </a:schemeClr>
                </a:solidFill>
              </a:rPr>
            </a:br>
            <a:endParaRPr lang="en-US" dirty="0">
              <a:solidFill>
                <a:schemeClr val="accent1">
                  <a:satMod val="150000"/>
                </a:schemeClr>
              </a:solidFill>
            </a:endParaRPr>
          </a:p>
        </p:txBody>
      </p:sp>
      <p:sp>
        <p:nvSpPr>
          <p:cNvPr id="8195" name="Subtitle 2"/>
          <p:cNvSpPr>
            <a:spLocks noGrp="1"/>
          </p:cNvSpPr>
          <p:nvPr>
            <p:ph type="subTitle" idx="1"/>
          </p:nvPr>
        </p:nvSpPr>
        <p:spPr>
          <a:xfrm>
            <a:off x="685800" y="328613"/>
            <a:ext cx="8077200" cy="1500187"/>
          </a:xfrm>
        </p:spPr>
        <p:txBody>
          <a:bodyPr/>
          <a:lstStyle/>
          <a:p>
            <a:pPr algn="r" eaLnBrk="1" hangingPunct="1"/>
            <a:r>
              <a:rPr lang="en-US" dirty="0"/>
              <a:t>December 14, 2011</a:t>
            </a:r>
          </a:p>
          <a:p>
            <a:pPr algn="r" eaLnBrk="1" hangingPunct="1"/>
            <a:r>
              <a:rPr lang="en-US" dirty="0"/>
              <a:t>James L. Holly, MD</a:t>
            </a:r>
          </a:p>
          <a:p>
            <a:pPr algn="r" eaLnBrk="1" hangingPunct="1"/>
            <a:r>
              <a:rPr lang="en-US" dirty="0"/>
              <a:t>CEO, SETMA, LLP</a:t>
            </a:r>
          </a:p>
          <a:p>
            <a:pPr algn="r" eaLnBrk="1" hangingPunct="1"/>
            <a:r>
              <a:rPr lang="en-US" u="sng" dirty="0">
                <a:hlinkClick r:id="rId2"/>
              </a:rPr>
              <a:t>www.jameslhollymd.com</a:t>
            </a:r>
          </a:p>
          <a:p>
            <a:pPr eaLnBrk="1" hangingPunct="1"/>
            <a:endParaRPr lang="en-US" dirty="0"/>
          </a:p>
        </p:txBody>
      </p:sp>
      <p:sp>
        <p:nvSpPr>
          <p:cNvPr id="4" name="Slide Number Placeholder 3"/>
          <p:cNvSpPr>
            <a:spLocks noGrp="1"/>
          </p:cNvSpPr>
          <p:nvPr>
            <p:ph type="sldNum" sz="quarter" idx="12"/>
          </p:nvPr>
        </p:nvSpPr>
        <p:spPr/>
        <p:txBody>
          <a:bodyPr/>
          <a:lstStyle/>
          <a:p>
            <a:pPr>
              <a:defRPr/>
            </a:pPr>
            <a:fld id="{82906ADA-8F5D-4775-BFEE-349687D26F57}" type="slidenum">
              <a:rPr lang="en-US"/>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Fourteen Critical Supports for</a:t>
            </a:r>
            <a:br>
              <a:rPr lang="en-US" dirty="0">
                <a:solidFill>
                  <a:schemeClr val="accent1">
                    <a:satMod val="150000"/>
                  </a:schemeClr>
                </a:solidFill>
              </a:rPr>
            </a:br>
            <a:r>
              <a:rPr lang="en-US" dirty="0">
                <a:solidFill>
                  <a:schemeClr val="accent1">
                    <a:satMod val="150000"/>
                  </a:schemeClr>
                </a:solidFill>
              </a:rPr>
              <a:t>Healthcare Performance Improvement</a:t>
            </a:r>
          </a:p>
        </p:txBody>
      </p:sp>
      <p:sp>
        <p:nvSpPr>
          <p:cNvPr id="17411" name="Content Placeholder 2"/>
          <p:cNvSpPr>
            <a:spLocks noGrp="1"/>
          </p:cNvSpPr>
          <p:nvPr>
            <p:ph idx="1"/>
          </p:nvPr>
        </p:nvSpPr>
        <p:spPr/>
        <p:txBody>
          <a:bodyPr/>
          <a:lstStyle/>
          <a:p>
            <a:pPr marL="631825" indent="-514350" eaLnBrk="1" hangingPunct="1">
              <a:buFont typeface="Corbel" pitchFamily="34" charset="0"/>
              <a:buAutoNum type="arabicPeriod" startAt="9"/>
            </a:pPr>
            <a:r>
              <a:rPr lang="en-US"/>
              <a:t>Celebratory culture which does not compete with others but continually improves the organization’s own performance, using others as motivation but not as a standard.</a:t>
            </a:r>
          </a:p>
          <a:p>
            <a:pPr marL="631825" indent="-514350" eaLnBrk="1" hangingPunct="1">
              <a:buFont typeface="Corbel" pitchFamily="34" charset="0"/>
              <a:buAutoNum type="arabicPeriod" startAt="9"/>
            </a:pPr>
            <a:endParaRPr lang="en-US"/>
          </a:p>
          <a:p>
            <a:pPr marL="631825" indent="-514350" eaLnBrk="1" hangingPunct="1">
              <a:buFont typeface="Corbel" pitchFamily="34" charset="0"/>
              <a:buAutoNum type="arabicPeriod" startAt="9"/>
            </a:pPr>
            <a:r>
              <a:rPr lang="en-US"/>
              <a:t>Monthly peer-review sessions with all providers, to review provider performance and to provide education in the use of electronic tools.</a:t>
            </a:r>
          </a:p>
          <a:p>
            <a:pPr marL="631825" indent="-514350" eaLnBrk="1" hangingPunct="1">
              <a:buFont typeface="Corbel" pitchFamily="34" charset="0"/>
              <a:buAutoNum type="arabicPeriod" startAt="9"/>
            </a:pPr>
            <a:endParaRPr lang="en-US"/>
          </a:p>
        </p:txBody>
      </p:sp>
      <p:sp>
        <p:nvSpPr>
          <p:cNvPr id="4" name="Slide Number Placeholder 3"/>
          <p:cNvSpPr>
            <a:spLocks noGrp="1"/>
          </p:cNvSpPr>
          <p:nvPr>
            <p:ph type="sldNum" sz="quarter" idx="12"/>
          </p:nvPr>
        </p:nvSpPr>
        <p:spPr/>
        <p:txBody>
          <a:bodyPr/>
          <a:lstStyle/>
          <a:p>
            <a:pPr>
              <a:defRPr/>
            </a:pPr>
            <a:fld id="{0578E43A-9443-4A86-B409-D57662DAEC89}"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Fourteen Critical Supports for</a:t>
            </a:r>
            <a:br>
              <a:rPr lang="en-US" dirty="0">
                <a:solidFill>
                  <a:schemeClr val="accent1">
                    <a:satMod val="150000"/>
                  </a:schemeClr>
                </a:solidFill>
              </a:rPr>
            </a:br>
            <a:r>
              <a:rPr lang="en-US" dirty="0">
                <a:solidFill>
                  <a:schemeClr val="accent1">
                    <a:satMod val="150000"/>
                  </a:schemeClr>
                </a:solidFill>
              </a:rPr>
              <a:t>Healthcare Performance Improvement</a:t>
            </a:r>
          </a:p>
        </p:txBody>
      </p:sp>
      <p:sp>
        <p:nvSpPr>
          <p:cNvPr id="18435" name="Content Placeholder 2"/>
          <p:cNvSpPr>
            <a:spLocks noGrp="1"/>
          </p:cNvSpPr>
          <p:nvPr>
            <p:ph idx="1"/>
          </p:nvPr>
        </p:nvSpPr>
        <p:spPr/>
        <p:txBody>
          <a:bodyPr/>
          <a:lstStyle/>
          <a:p>
            <a:pPr marL="631825" indent="-514350" eaLnBrk="1" hangingPunct="1">
              <a:buFont typeface="Corbel" pitchFamily="34" charset="0"/>
              <a:buAutoNum type="arabicPeriod" startAt="11"/>
            </a:pPr>
            <a:endParaRPr lang="en-US"/>
          </a:p>
          <a:p>
            <a:pPr marL="631825" indent="-514350" eaLnBrk="1" hangingPunct="1">
              <a:buFont typeface="Corbel" pitchFamily="34" charset="0"/>
              <a:buAutoNum type="arabicPeriod" startAt="11"/>
            </a:pPr>
            <a:r>
              <a:rPr lang="en-US"/>
              <a:t>Adequate financial support for the infrastructure of transformation.</a:t>
            </a:r>
          </a:p>
          <a:p>
            <a:pPr marL="631825" indent="-514350" eaLnBrk="1" hangingPunct="1">
              <a:buFont typeface="Corbel" pitchFamily="34" charset="0"/>
              <a:buAutoNum type="arabicPeriod" startAt="11"/>
            </a:pPr>
            <a:endParaRPr lang="en-US"/>
          </a:p>
          <a:p>
            <a:pPr marL="631825" indent="-514350" eaLnBrk="1" hangingPunct="1">
              <a:buFont typeface="Corbel" pitchFamily="34" charset="0"/>
              <a:buAutoNum type="arabicPeriod" startAt="11"/>
            </a:pPr>
            <a:r>
              <a:rPr lang="en-US"/>
              <a:t>Respect of the personal value of others and the caring for people as individuals.</a:t>
            </a:r>
          </a:p>
          <a:p>
            <a:pPr marL="631825" indent="-514350" eaLnBrk="1" hangingPunct="1">
              <a:buFont typeface="Corbel" pitchFamily="34" charset="0"/>
              <a:buAutoNum type="arabicPeriod" startAt="11"/>
            </a:pPr>
            <a:endParaRPr lang="en-US"/>
          </a:p>
        </p:txBody>
      </p:sp>
      <p:sp>
        <p:nvSpPr>
          <p:cNvPr id="4" name="Slide Number Placeholder 3"/>
          <p:cNvSpPr>
            <a:spLocks noGrp="1"/>
          </p:cNvSpPr>
          <p:nvPr>
            <p:ph type="sldNum" sz="quarter" idx="12"/>
          </p:nvPr>
        </p:nvSpPr>
        <p:spPr/>
        <p:txBody>
          <a:bodyPr/>
          <a:lstStyle/>
          <a:p>
            <a:pPr>
              <a:defRPr/>
            </a:pPr>
            <a:fld id="{4D6AFDD8-9D50-46E4-8110-6DA3CFC8B9DA}"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Fourteen Critical Supports for</a:t>
            </a:r>
            <a:br>
              <a:rPr lang="en-US" dirty="0">
                <a:solidFill>
                  <a:schemeClr val="accent1">
                    <a:satMod val="150000"/>
                  </a:schemeClr>
                </a:solidFill>
              </a:rPr>
            </a:br>
            <a:r>
              <a:rPr lang="en-US" dirty="0">
                <a:solidFill>
                  <a:schemeClr val="accent1">
                    <a:satMod val="150000"/>
                  </a:schemeClr>
                </a:solidFill>
              </a:rPr>
              <a:t>Healthcare Performance Improvement</a:t>
            </a:r>
          </a:p>
        </p:txBody>
      </p:sp>
      <p:sp>
        <p:nvSpPr>
          <p:cNvPr id="19459" name="Content Placeholder 2"/>
          <p:cNvSpPr>
            <a:spLocks noGrp="1"/>
          </p:cNvSpPr>
          <p:nvPr>
            <p:ph idx="1"/>
          </p:nvPr>
        </p:nvSpPr>
        <p:spPr/>
        <p:txBody>
          <a:bodyPr/>
          <a:lstStyle/>
          <a:p>
            <a:pPr marL="631825" indent="-514350" eaLnBrk="1" hangingPunct="1">
              <a:buFont typeface="Corbel" pitchFamily="34" charset="0"/>
              <a:buAutoNum type="arabicPeriod" startAt="13"/>
            </a:pPr>
            <a:r>
              <a:rPr lang="en-US" sz="3000"/>
              <a:t>An active Department of Care Coordination and a hospital-care support team which is in the hospital twenty-four hours a day, seven days a week.</a:t>
            </a:r>
          </a:p>
          <a:p>
            <a:pPr marL="631825" indent="-514350" eaLnBrk="1" hangingPunct="1">
              <a:buFont typeface="Corbel" pitchFamily="34" charset="0"/>
              <a:buAutoNum type="arabicPeriod" startAt="13"/>
            </a:pPr>
            <a:endParaRPr lang="en-US" sz="3000"/>
          </a:p>
          <a:p>
            <a:pPr marL="631825" indent="-514350" eaLnBrk="1" hangingPunct="1">
              <a:buFont typeface="Corbel" pitchFamily="34" charset="0"/>
              <a:buAutoNum type="arabicPeriod" startAt="13"/>
            </a:pPr>
            <a:r>
              <a:rPr lang="en-US" sz="3000"/>
              <a:t>Aggressive end-of-life counseling with all patients over fifty, and active employment of hospice in the care of patients when appropriate.</a:t>
            </a:r>
          </a:p>
          <a:p>
            <a:pPr marL="631825" indent="-514350" eaLnBrk="1" hangingPunct="1">
              <a:buFont typeface="Corbel" pitchFamily="34" charset="0"/>
              <a:buAutoNum type="arabicPeriod" startAt="9"/>
            </a:pPr>
            <a:endParaRPr lang="en-US" sz="3000"/>
          </a:p>
        </p:txBody>
      </p:sp>
      <p:sp>
        <p:nvSpPr>
          <p:cNvPr id="4" name="Slide Number Placeholder 3"/>
          <p:cNvSpPr>
            <a:spLocks noGrp="1"/>
          </p:cNvSpPr>
          <p:nvPr>
            <p:ph type="sldNum" sz="quarter" idx="12"/>
          </p:nvPr>
        </p:nvSpPr>
        <p:spPr/>
        <p:txBody>
          <a:bodyPr/>
          <a:lstStyle/>
          <a:p>
            <a:pPr>
              <a:defRPr/>
            </a:pPr>
            <a:fld id="{A8646546-6CBE-4404-8426-917286181D16}"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0483" name="Content Placeholder 2"/>
          <p:cNvSpPr>
            <a:spLocks noGrp="1"/>
          </p:cNvSpPr>
          <p:nvPr>
            <p:ph idx="1"/>
          </p:nvPr>
        </p:nvSpPr>
        <p:spPr/>
        <p:txBody>
          <a:bodyPr/>
          <a:lstStyle/>
          <a:p>
            <a:pPr marL="631825" indent="-514350" eaLnBrk="1" hangingPunct="1">
              <a:buFont typeface="Corbel" pitchFamily="34" charset="0"/>
              <a:buAutoNum type="arabicPeriod"/>
            </a:pPr>
            <a:r>
              <a:rPr lang="en-US"/>
              <a:t>Quality metrics are not an end in themselves.  Optimal health at optimal cost is the goal of quality care.  Quality metrics are simply “sign posts along the way.” They give directions to health.  And the metrics are like a healthcare “Global Positioning Service”: it tells you where you want to be; where you are, and how to get from here to there.</a:t>
            </a:r>
          </a:p>
          <a:p>
            <a:pPr marL="631825" indent="-514350" eaLnBrk="1" hangingPunct="1">
              <a:buFont typeface="Corbel" pitchFamily="34" charset="0"/>
              <a:buAutoNum type="arabicPeriod"/>
            </a:pPr>
            <a:endParaRPr lang="en-US"/>
          </a:p>
        </p:txBody>
      </p:sp>
      <p:sp>
        <p:nvSpPr>
          <p:cNvPr id="4" name="Slide Number Placeholder 3"/>
          <p:cNvSpPr>
            <a:spLocks noGrp="1"/>
          </p:cNvSpPr>
          <p:nvPr>
            <p:ph type="sldNum" sz="quarter" idx="12"/>
          </p:nvPr>
        </p:nvSpPr>
        <p:spPr/>
        <p:txBody>
          <a:bodyPr/>
          <a:lstStyle/>
          <a:p>
            <a:pPr>
              <a:defRPr/>
            </a:pPr>
            <a:fld id="{7207C8C5-FFA6-4BF6-8A0B-F8BAF330089F}"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1507" name="Content Placeholder 2"/>
          <p:cNvSpPr>
            <a:spLocks noGrp="1"/>
          </p:cNvSpPr>
          <p:nvPr>
            <p:ph idx="1"/>
          </p:nvPr>
        </p:nvSpPr>
        <p:spPr>
          <a:xfrm>
            <a:off x="457200" y="2667000"/>
            <a:ext cx="8229600" cy="3733800"/>
          </a:xfrm>
        </p:spPr>
        <p:txBody>
          <a:bodyPr/>
          <a:lstStyle/>
          <a:p>
            <a:pPr marL="631825" indent="-514350" eaLnBrk="1" hangingPunct="1">
              <a:buFont typeface="Corbel" pitchFamily="34" charset="0"/>
              <a:buAutoNum type="arabicPeriod" startAt="2"/>
            </a:pPr>
            <a:r>
              <a:rPr lang="en-US" sz="3000"/>
              <a:t>The BI auditing of quality metrics gives providers a coordinate of where they are in the care of a patient or a population of patients.  </a:t>
            </a:r>
          </a:p>
        </p:txBody>
      </p:sp>
      <p:sp>
        <p:nvSpPr>
          <p:cNvPr id="4" name="Slide Number Placeholder 3"/>
          <p:cNvSpPr>
            <a:spLocks noGrp="1"/>
          </p:cNvSpPr>
          <p:nvPr>
            <p:ph type="sldNum" sz="quarter" idx="12"/>
          </p:nvPr>
        </p:nvSpPr>
        <p:spPr/>
        <p:txBody>
          <a:bodyPr/>
          <a:lstStyle/>
          <a:p>
            <a:pPr>
              <a:defRPr/>
            </a:pPr>
            <a:fld id="{7DE548A7-D8EF-4E0C-AA15-E35D9E52535C}"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2531" name="Content Placeholder 2"/>
          <p:cNvSpPr>
            <a:spLocks noGrp="1"/>
          </p:cNvSpPr>
          <p:nvPr>
            <p:ph idx="1"/>
          </p:nvPr>
        </p:nvSpPr>
        <p:spPr/>
        <p:txBody>
          <a:bodyPr/>
          <a:lstStyle/>
          <a:p>
            <a:pPr marL="631825" indent="-514350" eaLnBrk="1" hangingPunct="1">
              <a:buFont typeface="Corbel" pitchFamily="34" charset="0"/>
              <a:buAutoNum type="arabicPeriod" startAt="3"/>
            </a:pPr>
            <a:endParaRPr lang="en-US" sz="3000"/>
          </a:p>
          <a:p>
            <a:pPr marL="631825" indent="-514350" eaLnBrk="1" hangingPunct="1">
              <a:buFont typeface="Corbel" pitchFamily="34" charset="0"/>
              <a:buAutoNum type="arabicPeriod" startAt="3"/>
            </a:pPr>
            <a:r>
              <a:rPr lang="en-US" sz="3000"/>
              <a:t>BI Statistical analytics are like coordinates to the destination of optimal health at optimal cost.  Ultimately, the goal will be measured by the well-being of patients, but the guide posts to that destination are given by the analysis of patient and patient-population data.  </a:t>
            </a:r>
          </a:p>
          <a:p>
            <a:pPr marL="631825" indent="-514350" eaLnBrk="1" hangingPunct="1">
              <a:buFont typeface="Corbel" pitchFamily="34" charset="0"/>
              <a:buAutoNum type="arabicPeriod" startAt="3"/>
            </a:pPr>
            <a:endParaRPr lang="en-US" sz="3000"/>
          </a:p>
        </p:txBody>
      </p:sp>
      <p:sp>
        <p:nvSpPr>
          <p:cNvPr id="4" name="Slide Number Placeholder 3"/>
          <p:cNvSpPr>
            <a:spLocks noGrp="1"/>
          </p:cNvSpPr>
          <p:nvPr>
            <p:ph type="sldNum" sz="quarter" idx="12"/>
          </p:nvPr>
        </p:nvSpPr>
        <p:spPr/>
        <p:txBody>
          <a:bodyPr/>
          <a:lstStyle/>
          <a:p>
            <a:pPr>
              <a:defRPr/>
            </a:pPr>
            <a:fld id="{AAD5CFC5-A786-4A6C-A098-C54AD6E3A2E0}"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3555" name="Content Placeholder 2"/>
          <p:cNvSpPr>
            <a:spLocks noGrp="1"/>
          </p:cNvSpPr>
          <p:nvPr>
            <p:ph idx="1"/>
          </p:nvPr>
        </p:nvSpPr>
        <p:spPr/>
        <p:txBody>
          <a:bodyPr/>
          <a:lstStyle/>
          <a:p>
            <a:pPr marL="631825" indent="-514350" eaLnBrk="1" hangingPunct="1">
              <a:buFont typeface="Corbel" pitchFamily="34" charset="0"/>
              <a:buAutoNum type="arabicPeriod" startAt="4"/>
            </a:pPr>
            <a:r>
              <a:rPr lang="en-US" sz="3000"/>
              <a:t>There are different classes of quality metrics.  No metric alone provides a granular portrait of the quality of care a patient receives, but all together, multiple sets of metrics can give an indication of whether the patient’s care is going in the right direction or not.  Some of the categories of quality metrics are: access, outcome, patient experience, process, structure and costs of care.</a:t>
            </a:r>
          </a:p>
        </p:txBody>
      </p:sp>
      <p:sp>
        <p:nvSpPr>
          <p:cNvPr id="4" name="Slide Number Placeholder 3"/>
          <p:cNvSpPr>
            <a:spLocks noGrp="1"/>
          </p:cNvSpPr>
          <p:nvPr>
            <p:ph type="sldNum" sz="quarter" idx="12"/>
          </p:nvPr>
        </p:nvSpPr>
        <p:spPr/>
        <p:txBody>
          <a:bodyPr/>
          <a:lstStyle/>
          <a:p>
            <a:pPr>
              <a:defRPr/>
            </a:pPr>
            <a:fld id="{24AE5897-1EDC-48AC-A3B2-B5D7706384D8}" type="slidenum">
              <a:rPr lang="en-US"/>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4579" name="Content Placeholder 2"/>
          <p:cNvSpPr>
            <a:spLocks noGrp="1"/>
          </p:cNvSpPr>
          <p:nvPr>
            <p:ph idx="1"/>
          </p:nvPr>
        </p:nvSpPr>
        <p:spPr/>
        <p:txBody>
          <a:bodyPr/>
          <a:lstStyle/>
          <a:p>
            <a:pPr marL="631825" indent="-514350" eaLnBrk="1" hangingPunct="1">
              <a:buFont typeface="Corbel" pitchFamily="34" charset="0"/>
              <a:buAutoNum type="arabicPeriod" startAt="5"/>
            </a:pPr>
            <a:r>
              <a:rPr lang="en-US" sz="3000"/>
              <a:t>The collection of quality metrics should be incidental to the care patients are receiving and should not be the object of care.  Consequently, the design of the data aggregation in the care process must be as non-intrusive as possible.  Notwithstanding, the very act of collecting, aggregating and reporting data will tend to create a Hawthorne effect.</a:t>
            </a:r>
          </a:p>
        </p:txBody>
      </p:sp>
      <p:sp>
        <p:nvSpPr>
          <p:cNvPr id="4" name="Slide Number Placeholder 3"/>
          <p:cNvSpPr>
            <a:spLocks noGrp="1"/>
          </p:cNvSpPr>
          <p:nvPr>
            <p:ph type="sldNum" sz="quarter" idx="12"/>
          </p:nvPr>
        </p:nvSpPr>
        <p:spPr/>
        <p:txBody>
          <a:bodyPr/>
          <a:lstStyle/>
          <a:p>
            <a:pPr>
              <a:defRPr/>
            </a:pPr>
            <a:fld id="{4F7084A3-704F-4B96-B586-59E2681AA1EE}"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5603" name="Content Placeholder 2"/>
          <p:cNvSpPr>
            <a:spLocks noGrp="1"/>
          </p:cNvSpPr>
          <p:nvPr>
            <p:ph idx="1"/>
          </p:nvPr>
        </p:nvSpPr>
        <p:spPr>
          <a:xfrm>
            <a:off x="457200" y="2667000"/>
            <a:ext cx="8229600" cy="3733800"/>
          </a:xfrm>
        </p:spPr>
        <p:txBody>
          <a:bodyPr/>
          <a:lstStyle/>
          <a:p>
            <a:pPr marL="631825" indent="-514350" eaLnBrk="1" hangingPunct="1">
              <a:buFont typeface="Corbel" pitchFamily="34" charset="0"/>
              <a:buAutoNum type="arabicPeriod" startAt="6"/>
            </a:pPr>
            <a:r>
              <a:rPr lang="en-US" sz="3000"/>
              <a:t>The power of quality metrics, like the benefit of the GPS, is enhanced if the healthcare provider and the patient are able to know the coordinates while care is being received.</a:t>
            </a:r>
          </a:p>
        </p:txBody>
      </p:sp>
      <p:sp>
        <p:nvSpPr>
          <p:cNvPr id="4" name="Slide Number Placeholder 3"/>
          <p:cNvSpPr>
            <a:spLocks noGrp="1"/>
          </p:cNvSpPr>
          <p:nvPr>
            <p:ph type="sldNum" sz="quarter" idx="12"/>
          </p:nvPr>
        </p:nvSpPr>
        <p:spPr/>
        <p:txBody>
          <a:bodyPr/>
          <a:lstStyle/>
          <a:p>
            <a:pPr>
              <a:defRPr/>
            </a:pPr>
            <a:fld id="{12400C1C-2B36-4832-8583-F69B5D675CA2}"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6627" name="Content Placeholder 2"/>
          <p:cNvSpPr>
            <a:spLocks noGrp="1"/>
          </p:cNvSpPr>
          <p:nvPr>
            <p:ph idx="1"/>
          </p:nvPr>
        </p:nvSpPr>
        <p:spPr>
          <a:xfrm>
            <a:off x="457200" y="2667000"/>
            <a:ext cx="8229600" cy="3733800"/>
          </a:xfrm>
        </p:spPr>
        <p:txBody>
          <a:bodyPr/>
          <a:lstStyle/>
          <a:p>
            <a:pPr marL="631825" indent="-514350" eaLnBrk="1" hangingPunct="1">
              <a:buFont typeface="Corbel" pitchFamily="34" charset="0"/>
              <a:buAutoNum type="arabicPeriod" startAt="7"/>
            </a:pPr>
            <a:r>
              <a:rPr lang="en-US" sz="2800"/>
              <a:t>Public reporting of quality metrics by provider name must not be a novelty in healthcare but must be the standard.  Even with the acknowledgment of the Hawthorne effect, the improvement in healthcare outcomes achieved with public reporting is real.</a:t>
            </a:r>
          </a:p>
        </p:txBody>
      </p:sp>
      <p:sp>
        <p:nvSpPr>
          <p:cNvPr id="4" name="Slide Number Placeholder 3"/>
          <p:cNvSpPr>
            <a:spLocks noGrp="1"/>
          </p:cNvSpPr>
          <p:nvPr>
            <p:ph type="sldNum" sz="quarter" idx="12"/>
          </p:nvPr>
        </p:nvSpPr>
        <p:spPr/>
        <p:txBody>
          <a:bodyPr/>
          <a:lstStyle/>
          <a:p>
            <a:pPr>
              <a:defRPr/>
            </a:pPr>
            <a:fld id="{0ED49DD3-12C2-475B-8C10-5229C51A0B90}"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Ten Principles  of</a:t>
            </a:r>
            <a:br>
              <a:rPr lang="en-US" dirty="0">
                <a:solidFill>
                  <a:schemeClr val="accent1">
                    <a:satMod val="150000"/>
                  </a:schemeClr>
                </a:solidFill>
              </a:rPr>
            </a:br>
            <a:r>
              <a:rPr lang="en-US" dirty="0">
                <a:solidFill>
                  <a:schemeClr val="accent1">
                    <a:satMod val="150000"/>
                  </a:schemeClr>
                </a:solidFill>
              </a:rPr>
              <a:t>Electronic Health Record Solution</a:t>
            </a:r>
          </a:p>
        </p:txBody>
      </p:sp>
      <p:sp>
        <p:nvSpPr>
          <p:cNvPr id="3" name="Content Placeholder 2"/>
          <p:cNvSpPr>
            <a:spLocks noGrp="1"/>
          </p:cNvSpPr>
          <p:nvPr>
            <p:ph idx="1"/>
          </p:nvPr>
        </p:nvSpPr>
        <p:spPr/>
        <p:txBody>
          <a:bodyPr rtlCol="0">
            <a:noAutofit/>
          </a:bodyPr>
          <a:lstStyle/>
          <a:p>
            <a:pPr marL="633222" indent="-514350" eaLnBrk="1" fontAlgn="auto" hangingPunct="1">
              <a:spcBef>
                <a:spcPts val="0"/>
              </a:spcBef>
              <a:spcAft>
                <a:spcPts val="0"/>
              </a:spcAft>
              <a:buFont typeface="+mj-lt"/>
              <a:buAutoNum type="arabicPeriod"/>
              <a:defRPr/>
            </a:pPr>
            <a:r>
              <a:rPr lang="en-US" sz="3000" dirty="0"/>
              <a:t>Pursue Electronic Patient Management rather than Electronic Patient Records</a:t>
            </a:r>
          </a:p>
          <a:p>
            <a:pPr marL="633222" indent="-514350" eaLnBrk="1" fontAlgn="auto" hangingPunct="1">
              <a:spcBef>
                <a:spcPts val="0"/>
              </a:spcBef>
              <a:spcAft>
                <a:spcPts val="0"/>
              </a:spcAft>
              <a:buFont typeface="+mj-lt"/>
              <a:buAutoNum type="arabicPeriod"/>
              <a:defRPr/>
            </a:pPr>
            <a:endParaRPr lang="en-US" sz="3000" dirty="0"/>
          </a:p>
          <a:p>
            <a:pPr marL="633222" indent="-514350" eaLnBrk="1" fontAlgn="auto" hangingPunct="1">
              <a:spcBef>
                <a:spcPts val="0"/>
              </a:spcBef>
              <a:spcAft>
                <a:spcPts val="0"/>
              </a:spcAft>
              <a:buFont typeface="+mj-lt"/>
              <a:buAutoNum type="arabicPeriod"/>
              <a:defRPr/>
            </a:pPr>
            <a:r>
              <a:rPr lang="en-US" sz="3000" dirty="0"/>
              <a:t>Bring to every patient encounter what is known, not what a particular provider knows</a:t>
            </a:r>
          </a:p>
          <a:p>
            <a:pPr marL="633222" indent="-514350" eaLnBrk="1" fontAlgn="auto" hangingPunct="1">
              <a:spcBef>
                <a:spcPts val="0"/>
              </a:spcBef>
              <a:spcAft>
                <a:spcPts val="0"/>
              </a:spcAft>
              <a:buFont typeface="+mj-lt"/>
              <a:buAutoNum type="arabicPeriod"/>
              <a:defRPr/>
            </a:pPr>
            <a:endParaRPr lang="en-US" sz="3000" dirty="0"/>
          </a:p>
          <a:p>
            <a:pPr marL="633222" indent="-514350" eaLnBrk="1" fontAlgn="auto" hangingPunct="1">
              <a:spcBef>
                <a:spcPts val="0"/>
              </a:spcBef>
              <a:spcAft>
                <a:spcPts val="0"/>
              </a:spcAft>
              <a:buFont typeface="+mj-lt"/>
              <a:buAutoNum type="arabicPeriod"/>
              <a:defRPr/>
            </a:pPr>
            <a:r>
              <a:rPr lang="en-US" sz="3000" dirty="0"/>
              <a:t>Make it easier to do “it” right than not to do it at all</a:t>
            </a:r>
          </a:p>
          <a:p>
            <a:pPr marL="438912" indent="-320040" eaLnBrk="1" fontAlgn="auto" hangingPunct="1">
              <a:spcBef>
                <a:spcPts val="0"/>
              </a:spcBef>
              <a:spcAft>
                <a:spcPts val="0"/>
              </a:spcAft>
              <a:buFont typeface="Wingdings 2"/>
              <a:buChar char=""/>
              <a:defRPr/>
            </a:pPr>
            <a:endParaRPr lang="en-US" sz="3000" dirty="0"/>
          </a:p>
        </p:txBody>
      </p:sp>
      <p:sp>
        <p:nvSpPr>
          <p:cNvPr id="4" name="Slide Number Placeholder 3"/>
          <p:cNvSpPr>
            <a:spLocks noGrp="1"/>
          </p:cNvSpPr>
          <p:nvPr>
            <p:ph type="sldNum" sz="quarter" idx="12"/>
          </p:nvPr>
        </p:nvSpPr>
        <p:spPr/>
        <p:txBody>
          <a:bodyPr/>
          <a:lstStyle/>
          <a:p>
            <a:pPr>
              <a:defRPr/>
            </a:pPr>
            <a:fld id="{562BFB00-3365-40A7-82A8-71CD6A297DBF}"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lstStyle/>
          <a:p>
            <a:pPr algn="ctr" eaLnBrk="1" fontAlgn="auto" hangingPunct="1">
              <a:spcAft>
                <a:spcPts val="0"/>
              </a:spcAft>
              <a:defRPr/>
            </a:pPr>
            <a:r>
              <a:rPr lang="en-US" dirty="0">
                <a:solidFill>
                  <a:schemeClr val="accent1">
                    <a:satMod val="150000"/>
                  </a:schemeClr>
                </a:solidFill>
              </a:rPr>
              <a:t>SETMA’s Quality-Metrics,</a:t>
            </a:r>
            <a:br>
              <a:rPr lang="en-US" dirty="0">
                <a:solidFill>
                  <a:schemeClr val="accent1">
                    <a:satMod val="150000"/>
                  </a:schemeClr>
                </a:solidFill>
              </a:rPr>
            </a:br>
            <a:r>
              <a:rPr lang="en-US" dirty="0">
                <a:solidFill>
                  <a:schemeClr val="accent1">
                    <a:satMod val="150000"/>
                  </a:schemeClr>
                </a:solidFill>
              </a:rPr>
              <a:t> Public-Reporting Driven By Assumptions</a:t>
            </a:r>
          </a:p>
        </p:txBody>
      </p:sp>
      <p:sp>
        <p:nvSpPr>
          <p:cNvPr id="27651" name="Content Placeholder 2"/>
          <p:cNvSpPr>
            <a:spLocks noGrp="1"/>
          </p:cNvSpPr>
          <p:nvPr>
            <p:ph idx="1"/>
          </p:nvPr>
        </p:nvSpPr>
        <p:spPr>
          <a:xfrm>
            <a:off x="457200" y="2667000"/>
            <a:ext cx="8229600" cy="3733800"/>
          </a:xfrm>
        </p:spPr>
        <p:txBody>
          <a:bodyPr/>
          <a:lstStyle/>
          <a:p>
            <a:pPr marL="631825" indent="-514350" eaLnBrk="1" hangingPunct="1">
              <a:buFont typeface="Corbel" pitchFamily="34" charset="0"/>
              <a:buAutoNum type="arabicPeriod" startAt="8"/>
            </a:pPr>
            <a:r>
              <a:rPr lang="en-US" sz="3000"/>
              <a:t>Quality metrics are not static.  New research and improved models of care will require updating and modifying metrics.</a:t>
            </a:r>
          </a:p>
        </p:txBody>
      </p:sp>
      <p:sp>
        <p:nvSpPr>
          <p:cNvPr id="4" name="Slide Number Placeholder 3"/>
          <p:cNvSpPr>
            <a:spLocks noGrp="1"/>
          </p:cNvSpPr>
          <p:nvPr>
            <p:ph type="sldNum" sz="quarter" idx="12"/>
          </p:nvPr>
        </p:nvSpPr>
        <p:spPr/>
        <p:txBody>
          <a:bodyPr/>
          <a:lstStyle/>
          <a:p>
            <a:pPr>
              <a:defRPr/>
            </a:pPr>
            <a:fld id="{3454A53D-946D-49F8-A08B-D78D30D47B99}"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SETMA Model of Care</a:t>
            </a:r>
          </a:p>
        </p:txBody>
      </p:sp>
      <p:sp>
        <p:nvSpPr>
          <p:cNvPr id="28675" name="Content Placeholder 2"/>
          <p:cNvSpPr>
            <a:spLocks noGrp="1"/>
          </p:cNvSpPr>
          <p:nvPr>
            <p:ph idx="1"/>
          </p:nvPr>
        </p:nvSpPr>
        <p:spPr/>
        <p:txBody>
          <a:bodyPr/>
          <a:lstStyle/>
          <a:p>
            <a:pPr marL="631825" indent="-514350" eaLnBrk="1" hangingPunct="1">
              <a:buFont typeface="Corbel" pitchFamily="34" charset="0"/>
              <a:buAutoNum type="arabicPeriod"/>
            </a:pPr>
            <a:r>
              <a:rPr lang="en-US" sz="3000"/>
              <a:t>The </a:t>
            </a:r>
            <a:r>
              <a:rPr lang="en-US" sz="3000" b="1"/>
              <a:t>tracking </a:t>
            </a:r>
            <a:r>
              <a:rPr lang="en-US" sz="3000"/>
              <a:t>by each provider on each patient of the provider’s performance on preventive and screening care and on quality standards for acute and chronic care.  This occurs simultaneously with care given by the healthcare team, including personal provider, nurse and clerk.  Data aggregation occurs automatically at all points-of-care.</a:t>
            </a:r>
          </a:p>
          <a:p>
            <a:pPr marL="631825" indent="-514350" eaLnBrk="1" hangingPunct="1">
              <a:buFont typeface="Corbel" pitchFamily="34" charset="0"/>
              <a:buAutoNum type="arabicPeriod"/>
            </a:pPr>
            <a:endParaRPr lang="en-US" sz="3000"/>
          </a:p>
        </p:txBody>
      </p:sp>
      <p:sp>
        <p:nvSpPr>
          <p:cNvPr id="4" name="Slide Number Placeholder 3"/>
          <p:cNvSpPr>
            <a:spLocks noGrp="1"/>
          </p:cNvSpPr>
          <p:nvPr>
            <p:ph type="sldNum" sz="quarter" idx="12"/>
          </p:nvPr>
        </p:nvSpPr>
        <p:spPr/>
        <p:txBody>
          <a:bodyPr/>
          <a:lstStyle/>
          <a:p>
            <a:pPr>
              <a:defRPr/>
            </a:pPr>
            <a:fld id="{77F2E594-8D9B-421C-B9DC-077F2516AB5A}"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SETMA Model of Care</a:t>
            </a:r>
          </a:p>
        </p:txBody>
      </p:sp>
      <p:sp>
        <p:nvSpPr>
          <p:cNvPr id="29699" name="Content Placeholder 2"/>
          <p:cNvSpPr>
            <a:spLocks noGrp="1"/>
          </p:cNvSpPr>
          <p:nvPr>
            <p:ph idx="1"/>
          </p:nvPr>
        </p:nvSpPr>
        <p:spPr/>
        <p:txBody>
          <a:bodyPr/>
          <a:lstStyle/>
          <a:p>
            <a:pPr marL="631825" indent="-514350" eaLnBrk="1" hangingPunct="1">
              <a:buFont typeface="Corbel" pitchFamily="34" charset="0"/>
              <a:buAutoNum type="arabicPeriod" startAt="2"/>
            </a:pPr>
            <a:endParaRPr lang="en-US" sz="3000"/>
          </a:p>
          <a:p>
            <a:pPr marL="631825" indent="-514350" eaLnBrk="1" hangingPunct="1">
              <a:buFont typeface="Corbel" pitchFamily="34" charset="0"/>
              <a:buAutoNum type="arabicPeriod" startAt="2"/>
            </a:pPr>
            <a:r>
              <a:rPr lang="en-US" sz="3000"/>
              <a:t>The </a:t>
            </a:r>
            <a:r>
              <a:rPr lang="en-US" sz="3000" b="1"/>
              <a:t>auditing </a:t>
            </a:r>
            <a:r>
              <a:rPr lang="en-US" sz="3000"/>
              <a:t>on the above standards is done for the practice, each clinic, or each provider.  The focus of the audit is an individual patient, a unique population of patients, or a panel of patients.   </a:t>
            </a:r>
          </a:p>
          <a:p>
            <a:pPr marL="631825" indent="-514350" eaLnBrk="1" hangingPunct="1">
              <a:buFont typeface="Corbel" pitchFamily="34" charset="0"/>
              <a:buAutoNum type="arabicPeriod" startAt="2"/>
            </a:pPr>
            <a:endParaRPr lang="en-US" sz="3000"/>
          </a:p>
        </p:txBody>
      </p:sp>
      <p:sp>
        <p:nvSpPr>
          <p:cNvPr id="4" name="Slide Number Placeholder 3"/>
          <p:cNvSpPr>
            <a:spLocks noGrp="1"/>
          </p:cNvSpPr>
          <p:nvPr>
            <p:ph type="sldNum" sz="quarter" idx="12"/>
          </p:nvPr>
        </p:nvSpPr>
        <p:spPr/>
        <p:txBody>
          <a:bodyPr/>
          <a:lstStyle/>
          <a:p>
            <a:pPr>
              <a:defRPr/>
            </a:pPr>
            <a:fld id="{076E6E42-7131-459E-B429-2E52A8679C10}"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SETMA Model of Care</a:t>
            </a:r>
          </a:p>
        </p:txBody>
      </p:sp>
      <p:sp>
        <p:nvSpPr>
          <p:cNvPr id="3" name="Content Placeholder 2"/>
          <p:cNvSpPr>
            <a:spLocks noGrp="1"/>
          </p:cNvSpPr>
          <p:nvPr>
            <p:ph idx="1"/>
          </p:nvPr>
        </p:nvSpPr>
        <p:spPr/>
        <p:txBody>
          <a:bodyPr rtlCol="0">
            <a:normAutofit lnSpcReduction="10000"/>
          </a:bodyPr>
          <a:lstStyle/>
          <a:p>
            <a:pPr marL="633222" indent="-514350" eaLnBrk="1" fontAlgn="auto" hangingPunct="1">
              <a:spcBef>
                <a:spcPts val="0"/>
              </a:spcBef>
              <a:spcAft>
                <a:spcPts val="0"/>
              </a:spcAft>
              <a:buFont typeface="+mj-lt"/>
              <a:buAutoNum type="arabicPeriod" startAt="3"/>
              <a:defRPr/>
            </a:pPr>
            <a:r>
              <a:rPr lang="en-US" sz="3000" dirty="0"/>
              <a:t>The BI </a:t>
            </a:r>
            <a:r>
              <a:rPr lang="en-US" sz="3000" b="1" dirty="0"/>
              <a:t>statistical analyzing </a:t>
            </a:r>
            <a:r>
              <a:rPr lang="en-US" sz="3000" dirty="0"/>
              <a:t>of audit results to measure improvement by practice, by clinic, or by provider. This includes analysis for ethnic disparities, and other discriminators such as age, gender, payer class, socio-economic groupings, education, frequency of visit, frequency of testing, etc.  This allows SETMA to look for leverage points through which to improve care and/or to design quality improvement initiatives.</a:t>
            </a:r>
          </a:p>
        </p:txBody>
      </p:sp>
      <p:sp>
        <p:nvSpPr>
          <p:cNvPr id="4" name="Slide Number Placeholder 3"/>
          <p:cNvSpPr>
            <a:spLocks noGrp="1"/>
          </p:cNvSpPr>
          <p:nvPr>
            <p:ph type="sldNum" sz="quarter" idx="12"/>
          </p:nvPr>
        </p:nvSpPr>
        <p:spPr/>
        <p:txBody>
          <a:bodyPr/>
          <a:lstStyle/>
          <a:p>
            <a:pPr>
              <a:defRPr/>
            </a:pPr>
            <a:fld id="{EE6335F3-10E7-4180-B8DE-AE14C984143C}"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SETMA Model of Care</a:t>
            </a:r>
          </a:p>
        </p:txBody>
      </p:sp>
      <p:sp>
        <p:nvSpPr>
          <p:cNvPr id="3" name="Content Placeholder 2"/>
          <p:cNvSpPr>
            <a:spLocks noGrp="1"/>
          </p:cNvSpPr>
          <p:nvPr>
            <p:ph idx="1"/>
          </p:nvPr>
        </p:nvSpPr>
        <p:spPr/>
        <p:txBody>
          <a:bodyPr rtlCol="0">
            <a:normAutofit fontScale="92500" lnSpcReduction="10000"/>
          </a:bodyPr>
          <a:lstStyle/>
          <a:p>
            <a:pPr marL="633222" indent="-514350" eaLnBrk="1" fontAlgn="auto" hangingPunct="1">
              <a:spcBef>
                <a:spcPts val="0"/>
              </a:spcBef>
              <a:spcAft>
                <a:spcPts val="0"/>
              </a:spcAft>
              <a:buFont typeface="+mj-lt"/>
              <a:buAutoNum type="arabicPeriod" startAt="4"/>
              <a:defRPr/>
            </a:pPr>
            <a:r>
              <a:rPr lang="en-US" dirty="0"/>
              <a:t>The </a:t>
            </a:r>
            <a:r>
              <a:rPr lang="en-US" b="1" dirty="0"/>
              <a:t>public reporting </a:t>
            </a:r>
            <a:r>
              <a:rPr lang="en-US" dirty="0"/>
              <a:t>by provider name of performance over 200 quality measures. This helps overcome “clinical inertia,” by pressuring all providers to improve; it also allows providers and patients to know what is expected of them.  The disease management tools “plans of care” and the medical-home-coordination document summarize a patient’s care and encourages him/her to ask the provider for any preventive or screening care which has not been provided.  </a:t>
            </a:r>
          </a:p>
        </p:txBody>
      </p:sp>
      <p:sp>
        <p:nvSpPr>
          <p:cNvPr id="4" name="Slide Number Placeholder 3"/>
          <p:cNvSpPr>
            <a:spLocks noGrp="1"/>
          </p:cNvSpPr>
          <p:nvPr>
            <p:ph type="sldNum" sz="quarter" idx="12"/>
          </p:nvPr>
        </p:nvSpPr>
        <p:spPr/>
        <p:txBody>
          <a:bodyPr/>
          <a:lstStyle/>
          <a:p>
            <a:pPr>
              <a:defRPr/>
            </a:pPr>
            <a:fld id="{67B79625-ADC2-4CCF-A183-9278C2207C4E}"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SETMA Model of Care</a:t>
            </a:r>
          </a:p>
        </p:txBody>
      </p:sp>
      <p:sp>
        <p:nvSpPr>
          <p:cNvPr id="32771" name="Content Placeholder 2"/>
          <p:cNvSpPr>
            <a:spLocks noGrp="1"/>
          </p:cNvSpPr>
          <p:nvPr>
            <p:ph idx="1"/>
          </p:nvPr>
        </p:nvSpPr>
        <p:spPr/>
        <p:txBody>
          <a:bodyPr/>
          <a:lstStyle/>
          <a:p>
            <a:pPr marL="631825" indent="-514350" eaLnBrk="1" hangingPunct="1">
              <a:buFont typeface="Corbel" pitchFamily="34" charset="0"/>
              <a:buAutoNum type="arabicPeriod" startAt="5"/>
            </a:pPr>
            <a:endParaRPr lang="en-US" sz="3000"/>
          </a:p>
          <a:p>
            <a:pPr marL="631825" indent="-514350" eaLnBrk="1" hangingPunct="1">
              <a:buFont typeface="Corbel" pitchFamily="34" charset="0"/>
              <a:buAutoNum type="arabicPeriod" startAt="5"/>
            </a:pPr>
            <a:r>
              <a:rPr lang="en-US" sz="3000"/>
              <a:t>The design of </a:t>
            </a:r>
            <a:r>
              <a:rPr lang="en-US" sz="3000" b="1"/>
              <a:t>Quality Assessment and Performance Improvement Initiatives – </a:t>
            </a:r>
            <a:r>
              <a:rPr lang="en-US" sz="3000"/>
              <a:t>SETMA’s 2011 initiatives involved the elimination of all ethnic disparities of care for diabetes, hypertension and dyslipidemia, and reducing hospital preventable readmissions.</a:t>
            </a:r>
          </a:p>
        </p:txBody>
      </p:sp>
      <p:sp>
        <p:nvSpPr>
          <p:cNvPr id="4" name="Slide Number Placeholder 3"/>
          <p:cNvSpPr>
            <a:spLocks noGrp="1"/>
          </p:cNvSpPr>
          <p:nvPr>
            <p:ph type="sldNum" sz="quarter" idx="12"/>
          </p:nvPr>
        </p:nvSpPr>
        <p:spPr/>
        <p:txBody>
          <a:bodyPr/>
          <a:lstStyle/>
          <a:p>
            <a:pPr>
              <a:defRPr/>
            </a:pPr>
            <a:fld id="{5D4AD119-9A27-4DEB-9570-08B152AAE722}"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Key to SETMA Model of Care</a:t>
            </a:r>
          </a:p>
        </p:txBody>
      </p:sp>
      <p:sp>
        <p:nvSpPr>
          <p:cNvPr id="33795" name="Content Placeholder 2"/>
          <p:cNvSpPr>
            <a:spLocks noGrp="1"/>
          </p:cNvSpPr>
          <p:nvPr>
            <p:ph idx="1"/>
          </p:nvPr>
        </p:nvSpPr>
        <p:spPr/>
        <p:txBody>
          <a:bodyPr/>
          <a:lstStyle/>
          <a:p>
            <a:pPr eaLnBrk="1" hangingPunct="1"/>
            <a:endParaRPr lang="en-US" sz="2800"/>
          </a:p>
          <a:p>
            <a:pPr eaLnBrk="1" hangingPunct="1"/>
            <a:r>
              <a:rPr lang="en-US" sz="2800"/>
              <a:t>The key to this Model is the real-time ability of providers to measure their own performance at the point-of-care.  This is done with multiple displays of quality metric sets, with real-time aggregation of performance, </a:t>
            </a:r>
            <a:r>
              <a:rPr lang="en-US" sz="2800" b="1" u="sng"/>
              <a:t>incidental </a:t>
            </a:r>
            <a:r>
              <a:rPr lang="en-US" sz="2800"/>
              <a:t>to excellent care.  The following are several examples which are used by SETMA providers.  </a:t>
            </a:r>
          </a:p>
        </p:txBody>
      </p:sp>
      <p:sp>
        <p:nvSpPr>
          <p:cNvPr id="4" name="Slide Number Placeholder 3"/>
          <p:cNvSpPr>
            <a:spLocks noGrp="1"/>
          </p:cNvSpPr>
          <p:nvPr>
            <p:ph type="sldNum" sz="quarter" idx="12"/>
          </p:nvPr>
        </p:nvSpPr>
        <p:spPr/>
        <p:txBody>
          <a:bodyPr/>
          <a:lstStyle/>
          <a:p>
            <a:pPr>
              <a:defRPr/>
            </a:pPr>
            <a:fld id="{7B7AB388-1F5F-45B5-BB34-3933C961CE0F}" type="slidenum">
              <a:rPr lang="en-US"/>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Data Aggregation Incidental to Care</a:t>
            </a:r>
            <a:br>
              <a:rPr lang="en-US" dirty="0">
                <a:solidFill>
                  <a:schemeClr val="accent1">
                    <a:satMod val="150000"/>
                  </a:schemeClr>
                </a:solidFill>
              </a:rPr>
            </a:br>
            <a:r>
              <a:rPr lang="en-US" dirty="0">
                <a:solidFill>
                  <a:schemeClr val="accent1">
                    <a:satMod val="150000"/>
                  </a:schemeClr>
                </a:solidFill>
              </a:rPr>
              <a:t>Pre-Visit/Preventive Screening</a:t>
            </a: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1508125"/>
            <a:ext cx="7362825"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CDFB4CBD-18FA-473E-8C6A-E0925C38A87E}"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Data Aggregation Incidental to Care National Quality Forum (NQF) Measures</a:t>
            </a:r>
          </a:p>
        </p:txBody>
      </p:sp>
      <p:sp>
        <p:nvSpPr>
          <p:cNvPr id="35843" name="Content Placeholder 2"/>
          <p:cNvSpPr>
            <a:spLocks noGrp="1"/>
          </p:cNvSpPr>
          <p:nvPr>
            <p:ph idx="1"/>
          </p:nvPr>
        </p:nvSpPr>
        <p:spPr/>
        <p:txBody>
          <a:bodyPr/>
          <a:lstStyle/>
          <a:p>
            <a:pPr eaLnBrk="1" hangingPunct="1"/>
            <a:r>
              <a:rPr lang="en-US"/>
              <a:t>There are similar tools for all of the quality metrics which SETMA providers track each day. The following is the tool for NQF measures currently tracked and audited by SETMA:</a:t>
            </a:r>
          </a:p>
          <a:p>
            <a:pPr eaLnBrk="1" hangingPunct="1"/>
            <a:endParaRPr lang="en-US"/>
          </a:p>
        </p:txBody>
      </p:sp>
      <p:sp>
        <p:nvSpPr>
          <p:cNvPr id="4" name="Slide Number Placeholder 3"/>
          <p:cNvSpPr>
            <a:spLocks noGrp="1"/>
          </p:cNvSpPr>
          <p:nvPr>
            <p:ph type="sldNum" sz="quarter" idx="12"/>
          </p:nvPr>
        </p:nvSpPr>
        <p:spPr/>
        <p:txBody>
          <a:bodyPr/>
          <a:lstStyle/>
          <a:p>
            <a:pPr>
              <a:defRPr/>
            </a:pPr>
            <a:fld id="{22086328-FD66-4C1F-89EB-6C8F64016110}"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National Quality Forum (NQF) Measures</a:t>
            </a:r>
          </a:p>
        </p:txBody>
      </p:sp>
      <p:pic>
        <p:nvPicPr>
          <p:cNvPr id="368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28800"/>
            <a:ext cx="608647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5C20FF94-D523-4B7F-8B0B-55343D056F0E}" type="slidenum">
              <a:rPr lang="en-US"/>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Ten Principles  of</a:t>
            </a:r>
            <a:br>
              <a:rPr lang="en-US" dirty="0">
                <a:solidFill>
                  <a:schemeClr val="accent1">
                    <a:satMod val="150000"/>
                  </a:schemeClr>
                </a:solidFill>
              </a:rPr>
            </a:br>
            <a:r>
              <a:rPr lang="en-US" dirty="0">
                <a:solidFill>
                  <a:schemeClr val="accent1">
                    <a:satMod val="150000"/>
                  </a:schemeClr>
                </a:solidFill>
              </a:rPr>
              <a:t>Electronic Health Record Solution</a:t>
            </a:r>
          </a:p>
        </p:txBody>
      </p:sp>
      <p:sp>
        <p:nvSpPr>
          <p:cNvPr id="3" name="Content Placeholder 2"/>
          <p:cNvSpPr>
            <a:spLocks noGrp="1"/>
          </p:cNvSpPr>
          <p:nvPr>
            <p:ph idx="1"/>
          </p:nvPr>
        </p:nvSpPr>
        <p:spPr/>
        <p:txBody>
          <a:bodyPr rtlCol="0">
            <a:noAutofit/>
          </a:bodyPr>
          <a:lstStyle/>
          <a:p>
            <a:pPr marL="633222" indent="-514350" eaLnBrk="1" fontAlgn="auto" hangingPunct="1">
              <a:spcBef>
                <a:spcPts val="0"/>
              </a:spcBef>
              <a:spcAft>
                <a:spcPts val="0"/>
              </a:spcAft>
              <a:buFont typeface="+mj-lt"/>
              <a:buAutoNum type="arabicPeriod" startAt="4"/>
              <a:defRPr/>
            </a:pPr>
            <a:r>
              <a:rPr lang="en-US" sz="3000" dirty="0"/>
              <a:t>Continually challenge providers to improve their performance</a:t>
            </a:r>
          </a:p>
          <a:p>
            <a:pPr marL="633222" indent="-514350" eaLnBrk="1" fontAlgn="auto" hangingPunct="1">
              <a:spcBef>
                <a:spcPts val="0"/>
              </a:spcBef>
              <a:spcAft>
                <a:spcPts val="0"/>
              </a:spcAft>
              <a:buFont typeface="+mj-lt"/>
              <a:buAutoNum type="arabicPeriod" startAt="4"/>
              <a:defRPr/>
            </a:pPr>
            <a:endParaRPr lang="en-US" sz="3000" dirty="0"/>
          </a:p>
          <a:p>
            <a:pPr marL="633222" indent="-514350" eaLnBrk="1" fontAlgn="auto" hangingPunct="1">
              <a:spcBef>
                <a:spcPts val="0"/>
              </a:spcBef>
              <a:spcAft>
                <a:spcPts val="0"/>
              </a:spcAft>
              <a:buFont typeface="+mj-lt"/>
              <a:buAutoNum type="arabicPeriod" startAt="4"/>
              <a:defRPr/>
            </a:pPr>
            <a:r>
              <a:rPr lang="en-US" sz="3000" dirty="0"/>
              <a:t>Infuse new knowledge and decision-making tools throughout an organization instantly</a:t>
            </a:r>
          </a:p>
          <a:p>
            <a:pPr marL="633222" indent="-514350" eaLnBrk="1" fontAlgn="auto" hangingPunct="1">
              <a:spcBef>
                <a:spcPts val="0"/>
              </a:spcBef>
              <a:spcAft>
                <a:spcPts val="0"/>
              </a:spcAft>
              <a:buFont typeface="+mj-lt"/>
              <a:buAutoNum type="arabicPeriod" startAt="4"/>
              <a:defRPr/>
            </a:pPr>
            <a:endParaRPr lang="en-US" sz="3000" dirty="0"/>
          </a:p>
          <a:p>
            <a:pPr marL="633222" indent="-514350" eaLnBrk="1" fontAlgn="auto" hangingPunct="1">
              <a:spcBef>
                <a:spcPts val="0"/>
              </a:spcBef>
              <a:spcAft>
                <a:spcPts val="0"/>
              </a:spcAft>
              <a:buFont typeface="+mj-lt"/>
              <a:buAutoNum type="arabicPeriod" startAt="4"/>
              <a:defRPr/>
            </a:pPr>
            <a:r>
              <a:rPr lang="en-US" sz="3000" dirty="0"/>
              <a:t>Promote continuity of care with patient education, information and plans of care</a:t>
            </a:r>
          </a:p>
          <a:p>
            <a:pPr marL="633222" indent="-514350" eaLnBrk="1" fontAlgn="auto" hangingPunct="1">
              <a:spcBef>
                <a:spcPts val="0"/>
              </a:spcBef>
              <a:spcAft>
                <a:spcPts val="0"/>
              </a:spcAft>
              <a:buFont typeface="+mj-lt"/>
              <a:buAutoNum type="arabicPeriod" startAt="4"/>
              <a:defRPr/>
            </a:pPr>
            <a:endParaRPr lang="en-US" sz="3000" dirty="0"/>
          </a:p>
          <a:p>
            <a:pPr marL="438912" indent="-320040" eaLnBrk="1" fontAlgn="auto" hangingPunct="1">
              <a:spcBef>
                <a:spcPts val="0"/>
              </a:spcBef>
              <a:spcAft>
                <a:spcPts val="0"/>
              </a:spcAft>
              <a:buFont typeface="Wingdings 2"/>
              <a:buChar char=""/>
              <a:defRPr/>
            </a:pPr>
            <a:endParaRPr lang="en-US" sz="3000" dirty="0"/>
          </a:p>
        </p:txBody>
      </p:sp>
      <p:sp>
        <p:nvSpPr>
          <p:cNvPr id="4" name="Slide Number Placeholder 3"/>
          <p:cNvSpPr>
            <a:spLocks noGrp="1"/>
          </p:cNvSpPr>
          <p:nvPr>
            <p:ph type="sldNum" sz="quarter" idx="12"/>
          </p:nvPr>
        </p:nvSpPr>
        <p:spPr/>
        <p:txBody>
          <a:bodyPr/>
          <a:lstStyle/>
          <a:p>
            <a:pPr>
              <a:defRPr/>
            </a:pPr>
            <a:fld id="{2D3B83D5-B0B7-4CA4-AF8E-E6DB39E9189A}"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sp>
        <p:nvSpPr>
          <p:cNvPr id="37891" name="Content Placeholder 2"/>
          <p:cNvSpPr>
            <a:spLocks noGrp="1"/>
          </p:cNvSpPr>
          <p:nvPr>
            <p:ph idx="1"/>
          </p:nvPr>
        </p:nvSpPr>
        <p:spPr/>
        <p:txBody>
          <a:bodyPr/>
          <a:lstStyle/>
          <a:p>
            <a:pPr eaLnBrk="1" hangingPunct="1"/>
            <a:r>
              <a:rPr lang="en-US"/>
              <a:t>The following are examples of BI auditing dashboards for provider performance analysis.  Note:  Columns in gold represent patients treated to goal and those in purple are the patients not treated to goal.</a:t>
            </a:r>
          </a:p>
        </p:txBody>
      </p:sp>
      <p:sp>
        <p:nvSpPr>
          <p:cNvPr id="4" name="Slide Number Placeholder 3"/>
          <p:cNvSpPr>
            <a:spLocks noGrp="1"/>
          </p:cNvSpPr>
          <p:nvPr>
            <p:ph type="sldNum" sz="quarter" idx="12"/>
          </p:nvPr>
        </p:nvSpPr>
        <p:spPr/>
        <p:txBody>
          <a:bodyPr/>
          <a:lstStyle/>
          <a:p>
            <a:pPr>
              <a:defRPr/>
            </a:pPr>
            <a:fld id="{6C95B6C6-0DD3-4155-B8B3-68FC8AE1115D}" type="slidenum">
              <a:rPr lang="en-US"/>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a:solidFill>
                  <a:schemeClr val="accent1">
                    <a:satMod val="150000"/>
                  </a:schemeClr>
                </a:solidFill>
              </a:rPr>
              <a:t>SETMA COGNOS Dashboards</a:t>
            </a:r>
            <a:endParaRPr lang="en-US" dirty="0">
              <a:solidFill>
                <a:schemeClr val="accent1">
                  <a:satMod val="150000"/>
                </a:schemeClr>
              </a:solidFill>
            </a:endParaRPr>
          </a:p>
        </p:txBody>
      </p:sp>
      <p:pic>
        <p:nvPicPr>
          <p:cNvPr id="389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38300"/>
            <a:ext cx="7391400"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0F2670F4-8AF5-4B8B-B83B-93E8C50C0B18}" type="slidenum">
              <a:rPr lang="en-US"/>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sp>
        <p:nvSpPr>
          <p:cNvPr id="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a:t>SETMA is able to look at differences between the care of patients who are treated to goal and those who are not. Patients can be compared as to socio-economic characteristics, ethnicity, frequency of evaluation by visits, and by laboratory analysis, numbers of medications, payer class, cultural, financial and other barriers to care, gender and other differences.  This analysis can suggest ways in which to modify care in order to get all patients to goal.</a:t>
            </a:r>
          </a:p>
          <a:p>
            <a:pPr marL="438912" indent="-320040" eaLnBrk="1" fontAlgn="auto" hangingPunct="1">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953C12B0-8E45-4B6D-A5D9-A3AAC42426C0}" type="slidenum">
              <a:rPr lang="en-US"/>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627313"/>
            <a:ext cx="8686800" cy="247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D8D79855-F075-4984-9E64-7F8F958C2A89}" type="slidenum">
              <a:rPr lang="en-US"/>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pic>
        <p:nvPicPr>
          <p:cNvPr id="419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3" y="1866900"/>
            <a:ext cx="8486775"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9C0816C8-0EED-4CB5-B869-DA7C704A7735}" type="slidenum">
              <a:rPr lang="en-US"/>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pic>
        <p:nvPicPr>
          <p:cNvPr id="430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2419350"/>
            <a:ext cx="874395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7018E1F9-6C27-4167-8793-D4C546438BD7}" type="slidenum">
              <a:rPr lang="en-US"/>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sp>
        <p:nvSpPr>
          <p:cNvPr id="44035" name="Content Placeholder 2"/>
          <p:cNvSpPr>
            <a:spLocks noGrp="1"/>
          </p:cNvSpPr>
          <p:nvPr>
            <p:ph idx="1"/>
          </p:nvPr>
        </p:nvSpPr>
        <p:spPr/>
        <p:txBody>
          <a:bodyPr/>
          <a:lstStyle/>
          <a:p>
            <a:pPr eaLnBrk="1" hangingPunct="1"/>
            <a:r>
              <a:rPr lang="en-US" sz="3000"/>
              <a:t>SETMA can also compare different providers and clinics with one another:</a:t>
            </a:r>
          </a:p>
        </p:txBody>
      </p:sp>
      <p:pic>
        <p:nvPicPr>
          <p:cNvPr id="440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2895600"/>
            <a:ext cx="85725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AFD522B3-825B-42AE-A4FD-16C7394911B0}" type="slidenum">
              <a:rPr lang="en-US"/>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Auditing Performance</a:t>
            </a:r>
          </a:p>
        </p:txBody>
      </p:sp>
      <p:sp>
        <p:nvSpPr>
          <p:cNvPr id="3" name="Content Placeholder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a:t>SETMA’s provider performance is benchmarked against published, evidence-based, national standards of care.  Because SETMA has deployed a robust Business Intelligence (BI, COGNOS) solution for data auditing and analytics, and because we have bought multiple licenses, practice leadership, informatics staff and healthcare providers can review performance outcomes.  SETMA also has monthly peer-review sessions with all providers.  The clinic is closed for a morning, and performance on quality metrics, patient satisfaction and gaps in care are discussed openly among all providers.  Collegial relationships and an organizational-cultural commitment to excellence make it possible for SETMA to be specific about needs for improvement in these monthly meetings.</a:t>
            </a:r>
          </a:p>
        </p:txBody>
      </p:sp>
      <p:sp>
        <p:nvSpPr>
          <p:cNvPr id="4" name="Slide Number Placeholder 3"/>
          <p:cNvSpPr>
            <a:spLocks noGrp="1"/>
          </p:cNvSpPr>
          <p:nvPr>
            <p:ph type="sldNum" sz="quarter" idx="12"/>
          </p:nvPr>
        </p:nvSpPr>
        <p:spPr/>
        <p:txBody>
          <a:bodyPr/>
          <a:lstStyle/>
          <a:p>
            <a:pPr>
              <a:defRPr/>
            </a:pPr>
            <a:fld id="{9896EEE0-ACFB-4FD7-BA1F-53C4ABA70ACA}" type="slidenum">
              <a:rPr lang="en-US"/>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br>
              <a:rPr lang="en-US" dirty="0">
                <a:solidFill>
                  <a:schemeClr val="accent1">
                    <a:satMod val="150000"/>
                  </a:schemeClr>
                </a:solidFill>
              </a:rPr>
            </a:br>
            <a:r>
              <a:rPr lang="en-US" dirty="0">
                <a:solidFill>
                  <a:schemeClr val="accent1">
                    <a:satMod val="150000"/>
                  </a:schemeClr>
                </a:solidFill>
              </a:rPr>
              <a:t>Auditing Performance</a:t>
            </a:r>
          </a:p>
        </p:txBody>
      </p:sp>
      <p:sp>
        <p:nvSpPr>
          <p:cNvPr id="46083" name="Content Placeholder 2"/>
          <p:cNvSpPr>
            <a:spLocks noGrp="1"/>
          </p:cNvSpPr>
          <p:nvPr>
            <p:ph idx="1"/>
          </p:nvPr>
        </p:nvSpPr>
        <p:spPr/>
        <p:txBody>
          <a:bodyPr/>
          <a:lstStyle/>
          <a:p>
            <a:pPr eaLnBrk="1" hangingPunct="1"/>
            <a:r>
              <a:rPr lang="en-US" sz="3000"/>
              <a:t>Dashboards are color coded:  “white” is to goal, “yellow” needs improvement, and “red” is unacceptable.  This display is of NQF Diabetes Metrics on HbA1c and LDL:</a:t>
            </a:r>
          </a:p>
        </p:txBody>
      </p:sp>
      <p:sp>
        <p:nvSpPr>
          <p:cNvPr id="4" name="Slide Number Placeholder 3"/>
          <p:cNvSpPr>
            <a:spLocks noGrp="1"/>
          </p:cNvSpPr>
          <p:nvPr>
            <p:ph type="sldNum" sz="quarter" idx="12"/>
          </p:nvPr>
        </p:nvSpPr>
        <p:spPr/>
        <p:txBody>
          <a:bodyPr/>
          <a:lstStyle/>
          <a:p>
            <a:pPr>
              <a:defRPr/>
            </a:pPr>
            <a:fld id="{CAAEC2E8-FEB5-4575-A463-EAD9E956D6FE}" type="slidenum">
              <a:rPr lang="en-US"/>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p>
        </p:txBody>
      </p:sp>
      <p:pic>
        <p:nvPicPr>
          <p:cNvPr id="471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553200"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190973DA-C609-45E8-81E4-AC20A1901AB5}" type="slidenum">
              <a:rPr lang="en-US"/>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Ten Principles  of</a:t>
            </a:r>
            <a:br>
              <a:rPr lang="en-US" dirty="0">
                <a:solidFill>
                  <a:schemeClr val="accent1">
                    <a:satMod val="150000"/>
                  </a:schemeClr>
                </a:solidFill>
              </a:rPr>
            </a:br>
            <a:r>
              <a:rPr lang="en-US" dirty="0">
                <a:solidFill>
                  <a:schemeClr val="accent1">
                    <a:satMod val="150000"/>
                  </a:schemeClr>
                </a:solidFill>
              </a:rPr>
              <a:t>Electronic Health Record Solution</a:t>
            </a:r>
          </a:p>
        </p:txBody>
      </p:sp>
      <p:sp>
        <p:nvSpPr>
          <p:cNvPr id="11267" name="Content Placeholder 2"/>
          <p:cNvSpPr>
            <a:spLocks noGrp="1"/>
          </p:cNvSpPr>
          <p:nvPr>
            <p:ph idx="1"/>
          </p:nvPr>
        </p:nvSpPr>
        <p:spPr/>
        <p:txBody>
          <a:bodyPr/>
          <a:lstStyle/>
          <a:p>
            <a:pPr marL="631825" indent="-514350" eaLnBrk="1" hangingPunct="1">
              <a:buFont typeface="Corbel" pitchFamily="34" charset="0"/>
              <a:buAutoNum type="arabicPeriod" startAt="7"/>
            </a:pPr>
            <a:endParaRPr lang="en-US" sz="3000"/>
          </a:p>
          <a:p>
            <a:pPr marL="631825" indent="-514350" eaLnBrk="1" hangingPunct="1">
              <a:buFont typeface="Corbel" pitchFamily="34" charset="0"/>
              <a:buAutoNum type="arabicPeriod" startAt="7"/>
            </a:pPr>
            <a:r>
              <a:rPr lang="en-US" sz="3000"/>
              <a:t>Enlist patients as partners and collaborators in their own health improvement</a:t>
            </a:r>
          </a:p>
          <a:p>
            <a:pPr marL="631825" indent="-514350" eaLnBrk="1" hangingPunct="1">
              <a:buFont typeface="Corbel" pitchFamily="34" charset="0"/>
              <a:buAutoNum type="arabicPeriod" startAt="7"/>
            </a:pPr>
            <a:endParaRPr lang="en-US" sz="3000"/>
          </a:p>
          <a:p>
            <a:pPr marL="631825" indent="-514350" eaLnBrk="1" hangingPunct="1">
              <a:buFont typeface="Corbel" pitchFamily="34" charset="0"/>
              <a:buAutoNum type="arabicPeriod" startAt="7"/>
            </a:pPr>
            <a:r>
              <a:rPr lang="en-US" sz="3000"/>
              <a:t>Evaluate the care of patients and populations of patients longitudinally</a:t>
            </a:r>
          </a:p>
          <a:p>
            <a:pPr marL="631825" indent="-514350" eaLnBrk="1" hangingPunct="1">
              <a:buFont typeface="Corbel" pitchFamily="34" charset="0"/>
              <a:buAutoNum type="arabicPeriod" startAt="7"/>
            </a:pPr>
            <a:endParaRPr lang="en-US" sz="3000"/>
          </a:p>
          <a:p>
            <a:pPr marL="631825" indent="-514350" eaLnBrk="1" hangingPunct="1">
              <a:buFont typeface="Corbel" pitchFamily="34" charset="0"/>
              <a:buAutoNum type="arabicPeriod" startAt="7"/>
            </a:pPr>
            <a:endParaRPr lang="en-US" sz="3000"/>
          </a:p>
        </p:txBody>
      </p:sp>
      <p:sp>
        <p:nvSpPr>
          <p:cNvPr id="4" name="Slide Number Placeholder 3"/>
          <p:cNvSpPr>
            <a:spLocks noGrp="1"/>
          </p:cNvSpPr>
          <p:nvPr>
            <p:ph type="sldNum" sz="quarter" idx="12"/>
          </p:nvPr>
        </p:nvSpPr>
        <p:spPr/>
        <p:txBody>
          <a:bodyPr/>
          <a:lstStyle/>
          <a:p>
            <a:pPr>
              <a:defRPr/>
            </a:pPr>
            <a:fld id="{AD96BC0D-7214-4039-9CF8-D7188BA044D2}"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br>
              <a:rPr lang="en-US" dirty="0">
                <a:solidFill>
                  <a:schemeClr val="accent1">
                    <a:satMod val="150000"/>
                  </a:schemeClr>
                </a:solidFill>
              </a:rPr>
            </a:br>
            <a:r>
              <a:rPr lang="en-US" dirty="0">
                <a:solidFill>
                  <a:schemeClr val="accent1">
                    <a:satMod val="150000"/>
                  </a:schemeClr>
                </a:solidFill>
              </a:rPr>
              <a:t>Auditing Performance</a:t>
            </a:r>
          </a:p>
        </p:txBody>
      </p:sp>
      <p:sp>
        <p:nvSpPr>
          <p:cNvPr id="48131" name="Content Placeholder 2"/>
          <p:cNvSpPr>
            <a:spLocks noGrp="1"/>
          </p:cNvSpPr>
          <p:nvPr>
            <p:ph idx="1"/>
          </p:nvPr>
        </p:nvSpPr>
        <p:spPr/>
        <p:txBody>
          <a:bodyPr/>
          <a:lstStyle/>
          <a:p>
            <a:pPr eaLnBrk="1" hangingPunct="1"/>
            <a:r>
              <a:rPr lang="en-US" sz="2800"/>
              <a:t>Comparing 2007 results with 1/1/2011-12/31/2011, shows that the quality standards are still being met.  HbA1c percentages above 9.0% are shown in red as SETMA “standard” is that this value should be zero, but the NCQA benchmark is less than 15% of the patients being treated for diabetes.  All but one SETMA provider exceeds that standard.</a:t>
            </a:r>
          </a:p>
        </p:txBody>
      </p:sp>
      <p:sp>
        <p:nvSpPr>
          <p:cNvPr id="4" name="Slide Number Placeholder 3"/>
          <p:cNvSpPr>
            <a:spLocks noGrp="1"/>
          </p:cNvSpPr>
          <p:nvPr>
            <p:ph type="sldNum" sz="quarter" idx="12"/>
          </p:nvPr>
        </p:nvSpPr>
        <p:spPr/>
        <p:txBody>
          <a:bodyPr/>
          <a:lstStyle/>
          <a:p>
            <a:pPr>
              <a:defRPr/>
            </a:pPr>
            <a:fld id="{A1A5BCC6-59E0-4193-9AC8-68A64F71D883}" type="slidenum">
              <a:rPr lang="en-US"/>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solidFill>
                  <a:schemeClr val="accent1">
                    <a:satMod val="150000"/>
                  </a:schemeClr>
                </a:solidFill>
              </a:rPr>
            </a:br>
            <a:r>
              <a:rPr lang="en-US" dirty="0">
                <a:solidFill>
                  <a:schemeClr val="accent1">
                    <a:satMod val="150000"/>
                  </a:schemeClr>
                </a:solidFill>
              </a:rPr>
              <a:t>SETMA COGNOS Dashboards</a:t>
            </a:r>
            <a:br>
              <a:rPr lang="en-US" dirty="0">
                <a:solidFill>
                  <a:schemeClr val="accent1">
                    <a:satMod val="150000"/>
                  </a:schemeClr>
                </a:solidFill>
              </a:rPr>
            </a:br>
            <a:endParaRPr lang="en-US" dirty="0">
              <a:solidFill>
                <a:schemeClr val="accent1">
                  <a:satMod val="150000"/>
                </a:schemeClr>
              </a:solidFill>
            </a:endParaRPr>
          </a:p>
        </p:txBody>
      </p:sp>
      <p:pic>
        <p:nvPicPr>
          <p:cNvPr id="491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6705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0D60394D-1D2A-4A8A-8965-6672BA15ECA6}" type="slidenum">
              <a:rPr lang="en-US"/>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br>
              <a:rPr lang="en-US" dirty="0">
                <a:solidFill>
                  <a:schemeClr val="accent1">
                    <a:satMod val="150000"/>
                  </a:schemeClr>
                </a:solidFill>
              </a:rPr>
            </a:br>
            <a:r>
              <a:rPr lang="en-US" dirty="0">
                <a:solidFill>
                  <a:schemeClr val="accent1">
                    <a:satMod val="150000"/>
                  </a:schemeClr>
                </a:solidFill>
              </a:rPr>
              <a:t>NCQA Diabetes Recognition</a:t>
            </a:r>
          </a:p>
        </p:txBody>
      </p:sp>
      <p:pic>
        <p:nvPicPr>
          <p:cNvPr id="5017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20850"/>
            <a:ext cx="80010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30DBDC04-2FC6-43AE-B2CD-705B3FB701E3}" type="slidenum">
              <a:rPr lang="en-US"/>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NCQA Diabetes Recognition</a:t>
            </a:r>
          </a:p>
        </p:txBody>
      </p:sp>
      <p:sp>
        <p:nvSpPr>
          <p:cNvPr id="51203" name="Content Placeholder 2"/>
          <p:cNvSpPr>
            <a:spLocks noGrp="1"/>
          </p:cNvSpPr>
          <p:nvPr>
            <p:ph idx="1"/>
          </p:nvPr>
        </p:nvSpPr>
        <p:spPr>
          <a:xfrm>
            <a:off x="457200" y="1774825"/>
            <a:ext cx="8534400" cy="4625975"/>
          </a:xfrm>
        </p:spPr>
        <p:txBody>
          <a:bodyPr/>
          <a:lstStyle/>
          <a:p>
            <a:pPr eaLnBrk="1" hangingPunct="1"/>
            <a:r>
              <a:rPr lang="en-US" sz="3000"/>
              <a:t>Specific dashboards, such as the one above, have also been developed for programs such as the </a:t>
            </a:r>
            <a:r>
              <a:rPr lang="en-US" sz="3000" b="1" i="1"/>
              <a:t>NCQA Diabetes Recognition Program.  </a:t>
            </a:r>
            <a:r>
              <a:rPr lang="en-US" sz="3000"/>
              <a:t>All SETMA clinics and providers qualified for this recognition in 2010-2013.  Quarterly and annually, we now measure this standard so as to make sure that we continue to improve.  As can be seen below, the dashboard gives the metric, the benchmark, the provider’s performance and the aggregate score required for recognition.  </a:t>
            </a:r>
          </a:p>
          <a:p>
            <a:pPr eaLnBrk="1" hangingPunct="1"/>
            <a:endParaRPr lang="en-US" sz="3000"/>
          </a:p>
        </p:txBody>
      </p:sp>
      <p:sp>
        <p:nvSpPr>
          <p:cNvPr id="4" name="Slide Number Placeholder 3"/>
          <p:cNvSpPr>
            <a:spLocks noGrp="1"/>
          </p:cNvSpPr>
          <p:nvPr>
            <p:ph type="sldNum" sz="quarter" idx="12"/>
          </p:nvPr>
        </p:nvSpPr>
        <p:spPr/>
        <p:txBody>
          <a:bodyPr/>
          <a:lstStyle/>
          <a:p>
            <a:pPr>
              <a:defRPr/>
            </a:pPr>
            <a:fld id="{094ED9C6-EE72-444D-AF9D-A99F91C59F6E}" type="slidenum">
              <a:rPr lang="en-US"/>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COGNOS Dashboards</a:t>
            </a:r>
            <a:br>
              <a:rPr lang="en-US" dirty="0">
                <a:solidFill>
                  <a:schemeClr val="accent1">
                    <a:satMod val="150000"/>
                  </a:schemeClr>
                </a:solidFill>
              </a:rPr>
            </a:br>
            <a:r>
              <a:rPr lang="en-US" dirty="0">
                <a:solidFill>
                  <a:schemeClr val="accent1">
                    <a:satMod val="150000"/>
                  </a:schemeClr>
                </a:solidFill>
              </a:rPr>
              <a:t>NCQA Diabetes Recognition</a:t>
            </a:r>
          </a:p>
        </p:txBody>
      </p:sp>
      <p:sp>
        <p:nvSpPr>
          <p:cNvPr id="52227" name="Content Placeholder 2"/>
          <p:cNvSpPr>
            <a:spLocks noGrp="1"/>
          </p:cNvSpPr>
          <p:nvPr>
            <p:ph idx="1"/>
          </p:nvPr>
        </p:nvSpPr>
        <p:spPr>
          <a:xfrm>
            <a:off x="457200" y="1774825"/>
            <a:ext cx="8534400" cy="4625975"/>
          </a:xfrm>
        </p:spPr>
        <p:txBody>
          <a:bodyPr/>
          <a:lstStyle/>
          <a:p>
            <a:pPr eaLnBrk="1" hangingPunct="1"/>
            <a:r>
              <a:rPr lang="en-US" sz="3000" dirty="0"/>
              <a:t>This material is given to the provider and it is posted on our website at </a:t>
            </a:r>
            <a:r>
              <a:rPr lang="en-US" sz="3000" u="sng" dirty="0">
                <a:hlinkClick r:id="rId2"/>
              </a:rPr>
              <a:t>www.jameslhollymd.com</a:t>
            </a:r>
            <a:r>
              <a:rPr lang="en-US" sz="3000" u="sng" dirty="0"/>
              <a:t> </a:t>
            </a:r>
            <a:r>
              <a:rPr lang="en-US" sz="3000" dirty="0"/>
              <a:t>under </a:t>
            </a:r>
            <a:r>
              <a:rPr lang="en-US" sz="3000" b="1" i="1" dirty="0"/>
              <a:t>Provider Performance, NCQA Diabetes Recognition Program Audit.  </a:t>
            </a:r>
            <a:r>
              <a:rPr lang="en-US" sz="3000" dirty="0"/>
              <a:t>Because all deficiencies in care are displayed in “red,” SETMA providers have developed their own commitment to “get the </a:t>
            </a:r>
            <a:r>
              <a:rPr lang="en-US" sz="3000" dirty="0">
                <a:solidFill>
                  <a:srgbClr val="FF0000"/>
                </a:solidFill>
              </a:rPr>
              <a:t>RED</a:t>
            </a:r>
            <a:r>
              <a:rPr lang="en-US" sz="3000" dirty="0"/>
              <a:t> out.” </a:t>
            </a:r>
          </a:p>
        </p:txBody>
      </p:sp>
      <p:sp>
        <p:nvSpPr>
          <p:cNvPr id="4" name="Slide Number Placeholder 3"/>
          <p:cNvSpPr>
            <a:spLocks noGrp="1"/>
          </p:cNvSpPr>
          <p:nvPr>
            <p:ph type="sldNum" sz="quarter" idx="12"/>
          </p:nvPr>
        </p:nvSpPr>
        <p:spPr/>
        <p:txBody>
          <a:bodyPr/>
          <a:lstStyle/>
          <a:p>
            <a:pPr>
              <a:defRPr/>
            </a:pPr>
            <a:fld id="{2A133995-370F-45F0-913D-768F6C30B48A}" type="slidenum">
              <a:rPr lang="en-US"/>
              <a:pPr>
                <a:defRPr/>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What We Don’t Have</a:t>
            </a:r>
          </a:p>
        </p:txBody>
      </p:sp>
      <p:sp>
        <p:nvSpPr>
          <p:cNvPr id="53251" name="Content Placeholder 2"/>
          <p:cNvSpPr>
            <a:spLocks noGrp="1"/>
          </p:cNvSpPr>
          <p:nvPr>
            <p:ph idx="1"/>
          </p:nvPr>
        </p:nvSpPr>
        <p:spPr/>
        <p:txBody>
          <a:bodyPr/>
          <a:lstStyle/>
          <a:p>
            <a:pPr eaLnBrk="1" hangingPunct="1"/>
            <a:r>
              <a:rPr lang="en-US"/>
              <a:t>Our COGNOS BI deployment presently does not allow us to examine and compare the cost of care between different providers.  Our greatest need is to be able to Compare outcomes in conjunction with the cost of producing those outcomes.</a:t>
            </a:r>
          </a:p>
          <a:p>
            <a:pPr eaLnBrk="1" hangingPunct="1"/>
            <a:r>
              <a:rPr lang="en-US"/>
              <a:t>This will require a different BI function than we currently have.</a:t>
            </a:r>
          </a:p>
          <a:p>
            <a:pPr eaLnBrk="1" hangingPunct="1"/>
            <a:endParaRPr lang="en-US"/>
          </a:p>
        </p:txBody>
      </p:sp>
      <p:sp>
        <p:nvSpPr>
          <p:cNvPr id="4" name="Slide Number Placeholder 3"/>
          <p:cNvSpPr>
            <a:spLocks noGrp="1"/>
          </p:cNvSpPr>
          <p:nvPr>
            <p:ph type="sldNum" sz="quarter" idx="12"/>
          </p:nvPr>
        </p:nvSpPr>
        <p:spPr/>
        <p:txBody>
          <a:bodyPr/>
          <a:lstStyle/>
          <a:p>
            <a:pPr>
              <a:defRPr/>
            </a:pPr>
            <a:fld id="{A61F8647-7B6E-4925-9DEE-F476954945B1}" type="slidenum">
              <a:rPr lang="en-US"/>
              <a:pPr>
                <a:defRPr/>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What We Don’t Have</a:t>
            </a:r>
          </a:p>
        </p:txBody>
      </p:sp>
      <p:sp>
        <p:nvSpPr>
          <p:cNvPr id="54275" name="Content Placeholder 2"/>
          <p:cNvSpPr>
            <a:spLocks noGrp="1"/>
          </p:cNvSpPr>
          <p:nvPr>
            <p:ph idx="1"/>
          </p:nvPr>
        </p:nvSpPr>
        <p:spPr/>
        <p:txBody>
          <a:bodyPr/>
          <a:lstStyle/>
          <a:p>
            <a:pPr eaLnBrk="1" hangingPunct="1"/>
            <a:r>
              <a:rPr lang="en-US" sz="2800"/>
              <a:t>While we have and are expanding the functions of our Health Information Exchange and our secure web portal, we need to be able to share data dynamically between these functions.  For instance, we have the ability to complete daily hospital progress notes with our EHR, but it is time consuming because we have to manually re-enter vital signs, medications, laboratory values.  </a:t>
            </a:r>
          </a:p>
          <a:p>
            <a:pPr eaLnBrk="1" hangingPunct="1"/>
            <a:r>
              <a:rPr lang="en-US" sz="2800"/>
              <a:t>When these are done electronically, we will gain the power of electronics in performing this task excellently.</a:t>
            </a:r>
          </a:p>
          <a:p>
            <a:pPr eaLnBrk="1" hangingPunct="1"/>
            <a:endParaRPr lang="en-US" sz="2800"/>
          </a:p>
        </p:txBody>
      </p:sp>
      <p:sp>
        <p:nvSpPr>
          <p:cNvPr id="4" name="Slide Number Placeholder 3"/>
          <p:cNvSpPr>
            <a:spLocks noGrp="1"/>
          </p:cNvSpPr>
          <p:nvPr>
            <p:ph type="sldNum" sz="quarter" idx="12"/>
          </p:nvPr>
        </p:nvSpPr>
        <p:spPr/>
        <p:txBody>
          <a:bodyPr/>
          <a:lstStyle/>
          <a:p>
            <a:pPr>
              <a:defRPr/>
            </a:pPr>
            <a:fld id="{7E769AF9-2191-49C7-9D7A-2A7A4B177E77}" type="slidenum">
              <a:rPr lang="en-US"/>
              <a:pPr>
                <a:defRPr/>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What We Don’t Have</a:t>
            </a:r>
          </a:p>
        </p:txBody>
      </p:sp>
      <p:sp>
        <p:nvSpPr>
          <p:cNvPr id="55299" name="Content Placeholder 2"/>
          <p:cNvSpPr>
            <a:spLocks noGrp="1"/>
          </p:cNvSpPr>
          <p:nvPr>
            <p:ph idx="1"/>
          </p:nvPr>
        </p:nvSpPr>
        <p:spPr/>
        <p:txBody>
          <a:bodyPr/>
          <a:lstStyle/>
          <a:p>
            <a:pPr eaLnBrk="1" hangingPunct="1"/>
            <a:r>
              <a:rPr lang="en-US" sz="3000"/>
              <a:t>A deepening philosophical rationale for the “medicine of the future” surrounding patient-centric, cost effective, collaborative care with the patient accepting responsibility for their own health and collaborating with their healthcare provider to choose rational options based on facts and not emotions.</a:t>
            </a:r>
          </a:p>
        </p:txBody>
      </p:sp>
      <p:sp>
        <p:nvSpPr>
          <p:cNvPr id="4" name="Slide Number Placeholder 3"/>
          <p:cNvSpPr>
            <a:spLocks noGrp="1"/>
          </p:cNvSpPr>
          <p:nvPr>
            <p:ph type="sldNum" sz="quarter" idx="12"/>
          </p:nvPr>
        </p:nvSpPr>
        <p:spPr/>
        <p:txBody>
          <a:bodyPr/>
          <a:lstStyle/>
          <a:p>
            <a:pPr>
              <a:defRPr/>
            </a:pPr>
            <a:fld id="{C80F3FAC-AE69-4699-A5E3-9224670FE4C5}" type="slidenum">
              <a:rPr lang="en-US"/>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What We Don’t Have</a:t>
            </a:r>
          </a:p>
        </p:txBody>
      </p:sp>
      <p:sp>
        <p:nvSpPr>
          <p:cNvPr id="56323" name="Content Placeholder 2"/>
          <p:cNvSpPr>
            <a:spLocks noGrp="1"/>
          </p:cNvSpPr>
          <p:nvPr>
            <p:ph idx="1"/>
          </p:nvPr>
        </p:nvSpPr>
        <p:spPr/>
        <p:txBody>
          <a:bodyPr/>
          <a:lstStyle/>
          <a:p>
            <a:pPr eaLnBrk="1" hangingPunct="1"/>
            <a:r>
              <a:rPr lang="en-US" sz="3000"/>
              <a:t>An acceptance by patients and provides, and the public, that there is time where the best choice is loving, compassionate, low-tech, nurturing care while a patient is going through the last acts of life.</a:t>
            </a:r>
          </a:p>
        </p:txBody>
      </p:sp>
      <p:sp>
        <p:nvSpPr>
          <p:cNvPr id="4" name="Slide Number Placeholder 3"/>
          <p:cNvSpPr>
            <a:spLocks noGrp="1"/>
          </p:cNvSpPr>
          <p:nvPr>
            <p:ph type="sldNum" sz="quarter" idx="12"/>
          </p:nvPr>
        </p:nvSpPr>
        <p:spPr/>
        <p:txBody>
          <a:bodyPr/>
          <a:lstStyle/>
          <a:p>
            <a:pPr>
              <a:defRPr/>
            </a:pPr>
            <a:fld id="{429A0433-1780-4155-9522-05B4BF0F72E4}" type="slidenum">
              <a:rPr lang="en-US"/>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Future – What We Need</a:t>
            </a:r>
          </a:p>
        </p:txBody>
      </p:sp>
      <p:sp>
        <p:nvSpPr>
          <p:cNvPr id="3" name="Content Placeholder 2"/>
          <p:cNvSpPr>
            <a:spLocks noGrp="1"/>
          </p:cNvSpPr>
          <p:nvPr>
            <p:ph idx="1"/>
          </p:nvPr>
        </p:nvSpPr>
        <p:spPr/>
        <p:txBody>
          <a:bodyPr rtlCol="0">
            <a:normAutofit lnSpcReduction="10000"/>
          </a:bodyPr>
          <a:lstStyle/>
          <a:p>
            <a:pPr marL="633222" indent="-514350" eaLnBrk="1" fontAlgn="auto" hangingPunct="1">
              <a:spcBef>
                <a:spcPts val="0"/>
              </a:spcBef>
              <a:spcAft>
                <a:spcPts val="0"/>
              </a:spcAft>
              <a:buFont typeface="+mj-lt"/>
              <a:buAutoNum type="arabicPeriod"/>
              <a:defRPr/>
            </a:pPr>
            <a:r>
              <a:rPr lang="en-US" dirty="0"/>
              <a:t>A robust EHR with disease management and screening and preventive care tools in place and functioning.  </a:t>
            </a:r>
          </a:p>
          <a:p>
            <a:pPr marL="633222" indent="-514350" eaLnBrk="1" fontAlgn="auto" hangingPunct="1">
              <a:spcBef>
                <a:spcPts val="0"/>
              </a:spcBef>
              <a:spcAft>
                <a:spcPts val="0"/>
              </a:spcAft>
              <a:buFont typeface="+mj-lt"/>
              <a:buAutoNum type="arabicPeriod"/>
              <a:defRPr/>
            </a:pPr>
            <a:r>
              <a:rPr lang="en-US" dirty="0"/>
              <a:t>The additional IT requirement of a secure web portal through which to communicate with patients and to engage them in their own care is essential.</a:t>
            </a:r>
          </a:p>
          <a:p>
            <a:pPr marL="633222" indent="-514350" eaLnBrk="1" fontAlgn="auto" hangingPunct="1">
              <a:spcBef>
                <a:spcPts val="0"/>
              </a:spcBef>
              <a:spcAft>
                <a:spcPts val="0"/>
              </a:spcAft>
              <a:buFont typeface="+mj-lt"/>
              <a:buAutoNum type="arabicPeriod"/>
              <a:defRPr/>
            </a:pPr>
            <a:r>
              <a:rPr lang="en-US" dirty="0"/>
              <a:t>An HIE which promotes the continuity of care through effective communication and sharing of patient-care information.</a:t>
            </a:r>
          </a:p>
          <a:p>
            <a:pPr marL="633222" indent="-514350" eaLnBrk="1" fontAlgn="auto" hangingPunct="1">
              <a:spcBef>
                <a:spcPts val="0"/>
              </a:spcBef>
              <a:spcAft>
                <a:spcPts val="0"/>
              </a:spcAft>
              <a:buFont typeface="+mj-lt"/>
              <a:buAutoNum type="arabicPeriod"/>
              <a:defRPr/>
            </a:pPr>
            <a:endParaRPr lang="en-US" dirty="0"/>
          </a:p>
        </p:txBody>
      </p:sp>
      <p:sp>
        <p:nvSpPr>
          <p:cNvPr id="4" name="Slide Number Placeholder 3"/>
          <p:cNvSpPr>
            <a:spLocks noGrp="1"/>
          </p:cNvSpPr>
          <p:nvPr>
            <p:ph type="sldNum" sz="quarter" idx="12"/>
          </p:nvPr>
        </p:nvSpPr>
        <p:spPr/>
        <p:txBody>
          <a:bodyPr/>
          <a:lstStyle/>
          <a:p>
            <a:pPr>
              <a:defRPr/>
            </a:pPr>
            <a:fld id="{92348F89-8A41-421C-BF18-9EAFD48CD6D1}" type="slidenum">
              <a:rPr lang="en-US"/>
              <a:pPr>
                <a:defRPr/>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SETMA Ten Principles  of</a:t>
            </a:r>
            <a:br>
              <a:rPr lang="en-US" dirty="0">
                <a:solidFill>
                  <a:schemeClr val="accent1">
                    <a:satMod val="150000"/>
                  </a:schemeClr>
                </a:solidFill>
              </a:rPr>
            </a:br>
            <a:r>
              <a:rPr lang="en-US" dirty="0">
                <a:solidFill>
                  <a:schemeClr val="accent1">
                    <a:satMod val="150000"/>
                  </a:schemeClr>
                </a:solidFill>
              </a:rPr>
              <a:t>Electronic Health Record Solution</a:t>
            </a:r>
          </a:p>
        </p:txBody>
      </p:sp>
      <p:sp>
        <p:nvSpPr>
          <p:cNvPr id="12291" name="Content Placeholder 2"/>
          <p:cNvSpPr>
            <a:spLocks noGrp="1"/>
          </p:cNvSpPr>
          <p:nvPr>
            <p:ph idx="1"/>
          </p:nvPr>
        </p:nvSpPr>
        <p:spPr/>
        <p:txBody>
          <a:bodyPr/>
          <a:lstStyle/>
          <a:p>
            <a:pPr marL="631825" indent="-514350" eaLnBrk="1" hangingPunct="1">
              <a:buFont typeface="Corbel" pitchFamily="34" charset="0"/>
              <a:buAutoNum type="arabicPeriod" startAt="7"/>
            </a:pPr>
            <a:endParaRPr lang="en-US" sz="3000"/>
          </a:p>
          <a:p>
            <a:pPr marL="631825" indent="-514350" eaLnBrk="1" hangingPunct="1">
              <a:buFont typeface="Corbel" pitchFamily="34" charset="0"/>
              <a:buAutoNum type="arabicPeriod" startAt="9"/>
            </a:pPr>
            <a:r>
              <a:rPr lang="en-US" sz="3000"/>
              <a:t>Audit provider performance based on endorsed quality measurement sets</a:t>
            </a:r>
          </a:p>
          <a:p>
            <a:pPr marL="631825" indent="-514350" eaLnBrk="1" hangingPunct="1">
              <a:buFont typeface="Corbel" pitchFamily="34" charset="0"/>
              <a:buAutoNum type="arabicPeriod" startAt="9"/>
            </a:pPr>
            <a:endParaRPr lang="en-US" sz="3000"/>
          </a:p>
          <a:p>
            <a:pPr marL="631825" indent="-514350" eaLnBrk="1" hangingPunct="1">
              <a:buFont typeface="Corbel" pitchFamily="34" charset="0"/>
              <a:buAutoNum type="arabicPeriod" startAt="9"/>
            </a:pPr>
            <a:r>
              <a:rPr lang="en-US" sz="3000"/>
              <a:t>Integrate electronic tools in an intuitive fashion giving patients the benefit of expert knowledge about specific conditions</a:t>
            </a:r>
          </a:p>
        </p:txBody>
      </p:sp>
      <p:sp>
        <p:nvSpPr>
          <p:cNvPr id="4" name="Slide Number Placeholder 3"/>
          <p:cNvSpPr>
            <a:spLocks noGrp="1"/>
          </p:cNvSpPr>
          <p:nvPr>
            <p:ph type="sldNum" sz="quarter" idx="12"/>
          </p:nvPr>
        </p:nvSpPr>
        <p:spPr/>
        <p:txBody>
          <a:bodyPr/>
          <a:lstStyle/>
          <a:p>
            <a:pPr>
              <a:defRPr/>
            </a:pPr>
            <a:fld id="{D1017C44-BC18-4EF8-9CCC-E5BA531F1472}" type="slidenum">
              <a:rPr lang="en-US"/>
              <a:pPr>
                <a:defRPr/>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Future – What We Need </a:t>
            </a:r>
            <a:br>
              <a:rPr lang="en-US" dirty="0">
                <a:solidFill>
                  <a:schemeClr val="accent1">
                    <a:satMod val="150000"/>
                  </a:schemeClr>
                </a:solidFill>
              </a:rPr>
            </a:br>
            <a:r>
              <a:rPr lang="en-US" dirty="0">
                <a:solidFill>
                  <a:schemeClr val="accent1">
                    <a:satMod val="150000"/>
                  </a:schemeClr>
                </a:solidFill>
              </a:rPr>
              <a:t>ACO Development and Deployment</a:t>
            </a:r>
          </a:p>
        </p:txBody>
      </p:sp>
      <p:sp>
        <p:nvSpPr>
          <p:cNvPr id="58371" name="Content Placeholder 2"/>
          <p:cNvSpPr>
            <a:spLocks noGrp="1"/>
          </p:cNvSpPr>
          <p:nvPr>
            <p:ph idx="1"/>
          </p:nvPr>
        </p:nvSpPr>
        <p:spPr/>
        <p:txBody>
          <a:bodyPr/>
          <a:lstStyle/>
          <a:p>
            <a:pPr marL="631825" indent="-514350" eaLnBrk="1" hangingPunct="1">
              <a:buFont typeface="Corbel" pitchFamily="34" charset="0"/>
              <a:buAutoNum type="arabicPeriod" startAt="4"/>
            </a:pPr>
            <a:r>
              <a:rPr lang="en-US"/>
              <a:t>Experience with global risk for healthcare such as was gained by managed care in general and Medicare Advantage and its predecessors in particular.</a:t>
            </a:r>
          </a:p>
          <a:p>
            <a:pPr marL="631825" indent="-514350" eaLnBrk="1" hangingPunct="1">
              <a:buFont typeface="Corbel" pitchFamily="34" charset="0"/>
              <a:buAutoNum type="arabicPeriod" startAt="4"/>
            </a:pPr>
            <a:r>
              <a:rPr lang="en-US"/>
              <a:t>Experience with quality metrics in tracking, auditing and analyzing data through which to design quality improvement initiatives, after finding leverage points for improvement.</a:t>
            </a:r>
          </a:p>
        </p:txBody>
      </p:sp>
      <p:sp>
        <p:nvSpPr>
          <p:cNvPr id="4" name="Slide Number Placeholder 3"/>
          <p:cNvSpPr>
            <a:spLocks noGrp="1"/>
          </p:cNvSpPr>
          <p:nvPr>
            <p:ph type="sldNum" sz="quarter" idx="12"/>
          </p:nvPr>
        </p:nvSpPr>
        <p:spPr/>
        <p:txBody>
          <a:bodyPr/>
          <a:lstStyle/>
          <a:p>
            <a:pPr>
              <a:defRPr/>
            </a:pPr>
            <a:fld id="{D183B057-6F81-4595-90B6-8369495CA0B3}" type="slidenum">
              <a:rPr lang="en-US"/>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Future – What We Need </a:t>
            </a:r>
            <a:br>
              <a:rPr lang="en-US" dirty="0">
                <a:solidFill>
                  <a:schemeClr val="accent1">
                    <a:satMod val="150000"/>
                  </a:schemeClr>
                </a:solidFill>
              </a:rPr>
            </a:br>
            <a:r>
              <a:rPr lang="en-US" dirty="0">
                <a:solidFill>
                  <a:schemeClr val="accent1">
                    <a:satMod val="150000"/>
                  </a:schemeClr>
                </a:solidFill>
              </a:rPr>
              <a:t>ACO Development and Deployment</a:t>
            </a:r>
          </a:p>
        </p:txBody>
      </p:sp>
      <p:sp>
        <p:nvSpPr>
          <p:cNvPr id="3" name="Content Placeholder 2"/>
          <p:cNvSpPr>
            <a:spLocks noGrp="1"/>
          </p:cNvSpPr>
          <p:nvPr>
            <p:ph idx="1"/>
          </p:nvPr>
        </p:nvSpPr>
        <p:spPr/>
        <p:txBody>
          <a:bodyPr rtlCol="0">
            <a:normAutofit fontScale="92500" lnSpcReduction="20000"/>
          </a:bodyPr>
          <a:lstStyle/>
          <a:p>
            <a:pPr marL="633222" indent="-514350" eaLnBrk="1" fontAlgn="auto" hangingPunct="1">
              <a:spcBef>
                <a:spcPts val="0"/>
              </a:spcBef>
              <a:spcAft>
                <a:spcPts val="0"/>
              </a:spcAft>
              <a:buFont typeface="+mj-lt"/>
              <a:buAutoNum type="arabicPeriod" startAt="6"/>
              <a:defRPr/>
            </a:pPr>
            <a:r>
              <a:rPr lang="en-US" dirty="0"/>
              <a:t>The integration of data aggregation over a large network of providers, facilities and practice types.  SETMA has this capacity internally and the MSO and HMO partner add to that capacity. </a:t>
            </a:r>
          </a:p>
          <a:p>
            <a:pPr marL="633222" indent="-514350" eaLnBrk="1" fontAlgn="auto" hangingPunct="1">
              <a:spcBef>
                <a:spcPts val="0"/>
              </a:spcBef>
              <a:spcAft>
                <a:spcPts val="0"/>
              </a:spcAft>
              <a:buFont typeface="+mj-lt"/>
              <a:buAutoNum type="arabicPeriod" startAt="6"/>
              <a:defRPr/>
            </a:pPr>
            <a:r>
              <a:rPr lang="en-US" dirty="0"/>
              <a:t>Proved ability to provide high quality, low cost care which is valued by patients.  This has been proved by our success with HMO patients and by RTI International’s cost, coordination and quality analysis of Medicare Fee-for-Service experience at SETMA for 2007, 2008, 2009 and 2010.</a:t>
            </a:r>
          </a:p>
        </p:txBody>
      </p:sp>
      <p:sp>
        <p:nvSpPr>
          <p:cNvPr id="4" name="Slide Number Placeholder 3"/>
          <p:cNvSpPr>
            <a:spLocks noGrp="1"/>
          </p:cNvSpPr>
          <p:nvPr>
            <p:ph type="sldNum" sz="quarter" idx="12"/>
          </p:nvPr>
        </p:nvSpPr>
        <p:spPr/>
        <p:txBody>
          <a:bodyPr/>
          <a:lstStyle/>
          <a:p>
            <a:pPr>
              <a:defRPr/>
            </a:pPr>
            <a:fld id="{8038E8ED-2025-435B-97CA-E727E3AAD23C}" type="slidenum">
              <a:rPr lang="en-US"/>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Future – What We Need </a:t>
            </a:r>
            <a:br>
              <a:rPr lang="en-US" dirty="0">
                <a:solidFill>
                  <a:schemeClr val="accent1">
                    <a:satMod val="150000"/>
                  </a:schemeClr>
                </a:solidFill>
              </a:rPr>
            </a:br>
            <a:r>
              <a:rPr lang="en-US" dirty="0">
                <a:solidFill>
                  <a:schemeClr val="accent1">
                    <a:satMod val="150000"/>
                  </a:schemeClr>
                </a:solidFill>
              </a:rPr>
              <a:t>ACO Development and Deployment</a:t>
            </a:r>
          </a:p>
        </p:txBody>
      </p:sp>
      <p:sp>
        <p:nvSpPr>
          <p:cNvPr id="60419" name="Content Placeholder 2"/>
          <p:cNvSpPr>
            <a:spLocks noGrp="1"/>
          </p:cNvSpPr>
          <p:nvPr>
            <p:ph idx="1"/>
          </p:nvPr>
        </p:nvSpPr>
        <p:spPr/>
        <p:txBody>
          <a:bodyPr/>
          <a:lstStyle/>
          <a:p>
            <a:pPr marL="631825" indent="-514350" eaLnBrk="1" hangingPunct="1">
              <a:buFont typeface="Corbel" pitchFamily="34" charset="0"/>
              <a:buAutoNum type="arabicPeriod" startAt="8"/>
            </a:pPr>
            <a:r>
              <a:rPr lang="en-US"/>
              <a:t>Experience with patient-centric care in a coordinated setting and with Patient-Centered Medical Home functionalities.</a:t>
            </a:r>
          </a:p>
          <a:p>
            <a:pPr marL="631825" indent="-514350" eaLnBrk="1" hangingPunct="1">
              <a:buFont typeface="Corbel" pitchFamily="34" charset="0"/>
              <a:buAutoNum type="arabicPeriod" startAt="8"/>
            </a:pPr>
            <a:r>
              <a:rPr lang="en-US"/>
              <a:t>Administrative, financial and coordination capabilities which include risk stratification, care management and direction, referral mapping, case management, etc. </a:t>
            </a:r>
          </a:p>
        </p:txBody>
      </p:sp>
      <p:sp>
        <p:nvSpPr>
          <p:cNvPr id="4" name="Slide Number Placeholder 3"/>
          <p:cNvSpPr>
            <a:spLocks noGrp="1"/>
          </p:cNvSpPr>
          <p:nvPr>
            <p:ph type="sldNum" sz="quarter" idx="12"/>
          </p:nvPr>
        </p:nvSpPr>
        <p:spPr/>
        <p:txBody>
          <a:bodyPr/>
          <a:lstStyle/>
          <a:p>
            <a:pPr>
              <a:defRPr/>
            </a:pPr>
            <a:fld id="{DF7B697F-3521-4FC8-98B4-D2CB5C64A78F}" type="slidenum">
              <a:rPr lang="en-US"/>
              <a:pPr>
                <a:defRPr/>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Future – What We Need </a:t>
            </a:r>
            <a:br>
              <a:rPr lang="en-US" dirty="0">
                <a:solidFill>
                  <a:schemeClr val="accent1">
                    <a:satMod val="150000"/>
                  </a:schemeClr>
                </a:solidFill>
              </a:rPr>
            </a:br>
            <a:r>
              <a:rPr lang="en-US" dirty="0">
                <a:solidFill>
                  <a:schemeClr val="accent1">
                    <a:satMod val="150000"/>
                  </a:schemeClr>
                </a:solidFill>
              </a:rPr>
              <a:t>ACO Development and Deployment</a:t>
            </a:r>
          </a:p>
        </p:txBody>
      </p:sp>
      <p:sp>
        <p:nvSpPr>
          <p:cNvPr id="61443" name="Content Placeholder 2"/>
          <p:cNvSpPr>
            <a:spLocks noGrp="1"/>
          </p:cNvSpPr>
          <p:nvPr>
            <p:ph idx="1"/>
          </p:nvPr>
        </p:nvSpPr>
        <p:spPr/>
        <p:txBody>
          <a:bodyPr/>
          <a:lstStyle/>
          <a:p>
            <a:pPr marL="631825" indent="-514350" eaLnBrk="1" hangingPunct="1">
              <a:buFont typeface="Corbel" pitchFamily="34" charset="0"/>
              <a:buAutoNum type="arabicPeriod" startAt="10"/>
            </a:pPr>
            <a:r>
              <a:rPr lang="en-US"/>
              <a:t>A willingness on the part of healthcare providers to build a future for their patients and for themselves which in the short run will cost them but which in the long run will benefit all who participate.</a:t>
            </a:r>
          </a:p>
        </p:txBody>
      </p:sp>
      <p:sp>
        <p:nvSpPr>
          <p:cNvPr id="4" name="Slide Number Placeholder 3"/>
          <p:cNvSpPr>
            <a:spLocks noGrp="1"/>
          </p:cNvSpPr>
          <p:nvPr>
            <p:ph type="sldNum" sz="quarter" idx="12"/>
          </p:nvPr>
        </p:nvSpPr>
        <p:spPr/>
        <p:txBody>
          <a:bodyPr/>
          <a:lstStyle/>
          <a:p>
            <a:pPr>
              <a:defRPr/>
            </a:pPr>
            <a:fld id="{CBD1D8B2-3D9D-46FB-A414-F50C9D5494F3}" type="slidenum">
              <a:rPr lang="en-US"/>
              <a:pPr>
                <a:defRPr/>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Key Is Coordination</a:t>
            </a:r>
          </a:p>
        </p:txBody>
      </p:sp>
      <p:sp>
        <p:nvSpPr>
          <p:cNvPr id="62467" name="Content Placeholder 2"/>
          <p:cNvSpPr>
            <a:spLocks noGrp="1"/>
          </p:cNvSpPr>
          <p:nvPr>
            <p:ph idx="1"/>
          </p:nvPr>
        </p:nvSpPr>
        <p:spPr/>
        <p:txBody>
          <a:bodyPr/>
          <a:lstStyle/>
          <a:p>
            <a:pPr eaLnBrk="1" hangingPunct="1"/>
            <a:r>
              <a:rPr lang="en-US"/>
              <a:t>Recently, Mark Bertolini, Chairman, CEO &amp; President of AETNA said, “Convenience is the new word for quality." The statement on its face seems an oversimplification.  However, as SETMA became a PC-MH, we came to see that "Coordination" translates into:</a:t>
            </a:r>
          </a:p>
        </p:txBody>
      </p:sp>
      <p:sp>
        <p:nvSpPr>
          <p:cNvPr id="4" name="Slide Number Placeholder 3"/>
          <p:cNvSpPr>
            <a:spLocks noGrp="1"/>
          </p:cNvSpPr>
          <p:nvPr>
            <p:ph type="sldNum" sz="quarter" idx="12"/>
          </p:nvPr>
        </p:nvSpPr>
        <p:spPr/>
        <p:txBody>
          <a:bodyPr/>
          <a:lstStyle/>
          <a:p>
            <a:pPr>
              <a:defRPr/>
            </a:pPr>
            <a:fld id="{9AC9D996-0B31-497B-8A10-E0F61159B759}" type="slidenum">
              <a:rPr lang="en-US"/>
              <a:pPr>
                <a:defRPr/>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The Key Is Coordination</a:t>
            </a:r>
          </a:p>
        </p:txBody>
      </p:sp>
      <p:sp>
        <p:nvSpPr>
          <p:cNvPr id="63491" name="Content Placeholder 2"/>
          <p:cNvSpPr>
            <a:spLocks noGrp="1"/>
          </p:cNvSpPr>
          <p:nvPr>
            <p:ph idx="1"/>
          </p:nvPr>
        </p:nvSpPr>
        <p:spPr/>
        <p:txBody>
          <a:bodyPr/>
          <a:lstStyle/>
          <a:p>
            <a:pPr marL="631825" indent="-514350" eaLnBrk="1" hangingPunct="1">
              <a:buFont typeface="Corbel" pitchFamily="34" charset="0"/>
              <a:buAutoNum type="arabicPeriod"/>
            </a:pPr>
            <a:r>
              <a:rPr lang="en-US"/>
              <a:t>Convenience for the patient, which,</a:t>
            </a:r>
          </a:p>
          <a:p>
            <a:pPr marL="631825" indent="-514350" eaLnBrk="1" hangingPunct="1">
              <a:buFont typeface="Corbel" pitchFamily="34" charset="0"/>
              <a:buAutoNum type="arabicPeriod"/>
            </a:pPr>
            <a:r>
              <a:rPr lang="en-US"/>
              <a:t>Results in increased patient satisfaction, which contributes to,</a:t>
            </a:r>
          </a:p>
          <a:p>
            <a:pPr marL="631825" indent="-514350" eaLnBrk="1" hangingPunct="1">
              <a:buFont typeface="Corbel" pitchFamily="34" charset="0"/>
              <a:buAutoNum type="arabicPeriod"/>
            </a:pPr>
            <a:r>
              <a:rPr lang="en-US"/>
              <a:t>The patient having confidence that the healthcare provider cares personally which,</a:t>
            </a:r>
          </a:p>
          <a:p>
            <a:pPr marL="631825" indent="-514350" eaLnBrk="1" hangingPunct="1">
              <a:buFont typeface="Corbel" pitchFamily="34" charset="0"/>
              <a:buAutoNum type="arabicPeriod"/>
            </a:pPr>
            <a:r>
              <a:rPr lang="en-US"/>
              <a:t>Increases the trust the patient has in the provider, all of which,</a:t>
            </a:r>
            <a:br>
              <a:rPr lang="en-US"/>
            </a:br>
            <a:endParaRPr lang="en-US"/>
          </a:p>
        </p:txBody>
      </p:sp>
      <p:sp>
        <p:nvSpPr>
          <p:cNvPr id="4" name="Slide Number Placeholder 3"/>
          <p:cNvSpPr>
            <a:spLocks noGrp="1"/>
          </p:cNvSpPr>
          <p:nvPr>
            <p:ph type="sldNum" sz="quarter" idx="12"/>
          </p:nvPr>
        </p:nvSpPr>
        <p:spPr/>
        <p:txBody>
          <a:bodyPr/>
          <a:lstStyle/>
          <a:p>
            <a:pPr>
              <a:defRPr/>
            </a:pPr>
            <a:fld id="{879A87D9-20D2-48B4-956B-CD1D32DEC574}" type="slidenum">
              <a:rPr lang="en-US"/>
              <a:pPr>
                <a:defRPr/>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The Key Is Coordination</a:t>
            </a:r>
          </a:p>
        </p:txBody>
      </p:sp>
      <p:sp>
        <p:nvSpPr>
          <p:cNvPr id="64515" name="Content Placeholder 2"/>
          <p:cNvSpPr>
            <a:spLocks noGrp="1"/>
          </p:cNvSpPr>
          <p:nvPr>
            <p:ph idx="1"/>
          </p:nvPr>
        </p:nvSpPr>
        <p:spPr/>
        <p:txBody>
          <a:bodyPr/>
          <a:lstStyle/>
          <a:p>
            <a:pPr marL="631825" indent="-514350" eaLnBrk="1" hangingPunct="1">
              <a:buFont typeface="Corbel" pitchFamily="34" charset="0"/>
              <a:buAutoNum type="arabicPeriod" startAt="5"/>
            </a:pPr>
            <a:r>
              <a:rPr lang="en-US"/>
              <a:t>Increases compliance (adherence) in obtaining healthcare services recommended which,</a:t>
            </a:r>
          </a:p>
          <a:p>
            <a:pPr marL="631825" indent="-514350" eaLnBrk="1" hangingPunct="1">
              <a:buFont typeface="Corbel" pitchFamily="34" charset="0"/>
              <a:buAutoNum type="arabicPeriod" startAt="5"/>
            </a:pPr>
            <a:r>
              <a:rPr lang="en-US"/>
              <a:t>Promotes cost savings in travel, time and expense of care which,</a:t>
            </a:r>
          </a:p>
          <a:p>
            <a:pPr marL="631825" indent="-514350" eaLnBrk="1" hangingPunct="1">
              <a:buFont typeface="Corbel" pitchFamily="34" charset="0"/>
              <a:buAutoNum type="arabicPeriod" startAt="5"/>
            </a:pPr>
            <a:r>
              <a:rPr lang="en-US"/>
              <a:t>Results in patient safety and quality of care with cost savings.</a:t>
            </a:r>
            <a:br>
              <a:rPr lang="en-US"/>
            </a:br>
            <a:br>
              <a:rPr lang="en-US"/>
            </a:br>
            <a:endParaRPr lang="en-US"/>
          </a:p>
        </p:txBody>
      </p:sp>
      <p:sp>
        <p:nvSpPr>
          <p:cNvPr id="4" name="Slide Number Placeholder 3"/>
          <p:cNvSpPr>
            <a:spLocks noGrp="1"/>
          </p:cNvSpPr>
          <p:nvPr>
            <p:ph type="sldNum" sz="quarter" idx="12"/>
          </p:nvPr>
        </p:nvSpPr>
        <p:spPr/>
        <p:txBody>
          <a:bodyPr/>
          <a:lstStyle/>
          <a:p>
            <a:pPr>
              <a:defRPr/>
            </a:pPr>
            <a:fld id="{90F1BD02-6499-4C39-9112-587CEC6A2A2C}" type="slidenum">
              <a:rPr lang="en-US"/>
              <a:pPr>
                <a:defRPr/>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Convenience</a:t>
            </a:r>
          </a:p>
        </p:txBody>
      </p:sp>
      <p:sp>
        <p:nvSpPr>
          <p:cNvPr id="3" name="Content Placeholder 2"/>
          <p:cNvSpPr>
            <a:spLocks noGrp="1"/>
          </p:cNvSpPr>
          <p:nvPr>
            <p:ph idx="1"/>
          </p:nvPr>
        </p:nvSpPr>
        <p:spPr/>
        <p:txBody>
          <a:bodyPr rtlCol="0">
            <a:normAutofit fontScale="92500" lnSpcReduction="10000"/>
          </a:bodyPr>
          <a:lstStyle/>
          <a:p>
            <a:pPr marL="633222" indent="-514350" eaLnBrk="1" fontAlgn="auto" hangingPunct="1">
              <a:spcBef>
                <a:spcPts val="0"/>
              </a:spcBef>
              <a:spcAft>
                <a:spcPts val="0"/>
              </a:spcAft>
              <a:buFont typeface="Wingdings 2"/>
              <a:buChar char=""/>
              <a:defRPr/>
            </a:pPr>
            <a:r>
              <a:rPr lang="en-US" dirty="0"/>
              <a:t>It was only through this analysis that we accepted "convenience" as a worthy goal of quality care as opposed to it only being a means of "humoring" patients.  This fulfilled SETMA's goal of ceasing to be the constable, attempting to impose healthcare on our patients; and, to our functionally becoming the consultant, the collaborator, the colleague to our patients, empowering them to achieve the health they have determined to have. </a:t>
            </a:r>
          </a:p>
        </p:txBody>
      </p:sp>
      <p:sp>
        <p:nvSpPr>
          <p:cNvPr id="4" name="Slide Number Placeholder 3"/>
          <p:cNvSpPr>
            <a:spLocks noGrp="1"/>
          </p:cNvSpPr>
          <p:nvPr>
            <p:ph type="sldNum" sz="quarter" idx="12"/>
          </p:nvPr>
        </p:nvSpPr>
        <p:spPr/>
        <p:txBody>
          <a:bodyPr/>
          <a:lstStyle/>
          <a:p>
            <a:pPr>
              <a:defRPr/>
            </a:pPr>
            <a:fld id="{3DC1BDB6-C7A9-4296-B675-70669E881209}" type="slidenum">
              <a:rPr lang="en-US"/>
              <a:pPr>
                <a:defRPr/>
              </a:pPr>
              <a:t>57</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Fourteen Critical Supports for</a:t>
            </a:r>
            <a:br>
              <a:rPr lang="en-US" dirty="0">
                <a:solidFill>
                  <a:schemeClr val="accent1">
                    <a:satMod val="150000"/>
                  </a:schemeClr>
                </a:solidFill>
              </a:rPr>
            </a:br>
            <a:r>
              <a:rPr lang="en-US" dirty="0">
                <a:solidFill>
                  <a:schemeClr val="accent1">
                    <a:satMod val="150000"/>
                  </a:schemeClr>
                </a:solidFill>
              </a:rPr>
              <a:t>Healthcare Performance Improvement</a:t>
            </a:r>
          </a:p>
        </p:txBody>
      </p:sp>
      <p:sp>
        <p:nvSpPr>
          <p:cNvPr id="13315" name="Content Placeholder 2"/>
          <p:cNvSpPr>
            <a:spLocks noGrp="1"/>
          </p:cNvSpPr>
          <p:nvPr>
            <p:ph idx="1"/>
          </p:nvPr>
        </p:nvSpPr>
        <p:spPr/>
        <p:txBody>
          <a:bodyPr/>
          <a:lstStyle/>
          <a:p>
            <a:pPr marL="631825" indent="-514350" eaLnBrk="1" hangingPunct="1">
              <a:buFont typeface="Corbel" pitchFamily="34" charset="0"/>
              <a:buAutoNum type="arabicPeriod"/>
            </a:pPr>
            <a:r>
              <a:rPr lang="en-US"/>
              <a:t>Care where the same data base is being used at ALL points of care.</a:t>
            </a:r>
          </a:p>
          <a:p>
            <a:pPr marL="631825" indent="-514350" eaLnBrk="1" hangingPunct="1">
              <a:buFont typeface="Corbel" pitchFamily="34" charset="0"/>
              <a:buAutoNum type="arabicPeriod"/>
            </a:pPr>
            <a:endParaRPr lang="en-US"/>
          </a:p>
          <a:p>
            <a:pPr marL="631825" indent="-514350" eaLnBrk="1" hangingPunct="1">
              <a:buFont typeface="Corbel" pitchFamily="34" charset="0"/>
              <a:buAutoNum type="arabicPeriod"/>
            </a:pPr>
            <a:r>
              <a:rPr lang="en-US"/>
              <a:t>A robust EHR to accomplish the above.</a:t>
            </a:r>
          </a:p>
          <a:p>
            <a:pPr marL="631825" indent="-514350" eaLnBrk="1" hangingPunct="1">
              <a:buFont typeface="Corbel" pitchFamily="34" charset="0"/>
              <a:buAutoNum type="arabicPeriod"/>
            </a:pPr>
            <a:endParaRPr lang="en-US"/>
          </a:p>
          <a:p>
            <a:pPr marL="631825" indent="-514350" eaLnBrk="1" hangingPunct="1">
              <a:buFont typeface="Corbel" pitchFamily="34" charset="0"/>
              <a:buAutoNum type="arabicPeriod"/>
            </a:pPr>
            <a:r>
              <a:rPr lang="en-US"/>
              <a:t>A robust business-intelligence analytics system, which allows for real-time data analysis at the point of care.</a:t>
            </a:r>
          </a:p>
          <a:p>
            <a:pPr marL="631825" indent="-514350" eaLnBrk="1" hangingPunct="1">
              <a:buFont typeface="Corbel" pitchFamily="34" charset="0"/>
              <a:buAutoNum type="arabicPeriod"/>
            </a:pPr>
            <a:endParaRPr lang="en-US"/>
          </a:p>
        </p:txBody>
      </p:sp>
      <p:sp>
        <p:nvSpPr>
          <p:cNvPr id="4" name="Slide Number Placeholder 3"/>
          <p:cNvSpPr>
            <a:spLocks noGrp="1"/>
          </p:cNvSpPr>
          <p:nvPr>
            <p:ph type="sldNum" sz="quarter" idx="12"/>
          </p:nvPr>
        </p:nvSpPr>
        <p:spPr/>
        <p:txBody>
          <a:bodyPr/>
          <a:lstStyle/>
          <a:p>
            <a:pPr>
              <a:defRPr/>
            </a:pPr>
            <a:fld id="{7E390AB2-E871-46CD-9592-70344C4D409F}"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Critical Supports Required for Success in Healthcare Performance Improvement</a:t>
            </a:r>
          </a:p>
        </p:txBody>
      </p:sp>
      <p:sp>
        <p:nvSpPr>
          <p:cNvPr id="14339" name="Content Placeholder 2"/>
          <p:cNvSpPr>
            <a:spLocks noGrp="1"/>
          </p:cNvSpPr>
          <p:nvPr>
            <p:ph idx="1"/>
          </p:nvPr>
        </p:nvSpPr>
        <p:spPr/>
        <p:txBody>
          <a:bodyPr/>
          <a:lstStyle/>
          <a:p>
            <a:pPr marL="631825" indent="-514350" eaLnBrk="1" hangingPunct="1">
              <a:buFont typeface="Corbel" pitchFamily="34" charset="0"/>
              <a:buAutoNum type="arabicPeriod" startAt="4"/>
            </a:pPr>
            <a:endParaRPr lang="en-US"/>
          </a:p>
          <a:p>
            <a:pPr marL="631825" indent="-514350" eaLnBrk="1" hangingPunct="1">
              <a:buFont typeface="Corbel" pitchFamily="34" charset="0"/>
              <a:buAutoNum type="arabicPeriod" startAt="4"/>
            </a:pPr>
            <a:r>
              <a:rPr lang="en-US"/>
              <a:t>A laser printer in every examination room so that personalized evaluation, educational and engagement materials can be provided to every patient at every encounter, with the patient’s personal health data displayed and analyzed for individual goal setting and decision making.</a:t>
            </a:r>
          </a:p>
          <a:p>
            <a:pPr marL="631825" indent="-514350" eaLnBrk="1" hangingPunct="1">
              <a:buFont typeface="Corbel" pitchFamily="34" charset="0"/>
              <a:buAutoNum type="arabicPeriod" startAt="4"/>
            </a:pPr>
            <a:endParaRPr lang="en-US"/>
          </a:p>
        </p:txBody>
      </p:sp>
      <p:sp>
        <p:nvSpPr>
          <p:cNvPr id="4" name="Slide Number Placeholder 3"/>
          <p:cNvSpPr>
            <a:spLocks noGrp="1"/>
          </p:cNvSpPr>
          <p:nvPr>
            <p:ph type="sldNum" sz="quarter" idx="12"/>
          </p:nvPr>
        </p:nvSpPr>
        <p:spPr/>
        <p:txBody>
          <a:bodyPr/>
          <a:lstStyle/>
          <a:p>
            <a:pPr>
              <a:defRPr/>
            </a:pPr>
            <a:fld id="{14A17862-B37D-4EC5-9E97-59E22ED134F7}"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Critical Supports Required for Success in Healthcare Performance Improvement</a:t>
            </a:r>
          </a:p>
        </p:txBody>
      </p:sp>
      <p:sp>
        <p:nvSpPr>
          <p:cNvPr id="15363" name="Content Placeholder 2"/>
          <p:cNvSpPr>
            <a:spLocks noGrp="1"/>
          </p:cNvSpPr>
          <p:nvPr>
            <p:ph idx="1"/>
          </p:nvPr>
        </p:nvSpPr>
        <p:spPr/>
        <p:txBody>
          <a:bodyPr/>
          <a:lstStyle/>
          <a:p>
            <a:pPr marL="631825" indent="-514350" eaLnBrk="1" hangingPunct="1">
              <a:buFont typeface="Corbel" pitchFamily="34" charset="0"/>
              <a:buAutoNum type="arabicPeriod" startAt="5"/>
            </a:pPr>
            <a:r>
              <a:rPr lang="en-US"/>
              <a:t>Quality metric tracking, auditing and statistical analysis.</a:t>
            </a:r>
          </a:p>
          <a:p>
            <a:pPr marL="631825" indent="-514350" eaLnBrk="1" hangingPunct="1">
              <a:buFont typeface="Corbel" pitchFamily="34" charset="0"/>
              <a:buAutoNum type="arabicPeriod" startAt="5"/>
            </a:pPr>
            <a:endParaRPr lang="en-US"/>
          </a:p>
          <a:p>
            <a:pPr marL="631825" indent="-514350" eaLnBrk="1" hangingPunct="1">
              <a:buFont typeface="Corbel" pitchFamily="34" charset="0"/>
              <a:buAutoNum type="arabicPeriod" startAt="5"/>
            </a:pPr>
            <a:r>
              <a:rPr lang="en-US"/>
              <a:t>Public Reporting of quality metric performance by provider name (BI Deployment).</a:t>
            </a:r>
          </a:p>
          <a:p>
            <a:pPr marL="631825" indent="-514350" eaLnBrk="1" hangingPunct="1">
              <a:buFont typeface="Corbel" pitchFamily="34" charset="0"/>
              <a:buAutoNum type="arabicPeriod" startAt="5"/>
            </a:pPr>
            <a:endParaRPr lang="en-US"/>
          </a:p>
          <a:p>
            <a:pPr marL="631825" indent="-514350" eaLnBrk="1" hangingPunct="1">
              <a:buFont typeface="Corbel" pitchFamily="34" charset="0"/>
              <a:buAutoNum type="arabicPeriod" startAt="5"/>
            </a:pPr>
            <a:r>
              <a:rPr lang="en-US"/>
              <a:t>Quality Improvement initiatives based on tracking, auditing and analysis of metrics.</a:t>
            </a:r>
          </a:p>
          <a:p>
            <a:pPr marL="631825" indent="-514350" eaLnBrk="1" hangingPunct="1">
              <a:buFont typeface="Corbel" pitchFamily="34" charset="0"/>
              <a:buAutoNum type="arabicPeriod" startAt="5"/>
            </a:pPr>
            <a:endParaRPr lang="en-US"/>
          </a:p>
        </p:txBody>
      </p:sp>
      <p:sp>
        <p:nvSpPr>
          <p:cNvPr id="4" name="Slide Number Placeholder 3"/>
          <p:cNvSpPr>
            <a:spLocks noGrp="1"/>
          </p:cNvSpPr>
          <p:nvPr>
            <p:ph type="sldNum" sz="quarter" idx="12"/>
          </p:nvPr>
        </p:nvSpPr>
        <p:spPr/>
        <p:txBody>
          <a:bodyPr/>
          <a:lstStyle/>
          <a:p>
            <a:pPr>
              <a:defRPr/>
            </a:pPr>
            <a:fld id="{2680941D-5FDE-4D83-BF36-79547C88696B}"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Critical Supports Required for Success in Healthcare Performance Improvement</a:t>
            </a:r>
          </a:p>
        </p:txBody>
      </p:sp>
      <p:sp>
        <p:nvSpPr>
          <p:cNvPr id="16387" name="Content Placeholder 2"/>
          <p:cNvSpPr>
            <a:spLocks noGrp="1"/>
          </p:cNvSpPr>
          <p:nvPr>
            <p:ph idx="1"/>
          </p:nvPr>
        </p:nvSpPr>
        <p:spPr/>
        <p:txBody>
          <a:bodyPr/>
          <a:lstStyle/>
          <a:p>
            <a:pPr marL="631825" indent="-514350" eaLnBrk="1" hangingPunct="1">
              <a:buFont typeface="Corbel" pitchFamily="34" charset="0"/>
              <a:buAutoNum type="arabicPeriod" startAt="8"/>
            </a:pPr>
            <a:endParaRPr lang="en-US"/>
          </a:p>
          <a:p>
            <a:pPr marL="631825" indent="-514350" eaLnBrk="1" hangingPunct="1">
              <a:buFont typeface="Corbel" pitchFamily="34" charset="0"/>
              <a:buAutoNum type="arabicPeriod" startAt="8"/>
            </a:pPr>
            <a:r>
              <a:rPr lang="en-US"/>
              <a:t>Shared vision among all providers, support staff and administrators – a personal passion for excellence -- which creates its own internalized, sustainable energy for the work of healthcare transformation.</a:t>
            </a:r>
          </a:p>
          <a:p>
            <a:pPr marL="631825" indent="-514350" eaLnBrk="1" hangingPunct="1">
              <a:buFont typeface="Corbel" pitchFamily="34" charset="0"/>
              <a:buAutoNum type="arabicPeriod" startAt="8"/>
            </a:pPr>
            <a:endParaRPr lang="en-US"/>
          </a:p>
        </p:txBody>
      </p:sp>
      <p:sp>
        <p:nvSpPr>
          <p:cNvPr id="4" name="Slide Number Placeholder 3"/>
          <p:cNvSpPr>
            <a:spLocks noGrp="1"/>
          </p:cNvSpPr>
          <p:nvPr>
            <p:ph type="sldNum" sz="quarter" idx="12"/>
          </p:nvPr>
        </p:nvSpPr>
        <p:spPr/>
        <p:txBody>
          <a:bodyPr/>
          <a:lstStyle/>
          <a:p>
            <a:pPr>
              <a:defRPr/>
            </a:pPr>
            <a:fld id="{2E4B84FA-951B-4557-A294-1E531C55F97B}" type="slidenum">
              <a:rPr lang="en-US"/>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Module</Template>
  <TotalTime>155</TotalTime>
  <Words>2802</Words>
  <Application>Microsoft Office PowerPoint</Application>
  <PresentationFormat>On-screen Show (4:3)</PresentationFormat>
  <Paragraphs>214</Paragraphs>
  <Slides>57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Calibri</vt:lpstr>
      <vt:lpstr>Corbel</vt:lpstr>
      <vt:lpstr>Wingdings</vt:lpstr>
      <vt:lpstr>Wingdings 2</vt:lpstr>
      <vt:lpstr>Wingdings 3</vt:lpstr>
      <vt:lpstr>Module</vt:lpstr>
      <vt:lpstr>IBM Healthcare Academy Community Healthcare IT Solutions Where we are?  Where we need to go? </vt:lpstr>
      <vt:lpstr>SETMA Ten Principles  of Electronic Health Record Solution</vt:lpstr>
      <vt:lpstr>SETMA Ten Principles  of Electronic Health Record Solution</vt:lpstr>
      <vt:lpstr>SETMA Ten Principles  of Electronic Health Record Solution</vt:lpstr>
      <vt:lpstr>SETMA Ten Principles  of Electronic Health Record Solution</vt:lpstr>
      <vt:lpstr>Fourteen Critical Supports for Healthcare Performance Improvement</vt:lpstr>
      <vt:lpstr>Critical Supports Required for Success in Healthcare Performance Improvement</vt:lpstr>
      <vt:lpstr>Critical Supports Required for Success in Healthcare Performance Improvement</vt:lpstr>
      <vt:lpstr>Critical Supports Required for Success in Healthcare Performance Improvement</vt:lpstr>
      <vt:lpstr>Fourteen Critical Supports for Healthcare Performance Improvement</vt:lpstr>
      <vt:lpstr>Fourteen Critical Supports for Healthcare Performance Improvement</vt:lpstr>
      <vt:lpstr>Fourteen Critical Supports for Healthcare Performance Improvement</vt:lpstr>
      <vt:lpstr>SETMA’s Quality-Metrics,  Public-Reporting Driven By Assumptions</vt:lpstr>
      <vt:lpstr>SETMA’s Quality-Metrics,  Public-Reporting Driven By Assumptions</vt:lpstr>
      <vt:lpstr>SETMA’s Quality-Metrics,  Public-Reporting Driven By Assumptions</vt:lpstr>
      <vt:lpstr>SETMA’s Quality-Metrics,  Public-Reporting Driven By Assumptions</vt:lpstr>
      <vt:lpstr>SETMA’s Quality-Metrics,  Public-Reporting Driven By Assumptions</vt:lpstr>
      <vt:lpstr>SETMA’s Quality-Metrics,  Public-Reporting Driven By Assumptions</vt:lpstr>
      <vt:lpstr>SETMA’s Quality-Metrics,  Public-Reporting Driven By Assumptions</vt:lpstr>
      <vt:lpstr>SETMA’s Quality-Metrics,  Public-Reporting Driven By Assumptions</vt:lpstr>
      <vt:lpstr>The SETMA Model of Care</vt:lpstr>
      <vt:lpstr>The SETMA Model of Care</vt:lpstr>
      <vt:lpstr>The SETMA Model of Care</vt:lpstr>
      <vt:lpstr>The SETMA Model of Care</vt:lpstr>
      <vt:lpstr>The SETMA Model of Care</vt:lpstr>
      <vt:lpstr>The Key to SETMA Model of Care</vt:lpstr>
      <vt:lpstr>Data Aggregation Incidental to Care Pre-Visit/Preventive Screening</vt:lpstr>
      <vt:lpstr>Data Aggregation Incidental to Care National Quality Forum (NQF) Measures</vt:lpstr>
      <vt:lpstr>National Quality Forum (NQF) Measures</vt:lpstr>
      <vt:lpstr>SETMA COGNOS Dashboards</vt:lpstr>
      <vt:lpstr>SETMA COGNOS Dashboards</vt:lpstr>
      <vt:lpstr>SETMA COGNOS Dashboards</vt:lpstr>
      <vt:lpstr>SETMA COGNOS Dashboards</vt:lpstr>
      <vt:lpstr>SETMA COGNOS Dashboards</vt:lpstr>
      <vt:lpstr>SETMA COGNOS Dashboards</vt:lpstr>
      <vt:lpstr>SETMA COGNOS Dashboards</vt:lpstr>
      <vt:lpstr>Auditing Performance</vt:lpstr>
      <vt:lpstr>SETMA COGNOS Dashboards Auditing Performance</vt:lpstr>
      <vt:lpstr>SETMA COGNOS Dashboards</vt:lpstr>
      <vt:lpstr>SETMA COGNOS Dashboards Auditing Performance</vt:lpstr>
      <vt:lpstr> SETMA COGNOS Dashboards </vt:lpstr>
      <vt:lpstr>SETMA COGNOS Dashboards NCQA Diabetes Recognition</vt:lpstr>
      <vt:lpstr>NCQA Diabetes Recognition</vt:lpstr>
      <vt:lpstr>SETMA COGNOS Dashboards NCQA Diabetes Recognition</vt:lpstr>
      <vt:lpstr>What We Don’t Have</vt:lpstr>
      <vt:lpstr>What We Don’t Have</vt:lpstr>
      <vt:lpstr>What We Don’t Have</vt:lpstr>
      <vt:lpstr>What We Don’t Have</vt:lpstr>
      <vt:lpstr>The Future – What We Need</vt:lpstr>
      <vt:lpstr>The Future – What We Need  ACO Development and Deployment</vt:lpstr>
      <vt:lpstr>The Future – What We Need  ACO Development and Deployment</vt:lpstr>
      <vt:lpstr>The Future – What We Need  ACO Development and Deployment</vt:lpstr>
      <vt:lpstr>The Future – What We Need  ACO Development and Deployment</vt:lpstr>
      <vt:lpstr>The Key Is Coordination</vt:lpstr>
      <vt:lpstr>The Key Is Coordination</vt:lpstr>
      <vt:lpstr>The Key Is Coordination</vt:lpstr>
      <vt:lpstr>Convenience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Healthcare Academy Community Healthcare IT Solutions Where we are?  Where we need to go?</dc:title>
  <dc:creator>Jonathan W. Owens</dc:creator>
  <cp:lastModifiedBy>Dale R. Fontenot</cp:lastModifiedBy>
  <cp:revision>53</cp:revision>
  <dcterms:created xsi:type="dcterms:W3CDTF">2011-12-12T14:07:54Z</dcterms:created>
  <dcterms:modified xsi:type="dcterms:W3CDTF">2020-08-23T20:27:24Z</dcterms:modified>
</cp:coreProperties>
</file>