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63" r:id="rId3"/>
    <p:sldId id="313" r:id="rId4"/>
    <p:sldId id="314" r:id="rId5"/>
    <p:sldId id="267" r:id="rId6"/>
    <p:sldId id="268" r:id="rId7"/>
    <p:sldId id="312" r:id="rId8"/>
    <p:sldId id="285" r:id="rId9"/>
    <p:sldId id="292" r:id="rId10"/>
    <p:sldId id="293" r:id="rId11"/>
    <p:sldId id="295" r:id="rId12"/>
    <p:sldId id="304" r:id="rId13"/>
    <p:sldId id="305" r:id="rId14"/>
    <p:sldId id="306" r:id="rId15"/>
    <p:sldId id="307" r:id="rId16"/>
    <p:sldId id="308" r:id="rId17"/>
    <p:sldId id="30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6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5565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5565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5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565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5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5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565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5565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5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566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66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66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566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566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D6D987-F8D5-463C-964E-AD52C21022F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5670" name="Text Box 22"/>
          <p:cNvSpPr txBox="1">
            <a:spLocks noChangeArrowheads="1"/>
          </p:cNvSpPr>
          <p:nvPr userDrawn="1"/>
        </p:nvSpPr>
        <p:spPr bwMode="auto">
          <a:xfrm>
            <a:off x="60325" y="613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BC4CB-CAC3-4762-B572-2C704E59D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50EA6-2BCB-4D94-A5B5-BB63DB22C3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FE4AE-6680-4DD3-96B0-F18109C69B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F32FE-015C-4B5E-A6BF-ABC24EF910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7A917-AE89-4A63-8F76-2ADAA42A1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F4B3D-F7F6-4F64-95D1-04298A542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04A67-974D-4CC6-ABED-42B17639D5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B412F-3C94-40F7-8F69-281346977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7044D-4536-4A11-9C99-7ABBF97EC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FC99C-1F1A-4B9C-AE5E-698FB7ED2A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6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5462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2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62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5463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46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46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6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46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46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990497D1-11CB-4276-A15B-8F2970F1754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4644" name="Picture 20" descr="setmalogo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5257800"/>
            <a:ext cx="1600200" cy="1600200"/>
          </a:xfrm>
          <a:prstGeom prst="rect">
            <a:avLst/>
          </a:prstGeom>
          <a:noFill/>
        </p:spPr>
      </p:pic>
      <p:pic>
        <p:nvPicPr>
          <p:cNvPr id="154645" name="Picture 21" descr="HIMSS200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57375"/>
            <a:ext cx="838200" cy="500062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086600" cy="2117725"/>
          </a:xfrm>
        </p:spPr>
        <p:txBody>
          <a:bodyPr/>
          <a:lstStyle/>
          <a:p>
            <a:pPr algn="ctr"/>
            <a:r>
              <a:rPr lang="en-US" sz="4400" dirty="0">
                <a:latin typeface="Times New Roman" pitchFamily="18" charset="0"/>
              </a:rPr>
              <a:t>Informatics:</a:t>
            </a:r>
            <a:r>
              <a:rPr lang="en-US" sz="3600" dirty="0">
                <a:latin typeface="Times New Roman" pitchFamily="18" charset="0"/>
              </a:rPr>
              <a:t> </a:t>
            </a:r>
            <a:br>
              <a:rPr lang="en-US" sz="3600" dirty="0">
                <a:latin typeface="Times New Roman" pitchFamily="18" charset="0"/>
              </a:rPr>
            </a:br>
            <a:r>
              <a:rPr lang="en-US" sz="3600" i="1" dirty="0">
                <a:latin typeface="Times New Roman" pitchFamily="18" charset="0"/>
              </a:rPr>
              <a:t>The Foundation of Medical Home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038600"/>
            <a:ext cx="7162800" cy="2286000"/>
          </a:xfrm>
        </p:spPr>
        <p:txBody>
          <a:bodyPr/>
          <a:lstStyle/>
          <a:p>
            <a:pPr algn="ctr"/>
            <a:r>
              <a:rPr lang="en-US" sz="2800" b="1">
                <a:latin typeface="Times New Roman" pitchFamily="18" charset="0"/>
              </a:rPr>
              <a:t>James L. Holly, MD</a:t>
            </a:r>
          </a:p>
          <a:p>
            <a:pPr algn="ctr"/>
            <a:r>
              <a:rPr lang="en-US" sz="2800" b="1">
                <a:latin typeface="Times New Roman" pitchFamily="18" charset="0"/>
              </a:rPr>
              <a:t>Family Medicine Leadership Conference</a:t>
            </a:r>
          </a:p>
          <a:p>
            <a:pPr algn="ctr"/>
            <a:r>
              <a:rPr lang="en-US" sz="2800" b="1">
                <a:latin typeface="Times New Roman" pitchFamily="18" charset="0"/>
              </a:rPr>
              <a:t>Dallas, Texas</a:t>
            </a:r>
          </a:p>
          <a:p>
            <a:pPr algn="ctr"/>
            <a:r>
              <a:rPr lang="en-US" sz="2800" b="1">
                <a:latin typeface="Times New Roman" pitchFamily="18" charset="0"/>
              </a:rPr>
              <a:t>September 19,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Data Display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Data display can obscure effective 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management if it simply presents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more detail while ignoring, or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further obscuring, the dynamic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interaction of one part of 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biological system with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Seeing Circles of Causality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“Reality is made up of circles, but we see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straight lines…Western languages…are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Biased toward a  linear view.  If we want to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see system-wide interrelationships, we need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 language of interrelationships, a language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of circles.”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	(</a:t>
            </a:r>
            <a:r>
              <a:rPr lang="en-US" i="1">
                <a:latin typeface="Times New Roman" pitchFamily="18" charset="0"/>
              </a:rPr>
              <a:t>The Fifth Disciple, Dr. Peter Senge</a:t>
            </a:r>
            <a:r>
              <a:rPr lang="en-US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If excellent care requires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healthcare organizations to: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>
                <a:latin typeface="Times New Roman" pitchFamily="18" charset="0"/>
              </a:rPr>
              <a:t>B</a:t>
            </a:r>
            <a:r>
              <a:rPr lang="en-US" sz="4000">
                <a:latin typeface="Times New Roman" pitchFamily="18" charset="0"/>
              </a:rPr>
              <a:t>e “learning organizations”</a:t>
            </a:r>
          </a:p>
          <a:p>
            <a:r>
              <a:rPr lang="en-US" sz="4000">
                <a:latin typeface="Times New Roman" pitchFamily="18" charset="0"/>
              </a:rPr>
              <a:t>Avoid “learning disabilities”</a:t>
            </a:r>
          </a:p>
          <a:p>
            <a:r>
              <a:rPr lang="en-US" sz="4000">
                <a:latin typeface="Times New Roman" pitchFamily="18" charset="0"/>
              </a:rPr>
              <a:t>Think in a circular rather than a linear fashion</a:t>
            </a:r>
          </a:p>
          <a:p>
            <a:r>
              <a:rPr lang="en-US" sz="4000">
                <a:latin typeface="Times New Roman" pitchFamily="18" charset="0"/>
              </a:rPr>
              <a:t>Look at dynamic complexity rather than detail complexity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If health science has the capacity: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>
                <a:latin typeface="Times New Roman" pitchFamily="18" charset="0"/>
              </a:rPr>
              <a:t>To create far more information than anyone can absorb,</a:t>
            </a:r>
          </a:p>
          <a:p>
            <a:r>
              <a:rPr lang="en-US" sz="3600">
                <a:latin typeface="Times New Roman" pitchFamily="18" charset="0"/>
              </a:rPr>
              <a:t>To foster far greater interdependency than anyone can manage</a:t>
            </a:r>
          </a:p>
          <a:p>
            <a:r>
              <a:rPr lang="en-US" sz="3600">
                <a:latin typeface="Times New Roman" pitchFamily="18" charset="0"/>
              </a:rPr>
              <a:t>To accelerate change far faster than anyone’s ability to keep pace.</a:t>
            </a:r>
          </a:p>
          <a:p>
            <a:pPr>
              <a:buFont typeface="Wingdings" pitchFamily="2" charset="2"/>
              <a:buNone/>
            </a:pPr>
            <a:endParaRPr lang="en-US" sz="3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EMR Power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How can electronic patient records and/or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electronic patient management help solve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these problems and make it possible for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healthcare providers to remain current and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fulfill their responsibility of caring for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patients with the best treatments available?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Linear Thinking</a:t>
            </a:r>
          </a:p>
        </p:txBody>
      </p:sp>
      <p:pic>
        <p:nvPicPr>
          <p:cNvPr id="58372" name="Picture 4" descr="Chart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00200"/>
            <a:ext cx="5638800" cy="5141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01" name="Picture 9" descr="Char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95400"/>
            <a:ext cx="7315200" cy="5653088"/>
          </a:xfrm>
          <a:prstGeom prst="rect">
            <a:avLst/>
          </a:prstGeom>
          <a:noFill/>
        </p:spPr>
      </p:pic>
      <p:sp>
        <p:nvSpPr>
          <p:cNvPr id="59402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Circular Causality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Times New Roman" pitchFamily="18" charset="0"/>
              </a:rPr>
              <a:t>Data flow to and from the patient’s core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information, and to and from interactive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disease management capabilities: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en-US" sz="2000"/>
              <a:t>Acute condition data</a:t>
            </a:r>
          </a:p>
          <a:p>
            <a:pPr>
              <a:lnSpc>
                <a:spcPct val="125000"/>
              </a:lnSpc>
            </a:pPr>
            <a:r>
              <a:rPr lang="en-US" sz="2000"/>
              <a:t>Longitudinal data</a:t>
            </a:r>
          </a:p>
          <a:p>
            <a:pPr>
              <a:lnSpc>
                <a:spcPct val="125000"/>
              </a:lnSpc>
            </a:pPr>
            <a:r>
              <a:rPr lang="en-US" sz="2000"/>
              <a:t>Standards of care which reflect a positive state of health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Automatically-populated-treatment reflecting best practices based on random controlled trials</a:t>
            </a:r>
          </a:p>
          <a:p>
            <a:pPr>
              <a:lnSpc>
                <a:spcPct val="125000"/>
              </a:lnSpc>
            </a:pPr>
            <a:r>
              <a:rPr lang="en-US" sz="2000"/>
              <a:t>Auditing tools which reflect provider excellence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Automatically-populated-patient follow-up instructions 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Automatically-created-patient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“System thinking needed because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humankind has the capacity to: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Create more information than anyone can absorb</a:t>
            </a:r>
          </a:p>
          <a:p>
            <a:r>
              <a:rPr lang="en-US" sz="4000">
                <a:latin typeface="Times New Roman" pitchFamily="18" charset="0"/>
              </a:rPr>
              <a:t>Foster greater interdependency than anyone can manage</a:t>
            </a:r>
          </a:p>
          <a:p>
            <a:r>
              <a:rPr lang="en-US" sz="4000">
                <a:latin typeface="Times New Roman" pitchFamily="18" charset="0"/>
              </a:rPr>
              <a:t>Accelerate change faster than anyone’s ability to keep pace.”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 much information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In 2004, the </a:t>
            </a:r>
            <a:r>
              <a:rPr lang="en-US" i="1"/>
              <a:t>Journal of the Medical Library Association</a:t>
            </a:r>
            <a:r>
              <a:rPr lang="en-US"/>
              <a:t> published an article entitled,  “How Much Effort is needed to keep up with the literature relevant to primary care?”  Here are the authors’ conclusions: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 much information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There are 341 currently active journals which are relevant to primary care.</a:t>
            </a:r>
          </a:p>
          <a:p>
            <a:r>
              <a:rPr lang="en-US" sz="2800"/>
              <a:t>These journals publish approximately 7,287 articles monthly.</a:t>
            </a:r>
          </a:p>
          <a:p>
            <a:r>
              <a:rPr lang="en-US" sz="2800"/>
              <a:t>It would take physicians trained in epidemiology an estimated 627.5 hours per month to read and evaluate these articles.  That translates into 21 hours a day, seven days a week, every month.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In healthcare, the solution to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helplessness is to “see” the: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Interrelatedness of one disease aggravating or precipitating another</a:t>
            </a:r>
          </a:p>
          <a:p>
            <a:r>
              <a:rPr lang="en-US" sz="4000">
                <a:latin typeface="Times New Roman" pitchFamily="18" charset="0"/>
              </a:rPr>
              <a:t>dynamic interaction between the treatments of  simultaneous pathological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Systems thinking and Health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Systems-thinking and the data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display designed on those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principles allow the provider to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“see” how the treatment of one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disease augments or complicates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the treatment of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Creating Discomfort in Provider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54380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Creation of discomfort in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provider via self-auditing at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point of care allowing the provider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to measure his/her performance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against an accepted standard.</a:t>
            </a:r>
          </a:p>
          <a:p>
            <a:endParaRPr lang="en-US" sz="4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>
                <a:latin typeface="Times New Roman" pitchFamily="18" charset="0"/>
              </a:rPr>
              <a:t>“Treatment inertia”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“Lack of treatment intensification in a patient not at evidence-based goals for care.”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“Dynamic Complexity”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This  occurs when “cause and effect are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subtle, and where the effects over time of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interventions are not obvious.”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“The real leverage in most management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situations lies in understanding “dynamic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complexity.”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491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Tahoma</vt:lpstr>
      <vt:lpstr>Times New Roman</vt:lpstr>
      <vt:lpstr>Wingdings</vt:lpstr>
      <vt:lpstr>Shimmer</vt:lpstr>
      <vt:lpstr>Informatics:  The Foundation of Medical Home</vt:lpstr>
      <vt:lpstr>“System thinking needed because humankind has the capacity to:</vt:lpstr>
      <vt:lpstr>Too much information</vt:lpstr>
      <vt:lpstr>Too much information</vt:lpstr>
      <vt:lpstr>In healthcare, the solution to helplessness is to “see” the:</vt:lpstr>
      <vt:lpstr>Systems thinking and Health</vt:lpstr>
      <vt:lpstr>Creating Discomfort in Provider</vt:lpstr>
      <vt:lpstr>“Treatment inertia”</vt:lpstr>
      <vt:lpstr>“Dynamic Complexity”</vt:lpstr>
      <vt:lpstr>Data Display</vt:lpstr>
      <vt:lpstr>Seeing Circles of Causality</vt:lpstr>
      <vt:lpstr>If excellent care requires healthcare organizations to:</vt:lpstr>
      <vt:lpstr>If health science has the capacity:</vt:lpstr>
      <vt:lpstr>EMR Power</vt:lpstr>
      <vt:lpstr>Linear Thinking</vt:lpstr>
      <vt:lpstr>Circular Causality</vt:lpstr>
      <vt:lpstr>Data flow to and from the patient’s core information, and to and from interactive disease management capabilities:</vt:lpstr>
    </vt:vector>
  </TitlesOfParts>
  <Company>SETMA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Spanning the Specialties to Bring You the Best Standards</dc:title>
  <dc:creator>Richmond E. Holly</dc:creator>
  <cp:lastModifiedBy>dfontenot</cp:lastModifiedBy>
  <cp:revision>68</cp:revision>
  <dcterms:created xsi:type="dcterms:W3CDTF">2005-11-11T16:36:35Z</dcterms:created>
  <dcterms:modified xsi:type="dcterms:W3CDTF">2011-10-11T23:01:29Z</dcterms:modified>
</cp:coreProperties>
</file>