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6" r:id="rId2"/>
    <p:sldId id="260" r:id="rId3"/>
    <p:sldId id="261" r:id="rId4"/>
    <p:sldId id="262" r:id="rId5"/>
    <p:sldId id="263" r:id="rId6"/>
    <p:sldId id="289" r:id="rId7"/>
    <p:sldId id="264" r:id="rId8"/>
    <p:sldId id="265" r:id="rId9"/>
    <p:sldId id="266" r:id="rId10"/>
    <p:sldId id="267" r:id="rId11"/>
    <p:sldId id="268" r:id="rId12"/>
    <p:sldId id="269" r:id="rId13"/>
    <p:sldId id="270" r:id="rId14"/>
    <p:sldId id="271" r:id="rId15"/>
    <p:sldId id="257" r:id="rId16"/>
    <p:sldId id="258" r:id="rId17"/>
    <p:sldId id="290" r:id="rId18"/>
    <p:sldId id="273" r:id="rId19"/>
    <p:sldId id="291" r:id="rId20"/>
    <p:sldId id="274" r:id="rId21"/>
    <p:sldId id="292" r:id="rId22"/>
    <p:sldId id="293" r:id="rId23"/>
    <p:sldId id="275" r:id="rId24"/>
    <p:sldId id="294" r:id="rId25"/>
    <p:sldId id="276" r:id="rId26"/>
    <p:sldId id="277" r:id="rId27"/>
    <p:sldId id="278" r:id="rId28"/>
    <p:sldId id="279" r:id="rId29"/>
    <p:sldId id="280" r:id="rId30"/>
    <p:sldId id="281" r:id="rId31"/>
    <p:sldId id="282" r:id="rId32"/>
    <p:sldId id="283" r:id="rId33"/>
    <p:sldId id="284" r:id="rId34"/>
    <p:sldId id="288" r:id="rId35"/>
    <p:sldId id="285" r:id="rId3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1C1C"/>
    <a:srgbClr val="CC6600"/>
    <a:srgbClr val="CC3300"/>
    <a:srgbClr val="FFCC00"/>
    <a:srgbClr val="990033"/>
    <a:srgbClr val="24486C"/>
    <a:srgbClr val="292929"/>
    <a:srgbClr val="4D4D4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79" autoAdjust="0"/>
    <p:restoredTop sz="94660"/>
  </p:normalViewPr>
  <p:slideViewPr>
    <p:cSldViewPr>
      <p:cViewPr varScale="1">
        <p:scale>
          <a:sx n="111" d="100"/>
          <a:sy n="111" d="100"/>
        </p:scale>
        <p:origin x="-1614"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0" y="3581400"/>
            <a:ext cx="8839200" cy="914400"/>
          </a:xfrm>
        </p:spPr>
        <p:txBody>
          <a:bodyPr/>
          <a:lstStyle>
            <a:lvl1pPr>
              <a:defRPr sz="4800"/>
            </a:lvl1pPr>
          </a:lstStyle>
          <a:p>
            <a:r>
              <a:rPr lang="en-US"/>
              <a:t>Click to edit Master title style</a:t>
            </a:r>
          </a:p>
        </p:txBody>
      </p:sp>
      <p:sp>
        <p:nvSpPr>
          <p:cNvPr id="11267" name="Rectangle 3"/>
          <p:cNvSpPr>
            <a:spLocks noGrp="1" noChangeArrowheads="1"/>
          </p:cNvSpPr>
          <p:nvPr>
            <p:ph type="subTitle" idx="1"/>
          </p:nvPr>
        </p:nvSpPr>
        <p:spPr>
          <a:xfrm>
            <a:off x="0" y="4495800"/>
            <a:ext cx="8839200" cy="685800"/>
          </a:xfrm>
        </p:spPr>
        <p:txBody>
          <a:bodyPr/>
          <a:lstStyle>
            <a:lvl1pPr marL="0" indent="0" algn="r">
              <a:buFontTx/>
              <a:buNone/>
              <a:defRPr sz="2800"/>
            </a:lvl1pPr>
          </a:lstStyle>
          <a:p>
            <a:r>
              <a:rPr lang="en-US"/>
              <a:t>Click to edit Master subtitle style</a:t>
            </a:r>
          </a:p>
        </p:txBody>
      </p:sp>
      <p:sp>
        <p:nvSpPr>
          <p:cNvPr id="11268" name="Rectangle 4"/>
          <p:cNvSpPr>
            <a:spLocks noGrp="1" noChangeArrowheads="1"/>
          </p:cNvSpPr>
          <p:nvPr>
            <p:ph type="dt" sz="half" idx="2"/>
          </p:nvPr>
        </p:nvSpPr>
        <p:spPr>
          <a:xfrm>
            <a:off x="0" y="6689725"/>
            <a:ext cx="2133600" cy="168275"/>
          </a:xfrm>
        </p:spPr>
        <p:txBody>
          <a:bodyPr/>
          <a:lstStyle>
            <a:lvl1pPr>
              <a:defRPr b="0">
                <a:latin typeface="Arial Black" pitchFamily="34" charset="0"/>
              </a:defRPr>
            </a:lvl1pPr>
          </a:lstStyle>
          <a:p>
            <a:endParaRPr lang="en-US"/>
          </a:p>
        </p:txBody>
      </p:sp>
      <p:sp>
        <p:nvSpPr>
          <p:cNvPr id="11269" name="Rectangle 5"/>
          <p:cNvSpPr>
            <a:spLocks noGrp="1" noChangeArrowheads="1"/>
          </p:cNvSpPr>
          <p:nvPr>
            <p:ph type="ftr" sz="quarter" idx="3"/>
          </p:nvPr>
        </p:nvSpPr>
        <p:spPr/>
        <p:txBody>
          <a:bodyPr/>
          <a:lstStyle>
            <a:lvl1pPr>
              <a:defRPr b="0">
                <a:latin typeface="Arial Black" pitchFamily="34" charset="0"/>
              </a:defRPr>
            </a:lvl1pPr>
          </a:lstStyle>
          <a:p>
            <a:endParaRPr lang="en-US"/>
          </a:p>
        </p:txBody>
      </p:sp>
      <p:sp>
        <p:nvSpPr>
          <p:cNvPr id="11270" name="Rectangle 6"/>
          <p:cNvSpPr>
            <a:spLocks noGrp="1" noChangeArrowheads="1"/>
          </p:cNvSpPr>
          <p:nvPr>
            <p:ph type="sldNum" sz="quarter" idx="4"/>
          </p:nvPr>
        </p:nvSpPr>
        <p:spPr>
          <a:xfrm>
            <a:off x="7010400" y="6689725"/>
            <a:ext cx="2133600" cy="168275"/>
          </a:xfrm>
        </p:spPr>
        <p:txBody>
          <a:bodyPr/>
          <a:lstStyle>
            <a:lvl1pPr>
              <a:defRPr b="0">
                <a:latin typeface="Arial Black" pitchFamily="34" charset="0"/>
              </a:defRPr>
            </a:lvl1pPr>
          </a:lstStyle>
          <a:p>
            <a:fld id="{14A0D7EC-BF63-4EF0-87C3-F1389A52D616}" type="slidenum">
              <a:rPr lang="en-US"/>
              <a:pPr/>
              <a:t>‹#›</a:t>
            </a:fld>
            <a:endParaRPr lang="en-US"/>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27F3DBB-445E-4D99-97A2-41DC6A4593E3}" type="slidenum">
              <a:rPr lang="en-US"/>
              <a:pPr/>
              <a:t>‹#›</a:t>
            </a:fld>
            <a:endParaRPr lang="en-US"/>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553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553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323C8BD-359A-43D7-8FD2-4A166FA9212B}" type="slidenum">
              <a:rPr lang="en-US"/>
              <a:pPr/>
              <a:t>‹#›</a:t>
            </a:fld>
            <a:endParaRPr lang="en-US"/>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4CAF185-1F1C-4260-8579-DE1C8D70937C}" type="slidenum">
              <a:rPr lang="en-US"/>
              <a:pPr/>
              <a:t>‹#›</a:t>
            </a:fld>
            <a:endParaRPr lang="en-US"/>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D989C96-7583-4172-9C12-90CA24E7BC98}" type="slidenum">
              <a:rPr lang="en-US"/>
              <a:pPr/>
              <a:t>‹#›</a:t>
            </a:fld>
            <a:endParaRPr lang="en-US"/>
          </a:p>
        </p:txBody>
      </p:sp>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295400"/>
            <a:ext cx="43815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295400"/>
            <a:ext cx="43815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E6DF077-469F-4EF6-87B8-D99C0B94C0CF}" type="slidenum">
              <a:rPr lang="en-US"/>
              <a:pPr/>
              <a:t>‹#›</a:t>
            </a:fld>
            <a:endParaRPr lang="en-US"/>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1223753-8908-407A-8193-1B23F408DC74}" type="slidenum">
              <a:rPr lang="en-US"/>
              <a:pPr/>
              <a:t>‹#›</a:t>
            </a:fld>
            <a:endParaRPr lang="en-US"/>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CD7BA01-38B2-42A3-9BAB-A02AA8DB428A}" type="slidenum">
              <a:rPr lang="en-US"/>
              <a:pPr/>
              <a:t>‹#›</a:t>
            </a:fld>
            <a:endParaRPr lang="en-US"/>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BD01590-4773-4AF7-B6A6-F94F4623E642}" type="slidenum">
              <a:rPr lang="en-US"/>
              <a:pPr/>
              <a:t>‹#›</a:t>
            </a:fld>
            <a:endParaRPr lang="en-US"/>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F375593-7672-4128-9F20-75AD5A37EF0D}" type="slidenum">
              <a:rPr lang="en-US"/>
              <a:pPr/>
              <a:t>‹#›</a:t>
            </a:fld>
            <a:endParaRPr lang="en-US"/>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AB60925-9D8C-4DD8-9013-F00A79D31264}" type="slidenum">
              <a:rPr lang="en-US"/>
              <a:pPr/>
              <a:t>‹#›</a:t>
            </a:fld>
            <a:endParaRPr lang="en-US"/>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endParaRPr lang="en-US" smtClean="0"/>
          </a:p>
        </p:txBody>
      </p:sp>
      <p:sp>
        <p:nvSpPr>
          <p:cNvPr id="1027" name="Rectangle 3"/>
          <p:cNvSpPr>
            <a:spLocks noGrp="1" noChangeArrowheads="1"/>
          </p:cNvSpPr>
          <p:nvPr>
            <p:ph type="body" idx="1"/>
          </p:nvPr>
        </p:nvSpPr>
        <p:spPr bwMode="auto">
          <a:xfrm>
            <a:off x="228600" y="1295400"/>
            <a:ext cx="8915400" cy="5257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0" y="6661150"/>
            <a:ext cx="2133600" cy="196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b="1"/>
            </a:lvl1pPr>
          </a:lstStyle>
          <a:p>
            <a:endParaRPr lang="en-US"/>
          </a:p>
        </p:txBody>
      </p:sp>
      <p:sp>
        <p:nvSpPr>
          <p:cNvPr id="1029" name="Rectangle 5"/>
          <p:cNvSpPr>
            <a:spLocks noGrp="1" noChangeArrowheads="1"/>
          </p:cNvSpPr>
          <p:nvPr>
            <p:ph type="ftr" sz="quarter" idx="3"/>
          </p:nvPr>
        </p:nvSpPr>
        <p:spPr bwMode="auto">
          <a:xfrm>
            <a:off x="3124200" y="6689725"/>
            <a:ext cx="2895600" cy="168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b="1"/>
            </a:lvl1pPr>
          </a:lstStyle>
          <a:p>
            <a:endParaRPr lang="en-US"/>
          </a:p>
        </p:txBody>
      </p:sp>
      <p:sp>
        <p:nvSpPr>
          <p:cNvPr id="1030" name="Rectangle 6"/>
          <p:cNvSpPr>
            <a:spLocks noGrp="1" noChangeArrowheads="1"/>
          </p:cNvSpPr>
          <p:nvPr>
            <p:ph type="sldNum" sz="quarter" idx="4"/>
          </p:nvPr>
        </p:nvSpPr>
        <p:spPr bwMode="auto">
          <a:xfrm>
            <a:off x="7010400" y="6689725"/>
            <a:ext cx="2133600" cy="136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b="1"/>
            </a:lvl1pPr>
          </a:lstStyle>
          <a:p>
            <a:fld id="{2AE34E21-8D13-499E-AB49-9DDFFBE3D521}" type="slidenum">
              <a:rPr lang="en-US"/>
              <a:pPr/>
              <a:t>‹#›</a:t>
            </a:fld>
            <a:endParaRPr lang="en-US"/>
          </a:p>
        </p:txBody>
      </p:sp>
      <p:pic>
        <p:nvPicPr>
          <p:cNvPr id="1036" name="Picture 12" descr="setmalogo2"/>
          <p:cNvPicPr>
            <a:picLocks noChangeAspect="1" noChangeArrowheads="1"/>
          </p:cNvPicPr>
          <p:nvPr userDrawn="1"/>
        </p:nvPicPr>
        <p:blipFill>
          <a:blip r:embed="rId14" cstate="print">
            <a:lum bright="70000" contrast="-70000"/>
            <a:grayscl/>
          </a:blip>
          <a:srcRect/>
          <a:stretch>
            <a:fillRect/>
          </a:stretch>
        </p:blipFill>
        <p:spPr bwMode="auto">
          <a:xfrm>
            <a:off x="76200" y="76200"/>
            <a:ext cx="1143000" cy="1143000"/>
          </a:xfrm>
          <a:prstGeom prst="rect">
            <a:avLst/>
          </a:prstGeom>
          <a:noFill/>
        </p:spPr>
      </p:pic>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thruBlk="1"/>
  </p:transition>
  <p:txStyles>
    <p:titleStyle>
      <a:lvl1pPr algn="r" rtl="0" fontAlgn="base">
        <a:spcBef>
          <a:spcPct val="0"/>
        </a:spcBef>
        <a:spcAft>
          <a:spcPct val="0"/>
        </a:spcAft>
        <a:defRPr sz="4000">
          <a:solidFill>
            <a:schemeClr val="tx2"/>
          </a:solidFill>
          <a:latin typeface="+mj-lt"/>
          <a:ea typeface="+mj-ea"/>
          <a:cs typeface="+mj-cs"/>
        </a:defRPr>
      </a:lvl1pPr>
      <a:lvl2pPr algn="r" rtl="0" fontAlgn="base">
        <a:spcBef>
          <a:spcPct val="0"/>
        </a:spcBef>
        <a:spcAft>
          <a:spcPct val="0"/>
        </a:spcAft>
        <a:defRPr sz="4000">
          <a:solidFill>
            <a:schemeClr val="tx2"/>
          </a:solidFill>
          <a:latin typeface="Impact" pitchFamily="34" charset="0"/>
        </a:defRPr>
      </a:lvl2pPr>
      <a:lvl3pPr algn="r" rtl="0" fontAlgn="base">
        <a:spcBef>
          <a:spcPct val="0"/>
        </a:spcBef>
        <a:spcAft>
          <a:spcPct val="0"/>
        </a:spcAft>
        <a:defRPr sz="4000">
          <a:solidFill>
            <a:schemeClr val="tx2"/>
          </a:solidFill>
          <a:latin typeface="Impact" pitchFamily="34" charset="0"/>
        </a:defRPr>
      </a:lvl3pPr>
      <a:lvl4pPr algn="r" rtl="0" fontAlgn="base">
        <a:spcBef>
          <a:spcPct val="0"/>
        </a:spcBef>
        <a:spcAft>
          <a:spcPct val="0"/>
        </a:spcAft>
        <a:defRPr sz="4000">
          <a:solidFill>
            <a:schemeClr val="tx2"/>
          </a:solidFill>
          <a:latin typeface="Impact" pitchFamily="34" charset="0"/>
        </a:defRPr>
      </a:lvl4pPr>
      <a:lvl5pPr algn="r" rtl="0" fontAlgn="base">
        <a:spcBef>
          <a:spcPct val="0"/>
        </a:spcBef>
        <a:spcAft>
          <a:spcPct val="0"/>
        </a:spcAft>
        <a:defRPr sz="4000">
          <a:solidFill>
            <a:schemeClr val="tx2"/>
          </a:solidFill>
          <a:latin typeface="Impact" pitchFamily="34" charset="0"/>
        </a:defRPr>
      </a:lvl5pPr>
      <a:lvl6pPr marL="457200" algn="r" rtl="0" fontAlgn="base">
        <a:spcBef>
          <a:spcPct val="0"/>
        </a:spcBef>
        <a:spcAft>
          <a:spcPct val="0"/>
        </a:spcAft>
        <a:defRPr sz="4000">
          <a:solidFill>
            <a:schemeClr val="tx2"/>
          </a:solidFill>
          <a:latin typeface="Impact" pitchFamily="34" charset="0"/>
        </a:defRPr>
      </a:lvl6pPr>
      <a:lvl7pPr marL="914400" algn="r" rtl="0" fontAlgn="base">
        <a:spcBef>
          <a:spcPct val="0"/>
        </a:spcBef>
        <a:spcAft>
          <a:spcPct val="0"/>
        </a:spcAft>
        <a:defRPr sz="4000">
          <a:solidFill>
            <a:schemeClr val="tx2"/>
          </a:solidFill>
          <a:latin typeface="Impact" pitchFamily="34" charset="0"/>
        </a:defRPr>
      </a:lvl7pPr>
      <a:lvl8pPr marL="1371600" algn="r" rtl="0" fontAlgn="base">
        <a:spcBef>
          <a:spcPct val="0"/>
        </a:spcBef>
        <a:spcAft>
          <a:spcPct val="0"/>
        </a:spcAft>
        <a:defRPr sz="4000">
          <a:solidFill>
            <a:schemeClr val="tx2"/>
          </a:solidFill>
          <a:latin typeface="Impact" pitchFamily="34" charset="0"/>
        </a:defRPr>
      </a:lvl8pPr>
      <a:lvl9pPr marL="1828800" algn="r" rtl="0" fontAlgn="base">
        <a:spcBef>
          <a:spcPct val="0"/>
        </a:spcBef>
        <a:spcAft>
          <a:spcPct val="0"/>
        </a:spcAft>
        <a:defRPr sz="4000">
          <a:solidFill>
            <a:schemeClr val="tx2"/>
          </a:solidFill>
          <a:latin typeface="Impact" pitchFamily="34" charset="0"/>
        </a:defRPr>
      </a:lvl9pPr>
    </p:titleStyle>
    <p:bodyStyle>
      <a:lvl1pPr marL="342900" indent="-342900" algn="l" rtl="0" fontAlgn="base">
        <a:spcBef>
          <a:spcPct val="20000"/>
        </a:spcBef>
        <a:spcAft>
          <a:spcPct val="0"/>
        </a:spcAft>
        <a:buChar char="•"/>
        <a:defRPr sz="3200" b="1">
          <a:solidFill>
            <a:schemeClr val="tx1"/>
          </a:solidFill>
          <a:latin typeface="+mn-lt"/>
          <a:ea typeface="+mn-ea"/>
          <a:cs typeface="+mn-cs"/>
        </a:defRPr>
      </a:lvl1pPr>
      <a:lvl2pPr marL="742950" indent="-285750" algn="l" rtl="0" fontAlgn="base">
        <a:spcBef>
          <a:spcPct val="20000"/>
        </a:spcBef>
        <a:spcAft>
          <a:spcPct val="0"/>
        </a:spcAft>
        <a:buChar char="–"/>
        <a:defRPr sz="2800" b="1">
          <a:solidFill>
            <a:schemeClr val="tx1"/>
          </a:solidFill>
          <a:latin typeface="+mn-lt"/>
        </a:defRPr>
      </a:lvl2pPr>
      <a:lvl3pPr marL="1143000" indent="-228600" algn="l" rtl="0" fontAlgn="base">
        <a:spcBef>
          <a:spcPct val="20000"/>
        </a:spcBef>
        <a:spcAft>
          <a:spcPct val="0"/>
        </a:spcAft>
        <a:buChar char="•"/>
        <a:defRPr sz="2000" b="1">
          <a:solidFill>
            <a:schemeClr val="tx1"/>
          </a:solidFill>
          <a:latin typeface="+mn-lt"/>
        </a:defRPr>
      </a:lvl3pPr>
      <a:lvl4pPr marL="1600200" indent="-228600" algn="l" rtl="0" fontAlgn="base">
        <a:spcBef>
          <a:spcPct val="20000"/>
        </a:spcBef>
        <a:spcAft>
          <a:spcPct val="0"/>
        </a:spcAft>
        <a:buChar char="–"/>
        <a:defRPr sz="2000" b="1">
          <a:solidFill>
            <a:schemeClr val="tx1"/>
          </a:solidFill>
          <a:latin typeface="+mn-lt"/>
        </a:defRPr>
      </a:lvl4pPr>
      <a:lvl5pPr marL="2057400" indent="-228600" algn="l" rtl="0" fontAlgn="base">
        <a:spcBef>
          <a:spcPct val="20000"/>
        </a:spcBef>
        <a:spcAft>
          <a:spcPct val="0"/>
        </a:spcAft>
        <a:buChar char="»"/>
        <a:defRPr sz="2000" b="1">
          <a:solidFill>
            <a:schemeClr val="tx1"/>
          </a:solidFill>
          <a:latin typeface="+mn-lt"/>
        </a:defRPr>
      </a:lvl5pPr>
      <a:lvl6pPr marL="2514600" indent="-228600" algn="l" rtl="0" fontAlgn="base">
        <a:spcBef>
          <a:spcPct val="20000"/>
        </a:spcBef>
        <a:spcAft>
          <a:spcPct val="0"/>
        </a:spcAft>
        <a:buChar char="»"/>
        <a:defRPr sz="2000" b="1">
          <a:solidFill>
            <a:schemeClr val="tx1"/>
          </a:solidFill>
          <a:latin typeface="+mn-lt"/>
        </a:defRPr>
      </a:lvl6pPr>
      <a:lvl7pPr marL="2971800" indent="-228600" algn="l" rtl="0" fontAlgn="base">
        <a:spcBef>
          <a:spcPct val="20000"/>
        </a:spcBef>
        <a:spcAft>
          <a:spcPct val="0"/>
        </a:spcAft>
        <a:buChar char="»"/>
        <a:defRPr sz="2000" b="1">
          <a:solidFill>
            <a:schemeClr val="tx1"/>
          </a:solidFill>
          <a:latin typeface="+mn-lt"/>
        </a:defRPr>
      </a:lvl7pPr>
      <a:lvl8pPr marL="3429000" indent="-228600" algn="l" rtl="0" fontAlgn="base">
        <a:spcBef>
          <a:spcPct val="20000"/>
        </a:spcBef>
        <a:spcAft>
          <a:spcPct val="0"/>
        </a:spcAft>
        <a:buChar char="»"/>
        <a:defRPr sz="2000" b="1">
          <a:solidFill>
            <a:schemeClr val="tx1"/>
          </a:solidFill>
          <a:latin typeface="+mn-lt"/>
        </a:defRPr>
      </a:lvl8pPr>
      <a:lvl9pPr marL="3886200" indent="-228600" algn="l" rtl="0" fontAlgn="base">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9" name="Rectangle 5"/>
          <p:cNvSpPr>
            <a:spLocks noGrp="1" noChangeArrowheads="1"/>
          </p:cNvSpPr>
          <p:nvPr>
            <p:ph type="ctrTitle"/>
          </p:nvPr>
        </p:nvSpPr>
        <p:spPr>
          <a:xfrm>
            <a:off x="0" y="4114800"/>
            <a:ext cx="8839200" cy="914400"/>
          </a:xfrm>
          <a:noFill/>
          <a:ln/>
        </p:spPr>
        <p:txBody>
          <a:bodyPr/>
          <a:lstStyle/>
          <a:p>
            <a:pPr algn="l"/>
            <a:r>
              <a:rPr lang="en-US" dirty="0"/>
              <a:t>Maximizing HCC Risk Value </a:t>
            </a:r>
            <a:br>
              <a:rPr lang="en-US" dirty="0"/>
            </a:br>
            <a:r>
              <a:rPr lang="en-US" dirty="0"/>
              <a:t>to the Patient and to the Practice</a:t>
            </a:r>
          </a:p>
        </p:txBody>
      </p:sp>
      <p:sp>
        <p:nvSpPr>
          <p:cNvPr id="185350" name="Rectangle 6"/>
          <p:cNvSpPr>
            <a:spLocks noGrp="1" noChangeArrowheads="1"/>
          </p:cNvSpPr>
          <p:nvPr>
            <p:ph type="subTitle" idx="1"/>
          </p:nvPr>
        </p:nvSpPr>
        <p:spPr>
          <a:xfrm>
            <a:off x="304800" y="6172200"/>
            <a:ext cx="8839200" cy="685800"/>
          </a:xfrm>
        </p:spPr>
        <p:txBody>
          <a:bodyPr/>
          <a:lstStyle/>
          <a:p>
            <a:pPr>
              <a:lnSpc>
                <a:spcPct val="80000"/>
              </a:lnSpc>
            </a:pPr>
            <a:r>
              <a:rPr lang="en-US" sz="2000" i="1"/>
              <a:t>James L. Holly, MD</a:t>
            </a:r>
          </a:p>
          <a:p>
            <a:pPr>
              <a:lnSpc>
                <a:spcPct val="80000"/>
              </a:lnSpc>
            </a:pPr>
            <a:r>
              <a:rPr lang="en-US" sz="2000" i="1"/>
              <a:t>Southeast Texas Medical Associates, LLP</a:t>
            </a:r>
          </a:p>
        </p:txBody>
      </p:sp>
      <p:pic>
        <p:nvPicPr>
          <p:cNvPr id="185352" name="Picture 8" descr="setmalogo2"/>
          <p:cNvPicPr>
            <a:picLocks noChangeAspect="1" noChangeArrowheads="1"/>
          </p:cNvPicPr>
          <p:nvPr/>
        </p:nvPicPr>
        <p:blipFill>
          <a:blip r:embed="rId2" cstate="print">
            <a:lum bright="70000" contrast="-70000"/>
            <a:grayscl/>
          </a:blip>
          <a:srcRect/>
          <a:stretch>
            <a:fillRect/>
          </a:stretch>
        </p:blipFill>
        <p:spPr bwMode="auto">
          <a:xfrm>
            <a:off x="3048000" y="228600"/>
            <a:ext cx="2819400" cy="2819400"/>
          </a:xfrm>
          <a:prstGeom prst="rect">
            <a:avLst/>
          </a:prstGeom>
          <a:noFill/>
        </p:spPr>
      </p:pic>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en-US"/>
              <a:t>HCC Risk Value</a:t>
            </a:r>
          </a:p>
        </p:txBody>
      </p:sp>
      <p:sp>
        <p:nvSpPr>
          <p:cNvPr id="152579" name="Rectangle 3"/>
          <p:cNvSpPr>
            <a:spLocks noGrp="1" noChangeArrowheads="1"/>
          </p:cNvSpPr>
          <p:nvPr>
            <p:ph type="body" idx="1"/>
          </p:nvPr>
        </p:nvSpPr>
        <p:spPr/>
        <p:txBody>
          <a:bodyPr/>
          <a:lstStyle/>
          <a:p>
            <a:pPr algn="ctr">
              <a:buFont typeface="Symbol" pitchFamily="18" charset="2"/>
              <a:buNone/>
            </a:pPr>
            <a:r>
              <a:rPr lang="en-US" sz="3000" b="0"/>
              <a:t>Discretionary diagnostic categories should be</a:t>
            </a:r>
          </a:p>
          <a:p>
            <a:pPr algn="ctr">
              <a:buFont typeface="Symbol" pitchFamily="18" charset="2"/>
              <a:buNone/>
            </a:pPr>
            <a:r>
              <a:rPr lang="en-US" sz="3000" b="0"/>
              <a:t>excluded from payment models. Diagnoses that</a:t>
            </a:r>
          </a:p>
          <a:p>
            <a:pPr algn="ctr">
              <a:buFont typeface="Symbol" pitchFamily="18" charset="2"/>
              <a:buNone/>
            </a:pPr>
            <a:r>
              <a:rPr lang="en-US" sz="3000" b="0"/>
              <a:t>are particularly subject to intentional or</a:t>
            </a:r>
          </a:p>
          <a:p>
            <a:pPr algn="ctr">
              <a:buFont typeface="Symbol" pitchFamily="18" charset="2"/>
              <a:buNone/>
            </a:pPr>
            <a:r>
              <a:rPr lang="en-US" sz="3000" b="0"/>
              <a:t>unintentional discretionary coding variation or</a:t>
            </a:r>
          </a:p>
          <a:p>
            <a:pPr algn="ctr">
              <a:buFont typeface="Symbol" pitchFamily="18" charset="2"/>
              <a:buNone/>
            </a:pPr>
            <a:r>
              <a:rPr lang="en-US" sz="3000" b="0"/>
              <a:t>inappropriate coding by health plans/providers,</a:t>
            </a:r>
          </a:p>
          <a:p>
            <a:pPr algn="ctr">
              <a:buFont typeface="Symbol" pitchFamily="18" charset="2"/>
              <a:buNone/>
            </a:pPr>
            <a:r>
              <a:rPr lang="en-US" sz="3000" b="0"/>
              <a:t>or that are not clinically or empirically credible</a:t>
            </a:r>
          </a:p>
          <a:p>
            <a:pPr algn="ctr">
              <a:buFont typeface="Symbol" pitchFamily="18" charset="2"/>
              <a:buNone/>
            </a:pPr>
            <a:r>
              <a:rPr lang="en-US" sz="3000" b="0"/>
              <a:t>as cost predictors, should not increase cost</a:t>
            </a:r>
          </a:p>
          <a:p>
            <a:pPr algn="ctr">
              <a:buFont typeface="Symbol" pitchFamily="18" charset="2"/>
              <a:buNone/>
            </a:pPr>
            <a:r>
              <a:rPr lang="en-US" sz="3000" b="0"/>
              <a:t>predictions.  Excluding these diagnoses reduces</a:t>
            </a:r>
          </a:p>
          <a:p>
            <a:pPr algn="ctr">
              <a:buFont typeface="Symbol" pitchFamily="18" charset="2"/>
              <a:buNone/>
            </a:pPr>
            <a:r>
              <a:rPr lang="en-US" sz="3000" b="0"/>
              <a:t>the sensitivity of the model to coding variation,</a:t>
            </a:r>
          </a:p>
          <a:p>
            <a:pPr algn="ctr">
              <a:buFont typeface="Symbol" pitchFamily="18" charset="2"/>
              <a:buNone/>
            </a:pPr>
            <a:r>
              <a:rPr lang="en-US" sz="3000" b="0"/>
              <a:t>coding proliferation, gaming, and upcoding. </a:t>
            </a:r>
          </a:p>
        </p:txBody>
      </p:sp>
      <p:sp>
        <p:nvSpPr>
          <p:cNvPr id="152580" name="Text Box 4"/>
          <p:cNvSpPr txBox="1">
            <a:spLocks noChangeArrowheads="1"/>
          </p:cNvSpPr>
          <p:nvPr/>
        </p:nvSpPr>
        <p:spPr bwMode="auto">
          <a:xfrm>
            <a:off x="3505200" y="762000"/>
            <a:ext cx="2601913" cy="579438"/>
          </a:xfrm>
          <a:prstGeom prst="rect">
            <a:avLst/>
          </a:prstGeom>
          <a:noFill/>
          <a:ln w="9525">
            <a:noFill/>
            <a:miter lim="800000"/>
            <a:headEnd/>
            <a:tailEnd/>
          </a:ln>
          <a:effectLst/>
        </p:spPr>
        <p:txBody>
          <a:bodyPr wrap="none">
            <a:spAutoFit/>
          </a:bodyPr>
          <a:lstStyle/>
          <a:p>
            <a:r>
              <a:rPr lang="en-US" sz="3200" b="1" u="sng"/>
              <a:t>Principle 10</a:t>
            </a:r>
          </a:p>
        </p:txBody>
      </p:sp>
    </p:spTree>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r>
              <a:rPr lang="en-US"/>
              <a:t>HCC Risk Value</a:t>
            </a:r>
          </a:p>
        </p:txBody>
      </p:sp>
      <p:sp>
        <p:nvSpPr>
          <p:cNvPr id="153603" name="Rectangle 3"/>
          <p:cNvSpPr>
            <a:spLocks noGrp="1" noChangeArrowheads="1"/>
          </p:cNvSpPr>
          <p:nvPr>
            <p:ph type="body" idx="1"/>
          </p:nvPr>
        </p:nvSpPr>
        <p:spPr/>
        <p:txBody>
          <a:bodyPr/>
          <a:lstStyle/>
          <a:p>
            <a:pPr>
              <a:lnSpc>
                <a:spcPct val="80000"/>
              </a:lnSpc>
              <a:buFontTx/>
              <a:buNone/>
            </a:pPr>
            <a:endParaRPr lang="en-US" sz="2400" b="0"/>
          </a:p>
          <a:p>
            <a:pPr>
              <a:lnSpc>
                <a:spcPct val="80000"/>
              </a:lnSpc>
              <a:buFontTx/>
              <a:buNone/>
            </a:pPr>
            <a:endParaRPr lang="en-US" sz="2400" b="0"/>
          </a:p>
          <a:p>
            <a:pPr>
              <a:lnSpc>
                <a:spcPct val="80000"/>
              </a:lnSpc>
              <a:buFontTx/>
              <a:buNone/>
            </a:pPr>
            <a:r>
              <a:rPr lang="en-US" sz="2400" b="0"/>
              <a:t>Although HCCs reflect hierarchies among related disease</a:t>
            </a:r>
          </a:p>
          <a:p>
            <a:pPr>
              <a:lnSpc>
                <a:spcPct val="80000"/>
              </a:lnSpc>
              <a:buFontTx/>
              <a:buNone/>
            </a:pPr>
            <a:r>
              <a:rPr lang="en-US" sz="2400" b="0"/>
              <a:t>categories, for unrelated diseases, HCCs accumulate. </a:t>
            </a:r>
          </a:p>
          <a:p>
            <a:pPr>
              <a:lnSpc>
                <a:spcPct val="80000"/>
              </a:lnSpc>
              <a:buFontTx/>
              <a:buNone/>
            </a:pPr>
            <a:endParaRPr lang="en-US" sz="2400" b="0"/>
          </a:p>
          <a:p>
            <a:pPr>
              <a:lnSpc>
                <a:spcPct val="80000"/>
              </a:lnSpc>
              <a:buFontTx/>
              <a:buNone/>
            </a:pPr>
            <a:r>
              <a:rPr lang="en-US" sz="2400" b="0"/>
              <a:t>For example, a male with heart disease, stroke, and cancer has</a:t>
            </a:r>
          </a:p>
          <a:p>
            <a:pPr>
              <a:lnSpc>
                <a:spcPct val="80000"/>
              </a:lnSpc>
              <a:buFontTx/>
              <a:buNone/>
            </a:pPr>
            <a:r>
              <a:rPr lang="en-US" sz="2400" b="0"/>
              <a:t>(at least) three separate HCCs coded, and his predicted cost will</a:t>
            </a:r>
          </a:p>
          <a:p>
            <a:pPr>
              <a:lnSpc>
                <a:spcPct val="80000"/>
              </a:lnSpc>
              <a:buFontTx/>
              <a:buNone/>
            </a:pPr>
            <a:r>
              <a:rPr lang="en-US" sz="2400" b="0"/>
              <a:t>reflect increments for all three problems. The HCC model is</a:t>
            </a:r>
          </a:p>
          <a:p>
            <a:pPr>
              <a:lnSpc>
                <a:spcPct val="80000"/>
              </a:lnSpc>
              <a:buFontTx/>
              <a:buNone/>
            </a:pPr>
            <a:r>
              <a:rPr lang="en-US" sz="2400" b="0"/>
              <a:t>more than simply additive because some disease combinations</a:t>
            </a:r>
          </a:p>
          <a:p>
            <a:pPr>
              <a:lnSpc>
                <a:spcPct val="80000"/>
              </a:lnSpc>
              <a:buFontTx/>
              <a:buNone/>
            </a:pPr>
            <a:r>
              <a:rPr lang="en-US" sz="2400" b="0"/>
              <a:t>interact. For example, the presence of both Diabetes and</a:t>
            </a:r>
          </a:p>
          <a:p>
            <a:pPr>
              <a:lnSpc>
                <a:spcPct val="80000"/>
              </a:lnSpc>
              <a:buFontTx/>
              <a:buNone/>
            </a:pPr>
            <a:r>
              <a:rPr lang="en-US" sz="2400" b="0"/>
              <a:t>Congestive Heart Failure (CHF) could increase predicted cost by</a:t>
            </a:r>
          </a:p>
          <a:p>
            <a:pPr>
              <a:lnSpc>
                <a:spcPct val="80000"/>
              </a:lnSpc>
              <a:buFontTx/>
              <a:buNone/>
            </a:pPr>
            <a:r>
              <a:rPr lang="en-US" sz="2400" b="0"/>
              <a:t>more (or less) than the sum of the separate increments for</a:t>
            </a:r>
          </a:p>
          <a:p>
            <a:pPr>
              <a:lnSpc>
                <a:spcPct val="80000"/>
              </a:lnSpc>
              <a:buFontTx/>
              <a:buNone/>
            </a:pPr>
            <a:r>
              <a:rPr lang="en-US" sz="2400" b="0"/>
              <a:t>people who have diabetes or CHF alone.</a:t>
            </a:r>
          </a:p>
        </p:txBody>
      </p:sp>
    </p:spTree>
  </p:cSld>
  <p:clrMapOvr>
    <a:masterClrMapping/>
  </p:clrMapOvr>
  <p:transition spd="med">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a:t>HCC Risk Value</a:t>
            </a:r>
          </a:p>
        </p:txBody>
      </p:sp>
      <p:sp>
        <p:nvSpPr>
          <p:cNvPr id="154627" name="Rectangle 3"/>
          <p:cNvSpPr>
            <a:spLocks noGrp="1" noChangeArrowheads="1"/>
          </p:cNvSpPr>
          <p:nvPr>
            <p:ph type="body" idx="1"/>
          </p:nvPr>
        </p:nvSpPr>
        <p:spPr/>
        <p:txBody>
          <a:bodyPr/>
          <a:lstStyle/>
          <a:p>
            <a:pPr>
              <a:buFontTx/>
              <a:buNone/>
            </a:pPr>
            <a:r>
              <a:rPr lang="en-US" b="0"/>
              <a:t>HCCs are assigned using hospital and physician</a:t>
            </a:r>
          </a:p>
          <a:p>
            <a:pPr>
              <a:buFontTx/>
              <a:buNone/>
            </a:pPr>
            <a:r>
              <a:rPr lang="en-US" b="0"/>
              <a:t>diagnoses from any of five sources: </a:t>
            </a:r>
          </a:p>
          <a:p>
            <a:pPr>
              <a:buFontTx/>
              <a:buNone/>
            </a:pPr>
            <a:endParaRPr lang="en-US" b="0"/>
          </a:p>
          <a:p>
            <a:pPr lvl="1"/>
            <a:r>
              <a:rPr lang="en-US" sz="3200" b="0"/>
              <a:t>Principal hospital inpatient </a:t>
            </a:r>
          </a:p>
          <a:p>
            <a:pPr lvl="1"/>
            <a:r>
              <a:rPr lang="en-US" sz="3200" b="0"/>
              <a:t>Secondary hospital inpatient;</a:t>
            </a:r>
          </a:p>
          <a:p>
            <a:pPr lvl="1"/>
            <a:r>
              <a:rPr lang="en-US" sz="3200" b="0"/>
              <a:t>Hospital out-patient </a:t>
            </a:r>
          </a:p>
          <a:p>
            <a:pPr lvl="1"/>
            <a:r>
              <a:rPr lang="en-US" sz="3200" b="0"/>
              <a:t>Physician </a:t>
            </a:r>
          </a:p>
          <a:p>
            <a:pPr lvl="1"/>
            <a:r>
              <a:rPr lang="en-US" sz="3200" b="0"/>
              <a:t>Clinically trained non-physician </a:t>
            </a:r>
          </a:p>
          <a:p>
            <a:pPr lvl="2"/>
            <a:r>
              <a:rPr lang="en-US" sz="2400" b="0"/>
              <a:t>(e.g.,  psychologist, podiatrist).</a:t>
            </a:r>
            <a:r>
              <a:rPr lang="en-US" b="0"/>
              <a:t> </a:t>
            </a:r>
          </a:p>
          <a:p>
            <a:endParaRPr lang="en-US" b="0"/>
          </a:p>
        </p:txBody>
      </p:sp>
    </p:spTree>
  </p:cSld>
  <p:clrMapOvr>
    <a:masterClrMapping/>
  </p:clrMapOvr>
  <p:transition spd="med">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r>
              <a:rPr lang="en-US"/>
              <a:t>New Auditing Policy</a:t>
            </a:r>
          </a:p>
        </p:txBody>
      </p:sp>
      <p:sp>
        <p:nvSpPr>
          <p:cNvPr id="155651" name="Rectangle 3"/>
          <p:cNvSpPr>
            <a:spLocks noGrp="1" noChangeArrowheads="1"/>
          </p:cNvSpPr>
          <p:nvPr>
            <p:ph type="body" idx="1"/>
          </p:nvPr>
        </p:nvSpPr>
        <p:spPr>
          <a:xfrm>
            <a:off x="0" y="1295400"/>
            <a:ext cx="8915400" cy="5257800"/>
          </a:xfrm>
        </p:spPr>
        <p:txBody>
          <a:bodyPr/>
          <a:lstStyle/>
          <a:p>
            <a:pPr>
              <a:buFontTx/>
              <a:buNone/>
            </a:pPr>
            <a:r>
              <a:rPr lang="en-US" b="0"/>
              <a:t>New Auditing Policy Announced Spring 2008</a:t>
            </a:r>
          </a:p>
          <a:p>
            <a:pPr>
              <a:buFontTx/>
              <a:buNone/>
            </a:pPr>
            <a:endParaRPr lang="en-US" b="0"/>
          </a:p>
          <a:p>
            <a:pPr algn="ctr">
              <a:buFontTx/>
              <a:buNone/>
            </a:pPr>
            <a:r>
              <a:rPr lang="en-US" b="0"/>
              <a:t>CMS issued a new audit policy regarding</a:t>
            </a:r>
          </a:p>
          <a:p>
            <a:pPr algn="ctr">
              <a:buFontTx/>
              <a:buNone/>
            </a:pPr>
            <a:r>
              <a:rPr lang="en-US" b="0"/>
              <a:t>HCCs.  They have also announced a substantial change in what they will do when they find a problem with coding.  In the past, any coding </a:t>
            </a:r>
          </a:p>
          <a:p>
            <a:pPr algn="ctr">
              <a:buFontTx/>
              <a:buNone/>
            </a:pPr>
            <a:r>
              <a:rPr lang="en-US" b="0"/>
              <a:t>problems were fixed for just the specific codes </a:t>
            </a:r>
          </a:p>
          <a:p>
            <a:pPr algn="ctr">
              <a:buFontTx/>
              <a:buNone/>
            </a:pPr>
            <a:r>
              <a:rPr lang="en-US" b="0"/>
              <a:t>that were in error in the audit – i.e. the</a:t>
            </a:r>
          </a:p>
          <a:p>
            <a:pPr algn="ctr">
              <a:buFontTx/>
              <a:buNone/>
            </a:pPr>
            <a:r>
              <a:rPr lang="en-US" b="0"/>
              <a:t>exposure was minimal. </a:t>
            </a:r>
            <a:r>
              <a:rPr lang="en-US"/>
              <a:t> </a:t>
            </a:r>
          </a:p>
          <a:p>
            <a:pPr>
              <a:buFontTx/>
              <a:buNone/>
            </a:pPr>
            <a:endParaRPr lang="en-US"/>
          </a:p>
        </p:txBody>
      </p:sp>
    </p:spTree>
  </p:cSld>
  <p:clrMapOvr>
    <a:masterClrMapping/>
  </p:clrMapOvr>
  <p:transition spd="med">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r>
              <a:rPr lang="en-US"/>
              <a:t>New Auditing Policy</a:t>
            </a:r>
          </a:p>
        </p:txBody>
      </p:sp>
      <p:sp>
        <p:nvSpPr>
          <p:cNvPr id="156675" name="Rectangle 3"/>
          <p:cNvSpPr>
            <a:spLocks noGrp="1" noChangeArrowheads="1"/>
          </p:cNvSpPr>
          <p:nvPr>
            <p:ph type="body" idx="1"/>
          </p:nvPr>
        </p:nvSpPr>
        <p:spPr>
          <a:xfrm>
            <a:off x="228600" y="1447800"/>
            <a:ext cx="8915400" cy="5257800"/>
          </a:xfrm>
        </p:spPr>
        <p:txBody>
          <a:bodyPr/>
          <a:lstStyle/>
          <a:p>
            <a:r>
              <a:rPr lang="en-US" sz="2800" b="0"/>
              <a:t>The new procedure will assume they have audited an appropriate sample of codes and correct the entire payment amount by the sample error rate – i.e. extraordinary exposure.  So a 5% error rate in the sample will result in a 5% reduction in premium – big.  </a:t>
            </a:r>
          </a:p>
          <a:p>
            <a:r>
              <a:rPr lang="en-US" sz="2800" b="0"/>
              <a:t>No one has seen detailed audit regulations yet.  They may be having difficultly putting such a policy into place – but they strongly believe there is significant over coding going on across the industry – hence the reason for the new policy.</a:t>
            </a:r>
          </a:p>
        </p:txBody>
      </p:sp>
    </p:spTree>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en-US"/>
              <a:t>General Concepts</a:t>
            </a:r>
          </a:p>
        </p:txBody>
      </p:sp>
      <p:sp>
        <p:nvSpPr>
          <p:cNvPr id="141315" name="Rectangle 3"/>
          <p:cNvSpPr>
            <a:spLocks noGrp="1" noChangeArrowheads="1"/>
          </p:cNvSpPr>
          <p:nvPr>
            <p:ph type="body" idx="1"/>
          </p:nvPr>
        </p:nvSpPr>
        <p:spPr/>
        <p:txBody>
          <a:bodyPr/>
          <a:lstStyle/>
          <a:p>
            <a:pPr algn="ctr">
              <a:lnSpc>
                <a:spcPct val="80000"/>
              </a:lnSpc>
              <a:buFontTx/>
              <a:buNone/>
            </a:pPr>
            <a:r>
              <a:rPr lang="en-US" sz="2800" b="0"/>
              <a:t>General Concepts About HCC/RxHCC</a:t>
            </a:r>
          </a:p>
          <a:p>
            <a:pPr algn="ctr">
              <a:lnSpc>
                <a:spcPct val="80000"/>
              </a:lnSpc>
              <a:buFontTx/>
              <a:buNone/>
            </a:pPr>
            <a:endParaRPr lang="en-US" sz="2800" b="0"/>
          </a:p>
          <a:p>
            <a:pPr>
              <a:lnSpc>
                <a:spcPct val="80000"/>
              </a:lnSpc>
            </a:pPr>
            <a:r>
              <a:rPr lang="en-US" sz="2800" b="0"/>
              <a:t>In 2007, Medicare Advantage programs were funded by CMS using both demographics (AAPCC) and the Hierarchical Conditional Codes known as HCC.  </a:t>
            </a:r>
          </a:p>
          <a:p>
            <a:pPr>
              <a:lnSpc>
                <a:spcPct val="80000"/>
              </a:lnSpc>
            </a:pPr>
            <a:endParaRPr lang="en-US" sz="2800" b="0"/>
          </a:p>
          <a:p>
            <a:pPr>
              <a:lnSpc>
                <a:spcPct val="80000"/>
              </a:lnSpc>
            </a:pPr>
            <a:r>
              <a:rPr lang="en-US" sz="2800" b="0"/>
              <a:t>2007 also became the year that RX HCC codes were added to complement the reimbursement for managing patients with other illnesses which while they did not rise to the level of complexity and cost-for-care, as the HCC diagnoses, they did qualify for a lower additional payment due to increased medication costs.</a:t>
            </a:r>
          </a:p>
        </p:txBody>
      </p:sp>
    </p:spTree>
  </p:cSld>
  <p:clrMapOvr>
    <a:masterClrMapping/>
  </p:clrMapOvr>
  <p:transition spd="med">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r>
              <a:rPr lang="en-US"/>
              <a:t>General Concepts</a:t>
            </a:r>
          </a:p>
        </p:txBody>
      </p:sp>
      <p:sp>
        <p:nvSpPr>
          <p:cNvPr id="142339" name="Rectangle 3"/>
          <p:cNvSpPr>
            <a:spLocks noGrp="1" noChangeArrowheads="1"/>
          </p:cNvSpPr>
          <p:nvPr>
            <p:ph type="body" idx="1"/>
          </p:nvPr>
        </p:nvSpPr>
        <p:spPr/>
        <p:txBody>
          <a:bodyPr/>
          <a:lstStyle/>
          <a:p>
            <a:pPr marL="381000" indent="-381000">
              <a:buFontTx/>
              <a:buNone/>
            </a:pPr>
            <a:endParaRPr lang="en-US" b="0"/>
          </a:p>
          <a:p>
            <a:pPr marL="381000" indent="-381000">
              <a:buFontTx/>
              <a:buNone/>
            </a:pPr>
            <a:r>
              <a:rPr lang="en-US" b="0"/>
              <a:t>The RxHCC designations cover many</a:t>
            </a:r>
          </a:p>
          <a:p>
            <a:pPr marL="381000" indent="-381000">
              <a:buFontTx/>
              <a:buNone/>
            </a:pPr>
            <a:r>
              <a:rPr lang="en-US" b="0"/>
              <a:t>diagnoses which were not covered in the HCC.  </a:t>
            </a:r>
          </a:p>
          <a:p>
            <a:pPr marL="381000" indent="-381000">
              <a:buFontTx/>
              <a:buNone/>
            </a:pPr>
            <a:endParaRPr lang="en-US" b="0"/>
          </a:p>
          <a:p>
            <a:pPr marL="381000" indent="-381000"/>
            <a:r>
              <a:rPr lang="en-US" b="0"/>
              <a:t>As a general rule, almost all HCC diagnoses are also RxHCC codes but all RxHCC are NOT also HCC.  </a:t>
            </a:r>
          </a:p>
          <a:p>
            <a:pPr marL="381000" indent="-381000"/>
            <a:endParaRPr lang="en-US" b="0"/>
          </a:p>
        </p:txBody>
      </p:sp>
    </p:spTree>
  </p:cSld>
  <p:clrMapOvr>
    <a:masterClrMapping/>
  </p:clrMapOvr>
  <p:transition spd="med">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lstStyle/>
          <a:p>
            <a:r>
              <a:rPr lang="en-US"/>
              <a:t>HCC vs. RxHCC</a:t>
            </a:r>
          </a:p>
        </p:txBody>
      </p:sp>
      <p:sp>
        <p:nvSpPr>
          <p:cNvPr id="177155" name="Rectangle 3"/>
          <p:cNvSpPr>
            <a:spLocks noGrp="1" noChangeArrowheads="1"/>
          </p:cNvSpPr>
          <p:nvPr>
            <p:ph type="body" idx="1"/>
          </p:nvPr>
        </p:nvSpPr>
        <p:spPr/>
        <p:txBody>
          <a:bodyPr/>
          <a:lstStyle/>
          <a:p>
            <a:pPr>
              <a:buFontTx/>
              <a:buNone/>
            </a:pPr>
            <a:r>
              <a:rPr lang="en-US" sz="2800" b="0"/>
              <a:t>Here are some examples of diagnoses which are not</a:t>
            </a:r>
          </a:p>
          <a:p>
            <a:pPr>
              <a:buFontTx/>
              <a:buNone/>
            </a:pPr>
            <a:r>
              <a:rPr lang="en-US" sz="2800" b="0"/>
              <a:t>HCC but are RxHCC codes:</a:t>
            </a:r>
          </a:p>
          <a:p>
            <a:pPr lvl="1"/>
            <a:endParaRPr lang="en-US" sz="2400" b="0"/>
          </a:p>
          <a:p>
            <a:pPr lvl="1">
              <a:buFont typeface="Wingdings" pitchFamily="2" charset="2"/>
              <a:buAutoNum type="arabicPeriod"/>
            </a:pPr>
            <a:r>
              <a:rPr lang="en-US" sz="2400" b="0"/>
              <a:t>Hypertension is not an HCC (i.e., 401.1 or  401.9, etc.) but it is an RxHCC.</a:t>
            </a:r>
          </a:p>
          <a:p>
            <a:pPr lvl="1">
              <a:buFont typeface="Wingdings" pitchFamily="2" charset="2"/>
              <a:buAutoNum type="arabicPeriod"/>
            </a:pPr>
            <a:r>
              <a:rPr lang="en-US" sz="2400" b="0"/>
              <a:t>Osteoporosis another common illness is not a medical HCC but is an RxHCC.</a:t>
            </a:r>
          </a:p>
          <a:p>
            <a:pPr lvl="1">
              <a:buFont typeface="Wingdings" pitchFamily="2" charset="2"/>
              <a:buAutoNum type="arabicPeriod"/>
            </a:pPr>
            <a:r>
              <a:rPr lang="en-US" sz="2400" b="0"/>
              <a:t>CAD in itself is not a medical HCC, but it is an RXHCC.  Because CAD is a general term, it is imperative that if the patient has angina or an old MI, the chronic problem list should include angina or old MI as they are HCC diagnoses.</a:t>
            </a:r>
          </a:p>
          <a:p>
            <a:pPr lvl="1"/>
            <a:endParaRPr lang="en-US" sz="2400" b="0"/>
          </a:p>
        </p:txBody>
      </p:sp>
    </p:spTree>
  </p:cSld>
  <p:clrMapOvr>
    <a:masterClrMapping/>
  </p:clrMapOvr>
  <p:transition spd="med">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r>
              <a:rPr lang="en-US"/>
              <a:t>Requirements</a:t>
            </a:r>
          </a:p>
        </p:txBody>
      </p:sp>
      <p:sp>
        <p:nvSpPr>
          <p:cNvPr id="158723" name="Rectangle 3"/>
          <p:cNvSpPr>
            <a:spLocks noGrp="1" noChangeArrowheads="1"/>
          </p:cNvSpPr>
          <p:nvPr>
            <p:ph type="body" idx="1"/>
          </p:nvPr>
        </p:nvSpPr>
        <p:spPr/>
        <p:txBody>
          <a:bodyPr/>
          <a:lstStyle/>
          <a:p>
            <a:pPr>
              <a:buFontTx/>
              <a:buNone/>
            </a:pPr>
            <a:r>
              <a:rPr lang="en-US" b="0"/>
              <a:t>The requirements for successfully benefiting</a:t>
            </a:r>
          </a:p>
          <a:p>
            <a:pPr>
              <a:buFontTx/>
              <a:buNone/>
            </a:pPr>
            <a:r>
              <a:rPr lang="en-US" b="0"/>
              <a:t>from the HCC Risk program are:</a:t>
            </a:r>
          </a:p>
          <a:p>
            <a:pPr>
              <a:buFontTx/>
              <a:buNone/>
            </a:pPr>
            <a:endParaRPr lang="en-US" b="0"/>
          </a:p>
          <a:p>
            <a:r>
              <a:rPr lang="en-US" b="0"/>
              <a:t>You must have a robust ICD-9 code list which is intuitively accessible by healthcare providers in the contest of a patient encounter.</a:t>
            </a:r>
          </a:p>
          <a:p>
            <a:endParaRPr lang="en-US" b="0"/>
          </a:p>
          <a:p>
            <a:r>
              <a:rPr lang="en-US" b="0"/>
              <a:t>You must have a means of identifying which codes are HCC, RxHCC or both.</a:t>
            </a:r>
          </a:p>
        </p:txBody>
      </p:sp>
    </p:spTree>
  </p:cSld>
  <p:clrMapOvr>
    <a:masterClrMapping/>
  </p:clrMapOvr>
  <p:transition spd="med">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a:lstStyle/>
          <a:p>
            <a:r>
              <a:rPr lang="en-US"/>
              <a:t>Requirements</a:t>
            </a:r>
          </a:p>
        </p:txBody>
      </p:sp>
      <p:sp>
        <p:nvSpPr>
          <p:cNvPr id="179203" name="Rectangle 3"/>
          <p:cNvSpPr>
            <a:spLocks noGrp="1" noChangeArrowheads="1"/>
          </p:cNvSpPr>
          <p:nvPr>
            <p:ph type="body" idx="1"/>
          </p:nvPr>
        </p:nvSpPr>
        <p:spPr/>
        <p:txBody>
          <a:bodyPr/>
          <a:lstStyle/>
          <a:p>
            <a:pPr>
              <a:lnSpc>
                <a:spcPct val="90000"/>
              </a:lnSpc>
            </a:pPr>
            <a:r>
              <a:rPr lang="en-US" sz="2800" b="0"/>
              <a:t>You must have a system which audits the validity of assigning those ICD-9 codes to a particular patient to avoid the potential for abuse in over-diagnosing patients for financial benefit.</a:t>
            </a:r>
          </a:p>
          <a:p>
            <a:pPr>
              <a:lnSpc>
                <a:spcPct val="90000"/>
              </a:lnSpc>
            </a:pPr>
            <a:endParaRPr lang="en-US" sz="2800" b="0"/>
          </a:p>
          <a:p>
            <a:pPr>
              <a:lnSpc>
                <a:spcPct val="90000"/>
              </a:lnSpc>
            </a:pPr>
            <a:r>
              <a:rPr lang="en-US" sz="2800" b="0"/>
              <a:t>You must have a means for aggregating this information for reporting to the health plan and by the health plan to CMS.</a:t>
            </a:r>
          </a:p>
          <a:p>
            <a:pPr>
              <a:lnSpc>
                <a:spcPct val="90000"/>
              </a:lnSpc>
            </a:pPr>
            <a:endParaRPr lang="en-US" sz="2800" b="0"/>
          </a:p>
          <a:p>
            <a:pPr>
              <a:lnSpc>
                <a:spcPct val="90000"/>
              </a:lnSpc>
            </a:pPr>
            <a:r>
              <a:rPr lang="en-US" sz="2800" b="0"/>
              <a:t>You must have a means of evaluating each of the HCC and/or RxHCC diagnoses and documenting that evaluation.</a:t>
            </a:r>
          </a:p>
          <a:p>
            <a:pPr>
              <a:lnSpc>
                <a:spcPct val="90000"/>
              </a:lnSpc>
            </a:pPr>
            <a:endParaRPr lang="en-US" sz="2800" b="0"/>
          </a:p>
        </p:txBody>
      </p:sp>
    </p:spTree>
  </p:cSld>
  <p:clrMapOvr>
    <a:masterClrMapping/>
  </p:clrMapOvr>
  <p:transition spd="med">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r>
              <a:rPr lang="en-US"/>
              <a:t>HCC Risk Value</a:t>
            </a:r>
          </a:p>
        </p:txBody>
      </p:sp>
      <p:sp>
        <p:nvSpPr>
          <p:cNvPr id="145411" name="Rectangle 3"/>
          <p:cNvSpPr>
            <a:spLocks noGrp="1" noChangeArrowheads="1"/>
          </p:cNvSpPr>
          <p:nvPr>
            <p:ph type="body" idx="1"/>
          </p:nvPr>
        </p:nvSpPr>
        <p:spPr>
          <a:xfrm>
            <a:off x="228600" y="1371600"/>
            <a:ext cx="8915400" cy="5257800"/>
          </a:xfrm>
        </p:spPr>
        <p:txBody>
          <a:bodyPr/>
          <a:lstStyle/>
          <a:p>
            <a:r>
              <a:rPr lang="en-US" b="0"/>
              <a:t>For years, physicians have argued that their patient population is sicker than other providers’. </a:t>
            </a:r>
          </a:p>
          <a:p>
            <a:endParaRPr lang="en-US" b="0"/>
          </a:p>
          <a:p>
            <a:r>
              <a:rPr lang="en-US" b="0"/>
              <a:t>These anecdotal observations were occasionally validated for those who worked in tertiary care centers but have never had a quantifiable basis in the general patient/provider population.  </a:t>
            </a:r>
          </a:p>
        </p:txBody>
      </p:sp>
    </p:spTree>
  </p:cSld>
  <p:clrMapOvr>
    <a:masterClrMapping/>
  </p:clrMapOvr>
  <p:transition spd="med">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r>
              <a:rPr lang="en-US"/>
              <a:t>Robust ICD-9 Codes</a:t>
            </a:r>
          </a:p>
        </p:txBody>
      </p:sp>
      <p:sp>
        <p:nvSpPr>
          <p:cNvPr id="159747" name="Rectangle 3"/>
          <p:cNvSpPr>
            <a:spLocks noGrp="1" noChangeArrowheads="1"/>
          </p:cNvSpPr>
          <p:nvPr>
            <p:ph type="body" idx="1"/>
          </p:nvPr>
        </p:nvSpPr>
        <p:spPr/>
        <p:txBody>
          <a:bodyPr/>
          <a:lstStyle/>
          <a:p>
            <a:pPr marL="609600" indent="-609600" algn="ctr">
              <a:buFontTx/>
              <a:buNone/>
            </a:pPr>
            <a:endParaRPr lang="en-US"/>
          </a:p>
          <a:p>
            <a:pPr marL="609600" indent="-609600" algn="ctr">
              <a:buFontTx/>
              <a:buNone/>
            </a:pPr>
            <a:r>
              <a:rPr lang="en-US" b="0"/>
              <a:t>Depending upon how you count, there are</a:t>
            </a:r>
          </a:p>
          <a:p>
            <a:pPr marL="609600" indent="-609600" algn="ctr">
              <a:buFontTx/>
              <a:buNone/>
            </a:pPr>
            <a:r>
              <a:rPr lang="en-US" b="0"/>
              <a:t>over 15,000 ICD-9 codes available to be</a:t>
            </a:r>
          </a:p>
          <a:p>
            <a:pPr marL="609600" indent="-609600" algn="ctr">
              <a:buFontTx/>
              <a:buNone/>
            </a:pPr>
            <a:r>
              <a:rPr lang="en-US" b="0"/>
              <a:t>used.  However, the descriptions of those</a:t>
            </a:r>
          </a:p>
          <a:p>
            <a:pPr marL="609600" indent="-609600" algn="ctr">
              <a:buFontTx/>
              <a:buNone/>
            </a:pPr>
            <a:r>
              <a:rPr lang="en-US" b="0"/>
              <a:t>codes are either obscure or</a:t>
            </a:r>
          </a:p>
          <a:p>
            <a:pPr marL="609600" indent="-609600" algn="ctr">
              <a:buFontTx/>
              <a:buNone/>
            </a:pPr>
            <a:r>
              <a:rPr lang="en-US" b="0"/>
              <a:t>incomprehensible in the electronic</a:t>
            </a:r>
          </a:p>
          <a:p>
            <a:pPr marL="609600" indent="-609600" algn="ctr">
              <a:buFontTx/>
              <a:buNone/>
            </a:pPr>
            <a:r>
              <a:rPr lang="en-US" b="0"/>
              <a:t>versions published by CMS.  The typical</a:t>
            </a:r>
          </a:p>
          <a:p>
            <a:pPr marL="609600" indent="-609600" algn="ctr">
              <a:buFontTx/>
              <a:buNone/>
            </a:pPr>
            <a:r>
              <a:rPr lang="en-US" b="0"/>
              <a:t>physician utilizes 1-2 hundred ICD-9 codes.  </a:t>
            </a:r>
          </a:p>
        </p:txBody>
      </p:sp>
    </p:spTree>
  </p:cSld>
  <p:clrMapOvr>
    <a:masterClrMapping/>
  </p:clrMapOvr>
  <p:transition spd="med">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r>
              <a:rPr lang="en-US"/>
              <a:t>Robust ICD-9 Codes</a:t>
            </a:r>
          </a:p>
        </p:txBody>
      </p:sp>
      <p:sp>
        <p:nvSpPr>
          <p:cNvPr id="180227" name="Rectangle 3"/>
          <p:cNvSpPr>
            <a:spLocks noGrp="1" noChangeArrowheads="1"/>
          </p:cNvSpPr>
          <p:nvPr>
            <p:ph type="body" idx="1"/>
          </p:nvPr>
        </p:nvSpPr>
        <p:spPr/>
        <p:txBody>
          <a:bodyPr/>
          <a:lstStyle/>
          <a:p>
            <a:pPr algn="ctr">
              <a:buFontTx/>
              <a:buNone/>
            </a:pPr>
            <a:endParaRPr lang="en-US" b="0"/>
          </a:p>
          <a:p>
            <a:pPr algn="ctr">
              <a:buFontTx/>
              <a:buNone/>
            </a:pPr>
            <a:r>
              <a:rPr lang="en-US" b="0"/>
              <a:t>When SETMA went to charge posting</a:t>
            </a:r>
          </a:p>
          <a:p>
            <a:pPr algn="ctr">
              <a:buFontTx/>
              <a:buNone/>
            </a:pPr>
            <a:r>
              <a:rPr lang="en-US" b="0"/>
              <a:t>within the context of the patient</a:t>
            </a:r>
          </a:p>
          <a:p>
            <a:pPr algn="ctr">
              <a:buFontTx/>
              <a:buNone/>
            </a:pPr>
            <a:r>
              <a:rPr lang="en-US" b="0"/>
              <a:t>encounter, it was imperative that ICD-9</a:t>
            </a:r>
          </a:p>
          <a:p>
            <a:pPr algn="ctr">
              <a:buFontTx/>
              <a:buNone/>
            </a:pPr>
            <a:r>
              <a:rPr lang="en-US" b="0"/>
              <a:t>Codes and CPT codes be available in a</a:t>
            </a:r>
          </a:p>
          <a:p>
            <a:pPr algn="ctr">
              <a:buFontTx/>
              <a:buNone/>
            </a:pPr>
            <a:r>
              <a:rPr lang="en-US" b="0"/>
              <a:t>manner which required the provider no</a:t>
            </a:r>
          </a:p>
          <a:p>
            <a:pPr algn="ctr">
              <a:buFontTx/>
              <a:buNone/>
            </a:pPr>
            <a:r>
              <a:rPr lang="en-US" b="0"/>
              <a:t>more time than that needed to place an</a:t>
            </a:r>
          </a:p>
          <a:p>
            <a:pPr algn="ctr">
              <a:buFontTx/>
              <a:buNone/>
            </a:pPr>
            <a:r>
              <a:rPr lang="en-US" b="0"/>
              <a:t>order for a test, procedure or treatment.</a:t>
            </a:r>
            <a:r>
              <a:rPr lang="en-US"/>
              <a:t>  </a:t>
            </a:r>
          </a:p>
        </p:txBody>
      </p:sp>
    </p:spTree>
  </p:cSld>
  <p:clrMapOvr>
    <a:masterClrMapping/>
  </p:clrMapOvr>
  <p:transition spd="med">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lstStyle/>
          <a:p>
            <a:r>
              <a:rPr lang="en-US"/>
              <a:t>Robust ICD-9 Codes</a:t>
            </a:r>
          </a:p>
        </p:txBody>
      </p:sp>
      <p:sp>
        <p:nvSpPr>
          <p:cNvPr id="181251" name="Rectangle 3"/>
          <p:cNvSpPr>
            <a:spLocks noGrp="1" noChangeArrowheads="1"/>
          </p:cNvSpPr>
          <p:nvPr>
            <p:ph type="body" idx="1"/>
          </p:nvPr>
        </p:nvSpPr>
        <p:spPr/>
        <p:txBody>
          <a:bodyPr/>
          <a:lstStyle/>
          <a:p>
            <a:pPr algn="ctr">
              <a:buFontTx/>
              <a:buNone/>
            </a:pPr>
            <a:r>
              <a:rPr lang="en-US" b="0"/>
              <a:t>This meant that a robust ICD-9 Code list</a:t>
            </a:r>
          </a:p>
          <a:p>
            <a:pPr algn="ctr">
              <a:buFontTx/>
              <a:buNone/>
            </a:pPr>
            <a:r>
              <a:rPr lang="en-US" b="0"/>
              <a:t>had to be available.  Thus SETMA design</a:t>
            </a:r>
          </a:p>
          <a:p>
            <a:pPr algn="ctr">
              <a:buFontTx/>
              <a:buNone/>
            </a:pPr>
            <a:r>
              <a:rPr lang="en-US" b="0"/>
              <a:t>its own ICD-9 Code list which now has</a:t>
            </a:r>
          </a:p>
          <a:p>
            <a:pPr algn="ctr">
              <a:buFontTx/>
              <a:buNone/>
            </a:pPr>
            <a:r>
              <a:rPr lang="en-US" b="0"/>
              <a:t>almost 7,400 ICD-9 Codes available.  (See</a:t>
            </a:r>
          </a:p>
          <a:p>
            <a:pPr algn="ctr">
              <a:buFontTx/>
              <a:buNone/>
            </a:pPr>
            <a:r>
              <a:rPr lang="en-US" b="0"/>
              <a:t>the List of SETMA’s ICD-9 Codes later in</a:t>
            </a:r>
          </a:p>
          <a:p>
            <a:pPr algn="ctr">
              <a:buFontTx/>
              <a:buNone/>
            </a:pPr>
            <a:r>
              <a:rPr lang="en-US" b="0"/>
              <a:t>this notebook and a Tutorial for how to</a:t>
            </a:r>
          </a:p>
          <a:p>
            <a:pPr algn="ctr">
              <a:buFontTx/>
              <a:buNone/>
            </a:pPr>
            <a:r>
              <a:rPr lang="en-US" b="0"/>
              <a:t>use SETMA ICD-9 Code list – a printed</a:t>
            </a:r>
          </a:p>
          <a:p>
            <a:pPr algn="ctr">
              <a:buFontTx/>
              <a:buNone/>
            </a:pPr>
            <a:r>
              <a:rPr lang="en-US" b="0"/>
              <a:t>version is contained herein and an</a:t>
            </a:r>
          </a:p>
          <a:p>
            <a:pPr algn="ctr">
              <a:buFontTx/>
              <a:buNone/>
            </a:pPr>
            <a:r>
              <a:rPr lang="en-US" b="0"/>
              <a:t>electronic version are attached in a CD.)</a:t>
            </a:r>
          </a:p>
          <a:p>
            <a:endParaRPr lang="en-US" b="0"/>
          </a:p>
        </p:txBody>
      </p:sp>
    </p:spTree>
  </p:cSld>
  <p:clrMapOvr>
    <a:masterClrMapping/>
  </p:clrMapOvr>
  <p:transition spd="med">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r>
              <a:rPr lang="en-US"/>
              <a:t>Robust ICD-9 Codes</a:t>
            </a:r>
          </a:p>
        </p:txBody>
      </p:sp>
      <p:sp>
        <p:nvSpPr>
          <p:cNvPr id="160771" name="Rectangle 3"/>
          <p:cNvSpPr>
            <a:spLocks noGrp="1" noChangeArrowheads="1"/>
          </p:cNvSpPr>
          <p:nvPr>
            <p:ph type="body" idx="1"/>
          </p:nvPr>
        </p:nvSpPr>
        <p:spPr/>
        <p:txBody>
          <a:bodyPr/>
          <a:lstStyle/>
          <a:p>
            <a:pPr marL="609600" indent="-609600" algn="ctr">
              <a:buFontTx/>
              <a:buNone/>
            </a:pPr>
            <a:endParaRPr lang="en-US" b="0"/>
          </a:p>
          <a:p>
            <a:pPr marL="609600" indent="-609600" algn="ctr">
              <a:buFontTx/>
              <a:buNone/>
            </a:pPr>
            <a:r>
              <a:rPr lang="en-US" b="0"/>
              <a:t>Identifying ICD-9 Codes which are HCC or</a:t>
            </a:r>
          </a:p>
          <a:p>
            <a:pPr marL="609600" indent="-609600" algn="ctr">
              <a:buFontTx/>
              <a:buNone/>
            </a:pPr>
            <a:r>
              <a:rPr lang="en-US" b="0"/>
              <a:t>RxHCC – Because there are over 5,000</a:t>
            </a:r>
          </a:p>
          <a:p>
            <a:pPr marL="609600" indent="-609600" algn="ctr">
              <a:buFontTx/>
              <a:buNone/>
            </a:pPr>
            <a:r>
              <a:rPr lang="en-US" b="0"/>
              <a:t>HCC and RxHCC and because some are not</a:t>
            </a:r>
          </a:p>
          <a:p>
            <a:pPr marL="609600" indent="-609600" algn="ctr">
              <a:buFontTx/>
              <a:buNone/>
            </a:pPr>
            <a:r>
              <a:rPr lang="en-US" b="0"/>
              <a:t>obvious, it is imperative that a method for</a:t>
            </a:r>
          </a:p>
          <a:p>
            <a:pPr marL="609600" indent="-609600" algn="ctr">
              <a:buFontTx/>
              <a:buNone/>
            </a:pPr>
            <a:r>
              <a:rPr lang="en-US" b="0"/>
              <a:t>identifying them be available which adds</a:t>
            </a:r>
          </a:p>
          <a:p>
            <a:pPr marL="609600" indent="-609600" algn="ctr">
              <a:buFontTx/>
              <a:buNone/>
            </a:pPr>
            <a:r>
              <a:rPr lang="en-US" b="0"/>
              <a:t>no time or effort to the provider’s</a:t>
            </a:r>
          </a:p>
          <a:p>
            <a:pPr marL="609600" indent="-609600" algn="ctr">
              <a:buFontTx/>
              <a:buNone/>
            </a:pPr>
            <a:r>
              <a:rPr lang="en-US" b="0"/>
              <a:t>workflow during a patient encounter.  </a:t>
            </a:r>
          </a:p>
        </p:txBody>
      </p:sp>
    </p:spTree>
  </p:cSld>
  <p:clrMapOvr>
    <a:masterClrMapping/>
  </p:clrMapOvr>
  <p:transition spd="med">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lstStyle/>
          <a:p>
            <a:r>
              <a:rPr lang="en-US"/>
              <a:t>Robust ICD-9 Codes</a:t>
            </a:r>
          </a:p>
        </p:txBody>
      </p:sp>
      <p:sp>
        <p:nvSpPr>
          <p:cNvPr id="182275" name="Rectangle 3"/>
          <p:cNvSpPr>
            <a:spLocks noGrp="1" noChangeArrowheads="1"/>
          </p:cNvSpPr>
          <p:nvPr>
            <p:ph type="body" idx="1"/>
          </p:nvPr>
        </p:nvSpPr>
        <p:spPr>
          <a:xfrm>
            <a:off x="0" y="1295400"/>
            <a:ext cx="8915400" cy="5257800"/>
          </a:xfrm>
        </p:spPr>
        <p:txBody>
          <a:bodyPr/>
          <a:lstStyle/>
          <a:p>
            <a:pPr algn="ctr">
              <a:buFontTx/>
              <a:buNone/>
            </a:pPr>
            <a:endParaRPr lang="en-US" sz="2400" b="0"/>
          </a:p>
          <a:p>
            <a:pPr algn="ctr">
              <a:buFontTx/>
              <a:buNone/>
            </a:pPr>
            <a:r>
              <a:rPr lang="en-US" sz="2600" b="0"/>
              <a:t>Utilizing a function created by NextGen, SETMA has identified over 3,400 ICD-9 Codes which are HCC or RxHCC and which relate significantly to our patients and their treatment.  These HCC and RxHCC codes are automatically displayed with the ICD-9 code when a provider selects a diagnosis for his/her patient.  When that ICD-9 code is placed in the patient’s chart the HCC/RxHCC is automatically displayed on the Chronic Conditions, Assessment, Plan, E&amp;M Coding, and “Associating ICD-9 Diagnoses with Medications” templates, thus solving the second problem.</a:t>
            </a:r>
          </a:p>
          <a:p>
            <a:pPr algn="ctr"/>
            <a:endParaRPr lang="en-US" sz="2600" b="0"/>
          </a:p>
        </p:txBody>
      </p:sp>
    </p:spTree>
  </p:cSld>
  <p:clrMapOvr>
    <a:masterClrMapping/>
  </p:clrMapOvr>
  <p:transition spd="med">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r>
              <a:rPr lang="en-US"/>
              <a:t>Robust ICD-9 Codes</a:t>
            </a:r>
          </a:p>
        </p:txBody>
      </p:sp>
      <p:sp>
        <p:nvSpPr>
          <p:cNvPr id="161795" name="Rectangle 3"/>
          <p:cNvSpPr>
            <a:spLocks noGrp="1" noChangeArrowheads="1"/>
          </p:cNvSpPr>
          <p:nvPr>
            <p:ph type="body" idx="1"/>
          </p:nvPr>
        </p:nvSpPr>
        <p:spPr/>
        <p:txBody>
          <a:bodyPr/>
          <a:lstStyle/>
          <a:p>
            <a:pPr marL="609600" indent="-609600">
              <a:buFontTx/>
              <a:buNone/>
            </a:pPr>
            <a:endParaRPr lang="en-US" b="0"/>
          </a:p>
          <a:p>
            <a:pPr marL="609600" indent="-609600" algn="ctr">
              <a:buFontTx/>
              <a:buNone/>
            </a:pPr>
            <a:r>
              <a:rPr lang="en-US" b="0"/>
              <a:t>Auditing those diagnoses – NextGen</a:t>
            </a:r>
          </a:p>
          <a:p>
            <a:pPr marL="609600" indent="-609600" algn="ctr">
              <a:buFontTx/>
              <a:buNone/>
            </a:pPr>
            <a:r>
              <a:rPr lang="en-US" b="0"/>
              <a:t>provides an efficient means for reviewing</a:t>
            </a:r>
          </a:p>
          <a:p>
            <a:pPr marL="609600" indent="-609600" algn="ctr">
              <a:buFontTx/>
              <a:buNone/>
            </a:pPr>
            <a:r>
              <a:rPr lang="en-US" b="0"/>
              <a:t>charts in order to validate the HCC/RxHCC</a:t>
            </a:r>
          </a:p>
          <a:p>
            <a:pPr marL="609600" indent="-609600" algn="ctr">
              <a:buFontTx/>
              <a:buNone/>
            </a:pPr>
            <a:r>
              <a:rPr lang="en-US" b="0"/>
              <a:t>codes placed in a patient’s chart.  Because</a:t>
            </a:r>
          </a:p>
          <a:p>
            <a:pPr marL="609600" indent="-609600" algn="ctr">
              <a:buFontTx/>
              <a:buNone/>
            </a:pPr>
            <a:r>
              <a:rPr lang="en-US" b="0"/>
              <a:t>the originators of the HCC Risk Categories</a:t>
            </a:r>
          </a:p>
          <a:p>
            <a:pPr marL="609600" indent="-609600" algn="ctr">
              <a:buFontTx/>
              <a:buNone/>
            </a:pPr>
            <a:r>
              <a:rPr lang="en-US" b="0"/>
              <a:t>recognized that there was potential for</a:t>
            </a:r>
          </a:p>
          <a:p>
            <a:pPr marL="609600" indent="-609600" algn="ctr">
              <a:buFontTx/>
              <a:buNone/>
            </a:pPr>
            <a:r>
              <a:rPr lang="en-US" b="0"/>
              <a:t>abuse of his system, this element of the</a:t>
            </a:r>
          </a:p>
          <a:p>
            <a:pPr marL="609600" indent="-609600" algn="ctr">
              <a:buFontTx/>
              <a:buNone/>
            </a:pPr>
            <a:r>
              <a:rPr lang="en-US" b="0"/>
              <a:t>problem is important.</a:t>
            </a:r>
          </a:p>
        </p:txBody>
      </p:sp>
    </p:spTree>
  </p:cSld>
  <p:clrMapOvr>
    <a:masterClrMapping/>
  </p:clrMapOvr>
  <p:transition spd="med">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r>
              <a:rPr lang="en-US"/>
              <a:t>Robust ICD-9 Codes</a:t>
            </a:r>
          </a:p>
        </p:txBody>
      </p:sp>
      <p:sp>
        <p:nvSpPr>
          <p:cNvPr id="162819" name="Rectangle 3"/>
          <p:cNvSpPr>
            <a:spLocks noGrp="1" noChangeArrowheads="1"/>
          </p:cNvSpPr>
          <p:nvPr>
            <p:ph type="body" idx="1"/>
          </p:nvPr>
        </p:nvSpPr>
        <p:spPr/>
        <p:txBody>
          <a:bodyPr/>
          <a:lstStyle/>
          <a:p>
            <a:pPr marL="609600" indent="-609600" algn="ctr">
              <a:buFontTx/>
              <a:buNone/>
            </a:pPr>
            <a:endParaRPr lang="en-US" b="0"/>
          </a:p>
          <a:p>
            <a:pPr marL="609600" indent="-609600" algn="ctr">
              <a:buFontTx/>
              <a:buNone/>
            </a:pPr>
            <a:r>
              <a:rPr lang="en-US" b="0"/>
              <a:t>Aggregating Information – this is principally</a:t>
            </a:r>
          </a:p>
          <a:p>
            <a:pPr marL="609600" indent="-609600" algn="ctr">
              <a:buFontTx/>
              <a:buNone/>
            </a:pPr>
            <a:r>
              <a:rPr lang="en-US" b="0"/>
              <a:t>done by the CMS forms which are submitted to</a:t>
            </a:r>
          </a:p>
          <a:p>
            <a:pPr marL="609600" indent="-609600" algn="ctr">
              <a:buFontTx/>
              <a:buNone/>
            </a:pPr>
            <a:r>
              <a:rPr lang="en-US" b="0"/>
              <a:t>the health plan but because NextGen only</a:t>
            </a:r>
          </a:p>
          <a:p>
            <a:pPr marL="609600" indent="-609600" algn="ctr">
              <a:buFontTx/>
              <a:buNone/>
            </a:pPr>
            <a:r>
              <a:rPr lang="en-US" b="0"/>
              <a:t>allows for 4 codes to be submitted per claim, a</a:t>
            </a:r>
          </a:p>
          <a:p>
            <a:pPr marL="609600" indent="-609600" algn="ctr">
              <a:buFontTx/>
              <a:buNone/>
            </a:pPr>
            <a:r>
              <a:rPr lang="en-US" b="0"/>
              <a:t>supplementary method had to be implemented</a:t>
            </a:r>
          </a:p>
          <a:p>
            <a:pPr marL="609600" indent="-609600" algn="ctr">
              <a:buFontTx/>
              <a:buNone/>
            </a:pPr>
            <a:r>
              <a:rPr lang="en-US" b="0"/>
              <a:t>which allows for all codes to be captured.</a:t>
            </a:r>
          </a:p>
        </p:txBody>
      </p:sp>
    </p:spTree>
  </p:cSld>
  <p:clrMapOvr>
    <a:masterClrMapping/>
  </p:clrMapOvr>
  <p:transition spd="med">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r>
              <a:rPr lang="en-US"/>
              <a:t>SETMA’s Strategy</a:t>
            </a:r>
          </a:p>
        </p:txBody>
      </p:sp>
      <p:sp>
        <p:nvSpPr>
          <p:cNvPr id="163843" name="Rectangle 3"/>
          <p:cNvSpPr>
            <a:spLocks noGrp="1" noChangeArrowheads="1"/>
          </p:cNvSpPr>
          <p:nvPr>
            <p:ph type="body" idx="1"/>
          </p:nvPr>
        </p:nvSpPr>
        <p:spPr/>
        <p:txBody>
          <a:bodyPr/>
          <a:lstStyle/>
          <a:p>
            <a:pPr marL="609600" indent="-609600">
              <a:lnSpc>
                <a:spcPct val="90000"/>
              </a:lnSpc>
              <a:buFontTx/>
              <a:buNone/>
            </a:pPr>
            <a:r>
              <a:rPr lang="en-US" sz="2800" b="0"/>
              <a:t>Evaluating Each Problem Annually </a:t>
            </a:r>
          </a:p>
          <a:p>
            <a:pPr marL="609600" indent="-609600">
              <a:lnSpc>
                <a:spcPct val="90000"/>
              </a:lnSpc>
              <a:buFontTx/>
              <a:buNone/>
            </a:pPr>
            <a:endParaRPr lang="en-US" sz="2800" b="0"/>
          </a:p>
          <a:p>
            <a:pPr marL="609600" indent="-609600" algn="ctr">
              <a:lnSpc>
                <a:spcPct val="90000"/>
              </a:lnSpc>
              <a:buFontTx/>
              <a:buNone/>
            </a:pPr>
            <a:r>
              <a:rPr lang="en-US" sz="2800" b="0"/>
              <a:t>SETMA ways of documenting the evaluation of an</a:t>
            </a:r>
          </a:p>
          <a:p>
            <a:pPr marL="609600" indent="-609600" algn="ctr">
              <a:lnSpc>
                <a:spcPct val="90000"/>
              </a:lnSpc>
              <a:buFontTx/>
              <a:buNone/>
            </a:pPr>
            <a:r>
              <a:rPr lang="en-US" sz="2800" b="0"/>
              <a:t>HCC/RxHCC which are discussed at length I the tutorial</a:t>
            </a:r>
          </a:p>
          <a:p>
            <a:pPr marL="609600" indent="-609600" algn="ctr">
              <a:lnSpc>
                <a:spcPct val="90000"/>
              </a:lnSpc>
              <a:buFontTx/>
              <a:buNone/>
            </a:pPr>
            <a:r>
              <a:rPr lang="en-US" sz="2800" b="0"/>
              <a:t>which is contained herein; they are: Disease</a:t>
            </a:r>
          </a:p>
          <a:p>
            <a:pPr marL="609600" indent="-609600" algn="ctr">
              <a:lnSpc>
                <a:spcPct val="90000"/>
              </a:lnSpc>
              <a:buFontTx/>
              <a:buNone/>
            </a:pPr>
            <a:r>
              <a:rPr lang="en-US" sz="2800" b="0"/>
              <a:t>management tools (Diabetes is included as an</a:t>
            </a:r>
          </a:p>
          <a:p>
            <a:pPr marL="609600" indent="-609600" algn="ctr">
              <a:lnSpc>
                <a:spcPct val="90000"/>
              </a:lnSpc>
              <a:buFontTx/>
              <a:buNone/>
            </a:pPr>
            <a:r>
              <a:rPr lang="en-US" sz="2800" b="0"/>
              <a:t>illustration along with the Diabetes prevention </a:t>
            </a:r>
          </a:p>
          <a:p>
            <a:pPr marL="609600" indent="-609600" algn="ctr">
              <a:lnSpc>
                <a:spcPct val="90000"/>
              </a:lnSpc>
              <a:buFontTx/>
              <a:buNone/>
            </a:pPr>
            <a:r>
              <a:rPr lang="en-US" sz="2800" b="0"/>
              <a:t>program); Chronic Conditions evaluation pop-ups;</a:t>
            </a:r>
          </a:p>
          <a:p>
            <a:pPr marL="609600" indent="-609600" algn="ctr">
              <a:lnSpc>
                <a:spcPct val="90000"/>
              </a:lnSpc>
              <a:buFontTx/>
              <a:buNone/>
            </a:pPr>
            <a:r>
              <a:rPr lang="en-US" sz="2800" b="0"/>
              <a:t>“Detailed Comment” pop-ups which launch from the</a:t>
            </a:r>
          </a:p>
          <a:p>
            <a:pPr marL="609600" indent="-609600" algn="ctr">
              <a:lnSpc>
                <a:spcPct val="90000"/>
              </a:lnSpc>
              <a:buFontTx/>
              <a:buNone/>
            </a:pPr>
            <a:r>
              <a:rPr lang="en-US" sz="2800" b="0"/>
              <a:t>Assessment Template; the main body of the patient</a:t>
            </a:r>
          </a:p>
          <a:p>
            <a:pPr marL="609600" indent="-609600" algn="ctr">
              <a:lnSpc>
                <a:spcPct val="90000"/>
              </a:lnSpc>
              <a:buFontTx/>
              <a:buNone/>
            </a:pPr>
            <a:r>
              <a:rPr lang="en-US" sz="2800" b="0"/>
              <a:t>encounter in GP Master.</a:t>
            </a:r>
          </a:p>
        </p:txBody>
      </p:sp>
    </p:spTree>
  </p:cSld>
  <p:clrMapOvr>
    <a:masterClrMapping/>
  </p:clrMapOvr>
  <p:transition spd="med">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r>
              <a:rPr lang="en-US"/>
              <a:t>SETMA’s Strategy</a:t>
            </a:r>
          </a:p>
        </p:txBody>
      </p:sp>
      <p:sp>
        <p:nvSpPr>
          <p:cNvPr id="164867" name="Rectangle 3"/>
          <p:cNvSpPr>
            <a:spLocks noGrp="1" noChangeArrowheads="1"/>
          </p:cNvSpPr>
          <p:nvPr>
            <p:ph type="body" idx="1"/>
          </p:nvPr>
        </p:nvSpPr>
        <p:spPr/>
        <p:txBody>
          <a:bodyPr/>
          <a:lstStyle/>
          <a:p>
            <a:pPr>
              <a:lnSpc>
                <a:spcPct val="90000"/>
              </a:lnSpc>
              <a:buFontTx/>
              <a:buNone/>
            </a:pPr>
            <a:endParaRPr lang="en-US" sz="2400" b="0"/>
          </a:p>
          <a:p>
            <a:pPr>
              <a:lnSpc>
                <a:spcPct val="90000"/>
              </a:lnSpc>
              <a:buFontTx/>
              <a:buNone/>
            </a:pPr>
            <a:r>
              <a:rPr lang="en-US" sz="2400" b="0"/>
              <a:t>What Provider Documentation is necessary in order to qualify a</a:t>
            </a:r>
          </a:p>
          <a:p>
            <a:pPr>
              <a:lnSpc>
                <a:spcPct val="90000"/>
              </a:lnSpc>
              <a:buFontTx/>
              <a:buNone/>
            </a:pPr>
            <a:r>
              <a:rPr lang="en-US" sz="2400" b="0"/>
              <a:t>diagnosis as an HCC or RxHCC for payment?  Let’s start from he</a:t>
            </a:r>
          </a:p>
          <a:p>
            <a:pPr>
              <a:lnSpc>
                <a:spcPct val="90000"/>
              </a:lnSpc>
              <a:buFontTx/>
              <a:buNone/>
            </a:pPr>
            <a:r>
              <a:rPr lang="en-US" sz="2400" b="0"/>
              <a:t>end and work our way back to the beginning.  Because all of the</a:t>
            </a:r>
          </a:p>
          <a:p>
            <a:pPr>
              <a:lnSpc>
                <a:spcPct val="90000"/>
              </a:lnSpc>
              <a:buFontTx/>
              <a:buNone/>
            </a:pPr>
            <a:r>
              <a:rPr lang="en-US" sz="2400" b="0"/>
              <a:t>HCC and/or RxHCC are Chronic Conditions, the following</a:t>
            </a:r>
          </a:p>
          <a:p>
            <a:pPr>
              <a:lnSpc>
                <a:spcPct val="90000"/>
              </a:lnSpc>
              <a:buFontTx/>
              <a:buNone/>
            </a:pPr>
            <a:r>
              <a:rPr lang="en-US" sz="2400" b="0"/>
              <a:t>would be required:</a:t>
            </a:r>
          </a:p>
          <a:p>
            <a:pPr>
              <a:lnSpc>
                <a:spcPct val="90000"/>
              </a:lnSpc>
              <a:buFontTx/>
              <a:buNone/>
            </a:pPr>
            <a:endParaRPr lang="en-US" sz="2400" b="0"/>
          </a:p>
          <a:p>
            <a:pPr>
              <a:lnSpc>
                <a:spcPct val="90000"/>
              </a:lnSpc>
            </a:pPr>
            <a:r>
              <a:rPr lang="en-US" sz="2400" b="0"/>
              <a:t>They must be identified in the E&amp;M coding event for that encounter and they must appear on the Chronic Problem list for that patient.</a:t>
            </a:r>
          </a:p>
          <a:p>
            <a:pPr>
              <a:lnSpc>
                <a:spcPct val="90000"/>
              </a:lnSpc>
            </a:pPr>
            <a:r>
              <a:rPr lang="en-US" sz="2400" b="0"/>
              <a:t>Lab, x-rays and procedures should be appropriate to that condition, when required.</a:t>
            </a:r>
          </a:p>
          <a:p>
            <a:pPr>
              <a:lnSpc>
                <a:spcPct val="90000"/>
              </a:lnSpc>
            </a:pPr>
            <a:endParaRPr lang="en-US" sz="2400" b="0"/>
          </a:p>
        </p:txBody>
      </p:sp>
    </p:spTree>
  </p:cSld>
  <p:clrMapOvr>
    <a:masterClrMapping/>
  </p:clrMapOvr>
  <p:transition spd="med">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r>
              <a:rPr lang="en-US"/>
              <a:t>SETMA’s Strategy</a:t>
            </a:r>
          </a:p>
        </p:txBody>
      </p:sp>
      <p:sp>
        <p:nvSpPr>
          <p:cNvPr id="165891" name="Rectangle 3"/>
          <p:cNvSpPr>
            <a:spLocks noGrp="1" noChangeArrowheads="1"/>
          </p:cNvSpPr>
          <p:nvPr>
            <p:ph type="body" idx="1"/>
          </p:nvPr>
        </p:nvSpPr>
        <p:spPr/>
        <p:txBody>
          <a:bodyPr/>
          <a:lstStyle/>
          <a:p>
            <a:pPr>
              <a:lnSpc>
                <a:spcPct val="90000"/>
              </a:lnSpc>
            </a:pPr>
            <a:r>
              <a:rPr lang="en-US" sz="2400" b="0"/>
              <a:t>Medications should be reviewed and appropriate medications for the condition should be present in the documentation for the encounter.  (It is possible in NextGen to associated a medication with a diagnosis.  We will have our staff complete this task on all GTPA patients.)*</a:t>
            </a:r>
          </a:p>
          <a:p>
            <a:pPr>
              <a:lnSpc>
                <a:spcPct val="90000"/>
              </a:lnSpc>
            </a:pPr>
            <a:endParaRPr lang="en-US" sz="2400" b="0"/>
          </a:p>
          <a:p>
            <a:pPr>
              <a:lnSpc>
                <a:spcPct val="90000"/>
              </a:lnSpc>
            </a:pPr>
            <a:r>
              <a:rPr lang="en-US" sz="2400" b="0"/>
              <a:t>Physical examination should be specific for that condition – for instance if you state the patient has CHF and do not document the lungs and heart, it would not be a valid evaluation.  If you say the patient has cancer of the prostate and you do not comment whether they are currently in treatment or are in surveillance, that would not be valid.</a:t>
            </a:r>
          </a:p>
          <a:p>
            <a:pPr>
              <a:lnSpc>
                <a:spcPct val="90000"/>
              </a:lnSpc>
            </a:pPr>
            <a:endParaRPr lang="en-US" sz="2400" b="0"/>
          </a:p>
          <a:p>
            <a:pPr>
              <a:lnSpc>
                <a:spcPct val="90000"/>
              </a:lnSpc>
            </a:pPr>
            <a:r>
              <a:rPr lang="en-US" sz="2400" b="0"/>
              <a:t>Documented History should be appropriate for that condition.</a:t>
            </a:r>
          </a:p>
          <a:p>
            <a:pPr>
              <a:lnSpc>
                <a:spcPct val="90000"/>
              </a:lnSpc>
            </a:pPr>
            <a:endParaRPr lang="en-US" sz="2400" b="0"/>
          </a:p>
        </p:txBody>
      </p:sp>
    </p:spTree>
  </p:cSld>
  <p:clrMapOvr>
    <a:masterClrMapping/>
  </p:clrMapOvr>
  <p:transition spd="med">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en-US"/>
              <a:t>HCC Risk Value</a:t>
            </a:r>
          </a:p>
        </p:txBody>
      </p:sp>
      <p:sp>
        <p:nvSpPr>
          <p:cNvPr id="146435" name="Rectangle 3"/>
          <p:cNvSpPr>
            <a:spLocks noGrp="1" noChangeArrowheads="1"/>
          </p:cNvSpPr>
          <p:nvPr>
            <p:ph type="body" idx="1"/>
          </p:nvPr>
        </p:nvSpPr>
        <p:spPr/>
        <p:txBody>
          <a:bodyPr/>
          <a:lstStyle/>
          <a:p>
            <a:endParaRPr lang="en-US" b="0"/>
          </a:p>
          <a:p>
            <a:r>
              <a:rPr lang="en-US" b="0"/>
              <a:t>There is now, however, a way to determine, objectively, how sick a patient population is: Enter the CMS-HCC Risk designations.  </a:t>
            </a:r>
          </a:p>
          <a:p>
            <a:endParaRPr lang="en-US" b="0"/>
          </a:p>
          <a:p>
            <a:r>
              <a:rPr lang="en-US" b="0"/>
              <a:t>Established in 2004 to reward Medicare + Advantage programs who do not “cherry-pick” only well Medicare beneficiaries, this program is based on ICD-9 Codes.</a:t>
            </a:r>
          </a:p>
        </p:txBody>
      </p:sp>
    </p:spTree>
  </p:cSld>
  <p:clrMapOvr>
    <a:masterClrMapping/>
  </p:clrMapOvr>
  <p:transition spd="med">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r>
              <a:rPr lang="en-US"/>
              <a:t>SETMA’s Strategy</a:t>
            </a:r>
          </a:p>
        </p:txBody>
      </p:sp>
      <p:sp>
        <p:nvSpPr>
          <p:cNvPr id="166915" name="Rectangle 3"/>
          <p:cNvSpPr>
            <a:spLocks noGrp="1" noChangeArrowheads="1"/>
          </p:cNvSpPr>
          <p:nvPr>
            <p:ph type="body" idx="1"/>
          </p:nvPr>
        </p:nvSpPr>
        <p:spPr/>
        <p:txBody>
          <a:bodyPr/>
          <a:lstStyle/>
          <a:p>
            <a:pPr>
              <a:buFontTx/>
              <a:buNone/>
            </a:pPr>
            <a:r>
              <a:rPr lang="en-US" sz="2800" b="0"/>
              <a:t>What steps must be taken take to qualify a</a:t>
            </a:r>
          </a:p>
          <a:p>
            <a:pPr>
              <a:buFontTx/>
              <a:buNone/>
            </a:pPr>
            <a:r>
              <a:rPr lang="en-US" sz="2800" b="0"/>
              <a:t>diagnosis as an HCC?  The diagnosis must be:</a:t>
            </a:r>
          </a:p>
          <a:p>
            <a:pPr>
              <a:buFontTx/>
              <a:buNone/>
            </a:pPr>
            <a:endParaRPr lang="en-US" sz="2800" b="0"/>
          </a:p>
          <a:p>
            <a:r>
              <a:rPr lang="en-US" sz="2800" b="0"/>
              <a:t>Established as applying to this patient.</a:t>
            </a:r>
          </a:p>
          <a:p>
            <a:r>
              <a:rPr lang="en-US" sz="2800" b="0"/>
              <a:t>Documented in the patient’s record in the Chronic Problem list</a:t>
            </a:r>
          </a:p>
          <a:p>
            <a:r>
              <a:rPr lang="en-US" sz="2800" b="0"/>
              <a:t>Evaluated at least once in the year prior to the qualification as an HCC or RxHCC</a:t>
            </a:r>
          </a:p>
          <a:p>
            <a:r>
              <a:rPr lang="en-US" sz="2800" b="0"/>
              <a:t>Reported to the HMO and via the HMO to CMS</a:t>
            </a:r>
          </a:p>
          <a:p>
            <a:endParaRPr lang="en-US" sz="2800" b="0"/>
          </a:p>
        </p:txBody>
      </p:sp>
    </p:spTree>
  </p:cSld>
  <p:clrMapOvr>
    <a:masterClrMapping/>
  </p:clrMapOvr>
  <p:transition spd="med">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r>
              <a:rPr lang="en-US"/>
              <a:t>SETMA’s Strategy</a:t>
            </a:r>
          </a:p>
        </p:txBody>
      </p:sp>
      <p:sp>
        <p:nvSpPr>
          <p:cNvPr id="167939" name="Rectangle 3"/>
          <p:cNvSpPr>
            <a:spLocks noGrp="1" noChangeArrowheads="1"/>
          </p:cNvSpPr>
          <p:nvPr>
            <p:ph type="body" idx="1"/>
          </p:nvPr>
        </p:nvSpPr>
        <p:spPr/>
        <p:txBody>
          <a:bodyPr/>
          <a:lstStyle/>
          <a:p>
            <a:pPr>
              <a:lnSpc>
                <a:spcPct val="90000"/>
              </a:lnSpc>
              <a:buFontTx/>
              <a:buNone/>
            </a:pPr>
            <a:r>
              <a:rPr lang="en-US" sz="2800" b="0"/>
              <a:t>Provider Responsibilities for HCC/RxHCC…Providers</a:t>
            </a:r>
          </a:p>
          <a:p>
            <a:pPr>
              <a:lnSpc>
                <a:spcPct val="90000"/>
              </a:lnSpc>
              <a:buFontTx/>
              <a:buNone/>
            </a:pPr>
            <a:r>
              <a:rPr lang="en-US" sz="2800" b="0"/>
              <a:t>simply need to pay attention to the needs and</a:t>
            </a:r>
          </a:p>
          <a:p>
            <a:pPr>
              <a:lnSpc>
                <a:spcPct val="90000"/>
              </a:lnSpc>
              <a:buFontTx/>
              <a:buNone/>
            </a:pPr>
            <a:r>
              <a:rPr lang="en-US" sz="2800" b="0"/>
              <a:t>condition of the patient and</a:t>
            </a:r>
          </a:p>
          <a:p>
            <a:pPr>
              <a:lnSpc>
                <a:spcPct val="90000"/>
              </a:lnSpc>
            </a:pPr>
            <a:endParaRPr lang="en-US" sz="2800" b="0"/>
          </a:p>
          <a:p>
            <a:pPr>
              <a:lnSpc>
                <a:spcPct val="90000"/>
              </a:lnSpc>
            </a:pPr>
            <a:r>
              <a:rPr lang="en-US" sz="2800" b="0"/>
              <a:t>Add any HCC or RxHCC which you diagnose to both your chronic problem list and to the acute assessment.</a:t>
            </a:r>
          </a:p>
          <a:p>
            <a:pPr>
              <a:lnSpc>
                <a:spcPct val="90000"/>
              </a:lnSpc>
            </a:pPr>
            <a:r>
              <a:rPr lang="en-US" sz="2800" b="0"/>
              <a:t>Update your Chronic Problem list so that the HCC and RxHCC are displayed on your diagnoses.</a:t>
            </a:r>
          </a:p>
          <a:p>
            <a:pPr>
              <a:lnSpc>
                <a:spcPct val="90000"/>
              </a:lnSpc>
            </a:pPr>
            <a:r>
              <a:rPr lang="en-US" sz="2800" b="0"/>
              <a:t>Evaluate each of the HCC and RxHCC at least once during the year.</a:t>
            </a:r>
          </a:p>
          <a:p>
            <a:pPr>
              <a:lnSpc>
                <a:spcPct val="90000"/>
              </a:lnSpc>
            </a:pPr>
            <a:endParaRPr lang="en-US" sz="2800" b="0"/>
          </a:p>
        </p:txBody>
      </p:sp>
    </p:spTree>
  </p:cSld>
  <p:clrMapOvr>
    <a:masterClrMapping/>
  </p:clrMapOvr>
  <p:transition spd="med">
    <p:fade thruBlk="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r>
              <a:rPr lang="en-US"/>
              <a:t>SETMA’s Strategy</a:t>
            </a:r>
          </a:p>
        </p:txBody>
      </p:sp>
      <p:sp>
        <p:nvSpPr>
          <p:cNvPr id="168963" name="Rectangle 3"/>
          <p:cNvSpPr>
            <a:spLocks noGrp="1" noChangeArrowheads="1"/>
          </p:cNvSpPr>
          <p:nvPr>
            <p:ph type="body" idx="1"/>
          </p:nvPr>
        </p:nvSpPr>
        <p:spPr/>
        <p:txBody>
          <a:bodyPr/>
          <a:lstStyle/>
          <a:p>
            <a:pPr>
              <a:lnSpc>
                <a:spcPct val="90000"/>
              </a:lnSpc>
              <a:buFontTx/>
              <a:buNone/>
            </a:pPr>
            <a:endParaRPr lang="en-US" sz="2800" b="0"/>
          </a:p>
          <a:p>
            <a:pPr>
              <a:lnSpc>
                <a:spcPct val="90000"/>
              </a:lnSpc>
              <a:buFontTx/>
              <a:buNone/>
            </a:pPr>
            <a:r>
              <a:rPr lang="en-US" sz="2800" b="0"/>
              <a:t>The best way to evaluate whether you have identified</a:t>
            </a:r>
          </a:p>
          <a:p>
            <a:pPr>
              <a:lnSpc>
                <a:spcPct val="90000"/>
              </a:lnSpc>
              <a:buFontTx/>
              <a:buNone/>
            </a:pPr>
            <a:r>
              <a:rPr lang="en-US" sz="2800" b="0"/>
              <a:t>ALL of the HCC and/or RxHCC is to review:</a:t>
            </a:r>
          </a:p>
          <a:p>
            <a:pPr>
              <a:lnSpc>
                <a:spcPct val="90000"/>
              </a:lnSpc>
              <a:buFontTx/>
              <a:buNone/>
            </a:pPr>
            <a:endParaRPr lang="en-US" sz="2800" b="0"/>
          </a:p>
          <a:p>
            <a:pPr>
              <a:lnSpc>
                <a:spcPct val="90000"/>
              </a:lnSpc>
            </a:pPr>
            <a:r>
              <a:rPr lang="en-US" sz="2800" b="0"/>
              <a:t>Scanned documents particularly under cardiology, master discharge summaries, radiology, specialty correspondence, pulmonary, echo’s, x-rays, etc.</a:t>
            </a:r>
          </a:p>
          <a:p>
            <a:pPr>
              <a:lnSpc>
                <a:spcPct val="90000"/>
              </a:lnSpc>
            </a:pPr>
            <a:r>
              <a:rPr lang="en-US" sz="2800" b="0"/>
              <a:t>The patient’s past history template.</a:t>
            </a:r>
          </a:p>
          <a:p>
            <a:pPr>
              <a:lnSpc>
                <a:spcPct val="90000"/>
              </a:lnSpc>
            </a:pPr>
            <a:r>
              <a:rPr lang="en-US" sz="2800" b="0"/>
              <a:t>Laboratory results and medications.</a:t>
            </a:r>
          </a:p>
          <a:p>
            <a:pPr>
              <a:lnSpc>
                <a:spcPct val="90000"/>
              </a:lnSpc>
            </a:pPr>
            <a:r>
              <a:rPr lang="en-US" sz="2800" b="0"/>
              <a:t>Previous encounters.</a:t>
            </a:r>
          </a:p>
          <a:p>
            <a:pPr>
              <a:lnSpc>
                <a:spcPct val="90000"/>
              </a:lnSpc>
            </a:pPr>
            <a:endParaRPr lang="en-US" sz="2800" b="0"/>
          </a:p>
        </p:txBody>
      </p:sp>
    </p:spTree>
  </p:cSld>
  <p:clrMapOvr>
    <a:masterClrMapping/>
  </p:clrMapOvr>
  <p:transition spd="med">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r>
              <a:rPr lang="en-US"/>
              <a:t>SETMA’s Strategy</a:t>
            </a:r>
          </a:p>
        </p:txBody>
      </p:sp>
      <p:sp>
        <p:nvSpPr>
          <p:cNvPr id="169987" name="Rectangle 3"/>
          <p:cNvSpPr>
            <a:spLocks noGrp="1" noChangeArrowheads="1"/>
          </p:cNvSpPr>
          <p:nvPr>
            <p:ph type="body" idx="1"/>
          </p:nvPr>
        </p:nvSpPr>
        <p:spPr/>
        <p:txBody>
          <a:bodyPr/>
          <a:lstStyle/>
          <a:p>
            <a:pPr>
              <a:buFontTx/>
              <a:buNone/>
            </a:pPr>
            <a:r>
              <a:rPr lang="en-US" sz="2800" b="0"/>
              <a:t>Interesting Special Cases which are HCC or RxHCC</a:t>
            </a:r>
          </a:p>
          <a:p>
            <a:pPr>
              <a:buFontTx/>
              <a:buNone/>
            </a:pPr>
            <a:r>
              <a:rPr lang="en-US" sz="2800" b="0"/>
              <a:t>diagnoses:</a:t>
            </a:r>
          </a:p>
          <a:p>
            <a:r>
              <a:rPr lang="en-US" sz="2800" b="0"/>
              <a:t>SETMA’s ICD-9 code list has 6,832 ICD-9 Codes which are intuitively organized, covering 26 medical and surgical specialties.  </a:t>
            </a:r>
          </a:p>
          <a:p>
            <a:r>
              <a:rPr lang="en-US" sz="2800" b="0"/>
              <a:t>In the HCC/RxHCC list published by CMS there are a total of 5,243 HCC and RxHCC diagnoses.  </a:t>
            </a:r>
          </a:p>
          <a:p>
            <a:r>
              <a:rPr lang="en-US" sz="2800" b="0"/>
              <a:t>SETMA has 1752 HCC and 1362 RxHCC codes (Total 3314) which are associated with our ICD-9 Code list and which are automatically published on the Master GP when an ICD-9 code is chosen.</a:t>
            </a:r>
          </a:p>
          <a:p>
            <a:endParaRPr lang="en-US" sz="2800" b="0"/>
          </a:p>
        </p:txBody>
      </p:sp>
    </p:spTree>
  </p:cSld>
  <p:clrMapOvr>
    <a:masterClrMapping/>
  </p:clrMapOvr>
  <p:transition spd="med">
    <p:fade thruBlk="1"/>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r>
              <a:rPr lang="en-US"/>
              <a:t>SETMA’s Strategy</a:t>
            </a:r>
          </a:p>
        </p:txBody>
      </p:sp>
      <p:sp>
        <p:nvSpPr>
          <p:cNvPr id="174083" name="Rectangle 3"/>
          <p:cNvSpPr>
            <a:spLocks noGrp="1" noChangeArrowheads="1"/>
          </p:cNvSpPr>
          <p:nvPr>
            <p:ph type="body" idx="1"/>
          </p:nvPr>
        </p:nvSpPr>
        <p:spPr/>
        <p:txBody>
          <a:bodyPr/>
          <a:lstStyle/>
          <a:p>
            <a:pPr>
              <a:lnSpc>
                <a:spcPct val="90000"/>
              </a:lnSpc>
            </a:pPr>
            <a:endParaRPr lang="en-US" sz="2400" b="0"/>
          </a:p>
          <a:p>
            <a:pPr>
              <a:lnSpc>
                <a:spcPct val="90000"/>
              </a:lnSpc>
            </a:pPr>
            <a:r>
              <a:rPr lang="en-US" sz="2400" b="0"/>
              <a:t>Altered Mental Status  see AOC Altered Mental Status</a:t>
            </a:r>
          </a:p>
          <a:p>
            <a:pPr>
              <a:lnSpc>
                <a:spcPct val="90000"/>
              </a:lnSpc>
            </a:pPr>
            <a:r>
              <a:rPr lang="en-US" sz="2400" b="0"/>
              <a:t>Amputations – including toes</a:t>
            </a:r>
          </a:p>
          <a:p>
            <a:pPr>
              <a:lnSpc>
                <a:spcPct val="90000"/>
              </a:lnSpc>
            </a:pPr>
            <a:r>
              <a:rPr lang="en-US" sz="2400" b="0"/>
              <a:t>Attention to all ostomies	</a:t>
            </a:r>
          </a:p>
          <a:p>
            <a:pPr>
              <a:lnSpc>
                <a:spcPct val="90000"/>
              </a:lnSpc>
            </a:pPr>
            <a:r>
              <a:rPr lang="en-US" sz="2400" b="0"/>
              <a:t>Aneurysms</a:t>
            </a:r>
          </a:p>
          <a:p>
            <a:pPr>
              <a:lnSpc>
                <a:spcPct val="90000"/>
              </a:lnSpc>
            </a:pPr>
            <a:r>
              <a:rPr lang="en-US" sz="2400" b="0"/>
              <a:t>Halitosis Choking Sneezing Mouth Breathing</a:t>
            </a:r>
          </a:p>
          <a:p>
            <a:pPr>
              <a:lnSpc>
                <a:spcPct val="90000"/>
              </a:lnSpc>
            </a:pPr>
            <a:r>
              <a:rPr lang="en-US" sz="2400" b="0"/>
              <a:t>Death Sudden Unattended</a:t>
            </a:r>
          </a:p>
          <a:p>
            <a:pPr>
              <a:lnSpc>
                <a:spcPct val="90000"/>
              </a:lnSpc>
            </a:pPr>
            <a:r>
              <a:rPr lang="en-US" sz="2400" b="0"/>
              <a:t>Decubitus</a:t>
            </a:r>
          </a:p>
          <a:p>
            <a:pPr>
              <a:lnSpc>
                <a:spcPct val="90000"/>
              </a:lnSpc>
            </a:pPr>
            <a:r>
              <a:rPr lang="en-US" sz="2400" b="0"/>
              <a:t>Vegetative state Persistent se AOC Vegetative State Persistent</a:t>
            </a:r>
          </a:p>
          <a:p>
            <a:pPr>
              <a:lnSpc>
                <a:spcPct val="90000"/>
              </a:lnSpc>
            </a:pPr>
            <a:endParaRPr lang="en-US" sz="2400" b="0"/>
          </a:p>
        </p:txBody>
      </p:sp>
    </p:spTree>
  </p:cSld>
  <p:clrMapOvr>
    <a:masterClrMapping/>
  </p:clrMapOvr>
  <p:transition spd="med">
    <p:fade thruBlk="1"/>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r>
              <a:rPr lang="en-US"/>
              <a:t>SETMA’s Strategy</a:t>
            </a:r>
          </a:p>
        </p:txBody>
      </p:sp>
      <p:sp>
        <p:nvSpPr>
          <p:cNvPr id="171011" name="Rectangle 3"/>
          <p:cNvSpPr>
            <a:spLocks noGrp="1" noChangeArrowheads="1"/>
          </p:cNvSpPr>
          <p:nvPr>
            <p:ph type="body" idx="1"/>
          </p:nvPr>
        </p:nvSpPr>
        <p:spPr/>
        <p:txBody>
          <a:bodyPr/>
          <a:lstStyle/>
          <a:p>
            <a:pPr>
              <a:lnSpc>
                <a:spcPct val="90000"/>
              </a:lnSpc>
            </a:pPr>
            <a:r>
              <a:rPr lang="en-US" sz="2400" b="0"/>
              <a:t>Decubitus and Ulcers of the skin and extremities are HCC Risk diagnoses</a:t>
            </a:r>
          </a:p>
          <a:p>
            <a:pPr>
              <a:lnSpc>
                <a:spcPct val="90000"/>
              </a:lnSpc>
            </a:pPr>
            <a:r>
              <a:rPr lang="en-US" sz="2400" b="0"/>
              <a:t>Difficulty walking due to deranged joints</a:t>
            </a:r>
          </a:p>
          <a:p>
            <a:pPr>
              <a:lnSpc>
                <a:spcPct val="90000"/>
              </a:lnSpc>
            </a:pPr>
            <a:r>
              <a:rPr lang="en-US" sz="2400" b="0"/>
              <a:t>Drug Depend and addiction including alcohol</a:t>
            </a:r>
          </a:p>
          <a:p>
            <a:pPr>
              <a:lnSpc>
                <a:spcPct val="90000"/>
              </a:lnSpc>
            </a:pPr>
            <a:r>
              <a:rPr lang="en-US" sz="2400" b="0"/>
              <a:t>Fluid and electrolyte balance</a:t>
            </a:r>
          </a:p>
          <a:p>
            <a:pPr>
              <a:lnSpc>
                <a:spcPct val="90000"/>
              </a:lnSpc>
            </a:pPr>
            <a:r>
              <a:rPr lang="en-US" sz="2400" b="0"/>
              <a:t>Generalized Pain see Pain Generalized</a:t>
            </a:r>
          </a:p>
          <a:p>
            <a:pPr>
              <a:lnSpc>
                <a:spcPct val="90000"/>
              </a:lnSpc>
            </a:pPr>
            <a:r>
              <a:rPr lang="en-US" sz="2400" b="0"/>
              <a:t>Hypcalecemia</a:t>
            </a:r>
          </a:p>
          <a:p>
            <a:pPr>
              <a:lnSpc>
                <a:spcPct val="90000"/>
              </a:lnSpc>
            </a:pPr>
            <a:r>
              <a:rPr lang="en-US" sz="2400" b="0"/>
              <a:t>Hypercalcemia</a:t>
            </a:r>
          </a:p>
          <a:p>
            <a:pPr>
              <a:lnSpc>
                <a:spcPct val="90000"/>
              </a:lnSpc>
            </a:pPr>
            <a:r>
              <a:rPr lang="en-US" sz="2400" b="0"/>
              <a:t>Hyperkalemia</a:t>
            </a:r>
          </a:p>
          <a:p>
            <a:pPr>
              <a:lnSpc>
                <a:spcPct val="90000"/>
              </a:lnSpc>
            </a:pPr>
            <a:r>
              <a:rPr lang="en-US" sz="2400" b="0"/>
              <a:t>Hypermagnesemia</a:t>
            </a:r>
          </a:p>
          <a:p>
            <a:pPr>
              <a:lnSpc>
                <a:spcPct val="90000"/>
              </a:lnSpc>
            </a:pPr>
            <a:r>
              <a:rPr lang="en-US" sz="2400" b="0"/>
              <a:t>Hypernatremia</a:t>
            </a:r>
          </a:p>
          <a:p>
            <a:pPr>
              <a:lnSpc>
                <a:spcPct val="90000"/>
              </a:lnSpc>
            </a:pPr>
            <a:r>
              <a:rPr lang="en-US" sz="2400" b="0"/>
              <a:t>Hypokalemia</a:t>
            </a:r>
          </a:p>
          <a:p>
            <a:pPr>
              <a:lnSpc>
                <a:spcPct val="90000"/>
              </a:lnSpc>
            </a:pPr>
            <a:r>
              <a:rPr lang="en-US" sz="2400" b="0"/>
              <a:t>Hypomagnesemia</a:t>
            </a:r>
          </a:p>
          <a:p>
            <a:pPr>
              <a:lnSpc>
                <a:spcPct val="90000"/>
              </a:lnSpc>
            </a:pPr>
            <a:endParaRPr lang="en-US" sz="2400" b="0"/>
          </a:p>
        </p:txBody>
      </p:sp>
    </p:spTree>
  </p:cSld>
  <p:clrMapOvr>
    <a:masterClrMapping/>
  </p:clrMapOvr>
  <p:transition spd="med">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r>
              <a:rPr lang="en-US"/>
              <a:t>HCC Risk Value</a:t>
            </a:r>
          </a:p>
        </p:txBody>
      </p:sp>
      <p:sp>
        <p:nvSpPr>
          <p:cNvPr id="147459" name="Rectangle 3"/>
          <p:cNvSpPr>
            <a:spLocks noGrp="1" noChangeArrowheads="1"/>
          </p:cNvSpPr>
          <p:nvPr>
            <p:ph type="body" idx="1"/>
          </p:nvPr>
        </p:nvSpPr>
        <p:spPr/>
        <p:txBody>
          <a:bodyPr/>
          <a:lstStyle/>
          <a:p>
            <a:pPr>
              <a:lnSpc>
                <a:spcPct val="90000"/>
              </a:lnSpc>
              <a:buFontTx/>
              <a:buNone/>
            </a:pPr>
            <a:r>
              <a:rPr lang="en-US" sz="2800" b="0"/>
              <a:t>Structure, Organization and Concepts of the</a:t>
            </a:r>
          </a:p>
          <a:p>
            <a:pPr>
              <a:lnSpc>
                <a:spcPct val="90000"/>
              </a:lnSpc>
              <a:buFontTx/>
              <a:buNone/>
            </a:pPr>
            <a:r>
              <a:rPr lang="en-US" sz="2800" b="0"/>
              <a:t>Hierarchical Condition Categories (HCC) Risk </a:t>
            </a:r>
          </a:p>
          <a:p>
            <a:pPr>
              <a:lnSpc>
                <a:spcPct val="90000"/>
              </a:lnSpc>
              <a:buFontTx/>
              <a:buNone/>
            </a:pPr>
            <a:endParaRPr lang="en-US" sz="2800" b="0"/>
          </a:p>
          <a:p>
            <a:pPr>
              <a:lnSpc>
                <a:spcPct val="110000"/>
              </a:lnSpc>
            </a:pPr>
            <a:r>
              <a:rPr lang="en-US" sz="2800" b="0"/>
              <a:t>More than 15,000 ICD-9 codes, all were organized into 189 HCCs.  </a:t>
            </a:r>
          </a:p>
          <a:p>
            <a:pPr>
              <a:lnSpc>
                <a:spcPct val="110000"/>
              </a:lnSpc>
            </a:pPr>
            <a:r>
              <a:rPr lang="en-US" sz="2800" b="0"/>
              <a:t>Only about 5200 ICD-9 Codes, contained in 70 HCCs, were included in the HCC/RxHCC payment plan.  </a:t>
            </a:r>
          </a:p>
          <a:p>
            <a:pPr>
              <a:lnSpc>
                <a:spcPct val="110000"/>
              </a:lnSpc>
            </a:pPr>
            <a:r>
              <a:rPr lang="en-US" sz="2800" b="0"/>
              <a:t>Most of those excluded were for various reasons most commonly because of potential for abuse or because they did not add to the cost of care of the patient. </a:t>
            </a:r>
          </a:p>
        </p:txBody>
      </p:sp>
    </p:spTree>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r>
              <a:rPr lang="en-US"/>
              <a:t>HCC Risk Value</a:t>
            </a:r>
          </a:p>
        </p:txBody>
      </p:sp>
      <p:sp>
        <p:nvSpPr>
          <p:cNvPr id="148483" name="Rectangle 3"/>
          <p:cNvSpPr>
            <a:spLocks noGrp="1" noChangeArrowheads="1"/>
          </p:cNvSpPr>
          <p:nvPr>
            <p:ph type="body" idx="1"/>
          </p:nvPr>
        </p:nvSpPr>
        <p:spPr/>
        <p:txBody>
          <a:bodyPr/>
          <a:lstStyle/>
          <a:p>
            <a:pPr>
              <a:buFontTx/>
              <a:buNone/>
            </a:pPr>
            <a:endParaRPr lang="en-US"/>
          </a:p>
          <a:p>
            <a:pPr algn="ctr">
              <a:buFontTx/>
              <a:buNone/>
            </a:pPr>
            <a:endParaRPr lang="en-US" b="0"/>
          </a:p>
          <a:p>
            <a:pPr algn="ctr">
              <a:buFontTx/>
              <a:buNone/>
            </a:pPr>
            <a:r>
              <a:rPr lang="en-US" b="0"/>
              <a:t>CMS identified ten principles which guided</a:t>
            </a:r>
          </a:p>
          <a:p>
            <a:pPr algn="ctr">
              <a:buFontTx/>
              <a:buNone/>
            </a:pPr>
            <a:r>
              <a:rPr lang="en-US" b="0"/>
              <a:t>the creation of Hierarchical Conditions</a:t>
            </a:r>
          </a:p>
          <a:p>
            <a:pPr algn="ctr">
              <a:buFontTx/>
              <a:buNone/>
            </a:pPr>
            <a:r>
              <a:rPr lang="en-US" b="0"/>
              <a:t>Categories.  The following of those</a:t>
            </a:r>
          </a:p>
          <a:p>
            <a:pPr algn="ctr">
              <a:buFontTx/>
              <a:buNone/>
            </a:pPr>
            <a:r>
              <a:rPr lang="en-US" b="0"/>
              <a:t>principles should impact provider</a:t>
            </a:r>
          </a:p>
          <a:p>
            <a:pPr algn="ctr">
              <a:buFontTx/>
              <a:buNone/>
            </a:pPr>
            <a:r>
              <a:rPr lang="en-US" b="0"/>
              <a:t>documentation of these codes…</a:t>
            </a:r>
          </a:p>
          <a:p>
            <a:pPr algn="ctr">
              <a:buFontTx/>
              <a:buNone/>
            </a:pPr>
            <a:endParaRPr lang="en-US" b="0"/>
          </a:p>
          <a:p>
            <a:endParaRPr lang="en-US" b="0"/>
          </a:p>
          <a:p>
            <a:endParaRPr lang="en-US"/>
          </a:p>
        </p:txBody>
      </p:sp>
    </p:spTree>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r>
              <a:rPr lang="en-US"/>
              <a:t>HCC Risk Value</a:t>
            </a:r>
          </a:p>
        </p:txBody>
      </p:sp>
      <p:sp>
        <p:nvSpPr>
          <p:cNvPr id="176131" name="Rectangle 3"/>
          <p:cNvSpPr>
            <a:spLocks noGrp="1" noChangeArrowheads="1"/>
          </p:cNvSpPr>
          <p:nvPr>
            <p:ph type="body" idx="1"/>
          </p:nvPr>
        </p:nvSpPr>
        <p:spPr/>
        <p:txBody>
          <a:bodyPr/>
          <a:lstStyle/>
          <a:p>
            <a:pPr algn="ctr">
              <a:buFontTx/>
              <a:buNone/>
            </a:pPr>
            <a:r>
              <a:rPr lang="en-US" b="0"/>
              <a:t>Diagnostic categories should be clinically</a:t>
            </a:r>
          </a:p>
          <a:p>
            <a:pPr algn="ctr">
              <a:buFontTx/>
              <a:buNone/>
            </a:pPr>
            <a:r>
              <a:rPr lang="en-US" b="0"/>
              <a:t>meaningful.  Conditions must be</a:t>
            </a:r>
          </a:p>
          <a:p>
            <a:pPr algn="ctr">
              <a:buFontTx/>
              <a:buNone/>
            </a:pPr>
            <a:r>
              <a:rPr lang="en-US" b="0"/>
              <a:t>sufficiently clinically specific to minimize</a:t>
            </a:r>
          </a:p>
          <a:p>
            <a:pPr algn="ctr">
              <a:buFontTx/>
              <a:buNone/>
            </a:pPr>
            <a:r>
              <a:rPr lang="en-US" b="0"/>
              <a:t>opportunities for gaming or discretionary</a:t>
            </a:r>
          </a:p>
          <a:p>
            <a:pPr algn="ctr">
              <a:buFontTx/>
              <a:buNone/>
            </a:pPr>
            <a:r>
              <a:rPr lang="en-US" b="0"/>
              <a:t>coding. Clinical meaningfulness improves</a:t>
            </a:r>
          </a:p>
          <a:p>
            <a:pPr algn="ctr">
              <a:buFontTx/>
              <a:buNone/>
            </a:pPr>
            <a:r>
              <a:rPr lang="en-US" b="0"/>
              <a:t>the face validity of the classification</a:t>
            </a:r>
          </a:p>
          <a:p>
            <a:pPr algn="ctr">
              <a:buFontTx/>
              <a:buNone/>
            </a:pPr>
            <a:r>
              <a:rPr lang="en-US" b="0"/>
              <a:t>system to clinicians, its interpretability,</a:t>
            </a:r>
          </a:p>
          <a:p>
            <a:pPr algn="ctr">
              <a:buFontTx/>
              <a:buNone/>
            </a:pPr>
            <a:r>
              <a:rPr lang="en-US" b="0"/>
              <a:t>and its utility for disease management and</a:t>
            </a:r>
          </a:p>
          <a:p>
            <a:pPr algn="ctr">
              <a:buFontTx/>
              <a:buNone/>
            </a:pPr>
            <a:r>
              <a:rPr lang="en-US" b="0"/>
              <a:t>quality monitoring.</a:t>
            </a:r>
          </a:p>
        </p:txBody>
      </p:sp>
      <p:sp>
        <p:nvSpPr>
          <p:cNvPr id="176132" name="Text Box 4"/>
          <p:cNvSpPr txBox="1">
            <a:spLocks noChangeArrowheads="1"/>
          </p:cNvSpPr>
          <p:nvPr/>
        </p:nvSpPr>
        <p:spPr bwMode="auto">
          <a:xfrm>
            <a:off x="3505200" y="838200"/>
            <a:ext cx="2343150" cy="579438"/>
          </a:xfrm>
          <a:prstGeom prst="rect">
            <a:avLst/>
          </a:prstGeom>
          <a:noFill/>
          <a:ln w="9525">
            <a:noFill/>
            <a:miter lim="800000"/>
            <a:headEnd/>
            <a:tailEnd/>
          </a:ln>
          <a:effectLst/>
        </p:spPr>
        <p:txBody>
          <a:bodyPr wrap="none">
            <a:spAutoFit/>
          </a:bodyPr>
          <a:lstStyle/>
          <a:p>
            <a:r>
              <a:rPr lang="en-US" sz="3200" b="1" u="sng"/>
              <a:t>Principle 1</a:t>
            </a:r>
          </a:p>
        </p:txBody>
      </p:sp>
    </p:spTree>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r>
              <a:rPr lang="en-US"/>
              <a:t>HCC Risk Value</a:t>
            </a:r>
          </a:p>
        </p:txBody>
      </p:sp>
      <p:sp>
        <p:nvSpPr>
          <p:cNvPr id="149507" name="Rectangle 3"/>
          <p:cNvSpPr>
            <a:spLocks noGrp="1" noChangeArrowheads="1"/>
          </p:cNvSpPr>
          <p:nvPr>
            <p:ph type="body" idx="1"/>
          </p:nvPr>
        </p:nvSpPr>
        <p:spPr/>
        <p:txBody>
          <a:bodyPr/>
          <a:lstStyle/>
          <a:p>
            <a:pPr algn="ctr">
              <a:buFont typeface="Symbol" pitchFamily="18" charset="2"/>
              <a:buNone/>
            </a:pPr>
            <a:endParaRPr lang="en-US" b="0"/>
          </a:p>
          <a:p>
            <a:pPr algn="ctr">
              <a:buFont typeface="Symbol" pitchFamily="18" charset="2"/>
              <a:buNone/>
            </a:pPr>
            <a:r>
              <a:rPr lang="en-US" b="0"/>
              <a:t>The diagnostic classification should</a:t>
            </a:r>
          </a:p>
          <a:p>
            <a:pPr algn="ctr">
              <a:buFont typeface="Symbol" pitchFamily="18" charset="2"/>
              <a:buNone/>
            </a:pPr>
            <a:r>
              <a:rPr lang="en-US" b="0"/>
              <a:t>encourage specific coding.  Vague</a:t>
            </a:r>
          </a:p>
          <a:p>
            <a:pPr algn="ctr">
              <a:buFont typeface="Symbol" pitchFamily="18" charset="2"/>
              <a:buNone/>
            </a:pPr>
            <a:r>
              <a:rPr lang="en-US" b="0"/>
              <a:t>diagnostic codes should be grouped with</a:t>
            </a:r>
          </a:p>
          <a:p>
            <a:pPr algn="ctr">
              <a:buFont typeface="Symbol" pitchFamily="18" charset="2"/>
              <a:buNone/>
            </a:pPr>
            <a:r>
              <a:rPr lang="en-US" b="0"/>
              <a:t>less severe and lower-paying diagnostic</a:t>
            </a:r>
          </a:p>
          <a:p>
            <a:pPr algn="ctr">
              <a:buFont typeface="Symbol" pitchFamily="18" charset="2"/>
              <a:buNone/>
            </a:pPr>
            <a:r>
              <a:rPr lang="en-US" b="0"/>
              <a:t>categories to provide incentives for more</a:t>
            </a:r>
          </a:p>
          <a:p>
            <a:pPr algn="ctr">
              <a:buFont typeface="Symbol" pitchFamily="18" charset="2"/>
              <a:buNone/>
            </a:pPr>
            <a:r>
              <a:rPr lang="en-US" b="0"/>
              <a:t>specific diagnostic coding.</a:t>
            </a:r>
          </a:p>
          <a:p>
            <a:pPr>
              <a:buFontTx/>
              <a:buNone/>
            </a:pPr>
            <a:endParaRPr lang="en-US" b="0"/>
          </a:p>
        </p:txBody>
      </p:sp>
      <p:sp>
        <p:nvSpPr>
          <p:cNvPr id="149508" name="Text Box 4"/>
          <p:cNvSpPr txBox="1">
            <a:spLocks noChangeArrowheads="1"/>
          </p:cNvSpPr>
          <p:nvPr/>
        </p:nvSpPr>
        <p:spPr bwMode="auto">
          <a:xfrm>
            <a:off x="3505200" y="838200"/>
            <a:ext cx="2343150" cy="579438"/>
          </a:xfrm>
          <a:prstGeom prst="rect">
            <a:avLst/>
          </a:prstGeom>
          <a:noFill/>
          <a:ln w="9525">
            <a:noFill/>
            <a:miter lim="800000"/>
            <a:headEnd/>
            <a:tailEnd/>
          </a:ln>
          <a:effectLst/>
        </p:spPr>
        <p:txBody>
          <a:bodyPr wrap="none">
            <a:spAutoFit/>
          </a:bodyPr>
          <a:lstStyle/>
          <a:p>
            <a:r>
              <a:rPr lang="en-US" sz="3200" b="1" u="sng"/>
              <a:t>Principle 5</a:t>
            </a:r>
          </a:p>
        </p:txBody>
      </p:sp>
    </p:spTree>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r>
              <a:rPr lang="en-US"/>
              <a:t>HCC Risk Value</a:t>
            </a:r>
          </a:p>
        </p:txBody>
      </p:sp>
      <p:sp>
        <p:nvSpPr>
          <p:cNvPr id="150531" name="Rectangle 3"/>
          <p:cNvSpPr>
            <a:spLocks noGrp="1" noChangeArrowheads="1"/>
          </p:cNvSpPr>
          <p:nvPr>
            <p:ph type="body" idx="1"/>
          </p:nvPr>
        </p:nvSpPr>
        <p:spPr>
          <a:xfrm>
            <a:off x="0" y="1295400"/>
            <a:ext cx="9144000" cy="5257800"/>
          </a:xfrm>
        </p:spPr>
        <p:txBody>
          <a:bodyPr/>
          <a:lstStyle/>
          <a:p>
            <a:pPr algn="ctr">
              <a:buFont typeface="Symbol" pitchFamily="18" charset="2"/>
              <a:buNone/>
            </a:pPr>
            <a:r>
              <a:rPr lang="en-US" b="0"/>
              <a:t>The diagnostic classification should not</a:t>
            </a:r>
          </a:p>
          <a:p>
            <a:pPr algn="ctr">
              <a:buFont typeface="Symbol" pitchFamily="18" charset="2"/>
              <a:buNone/>
            </a:pPr>
            <a:r>
              <a:rPr lang="en-US" b="0"/>
              <a:t>reward coding proliferation. The</a:t>
            </a:r>
          </a:p>
          <a:p>
            <a:pPr algn="ctr">
              <a:buFont typeface="Symbol" pitchFamily="18" charset="2"/>
              <a:buNone/>
            </a:pPr>
            <a:r>
              <a:rPr lang="en-US" b="0"/>
              <a:t>classification should not measure greater</a:t>
            </a:r>
          </a:p>
          <a:p>
            <a:pPr algn="ctr">
              <a:buFont typeface="Symbol" pitchFamily="18" charset="2"/>
              <a:buNone/>
            </a:pPr>
            <a:r>
              <a:rPr lang="en-US" b="0"/>
              <a:t>disease burden simply because more ICD</a:t>
            </a:r>
          </a:p>
          <a:p>
            <a:pPr algn="ctr">
              <a:buFont typeface="Symbol" pitchFamily="18" charset="2"/>
              <a:buNone/>
            </a:pPr>
            <a:r>
              <a:rPr lang="en-US" b="0"/>
              <a:t>9-CM codes are present. Hence, neither</a:t>
            </a:r>
          </a:p>
          <a:p>
            <a:pPr algn="ctr">
              <a:buFont typeface="Symbol" pitchFamily="18" charset="2"/>
              <a:buNone/>
            </a:pPr>
            <a:r>
              <a:rPr lang="en-US" b="0"/>
              <a:t>the number of times that a particular code</a:t>
            </a:r>
          </a:p>
          <a:p>
            <a:pPr algn="ctr">
              <a:buFont typeface="Symbol" pitchFamily="18" charset="2"/>
              <a:buNone/>
            </a:pPr>
            <a:r>
              <a:rPr lang="en-US" b="0"/>
              <a:t>appears, nor the presence of additional,</a:t>
            </a:r>
          </a:p>
          <a:p>
            <a:pPr algn="ctr">
              <a:buFont typeface="Symbol" pitchFamily="18" charset="2"/>
              <a:buNone/>
            </a:pPr>
            <a:r>
              <a:rPr lang="en-US" b="0"/>
              <a:t>closely related codes that indicate the</a:t>
            </a:r>
          </a:p>
          <a:p>
            <a:pPr algn="ctr">
              <a:buFont typeface="Symbol" pitchFamily="18" charset="2"/>
              <a:buNone/>
            </a:pPr>
            <a:r>
              <a:rPr lang="en-US" b="0"/>
              <a:t>same condition should increase predicted costs.</a:t>
            </a:r>
          </a:p>
        </p:txBody>
      </p:sp>
      <p:sp>
        <p:nvSpPr>
          <p:cNvPr id="150532" name="Text Box 4"/>
          <p:cNvSpPr txBox="1">
            <a:spLocks noChangeArrowheads="1"/>
          </p:cNvSpPr>
          <p:nvPr/>
        </p:nvSpPr>
        <p:spPr bwMode="auto">
          <a:xfrm>
            <a:off x="3505200" y="762000"/>
            <a:ext cx="2343150" cy="579438"/>
          </a:xfrm>
          <a:prstGeom prst="rect">
            <a:avLst/>
          </a:prstGeom>
          <a:noFill/>
          <a:ln w="9525">
            <a:noFill/>
            <a:miter lim="800000"/>
            <a:headEnd/>
            <a:tailEnd/>
          </a:ln>
          <a:effectLst/>
        </p:spPr>
        <p:txBody>
          <a:bodyPr wrap="none">
            <a:spAutoFit/>
          </a:bodyPr>
          <a:lstStyle/>
          <a:p>
            <a:r>
              <a:rPr lang="en-US" sz="3200" b="1" u="sng"/>
              <a:t>Principle 6</a:t>
            </a:r>
          </a:p>
        </p:txBody>
      </p:sp>
    </p:spTree>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r>
              <a:rPr lang="en-US"/>
              <a:t>HCC Risk Value</a:t>
            </a:r>
          </a:p>
        </p:txBody>
      </p:sp>
      <p:sp>
        <p:nvSpPr>
          <p:cNvPr id="151555" name="Rectangle 3"/>
          <p:cNvSpPr>
            <a:spLocks noGrp="1" noChangeArrowheads="1"/>
          </p:cNvSpPr>
          <p:nvPr>
            <p:ph type="body" idx="1"/>
          </p:nvPr>
        </p:nvSpPr>
        <p:spPr>
          <a:xfrm>
            <a:off x="228600" y="1447800"/>
            <a:ext cx="8915400" cy="5257800"/>
          </a:xfrm>
        </p:spPr>
        <p:txBody>
          <a:bodyPr/>
          <a:lstStyle/>
          <a:p>
            <a:pPr algn="ctr">
              <a:buFont typeface="Symbol" pitchFamily="18" charset="2"/>
              <a:buNone/>
            </a:pPr>
            <a:r>
              <a:rPr lang="en-US" sz="3000" b="0"/>
              <a:t>Providers should not be penalized for recording</a:t>
            </a:r>
          </a:p>
          <a:p>
            <a:pPr algn="ctr">
              <a:buFont typeface="Symbol" pitchFamily="18" charset="2"/>
              <a:buNone/>
            </a:pPr>
            <a:r>
              <a:rPr lang="en-US" sz="3000" b="0"/>
              <a:t>additional diagnoses (monotonicity). This</a:t>
            </a:r>
          </a:p>
          <a:p>
            <a:pPr algn="ctr">
              <a:buFont typeface="Symbol" pitchFamily="18" charset="2"/>
              <a:buNone/>
            </a:pPr>
            <a:r>
              <a:rPr lang="en-US" sz="3000" b="0"/>
              <a:t>principle has two consequences for modeling:</a:t>
            </a:r>
          </a:p>
          <a:p>
            <a:pPr algn="ctr">
              <a:buFont typeface="Symbol" pitchFamily="18" charset="2"/>
              <a:buNone/>
            </a:pPr>
            <a:r>
              <a:rPr lang="en-US" sz="3000" b="0"/>
              <a:t>(1) no condition category should carry a</a:t>
            </a:r>
          </a:p>
          <a:p>
            <a:pPr algn="ctr">
              <a:buFont typeface="Symbol" pitchFamily="18" charset="2"/>
              <a:buNone/>
            </a:pPr>
            <a:r>
              <a:rPr lang="en-US" sz="3000" b="0"/>
              <a:t>negative payment weight, and (2) a condition</a:t>
            </a:r>
          </a:p>
          <a:p>
            <a:pPr algn="ctr">
              <a:buFont typeface="Symbol" pitchFamily="18" charset="2"/>
              <a:buNone/>
            </a:pPr>
            <a:r>
              <a:rPr lang="en-US" sz="3000" b="0"/>
              <a:t>that is higher-ranked in a disease hierarchy</a:t>
            </a:r>
          </a:p>
          <a:p>
            <a:pPr algn="ctr">
              <a:buFont typeface="Symbol" pitchFamily="18" charset="2"/>
              <a:buNone/>
            </a:pPr>
            <a:r>
              <a:rPr lang="en-US" sz="3000" b="0"/>
              <a:t>(causing lower-rank diagnoses to be ignored)</a:t>
            </a:r>
          </a:p>
          <a:p>
            <a:pPr algn="ctr">
              <a:buFont typeface="Symbol" pitchFamily="18" charset="2"/>
              <a:buNone/>
            </a:pPr>
            <a:r>
              <a:rPr lang="en-US" sz="3000" b="0"/>
              <a:t>should have at least as large a payment weight</a:t>
            </a:r>
          </a:p>
          <a:p>
            <a:pPr algn="ctr">
              <a:buFont typeface="Symbol" pitchFamily="18" charset="2"/>
              <a:buNone/>
            </a:pPr>
            <a:r>
              <a:rPr lang="en-US" sz="3000" b="0"/>
              <a:t>as lower-ranked conditions in the same hierarchy.</a:t>
            </a:r>
          </a:p>
          <a:p>
            <a:endParaRPr lang="en-US" sz="3000" b="0"/>
          </a:p>
        </p:txBody>
      </p:sp>
      <p:sp>
        <p:nvSpPr>
          <p:cNvPr id="151556" name="Text Box 4"/>
          <p:cNvSpPr txBox="1">
            <a:spLocks noChangeArrowheads="1"/>
          </p:cNvSpPr>
          <p:nvPr/>
        </p:nvSpPr>
        <p:spPr bwMode="auto">
          <a:xfrm>
            <a:off x="3505200" y="838200"/>
            <a:ext cx="2343150" cy="579438"/>
          </a:xfrm>
          <a:prstGeom prst="rect">
            <a:avLst/>
          </a:prstGeom>
          <a:noFill/>
          <a:ln w="9525">
            <a:noFill/>
            <a:miter lim="800000"/>
            <a:headEnd/>
            <a:tailEnd/>
          </a:ln>
          <a:effectLst/>
        </p:spPr>
        <p:txBody>
          <a:bodyPr wrap="none">
            <a:spAutoFit/>
          </a:bodyPr>
          <a:lstStyle/>
          <a:p>
            <a:r>
              <a:rPr lang="en-US" sz="3200" b="1" u="sng"/>
              <a:t>Principle 7</a:t>
            </a:r>
          </a:p>
        </p:txBody>
      </p:sp>
    </p:spTree>
  </p:cSld>
  <p:clrMapOvr>
    <a:masterClrMapping/>
  </p:clrMapOvr>
  <p:transition spd="med">
    <p:fade thruBlk="1"/>
  </p:transition>
  <p:timing>
    <p:tnLst>
      <p:par>
        <p:cTn id="1" dur="indefinite" restart="never" nodeType="tmRoot"/>
      </p:par>
    </p:tnLst>
  </p:timing>
</p:sld>
</file>

<file path=ppt/theme/theme1.xml><?xml version="1.0" encoding="utf-8"?>
<a:theme xmlns:a="http://schemas.openxmlformats.org/drawingml/2006/main" name="Crimson landscape design template">
  <a:themeElements>
    <a:clrScheme name="Crimson landscape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fontScheme name="Crimson landscape design template">
      <a:majorFont>
        <a:latin typeface="Impact"/>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rimson landscape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rimson landscape desig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rimson landscape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rimson landscape desig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rimson landscape desig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rimson landscape desig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rimson landscape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rimson landscape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rimson landscape desig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rimson landscape desig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rimson landscape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rimson landscape desig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Crimson landscape design template</Template>
  <TotalTime>491</TotalTime>
  <Words>1952</Words>
  <Application>Microsoft Office PowerPoint</Application>
  <PresentationFormat>On-screen Show (4:3)</PresentationFormat>
  <Paragraphs>289</Paragraphs>
  <Slides>35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Impact</vt:lpstr>
      <vt:lpstr>Tahoma</vt:lpstr>
      <vt:lpstr>Arial Black</vt:lpstr>
      <vt:lpstr>Symbol</vt:lpstr>
      <vt:lpstr>Wingdings</vt:lpstr>
      <vt:lpstr>Crimson landscape design template</vt:lpstr>
      <vt:lpstr>Maximizing HCC Risk Value  to the Patient and to the Practice</vt:lpstr>
      <vt:lpstr>HCC Risk Value</vt:lpstr>
      <vt:lpstr>HCC Risk Value</vt:lpstr>
      <vt:lpstr>HCC Risk Value</vt:lpstr>
      <vt:lpstr>HCC Risk Value</vt:lpstr>
      <vt:lpstr>HCC Risk Value</vt:lpstr>
      <vt:lpstr>HCC Risk Value</vt:lpstr>
      <vt:lpstr>HCC Risk Value</vt:lpstr>
      <vt:lpstr>HCC Risk Value</vt:lpstr>
      <vt:lpstr>HCC Risk Value</vt:lpstr>
      <vt:lpstr>HCC Risk Value</vt:lpstr>
      <vt:lpstr>HCC Risk Value</vt:lpstr>
      <vt:lpstr>New Auditing Policy</vt:lpstr>
      <vt:lpstr>New Auditing Policy</vt:lpstr>
      <vt:lpstr>General Concepts</vt:lpstr>
      <vt:lpstr>General Concepts</vt:lpstr>
      <vt:lpstr>HCC vs. RxHCC</vt:lpstr>
      <vt:lpstr>Requirements</vt:lpstr>
      <vt:lpstr>Requirements</vt:lpstr>
      <vt:lpstr>Robust ICD-9 Codes</vt:lpstr>
      <vt:lpstr>Robust ICD-9 Codes</vt:lpstr>
      <vt:lpstr>Robust ICD-9 Codes</vt:lpstr>
      <vt:lpstr>Robust ICD-9 Codes</vt:lpstr>
      <vt:lpstr>Robust ICD-9 Codes</vt:lpstr>
      <vt:lpstr>Robust ICD-9 Codes</vt:lpstr>
      <vt:lpstr>Robust ICD-9 Codes</vt:lpstr>
      <vt:lpstr>SETMA’s Strategy</vt:lpstr>
      <vt:lpstr>SETMA’s Strategy</vt:lpstr>
      <vt:lpstr>SETMA’s Strategy</vt:lpstr>
      <vt:lpstr>SETMA’s Strategy</vt:lpstr>
      <vt:lpstr>SETMA’s Strategy</vt:lpstr>
      <vt:lpstr>SETMA’s Strategy</vt:lpstr>
      <vt:lpstr>SETMA’s Strategy</vt:lpstr>
      <vt:lpstr>SETMA’s Strategy</vt:lpstr>
      <vt:lpstr>SETMA’s Strategy</vt:lpstr>
    </vt:vector>
  </TitlesOfParts>
  <Manager/>
  <Company>SETMA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SETMA</dc:creator>
  <cp:keywords/>
  <dc:description/>
  <cp:lastModifiedBy>dfontenot</cp:lastModifiedBy>
  <cp:revision>59</cp:revision>
  <cp:lastPrinted>1601-01-01T00:00:00Z</cp:lastPrinted>
  <dcterms:created xsi:type="dcterms:W3CDTF">2004-06-21T18:59:03Z</dcterms:created>
  <dcterms:modified xsi:type="dcterms:W3CDTF">2011-09-28T09:49:42Z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TC010900281033</vt:lpwstr>
  </property>
</Properties>
</file>