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59" r:id="rId4"/>
    <p:sldId id="257" r:id="rId5"/>
    <p:sldId id="260" r:id="rId6"/>
    <p:sldId id="264" r:id="rId7"/>
    <p:sldId id="261" r:id="rId8"/>
    <p:sldId id="263" r:id="rId9"/>
    <p:sldId id="271" r:id="rId10"/>
    <p:sldId id="272" r:id="rId11"/>
    <p:sldId id="273" r:id="rId12"/>
    <p:sldId id="274" r:id="rId13"/>
    <p:sldId id="275" r:id="rId14"/>
    <p:sldId id="276" r:id="rId15"/>
    <p:sldId id="277" r:id="rId16"/>
    <p:sldId id="278" r:id="rId17"/>
    <p:sldId id="280" r:id="rId18"/>
    <p:sldId id="281" r:id="rId19"/>
    <p:sldId id="265" r:id="rId20"/>
    <p:sldId id="269" r:id="rId21"/>
    <p:sldId id="266" r:id="rId22"/>
    <p:sldId id="267" r:id="rId23"/>
    <p:sldId id="268" r:id="rId2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15"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800C78D-B523-468C-815A-C062A227951C}" type="datetimeFigureOut">
              <a:rPr lang="en-US"/>
              <a:pPr>
                <a:defRPr/>
              </a:pPr>
              <a:t>12/19/2011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36442C5-6298-4B0B-B7B0-F13F7E8585D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9E796F-C860-4161-8BA3-3A34192A5868}" type="datetimeFigureOut">
              <a:rPr lang="en-US"/>
              <a:pPr>
                <a:defRPr/>
              </a:pPr>
              <a:t>12/19/2011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E6575-7FC9-47C3-86F9-B4C5D4CE9C3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BB8CC07-4704-4A9E-8DA1-DBB10F9BC796}" type="datetimeFigureOut">
              <a:rPr lang="en-US"/>
              <a:pPr>
                <a:defRPr/>
              </a:pPr>
              <a:t>12/19/2011</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BD8D2AF-751C-49F5-B849-184161D148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82F7B5-B13C-4078-A35F-6A4F81296C2B}" type="datetimeFigureOut">
              <a:rPr lang="en-US"/>
              <a:pPr>
                <a:defRPr/>
              </a:pPr>
              <a:t>12/19/2011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2489B-0884-40CA-A0FD-84C4C2427BF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A77F786-EA50-4897-9175-242636FA6AAC}" type="datetimeFigureOut">
              <a:rPr lang="en-US"/>
              <a:pPr>
                <a:defRPr/>
              </a:pPr>
              <a:t>12/19/2011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E169F08-6990-4EF4-8EA8-15BFD497857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3BA4EF7-FA12-4937-8D28-1D98B6F69F97}" type="datetimeFigureOut">
              <a:rPr lang="en-US"/>
              <a:pPr>
                <a:defRPr/>
              </a:pPr>
              <a:t>12/19/2011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49B20D-45BB-4A62-85AD-55F76D4F72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EFF367-C07B-4AC2-A268-0C857718378A}" type="datetimeFigureOut">
              <a:rPr lang="en-US"/>
              <a:pPr>
                <a:defRPr/>
              </a:pPr>
              <a:t>12/19/2011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51C237-7AA0-4FEE-888B-CB814BFA4CB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37DF00-604E-43EC-AD67-CCBDEBF5DE22}" type="datetimeFigureOut">
              <a:rPr lang="en-US"/>
              <a:pPr>
                <a:defRPr/>
              </a:pPr>
              <a:t>12/19/2011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47C2659-FE96-44C3-863B-E76966E32C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78D6129-94D8-4AC7-88AC-77DD695E6A02}" type="datetimeFigureOut">
              <a:rPr lang="en-US"/>
              <a:pPr>
                <a:defRPr/>
              </a:pPr>
              <a:t>12/19/2011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AABD15B-F23E-447D-A650-34BBA49398D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207F083-9896-484B-911B-BC68B4BD5C14}" type="datetimeFigureOut">
              <a:rPr lang="en-US"/>
              <a:pPr>
                <a:defRPr/>
              </a:pPr>
              <a:t>12/19/2011</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7DD5201-0771-4D79-9C01-D1FA97F68D8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A61F1304-B08B-4A4D-AC08-CBF15A976ECB}" type="datetimeFigureOut">
              <a:rPr lang="en-US"/>
              <a:pPr>
                <a:defRPr/>
              </a:pPr>
              <a:t>12/19/2011</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52B4318A-B34A-427A-A942-5D178E1CD58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D0CE45F1-BE31-45D6-85B4-3319103A10EE}" type="datetimeFigureOut">
              <a:rPr lang="en-US"/>
              <a:pPr>
                <a:defRPr/>
              </a:pPr>
              <a:t>12/19/2011</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2E04D6DE-C80E-4DE2-B954-BC1E58984F6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58" r:id="rId2"/>
    <p:sldLayoutId id="2147483864" r:id="rId3"/>
    <p:sldLayoutId id="2147483859" r:id="rId4"/>
    <p:sldLayoutId id="2147483860" r:id="rId5"/>
    <p:sldLayoutId id="2147483861" r:id="rId6"/>
    <p:sldLayoutId id="2147483865" r:id="rId7"/>
    <p:sldLayoutId id="2147483866" r:id="rId8"/>
    <p:sldLayoutId id="2147483867" r:id="rId9"/>
    <p:sldLayoutId id="2147483862" r:id="rId10"/>
    <p:sldLayoutId id="2147483868"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8382000" cy="1673352"/>
          </a:xfrm>
        </p:spPr>
        <p:txBody>
          <a:bodyPr/>
          <a:lstStyle/>
          <a:p>
            <a:pPr eaLnBrk="1" fontAlgn="auto" hangingPunct="1">
              <a:spcAft>
                <a:spcPts val="0"/>
              </a:spcAft>
              <a:defRPr/>
            </a:pPr>
            <a:r>
              <a:rPr lang="en-US" dirty="0" smtClean="0">
                <a:solidFill>
                  <a:schemeClr val="accent1">
                    <a:satMod val="150000"/>
                  </a:schemeClr>
                </a:solidFill>
              </a:rPr>
              <a:t>Medical Home &amp; </a:t>
            </a:r>
            <a:br>
              <a:rPr lang="en-US" dirty="0" smtClean="0">
                <a:solidFill>
                  <a:schemeClr val="accent1">
                    <a:satMod val="150000"/>
                  </a:schemeClr>
                </a:solidFill>
              </a:rPr>
            </a:br>
            <a:r>
              <a:rPr lang="en-US" dirty="0" smtClean="0">
                <a:solidFill>
                  <a:schemeClr val="accent1">
                    <a:satMod val="150000"/>
                  </a:schemeClr>
                </a:solidFill>
              </a:rPr>
              <a:t>	Coordinated Care</a:t>
            </a:r>
            <a:endParaRPr lang="en-US" dirty="0">
              <a:solidFill>
                <a:schemeClr val="accent1">
                  <a:satMod val="150000"/>
                </a:schemeClr>
              </a:solidFill>
            </a:endParaRPr>
          </a:p>
        </p:txBody>
      </p:sp>
      <p:pic>
        <p:nvPicPr>
          <p:cNvPr id="8195" name="Picture 5" descr="setmalogo2"/>
          <p:cNvPicPr>
            <a:picLocks noChangeAspect="1" noChangeArrowheads="1"/>
          </p:cNvPicPr>
          <p:nvPr/>
        </p:nvPicPr>
        <p:blipFill>
          <a:blip r:embed="rId2" cstate="print">
            <a:lum bright="70000" contrast="-70000"/>
            <a:grayscl/>
          </a:blip>
          <a:srcRect/>
          <a:stretch>
            <a:fillRect/>
          </a:stretch>
        </p:blipFill>
        <p:spPr bwMode="auto">
          <a:xfrm>
            <a:off x="6705600" y="4495800"/>
            <a:ext cx="2133600" cy="2133600"/>
          </a:xfrm>
          <a:prstGeom prst="rect">
            <a:avLst/>
          </a:prstGeom>
          <a:noFill/>
          <a:ln w="9525">
            <a:noFill/>
            <a:miter lim="800000"/>
            <a:headEnd/>
            <a:tailEnd/>
          </a:ln>
        </p:spPr>
      </p:pic>
      <p:sp>
        <p:nvSpPr>
          <p:cNvPr id="8196" name="Subtitle 4"/>
          <p:cNvSpPr>
            <a:spLocks noGrp="1"/>
          </p:cNvSpPr>
          <p:nvPr>
            <p:ph type="subTitle" idx="1"/>
          </p:nvPr>
        </p:nvSpPr>
        <p:spPr>
          <a:xfrm>
            <a:off x="381000" y="5791200"/>
            <a:ext cx="8077200" cy="738188"/>
          </a:xfrm>
        </p:spPr>
        <p:txBody>
          <a:bodyPr/>
          <a:lstStyle/>
          <a:p>
            <a:pPr eaLnBrk="1" hangingPunct="1"/>
            <a:r>
              <a:rPr lang="en-US" dirty="0" smtClean="0"/>
              <a:t>SETMA Provider Training</a:t>
            </a:r>
          </a:p>
          <a:p>
            <a:pPr eaLnBrk="1" hangingPunct="1"/>
            <a:r>
              <a:rPr lang="en-US" dirty="0" smtClean="0"/>
              <a:t>October 19,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Elements of Coordinated Care</a:t>
            </a:r>
            <a:endParaRPr lang="en-US" dirty="0"/>
          </a:p>
        </p:txBody>
      </p:sp>
      <p:sp>
        <p:nvSpPr>
          <p:cNvPr id="17411" name="Content Placeholder 2"/>
          <p:cNvSpPr>
            <a:spLocks noGrp="1"/>
          </p:cNvSpPr>
          <p:nvPr>
            <p:ph idx="1"/>
          </p:nvPr>
        </p:nvSpPr>
        <p:spPr/>
        <p:txBody>
          <a:bodyPr/>
          <a:lstStyle/>
          <a:p>
            <a:pPr marL="631825" indent="-514350" eaLnBrk="1" hangingPunct="1">
              <a:buFont typeface="Corbel" pitchFamily="34" charset="0"/>
              <a:buAutoNum type="arabicPeriod"/>
            </a:pPr>
            <a:r>
              <a:rPr lang="en-US" sz="2400" b="1" smtClean="0"/>
              <a:t>Convenience </a:t>
            </a:r>
            <a:r>
              <a:rPr lang="en-US" sz="2400" smtClean="0"/>
              <a:t>for the patient which</a:t>
            </a:r>
          </a:p>
          <a:p>
            <a:pPr marL="631825" indent="-514350" eaLnBrk="1" hangingPunct="1">
              <a:buFont typeface="Corbel" pitchFamily="34" charset="0"/>
              <a:buAutoNum type="arabicPeriod"/>
            </a:pPr>
            <a:r>
              <a:rPr lang="en-US" sz="2400" smtClean="0"/>
              <a:t>Results in increased patient </a:t>
            </a:r>
            <a:r>
              <a:rPr lang="en-US" sz="2400" b="1" smtClean="0"/>
              <a:t>satisfaction </a:t>
            </a:r>
            <a:r>
              <a:rPr lang="en-US" sz="2400" smtClean="0"/>
              <a:t>which contributes to</a:t>
            </a:r>
          </a:p>
          <a:p>
            <a:pPr marL="631825" indent="-514350" eaLnBrk="1" hangingPunct="1">
              <a:buFont typeface="Corbel" pitchFamily="34" charset="0"/>
              <a:buAutoNum type="arabicPeriod"/>
            </a:pPr>
            <a:r>
              <a:rPr lang="en-US" sz="2400" smtClean="0"/>
              <a:t>The patient having </a:t>
            </a:r>
            <a:r>
              <a:rPr lang="en-US" sz="2400" b="1" smtClean="0"/>
              <a:t>confidence </a:t>
            </a:r>
            <a:r>
              <a:rPr lang="en-US" sz="2400" smtClean="0"/>
              <a:t>that the healthcare provider cares personally which</a:t>
            </a:r>
          </a:p>
          <a:p>
            <a:pPr marL="631825" indent="-514350" eaLnBrk="1" hangingPunct="1">
              <a:buFont typeface="Corbel" pitchFamily="34" charset="0"/>
              <a:buAutoNum type="arabicPeriod"/>
            </a:pPr>
            <a:r>
              <a:rPr lang="en-US" sz="2400" smtClean="0"/>
              <a:t>Increases the </a:t>
            </a:r>
            <a:r>
              <a:rPr lang="en-US" sz="2400" b="1" smtClean="0"/>
              <a:t>trust </a:t>
            </a:r>
            <a:r>
              <a:rPr lang="en-US" sz="2400" smtClean="0"/>
              <a:t>the patient has in the provider, all of which,</a:t>
            </a:r>
          </a:p>
          <a:p>
            <a:pPr marL="631825" indent="-514350" eaLnBrk="1" hangingPunct="1">
              <a:buFont typeface="Corbel" pitchFamily="34" charset="0"/>
              <a:buAutoNum type="arabicPeriod"/>
            </a:pPr>
            <a:r>
              <a:rPr lang="en-US" sz="2400" smtClean="0"/>
              <a:t>Increases</a:t>
            </a:r>
            <a:r>
              <a:rPr lang="en-US" sz="2400" b="1" smtClean="0"/>
              <a:t> compliance </a:t>
            </a:r>
            <a:r>
              <a:rPr lang="en-US" sz="2400" smtClean="0"/>
              <a:t>in obtaining healthcare services recommended which,</a:t>
            </a:r>
          </a:p>
          <a:p>
            <a:pPr marL="631825" indent="-514350" eaLnBrk="1" hangingPunct="1">
              <a:buFont typeface="Corbel" pitchFamily="34" charset="0"/>
              <a:buAutoNum type="arabicPeriod"/>
            </a:pPr>
            <a:r>
              <a:rPr lang="en-US" sz="2400" smtClean="0"/>
              <a:t>Promotes </a:t>
            </a:r>
            <a:r>
              <a:rPr lang="en-US" sz="2400" b="1" smtClean="0"/>
              <a:t>cost </a:t>
            </a:r>
            <a:r>
              <a:rPr lang="en-US" sz="2400" smtClean="0"/>
              <a:t>savings in travel, time and expense of care  which</a:t>
            </a:r>
          </a:p>
          <a:p>
            <a:pPr marL="631825" indent="-514350" eaLnBrk="1" hangingPunct="1">
              <a:buFont typeface="Corbel" pitchFamily="34" charset="0"/>
              <a:buAutoNum type="arabicPeriod"/>
            </a:pPr>
            <a:r>
              <a:rPr lang="en-US" sz="2400" smtClean="0"/>
              <a:t>Results in increased patient </a:t>
            </a:r>
            <a:r>
              <a:rPr lang="en-US" sz="2400" b="1" smtClean="0"/>
              <a:t>safety and quality </a:t>
            </a:r>
            <a:r>
              <a:rPr lang="en-US" sz="2400" smtClean="0"/>
              <a:t>of care.</a:t>
            </a:r>
          </a:p>
          <a:p>
            <a:pPr marL="631825" indent="-514350" eaLnBrk="1" hangingPunct="1">
              <a:buFont typeface="Corbel" pitchFamily="34" charset="0"/>
              <a:buAutoNum type="arabicPeriod"/>
            </a:pPr>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pPr eaLnBrk="1" hangingPunct="1">
              <a:defRPr/>
            </a:pPr>
            <a:r>
              <a:rPr lang="en-US" dirty="0" smtClean="0"/>
              <a:t>Opportunities with Coordinated Care</a:t>
            </a:r>
            <a:endParaRPr lang="en-US" dirty="0"/>
          </a:p>
        </p:txBody>
      </p:sp>
      <p:sp>
        <p:nvSpPr>
          <p:cNvPr id="18435" name="Content Placeholder 2"/>
          <p:cNvSpPr>
            <a:spLocks noGrp="1"/>
          </p:cNvSpPr>
          <p:nvPr>
            <p:ph idx="1"/>
          </p:nvPr>
        </p:nvSpPr>
        <p:spPr/>
        <p:txBody>
          <a:bodyPr/>
          <a:lstStyle/>
          <a:p>
            <a:pPr eaLnBrk="1" hangingPunct="1"/>
            <a:r>
              <a:rPr lang="en-US" sz="2400" dirty="0" smtClean="0"/>
              <a:t>Schedule visits with multiple providers on the same day, based on auditing the schedule for the next 30-60 days to see when a patient is scheduled with multiple providers and then </a:t>
            </a:r>
            <a:r>
              <a:rPr lang="en-US" sz="2400" smtClean="0"/>
              <a:t>to </a:t>
            </a:r>
            <a:r>
              <a:rPr lang="en-US" sz="2400"/>
              <a:t>determine</a:t>
            </a:r>
            <a:r>
              <a:rPr lang="en-US" sz="2400" smtClean="0"/>
              <a:t> </a:t>
            </a:r>
            <a:r>
              <a:rPr lang="en-US" sz="2400" dirty="0" smtClean="0"/>
              <a:t>if it is medically feasible to coordinate those visits on the same day.</a:t>
            </a:r>
          </a:p>
          <a:p>
            <a:pPr eaLnBrk="1" hangingPunct="1"/>
            <a:endParaRPr lang="en-US" sz="2400" dirty="0" smtClean="0"/>
          </a:p>
          <a:p>
            <a:pPr eaLnBrk="1" hangingPunct="1"/>
            <a:r>
              <a:rPr lang="en-US" sz="2400" dirty="0" smtClean="0"/>
              <a:t>Schedule multiple procedures, based on auditing of referrals and/or based on auditing the schedule for the next 30-60 days to see when a patient is scheduled for multiple providers or tests, and then to determine if it is medically feasible to coordinate those visits on the same day.</a:t>
            </a:r>
          </a:p>
          <a:p>
            <a:pPr eaLnBrk="1" hangingPunct="1"/>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pPr eaLnBrk="1" hangingPunct="1">
              <a:defRPr/>
            </a:pPr>
            <a:r>
              <a:rPr lang="en-US" dirty="0" smtClean="0"/>
              <a:t>Opportunities with Coordinated Care</a:t>
            </a:r>
            <a:endParaRPr lang="en-US" dirty="0"/>
          </a:p>
        </p:txBody>
      </p:sp>
      <p:sp>
        <p:nvSpPr>
          <p:cNvPr id="19459" name="Content Placeholder 2"/>
          <p:cNvSpPr>
            <a:spLocks noGrp="1"/>
          </p:cNvSpPr>
          <p:nvPr>
            <p:ph idx="1"/>
          </p:nvPr>
        </p:nvSpPr>
        <p:spPr>
          <a:xfrm>
            <a:off x="457200" y="1600200"/>
            <a:ext cx="8229600" cy="4800600"/>
          </a:xfrm>
        </p:spPr>
        <p:txBody>
          <a:bodyPr/>
          <a:lstStyle/>
          <a:p>
            <a:pPr eaLnBrk="1" hangingPunct="1"/>
            <a:r>
              <a:rPr lang="en-US" sz="2400" smtClean="0"/>
              <a:t>Scheduling procedures or other tests spontaneously on that same day when a patient is seen and a need is discovered.</a:t>
            </a:r>
          </a:p>
          <a:p>
            <a:pPr eaLnBrk="1" hangingPunct="1"/>
            <a:r>
              <a:rPr lang="en-US" sz="2400" smtClean="0"/>
              <a:t>Recognizing when patients will benefit from case management, or disease management,  or other ancillary services and working to resources those needs.</a:t>
            </a:r>
          </a:p>
          <a:p>
            <a:pPr eaLnBrk="1" hangingPunct="1"/>
            <a:r>
              <a:rPr lang="en-US" sz="2400" smtClean="0"/>
              <a:t>Connecting patients who need help with medications or other health expenses to be connected with the resources to provide those needs such as The SETMA Foundation, or sources.</a:t>
            </a:r>
          </a:p>
          <a:p>
            <a:pPr eaLnBrk="1" hangingPunct="1"/>
            <a:endParaRPr lang="en-US" sz="2400" smtClean="0"/>
          </a:p>
          <a:p>
            <a:pPr eaLnBrk="1" hangingPunct="1">
              <a:buFont typeface="Wingdings 2" pitchFamily="18" charset="2"/>
              <a:buNone/>
            </a:pPr>
            <a:r>
              <a:rPr lang="en-US" sz="2400" b="1" smtClean="0">
                <a:solidFill>
                  <a:schemeClr val="accent1"/>
                </a:solidFill>
              </a:rPr>
              <a:t>Time, energy, and expense are conserved with these efforts </a:t>
            </a:r>
          </a:p>
          <a:p>
            <a:pPr eaLnBrk="1" hangingPunct="1">
              <a:buFont typeface="Wingdings 2" pitchFamily="18" charset="2"/>
              <a:buNone/>
            </a:pPr>
            <a:r>
              <a:rPr lang="en-US" sz="2400" b="1" smtClean="0">
                <a:solidFill>
                  <a:schemeClr val="accent1"/>
                </a:solidFill>
              </a:rPr>
              <a:t>in addition to increasing compliance thus improving</a:t>
            </a:r>
          </a:p>
          <a:p>
            <a:pPr eaLnBrk="1" hangingPunct="1">
              <a:buFont typeface="Wingdings 2" pitchFamily="18" charset="2"/>
              <a:buNone/>
            </a:pPr>
            <a:r>
              <a:rPr lang="en-US" sz="2400" b="1" smtClean="0">
                <a:solidFill>
                  <a:schemeClr val="accent1"/>
                </a:solidFill>
              </a:rPr>
              <a:t>outcomes!</a:t>
            </a:r>
          </a:p>
          <a:p>
            <a:pPr eaLnBrk="1" hangingPunct="1"/>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Director of Coordinated Care (DCC)</a:t>
            </a:r>
            <a:endParaRPr lang="en-US" dirty="0"/>
          </a:p>
        </p:txBody>
      </p:sp>
      <p:sp>
        <p:nvSpPr>
          <p:cNvPr id="20483" name="Content Placeholder 2"/>
          <p:cNvSpPr>
            <a:spLocks noGrp="1"/>
          </p:cNvSpPr>
          <p:nvPr>
            <p:ph idx="1"/>
          </p:nvPr>
        </p:nvSpPr>
        <p:spPr/>
        <p:txBody>
          <a:bodyPr/>
          <a:lstStyle/>
          <a:p>
            <a:pPr eaLnBrk="1" hangingPunct="1"/>
            <a:r>
              <a:rPr lang="en-US" sz="2800" smtClean="0"/>
              <a:t>Responsible for building a department of Care Coordination</a:t>
            </a:r>
          </a:p>
          <a:p>
            <a:pPr eaLnBrk="1" hangingPunct="1"/>
            <a:endParaRPr lang="en-US" sz="2800" smtClean="0"/>
          </a:p>
          <a:p>
            <a:pPr eaLnBrk="1" hangingPunct="1"/>
            <a:r>
              <a:rPr lang="en-US" sz="2800" smtClean="0"/>
              <a:t>Establish protocols and methods for facilitating the care of patients with: special needs, complex-care needs, disease management and case management needs</a:t>
            </a:r>
          </a:p>
          <a:p>
            <a:pPr eaLnBrk="1" hangingPunct="1"/>
            <a:endParaRPr lang="en-US" sz="2800" smtClean="0"/>
          </a:p>
          <a:p>
            <a:pPr eaLnBrk="1" hangingPunct="1"/>
            <a:r>
              <a:rPr lang="en-US" sz="2800" smtClean="0"/>
              <a:t>Make each patient feel as if they are SETMA’s only patient</a:t>
            </a:r>
          </a:p>
          <a:p>
            <a:pPr eaLnBrk="1" hangingPunct="1"/>
            <a:endParaRPr lang="en-US" sz="2800" smtClean="0"/>
          </a:p>
          <a:p>
            <a:pPr eaLnBrk="1" hangingPunct="1"/>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Integrated Care</a:t>
            </a:r>
            <a:endParaRPr lang="en-US" dirty="0"/>
          </a:p>
        </p:txBody>
      </p:sp>
      <p:sp>
        <p:nvSpPr>
          <p:cNvPr id="21507" name="Content Placeholder 2"/>
          <p:cNvSpPr>
            <a:spLocks noGrp="1"/>
          </p:cNvSpPr>
          <p:nvPr>
            <p:ph idx="1"/>
          </p:nvPr>
        </p:nvSpPr>
        <p:spPr/>
        <p:txBody>
          <a:bodyPr/>
          <a:lstStyle/>
          <a:p>
            <a:pPr eaLnBrk="1" hangingPunct="1"/>
            <a:r>
              <a:rPr lang="en-US" sz="2400" smtClean="0"/>
              <a:t>All elements of the patient’s needs are attended to and future needs are anticipated and addressed</a:t>
            </a:r>
          </a:p>
          <a:p>
            <a:pPr eaLnBrk="1" hangingPunct="1"/>
            <a:endParaRPr lang="en-US" sz="2400" smtClean="0"/>
          </a:p>
          <a:p>
            <a:pPr eaLnBrk="1" hangingPunct="1"/>
            <a:r>
              <a:rPr lang="en-US" sz="2400" smtClean="0"/>
              <a:t>No longer is a patient encounter simply used to address current needs but potential future needs are identified and addressed</a:t>
            </a:r>
          </a:p>
          <a:p>
            <a:pPr eaLnBrk="1" hangingPunct="1"/>
            <a:endParaRPr lang="en-US" sz="2400" smtClean="0"/>
          </a:p>
          <a:p>
            <a:pPr eaLnBrk="1" hangingPunct="1"/>
            <a:r>
              <a:rPr lang="en-US" sz="2400" smtClean="0"/>
              <a:t>Future contacts are scheduled, with our without a clinic visit, for assessing whether the patient has made the changes necessary to maintain their health  </a:t>
            </a:r>
          </a:p>
          <a:p>
            <a:pPr eaLnBrk="1" hangingPunct="1"/>
            <a:endParaRPr 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Quality of Care &amp; Patient Safety</a:t>
            </a:r>
            <a:endParaRPr lang="en-US" dirty="0"/>
          </a:p>
        </p:txBody>
      </p:sp>
      <p:sp>
        <p:nvSpPr>
          <p:cNvPr id="22531" name="Content Placeholder 2"/>
          <p:cNvSpPr>
            <a:spLocks noGrp="1"/>
          </p:cNvSpPr>
          <p:nvPr>
            <p:ph idx="1"/>
          </p:nvPr>
        </p:nvSpPr>
        <p:spPr/>
        <p:txBody>
          <a:bodyPr/>
          <a:lstStyle/>
          <a:p>
            <a:pPr eaLnBrk="1" hangingPunct="1"/>
            <a:r>
              <a:rPr lang="en-US" smtClean="0"/>
              <a:t>It will be important to see if more people are getting their mammograms, bone densities, immunizations, etc as a result of coordinated care</a:t>
            </a:r>
          </a:p>
          <a:p>
            <a:pPr eaLnBrk="1" hangingPunct="1"/>
            <a:endParaRPr lang="en-US" smtClean="0"/>
          </a:p>
          <a:p>
            <a:pPr eaLnBrk="1" hangingPunct="1"/>
            <a:r>
              <a:rPr lang="en-US" smtClean="0"/>
              <a:t>These outcomes must be measured and analyzed to see if our anticipated improvements have in fact occurred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Quality of Care &amp; Patient Safety</a:t>
            </a:r>
            <a:endParaRPr lang="en-US" dirty="0"/>
          </a:p>
        </p:txBody>
      </p:sp>
      <p:sp>
        <p:nvSpPr>
          <p:cNvPr id="23555" name="Content Placeholder 2"/>
          <p:cNvSpPr>
            <a:spLocks noGrp="1"/>
          </p:cNvSpPr>
          <p:nvPr>
            <p:ph idx="1"/>
          </p:nvPr>
        </p:nvSpPr>
        <p:spPr/>
        <p:txBody>
          <a:bodyPr/>
          <a:lstStyle/>
          <a:p>
            <a:pPr eaLnBrk="1" hangingPunct="1"/>
            <a:r>
              <a:rPr lang="en-US" smtClean="0"/>
              <a:t>It will be important to see if more people are getting their mammograms, bone densities, immunizations, etc as a result of coordinated care</a:t>
            </a:r>
          </a:p>
          <a:p>
            <a:pPr eaLnBrk="1" hangingPunct="1"/>
            <a:endParaRPr lang="en-US" smtClean="0"/>
          </a:p>
          <a:p>
            <a:pPr eaLnBrk="1" hangingPunct="1"/>
            <a:r>
              <a:rPr lang="en-US" smtClean="0"/>
              <a:t>These outcomes must be measured and analyzed to see if our anticipated improvements have in fact occurred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Continuity of Care</a:t>
            </a:r>
            <a:endParaRPr lang="en-US" dirty="0"/>
          </a:p>
        </p:txBody>
      </p:sp>
      <p:sp>
        <p:nvSpPr>
          <p:cNvPr id="24579" name="Content Placeholder 2"/>
          <p:cNvSpPr>
            <a:spLocks noGrp="1"/>
          </p:cNvSpPr>
          <p:nvPr>
            <p:ph idx="1"/>
          </p:nvPr>
        </p:nvSpPr>
        <p:spPr/>
        <p:txBody>
          <a:bodyPr/>
          <a:lstStyle/>
          <a:p>
            <a:pPr eaLnBrk="1" hangingPunct="1"/>
            <a:r>
              <a:rPr lang="en-US" smtClean="0"/>
              <a:t>A personal physician who accepts primary responsibility for the patient's care who is more than just a friendly affect when the patient is see in the clinic.</a:t>
            </a:r>
          </a:p>
          <a:p>
            <a:pPr lvl="1" eaLnBrk="1" hangingPunct="1"/>
            <a:r>
              <a:rPr lang="en-US" smtClean="0"/>
              <a:t>Answering patient inquiries outside the clinic</a:t>
            </a:r>
          </a:p>
          <a:p>
            <a:pPr lvl="1" eaLnBrk="1" hangingPunct="1"/>
            <a:r>
              <a:rPr lang="en-US" smtClean="0"/>
              <a:t>Providing same day response to telephone and email requests</a:t>
            </a:r>
          </a:p>
          <a:p>
            <a:pPr lvl="1" eaLnBrk="1" hangingPunct="1"/>
            <a:r>
              <a:rPr lang="en-US" smtClean="0"/>
              <a:t>Alleviating patient anxieties about their care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Continuity of Care</a:t>
            </a:r>
            <a:endParaRPr lang="en-US" dirty="0"/>
          </a:p>
        </p:txBody>
      </p:sp>
      <p:sp>
        <p:nvSpPr>
          <p:cNvPr id="25603" name="Content Placeholder 2"/>
          <p:cNvSpPr>
            <a:spLocks noGrp="1"/>
          </p:cNvSpPr>
          <p:nvPr>
            <p:ph idx="1"/>
          </p:nvPr>
        </p:nvSpPr>
        <p:spPr/>
        <p:txBody>
          <a:bodyPr/>
          <a:lstStyle/>
          <a:p>
            <a:pPr eaLnBrk="1" hangingPunct="1"/>
            <a:r>
              <a:rPr lang="en-US" sz="2800" smtClean="0"/>
              <a:t>Continuity of care in the modern electronic age means not only personal contact but it means the availability of the patient’s record at every point-of-care</a:t>
            </a:r>
          </a:p>
          <a:p>
            <a:pPr eaLnBrk="1" hangingPunct="1"/>
            <a:endParaRPr lang="en-US" sz="2800" smtClean="0"/>
          </a:p>
          <a:p>
            <a:pPr eaLnBrk="1" hangingPunct="1"/>
            <a:r>
              <a:rPr lang="en-US" sz="2800" smtClean="0"/>
              <a:t>SETMA’s Health Information Exchange will provide patient records to providers and facilities throughout the community</a:t>
            </a:r>
          </a:p>
          <a:p>
            <a:pPr eaLnBrk="1" hangingPunct="1"/>
            <a:endParaRPr lang="en-US" sz="2800" smtClean="0"/>
          </a:p>
          <a:p>
            <a:pPr eaLnBrk="1" hangingPunct="1"/>
            <a:r>
              <a:rPr lang="en-US" sz="2800" smtClean="0"/>
              <a:t>SETMA’s NextMD will provide patient access to maintain and review their own records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Care Coordination Template</a:t>
            </a:r>
            <a:endParaRPr lang="en-US" dirty="0">
              <a:solidFill>
                <a:schemeClr val="accent1">
                  <a:tint val="88000"/>
                  <a:satMod val="150000"/>
                </a:schemeClr>
              </a:solidFill>
            </a:endParaRPr>
          </a:p>
        </p:txBody>
      </p:sp>
      <p:sp>
        <p:nvSpPr>
          <p:cNvPr id="26627"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r>
              <a:rPr lang="en-US" sz="1100">
                <a:ea typeface="Calibri" pitchFamily="34" charset="0"/>
                <a:cs typeface="Times New Roman" pitchFamily="18" charset="0"/>
              </a:rPr>
              <a:t>As SETMA has continued to develop its Patient-Centered Medical Home, we have worked with the guidance of the standards published by CMS, NCQA and AAAHC, as well as the medical literature.  We have also worked independent of the published materials to develop our concept of </a:t>
            </a:r>
            <a:r>
              <a:rPr lang="en-US" sz="1100" b="1" i="1">
                <a:ea typeface="Calibri" pitchFamily="34" charset="0"/>
                <a:cs typeface="Times New Roman" pitchFamily="18" charset="0"/>
              </a:rPr>
              <a:t>Care Coordination</a:t>
            </a:r>
            <a:r>
              <a:rPr lang="en-US" sz="1100">
                <a:ea typeface="Calibri" pitchFamily="34" charset="0"/>
                <a:cs typeface="Times New Roman" pitchFamily="18" charset="0"/>
              </a:rPr>
              <a:t> in our efforts to achieve </a:t>
            </a:r>
            <a:r>
              <a:rPr lang="en-US" sz="1100" b="1" i="1">
                <a:ea typeface="Calibri" pitchFamily="34" charset="0"/>
                <a:cs typeface="Times New Roman" pitchFamily="18" charset="0"/>
              </a:rPr>
              <a:t>Coordinated Care</a:t>
            </a:r>
            <a:r>
              <a:rPr lang="en-US" sz="1100">
                <a:ea typeface="Calibri" pitchFamily="34" charset="0"/>
                <a:cs typeface="Times New Roman" pitchFamily="18" charset="0"/>
              </a:rPr>
              <a:t>. </a:t>
            </a:r>
            <a:endParaRPr lang="en-US" sz="700">
              <a:ea typeface="Calibri" pitchFamily="34" charset="0"/>
              <a:cs typeface="Times New Roman" pitchFamily="18" charset="0"/>
            </a:endParaRPr>
          </a:p>
          <a:p>
            <a:pPr eaLnBrk="0" hangingPunct="0"/>
            <a:r>
              <a:rPr lang="en-US" sz="1100">
                <a:ea typeface="Calibri" pitchFamily="34" charset="0"/>
                <a:cs typeface="Times New Roman" pitchFamily="18" charset="0"/>
              </a:rPr>
              <a:t>Our PC-MH Coordination Review template has been discussed elsewhere.  It provides a tool in which to review many of the elements required in order to produce coordinated care.  A new tool has now been added. As demonstrated below it is entitled “Care Coordination Referral” and it is launched from the AAA Home Template in our EMR.</a:t>
            </a:r>
            <a:endParaRPr lang="en-US">
              <a:ea typeface="Calibri" pitchFamily="34" charset="0"/>
              <a:cs typeface="Times New Roman" pitchFamily="18" charset="0"/>
            </a:endParaRPr>
          </a:p>
        </p:txBody>
      </p:sp>
      <p:sp>
        <p:nvSpPr>
          <p:cNvPr id="7" name="Rectangle 6"/>
          <p:cNvSpPr/>
          <p:nvPr/>
        </p:nvSpPr>
        <p:spPr>
          <a:xfrm>
            <a:off x="304800" y="1506538"/>
            <a:ext cx="8305800" cy="4894262"/>
          </a:xfrm>
          <a:prstGeom prst="rect">
            <a:avLst/>
          </a:prstGeom>
        </p:spPr>
        <p:txBody>
          <a:bodyPr>
            <a:spAutoFit/>
          </a:bodyPr>
          <a:lstStyle/>
          <a:p>
            <a:pPr>
              <a:defRPr/>
            </a:pPr>
            <a:r>
              <a:rPr lang="en-US" sz="2400" dirty="0">
                <a:latin typeface="+mn-lt"/>
              </a:rPr>
              <a:t>As SETMA has continued to develop its Patient-Centered Medical Home, we have worked with the guidance of the standards published by CMS, NCQA and AAAHC, as well as the medical literature.  We have also worked independent of the published materials to develop our concept of </a:t>
            </a:r>
            <a:r>
              <a:rPr lang="en-US" sz="2400" b="1" i="1" dirty="0">
                <a:latin typeface="+mn-lt"/>
              </a:rPr>
              <a:t>Care Coordination</a:t>
            </a:r>
            <a:r>
              <a:rPr lang="en-US" sz="2400" dirty="0">
                <a:latin typeface="+mn-lt"/>
              </a:rPr>
              <a:t> in our efforts to achieve </a:t>
            </a:r>
            <a:r>
              <a:rPr lang="en-US" sz="2400" b="1" i="1" dirty="0">
                <a:latin typeface="+mn-lt"/>
              </a:rPr>
              <a:t>Coordinated Care</a:t>
            </a:r>
            <a:r>
              <a:rPr lang="en-US" sz="2400" dirty="0">
                <a:latin typeface="+mn-lt"/>
              </a:rPr>
              <a:t>. </a:t>
            </a:r>
          </a:p>
          <a:p>
            <a:pPr>
              <a:defRPr/>
            </a:pPr>
            <a:endParaRPr lang="en-US" sz="2400" dirty="0">
              <a:latin typeface="+mn-lt"/>
            </a:endParaRPr>
          </a:p>
          <a:p>
            <a:pPr>
              <a:defRPr/>
            </a:pPr>
            <a:r>
              <a:rPr lang="en-US" sz="2400" dirty="0">
                <a:latin typeface="+mn-lt"/>
              </a:rPr>
              <a:t>Our PC-MH Coordination Review template has been discussed elsewhere.  It provides a tool in which to review many of the elements required in order to produce coordinated care.  A new tool has now been added. As demonstrated below it is entitled “Care Coordination Referral” and it is launched from the AAA Home Template in our EMR.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What is Care Coordination?</a:t>
            </a:r>
            <a:endParaRPr lang="en-US" dirty="0">
              <a:solidFill>
                <a:schemeClr val="accent1">
                  <a:tint val="88000"/>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265176" indent="-265176" eaLnBrk="1" fontAlgn="auto" hangingPunct="1">
              <a:spcBef>
                <a:spcPts val="0"/>
              </a:spcBef>
              <a:spcAft>
                <a:spcPts val="0"/>
              </a:spcAft>
              <a:buFont typeface="Wingdings 2"/>
              <a:buNone/>
              <a:defRPr/>
            </a:pPr>
            <a:endParaRPr lang="en-US" dirty="0" smtClean="0"/>
          </a:p>
          <a:p>
            <a:pPr marL="265176" indent="-265176" eaLnBrk="1" fontAlgn="auto" hangingPunct="1">
              <a:spcBef>
                <a:spcPts val="0"/>
              </a:spcBef>
              <a:spcAft>
                <a:spcPts val="0"/>
              </a:spcAft>
              <a:buFont typeface="Wingdings 2"/>
              <a:buNone/>
              <a:defRPr/>
            </a:pPr>
            <a:r>
              <a:rPr lang="en-US" dirty="0" smtClean="0"/>
              <a:t>One of the catch phrases to medical home</a:t>
            </a:r>
          </a:p>
          <a:p>
            <a:pPr marL="265176" indent="-265176" eaLnBrk="1" fontAlgn="auto" hangingPunct="1">
              <a:spcBef>
                <a:spcPts val="0"/>
              </a:spcBef>
              <a:spcAft>
                <a:spcPts val="0"/>
              </a:spcAft>
              <a:buFont typeface="Wingdings 2"/>
              <a:buNone/>
              <a:defRPr/>
            </a:pPr>
            <a:r>
              <a:rPr lang="en-US" dirty="0" smtClean="0"/>
              <a:t>is that care is coordinated. At SETMA it</a:t>
            </a:r>
          </a:p>
          <a:p>
            <a:pPr marL="265176" indent="-265176" eaLnBrk="1" fontAlgn="auto" hangingPunct="1">
              <a:spcBef>
                <a:spcPts val="0"/>
              </a:spcBef>
              <a:spcAft>
                <a:spcPts val="0"/>
              </a:spcAft>
              <a:buFont typeface="Wingdings 2"/>
              <a:buNone/>
              <a:defRPr/>
            </a:pPr>
            <a:r>
              <a:rPr lang="en-US" dirty="0" smtClean="0"/>
              <a:t>means more than just coordinating visits. It</a:t>
            </a:r>
          </a:p>
          <a:p>
            <a:pPr marL="265176" indent="-265176" eaLnBrk="1" fontAlgn="auto" hangingPunct="1">
              <a:spcBef>
                <a:spcPts val="0"/>
              </a:spcBef>
              <a:spcAft>
                <a:spcPts val="0"/>
              </a:spcAft>
              <a:buFont typeface="Wingdings 2"/>
              <a:buNone/>
              <a:defRPr/>
            </a:pPr>
            <a:r>
              <a:rPr lang="en-US" dirty="0" smtClean="0"/>
              <a:t>also addresses other needs of the patients.</a:t>
            </a:r>
          </a:p>
          <a:p>
            <a:pPr marL="265176" indent="-265176" eaLnBrk="1" fontAlgn="auto" hangingPunct="1">
              <a:spcBef>
                <a:spcPts val="0"/>
              </a:spcBef>
              <a:spcAft>
                <a:spcPts val="0"/>
              </a:spcAft>
              <a:buFont typeface="Wingdings 2"/>
              <a:buNone/>
              <a:defRPr/>
            </a:pPr>
            <a:r>
              <a:rPr lang="en-US" dirty="0" smtClean="0"/>
              <a:t>Such as transportation, financial needs and</a:t>
            </a:r>
          </a:p>
          <a:p>
            <a:pPr marL="265176" indent="-265176" eaLnBrk="1" fontAlgn="auto" hangingPunct="1">
              <a:spcBef>
                <a:spcPts val="0"/>
              </a:spcBef>
              <a:spcAft>
                <a:spcPts val="0"/>
              </a:spcAft>
              <a:buFont typeface="Wingdings 2"/>
              <a:buNone/>
              <a:defRPr/>
            </a:pPr>
            <a:r>
              <a:rPr lang="en-US" dirty="0" smtClean="0"/>
              <a:t>patient education. </a:t>
            </a:r>
          </a:p>
          <a:p>
            <a:pPr marL="265176" indent="-265176" eaLnBrk="1" fontAlgn="auto" hangingPunct="1">
              <a:spcBef>
                <a:spcPts val="0"/>
              </a:spcBef>
              <a:spcAft>
                <a:spcPts val="0"/>
              </a:spcAft>
              <a:buFont typeface="Wingdings 2"/>
              <a:buNone/>
              <a:defRPr/>
            </a:pPr>
            <a:endParaRPr lang="en-US" dirty="0" smtClean="0"/>
          </a:p>
          <a:p>
            <a:pPr marL="265176" indent="-265176" eaLnBrk="1" fontAlgn="auto" hangingPunct="1">
              <a:spcBef>
                <a:spcPts val="0"/>
              </a:spcBef>
              <a:spcAft>
                <a:spcPts val="0"/>
              </a:spcAft>
              <a:buFont typeface="Wingdings 2"/>
              <a:buNone/>
              <a:defRPr/>
            </a:pPr>
            <a:r>
              <a:rPr lang="en-US" dirty="0" smtClean="0"/>
              <a:t>It is a continued effort  to advance towards our</a:t>
            </a:r>
          </a:p>
          <a:p>
            <a:pPr marL="265176" indent="-265176" eaLnBrk="1" fontAlgn="auto" hangingPunct="1">
              <a:spcBef>
                <a:spcPts val="0"/>
              </a:spcBef>
              <a:spcAft>
                <a:spcPts val="0"/>
              </a:spcAft>
              <a:buFont typeface="Wingdings 2"/>
              <a:buNone/>
              <a:defRPr/>
            </a:pPr>
            <a:r>
              <a:rPr lang="en-US" dirty="0" smtClean="0"/>
              <a:t>goal of a holistic approach to healthcare.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image001"/>
          <p:cNvPicPr>
            <a:picLocks noChangeAspect="1" noChangeArrowheads="1"/>
          </p:cNvPicPr>
          <p:nvPr/>
        </p:nvPicPr>
        <p:blipFill>
          <a:blip r:embed="rId2" cstate="print"/>
          <a:srcRect/>
          <a:stretch>
            <a:fillRect/>
          </a:stretch>
        </p:blipFill>
        <p:spPr bwMode="auto">
          <a:xfrm>
            <a:off x="1600200" y="1790700"/>
            <a:ext cx="5943600" cy="4533900"/>
          </a:xfrm>
          <a:prstGeom prst="rect">
            <a:avLst/>
          </a:prstGeom>
          <a:noFill/>
          <a:ln w="9525">
            <a:noFill/>
            <a:miter lim="800000"/>
            <a:headEnd/>
            <a:tailEnd/>
          </a:ln>
        </p:spPr>
      </p:pic>
      <p:sp>
        <p:nvSpPr>
          <p:cNvPr id="5"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Care Coordination Template</a:t>
            </a:r>
            <a:endParaRPr lang="en-US" dirty="0">
              <a:solidFill>
                <a:schemeClr val="accent1">
                  <a:tint val="88000"/>
                  <a:satMod val="1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8674" name="Picture 2" descr="image002"/>
          <p:cNvPicPr>
            <a:picLocks noChangeAspect="1" noChangeArrowheads="1"/>
          </p:cNvPicPr>
          <p:nvPr/>
        </p:nvPicPr>
        <p:blipFill>
          <a:blip r:embed="rId2" cstate="print"/>
          <a:srcRect/>
          <a:stretch>
            <a:fillRect/>
          </a:stretch>
        </p:blipFill>
        <p:spPr bwMode="auto">
          <a:xfrm>
            <a:off x="1447800" y="66675"/>
            <a:ext cx="5943600" cy="4429125"/>
          </a:xfrm>
          <a:prstGeom prst="rect">
            <a:avLst/>
          </a:prstGeom>
          <a:noFill/>
          <a:ln w="9525">
            <a:noFill/>
            <a:miter lim="800000"/>
            <a:headEnd/>
            <a:tailEnd/>
          </a:ln>
        </p:spPr>
      </p:pic>
      <p:sp>
        <p:nvSpPr>
          <p:cNvPr id="28675" name="Rectangle 3"/>
          <p:cNvSpPr>
            <a:spLocks noChangeArrowheads="1"/>
          </p:cNvSpPr>
          <p:nvPr/>
        </p:nvSpPr>
        <p:spPr bwMode="auto">
          <a:xfrm>
            <a:off x="457200" y="4724400"/>
            <a:ext cx="8077200" cy="2032000"/>
          </a:xfrm>
          <a:prstGeom prst="rect">
            <a:avLst/>
          </a:prstGeom>
          <a:noFill/>
          <a:ln w="9525">
            <a:noFill/>
            <a:miter lim="800000"/>
            <a:headEnd/>
            <a:tailEnd/>
          </a:ln>
        </p:spPr>
        <p:txBody>
          <a:bodyPr>
            <a:spAutoFit/>
          </a:bodyPr>
          <a:lstStyle/>
          <a:p>
            <a:r>
              <a:rPr lang="en-US">
                <a:solidFill>
                  <a:schemeClr val="bg1"/>
                </a:solidFill>
              </a:rPr>
              <a:t>If a provider completes three or more referrals in any given encounter, an e-mail is automatically sent to the Director to allow for the coordination of those referrals to increase convenience and compliance.</a:t>
            </a:r>
          </a:p>
          <a:p>
            <a:endParaRPr lang="en-US">
              <a:solidFill>
                <a:schemeClr val="bg1"/>
              </a:solidFill>
            </a:endParaRPr>
          </a:p>
          <a:p>
            <a:r>
              <a:rPr lang="en-US">
                <a:solidFill>
                  <a:schemeClr val="bg1"/>
                </a:solidFill>
              </a:rPr>
              <a:t>The first column allows for the provider to indicate the special needs which the patient has and which would or might benefit from a follow-up contact from the Care coordination team.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image002"/>
          <p:cNvPicPr>
            <a:picLocks noChangeAspect="1" noChangeArrowheads="1"/>
          </p:cNvPicPr>
          <p:nvPr/>
        </p:nvPicPr>
        <p:blipFill>
          <a:blip r:embed="rId2" cstate="print"/>
          <a:srcRect/>
          <a:stretch>
            <a:fillRect/>
          </a:stretch>
        </p:blipFill>
        <p:spPr bwMode="auto">
          <a:xfrm>
            <a:off x="1447800" y="66675"/>
            <a:ext cx="5943600" cy="4429125"/>
          </a:xfrm>
          <a:prstGeom prst="rect">
            <a:avLst/>
          </a:prstGeom>
          <a:noFill/>
          <a:ln w="9525">
            <a:noFill/>
            <a:miter lim="800000"/>
            <a:headEnd/>
            <a:tailEnd/>
          </a:ln>
        </p:spPr>
      </p:pic>
      <p:sp>
        <p:nvSpPr>
          <p:cNvPr id="29699" name="Rectangle 3"/>
          <p:cNvSpPr>
            <a:spLocks noChangeArrowheads="1"/>
          </p:cNvSpPr>
          <p:nvPr/>
        </p:nvSpPr>
        <p:spPr bwMode="auto">
          <a:xfrm>
            <a:off x="457200" y="4724400"/>
            <a:ext cx="8305800" cy="1477963"/>
          </a:xfrm>
          <a:prstGeom prst="rect">
            <a:avLst/>
          </a:prstGeom>
          <a:noFill/>
          <a:ln w="9525">
            <a:noFill/>
            <a:miter lim="800000"/>
            <a:headEnd/>
            <a:tailEnd/>
          </a:ln>
        </p:spPr>
        <p:txBody>
          <a:bodyPr>
            <a:spAutoFit/>
          </a:bodyPr>
          <a:lstStyle/>
          <a:p>
            <a:r>
              <a:rPr lang="en-US">
                <a:solidFill>
                  <a:schemeClr val="bg1"/>
                </a:solidFill>
              </a:rPr>
              <a:t>A comment box is present which allows for a description of a need not covered by those listed.</a:t>
            </a:r>
          </a:p>
          <a:p>
            <a:endParaRPr lang="en-US">
              <a:solidFill>
                <a:schemeClr val="bg1"/>
              </a:solidFill>
            </a:endParaRPr>
          </a:p>
          <a:p>
            <a:r>
              <a:rPr lang="en-US">
                <a:solidFill>
                  <a:schemeClr val="bg1"/>
                </a:solidFill>
              </a:rPr>
              <a:t>The second column allows for the provider to indicate that the patient has financial needs and the service for which that need exists.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22" name="Picture 2" descr="image002"/>
          <p:cNvPicPr>
            <a:picLocks noChangeAspect="1" noChangeArrowheads="1"/>
          </p:cNvPicPr>
          <p:nvPr/>
        </p:nvPicPr>
        <p:blipFill>
          <a:blip r:embed="rId2" cstate="print"/>
          <a:srcRect/>
          <a:stretch>
            <a:fillRect/>
          </a:stretch>
        </p:blipFill>
        <p:spPr bwMode="auto">
          <a:xfrm>
            <a:off x="1447800" y="66675"/>
            <a:ext cx="5943600" cy="4429125"/>
          </a:xfrm>
          <a:prstGeom prst="rect">
            <a:avLst/>
          </a:prstGeom>
          <a:noFill/>
          <a:ln w="9525">
            <a:noFill/>
            <a:miter lim="800000"/>
            <a:headEnd/>
            <a:tailEnd/>
          </a:ln>
        </p:spPr>
      </p:pic>
      <p:sp>
        <p:nvSpPr>
          <p:cNvPr id="30723" name="Rectangle 3"/>
          <p:cNvSpPr>
            <a:spLocks noChangeArrowheads="1"/>
          </p:cNvSpPr>
          <p:nvPr/>
        </p:nvSpPr>
        <p:spPr bwMode="auto">
          <a:xfrm>
            <a:off x="457200" y="4724400"/>
            <a:ext cx="8305800" cy="1477963"/>
          </a:xfrm>
          <a:prstGeom prst="rect">
            <a:avLst/>
          </a:prstGeom>
          <a:noFill/>
          <a:ln w="9525">
            <a:noFill/>
            <a:miter lim="800000"/>
            <a:headEnd/>
            <a:tailEnd/>
          </a:ln>
        </p:spPr>
        <p:txBody>
          <a:bodyPr>
            <a:spAutoFit/>
          </a:bodyPr>
          <a:lstStyle/>
          <a:p>
            <a:endParaRPr lang="en-US">
              <a:solidFill>
                <a:schemeClr val="bg1"/>
              </a:solidFill>
            </a:endParaRPr>
          </a:p>
          <a:p>
            <a:r>
              <a:rPr lang="en-US">
                <a:solidFill>
                  <a:schemeClr val="bg1"/>
                </a:solidFill>
              </a:rPr>
              <a:t>Once the provider or nurse checks the needs which exist, the red button entitled “Click to Send to Care Coordination Team” is launched.  The button will turn to green which indicates that the e-mail has been sent to the Director of Care Coordination.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Care Coordination Staff</a:t>
            </a:r>
            <a:endParaRPr lang="en-US" dirty="0">
              <a:solidFill>
                <a:schemeClr val="accent1">
                  <a:tint val="88000"/>
                  <a:satMod val="150000"/>
                </a:schemeClr>
              </a:solidFill>
            </a:endParaRPr>
          </a:p>
        </p:txBody>
      </p:sp>
      <p:sp>
        <p:nvSpPr>
          <p:cNvPr id="10243" name="Content Placeholder 2"/>
          <p:cNvSpPr>
            <a:spLocks noGrp="1"/>
          </p:cNvSpPr>
          <p:nvPr>
            <p:ph idx="1"/>
          </p:nvPr>
        </p:nvSpPr>
        <p:spPr/>
        <p:txBody>
          <a:bodyPr/>
          <a:lstStyle/>
          <a:p>
            <a:pPr eaLnBrk="1" hangingPunct="1"/>
            <a:endParaRPr lang="en-US" smtClean="0"/>
          </a:p>
          <a:p>
            <a:pPr eaLnBrk="1" hangingPunct="1">
              <a:buFont typeface="Wingdings 2" pitchFamily="18" charset="2"/>
              <a:buNone/>
            </a:pPr>
            <a:r>
              <a:rPr lang="en-US" smtClean="0"/>
              <a:t>Pat Crawford, Director of Care Coordination</a:t>
            </a:r>
          </a:p>
          <a:p>
            <a:pPr eaLnBrk="1" hangingPunct="1">
              <a:buFont typeface="Wingdings 2" pitchFamily="18" charset="2"/>
              <a:buNone/>
            </a:pPr>
            <a:r>
              <a:rPr lang="en-US" smtClean="0"/>
              <a:t>Neena Weible, RN Care Manager</a:t>
            </a:r>
          </a:p>
          <a:p>
            <a:pPr eaLnBrk="1" hangingPunct="1">
              <a:buFont typeface="Wingdings 2" pitchFamily="18" charset="2"/>
              <a:buNone/>
            </a:pPr>
            <a:r>
              <a:rPr lang="en-US" smtClean="0"/>
              <a:t>Patricia Sam, LVN Care Manager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Goal</a:t>
            </a:r>
            <a:endParaRPr lang="en-US" dirty="0">
              <a:solidFill>
                <a:schemeClr val="accent1">
                  <a:tint val="88000"/>
                  <a:satMod val="150000"/>
                </a:schemeClr>
              </a:solidFill>
            </a:endParaRPr>
          </a:p>
        </p:txBody>
      </p:sp>
      <p:sp>
        <p:nvSpPr>
          <p:cNvPr id="11267" name="Content Placeholder 2"/>
          <p:cNvSpPr>
            <a:spLocks noGrp="1"/>
          </p:cNvSpPr>
          <p:nvPr>
            <p:ph idx="1"/>
          </p:nvPr>
        </p:nvSpPr>
        <p:spPr/>
        <p:txBody>
          <a:bodyPr/>
          <a:lstStyle/>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To provide all patients of SETMA with the caring and personal attention that the medical home model is created for.</a:t>
            </a:r>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To promote cost savings through patient education and compliance with outpatient services, which will ultimately decrease hospitalizations and promote better quality of life. </a:t>
            </a:r>
          </a:p>
          <a:p>
            <a:pPr marL="265113" indent="-265113" eaLnBrk="1" hangingPunct="1">
              <a:buFont typeface="Wingdings 2" pitchFamily="18" charset="2"/>
              <a:buNone/>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Department Responsibilities</a:t>
            </a:r>
            <a:endParaRPr lang="en-US" dirty="0">
              <a:solidFill>
                <a:schemeClr val="accent1">
                  <a:tint val="88000"/>
                  <a:satMod val="150000"/>
                </a:schemeClr>
              </a:solidFill>
            </a:endParaRPr>
          </a:p>
        </p:txBody>
      </p:sp>
      <p:sp>
        <p:nvSpPr>
          <p:cNvPr id="12291" name="Content Placeholder 2"/>
          <p:cNvSpPr>
            <a:spLocks noGrp="1"/>
          </p:cNvSpPr>
          <p:nvPr>
            <p:ph idx="1"/>
          </p:nvPr>
        </p:nvSpPr>
        <p:spPr>
          <a:xfrm>
            <a:off x="503238" y="1292225"/>
            <a:ext cx="8183562" cy="4651375"/>
          </a:xfrm>
        </p:spPr>
        <p:txBody>
          <a:bodyPr/>
          <a:lstStyle/>
          <a:p>
            <a:pPr marL="265113" indent="-265113" eaLnBrk="1" hangingPunct="1">
              <a:buFont typeface="Wingdings 2" pitchFamily="18" charset="2"/>
              <a:buChar char=""/>
            </a:pPr>
            <a:endParaRPr lang="en-US" sz="2800" smtClean="0"/>
          </a:p>
          <a:p>
            <a:pPr marL="265113" indent="-265113" eaLnBrk="1" hangingPunct="1">
              <a:buFont typeface="Wingdings 2" pitchFamily="18" charset="2"/>
              <a:buChar char=""/>
            </a:pPr>
            <a:endParaRPr lang="en-US" sz="2800" smtClean="0"/>
          </a:p>
          <a:p>
            <a:pPr marL="265113" indent="-265113" eaLnBrk="1" hangingPunct="1">
              <a:buFont typeface="Wingdings 2" pitchFamily="18" charset="2"/>
              <a:buNone/>
            </a:pPr>
            <a:r>
              <a:rPr lang="en-US" sz="2800" smtClean="0"/>
              <a:t>Follow up calls to all patient’s that have been discharged from the hospital.</a:t>
            </a:r>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Follow up calls  to patients seen in the office in which providers are concerned about exacerbation of disease process, compliance and / or teaching.</a:t>
            </a:r>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Department Responsibilities</a:t>
            </a:r>
            <a:endParaRPr lang="en-US" dirty="0">
              <a:solidFill>
                <a:schemeClr val="accent1">
                  <a:tint val="88000"/>
                  <a:satMod val="150000"/>
                </a:schemeClr>
              </a:solidFill>
            </a:endParaRPr>
          </a:p>
        </p:txBody>
      </p:sp>
      <p:sp>
        <p:nvSpPr>
          <p:cNvPr id="13315" name="Content Placeholder 2"/>
          <p:cNvSpPr>
            <a:spLocks noGrp="1"/>
          </p:cNvSpPr>
          <p:nvPr>
            <p:ph idx="1"/>
          </p:nvPr>
        </p:nvSpPr>
        <p:spPr>
          <a:xfrm>
            <a:off x="503238" y="1752600"/>
            <a:ext cx="8183562" cy="4651375"/>
          </a:xfrm>
        </p:spPr>
        <p:txBody>
          <a:bodyPr/>
          <a:lstStyle/>
          <a:p>
            <a:pPr marL="265113" indent="-265113" eaLnBrk="1" hangingPunct="1">
              <a:buFont typeface="Wingdings 2" pitchFamily="18" charset="2"/>
              <a:buChar char=""/>
            </a:pPr>
            <a:endParaRPr lang="en-US" sz="2800" smtClean="0"/>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Follow up calls  to patients who have received  three or more referrals.  To insure that the patient understands the reason for the referral, is in agreement with the plan of treatment and agrees to participate in their care.</a:t>
            </a:r>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endParaRPr lang="en-US" sz="2800" smtClean="0"/>
          </a:p>
          <a:p>
            <a:pPr marL="265113" indent="-265113" eaLnBrk="1" hangingPunct="1">
              <a:buFont typeface="Wingdings 2" pitchFamily="18" charset="2"/>
              <a:buNone/>
            </a:pPr>
            <a:r>
              <a:rPr lang="en-US" sz="28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Department Responsibilities</a:t>
            </a:r>
            <a:endParaRPr lang="en-US" dirty="0">
              <a:solidFill>
                <a:schemeClr val="accent1">
                  <a:tint val="88000"/>
                  <a:satMod val="150000"/>
                </a:schemeClr>
              </a:solidFill>
            </a:endParaRPr>
          </a:p>
        </p:txBody>
      </p:sp>
      <p:sp>
        <p:nvSpPr>
          <p:cNvPr id="14339" name="Content Placeholder 2"/>
          <p:cNvSpPr>
            <a:spLocks noGrp="1"/>
          </p:cNvSpPr>
          <p:nvPr>
            <p:ph idx="1"/>
          </p:nvPr>
        </p:nvSpPr>
        <p:spPr/>
        <p:txBody>
          <a:bodyPr/>
          <a:lstStyle/>
          <a:p>
            <a:pPr eaLnBrk="1" hangingPunct="1">
              <a:buFont typeface="Wingdings 2" pitchFamily="18" charset="2"/>
              <a:buNone/>
            </a:pPr>
            <a:r>
              <a:rPr lang="en-US" sz="2400" smtClean="0"/>
              <a:t>Assisting patients with compliance by facilitating with resources available for medication,  transportation and coordination of visits.</a:t>
            </a:r>
          </a:p>
          <a:p>
            <a:pPr eaLnBrk="1" hangingPunct="1">
              <a:buFont typeface="Wingdings 2" pitchFamily="18" charset="2"/>
              <a:buNone/>
            </a:pPr>
            <a:endParaRPr lang="en-US" sz="2400" smtClean="0"/>
          </a:p>
          <a:p>
            <a:pPr eaLnBrk="1" hangingPunct="1">
              <a:buFont typeface="Wingdings 2" pitchFamily="18" charset="2"/>
              <a:buNone/>
            </a:pPr>
            <a:r>
              <a:rPr lang="en-US" sz="2400" smtClean="0"/>
              <a:t>Scheduling all pre-surgery clearances for GTPA.</a:t>
            </a:r>
          </a:p>
          <a:p>
            <a:pPr eaLnBrk="1" hangingPunct="1">
              <a:buFont typeface="Wingdings 2" pitchFamily="18" charset="2"/>
              <a:buNone/>
            </a:pPr>
            <a:endParaRPr lang="en-US" sz="2400" smtClean="0"/>
          </a:p>
          <a:p>
            <a:pPr eaLnBrk="1" hangingPunct="1">
              <a:buFont typeface="Wingdings 2" pitchFamily="18" charset="2"/>
              <a:buNone/>
            </a:pPr>
            <a:r>
              <a:rPr lang="en-US" sz="2400" smtClean="0"/>
              <a:t>Documenting patient complaints and resolving issues of concern within a timely manner.</a:t>
            </a:r>
          </a:p>
          <a:p>
            <a:pPr eaLnBrk="1" hangingPunct="1">
              <a:buFont typeface="Wingdings 2" pitchFamily="18" charset="2"/>
              <a:buNone/>
            </a:pPr>
            <a:endParaRPr lang="en-US" sz="2400" smtClean="0"/>
          </a:p>
          <a:p>
            <a:pPr eaLnBrk="1" hangingPunct="1">
              <a:buFont typeface="Wingdings 2" pitchFamily="18" charset="2"/>
              <a:buNone/>
            </a:pPr>
            <a:r>
              <a:rPr lang="en-US" sz="2400" smtClean="0"/>
              <a:t>Assisting patients and family members with a holistic and non judgmental approach by offering support related to social  and economical challenges.</a:t>
            </a:r>
          </a:p>
          <a:p>
            <a:pPr eaLnBrk="1" hangingPunct="1">
              <a:buFont typeface="Wingdings 2" pitchFamily="18" charset="2"/>
              <a:buNone/>
            </a:pPr>
            <a:endParaRPr lang="en-US" sz="2400" smtClean="0"/>
          </a:p>
          <a:p>
            <a:pPr eaLnBrk="1" hangingPunct="1">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tint val="88000"/>
                    <a:satMod val="150000"/>
                  </a:schemeClr>
                </a:solidFill>
              </a:rPr>
              <a:t>Conclusion</a:t>
            </a:r>
            <a:endParaRPr lang="en-US" dirty="0">
              <a:solidFill>
                <a:schemeClr val="accent1">
                  <a:tint val="88000"/>
                  <a:satMod val="150000"/>
                </a:schemeClr>
              </a:solidFill>
            </a:endParaRPr>
          </a:p>
        </p:txBody>
      </p:sp>
      <p:sp>
        <p:nvSpPr>
          <p:cNvPr id="15363"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buFont typeface="Wingdings 2" pitchFamily="18" charset="2"/>
              <a:buNone/>
            </a:pPr>
            <a:r>
              <a:rPr lang="en-US" smtClean="0"/>
              <a:t>The services provided by the Care Coordination Department will result in convenience for our patients, increased  patient satisfaction, patient confidence, trust and compliance. </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Coordinated Care</a:t>
            </a:r>
            <a:endParaRPr lang="en-US" dirty="0"/>
          </a:p>
        </p:txBody>
      </p:sp>
      <p:sp>
        <p:nvSpPr>
          <p:cNvPr id="16387" name="Content Placeholder 2"/>
          <p:cNvSpPr>
            <a:spLocks noGrp="1"/>
          </p:cNvSpPr>
          <p:nvPr>
            <p:ph idx="1"/>
          </p:nvPr>
        </p:nvSpPr>
        <p:spPr/>
        <p:txBody>
          <a:bodyPr/>
          <a:lstStyle/>
          <a:p>
            <a:pPr eaLnBrk="1" hangingPunct="1">
              <a:buFont typeface="Wingdings 2" pitchFamily="18" charset="2"/>
              <a:buNone/>
            </a:pPr>
            <a:r>
              <a:rPr lang="en-US" sz="2400" smtClean="0"/>
              <a:t>One of the “catch phrases” to medical home is that the care is “coordinated.”  While this process traditionally has referred to scheduling, i.e., that visits to multiple providers with different areas of responsibility are “scheduled” on the same day for patient convenience, it has come to mean much more to SETMA.  </a:t>
            </a:r>
          </a:p>
          <a:p>
            <a:pPr eaLnBrk="1" hangingPunct="1">
              <a:buFont typeface="Wingdings 2" pitchFamily="18" charset="2"/>
              <a:buNone/>
            </a:pPr>
            <a:r>
              <a:rPr lang="en-US" sz="2400" smtClean="0"/>
              <a:t>Because many of our patients are elderly and some have limited resources, the quality of care they receive very often depends upon this “coordination.”  It is hard for the frail elderly to make multiple trips to the clinic. It is impossible for those who live at a distance on limited resources to afford the fuel for multiple visits to the clinic.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252</TotalTime>
  <Words>1186</Words>
  <Application>Microsoft Office PowerPoint</Application>
  <PresentationFormat>On-screen Show (4:3)</PresentationFormat>
  <Paragraphs>123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Medical Home &amp;   Coordinated Care</vt:lpstr>
      <vt:lpstr>What is Care Coordination?</vt:lpstr>
      <vt:lpstr>Care Coordination Staff</vt:lpstr>
      <vt:lpstr>Goal</vt:lpstr>
      <vt:lpstr>Department Responsibilities</vt:lpstr>
      <vt:lpstr>Department Responsibilities</vt:lpstr>
      <vt:lpstr>Department Responsibilities</vt:lpstr>
      <vt:lpstr>Conclusion</vt:lpstr>
      <vt:lpstr>Coordinated Care</vt:lpstr>
      <vt:lpstr>Elements of Coordinated Care</vt:lpstr>
      <vt:lpstr>Opportunities with Coordinated Care</vt:lpstr>
      <vt:lpstr>Opportunities with Coordinated Care</vt:lpstr>
      <vt:lpstr>Director of Coordinated Care (DCC)</vt:lpstr>
      <vt:lpstr>Integrated Care</vt:lpstr>
      <vt:lpstr>Quality of Care &amp; Patient Safety</vt:lpstr>
      <vt:lpstr>Quality of Care &amp; Patient Safety</vt:lpstr>
      <vt:lpstr>Continuity of Care</vt:lpstr>
      <vt:lpstr>Continuity of Care</vt:lpstr>
      <vt:lpstr>Care Coordination Template</vt:lpstr>
      <vt:lpstr>Care Coordination Template</vt:lpstr>
      <vt:lpstr>PowerPoint Presentation</vt:lpstr>
      <vt:lpstr>PowerPoint Presentation</vt:lpstr>
      <vt:lpstr>PowerPoint Presentation</vt:lpstr>
    </vt:vector>
  </TitlesOfParts>
  <Company>SETMA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Coordination Department</dc:title>
  <dc:creator>psam11</dc:creator>
  <cp:lastModifiedBy>Dale</cp:lastModifiedBy>
  <cp:revision>40</cp:revision>
  <dcterms:created xsi:type="dcterms:W3CDTF">2010-10-14T20:07:51Z</dcterms:created>
  <dcterms:modified xsi:type="dcterms:W3CDTF">2011-12-19T19:00:41Z</dcterms:modified>
</cp:coreProperties>
</file>