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334" r:id="rId2"/>
    <p:sldId id="335" r:id="rId3"/>
    <p:sldId id="257" r:id="rId4"/>
    <p:sldId id="258" r:id="rId5"/>
    <p:sldId id="260" r:id="rId6"/>
    <p:sldId id="261" r:id="rId7"/>
    <p:sldId id="262" r:id="rId8"/>
    <p:sldId id="263" r:id="rId9"/>
    <p:sldId id="264" r:id="rId10"/>
    <p:sldId id="265" r:id="rId11"/>
    <p:sldId id="346" r:id="rId12"/>
    <p:sldId id="347" r:id="rId13"/>
    <p:sldId id="266" r:id="rId14"/>
    <p:sldId id="267" r:id="rId15"/>
    <p:sldId id="368" r:id="rId16"/>
    <p:sldId id="374" r:id="rId17"/>
    <p:sldId id="268" r:id="rId18"/>
    <p:sldId id="269" r:id="rId19"/>
    <p:sldId id="270" r:id="rId20"/>
    <p:sldId id="271" r:id="rId21"/>
    <p:sldId id="376" r:id="rId22"/>
    <p:sldId id="377" r:id="rId23"/>
    <p:sldId id="378" r:id="rId24"/>
    <p:sldId id="379" r:id="rId25"/>
    <p:sldId id="339" r:id="rId26"/>
    <p:sldId id="354" r:id="rId27"/>
    <p:sldId id="371" r:id="rId28"/>
    <p:sldId id="344" r:id="rId29"/>
    <p:sldId id="345" r:id="rId30"/>
    <p:sldId id="352" r:id="rId31"/>
    <p:sldId id="353" r:id="rId32"/>
    <p:sldId id="351" r:id="rId33"/>
    <p:sldId id="348" r:id="rId34"/>
    <p:sldId id="350" r:id="rId35"/>
    <p:sldId id="369" r:id="rId36"/>
    <p:sldId id="370" r:id="rId37"/>
    <p:sldId id="372" r:id="rId38"/>
    <p:sldId id="373" r:id="rId39"/>
    <p:sldId id="295" r:id="rId40"/>
    <p:sldId id="296" r:id="rId41"/>
    <p:sldId id="297" r:id="rId42"/>
    <p:sldId id="355" r:id="rId43"/>
    <p:sldId id="357" r:id="rId44"/>
    <p:sldId id="356" r:id="rId45"/>
    <p:sldId id="359" r:id="rId46"/>
    <p:sldId id="361" r:id="rId47"/>
    <p:sldId id="365" r:id="rId48"/>
    <p:sldId id="364" r:id="rId49"/>
    <p:sldId id="363" r:id="rId50"/>
    <p:sldId id="366" r:id="rId51"/>
    <p:sldId id="298" r:id="rId52"/>
    <p:sldId id="336" r:id="rId53"/>
    <p:sldId id="301" r:id="rId54"/>
    <p:sldId id="306" r:id="rId55"/>
    <p:sldId id="307" r:id="rId56"/>
    <p:sldId id="337" r:id="rId57"/>
    <p:sldId id="308" r:id="rId58"/>
    <p:sldId id="309" r:id="rId59"/>
    <p:sldId id="310"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31" r:id="rId75"/>
    <p:sldId id="367" r:id="rId76"/>
    <p:sldId id="327" r:id="rId77"/>
    <p:sldId id="328" r:id="rId78"/>
    <p:sldId id="329" r:id="rId79"/>
    <p:sldId id="330" r:id="rId8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6" autoAdjust="0"/>
    <p:restoredTop sz="94660"/>
  </p:normalViewPr>
  <p:slideViewPr>
    <p:cSldViewPr>
      <p:cViewPr varScale="1">
        <p:scale>
          <a:sx n="81" d="100"/>
          <a:sy n="81" d="100"/>
        </p:scale>
        <p:origin x="152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0AC30DF-D86F-4276-B45E-C265F272A72F}"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7872FA7-353D-4CDE-915F-D1B0579F81B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D70CBB-E3DC-4B33-ACD8-312949698435}" type="slidenum">
              <a:rPr lang="en-US" smtClean="0"/>
              <a:pPr fontAlgn="base">
                <a:spcBef>
                  <a:spcPct val="0"/>
                </a:spcBef>
                <a:spcAft>
                  <a:spcPct val="0"/>
                </a:spcAft>
                <a:defRPr/>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7" name="Rectangle 6"/>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fld id="{6AF062F5-3867-4E33-A2F3-581A569D3D0D}" type="datetimeFigureOut">
              <a:rPr lang="en-US"/>
              <a:pPr>
                <a:defRPr/>
              </a:pPr>
              <a:t>8/23/2020</a:t>
            </a:fld>
            <a:endParaRPr lang="en-US" dirty="0"/>
          </a:p>
        </p:txBody>
      </p:sp>
      <p:sp>
        <p:nvSpPr>
          <p:cNvPr id="11" name="Footer Placeholder 4"/>
          <p:cNvSpPr>
            <a:spLocks noGrp="1"/>
          </p:cNvSpPr>
          <p:nvPr>
            <p:ph type="ftr" sz="quarter" idx="11"/>
          </p:nvPr>
        </p:nvSpPr>
        <p:spPr>
          <a:xfrm>
            <a:off x="1892300" y="6553200"/>
            <a:ext cx="1676400" cy="228600"/>
          </a:xfrm>
        </p:spPr>
        <p:txBody>
          <a:bodyPr anchor="t" anchorCtr="0"/>
          <a:lstStyle>
            <a:lvl1pPr>
              <a:defRPr>
                <a:solidFill>
                  <a:sysClr val="windowText" lastClr="000000"/>
                </a:solidFill>
              </a:defRPr>
            </a:lvl1pPr>
          </a:lstStyle>
          <a:p>
            <a:pPr>
              <a:defRPr/>
            </a:pPr>
            <a:endParaRPr lang="en-US"/>
          </a:p>
        </p:txBody>
      </p:sp>
      <p:sp>
        <p:nvSpPr>
          <p:cNvPr id="12" name="Slide Number Placeholder 5"/>
          <p:cNvSpPr>
            <a:spLocks noGrp="1"/>
          </p:cNvSpPr>
          <p:nvPr>
            <p:ph type="sldNum" sz="quarter" idx="12"/>
          </p:nvPr>
        </p:nvSpPr>
        <p:spPr>
          <a:xfrm>
            <a:off x="4870450" y="6553200"/>
            <a:ext cx="762000" cy="228600"/>
          </a:xfrm>
        </p:spPr>
        <p:txBody>
          <a:bodyPr/>
          <a:lstStyle>
            <a:lvl1pPr algn="ctr">
              <a:defRPr sz="900" kern="1200" cap="small" baseline="0">
                <a:solidFill>
                  <a:sysClr val="windowText" lastClr="000000"/>
                </a:solidFill>
                <a:latin typeface="+mj-lt"/>
                <a:ea typeface="+mn-ea"/>
                <a:cs typeface="+mn-cs"/>
              </a:defRPr>
            </a:lvl1pPr>
          </a:lstStyle>
          <a:p>
            <a:pPr>
              <a:defRPr/>
            </a:pPr>
            <a:fld id="{83EA7484-7C03-490D-80AF-01BD274059B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6FAC2681-AAA4-4188-88F4-6E90A02BE316}" type="datetimeFigureOut">
              <a:rPr lang="en-US"/>
              <a:pPr>
                <a:defRPr/>
              </a:pPr>
              <a:t>8/23/2020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900F9-2C52-4BCE-A7EA-D7139EA6DE1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Oval 7"/>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Vertical Title 1"/>
          <p:cNvSpPr>
            <a:spLocks noGrp="1"/>
          </p:cNvSpPr>
          <p:nvPr>
            <p:ph type="title" orient="vert"/>
          </p:nvPr>
        </p:nvSpPr>
        <p:spPr>
          <a:xfrm>
            <a:off x="7467600" y="2298700"/>
            <a:ext cx="1447800" cy="3827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3"/>
          <p:cNvSpPr>
            <a:spLocks noGrp="1"/>
          </p:cNvSpPr>
          <p:nvPr>
            <p:ph type="dt" sz="half" idx="10"/>
          </p:nvPr>
        </p:nvSpPr>
        <p:spPr/>
        <p:txBody>
          <a:bodyPr/>
          <a:lstStyle>
            <a:lvl1pPr>
              <a:defRPr/>
            </a:lvl1pPr>
          </a:lstStyle>
          <a:p>
            <a:pPr>
              <a:defRPr/>
            </a:pPr>
            <a:fld id="{A72E9BB0-715A-4D70-998E-3F3014E6AA6F}" type="datetimeFigureOut">
              <a:rPr lang="en-US"/>
              <a:pPr>
                <a:defRPr/>
              </a:pPr>
              <a:t>8/23/2020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848600" y="533400"/>
            <a:ext cx="762000" cy="609600"/>
          </a:xfrm>
        </p:spPr>
        <p:txBody>
          <a:bodyPr/>
          <a:lstStyle>
            <a:lvl1pPr>
              <a:defRPr/>
            </a:lvl1pPr>
          </a:lstStyle>
          <a:p>
            <a:pPr>
              <a:defRPr/>
            </a:pPr>
            <a:fld id="{00D41B68-AD0C-4E3E-B842-795E70B695B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27ACB6DF-1F5F-440D-B958-F457E6232559}" type="datetimeFigureOut">
              <a:rPr lang="en-US"/>
              <a:pPr>
                <a:defRPr/>
              </a:pPr>
              <a:t>8/23/2020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24EB49-595F-4EC0-BDED-3C3BF555C57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fld id="{4F91639F-B8EA-486D-9B1F-96A90123AC2C}" type="datetimeFigureOut">
              <a:rPr lang="en-US"/>
              <a:pPr>
                <a:defRPr/>
              </a:pPr>
              <a:t>8/23/2020</a:t>
            </a:fld>
            <a:endParaRPr lang="en-US" dirty="0"/>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a:solidFill>
                  <a:sysClr val="windowText" lastClr="000000"/>
                </a:solidFill>
                <a:latin typeface="+mj-lt"/>
                <a:ea typeface="+mn-ea"/>
                <a:cs typeface="+mn-cs"/>
              </a:defRPr>
            </a:lvl1pPr>
          </a:lstStyle>
          <a:p>
            <a:pPr>
              <a:defRPr/>
            </a:pPr>
            <a:fld id="{8A2F69DB-6582-4F6D-A26D-09A2AFCAC3C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F96AAEC4-931E-41CF-8D36-553D12C8AD7F}" type="datetimeFigureOut">
              <a:rPr lang="en-US"/>
              <a:pPr>
                <a:defRPr/>
              </a:pPr>
              <a:t>8/23/2020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859F40-A222-4C2F-B00F-0465A2C84C9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fld id="{351E8E4C-F6D9-4EDD-AE31-CAAD92EB774F}" type="datetimeFigureOut">
              <a:rPr lang="en-US"/>
              <a:pPr>
                <a:defRPr/>
              </a:pPr>
              <a:t>8/23/2020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B3E2FE-9F99-42F0-985D-ABB5514D054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a:t>Click to edit Master title style</a:t>
            </a:r>
            <a:endParaRPr/>
          </a:p>
        </p:txBody>
      </p:sp>
      <p:sp>
        <p:nvSpPr>
          <p:cNvPr id="7" name="Date Placeholder 2"/>
          <p:cNvSpPr>
            <a:spLocks noGrp="1"/>
          </p:cNvSpPr>
          <p:nvPr>
            <p:ph type="dt" sz="half" idx="10"/>
          </p:nvPr>
        </p:nvSpPr>
        <p:spPr/>
        <p:txBody>
          <a:bodyPr/>
          <a:lstStyle>
            <a:lvl1pPr>
              <a:defRPr/>
            </a:lvl1pPr>
          </a:lstStyle>
          <a:p>
            <a:pPr>
              <a:defRPr/>
            </a:pPr>
            <a:fld id="{EDBDBA65-ECA6-44AA-938D-B029F3D8D274}" type="datetimeFigureOut">
              <a:rPr lang="en-US"/>
              <a:pPr>
                <a:defRPr/>
              </a:pPr>
              <a:t>8/23/2020</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604D5114-371D-42C9-85B8-8E7F90005B0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5" name="Date Placeholder 1"/>
          <p:cNvSpPr>
            <a:spLocks noGrp="1"/>
          </p:cNvSpPr>
          <p:nvPr>
            <p:ph type="dt" sz="half" idx="10"/>
          </p:nvPr>
        </p:nvSpPr>
        <p:spPr/>
        <p:txBody>
          <a:bodyPr/>
          <a:lstStyle>
            <a:lvl1pPr>
              <a:defRPr/>
            </a:lvl1pPr>
          </a:lstStyle>
          <a:p>
            <a:pPr>
              <a:defRPr/>
            </a:pPr>
            <a:fld id="{593C0D2E-EC69-4468-8008-29FB5B3D351F}" type="datetimeFigureOut">
              <a:rPr lang="en-US"/>
              <a:pPr>
                <a:defRPr/>
              </a:pPr>
              <a:t>8/23/2020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5C04A9EB-C28A-423E-99E3-56DAE97240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4FA1B9-74FA-4015-B23C-5A9625B9A125}" type="datetimeFigureOut">
              <a:rPr lang="en-US"/>
              <a:pPr>
                <a:defRPr/>
              </a:pPr>
              <a:t>8/23/2020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28457F-C27E-4282-93F1-5E7945797F0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E7175C-263F-43BB-B3D4-B5B2D98A97F4}" type="datetimeFigureOut">
              <a:rPr lang="en-US"/>
              <a:pPr>
                <a:defRPr/>
              </a:pPr>
              <a:t>8/23/2020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4AC281-69C7-41E9-93F6-F32AD41459F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027" name="Text Placeholder 2"/>
          <p:cNvSpPr>
            <a:spLocks noGrp="1"/>
          </p:cNvSpPr>
          <p:nvPr>
            <p:ph type="body" idx="1"/>
          </p:nvPr>
        </p:nvSpPr>
        <p:spPr bwMode="auto">
          <a:xfrm>
            <a:off x="2438400" y="2286000"/>
            <a:ext cx="62484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a:t>Click to edit Master title style</a:t>
            </a:r>
            <a:endParaRPr/>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fontAlgn="auto">
              <a:spcBef>
                <a:spcPts val="0"/>
              </a:spcBef>
              <a:spcAft>
                <a:spcPts val="0"/>
              </a:spcAft>
              <a:defRPr sz="900" cap="small" baseline="0">
                <a:solidFill>
                  <a:schemeClr val="tx1"/>
                </a:solidFill>
                <a:latin typeface="+mj-lt"/>
              </a:defRPr>
            </a:lvl1pPr>
          </a:lstStyle>
          <a:p>
            <a:pPr>
              <a:defRPr/>
            </a:pPr>
            <a:fld id="{558040B0-E65F-43A5-8F1E-C874A49DD0A4}" type="datetimeFigureOut">
              <a:rPr lang="en-US"/>
              <a:pPr>
                <a:defRPr/>
              </a:pPr>
              <a:t>8/23/2020</a:t>
            </a:fld>
            <a:endParaRPr lang="en-US" dirty="0"/>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fontAlgn="auto">
              <a:spcBef>
                <a:spcPts val="0"/>
              </a:spcBef>
              <a:spcAft>
                <a:spcPts val="0"/>
              </a:spcAft>
              <a:defRPr sz="900" cap="small" baseline="0">
                <a:solidFill>
                  <a:schemeClr val="tx1"/>
                </a:solidFill>
                <a:latin typeface="+mj-lt"/>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fontAlgn="auto">
              <a:spcBef>
                <a:spcPts val="0"/>
              </a:spcBef>
              <a:spcAft>
                <a:spcPts val="0"/>
              </a:spcAft>
              <a:defRPr sz="1600" cap="small" baseline="0">
                <a:solidFill>
                  <a:schemeClr val="tx1"/>
                </a:solidFill>
                <a:latin typeface="+mj-lt"/>
              </a:defRPr>
            </a:lvl1pPr>
          </a:lstStyle>
          <a:p>
            <a:pPr>
              <a:defRPr/>
            </a:pPr>
            <a:fld id="{4C0457CD-E651-48A8-BFB1-57136914EFB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3" r:id="rId1"/>
    <p:sldLayoutId id="2147483917" r:id="rId2"/>
    <p:sldLayoutId id="2147483924" r:id="rId3"/>
    <p:sldLayoutId id="2147483918" r:id="rId4"/>
    <p:sldLayoutId id="2147483919" r:id="rId5"/>
    <p:sldLayoutId id="2147483925" r:id="rId6"/>
    <p:sldLayoutId id="2147483926" r:id="rId7"/>
    <p:sldLayoutId id="2147483920" r:id="rId8"/>
    <p:sldLayoutId id="2147483921" r:id="rId9"/>
    <p:sldLayoutId id="2147483922" r:id="rId10"/>
    <p:sldLayoutId id="2147483927" r:id="rId11"/>
  </p:sldLayoutIdLst>
  <p:txStyles>
    <p:titleStyle>
      <a:lvl1pPr algn="r" rtl="0" eaLnBrk="0" fontAlgn="base" hangingPunct="0">
        <a:spcBef>
          <a:spcPct val="0"/>
        </a:spcBef>
        <a:spcAft>
          <a:spcPct val="0"/>
        </a:spcAft>
        <a:defRPr sz="4400" kern="1200" cap="small" spc="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Trebuchet MS" pitchFamily="34" charset="0"/>
        </a:defRPr>
      </a:lvl2pPr>
      <a:lvl3pPr algn="r" rtl="0" eaLnBrk="0" fontAlgn="base" hangingPunct="0">
        <a:spcBef>
          <a:spcPct val="0"/>
        </a:spcBef>
        <a:spcAft>
          <a:spcPct val="0"/>
        </a:spcAft>
        <a:defRPr sz="4400">
          <a:solidFill>
            <a:schemeClr val="tx1"/>
          </a:solidFill>
          <a:latin typeface="Trebuchet MS" pitchFamily="34" charset="0"/>
        </a:defRPr>
      </a:lvl3pPr>
      <a:lvl4pPr algn="r" rtl="0" eaLnBrk="0" fontAlgn="base" hangingPunct="0">
        <a:spcBef>
          <a:spcPct val="0"/>
        </a:spcBef>
        <a:spcAft>
          <a:spcPct val="0"/>
        </a:spcAft>
        <a:defRPr sz="4400">
          <a:solidFill>
            <a:schemeClr val="tx1"/>
          </a:solidFill>
          <a:latin typeface="Trebuchet MS" pitchFamily="34" charset="0"/>
        </a:defRPr>
      </a:lvl4pPr>
      <a:lvl5pPr algn="r" rtl="0" eaLnBrk="0" fontAlgn="base" hangingPunct="0">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eaLnBrk="0" fontAlgn="base" hangingPunct="0">
        <a:spcBef>
          <a:spcPts val="18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D4E336"/>
        </a:buClr>
        <a:buSzPct val="80000"/>
        <a:buFont typeface="Wingdings"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0C8228"/>
        </a:buClr>
        <a:buSzPct val="80000"/>
        <a:buFont typeface="Wingdings"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C0EDA8"/>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etma.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133600" y="1066800"/>
            <a:ext cx="6705600" cy="2895600"/>
          </a:xfrm>
        </p:spPr>
        <p:txBody>
          <a:bodyPr rtlCol="0">
            <a:normAutofit fontScale="25000" lnSpcReduction="20000"/>
          </a:bodyPr>
          <a:lstStyle/>
          <a:p>
            <a:pPr eaLnBrk="1" fontAlgn="auto" hangingPunct="1">
              <a:spcAft>
                <a:spcPts val="0"/>
              </a:spcAft>
              <a:defRPr/>
            </a:pPr>
            <a:r>
              <a:rPr lang="en-US" dirty="0"/>
              <a:t> </a:t>
            </a:r>
          </a:p>
          <a:p>
            <a:pPr eaLnBrk="1" fontAlgn="auto" hangingPunct="1">
              <a:spcBef>
                <a:spcPct val="0"/>
              </a:spcBef>
              <a:spcAft>
                <a:spcPts val="0"/>
              </a:spcAft>
              <a:defRPr/>
            </a:pPr>
            <a:r>
              <a:rPr lang="en-US" sz="12800" b="1" cap="small" spc="200" dirty="0">
                <a:solidFill>
                  <a:schemeClr val="tx1"/>
                </a:solidFill>
                <a:latin typeface="+mj-lt"/>
                <a:ea typeface="+mj-ea"/>
                <a:cs typeface="+mj-cs"/>
              </a:rPr>
              <a:t>National Institute for Quality</a:t>
            </a:r>
          </a:p>
          <a:p>
            <a:pPr eaLnBrk="1" fontAlgn="auto" hangingPunct="1">
              <a:spcBef>
                <a:spcPct val="0"/>
              </a:spcBef>
              <a:spcAft>
                <a:spcPts val="0"/>
              </a:spcAft>
              <a:defRPr/>
            </a:pPr>
            <a:r>
              <a:rPr lang="en-US" sz="12800" b="1" cap="small" spc="200" dirty="0">
                <a:solidFill>
                  <a:schemeClr val="tx1"/>
                </a:solidFill>
                <a:latin typeface="+mj-lt"/>
                <a:ea typeface="+mj-ea"/>
                <a:cs typeface="+mj-cs"/>
              </a:rPr>
              <a:t>Improvement and Education</a:t>
            </a:r>
          </a:p>
          <a:p>
            <a:pPr eaLnBrk="1" fontAlgn="auto" hangingPunct="1">
              <a:spcBef>
                <a:spcPct val="0"/>
              </a:spcBef>
              <a:spcAft>
                <a:spcPts val="0"/>
              </a:spcAft>
              <a:defRPr/>
            </a:pPr>
            <a:endParaRPr lang="en-US" sz="12800" b="1" cap="small" spc="200" dirty="0">
              <a:solidFill>
                <a:schemeClr val="tx1"/>
              </a:solidFill>
              <a:latin typeface="+mj-lt"/>
              <a:ea typeface="+mj-ea"/>
              <a:cs typeface="+mj-cs"/>
            </a:endParaRPr>
          </a:p>
          <a:p>
            <a:pPr eaLnBrk="1" fontAlgn="auto" hangingPunct="1">
              <a:spcBef>
                <a:spcPct val="0"/>
              </a:spcBef>
              <a:spcAft>
                <a:spcPts val="0"/>
              </a:spcAft>
              <a:defRPr/>
            </a:pPr>
            <a:r>
              <a:rPr lang="en-US" sz="12800" b="1" cap="small" spc="200" dirty="0">
                <a:solidFill>
                  <a:schemeClr val="tx1"/>
                </a:solidFill>
                <a:latin typeface="+mj-lt"/>
                <a:ea typeface="+mj-ea"/>
                <a:cs typeface="+mj-cs"/>
              </a:rPr>
              <a:t>“Moving From Quality Measurement to Continuous Performance Improvement”</a:t>
            </a:r>
          </a:p>
          <a:p>
            <a:pPr eaLnBrk="1" fontAlgn="auto" hangingPunct="1">
              <a:spcAft>
                <a:spcPts val="0"/>
              </a:spcAft>
              <a:defRPr/>
            </a:pPr>
            <a:r>
              <a:rPr lang="en-US" sz="6500" b="1" dirty="0"/>
              <a:t> </a:t>
            </a:r>
            <a:endParaRPr lang="en-US" sz="6500" dirty="0"/>
          </a:p>
          <a:p>
            <a:pPr eaLnBrk="1" fontAlgn="auto" hangingPunct="1">
              <a:spcAft>
                <a:spcPts val="0"/>
              </a:spcAft>
              <a:defRPr/>
            </a:pPr>
            <a:endParaRPr lang="en-US" dirty="0"/>
          </a:p>
        </p:txBody>
      </p:sp>
      <p:sp>
        <p:nvSpPr>
          <p:cNvPr id="5" name="Title 4"/>
          <p:cNvSpPr>
            <a:spLocks noGrp="1"/>
          </p:cNvSpPr>
          <p:nvPr>
            <p:ph type="ctrTitle"/>
          </p:nvPr>
        </p:nvSpPr>
        <p:spPr>
          <a:xfrm>
            <a:off x="2209800" y="5486400"/>
            <a:ext cx="6553200" cy="609600"/>
          </a:xfrm>
        </p:spPr>
        <p:txBody>
          <a:bodyPr/>
          <a:lstStyle/>
          <a:p>
            <a:pPr algn="r">
              <a:defRPr/>
            </a:pPr>
            <a:r>
              <a:rPr lang="en-US" sz="2000" dirty="0">
                <a:solidFill>
                  <a:schemeClr val="tx1">
                    <a:alpha val="50000"/>
                  </a:schemeClr>
                </a:solidFill>
                <a:latin typeface="+mn-lt"/>
                <a:ea typeface="+mn-ea"/>
                <a:cs typeface="+mn-cs"/>
              </a:rPr>
              <a:t>September 14-16,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16387" name="Picture 2"/>
          <p:cNvPicPr>
            <a:picLocks noChangeAspect="1" noChangeArrowheads="1"/>
          </p:cNvPicPr>
          <p:nvPr/>
        </p:nvPicPr>
        <p:blipFill>
          <a:blip r:embed="rId2" cstate="print"/>
          <a:srcRect/>
          <a:stretch>
            <a:fillRect/>
          </a:stretch>
        </p:blipFill>
        <p:spPr bwMode="auto">
          <a:xfrm>
            <a:off x="576263" y="1773238"/>
            <a:ext cx="8034337" cy="50085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age001"/>
          <p:cNvPicPr>
            <a:picLocks noChangeAspect="1" noChangeArrowheads="1"/>
          </p:cNvPicPr>
          <p:nvPr/>
        </p:nvPicPr>
        <p:blipFill>
          <a:blip r:embed="rId2" cstate="print"/>
          <a:srcRect/>
          <a:stretch>
            <a:fillRect/>
          </a:stretch>
        </p:blipFill>
        <p:spPr bwMode="auto">
          <a:xfrm>
            <a:off x="95250" y="1981200"/>
            <a:ext cx="9048750" cy="4343400"/>
          </a:xfrm>
          <a:prstGeom prst="rect">
            <a:avLst/>
          </a:prstGeom>
          <a:noFill/>
          <a:ln w="9525">
            <a:noFill/>
            <a:miter lim="800000"/>
            <a:headEnd/>
            <a:tailEnd/>
          </a:ln>
        </p:spPr>
      </p:pic>
      <p:sp>
        <p:nvSpPr>
          <p:cNvPr id="7"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002"/>
          <p:cNvPicPr>
            <a:picLocks noChangeAspect="1" noChangeArrowheads="1"/>
          </p:cNvPicPr>
          <p:nvPr/>
        </p:nvPicPr>
        <p:blipFill>
          <a:blip r:embed="rId2" cstate="print"/>
          <a:srcRect/>
          <a:stretch>
            <a:fillRect/>
          </a:stretch>
        </p:blipFill>
        <p:spPr bwMode="auto">
          <a:xfrm>
            <a:off x="0" y="2133600"/>
            <a:ext cx="9144000" cy="4267200"/>
          </a:xfrm>
          <a:prstGeom prst="rect">
            <a:avLst/>
          </a:prstGeom>
          <a:noFill/>
          <a:ln w="9525">
            <a:noFill/>
            <a:miter lim="800000"/>
            <a:headEnd/>
            <a:tailEnd/>
          </a:ln>
        </p:spPr>
      </p:pic>
      <p:sp>
        <p:nvSpPr>
          <p:cNvPr id="6"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19459" name="Rectangle 6"/>
          <p:cNvSpPr>
            <a:spLocks noChangeArrowheads="1"/>
          </p:cNvSpPr>
          <p:nvPr/>
        </p:nvSpPr>
        <p:spPr bwMode="auto">
          <a:xfrm>
            <a:off x="381000" y="2286000"/>
            <a:ext cx="8153400" cy="830263"/>
          </a:xfrm>
          <a:prstGeom prst="rect">
            <a:avLst/>
          </a:prstGeom>
          <a:noFill/>
          <a:ln w="9525">
            <a:noFill/>
            <a:miter lim="800000"/>
            <a:headEnd/>
            <a:tailEnd/>
          </a:ln>
        </p:spPr>
        <p:txBody>
          <a:bodyPr>
            <a:spAutoFit/>
          </a:bodyPr>
          <a:lstStyle/>
          <a:p>
            <a:r>
              <a:rPr lang="en-US" sz="2400">
                <a:latin typeface="Calibri" pitchFamily="34" charset="0"/>
              </a:rPr>
              <a:t>SETMA’s use of BI also allows care-outcomes trending such as with HbA1c:</a:t>
            </a:r>
          </a:p>
        </p:txBody>
      </p:sp>
      <p:pic>
        <p:nvPicPr>
          <p:cNvPr id="19460" name="Picture 2"/>
          <p:cNvPicPr>
            <a:picLocks noChangeAspect="1" noChangeArrowheads="1"/>
          </p:cNvPicPr>
          <p:nvPr/>
        </p:nvPicPr>
        <p:blipFill>
          <a:blip r:embed="rId2" cstate="print"/>
          <a:srcRect/>
          <a:stretch>
            <a:fillRect/>
          </a:stretch>
        </p:blipFill>
        <p:spPr bwMode="auto">
          <a:xfrm>
            <a:off x="304800" y="3429000"/>
            <a:ext cx="8610600" cy="3276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20483" name="Rectangle 6"/>
          <p:cNvSpPr>
            <a:spLocks noChangeArrowheads="1"/>
          </p:cNvSpPr>
          <p:nvPr/>
        </p:nvSpPr>
        <p:spPr bwMode="auto">
          <a:xfrm>
            <a:off x="381000" y="2057400"/>
            <a:ext cx="8153400" cy="830263"/>
          </a:xfrm>
          <a:prstGeom prst="rect">
            <a:avLst/>
          </a:prstGeom>
          <a:noFill/>
          <a:ln w="9525">
            <a:noFill/>
            <a:miter lim="800000"/>
            <a:headEnd/>
            <a:tailEnd/>
          </a:ln>
        </p:spPr>
        <p:txBody>
          <a:bodyPr>
            <a:spAutoFit/>
          </a:bodyPr>
          <a:lstStyle/>
          <a:p>
            <a:r>
              <a:rPr lang="en-US" sz="2400">
                <a:latin typeface="Calibri" pitchFamily="34" charset="0"/>
              </a:rPr>
              <a:t>SETMA’s goal of eliminating ethnic disparities in care can be substantiated with BI analytics:</a:t>
            </a:r>
          </a:p>
        </p:txBody>
      </p:sp>
      <p:pic>
        <p:nvPicPr>
          <p:cNvPr id="20484" name="Picture 2"/>
          <p:cNvPicPr>
            <a:picLocks noChangeAspect="1" noChangeArrowheads="1"/>
          </p:cNvPicPr>
          <p:nvPr/>
        </p:nvPicPr>
        <p:blipFill>
          <a:blip r:embed="rId2" cstate="print"/>
          <a:srcRect/>
          <a:stretch>
            <a:fillRect/>
          </a:stretch>
        </p:blipFill>
        <p:spPr bwMode="auto">
          <a:xfrm>
            <a:off x="2438400" y="3124200"/>
            <a:ext cx="4038600" cy="3397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Performance Improvement</a:t>
            </a:r>
          </a:p>
        </p:txBody>
      </p:sp>
      <p:sp>
        <p:nvSpPr>
          <p:cNvPr id="21507" name="Rectangle 2"/>
          <p:cNvSpPr>
            <a:spLocks noChangeArrowheads="1"/>
          </p:cNvSpPr>
          <p:nvPr/>
        </p:nvSpPr>
        <p:spPr bwMode="auto">
          <a:xfrm>
            <a:off x="685800" y="2286000"/>
            <a:ext cx="7696200" cy="4032250"/>
          </a:xfrm>
          <a:prstGeom prst="rect">
            <a:avLst/>
          </a:prstGeom>
          <a:noFill/>
          <a:ln w="9525">
            <a:noFill/>
            <a:miter lim="800000"/>
            <a:headEnd/>
            <a:tailEnd/>
          </a:ln>
        </p:spPr>
        <p:txBody>
          <a:bodyPr>
            <a:spAutoFit/>
          </a:bodyPr>
          <a:lstStyle/>
          <a:p>
            <a:r>
              <a:rPr lang="en-US" sz="3200">
                <a:latin typeface="Calibri" pitchFamily="34" charset="0"/>
              </a:rPr>
              <a:t>SETMA’s philosophy of health care delivery includes the concept that </a:t>
            </a:r>
            <a:r>
              <a:rPr lang="en-US" sz="3200" b="1">
                <a:latin typeface="Calibri" pitchFamily="34" charset="0"/>
              </a:rPr>
              <a:t>every patient encounter </a:t>
            </a:r>
            <a:r>
              <a:rPr lang="en-US" sz="3200">
                <a:latin typeface="Calibri" pitchFamily="34" charset="0"/>
              </a:rPr>
              <a:t>ought to be evaluation-al and educational both for the patient and for the provider.  The patient and the provider need to be learning if the patient's health and the provider’s healthcare delivery are to be continuously improving. </a:t>
            </a:r>
            <a:endParaRPr 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Performance Improvement</a:t>
            </a:r>
          </a:p>
        </p:txBody>
      </p:sp>
      <p:sp>
        <p:nvSpPr>
          <p:cNvPr id="22531" name="Rectangle 2"/>
          <p:cNvSpPr>
            <a:spLocks noChangeArrowheads="1"/>
          </p:cNvSpPr>
          <p:nvPr/>
        </p:nvSpPr>
        <p:spPr bwMode="auto">
          <a:xfrm>
            <a:off x="-14288" y="2333625"/>
            <a:ext cx="9144001" cy="4600575"/>
          </a:xfrm>
          <a:prstGeom prst="rect">
            <a:avLst/>
          </a:prstGeom>
          <a:noFill/>
          <a:ln w="9525">
            <a:noFill/>
            <a:miter lim="800000"/>
            <a:headEnd/>
            <a:tailEnd/>
          </a:ln>
        </p:spPr>
        <p:txBody>
          <a:bodyPr>
            <a:spAutoFit/>
          </a:bodyPr>
          <a:lstStyle/>
          <a:p>
            <a:r>
              <a:rPr lang="en-US" sz="3200">
                <a:latin typeface="Calibri" pitchFamily="34" charset="0"/>
              </a:rPr>
              <a:t>The concept that both the impact of continuous professional development and the process of that development should and must continue in the clinical setting, while implicit in CME, has become a more explicit and expressed object of CME.  </a:t>
            </a:r>
          </a:p>
          <a:p>
            <a:endParaRPr lang="en-US" sz="3200">
              <a:latin typeface="Calibri" pitchFamily="34" charset="0"/>
            </a:endParaRPr>
          </a:p>
          <a:p>
            <a:r>
              <a:rPr lang="en-US" sz="3200">
                <a:latin typeface="Calibri" pitchFamily="34" charset="0"/>
              </a:rPr>
              <a:t>Because of its dynamic, creative and sustainable  nature, this may be the most significant improvement in CME resulting from PI-CME.</a:t>
            </a:r>
            <a:endParaRPr 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23555" name="Rectangle 6"/>
          <p:cNvSpPr>
            <a:spLocks noChangeArrowheads="1"/>
          </p:cNvSpPr>
          <p:nvPr/>
        </p:nvSpPr>
        <p:spPr bwMode="auto">
          <a:xfrm>
            <a:off x="381000" y="2057400"/>
            <a:ext cx="8305800" cy="4524375"/>
          </a:xfrm>
          <a:prstGeom prst="rect">
            <a:avLst/>
          </a:prstGeom>
          <a:noFill/>
          <a:ln w="9525">
            <a:noFill/>
            <a:miter lim="800000"/>
            <a:headEnd/>
            <a:tailEnd/>
          </a:ln>
        </p:spPr>
        <p:txBody>
          <a:bodyPr>
            <a:spAutoFit/>
          </a:bodyPr>
          <a:lstStyle/>
          <a:p>
            <a:r>
              <a:rPr lang="en-US" sz="2800">
                <a:latin typeface="Calibri" pitchFamily="34" charset="0"/>
              </a:rPr>
              <a:t>Addressing the foundation of Continuous Performance Improvement, the IOM produced a report entitled:  “</a:t>
            </a:r>
            <a:r>
              <a:rPr lang="en-US" sz="2800" i="1">
                <a:latin typeface="Calibri" pitchFamily="34" charset="0"/>
              </a:rPr>
              <a:t>Redesigning Continuing Education in the Health Professions</a:t>
            </a:r>
            <a:r>
              <a:rPr lang="en-US" sz="2800">
                <a:latin typeface="Calibri" pitchFamily="34" charset="0"/>
              </a:rPr>
              <a:t>” (Institute of Medicine of National Academies, December 2009).   The title page of that report declares:</a:t>
            </a:r>
          </a:p>
          <a:p>
            <a:endParaRPr lang="en-US" sz="2400">
              <a:latin typeface="Calibri" pitchFamily="34" charset="0"/>
            </a:endParaRPr>
          </a:p>
          <a:p>
            <a:pPr algn="ctr"/>
            <a:r>
              <a:rPr lang="en-US" sz="3200" b="1" i="1">
                <a:latin typeface="Calibri" pitchFamily="34" charset="0"/>
              </a:rPr>
              <a:t>“Knowing is not enough; we must apply.</a:t>
            </a:r>
          </a:p>
          <a:p>
            <a:pPr algn="ctr"/>
            <a:r>
              <a:rPr lang="en-US" sz="3200" b="1" i="1">
                <a:latin typeface="Calibri" pitchFamily="34" charset="0"/>
              </a:rPr>
              <a:t>Willing is not enough; we must do.”</a:t>
            </a:r>
          </a:p>
          <a:p>
            <a:pPr algn="ctr"/>
            <a:r>
              <a:rPr lang="en-US" sz="3200" b="1" i="1">
                <a:latin typeface="Calibri" pitchFamily="34" charset="0"/>
              </a:rPr>
              <a:t>- Goethe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24579" name="Rectangle 6"/>
          <p:cNvSpPr>
            <a:spLocks noChangeArrowheads="1"/>
          </p:cNvSpPr>
          <p:nvPr/>
        </p:nvSpPr>
        <p:spPr bwMode="auto">
          <a:xfrm>
            <a:off x="381000" y="2362200"/>
            <a:ext cx="8305800" cy="2986088"/>
          </a:xfrm>
          <a:prstGeom prst="rect">
            <a:avLst/>
          </a:prstGeom>
          <a:noFill/>
          <a:ln w="9525">
            <a:noFill/>
            <a:miter lim="800000"/>
            <a:headEnd/>
            <a:tailEnd/>
          </a:ln>
        </p:spPr>
        <p:txBody>
          <a:bodyPr>
            <a:spAutoFit/>
          </a:bodyPr>
          <a:lstStyle/>
          <a:p>
            <a:r>
              <a:rPr lang="en-US" sz="2800">
                <a:latin typeface="Calibri" pitchFamily="34" charset="0"/>
              </a:rPr>
              <a:t>The IOM report stated:</a:t>
            </a:r>
          </a:p>
          <a:p>
            <a:endParaRPr lang="en-US" sz="2400">
              <a:latin typeface="Calibri" pitchFamily="34" charset="0"/>
            </a:endParaRPr>
          </a:p>
          <a:p>
            <a:r>
              <a:rPr lang="en-US" sz="2400">
                <a:latin typeface="Calibri" pitchFamily="34" charset="0"/>
              </a:rPr>
              <a:t>“…it now takes </a:t>
            </a:r>
            <a:r>
              <a:rPr lang="en-US" sz="3200" b="1">
                <a:latin typeface="Calibri" pitchFamily="34" charset="0"/>
              </a:rPr>
              <a:t>14-17 years for new evidence to be broadly implemented</a:t>
            </a:r>
            <a:r>
              <a:rPr lang="en-US" sz="2400">
                <a:latin typeface="Calibri" pitchFamily="34" charset="0"/>
              </a:rPr>
              <a:t>…Shortening this period is key to advancing the provision of evidence-based care, and will require the existence of a well-trained health professional workforce that continually updates its knowledge.”  (p. 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25603" name="Rectangle 6"/>
          <p:cNvSpPr>
            <a:spLocks noChangeArrowheads="1"/>
          </p:cNvSpPr>
          <p:nvPr/>
        </p:nvSpPr>
        <p:spPr bwMode="auto">
          <a:xfrm>
            <a:off x="0" y="2133600"/>
            <a:ext cx="9144000" cy="3908425"/>
          </a:xfrm>
          <a:prstGeom prst="rect">
            <a:avLst/>
          </a:prstGeom>
          <a:noFill/>
          <a:ln w="9525">
            <a:noFill/>
            <a:miter lim="800000"/>
            <a:headEnd/>
            <a:tailEnd/>
          </a:ln>
        </p:spPr>
        <p:txBody>
          <a:bodyPr>
            <a:spAutoFit/>
          </a:bodyPr>
          <a:lstStyle/>
          <a:p>
            <a:r>
              <a:rPr lang="en-US" sz="2800">
                <a:latin typeface="Calibri" pitchFamily="34" charset="0"/>
              </a:rPr>
              <a:t>The tension between “</a:t>
            </a:r>
            <a:r>
              <a:rPr lang="en-US" sz="2800" b="1">
                <a:latin typeface="Calibri" pitchFamily="34" charset="0"/>
              </a:rPr>
              <a:t>information</a:t>
            </a:r>
            <a:r>
              <a:rPr lang="en-US" sz="2800">
                <a:latin typeface="Calibri" pitchFamily="34" charset="0"/>
              </a:rPr>
              <a:t>,” which is inherently static and “</a:t>
            </a:r>
            <a:r>
              <a:rPr lang="en-US" sz="2800" b="1">
                <a:latin typeface="Calibri" pitchFamily="34" charset="0"/>
              </a:rPr>
              <a:t>learning</a:t>
            </a:r>
            <a:r>
              <a:rPr lang="en-US" sz="2800">
                <a:latin typeface="Calibri" pitchFamily="34" charset="0"/>
              </a:rPr>
              <a:t>,” which is dynamic and generative, is the heart of </a:t>
            </a:r>
            <a:r>
              <a:rPr lang="en-US" sz="2800" i="1">
                <a:latin typeface="Calibri" pitchFamily="34" charset="0"/>
              </a:rPr>
              <a:t>The Fifth Discipline</a:t>
            </a:r>
            <a:r>
              <a:rPr lang="en-US" sz="2800">
                <a:latin typeface="Calibri" pitchFamily="34" charset="0"/>
              </a:rPr>
              <a:t>, in which Peter Senge, said</a:t>
            </a:r>
            <a:r>
              <a:rPr lang="en-US" sz="2400">
                <a:latin typeface="Calibri" pitchFamily="34" charset="0"/>
              </a:rPr>
              <a:t>:  </a:t>
            </a:r>
          </a:p>
          <a:p>
            <a:endParaRPr lang="en-US" sz="2400">
              <a:latin typeface="Calibri" pitchFamily="34" charset="0"/>
            </a:endParaRPr>
          </a:p>
          <a:p>
            <a:r>
              <a:rPr lang="en-US" sz="2800">
                <a:latin typeface="Calibri" pitchFamily="34" charset="0"/>
              </a:rPr>
              <a:t>“Learning is only distantly related to taking in more information…,” which classically has been the foundation of medical education.  Traditional CME has perpetuated the idea that “learning” is simply accomplished by “the taking in of more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4572000"/>
            <a:ext cx="6570722" cy="1752600"/>
          </a:xfrm>
        </p:spPr>
        <p:txBody>
          <a:bodyPr rtlCol="0"/>
          <a:lstStyle/>
          <a:p>
            <a:pPr algn="r" eaLnBrk="1" fontAlgn="auto" hangingPunct="1">
              <a:spcAft>
                <a:spcPts val="0"/>
              </a:spcAft>
              <a:defRPr/>
            </a:pPr>
            <a:r>
              <a:rPr lang="en-US" sz="2400" b="1" dirty="0"/>
              <a:t>September 15, 2011</a:t>
            </a:r>
          </a:p>
          <a:p>
            <a:pPr algn="r" eaLnBrk="1" fontAlgn="auto" hangingPunct="1">
              <a:spcAft>
                <a:spcPts val="0"/>
              </a:spcAft>
              <a:defRPr/>
            </a:pPr>
            <a:r>
              <a:rPr lang="en-US" sz="2400" b="1" dirty="0"/>
              <a:t>James L. Holly, MD</a:t>
            </a:r>
          </a:p>
          <a:p>
            <a:pPr algn="r" eaLnBrk="1" fontAlgn="auto" hangingPunct="1">
              <a:spcAft>
                <a:spcPts val="0"/>
              </a:spcAft>
              <a:defRPr/>
            </a:pPr>
            <a:r>
              <a:rPr lang="en-US" sz="2400" b="1" dirty="0"/>
              <a:t>CEO, Southeast Texas Medical Associates, LLP</a:t>
            </a:r>
          </a:p>
          <a:p>
            <a:pPr algn="r" eaLnBrk="1" fontAlgn="auto" hangingPunct="1">
              <a:spcAft>
                <a:spcPts val="0"/>
              </a:spcAft>
              <a:defRPr/>
            </a:pPr>
            <a:r>
              <a:rPr lang="en-US" sz="2400" b="1" dirty="0">
                <a:hlinkClick r:id="rId2"/>
              </a:rPr>
              <a:t>www.jameslhollymd.com</a:t>
            </a:r>
            <a:r>
              <a:rPr lang="en-US" sz="2400" b="1" dirty="0"/>
              <a:t> </a:t>
            </a:r>
          </a:p>
          <a:p>
            <a:pPr algn="r" eaLnBrk="1" fontAlgn="auto" hangingPunct="1">
              <a:spcAft>
                <a:spcPts val="0"/>
              </a:spcAft>
              <a:defRPr/>
            </a:pPr>
            <a:endParaRPr lang="en-US" dirty="0"/>
          </a:p>
        </p:txBody>
      </p:sp>
      <p:sp>
        <p:nvSpPr>
          <p:cNvPr id="2" name="Title 1"/>
          <p:cNvSpPr>
            <a:spLocks noGrp="1"/>
          </p:cNvSpPr>
          <p:nvPr>
            <p:ph type="ctrTitle"/>
          </p:nvPr>
        </p:nvSpPr>
        <p:spPr>
          <a:xfrm>
            <a:off x="2133600" y="990600"/>
            <a:ext cx="6553200" cy="2590800"/>
          </a:xfrm>
        </p:spPr>
        <p:txBody>
          <a:bodyPr/>
          <a:lstStyle/>
          <a:p>
            <a:pPr eaLnBrk="1" fontAlgn="auto" hangingPunct="1">
              <a:spcAft>
                <a:spcPts val="0"/>
              </a:spcAft>
              <a:defRPr/>
            </a:pPr>
            <a:r>
              <a:rPr lang="en-US" b="1" dirty="0"/>
              <a:t>CPI at the Point of Care:</a:t>
            </a:r>
            <a:br>
              <a:rPr lang="en-US" b="1" dirty="0"/>
            </a:br>
            <a:r>
              <a:rPr lang="en-US" b="1" dirty="0"/>
              <a:t>The Intersection of Clinical Practice, Measurement, Learning and Improvement</a:t>
            </a:r>
          </a:p>
        </p:txBody>
      </p:sp>
      <p:pic>
        <p:nvPicPr>
          <p:cNvPr id="8196" name="Picture 3" descr="logo.jpg"/>
          <p:cNvPicPr>
            <a:picLocks noChangeAspect="1"/>
          </p:cNvPicPr>
          <p:nvPr/>
        </p:nvPicPr>
        <p:blipFill>
          <a:blip r:embed="rId3" cstate="print"/>
          <a:srcRect/>
          <a:stretch>
            <a:fillRect/>
          </a:stretch>
        </p:blipFill>
        <p:spPr bwMode="auto">
          <a:xfrm>
            <a:off x="0" y="4572000"/>
            <a:ext cx="1828800" cy="1828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 name="Rectangle 6"/>
          <p:cNvSpPr/>
          <p:nvPr/>
        </p:nvSpPr>
        <p:spPr>
          <a:xfrm>
            <a:off x="381000" y="2286000"/>
            <a:ext cx="8305800" cy="4708525"/>
          </a:xfrm>
          <a:prstGeom prst="rect">
            <a:avLst/>
          </a:prstGeom>
        </p:spPr>
        <p:txBody>
          <a:bodyPr>
            <a:spAutoFit/>
          </a:bodyPr>
          <a:lstStyle/>
          <a:p>
            <a:pPr fontAlgn="auto">
              <a:spcBef>
                <a:spcPts val="0"/>
              </a:spcBef>
              <a:spcAft>
                <a:spcPts val="0"/>
              </a:spcAft>
              <a:defRPr/>
            </a:pPr>
            <a:r>
              <a:rPr lang="en-US" sz="2800" dirty="0">
                <a:latin typeface="+mn-lt"/>
              </a:rPr>
              <a:t>Senge argues that “system thinking,” which is essentially a new way of learning, is needed because for the first time humankind has the capacity to:</a:t>
            </a:r>
          </a:p>
          <a:p>
            <a:pPr fontAlgn="auto">
              <a:spcBef>
                <a:spcPts val="0"/>
              </a:spcBef>
              <a:spcAft>
                <a:spcPts val="0"/>
              </a:spcAft>
              <a:defRPr/>
            </a:pPr>
            <a:endParaRPr lang="en-US" sz="2400" dirty="0">
              <a:latin typeface="+mn-lt"/>
            </a:endParaRPr>
          </a:p>
          <a:p>
            <a:pPr marL="342900" indent="-171450" fontAlgn="auto">
              <a:spcBef>
                <a:spcPts val="0"/>
              </a:spcBef>
              <a:spcAft>
                <a:spcPts val="0"/>
              </a:spcAft>
              <a:buFont typeface="Arial" pitchFamily="34" charset="0"/>
              <a:buChar char="•"/>
              <a:defRPr/>
            </a:pPr>
            <a:r>
              <a:rPr lang="en-US" sz="2800" dirty="0">
                <a:latin typeface="+mn-lt"/>
              </a:rPr>
              <a:t>“Create far more information than anyone can absorb”</a:t>
            </a:r>
          </a:p>
          <a:p>
            <a:pPr marL="342900" indent="-171450" fontAlgn="auto">
              <a:spcBef>
                <a:spcPts val="0"/>
              </a:spcBef>
              <a:spcAft>
                <a:spcPts val="0"/>
              </a:spcAft>
              <a:buFont typeface="Arial" pitchFamily="34" charset="0"/>
              <a:buChar char="•"/>
              <a:defRPr/>
            </a:pPr>
            <a:r>
              <a:rPr lang="en-US" sz="2800" dirty="0">
                <a:latin typeface="+mn-lt"/>
              </a:rPr>
              <a:t>“Foster greater interdependency than anyone can manage”</a:t>
            </a:r>
          </a:p>
          <a:p>
            <a:pPr marL="342900" indent="-171450" fontAlgn="auto">
              <a:spcBef>
                <a:spcPts val="0"/>
              </a:spcBef>
              <a:spcAft>
                <a:spcPts val="0"/>
              </a:spcAft>
              <a:buFont typeface="Arial" pitchFamily="34" charset="0"/>
              <a:buChar char="•"/>
              <a:defRPr/>
            </a:pPr>
            <a:r>
              <a:rPr lang="en-US" sz="2800" dirty="0">
                <a:latin typeface="+mn-lt"/>
              </a:rPr>
              <a:t>“Accelerate change faster than anyone’s ability to keep pace”</a:t>
            </a:r>
          </a:p>
          <a:p>
            <a:pPr fontAlgn="auto">
              <a:spcBef>
                <a:spcPts val="0"/>
              </a:spcBef>
              <a:spcAft>
                <a:spcPts val="0"/>
              </a:spcAft>
              <a:defRPr/>
            </a:pPr>
            <a:endParaRPr lang="en-US" sz="24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 name="Rectangle 6"/>
          <p:cNvSpPr/>
          <p:nvPr/>
        </p:nvSpPr>
        <p:spPr>
          <a:xfrm>
            <a:off x="381000" y="2133600"/>
            <a:ext cx="8305800" cy="4770438"/>
          </a:xfrm>
          <a:prstGeom prst="rect">
            <a:avLst/>
          </a:prstGeom>
        </p:spPr>
        <p:txBody>
          <a:bodyPr>
            <a:spAutoFit/>
          </a:bodyPr>
          <a:lstStyle/>
          <a:p>
            <a:pPr fontAlgn="auto">
              <a:spcBef>
                <a:spcPts val="0"/>
              </a:spcBef>
              <a:spcAft>
                <a:spcPts val="0"/>
              </a:spcAft>
              <a:defRPr/>
            </a:pPr>
            <a:r>
              <a:rPr lang="en-US" sz="2800" dirty="0">
                <a:latin typeface="+mn-lt"/>
              </a:rPr>
              <a:t>Systems Thinking is:</a:t>
            </a:r>
          </a:p>
          <a:p>
            <a:pPr fontAlgn="auto">
              <a:spcBef>
                <a:spcPts val="0"/>
              </a:spcBef>
              <a:spcAft>
                <a:spcPts val="0"/>
              </a:spcAft>
              <a:defRPr/>
            </a:pPr>
            <a:endParaRPr lang="en-US" sz="1200" dirty="0">
              <a:latin typeface="+mn-lt"/>
            </a:endParaRPr>
          </a:p>
          <a:p>
            <a:pPr marL="342900" indent="-171450" fontAlgn="auto">
              <a:spcBef>
                <a:spcPts val="0"/>
              </a:spcBef>
              <a:spcAft>
                <a:spcPts val="0"/>
              </a:spcAft>
              <a:buFont typeface="Arial" pitchFamily="34" charset="0"/>
              <a:buChar char="•"/>
              <a:defRPr/>
            </a:pPr>
            <a:r>
              <a:rPr lang="en-US" sz="2800" dirty="0">
                <a:latin typeface="+mn-lt"/>
              </a:rPr>
              <a:t>“A discipline of seeing wholes”</a:t>
            </a:r>
          </a:p>
          <a:p>
            <a:pPr marL="342900" indent="-171450" fontAlgn="auto">
              <a:spcBef>
                <a:spcPts val="0"/>
              </a:spcBef>
              <a:spcAft>
                <a:spcPts val="0"/>
              </a:spcAft>
              <a:buFont typeface="Arial" pitchFamily="34" charset="0"/>
              <a:buChar char="•"/>
              <a:defRPr/>
            </a:pPr>
            <a:r>
              <a:rPr lang="en-US" sz="2800" dirty="0">
                <a:latin typeface="+mn-lt"/>
              </a:rPr>
              <a:t>“A framework for seeing interrelationships rather than isolated things”</a:t>
            </a:r>
          </a:p>
          <a:p>
            <a:pPr marL="342900" indent="-171450" fontAlgn="auto">
              <a:spcBef>
                <a:spcPts val="0"/>
              </a:spcBef>
              <a:spcAft>
                <a:spcPts val="0"/>
              </a:spcAft>
              <a:buFont typeface="Arial" pitchFamily="34" charset="0"/>
              <a:buChar char="•"/>
              <a:defRPr/>
            </a:pPr>
            <a:r>
              <a:rPr lang="en-US" sz="2800" dirty="0">
                <a:latin typeface="+mn-lt"/>
              </a:rPr>
              <a:t>“For seeing patterns of change rather than static ‘snapshots’”</a:t>
            </a:r>
          </a:p>
          <a:p>
            <a:pPr marL="342900" indent="-171450" fontAlgn="auto">
              <a:spcBef>
                <a:spcPts val="0"/>
              </a:spcBef>
              <a:spcAft>
                <a:spcPts val="0"/>
              </a:spcAft>
              <a:buFont typeface="Arial" pitchFamily="34" charset="0"/>
              <a:buChar char="•"/>
              <a:defRPr/>
            </a:pPr>
            <a:r>
              <a:rPr lang="en-US" sz="2800" dirty="0">
                <a:latin typeface="+mn-lt"/>
              </a:rPr>
              <a:t>“A set of general principles spanning  (diverse) fields”</a:t>
            </a:r>
          </a:p>
          <a:p>
            <a:pPr marL="342900" indent="-171450" fontAlgn="auto">
              <a:spcBef>
                <a:spcPts val="0"/>
              </a:spcBef>
              <a:spcAft>
                <a:spcPts val="0"/>
              </a:spcAft>
              <a:defRPr/>
            </a:pPr>
            <a:endParaRPr lang="en-US" sz="1200" dirty="0">
              <a:latin typeface="+mn-lt"/>
            </a:endParaRPr>
          </a:p>
          <a:p>
            <a:pPr marL="342900" indent="-171450" fontAlgn="auto">
              <a:spcBef>
                <a:spcPts val="0"/>
              </a:spcBef>
              <a:spcAft>
                <a:spcPts val="0"/>
              </a:spcAft>
              <a:defRPr/>
            </a:pPr>
            <a:r>
              <a:rPr lang="en-US" sz="2800" b="1" dirty="0">
                <a:latin typeface="+mn-lt"/>
              </a:rPr>
              <a:t>Intended for business, systems thinking precisely</a:t>
            </a:r>
          </a:p>
          <a:p>
            <a:pPr marL="342900" indent="-171450" fontAlgn="auto">
              <a:spcBef>
                <a:spcPts val="0"/>
              </a:spcBef>
              <a:spcAft>
                <a:spcPts val="0"/>
              </a:spcAft>
              <a:defRPr/>
            </a:pPr>
            <a:r>
              <a:rPr lang="en-US" sz="2800" b="1" dirty="0">
                <a:latin typeface="+mn-lt"/>
              </a:rPr>
              <a:t>addresses major issues in continuous – healthcare -- </a:t>
            </a:r>
          </a:p>
          <a:p>
            <a:pPr marL="342900" indent="-171450" fontAlgn="auto">
              <a:spcBef>
                <a:spcPts val="0"/>
              </a:spcBef>
              <a:spcAft>
                <a:spcPts val="0"/>
              </a:spcAft>
              <a:defRPr/>
            </a:pPr>
            <a:r>
              <a:rPr lang="en-US" sz="2800" b="1" dirty="0">
                <a:latin typeface="+mn-lt"/>
              </a:rPr>
              <a:t>professional development.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28675" name="Rectangle 6"/>
          <p:cNvSpPr>
            <a:spLocks noChangeArrowheads="1"/>
          </p:cNvSpPr>
          <p:nvPr/>
        </p:nvSpPr>
        <p:spPr bwMode="auto">
          <a:xfrm>
            <a:off x="0" y="2057400"/>
            <a:ext cx="9144000" cy="4400550"/>
          </a:xfrm>
          <a:prstGeom prst="rect">
            <a:avLst/>
          </a:prstGeom>
          <a:noFill/>
          <a:ln w="9525">
            <a:noFill/>
            <a:miter lim="800000"/>
            <a:headEnd/>
            <a:tailEnd/>
          </a:ln>
        </p:spPr>
        <p:txBody>
          <a:bodyPr>
            <a:spAutoFit/>
          </a:bodyPr>
          <a:lstStyle/>
          <a:p>
            <a:r>
              <a:rPr lang="en-US" sz="2800">
                <a:latin typeface="Calibri" pitchFamily="34" charset="0"/>
              </a:rPr>
              <a:t>Transformation is defined by  </a:t>
            </a:r>
            <a:r>
              <a:rPr lang="en-US" sz="2800" b="1">
                <a:latin typeface="Calibri" pitchFamily="34" charset="0"/>
              </a:rPr>
              <a:t>sustainability </a:t>
            </a:r>
            <a:r>
              <a:rPr lang="en-US" sz="2800">
                <a:latin typeface="Calibri" pitchFamily="34" charset="0"/>
              </a:rPr>
              <a:t>and in human endeavor both require “</a:t>
            </a:r>
            <a:r>
              <a:rPr lang="en-US" sz="2800" b="1">
                <a:latin typeface="Calibri" pitchFamily="34" charset="0"/>
              </a:rPr>
              <a:t>Personal Mastery , </a:t>
            </a:r>
            <a:r>
              <a:rPr lang="en-US" sz="2800">
                <a:latin typeface="Calibri" pitchFamily="34" charset="0"/>
              </a:rPr>
              <a:t>which is the discipline of continually clarifying and deepening your personal vision, of focusing your energies, of developing patience, and of seeing reality objectively” (Senge).  </a:t>
            </a:r>
          </a:p>
          <a:p>
            <a:endParaRPr lang="en-US" sz="2800">
              <a:latin typeface="Calibri" pitchFamily="34" charset="0"/>
            </a:endParaRPr>
          </a:p>
          <a:p>
            <a:r>
              <a:rPr lang="en-US" sz="2800">
                <a:latin typeface="Calibri" pitchFamily="34" charset="0"/>
              </a:rPr>
              <a:t>The difference between current reality and our personal vision is “creative tension.”  And, “the essence of personal mastery is learning how to generate and sustain creative tension in our lives.” </a:t>
            </a:r>
            <a:r>
              <a:rPr lang="en-US" sz="2800" b="1">
                <a:latin typeface="Calibri" pitchFamily="34" charset="0"/>
              </a:rPr>
              <a:t> </a:t>
            </a:r>
            <a:r>
              <a:rPr lang="en-US" sz="2800">
                <a:latin typeface="Calibri" pitchFamily="34" charset="0"/>
              </a:rPr>
              <a:t>(Senge)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 name="Rectangle 6"/>
          <p:cNvSpPr/>
          <p:nvPr/>
        </p:nvSpPr>
        <p:spPr>
          <a:xfrm>
            <a:off x="0" y="2209800"/>
            <a:ext cx="9144000" cy="4648200"/>
          </a:xfrm>
          <a:prstGeom prst="rect">
            <a:avLst/>
          </a:prstGeom>
        </p:spPr>
        <p:txBody>
          <a:bodyPr>
            <a:spAutoFit/>
          </a:bodyPr>
          <a:lstStyle/>
          <a:p>
            <a:pPr fontAlgn="auto">
              <a:spcBef>
                <a:spcPts val="0"/>
              </a:spcBef>
              <a:spcAft>
                <a:spcPts val="0"/>
              </a:spcAft>
              <a:defRPr/>
            </a:pPr>
            <a:r>
              <a:rPr lang="en-US" sz="2800" b="1" dirty="0">
                <a:latin typeface="+mn-lt"/>
              </a:rPr>
              <a:t>Those with “personal mastery”</a:t>
            </a:r>
          </a:p>
          <a:p>
            <a:pPr fontAlgn="auto">
              <a:spcBef>
                <a:spcPts val="0"/>
              </a:spcBef>
              <a:spcAft>
                <a:spcPts val="0"/>
              </a:spcAft>
              <a:defRPr/>
            </a:pPr>
            <a:endParaRPr lang="en-US" sz="1200" b="1" dirty="0">
              <a:latin typeface="+mn-lt"/>
            </a:endParaRPr>
          </a:p>
          <a:p>
            <a:pPr marL="342900" indent="-171450" fontAlgn="auto">
              <a:spcBef>
                <a:spcPts val="0"/>
              </a:spcBef>
              <a:spcAft>
                <a:spcPts val="0"/>
              </a:spcAft>
              <a:buFont typeface="Arial" pitchFamily="34" charset="0"/>
              <a:buChar char="•"/>
              <a:defRPr/>
            </a:pPr>
            <a:r>
              <a:rPr lang="en-US" sz="2400" dirty="0">
                <a:latin typeface="+mn-lt"/>
              </a:rPr>
              <a:t>Live in a continual learning mode.</a:t>
            </a:r>
          </a:p>
          <a:p>
            <a:pPr marL="342900" indent="-171450" fontAlgn="auto">
              <a:spcBef>
                <a:spcPts val="0"/>
              </a:spcBef>
              <a:spcAft>
                <a:spcPts val="0"/>
              </a:spcAft>
              <a:buFont typeface="Arial" pitchFamily="34" charset="0"/>
              <a:buChar char="•"/>
              <a:defRPr/>
            </a:pPr>
            <a:r>
              <a:rPr lang="en-US" sz="2400" dirty="0">
                <a:latin typeface="+mn-lt"/>
              </a:rPr>
              <a:t>They never ARRIVE!</a:t>
            </a:r>
          </a:p>
          <a:p>
            <a:pPr marL="342900" indent="-171450" fontAlgn="auto">
              <a:spcBef>
                <a:spcPts val="0"/>
              </a:spcBef>
              <a:spcAft>
                <a:spcPts val="0"/>
              </a:spcAft>
              <a:buFont typeface="Arial" pitchFamily="34" charset="0"/>
              <a:buChar char="•"/>
              <a:defRPr/>
            </a:pPr>
            <a:r>
              <a:rPr lang="en-US" sz="2400" dirty="0">
                <a:latin typeface="+mn-lt"/>
              </a:rPr>
              <a:t>(They) are acutely aware of their ignorance, their incompetence, their growth areas.</a:t>
            </a:r>
          </a:p>
          <a:p>
            <a:pPr marL="342900" indent="-171450" fontAlgn="auto">
              <a:spcBef>
                <a:spcPts val="0"/>
              </a:spcBef>
              <a:spcAft>
                <a:spcPts val="0"/>
              </a:spcAft>
              <a:buFont typeface="Arial" pitchFamily="34" charset="0"/>
              <a:buChar char="•"/>
              <a:defRPr/>
            </a:pPr>
            <a:r>
              <a:rPr lang="en-US" sz="2400" dirty="0">
                <a:latin typeface="+mn-lt"/>
              </a:rPr>
              <a:t>And they are deeply self-confident! </a:t>
            </a:r>
          </a:p>
          <a:p>
            <a:pPr marL="342900" indent="-171450" fontAlgn="auto">
              <a:spcBef>
                <a:spcPts val="0"/>
              </a:spcBef>
              <a:spcAft>
                <a:spcPts val="0"/>
              </a:spcAft>
              <a:defRPr/>
            </a:pPr>
            <a:endParaRPr lang="en-US" sz="1200" dirty="0">
              <a:latin typeface="+mn-lt"/>
            </a:endParaRPr>
          </a:p>
          <a:p>
            <a:pPr marL="342900" indent="-171450" fontAlgn="auto">
              <a:spcBef>
                <a:spcPts val="0"/>
              </a:spcBef>
              <a:spcAft>
                <a:spcPts val="0"/>
              </a:spcAft>
              <a:defRPr/>
            </a:pPr>
            <a:r>
              <a:rPr lang="en-US" sz="2800" b="1" dirty="0">
                <a:latin typeface="+mn-lt"/>
              </a:rPr>
              <a:t>This is “creative tension.”   </a:t>
            </a:r>
            <a:r>
              <a:rPr lang="en-US" sz="2400" b="1" dirty="0">
                <a:latin typeface="+mn-lt"/>
              </a:rPr>
              <a:t>And this is the goal of PI-CME, i.e., the</a:t>
            </a:r>
          </a:p>
          <a:p>
            <a:pPr marL="342900" indent="-171450" fontAlgn="auto">
              <a:spcBef>
                <a:spcPts val="0"/>
              </a:spcBef>
              <a:spcAft>
                <a:spcPts val="0"/>
              </a:spcAft>
              <a:defRPr/>
            </a:pPr>
            <a:r>
              <a:rPr lang="en-US" sz="2400" b="1" dirty="0">
                <a:latin typeface="+mn-lt"/>
              </a:rPr>
              <a:t>producing of healthcare professional “creative tension”  by</a:t>
            </a:r>
          </a:p>
          <a:p>
            <a:pPr marL="342900" indent="-171450" fontAlgn="auto">
              <a:spcBef>
                <a:spcPts val="0"/>
              </a:spcBef>
              <a:spcAft>
                <a:spcPts val="0"/>
              </a:spcAft>
              <a:defRPr/>
            </a:pPr>
            <a:r>
              <a:rPr lang="en-US" sz="2400" b="1" dirty="0">
                <a:latin typeface="+mn-lt"/>
              </a:rPr>
              <a:t>establishing and revealing the difference between where we are and</a:t>
            </a:r>
          </a:p>
          <a:p>
            <a:pPr marL="342900" indent="-171450" fontAlgn="auto">
              <a:spcBef>
                <a:spcPts val="0"/>
              </a:spcBef>
              <a:spcAft>
                <a:spcPts val="0"/>
              </a:spcAft>
              <a:defRPr/>
            </a:pPr>
            <a:r>
              <a:rPr lang="en-US" sz="2400" b="1" dirty="0">
                <a:latin typeface="+mn-lt"/>
              </a:rPr>
              <a:t>where we want to be.</a:t>
            </a:r>
          </a:p>
          <a:p>
            <a:pPr fontAlgn="auto">
              <a:spcBef>
                <a:spcPts val="0"/>
              </a:spcBef>
              <a:spcAft>
                <a:spcPts val="0"/>
              </a:spcAft>
              <a:defRPr/>
            </a:pPr>
            <a:endParaRPr lang="en-US" sz="24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30723" name="Rectangle 6"/>
          <p:cNvSpPr>
            <a:spLocks noChangeArrowheads="1"/>
          </p:cNvSpPr>
          <p:nvPr/>
        </p:nvSpPr>
        <p:spPr bwMode="auto">
          <a:xfrm>
            <a:off x="0" y="2286000"/>
            <a:ext cx="9144000" cy="4278313"/>
          </a:xfrm>
          <a:prstGeom prst="rect">
            <a:avLst/>
          </a:prstGeom>
          <a:noFill/>
          <a:ln w="9525">
            <a:noFill/>
            <a:miter lim="800000"/>
            <a:headEnd/>
            <a:tailEnd/>
          </a:ln>
        </p:spPr>
        <p:txBody>
          <a:bodyPr>
            <a:spAutoFit/>
          </a:bodyPr>
          <a:lstStyle/>
          <a:p>
            <a:r>
              <a:rPr lang="en-US" sz="2800">
                <a:latin typeface="Calibri" pitchFamily="34" charset="0"/>
              </a:rPr>
              <a:t>The change of mind which results in learning rather than simply “taking in more information,” results in “forward thinkers” who are able to create and sustain “creative tension.” </a:t>
            </a:r>
          </a:p>
          <a:p>
            <a:endParaRPr lang="en-US" sz="1200">
              <a:latin typeface="Calibri" pitchFamily="34" charset="0"/>
            </a:endParaRPr>
          </a:p>
          <a:p>
            <a:r>
              <a:rPr lang="en-US" sz="2800">
                <a:latin typeface="Calibri" pitchFamily="34" charset="0"/>
              </a:rPr>
              <a:t>They can be described as “</a:t>
            </a:r>
            <a:r>
              <a:rPr lang="en-US" sz="2800" b="1">
                <a:latin typeface="Calibri" pitchFamily="34" charset="0"/>
              </a:rPr>
              <a:t>relentless</a:t>
            </a:r>
            <a:r>
              <a:rPr lang="en-US" sz="2800">
                <a:latin typeface="Calibri" pitchFamily="34" charset="0"/>
              </a:rPr>
              <a:t>” in the pursuit of the future they have envisioned.  They will constantly be declaring:</a:t>
            </a:r>
          </a:p>
          <a:p>
            <a:pPr algn="ctr"/>
            <a:r>
              <a:rPr lang="en-US" sz="2800">
                <a:latin typeface="Calibri" pitchFamily="34" charset="0"/>
              </a:rPr>
              <a:t> </a:t>
            </a:r>
            <a:r>
              <a:rPr lang="en-US" sz="3200" b="1">
                <a:latin typeface="Calibri" pitchFamily="34" charset="0"/>
              </a:rPr>
              <a:t>“I want it done right and </a:t>
            </a:r>
          </a:p>
          <a:p>
            <a:pPr algn="ctr"/>
            <a:r>
              <a:rPr lang="en-US" sz="3200" b="1">
                <a:latin typeface="Calibri" pitchFamily="34" charset="0"/>
              </a:rPr>
              <a:t>I want it done right now!”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362200"/>
            <a:ext cx="8610600" cy="4154488"/>
          </a:xfrm>
          <a:prstGeom prst="rect">
            <a:avLst/>
          </a:prstGeom>
        </p:spPr>
        <p:txBody>
          <a:bodyPr>
            <a:spAutoFit/>
          </a:bodyPr>
          <a:lstStyle/>
          <a:p>
            <a:pPr fontAlgn="auto">
              <a:spcBef>
                <a:spcPts val="0"/>
              </a:spcBef>
              <a:spcAft>
                <a:spcPts val="0"/>
              </a:spcAft>
              <a:defRPr/>
            </a:pPr>
            <a:r>
              <a:rPr lang="en-US" sz="2800" dirty="0">
                <a:latin typeface="+mn-lt"/>
              </a:rPr>
              <a:t>In 2005, AHRQ awarded  the Johns Hopkins’ Evidence-based Practice Center the task of performing a systematic review of the literature to answer </a:t>
            </a:r>
            <a:r>
              <a:rPr lang="en-US" sz="2800" b="1" dirty="0">
                <a:latin typeface="+mn-lt"/>
              </a:rPr>
              <a:t>six key questions regarding the effectiveness of CME</a:t>
            </a:r>
            <a:r>
              <a:rPr lang="en-US" sz="2800" dirty="0">
                <a:latin typeface="+mn-lt"/>
              </a:rPr>
              <a:t>:</a:t>
            </a:r>
          </a:p>
          <a:p>
            <a:pPr fontAlgn="auto">
              <a:spcBef>
                <a:spcPts val="0"/>
              </a:spcBef>
              <a:spcAft>
                <a:spcPts val="0"/>
              </a:spcAft>
              <a:defRPr/>
            </a:pPr>
            <a:endParaRPr lang="en-US" sz="1200" dirty="0">
              <a:latin typeface="+mn-lt"/>
            </a:endParaRPr>
          </a:p>
          <a:p>
            <a:pPr marL="342900" indent="-342900" fontAlgn="auto">
              <a:spcBef>
                <a:spcPts val="0"/>
              </a:spcBef>
              <a:spcAft>
                <a:spcPts val="0"/>
              </a:spcAft>
              <a:buFont typeface="+mj-lt"/>
              <a:buAutoNum type="arabicPeriod"/>
              <a:defRPr/>
            </a:pPr>
            <a:r>
              <a:rPr lang="en-US" sz="2800" b="1" dirty="0">
                <a:latin typeface="+mn-lt"/>
              </a:rPr>
              <a:t>Is there evidence that particular methods of delivering CME are more effective?</a:t>
            </a:r>
          </a:p>
          <a:p>
            <a:pPr marL="342900" indent="-342900" fontAlgn="auto">
              <a:spcBef>
                <a:spcPts val="0"/>
              </a:spcBef>
              <a:spcAft>
                <a:spcPts val="0"/>
              </a:spcAft>
              <a:buFont typeface="+mj-lt"/>
              <a:buAutoNum type="arabicPeriod"/>
              <a:defRPr/>
            </a:pPr>
            <a:r>
              <a:rPr lang="en-US" sz="2800" b="1" dirty="0">
                <a:latin typeface="+mn-lt"/>
              </a:rPr>
              <a:t>Do changes </a:t>
            </a:r>
            <a:r>
              <a:rPr lang="en-US" sz="2800" dirty="0">
                <a:latin typeface="+mn-lt"/>
              </a:rPr>
              <a:t>in knowledge, attitudes, skills, practice behavior, or clinical practice outcomes produced by CME </a:t>
            </a:r>
            <a:r>
              <a:rPr lang="en-US" sz="2800" b="1" dirty="0">
                <a:latin typeface="+mn-lt"/>
              </a:rPr>
              <a:t>persist over time</a:t>
            </a:r>
            <a:r>
              <a:rPr lang="en-US" sz="2800" dirty="0">
                <a:latin typeface="+mn-lt"/>
              </a:rPr>
              <a:t>?</a:t>
            </a:r>
          </a:p>
        </p:txBody>
      </p:sp>
      <p:sp>
        <p:nvSpPr>
          <p:cNvPr id="4"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362200"/>
            <a:ext cx="8610600" cy="4400550"/>
          </a:xfrm>
          <a:prstGeom prst="rect">
            <a:avLst/>
          </a:prstGeom>
        </p:spPr>
        <p:txBody>
          <a:bodyPr>
            <a:spAutoFit/>
          </a:bodyPr>
          <a:lstStyle/>
          <a:p>
            <a:pPr marL="457200" indent="-457200" fontAlgn="auto">
              <a:spcBef>
                <a:spcPts val="0"/>
              </a:spcBef>
              <a:spcAft>
                <a:spcPts val="0"/>
              </a:spcAft>
              <a:defRPr/>
            </a:pPr>
            <a:r>
              <a:rPr lang="en-US" sz="2800" dirty="0"/>
              <a:t>3.	What is the evidence from systematic reviews about the effectiveness of simulation methods in medical education outside of CME?</a:t>
            </a:r>
          </a:p>
          <a:p>
            <a:pPr marL="457200" indent="-457200" fontAlgn="auto">
              <a:spcBef>
                <a:spcPts val="0"/>
              </a:spcBef>
              <a:spcAft>
                <a:spcPts val="0"/>
              </a:spcAft>
              <a:buFont typeface="+mj-lt"/>
              <a:buAutoNum type="arabicPeriod" startAt="4"/>
              <a:defRPr/>
            </a:pPr>
            <a:r>
              <a:rPr lang="en-US" sz="2800" dirty="0">
                <a:latin typeface="+mn-lt"/>
              </a:rPr>
              <a:t>Which characteristics of the audience influence the effectiveness of certain educational techniques?</a:t>
            </a:r>
          </a:p>
          <a:p>
            <a:pPr marL="457200" indent="-457200" fontAlgn="auto">
              <a:spcBef>
                <a:spcPts val="0"/>
              </a:spcBef>
              <a:spcAft>
                <a:spcPts val="0"/>
              </a:spcAft>
              <a:buFont typeface="+mj-lt"/>
              <a:buAutoNum type="arabicPeriod" startAt="4"/>
              <a:defRPr/>
            </a:pPr>
            <a:r>
              <a:rPr lang="en-US" sz="2800" dirty="0">
                <a:latin typeface="+mn-lt"/>
              </a:rPr>
              <a:t>Which external factors reinforce the effects of CME in changing behavior?</a:t>
            </a:r>
          </a:p>
          <a:p>
            <a:pPr marL="457200" indent="-457200" fontAlgn="auto">
              <a:spcBef>
                <a:spcPts val="0"/>
              </a:spcBef>
              <a:spcAft>
                <a:spcPts val="0"/>
              </a:spcAft>
              <a:buFont typeface="+mj-lt"/>
              <a:buAutoNum type="arabicPeriod" startAt="4"/>
              <a:defRPr/>
            </a:pPr>
            <a:r>
              <a:rPr lang="en-US" sz="2800" b="1" dirty="0">
                <a:latin typeface="+mn-lt"/>
              </a:rPr>
              <a:t>What is the reported validity and reliability of the methods that have been used for measuring the effects of CME?</a:t>
            </a:r>
          </a:p>
        </p:txBody>
      </p:sp>
      <p:sp>
        <p:nvSpPr>
          <p:cNvPr id="4"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Performance Improvement</a:t>
            </a:r>
          </a:p>
        </p:txBody>
      </p:sp>
      <p:sp>
        <p:nvSpPr>
          <p:cNvPr id="24579" name="Rectangle 7"/>
          <p:cNvSpPr>
            <a:spLocks noChangeArrowheads="1"/>
          </p:cNvSpPr>
          <p:nvPr/>
        </p:nvSpPr>
        <p:spPr bwMode="auto">
          <a:xfrm>
            <a:off x="0" y="3651250"/>
            <a:ext cx="9144000" cy="3294063"/>
          </a:xfrm>
          <a:prstGeom prst="rect">
            <a:avLst/>
          </a:prstGeom>
          <a:noFill/>
          <a:ln w="9525">
            <a:noFill/>
            <a:miter lim="800000"/>
            <a:headEnd/>
            <a:tailEnd/>
          </a:ln>
        </p:spPr>
        <p:txBody>
          <a:bodyPr anchor="ctr">
            <a:spAutoFit/>
          </a:bodyPr>
          <a:lstStyle/>
          <a:p>
            <a:pPr>
              <a:defRPr/>
            </a:pPr>
            <a:r>
              <a:rPr lang="en-US" sz="2800" dirty="0">
                <a:latin typeface="Calibri" pitchFamily="34" charset="0"/>
                <a:ea typeface="Calibri" pitchFamily="34" charset="0"/>
                <a:cs typeface="Times New Roman" pitchFamily="18" charset="0"/>
              </a:rPr>
              <a:t>“…transformation…will only be successful if national efforts to improve quality:</a:t>
            </a:r>
          </a:p>
          <a:p>
            <a:pPr>
              <a:defRPr/>
            </a:pPr>
            <a:endParaRPr lang="en-US" sz="1200" dirty="0">
              <a:latin typeface="Calibri" pitchFamily="34" charset="0"/>
              <a:ea typeface="Calibri" pitchFamily="34" charset="0"/>
              <a:cs typeface="Times New Roman" pitchFamily="18" charset="0"/>
            </a:endParaRPr>
          </a:p>
          <a:p>
            <a:pPr marL="548640">
              <a:buFont typeface="Arial" charset="0"/>
              <a:buChar char="•"/>
              <a:defRPr/>
            </a:pPr>
            <a:r>
              <a:rPr lang="en-US" sz="2800" b="1" dirty="0">
                <a:latin typeface="Calibri" pitchFamily="34" charset="0"/>
                <a:ea typeface="Calibri" pitchFamily="34" charset="0"/>
                <a:cs typeface="Times New Roman" pitchFamily="18" charset="0"/>
              </a:rPr>
              <a:t>enable QI where care is provided</a:t>
            </a:r>
            <a:r>
              <a:rPr lang="en-US" sz="2800" dirty="0">
                <a:latin typeface="Calibri" pitchFamily="34" charset="0"/>
                <a:ea typeface="Calibri" pitchFamily="34" charset="0"/>
                <a:cs typeface="Times New Roman" pitchFamily="18" charset="0"/>
              </a:rPr>
              <a:t>...</a:t>
            </a:r>
          </a:p>
          <a:p>
            <a:pPr marL="548640">
              <a:buFont typeface="Arial" charset="0"/>
              <a:buChar char="•"/>
              <a:defRPr/>
            </a:pPr>
            <a:r>
              <a:rPr lang="en-US" sz="2800" dirty="0">
                <a:latin typeface="Calibri" pitchFamily="34" charset="0"/>
                <a:ea typeface="Calibri" pitchFamily="34" charset="0"/>
                <a:cs typeface="Times New Roman" pitchFamily="18" charset="0"/>
              </a:rPr>
              <a:t>in which) provider tools…make </a:t>
            </a:r>
            <a:r>
              <a:rPr lang="en-US" sz="2800" b="1" dirty="0">
                <a:latin typeface="Calibri" pitchFamily="34" charset="0"/>
                <a:ea typeface="Calibri" pitchFamily="34" charset="0"/>
                <a:cs typeface="Times New Roman" pitchFamily="18" charset="0"/>
              </a:rPr>
              <a:t>performance measurement a by-product of the care process </a:t>
            </a:r>
          </a:p>
          <a:p>
            <a:pPr marL="548640">
              <a:buFont typeface="Arial" charset="0"/>
              <a:buChar char="•"/>
              <a:defRPr/>
            </a:pPr>
            <a:r>
              <a:rPr lang="en-US" sz="2800" dirty="0">
                <a:latin typeface="Calibri" pitchFamily="34" charset="0"/>
                <a:ea typeface="Calibri" pitchFamily="34" charset="0"/>
                <a:cs typeface="Times New Roman" pitchFamily="18" charset="0"/>
              </a:rPr>
              <a:t>(with) a commitment </a:t>
            </a:r>
            <a:r>
              <a:rPr lang="en-US" sz="2800" b="1" dirty="0">
                <a:latin typeface="Calibri" pitchFamily="34" charset="0"/>
                <a:ea typeface="Calibri" pitchFamily="34" charset="0"/>
                <a:cs typeface="Times New Roman" pitchFamily="18" charset="0"/>
              </a:rPr>
              <a:t>that supports continuous efforts to transform care at the practice level</a:t>
            </a:r>
            <a:r>
              <a:rPr lang="en-US" sz="2800" dirty="0">
                <a:latin typeface="Calibri" pitchFamily="34" charset="0"/>
                <a:ea typeface="Calibri" pitchFamily="34" charset="0"/>
                <a:cs typeface="Times New Roman" pitchFamily="18" charset="0"/>
              </a:rPr>
              <a:t>.”</a:t>
            </a:r>
          </a:p>
        </p:txBody>
      </p:sp>
      <p:sp>
        <p:nvSpPr>
          <p:cNvPr id="33796" name="Rectangle 8"/>
          <p:cNvSpPr>
            <a:spLocks noChangeArrowheads="1"/>
          </p:cNvSpPr>
          <p:nvPr/>
        </p:nvSpPr>
        <p:spPr bwMode="auto">
          <a:xfrm>
            <a:off x="0" y="1820863"/>
            <a:ext cx="9144000" cy="2124075"/>
          </a:xfrm>
          <a:prstGeom prst="rect">
            <a:avLst/>
          </a:prstGeom>
          <a:noFill/>
          <a:ln w="9525">
            <a:noFill/>
            <a:miter lim="800000"/>
            <a:headEnd/>
            <a:tailEnd/>
          </a:ln>
        </p:spPr>
        <p:txBody>
          <a:bodyPr anchor="ctr">
            <a:spAutoFit/>
          </a:bodyPr>
          <a:lstStyle/>
          <a:p>
            <a:pPr algn="ctr"/>
            <a:r>
              <a:rPr lang="en-US" sz="2400">
                <a:latin typeface="Calibri" pitchFamily="34" charset="0"/>
                <a:ea typeface="Calibri" pitchFamily="34" charset="0"/>
                <a:cs typeface="Times New Roman" pitchFamily="18" charset="0"/>
              </a:rPr>
              <a:t>“The role of PI CME in achieving sustainable change,”  </a:t>
            </a:r>
          </a:p>
          <a:p>
            <a:pPr algn="ctr"/>
            <a:r>
              <a:rPr lang="en-US" sz="2400" i="1">
                <a:latin typeface="Calibri" pitchFamily="34" charset="0"/>
                <a:ea typeface="Calibri" pitchFamily="34" charset="0"/>
                <a:cs typeface="Times New Roman" pitchFamily="18" charset="0"/>
              </a:rPr>
              <a:t>Susan Nedza, MD,  </a:t>
            </a:r>
          </a:p>
          <a:p>
            <a:pPr algn="ctr"/>
            <a:r>
              <a:rPr lang="en-US" sz="2400" i="1">
                <a:latin typeface="Calibri" pitchFamily="34" charset="0"/>
                <a:ea typeface="Calibri" pitchFamily="34" charset="0"/>
                <a:cs typeface="Times New Roman" pitchFamily="18" charset="0"/>
              </a:rPr>
              <a:t>CPPD Report,  AMA Continuing Medical Education </a:t>
            </a:r>
          </a:p>
          <a:p>
            <a:pPr algn="ctr"/>
            <a:r>
              <a:rPr lang="en-US" sz="2400" i="1">
                <a:latin typeface="Calibri" pitchFamily="34" charset="0"/>
                <a:ea typeface="Calibri" pitchFamily="34" charset="0"/>
                <a:cs typeface="Times New Roman" pitchFamily="18" charset="0"/>
              </a:rPr>
              <a:t>Winter 2009/No. 27</a:t>
            </a:r>
          </a:p>
          <a:p>
            <a:pPr eaLnBrk="0" hangingPunct="0"/>
            <a:endParaRPr lang="en-US" i="1">
              <a:ea typeface="Calibri" pitchFamily="34" charset="0"/>
              <a:cs typeface="Times New Roman" pitchFamily="18" charset="0"/>
            </a:endParaRPr>
          </a:p>
          <a:p>
            <a:pPr eaLnBrk="0" hangingPunct="0"/>
            <a:endParaRPr lang="en-US" i="1">
              <a:ea typeface="Calibri" pitchFamily="34"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id:image001.png@01CC29A1.5230DFF0"/>
          <p:cNvPicPr>
            <a:picLocks noChangeAspect="1" noChangeArrowheads="1"/>
          </p:cNvPicPr>
          <p:nvPr/>
        </p:nvPicPr>
        <p:blipFill>
          <a:blip r:embed="rId2" cstate="print"/>
          <a:srcRect/>
          <a:stretch>
            <a:fillRect/>
          </a:stretch>
        </p:blipFill>
        <p:spPr bwMode="auto">
          <a:xfrm>
            <a:off x="3238500" y="134938"/>
            <a:ext cx="5753100" cy="6646862"/>
          </a:xfrm>
          <a:prstGeom prst="rect">
            <a:avLst/>
          </a:prstGeom>
          <a:noFill/>
          <a:ln w="9525">
            <a:noFill/>
            <a:miter lim="800000"/>
            <a:headEnd/>
            <a:tailEnd/>
          </a:ln>
        </p:spPr>
      </p:pic>
      <p:sp>
        <p:nvSpPr>
          <p:cNvPr id="34819" name="TextBox 2"/>
          <p:cNvSpPr txBox="1">
            <a:spLocks noChangeArrowheads="1"/>
          </p:cNvSpPr>
          <p:nvPr/>
        </p:nvSpPr>
        <p:spPr bwMode="auto">
          <a:xfrm>
            <a:off x="0" y="2270125"/>
            <a:ext cx="2971800" cy="3786188"/>
          </a:xfrm>
          <a:prstGeom prst="rect">
            <a:avLst/>
          </a:prstGeom>
          <a:noFill/>
          <a:ln w="9525">
            <a:noFill/>
            <a:miter lim="800000"/>
            <a:headEnd/>
            <a:tailEnd/>
          </a:ln>
        </p:spPr>
        <p:txBody>
          <a:bodyPr>
            <a:spAutoFit/>
          </a:bodyPr>
          <a:lstStyle/>
          <a:p>
            <a:r>
              <a:rPr lang="en-US" sz="2000">
                <a:latin typeface="Calibri" pitchFamily="34" charset="0"/>
              </a:rPr>
              <a:t>SETMA deployed the PCPI Diabetes set in 2004.   This is a copy of the template.  </a:t>
            </a:r>
          </a:p>
          <a:p>
            <a:endParaRPr lang="en-US" sz="2000">
              <a:latin typeface="Calibri" pitchFamily="34" charset="0"/>
            </a:endParaRPr>
          </a:p>
          <a:p>
            <a:r>
              <a:rPr lang="en-US" sz="2000">
                <a:latin typeface="Calibri" pitchFamily="34" charset="0"/>
              </a:rPr>
              <a:t>The provider, at the point of care, can measure his/her performance by clicking on the   template.    </a:t>
            </a:r>
          </a:p>
          <a:p>
            <a:endParaRPr lang="en-US" sz="2000">
              <a:latin typeface="Calibri" pitchFamily="34" charset="0"/>
            </a:endParaRPr>
          </a:p>
          <a:p>
            <a:r>
              <a:rPr lang="en-US" sz="2000">
                <a:latin typeface="Calibri" pitchFamily="34" charset="0"/>
              </a:rPr>
              <a:t>Measures in black have been met; those in red have not.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002"/>
          <p:cNvPicPr>
            <a:picLocks noChangeAspect="1" noChangeArrowheads="1"/>
          </p:cNvPicPr>
          <p:nvPr/>
        </p:nvPicPr>
        <p:blipFill>
          <a:blip r:embed="rId2" cstate="print"/>
          <a:srcRect/>
          <a:stretch>
            <a:fillRect/>
          </a:stretch>
        </p:blipFill>
        <p:spPr bwMode="auto">
          <a:xfrm>
            <a:off x="609600" y="1676400"/>
            <a:ext cx="8077200" cy="5127625"/>
          </a:xfrm>
          <a:prstGeom prst="rect">
            <a:avLst/>
          </a:prstGeom>
          <a:noFill/>
          <a:ln w="9525">
            <a:noFill/>
            <a:miter lim="800000"/>
            <a:headEnd/>
            <a:tailEnd/>
          </a:ln>
        </p:spPr>
      </p:pic>
      <p:sp>
        <p:nvSpPr>
          <p:cNvPr id="6"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The Future of Healthcare</a:t>
            </a:r>
          </a:p>
        </p:txBody>
      </p:sp>
      <p:sp>
        <p:nvSpPr>
          <p:cNvPr id="9219" name="Rectangle 4"/>
          <p:cNvSpPr>
            <a:spLocks noChangeArrowheads="1"/>
          </p:cNvSpPr>
          <p:nvPr/>
        </p:nvSpPr>
        <p:spPr bwMode="auto">
          <a:xfrm>
            <a:off x="304800" y="2362200"/>
            <a:ext cx="8458200" cy="4340225"/>
          </a:xfrm>
          <a:prstGeom prst="rect">
            <a:avLst/>
          </a:prstGeom>
          <a:noFill/>
          <a:ln w="9525">
            <a:noFill/>
            <a:miter lim="800000"/>
            <a:headEnd/>
            <a:tailEnd/>
          </a:ln>
        </p:spPr>
        <p:txBody>
          <a:bodyPr>
            <a:spAutoFit/>
          </a:bodyPr>
          <a:lstStyle/>
          <a:p>
            <a:pPr>
              <a:defRPr/>
            </a:pPr>
            <a:r>
              <a:rPr lang="en-US" sz="2800" dirty="0">
                <a:latin typeface="+mn-lt"/>
              </a:rPr>
              <a:t>Since SETMA adopted electronic medical records in 1998, we have come to believe the following about the future of healthcare:</a:t>
            </a:r>
          </a:p>
          <a:p>
            <a:pPr>
              <a:defRPr/>
            </a:pPr>
            <a:endParaRPr lang="en-US" sz="2800" dirty="0">
              <a:latin typeface="+mn-lt"/>
            </a:endParaRPr>
          </a:p>
          <a:p>
            <a:pPr>
              <a:defRPr/>
            </a:pPr>
            <a:r>
              <a:rPr lang="en-US" sz="2800" b="1" dirty="0">
                <a:latin typeface="+mn-lt"/>
              </a:rPr>
              <a:t>The Substance	</a:t>
            </a:r>
            <a:r>
              <a:rPr lang="en-US" sz="2800" dirty="0">
                <a:latin typeface="+mn-lt"/>
              </a:rPr>
              <a:t>Evidenced-based medicine and 					comprehensive health promotion</a:t>
            </a:r>
          </a:p>
          <a:p>
            <a:pPr>
              <a:defRPr/>
            </a:pPr>
            <a:r>
              <a:rPr lang="en-US" sz="2800" b="1" dirty="0">
                <a:latin typeface="+mn-lt"/>
              </a:rPr>
              <a:t>The Method 	</a:t>
            </a:r>
            <a:r>
              <a:rPr lang="en-US" sz="2800" dirty="0">
                <a:latin typeface="+mn-lt"/>
              </a:rPr>
              <a:t>Electronic Patient Management </a:t>
            </a:r>
          </a:p>
          <a:p>
            <a:pPr>
              <a:defRPr/>
            </a:pPr>
            <a:r>
              <a:rPr lang="en-US" sz="2800" b="1" dirty="0">
                <a:latin typeface="+mn-lt"/>
              </a:rPr>
              <a:t>The Organization	</a:t>
            </a:r>
            <a:r>
              <a:rPr lang="en-US" sz="2800" dirty="0">
                <a:latin typeface="+mn-lt"/>
              </a:rPr>
              <a:t>Patient-centered Medical Home</a:t>
            </a:r>
          </a:p>
          <a:p>
            <a:pPr>
              <a:defRPr/>
            </a:pPr>
            <a:r>
              <a:rPr lang="en-US" sz="2800" b="1" dirty="0">
                <a:latin typeface="+mn-lt"/>
              </a:rPr>
              <a:t>The Funding		</a:t>
            </a:r>
            <a:r>
              <a:rPr lang="en-US" sz="2800" dirty="0">
                <a:latin typeface="+mn-lt"/>
              </a:rPr>
              <a:t>Capitation with payment for quality</a:t>
            </a:r>
          </a:p>
          <a:p>
            <a:pPr>
              <a:defRPr/>
            </a:pPr>
            <a:endParaRPr lang="en-US" sz="24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002"/>
          <p:cNvPicPr>
            <a:picLocks noChangeAspect="1" noChangeArrowheads="1"/>
          </p:cNvPicPr>
          <p:nvPr/>
        </p:nvPicPr>
        <p:blipFill>
          <a:blip r:embed="rId2" cstate="print"/>
          <a:srcRect/>
          <a:stretch>
            <a:fillRect/>
          </a:stretch>
        </p:blipFill>
        <p:spPr bwMode="auto">
          <a:xfrm>
            <a:off x="457200" y="1695450"/>
            <a:ext cx="8305800" cy="4933950"/>
          </a:xfrm>
          <a:prstGeom prst="rect">
            <a:avLst/>
          </a:prstGeom>
          <a:noFill/>
          <a:ln w="9525">
            <a:noFill/>
            <a:miter lim="800000"/>
            <a:headEnd/>
            <a:tailEnd/>
          </a:ln>
        </p:spPr>
      </p:pic>
      <p:sp>
        <p:nvSpPr>
          <p:cNvPr id="4"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002"/>
          <p:cNvPicPr>
            <a:picLocks noChangeAspect="1" noChangeArrowheads="1"/>
          </p:cNvPicPr>
          <p:nvPr/>
        </p:nvPicPr>
        <p:blipFill>
          <a:blip r:embed="rId2" cstate="print"/>
          <a:srcRect/>
          <a:stretch>
            <a:fillRect/>
          </a:stretch>
        </p:blipFill>
        <p:spPr bwMode="auto">
          <a:xfrm>
            <a:off x="2057400" y="609600"/>
            <a:ext cx="6845300" cy="5943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 name="Rectangle 6"/>
          <p:cNvSpPr/>
          <p:nvPr/>
        </p:nvSpPr>
        <p:spPr>
          <a:xfrm>
            <a:off x="381000" y="2057400"/>
            <a:ext cx="8305800" cy="4586288"/>
          </a:xfrm>
          <a:prstGeom prst="rect">
            <a:avLst/>
          </a:prstGeom>
        </p:spPr>
        <p:txBody>
          <a:bodyPr>
            <a:spAutoFit/>
          </a:bodyPr>
          <a:lstStyle/>
          <a:p>
            <a:pPr fontAlgn="auto">
              <a:spcBef>
                <a:spcPts val="0"/>
              </a:spcBef>
              <a:spcAft>
                <a:spcPts val="0"/>
              </a:spcAft>
              <a:defRPr/>
            </a:pPr>
            <a:r>
              <a:rPr lang="en-US" sz="2800" b="1" dirty="0">
                <a:latin typeface="+mn-lt"/>
              </a:rPr>
              <a:t>SETMA’s Model of Care, actually models PI-CME:</a:t>
            </a:r>
          </a:p>
          <a:p>
            <a:pPr fontAlgn="auto">
              <a:spcBef>
                <a:spcPts val="0"/>
              </a:spcBef>
              <a:spcAft>
                <a:spcPts val="0"/>
              </a:spcAft>
              <a:defRPr/>
            </a:pPr>
            <a:endParaRPr lang="en-US" sz="2400" dirty="0">
              <a:latin typeface="+mn-lt"/>
            </a:endParaRPr>
          </a:p>
          <a:p>
            <a:pPr marL="514350" indent="-514350" fontAlgn="auto">
              <a:spcBef>
                <a:spcPts val="0"/>
              </a:spcBef>
              <a:spcAft>
                <a:spcPts val="0"/>
              </a:spcAft>
              <a:buFontTx/>
              <a:buAutoNum type="arabicPeriod"/>
              <a:defRPr/>
            </a:pPr>
            <a:r>
              <a:rPr lang="en-US" sz="2400" dirty="0">
                <a:latin typeface="+mn-lt"/>
              </a:rPr>
              <a:t>We continually measure our current performance.</a:t>
            </a:r>
          </a:p>
          <a:p>
            <a:pPr marL="514350" indent="-514350" fontAlgn="auto">
              <a:spcBef>
                <a:spcPts val="0"/>
              </a:spcBef>
              <a:spcAft>
                <a:spcPts val="0"/>
              </a:spcAft>
              <a:buFontTx/>
              <a:buAutoNum type="arabicPeriod"/>
              <a:defRPr/>
            </a:pPr>
            <a:r>
              <a:rPr lang="en-US" sz="2400" dirty="0">
                <a:latin typeface="+mn-lt"/>
              </a:rPr>
              <a:t>The aggregation of quality data is incidental to the delivery of care, requiring no additional effort on the providers’ part.</a:t>
            </a:r>
          </a:p>
          <a:p>
            <a:pPr marL="514350" indent="-514350" fontAlgn="auto">
              <a:spcBef>
                <a:spcPts val="0"/>
              </a:spcBef>
              <a:spcAft>
                <a:spcPts val="0"/>
              </a:spcAft>
              <a:buFontTx/>
              <a:buAutoNum type="arabicPeriod"/>
              <a:defRPr/>
            </a:pPr>
            <a:r>
              <a:rPr lang="en-US" sz="2400" dirty="0">
                <a:latin typeface="+mn-lt"/>
              </a:rPr>
              <a:t>Monthly, we have nursing and provider meetings to conduct peer review,  review treatment strategies and to discuss quality improvement .</a:t>
            </a:r>
          </a:p>
          <a:p>
            <a:pPr marL="514350" indent="-514350" fontAlgn="auto">
              <a:spcBef>
                <a:spcPts val="0"/>
              </a:spcBef>
              <a:spcAft>
                <a:spcPts val="0"/>
              </a:spcAft>
              <a:buFontTx/>
              <a:buAutoNum type="arabicPeriod"/>
              <a:defRPr/>
            </a:pPr>
            <a:r>
              <a:rPr lang="en-US" sz="2400" dirty="0">
                <a:latin typeface="+mn-lt"/>
              </a:rPr>
              <a:t>We share training material to improve our knowledge.</a:t>
            </a:r>
          </a:p>
          <a:p>
            <a:pPr marL="514350" indent="-514350" fontAlgn="auto">
              <a:spcBef>
                <a:spcPts val="0"/>
              </a:spcBef>
              <a:spcAft>
                <a:spcPts val="0"/>
              </a:spcAft>
              <a:buFontTx/>
              <a:buAutoNum type="arabicPeriod"/>
              <a:defRPr/>
            </a:pPr>
            <a:r>
              <a:rPr lang="en-US" sz="2400" dirty="0">
                <a:latin typeface="+mn-lt"/>
              </a:rPr>
              <a:t>We have a goal of improving and continue to monitor our performance at the point of care, not only encouraging but demanding improvement of ourselves.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noAutofit/>
          </a:bodyPr>
          <a:lstStyle/>
          <a:p>
            <a:pPr eaLnBrk="1" fontAlgn="auto" hangingPunct="1">
              <a:spcAft>
                <a:spcPts val="0"/>
              </a:spcAft>
              <a:defRPr/>
            </a:pPr>
            <a:r>
              <a:rPr lang="en-US" sz="3800" dirty="0"/>
              <a:t>Performance Improvement CME</a:t>
            </a:r>
          </a:p>
        </p:txBody>
      </p:sp>
      <p:sp>
        <p:nvSpPr>
          <p:cNvPr id="7" name="Rectangle 6"/>
          <p:cNvSpPr/>
          <p:nvPr/>
        </p:nvSpPr>
        <p:spPr>
          <a:xfrm>
            <a:off x="381000" y="2333625"/>
            <a:ext cx="8305800" cy="3600450"/>
          </a:xfrm>
          <a:prstGeom prst="rect">
            <a:avLst/>
          </a:prstGeom>
        </p:spPr>
        <p:txBody>
          <a:bodyPr>
            <a:spAutoFit/>
          </a:bodyPr>
          <a:lstStyle/>
          <a:p>
            <a:pPr fontAlgn="auto">
              <a:spcBef>
                <a:spcPts val="0"/>
              </a:spcBef>
              <a:spcAft>
                <a:spcPts val="0"/>
              </a:spcAft>
              <a:defRPr/>
            </a:pPr>
            <a:r>
              <a:rPr lang="en-US" sz="2800" dirty="0">
                <a:latin typeface="+mn-lt"/>
              </a:rPr>
              <a:t>As the classic lecture-CME setting has increasingly been shown not to change provider behavior, new iterations of CME have been developed.</a:t>
            </a:r>
          </a:p>
          <a:p>
            <a:pPr fontAlgn="auto">
              <a:spcBef>
                <a:spcPts val="0"/>
              </a:spcBef>
              <a:spcAft>
                <a:spcPts val="0"/>
              </a:spcAft>
              <a:defRPr/>
            </a:pPr>
            <a:endParaRPr lang="en-US" sz="2400" dirty="0">
              <a:latin typeface="+mn-lt"/>
            </a:endParaRPr>
          </a:p>
          <a:p>
            <a:pPr marL="342900" indent="-171450" fontAlgn="auto">
              <a:spcBef>
                <a:spcPts val="0"/>
              </a:spcBef>
              <a:spcAft>
                <a:spcPts val="0"/>
              </a:spcAft>
              <a:buFont typeface="Arial" pitchFamily="34" charset="0"/>
              <a:buChar char="•"/>
              <a:defRPr/>
            </a:pPr>
            <a:r>
              <a:rPr lang="en-US" sz="2400" dirty="0">
                <a:latin typeface="+mn-lt"/>
              </a:rPr>
              <a:t>In 2002, the AAFP introduced evidence-based CME</a:t>
            </a:r>
          </a:p>
          <a:p>
            <a:pPr marL="342900" indent="-171450" fontAlgn="auto">
              <a:spcBef>
                <a:spcPts val="0"/>
              </a:spcBef>
              <a:spcAft>
                <a:spcPts val="0"/>
              </a:spcAft>
              <a:buFont typeface="Arial" pitchFamily="34" charset="0"/>
              <a:buChar char="•"/>
              <a:defRPr/>
            </a:pPr>
            <a:r>
              <a:rPr lang="en-US" sz="2400" dirty="0">
                <a:latin typeface="+mn-lt"/>
              </a:rPr>
              <a:t>In 2004, AMA, AAFP and OA changed the measurement of CME from hours to credits.</a:t>
            </a:r>
          </a:p>
          <a:p>
            <a:pPr marL="342900" indent="-171450" fontAlgn="auto">
              <a:spcBef>
                <a:spcPts val="0"/>
              </a:spcBef>
              <a:spcAft>
                <a:spcPts val="0"/>
              </a:spcAft>
              <a:buFont typeface="Arial" pitchFamily="34" charset="0"/>
              <a:buChar char="•"/>
              <a:defRPr/>
            </a:pPr>
            <a:r>
              <a:rPr lang="en-US" sz="2400" dirty="0">
                <a:latin typeface="+mn-lt"/>
              </a:rPr>
              <a:t>In 2005, AMA implemented two new formats: Internet point of care (PoC) and performance improvement (PI) CME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sz="3800" dirty="0"/>
              <a:t>Performance Improvement CME</a:t>
            </a:r>
          </a:p>
        </p:txBody>
      </p:sp>
      <p:sp>
        <p:nvSpPr>
          <p:cNvPr id="40963" name="Rectangle 6"/>
          <p:cNvSpPr>
            <a:spLocks noChangeArrowheads="1"/>
          </p:cNvSpPr>
          <p:nvPr/>
        </p:nvSpPr>
        <p:spPr bwMode="auto">
          <a:xfrm>
            <a:off x="381000" y="2209800"/>
            <a:ext cx="8305800" cy="4216400"/>
          </a:xfrm>
          <a:prstGeom prst="rect">
            <a:avLst/>
          </a:prstGeom>
          <a:noFill/>
          <a:ln w="9525">
            <a:noFill/>
            <a:miter lim="800000"/>
            <a:headEnd/>
            <a:tailEnd/>
          </a:ln>
        </p:spPr>
        <p:txBody>
          <a:bodyPr>
            <a:spAutoFit/>
          </a:bodyPr>
          <a:lstStyle/>
          <a:p>
            <a:pPr marL="457200" indent="-457200" algn="ctr"/>
            <a:r>
              <a:rPr lang="en-US" sz="2800" b="1">
                <a:latin typeface="Calibri" pitchFamily="34" charset="0"/>
              </a:rPr>
              <a:t>The Steps of Performance Improvement  CME (PI-CME) </a:t>
            </a:r>
          </a:p>
          <a:p>
            <a:pPr marL="457200" indent="-457200">
              <a:buFont typeface="Trebuchet MS" pitchFamily="34" charset="0"/>
              <a:buAutoNum type="arabicPeriod"/>
            </a:pPr>
            <a:endParaRPr lang="en-US" sz="2400">
              <a:latin typeface="Calibri" pitchFamily="34" charset="0"/>
            </a:endParaRPr>
          </a:p>
          <a:p>
            <a:pPr marL="457200" indent="-457200">
              <a:buFont typeface="Trebuchet MS" pitchFamily="34" charset="0"/>
              <a:buAutoNum type="arabicPeriod"/>
            </a:pPr>
            <a:r>
              <a:rPr lang="en-US" sz="2400">
                <a:latin typeface="Calibri" pitchFamily="34" charset="0"/>
              </a:rPr>
              <a:t>First stage, assessment of each physician’s current practice using identified evidence-based performance measures. Feedback to physicians compares their performance to national benchmarks and to the performance of peers. </a:t>
            </a:r>
          </a:p>
          <a:p>
            <a:pPr marL="457200" indent="-457200">
              <a:buFont typeface="Trebuchet MS" pitchFamily="34" charset="0"/>
              <a:buAutoNum type="arabicPeriod"/>
            </a:pPr>
            <a:r>
              <a:rPr lang="en-US" sz="2400">
                <a:latin typeface="Calibri" pitchFamily="34" charset="0"/>
              </a:rPr>
              <a:t>Second stage, implementation of an intervention based on the performance measures assessed in the practice. </a:t>
            </a:r>
          </a:p>
          <a:p>
            <a:pPr marL="457200" indent="-457200">
              <a:buFont typeface="Trebuchet MS" pitchFamily="34" charset="0"/>
              <a:buAutoNum type="arabicPeriod"/>
            </a:pPr>
            <a:r>
              <a:rPr lang="en-US" sz="2400">
                <a:latin typeface="Calibri" pitchFamily="34" charset="0"/>
              </a:rPr>
              <a:t>Third stage, revaluation of performance in practice including reflection and summarization of outcome changes resulting from the PI CME activity.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700" dirty="0"/>
              <a:t>Joslin PI-CME GlycoCardio</a:t>
            </a:r>
          </a:p>
        </p:txBody>
      </p:sp>
      <p:sp>
        <p:nvSpPr>
          <p:cNvPr id="41987" name="Rectangle 2"/>
          <p:cNvSpPr>
            <a:spLocks noChangeArrowheads="1"/>
          </p:cNvSpPr>
          <p:nvPr/>
        </p:nvSpPr>
        <p:spPr bwMode="auto">
          <a:xfrm>
            <a:off x="228600" y="2438400"/>
            <a:ext cx="8769350" cy="4832350"/>
          </a:xfrm>
          <a:prstGeom prst="rect">
            <a:avLst/>
          </a:prstGeom>
          <a:noFill/>
          <a:ln w="9525">
            <a:noFill/>
            <a:miter lim="800000"/>
            <a:headEnd/>
            <a:tailEnd/>
          </a:ln>
        </p:spPr>
        <p:txBody>
          <a:bodyPr>
            <a:spAutoFit/>
          </a:bodyPr>
          <a:lstStyle/>
          <a:p>
            <a:r>
              <a:rPr lang="en-US" sz="2800" dirty="0">
                <a:latin typeface="Calibri" pitchFamily="34" charset="0"/>
              </a:rPr>
              <a:t>SETMA is involved with two PI-CME  Programs with the Joslin Diabetes Center.  The first project focuses upon hemoglobin A1C and the assessment of and the elements of the cardiometabolic risk syndrome.</a:t>
            </a:r>
          </a:p>
          <a:p>
            <a:endParaRPr lang="en-US" sz="2800" b="1" dirty="0">
              <a:latin typeface="Calibri" pitchFamily="34" charset="0"/>
            </a:endParaRPr>
          </a:p>
          <a:p>
            <a:r>
              <a:rPr lang="en-US" sz="2800" dirty="0">
                <a:latin typeface="Calibri" pitchFamily="34" charset="0"/>
              </a:rPr>
              <a:t>SETMA has disease management tools for both diabetes and the cardiometabolic risk syndrome.  The content of both can be reviewed at </a:t>
            </a:r>
            <a:r>
              <a:rPr lang="en-US" sz="2800" dirty="0">
                <a:latin typeface="Calibri" pitchFamily="34" charset="0"/>
                <a:hlinkClick r:id="rId2"/>
              </a:rPr>
              <a:t>www.jameslhollymd.com</a:t>
            </a:r>
            <a:r>
              <a:rPr lang="en-US" sz="2800" dirty="0">
                <a:latin typeface="Calibri" pitchFamily="34" charset="0"/>
              </a:rPr>
              <a:t> under “Electronic Patient Management Tools” by clicking on  “Disease Management Tools” </a:t>
            </a:r>
          </a:p>
          <a:p>
            <a:endParaRPr lang="en-US" sz="2800" b="1" dirty="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Joslin PI-CME GlycoCardio</a:t>
            </a:r>
          </a:p>
        </p:txBody>
      </p:sp>
      <p:pic>
        <p:nvPicPr>
          <p:cNvPr id="43011" name="Picture 1" descr="image001"/>
          <p:cNvPicPr>
            <a:picLocks noChangeAspect="1" noChangeArrowheads="1"/>
          </p:cNvPicPr>
          <p:nvPr/>
        </p:nvPicPr>
        <p:blipFill>
          <a:blip r:embed="rId2" cstate="print"/>
          <a:srcRect/>
          <a:stretch>
            <a:fillRect/>
          </a:stretch>
        </p:blipFill>
        <p:spPr bwMode="auto">
          <a:xfrm>
            <a:off x="95250" y="1752600"/>
            <a:ext cx="9048750" cy="5105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Joslin PI-CME Cardio</a:t>
            </a:r>
          </a:p>
        </p:txBody>
      </p:sp>
      <p:pic>
        <p:nvPicPr>
          <p:cNvPr id="44035" name="Picture 1" descr="image001"/>
          <p:cNvPicPr>
            <a:picLocks noChangeAspect="1" noChangeArrowheads="1"/>
          </p:cNvPicPr>
          <p:nvPr/>
        </p:nvPicPr>
        <p:blipFill>
          <a:blip r:embed="rId2" cstate="print"/>
          <a:srcRect/>
          <a:stretch>
            <a:fillRect/>
          </a:stretch>
        </p:blipFill>
        <p:spPr bwMode="auto">
          <a:xfrm>
            <a:off x="0" y="1771650"/>
            <a:ext cx="9144000" cy="50863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Joslin PI-CME Cardio</a:t>
            </a:r>
          </a:p>
        </p:txBody>
      </p:sp>
      <p:pic>
        <p:nvPicPr>
          <p:cNvPr id="45059" name="Picture 2" descr="image002"/>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46083" name="Rectangle 6"/>
          <p:cNvSpPr>
            <a:spLocks noChangeArrowheads="1"/>
          </p:cNvSpPr>
          <p:nvPr/>
        </p:nvSpPr>
        <p:spPr bwMode="auto">
          <a:xfrm>
            <a:off x="381000" y="1963738"/>
            <a:ext cx="8305800" cy="3970337"/>
          </a:xfrm>
          <a:prstGeom prst="rect">
            <a:avLst/>
          </a:prstGeom>
          <a:noFill/>
          <a:ln w="9525">
            <a:noFill/>
            <a:miter lim="800000"/>
            <a:headEnd/>
            <a:tailEnd/>
          </a:ln>
        </p:spPr>
        <p:txBody>
          <a:bodyPr>
            <a:spAutoFit/>
          </a:bodyPr>
          <a:lstStyle/>
          <a:p>
            <a:r>
              <a:rPr lang="en-US" sz="2800" b="1">
                <a:latin typeface="Calibri" pitchFamily="34" charset="0"/>
              </a:rPr>
              <a:t>The </a:t>
            </a:r>
            <a:r>
              <a:rPr lang="en-US" sz="2800" b="1" i="1">
                <a:latin typeface="Calibri" pitchFamily="34" charset="0"/>
              </a:rPr>
              <a:t>2009 IOM </a:t>
            </a:r>
            <a:r>
              <a:rPr lang="en-US" sz="2800" b="1">
                <a:latin typeface="Calibri" pitchFamily="34" charset="0"/>
              </a:rPr>
              <a:t>report referenced above further stated:</a:t>
            </a:r>
          </a:p>
          <a:p>
            <a:endParaRPr lang="en-US" sz="1400">
              <a:latin typeface="Calibri" pitchFamily="34" charset="0"/>
            </a:endParaRPr>
          </a:p>
          <a:p>
            <a:r>
              <a:rPr lang="en-US" sz="2800">
                <a:latin typeface="Calibri" pitchFamily="34" charset="0"/>
              </a:rPr>
              <a:t>“….</a:t>
            </a:r>
            <a:r>
              <a:rPr lang="en-US" sz="2800" b="1">
                <a:latin typeface="Calibri" pitchFamily="34" charset="0"/>
              </a:rPr>
              <a:t>continuing professional development </a:t>
            </a:r>
            <a:r>
              <a:rPr lang="en-US" sz="2800">
                <a:latin typeface="Calibri" pitchFamily="34" charset="0"/>
              </a:rPr>
              <a:t>(CPD)…is learner-driven, allowing learning to be tailored to individual needs….  </a:t>
            </a:r>
          </a:p>
          <a:p>
            <a:endParaRPr lang="en-US" sz="1400">
              <a:latin typeface="Calibri" pitchFamily="34" charset="0"/>
            </a:endParaRPr>
          </a:p>
          <a:p>
            <a:r>
              <a:rPr lang="en-US" sz="2800">
                <a:latin typeface="Calibri" pitchFamily="34" charset="0"/>
              </a:rPr>
              <a:t>“CPD methods include self-directed learning and organizational and systems factors; and it focuses on both clinical content and other practice-related content, such as communications and business.” (p. 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SETMA’s Model of Care</a:t>
            </a:r>
          </a:p>
        </p:txBody>
      </p:sp>
      <p:sp>
        <p:nvSpPr>
          <p:cNvPr id="10243" name="Rectangle 4"/>
          <p:cNvSpPr>
            <a:spLocks noChangeArrowheads="1"/>
          </p:cNvSpPr>
          <p:nvPr/>
        </p:nvSpPr>
        <p:spPr bwMode="auto">
          <a:xfrm>
            <a:off x="0" y="2209800"/>
            <a:ext cx="8763000" cy="3970318"/>
          </a:xfrm>
          <a:prstGeom prst="rect">
            <a:avLst/>
          </a:prstGeom>
          <a:noFill/>
          <a:ln w="9525">
            <a:noFill/>
            <a:miter lim="800000"/>
            <a:headEnd/>
            <a:tailEnd/>
          </a:ln>
        </p:spPr>
        <p:txBody>
          <a:bodyPr>
            <a:spAutoFit/>
          </a:bodyPr>
          <a:lstStyle/>
          <a:p>
            <a:r>
              <a:rPr lang="en-US" sz="2800" dirty="0">
                <a:latin typeface="Calibri" pitchFamily="34" charset="0"/>
              </a:rPr>
              <a:t>During this time, we have developed the five points of the SETMA’s Model of Care:</a:t>
            </a:r>
          </a:p>
          <a:p>
            <a:endParaRPr lang="en-US" sz="2800" dirty="0">
              <a:latin typeface="Calibri" pitchFamily="34" charset="0"/>
            </a:endParaRPr>
          </a:p>
          <a:p>
            <a:pPr marL="0" lvl="1">
              <a:buFont typeface="Arial" charset="0"/>
              <a:buChar char="•"/>
            </a:pPr>
            <a:r>
              <a:rPr lang="en-US" sz="2800" b="1" dirty="0">
                <a:latin typeface="Calibri" pitchFamily="34" charset="0"/>
              </a:rPr>
              <a:t>Provider Performance Tracking </a:t>
            </a:r>
            <a:r>
              <a:rPr lang="en-US" sz="2800" dirty="0">
                <a:latin typeface="Calibri" pitchFamily="34" charset="0"/>
              </a:rPr>
              <a:t>– one patient at a time</a:t>
            </a:r>
          </a:p>
          <a:p>
            <a:pPr marL="0" lvl="1">
              <a:buFont typeface="Arial" charset="0"/>
              <a:buChar char="•"/>
            </a:pPr>
            <a:r>
              <a:rPr lang="en-US" sz="2800" dirty="0">
                <a:latin typeface="Calibri" pitchFamily="34" charset="0"/>
              </a:rPr>
              <a:t>A</a:t>
            </a:r>
            <a:r>
              <a:rPr lang="en-US" sz="2800" b="1" dirty="0">
                <a:latin typeface="Calibri" pitchFamily="34" charset="0"/>
              </a:rPr>
              <a:t>uditing of Performance </a:t>
            </a:r>
            <a:r>
              <a:rPr lang="en-US" sz="2800" dirty="0">
                <a:latin typeface="Calibri" pitchFamily="34" charset="0"/>
              </a:rPr>
              <a:t>– by panel or by population </a:t>
            </a:r>
          </a:p>
          <a:p>
            <a:pPr marL="0" lvl="1">
              <a:buFont typeface="Arial" charset="0"/>
              <a:buChar char="•"/>
            </a:pPr>
            <a:r>
              <a:rPr lang="en-US" sz="2800" b="1" dirty="0">
                <a:latin typeface="Calibri" pitchFamily="34" charset="0"/>
              </a:rPr>
              <a:t>Analysis of Provider Performance </a:t>
            </a:r>
            <a:r>
              <a:rPr lang="en-US" sz="2800" dirty="0">
                <a:latin typeface="Calibri" pitchFamily="34" charset="0"/>
              </a:rPr>
              <a:t>– statistical</a:t>
            </a:r>
          </a:p>
          <a:p>
            <a:pPr marL="0" lvl="1">
              <a:buFont typeface="Arial" charset="0"/>
              <a:buChar char="•"/>
            </a:pPr>
            <a:r>
              <a:rPr lang="en-US" sz="2800" b="1" dirty="0">
                <a:latin typeface="Calibri" pitchFamily="34" charset="0"/>
              </a:rPr>
              <a:t>Public Reporting by Provider Name </a:t>
            </a:r>
            <a:r>
              <a:rPr lang="en-US" sz="2800" dirty="0">
                <a:latin typeface="Calibri" pitchFamily="34" charset="0"/>
              </a:rPr>
              <a:t>– </a:t>
            </a:r>
            <a:r>
              <a:rPr lang="en-US" sz="2800" dirty="0">
                <a:latin typeface="Calibri" pitchFamily="34" charset="0"/>
                <a:hlinkClick r:id="rId2"/>
              </a:rPr>
              <a:t>www.jameslhollymd.com</a:t>
            </a:r>
            <a:r>
              <a:rPr lang="en-US" sz="2800" dirty="0">
                <a:latin typeface="Calibri" pitchFamily="34" charset="0"/>
              </a:rPr>
              <a:t> </a:t>
            </a:r>
          </a:p>
          <a:p>
            <a:pPr marL="0" lvl="1">
              <a:buFont typeface="Arial" charset="0"/>
              <a:buChar char="•"/>
            </a:pPr>
            <a:r>
              <a:rPr lang="en-US" sz="2800" b="1" dirty="0">
                <a:latin typeface="Calibri" pitchFamily="34" charset="0"/>
              </a:rPr>
              <a:t>Quality Assessment and Performance Improvement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47107" name="Rectangle 6"/>
          <p:cNvSpPr>
            <a:spLocks noChangeArrowheads="1"/>
          </p:cNvSpPr>
          <p:nvPr/>
        </p:nvSpPr>
        <p:spPr bwMode="auto">
          <a:xfrm>
            <a:off x="381000" y="2362200"/>
            <a:ext cx="8305800" cy="3970338"/>
          </a:xfrm>
          <a:prstGeom prst="rect">
            <a:avLst/>
          </a:prstGeom>
          <a:noFill/>
          <a:ln w="9525">
            <a:noFill/>
            <a:miter lim="800000"/>
            <a:headEnd/>
            <a:tailEnd/>
          </a:ln>
        </p:spPr>
        <p:txBody>
          <a:bodyPr>
            <a:spAutoFit/>
          </a:bodyPr>
          <a:lstStyle/>
          <a:p>
            <a:r>
              <a:rPr lang="en-US" sz="2800" b="1">
                <a:latin typeface="Calibri" pitchFamily="34" charset="0"/>
              </a:rPr>
              <a:t>“…an effective continual professional development system should ensure that health professionals are prepared to:</a:t>
            </a:r>
          </a:p>
          <a:p>
            <a:r>
              <a:rPr lang="en-US" sz="2800">
                <a:latin typeface="Calibri" pitchFamily="34" charset="0"/>
              </a:rPr>
              <a:t> </a:t>
            </a:r>
          </a:p>
          <a:p>
            <a:pPr marL="914400" lvl="1" indent="-457200">
              <a:buFont typeface="Trebuchet MS" pitchFamily="34" charset="0"/>
              <a:buAutoNum type="arabicPeriod"/>
            </a:pPr>
            <a:r>
              <a:rPr lang="en-US" sz="2800">
                <a:latin typeface="Calibri" pitchFamily="34" charset="0"/>
              </a:rPr>
              <a:t>“Provide patient-centered care.</a:t>
            </a:r>
          </a:p>
          <a:p>
            <a:pPr marL="914400" lvl="1" indent="-457200">
              <a:buFont typeface="Trebuchet MS" pitchFamily="34" charset="0"/>
              <a:buAutoNum type="arabicPeriod"/>
            </a:pPr>
            <a:r>
              <a:rPr lang="en-US" sz="2800">
                <a:latin typeface="Calibri" pitchFamily="34" charset="0"/>
              </a:rPr>
              <a:t>Work in inter-professional teams. </a:t>
            </a:r>
          </a:p>
          <a:p>
            <a:pPr marL="914400" lvl="1" indent="-457200">
              <a:buFont typeface="Trebuchet MS" pitchFamily="34" charset="0"/>
              <a:buAutoNum type="arabicPeriod"/>
            </a:pPr>
            <a:r>
              <a:rPr lang="en-US" sz="2800">
                <a:latin typeface="Calibri" pitchFamily="34" charset="0"/>
              </a:rPr>
              <a:t>Employ evidence-based practice. </a:t>
            </a:r>
          </a:p>
          <a:p>
            <a:pPr marL="914400" lvl="1" indent="-457200">
              <a:buFont typeface="Trebuchet MS" pitchFamily="34" charset="0"/>
              <a:buAutoNum type="arabicPeriod"/>
            </a:pPr>
            <a:r>
              <a:rPr lang="en-US" sz="2800">
                <a:latin typeface="Calibri" pitchFamily="34" charset="0"/>
              </a:rPr>
              <a:t>Apply quality improvement. </a:t>
            </a:r>
          </a:p>
          <a:p>
            <a:pPr marL="914400" lvl="1" indent="-457200">
              <a:buFont typeface="Trebuchet MS" pitchFamily="34" charset="0"/>
              <a:buAutoNum type="arabicPeriod"/>
            </a:pPr>
            <a:r>
              <a:rPr lang="en-US" sz="2800">
                <a:latin typeface="Calibri" pitchFamily="34" charset="0"/>
              </a:rPr>
              <a:t>Use health informatics.” (</a:t>
            </a:r>
            <a:r>
              <a:rPr lang="en-US" sz="2800" i="1">
                <a:latin typeface="Calibri" pitchFamily="34" charset="0"/>
              </a:rPr>
              <a:t>IOM</a:t>
            </a:r>
            <a:r>
              <a:rPr lang="en-US" sz="2800">
                <a:latin typeface="Calibri" pitchFamily="34" charset="0"/>
              </a:rPr>
              <a:t>, p. 94)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Clinical Decision Support</a:t>
            </a:r>
          </a:p>
        </p:txBody>
      </p:sp>
      <p:sp>
        <p:nvSpPr>
          <p:cNvPr id="48131" name="Rectangle 6"/>
          <p:cNvSpPr>
            <a:spLocks noChangeArrowheads="1"/>
          </p:cNvSpPr>
          <p:nvPr/>
        </p:nvSpPr>
        <p:spPr bwMode="auto">
          <a:xfrm>
            <a:off x="381000" y="2590800"/>
            <a:ext cx="8305800" cy="3540125"/>
          </a:xfrm>
          <a:prstGeom prst="rect">
            <a:avLst/>
          </a:prstGeom>
          <a:noFill/>
          <a:ln w="9525">
            <a:noFill/>
            <a:miter lim="800000"/>
            <a:headEnd/>
            <a:tailEnd/>
          </a:ln>
        </p:spPr>
        <p:txBody>
          <a:bodyPr>
            <a:spAutoFit/>
          </a:bodyPr>
          <a:lstStyle/>
          <a:p>
            <a:pPr marL="342900" indent="-171450"/>
            <a:r>
              <a:rPr lang="en-US" sz="2800">
                <a:latin typeface="Calibri" pitchFamily="34" charset="0"/>
              </a:rPr>
              <a:t>CDS is the “</a:t>
            </a:r>
            <a:r>
              <a:rPr lang="en-US" sz="2800" b="1">
                <a:latin typeface="Calibri" pitchFamily="34" charset="0"/>
              </a:rPr>
              <a:t>missing link</a:t>
            </a:r>
            <a:r>
              <a:rPr lang="en-US" sz="2800">
                <a:latin typeface="Calibri" pitchFamily="34" charset="0"/>
              </a:rPr>
              <a:t>” in the incorporation of new</a:t>
            </a:r>
          </a:p>
          <a:p>
            <a:pPr marL="342900" indent="-171450"/>
            <a:r>
              <a:rPr lang="en-US" sz="2800">
                <a:latin typeface="Calibri" pitchFamily="34" charset="0"/>
              </a:rPr>
              <a:t>information into a clinician’s workflow learned in PI-</a:t>
            </a:r>
          </a:p>
          <a:p>
            <a:pPr marL="342900" indent="-171450"/>
            <a:r>
              <a:rPr lang="en-US" sz="2800">
                <a:latin typeface="Calibri" pitchFamily="34" charset="0"/>
              </a:rPr>
              <a:t>CME.</a:t>
            </a:r>
          </a:p>
          <a:p>
            <a:pPr marL="342900" indent="-171450">
              <a:buFont typeface="Arial" charset="0"/>
              <a:buChar char="•"/>
            </a:pPr>
            <a:endParaRPr lang="en-US" sz="2800">
              <a:latin typeface="Calibri" pitchFamily="34" charset="0"/>
            </a:endParaRPr>
          </a:p>
          <a:p>
            <a:pPr marL="342900" indent="-171450"/>
            <a:r>
              <a:rPr lang="en-US" sz="2800">
                <a:latin typeface="Calibri" pitchFamily="34" charset="0"/>
              </a:rPr>
              <a:t>SETMA had one provider who routinely completed 500</a:t>
            </a:r>
          </a:p>
          <a:p>
            <a:pPr marL="342900" indent="-171450"/>
            <a:r>
              <a:rPr lang="en-US" sz="2800">
                <a:latin typeface="Calibri" pitchFamily="34" charset="0"/>
              </a:rPr>
              <a:t>hours of CME a year.  He knew more than almost</a:t>
            </a:r>
          </a:p>
          <a:p>
            <a:pPr marL="342900" indent="-171450"/>
            <a:r>
              <a:rPr lang="en-US" sz="2800">
                <a:latin typeface="Calibri" pitchFamily="34" charset="0"/>
              </a:rPr>
              <a:t>anybody but his outcomes never changed. He never</a:t>
            </a:r>
          </a:p>
          <a:p>
            <a:pPr marL="342900" indent="-171450"/>
            <a:r>
              <a:rPr lang="en-US" sz="2800">
                <a:latin typeface="Calibri" pitchFamily="34" charset="0"/>
              </a:rPr>
              <a:t>incorporated what he knew into his workflow.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dirty="0"/>
            </a:br>
            <a:r>
              <a:rPr lang="en-US" dirty="0"/>
              <a:t>Clinical Decision Support	</a:t>
            </a:r>
          </a:p>
        </p:txBody>
      </p:sp>
      <p:sp>
        <p:nvSpPr>
          <p:cNvPr id="49155" name="Rectangle 2"/>
          <p:cNvSpPr>
            <a:spLocks noChangeArrowheads="1"/>
          </p:cNvSpPr>
          <p:nvPr/>
        </p:nvSpPr>
        <p:spPr bwMode="auto">
          <a:xfrm>
            <a:off x="228600" y="2438400"/>
            <a:ext cx="8229600" cy="4400550"/>
          </a:xfrm>
          <a:prstGeom prst="rect">
            <a:avLst/>
          </a:prstGeom>
          <a:noFill/>
          <a:ln w="9525">
            <a:noFill/>
            <a:miter lim="800000"/>
            <a:headEnd/>
            <a:tailEnd/>
          </a:ln>
        </p:spPr>
        <p:txBody>
          <a:bodyPr>
            <a:spAutoFit/>
          </a:bodyPr>
          <a:lstStyle/>
          <a:p>
            <a:pPr marL="342900" indent="-171450"/>
            <a:r>
              <a:rPr lang="en-US" sz="2800">
                <a:latin typeface="Calibri" pitchFamily="34" charset="0"/>
              </a:rPr>
              <a:t>For complex clinical processes, the </a:t>
            </a:r>
            <a:r>
              <a:rPr lang="en-US" sz="2800" b="1">
                <a:latin typeface="Calibri" pitchFamily="34" charset="0"/>
              </a:rPr>
              <a:t>final step in PI</a:t>
            </a:r>
          </a:p>
          <a:p>
            <a:pPr marL="342900" indent="-171450"/>
            <a:r>
              <a:rPr lang="en-US" sz="2800" b="1">
                <a:latin typeface="Calibri" pitchFamily="34" charset="0"/>
              </a:rPr>
              <a:t>CME </a:t>
            </a:r>
            <a:r>
              <a:rPr lang="en-US" sz="2800">
                <a:latin typeface="Calibri" pitchFamily="34" charset="0"/>
              </a:rPr>
              <a:t>must be the incorporation of the process of</a:t>
            </a:r>
          </a:p>
          <a:p>
            <a:pPr marL="342900" indent="-171450"/>
            <a:r>
              <a:rPr lang="en-US" sz="2800">
                <a:latin typeface="Calibri" pitchFamily="34" charset="0"/>
              </a:rPr>
              <a:t>Performance Improvement into the provider’s work </a:t>
            </a:r>
          </a:p>
          <a:p>
            <a:pPr marL="342900" indent="-171450"/>
            <a:r>
              <a:rPr lang="en-US" sz="2800">
                <a:latin typeface="Calibri" pitchFamily="34" charset="0"/>
              </a:rPr>
              <a:t>flow through </a:t>
            </a:r>
            <a:r>
              <a:rPr lang="en-US" sz="2800" b="1">
                <a:latin typeface="Calibri" pitchFamily="34" charset="0"/>
              </a:rPr>
              <a:t>clinical decision support</a:t>
            </a:r>
            <a:r>
              <a:rPr lang="en-US" sz="2800">
                <a:latin typeface="Calibri" pitchFamily="34" charset="0"/>
              </a:rPr>
              <a:t>.</a:t>
            </a:r>
          </a:p>
          <a:p>
            <a:pPr marL="342900" indent="-171450"/>
            <a:endParaRPr lang="en-US" sz="2800">
              <a:latin typeface="Calibri" pitchFamily="34" charset="0"/>
            </a:endParaRPr>
          </a:p>
          <a:p>
            <a:pPr marL="342900" indent="-171450"/>
            <a:r>
              <a:rPr lang="en-US" sz="2800">
                <a:latin typeface="Calibri" pitchFamily="34" charset="0"/>
              </a:rPr>
              <a:t>The Office of National Coordinator (ONC) of Health</a:t>
            </a:r>
          </a:p>
          <a:p>
            <a:pPr marL="342900" indent="-171450"/>
            <a:r>
              <a:rPr lang="en-US" sz="2800">
                <a:latin typeface="Calibri" pitchFamily="34" charset="0"/>
              </a:rPr>
              <a:t>Information Technology (HIT) of Health and Human</a:t>
            </a:r>
          </a:p>
          <a:p>
            <a:pPr marL="342900" indent="-171450"/>
            <a:r>
              <a:rPr lang="en-US" sz="2800">
                <a:latin typeface="Calibri" pitchFamily="34" charset="0"/>
              </a:rPr>
              <a:t>Services  HHS) through a Rand Corporation grant</a:t>
            </a:r>
          </a:p>
          <a:p>
            <a:pPr marL="342900" indent="-171450"/>
            <a:r>
              <a:rPr lang="en-US" sz="2800" b="1">
                <a:latin typeface="Calibri" pitchFamily="34" charset="0"/>
              </a:rPr>
              <a:t>named SETMA </a:t>
            </a:r>
            <a:r>
              <a:rPr lang="en-US" sz="2800">
                <a:latin typeface="Calibri" pitchFamily="34" charset="0"/>
              </a:rPr>
              <a:t>as one of thirty exemplary practices in</a:t>
            </a:r>
          </a:p>
          <a:p>
            <a:pPr marL="342900" indent="-171450"/>
            <a:r>
              <a:rPr lang="en-US" sz="2800">
                <a:latin typeface="Calibri" pitchFamily="34" charset="0"/>
              </a:rPr>
              <a:t>the United States for CDS.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Clinical Decision Support</a:t>
            </a:r>
          </a:p>
        </p:txBody>
      </p:sp>
      <p:sp>
        <p:nvSpPr>
          <p:cNvPr id="50179" name="Content Placeholder 2"/>
          <p:cNvSpPr>
            <a:spLocks noGrp="1"/>
          </p:cNvSpPr>
          <p:nvPr>
            <p:ph sz="quarter" idx="4294967295"/>
          </p:nvPr>
        </p:nvSpPr>
        <p:spPr>
          <a:xfrm>
            <a:off x="381000" y="2133600"/>
            <a:ext cx="8229600" cy="4343400"/>
          </a:xfrm>
        </p:spPr>
        <p:txBody>
          <a:bodyPr/>
          <a:lstStyle/>
          <a:p>
            <a:pPr algn="ctr">
              <a:spcBef>
                <a:spcPct val="0"/>
              </a:spcBef>
              <a:buFont typeface="Wingdings 2" pitchFamily="18" charset="2"/>
              <a:buNone/>
            </a:pPr>
            <a:endParaRPr lang="en-US" sz="2800"/>
          </a:p>
          <a:p>
            <a:pPr algn="ctr">
              <a:spcBef>
                <a:spcPct val="0"/>
              </a:spcBef>
              <a:buFont typeface="Wingdings 2" pitchFamily="18" charset="2"/>
              <a:buNone/>
            </a:pPr>
            <a:r>
              <a:rPr lang="en-US" sz="2800"/>
              <a:t>Texas Department of State Health Services</a:t>
            </a:r>
          </a:p>
          <a:p>
            <a:pPr algn="ctr">
              <a:spcBef>
                <a:spcPct val="0"/>
              </a:spcBef>
              <a:buFont typeface="Wingdings 2" pitchFamily="18" charset="2"/>
              <a:buNone/>
            </a:pPr>
            <a:r>
              <a:rPr lang="en-US" sz="2800"/>
              <a:t>HIV/ASTD Prevention and Care Branch</a:t>
            </a:r>
          </a:p>
          <a:p>
            <a:pPr algn="ctr">
              <a:spcBef>
                <a:spcPct val="0"/>
              </a:spcBef>
              <a:buFont typeface="Wingdings 2" pitchFamily="18" charset="2"/>
              <a:buNone/>
            </a:pPr>
            <a:r>
              <a:rPr lang="en-US" sz="2800"/>
              <a:t>Promoting  Routine HIV </a:t>
            </a:r>
          </a:p>
          <a:p>
            <a:pPr algn="ctr">
              <a:spcBef>
                <a:spcPct val="0"/>
              </a:spcBef>
              <a:buFont typeface="Wingdings 2" pitchFamily="18" charset="2"/>
              <a:buNone/>
            </a:pPr>
            <a:r>
              <a:rPr lang="en-US" sz="2800"/>
              <a:t>Screening for ages 13-64</a:t>
            </a:r>
          </a:p>
          <a:p>
            <a:pPr>
              <a:buFont typeface="Wingdings 2" pitchFamily="18" charset="2"/>
              <a:buNone/>
            </a:pPr>
            <a:r>
              <a:rPr lang="en-US" sz="2800"/>
              <a:t>	SETMA began this process July 1, 2011. But how do you get this done with five clinics and busy providers who already have a great deal to do?</a:t>
            </a:r>
          </a:p>
          <a:p>
            <a:pPr algn="ctr">
              <a:buFont typeface="Wingdings 2" pitchFamily="18" charset="2"/>
              <a:buNone/>
            </a:pPr>
            <a:endParaRPr lang="en-US"/>
          </a:p>
          <a:p>
            <a:pPr>
              <a:buFont typeface="Wingdings 2" pitchFamily="18" charset="2"/>
              <a:buNone/>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Clinical Decision Support</a:t>
            </a:r>
          </a:p>
        </p:txBody>
      </p:sp>
      <p:pic>
        <p:nvPicPr>
          <p:cNvPr id="51203" name="Picture 5"/>
          <p:cNvPicPr>
            <a:picLocks noChangeAspect="1" noChangeArrowheads="1"/>
          </p:cNvPicPr>
          <p:nvPr/>
        </p:nvPicPr>
        <p:blipFill>
          <a:blip r:embed="rId2" cstate="print"/>
          <a:srcRect/>
          <a:stretch>
            <a:fillRect/>
          </a:stretch>
        </p:blipFill>
        <p:spPr bwMode="auto">
          <a:xfrm>
            <a:off x="1524000" y="2057400"/>
            <a:ext cx="6019800" cy="44323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Clinical Decision Support</a:t>
            </a:r>
          </a:p>
        </p:txBody>
      </p:sp>
      <p:sp>
        <p:nvSpPr>
          <p:cNvPr id="3" name="Content Placeholder 2"/>
          <p:cNvSpPr>
            <a:spLocks noGrp="1"/>
          </p:cNvSpPr>
          <p:nvPr>
            <p:ph sz="quarter" idx="4294967295"/>
          </p:nvPr>
        </p:nvSpPr>
        <p:spPr>
          <a:xfrm>
            <a:off x="457200" y="1901825"/>
            <a:ext cx="8153400" cy="4422775"/>
          </a:xfrm>
        </p:spPr>
        <p:txBody>
          <a:bodyPr/>
          <a:lstStyle/>
          <a:p>
            <a:pPr marL="0" indent="0">
              <a:buFont typeface="Wingdings 2" pitchFamily="18" charset="2"/>
              <a:buNone/>
              <a:tabLst>
                <a:tab pos="0" algn="l"/>
              </a:tabLst>
              <a:defRPr/>
            </a:pPr>
            <a:r>
              <a:rPr lang="en-US" sz="2800" dirty="0"/>
              <a:t>Place HIV testing with the discriminators into Preventive Health &amp; Screening protocol.</a:t>
            </a:r>
          </a:p>
          <a:p>
            <a:pPr>
              <a:buClrTx/>
              <a:buFont typeface="Arial" pitchFamily="34" charset="0"/>
              <a:buChar char="•"/>
              <a:defRPr/>
            </a:pPr>
            <a:r>
              <a:rPr lang="en-US" sz="2800" dirty="0"/>
              <a:t>If the HIV test is </a:t>
            </a:r>
            <a:r>
              <a:rPr lang="en-US" sz="2800" b="1" dirty="0"/>
              <a:t>black</a:t>
            </a:r>
            <a:r>
              <a:rPr lang="en-US" sz="2800" dirty="0"/>
              <a:t> it applies to the patient and has been done.</a:t>
            </a:r>
          </a:p>
          <a:p>
            <a:pPr>
              <a:buClrTx/>
              <a:buFont typeface="Arial" pitchFamily="34" charset="0"/>
              <a:buChar char="•"/>
              <a:defRPr/>
            </a:pPr>
            <a:r>
              <a:rPr lang="en-US" sz="2800" dirty="0"/>
              <a:t>If the HIV test is </a:t>
            </a:r>
            <a:r>
              <a:rPr lang="en-US" sz="2800" b="1" dirty="0">
                <a:solidFill>
                  <a:schemeClr val="bg2">
                    <a:lumMod val="50000"/>
                  </a:schemeClr>
                </a:solidFill>
              </a:rPr>
              <a:t>grey</a:t>
            </a:r>
            <a:r>
              <a:rPr lang="en-US" sz="2800" dirty="0"/>
              <a:t>, it does not apply to the patient.</a:t>
            </a:r>
          </a:p>
          <a:p>
            <a:pPr>
              <a:buClrTx/>
              <a:buFont typeface="Arial" pitchFamily="34" charset="0"/>
              <a:buChar char="•"/>
              <a:defRPr/>
            </a:pPr>
            <a:r>
              <a:rPr lang="en-US" sz="2800" dirty="0"/>
              <a:t>If the HIV is </a:t>
            </a:r>
            <a:r>
              <a:rPr lang="en-US" sz="2800" b="1" dirty="0">
                <a:solidFill>
                  <a:srgbClr val="C00000"/>
                </a:solidFill>
              </a:rPr>
              <a:t>red</a:t>
            </a:r>
            <a:r>
              <a:rPr lang="en-US" sz="2800" dirty="0"/>
              <a:t>, it applies and has not been done.</a:t>
            </a:r>
          </a:p>
          <a:p>
            <a:pPr>
              <a:buFont typeface="Wingdings 2" pitchFamily="18" charset="2"/>
              <a:buNone/>
              <a:defRPr/>
            </a:pPr>
            <a:r>
              <a:rPr lang="en-US" sz="2800" dirty="0"/>
              <a:t>			</a:t>
            </a:r>
            <a:r>
              <a:rPr lang="en-US" sz="2800" b="1" dirty="0"/>
              <a:t>If the button is red, click it!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Clinical Decision Support</a:t>
            </a:r>
          </a:p>
        </p:txBody>
      </p:sp>
      <p:sp>
        <p:nvSpPr>
          <p:cNvPr id="3" name="Content Placeholder 2"/>
          <p:cNvSpPr>
            <a:spLocks noGrp="1"/>
          </p:cNvSpPr>
          <p:nvPr>
            <p:ph sz="quarter" idx="4294967295"/>
          </p:nvPr>
        </p:nvSpPr>
        <p:spPr>
          <a:xfrm>
            <a:off x="533400" y="2133600"/>
            <a:ext cx="8077200" cy="4724400"/>
          </a:xfrm>
        </p:spPr>
        <p:txBody>
          <a:bodyPr/>
          <a:lstStyle/>
          <a:p>
            <a:pPr marL="0">
              <a:buFont typeface="Wingdings 2" pitchFamily="18" charset="2"/>
              <a:buNone/>
              <a:defRPr/>
            </a:pPr>
            <a:r>
              <a:rPr lang="en-US" sz="2800" dirty="0"/>
              <a:t>When the button is clicked, the following happens:</a:t>
            </a:r>
          </a:p>
          <a:p>
            <a:pPr marL="0">
              <a:buFont typeface="Wingdings 2" pitchFamily="18" charset="2"/>
              <a:buNone/>
              <a:defRPr/>
            </a:pPr>
            <a:endParaRPr lang="en-US" sz="2800" dirty="0"/>
          </a:p>
          <a:p>
            <a:pPr marL="514350" indent="-514350">
              <a:spcBef>
                <a:spcPts val="0"/>
              </a:spcBef>
              <a:buClrTx/>
              <a:buFont typeface="+mj-lt"/>
              <a:buAutoNum type="arabicPeriod"/>
              <a:defRPr/>
            </a:pPr>
            <a:r>
              <a:rPr lang="en-US" sz="2800" dirty="0"/>
              <a:t>Test is ordered </a:t>
            </a:r>
          </a:p>
          <a:p>
            <a:pPr marL="514350" indent="-514350">
              <a:spcBef>
                <a:spcPts val="0"/>
              </a:spcBef>
              <a:buClrTx/>
              <a:buFont typeface="+mj-lt"/>
              <a:buAutoNum type="arabicPeriod"/>
              <a:defRPr/>
            </a:pPr>
            <a:r>
              <a:rPr lang="en-US" sz="2800" dirty="0"/>
              <a:t>Sends order to the chart, billing and lab</a:t>
            </a:r>
          </a:p>
          <a:p>
            <a:pPr marL="514350" indent="-514350">
              <a:spcBef>
                <a:spcPts val="0"/>
              </a:spcBef>
              <a:buClrTx/>
              <a:buFont typeface="+mj-lt"/>
              <a:buAutoNum type="arabicPeriod"/>
              <a:defRPr/>
            </a:pPr>
            <a:r>
              <a:rPr lang="en-US" sz="2800" dirty="0"/>
              <a:t>Automatically populates release form with patient information</a:t>
            </a:r>
          </a:p>
          <a:p>
            <a:pPr marL="514350" indent="-514350">
              <a:spcBef>
                <a:spcPts val="0"/>
              </a:spcBef>
              <a:buClrTx/>
              <a:buFont typeface="+mj-lt"/>
              <a:buAutoNum type="arabicPeriod"/>
              <a:defRPr/>
            </a:pPr>
            <a:r>
              <a:rPr lang="en-US" sz="2800" dirty="0"/>
              <a:t>Prints the consent form for the patient to sign</a:t>
            </a:r>
          </a:p>
          <a:p>
            <a:pP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Clinical Decision Support</a:t>
            </a:r>
          </a:p>
        </p:txBody>
      </p:sp>
      <p:sp>
        <p:nvSpPr>
          <p:cNvPr id="54275" name="Rectangle 2"/>
          <p:cNvSpPr>
            <a:spLocks noChangeArrowheads="1"/>
          </p:cNvSpPr>
          <p:nvPr/>
        </p:nvSpPr>
        <p:spPr bwMode="auto">
          <a:xfrm>
            <a:off x="0" y="2133600"/>
            <a:ext cx="9144000" cy="4094163"/>
          </a:xfrm>
          <a:prstGeom prst="rect">
            <a:avLst/>
          </a:prstGeom>
          <a:noFill/>
          <a:ln w="9525">
            <a:noFill/>
            <a:miter lim="800000"/>
            <a:headEnd/>
            <a:tailEnd/>
          </a:ln>
        </p:spPr>
        <p:txBody>
          <a:bodyPr>
            <a:spAutoFit/>
          </a:bodyPr>
          <a:lstStyle/>
          <a:p>
            <a:pPr marL="342900" indent="-171450"/>
            <a:r>
              <a:rPr lang="en-US" sz="2800">
                <a:latin typeface="Calibri" pitchFamily="34" charset="0"/>
              </a:rPr>
              <a:t>Reporting infectious disease to the Texas Department of</a:t>
            </a:r>
          </a:p>
          <a:p>
            <a:pPr marL="342900" indent="-171450"/>
            <a:r>
              <a:rPr lang="en-US" sz="2800">
                <a:latin typeface="Calibri" pitchFamily="34" charset="0"/>
              </a:rPr>
              <a:t>Health is complicated. </a:t>
            </a:r>
          </a:p>
          <a:p>
            <a:pPr marL="342900" indent="-171450"/>
            <a:endParaRPr lang="en-US" sz="2800">
              <a:latin typeface="Calibri" pitchFamily="34" charset="0"/>
            </a:endParaRPr>
          </a:p>
          <a:p>
            <a:pPr marL="342900" indent="-171450">
              <a:buFont typeface="Arial" charset="0"/>
              <a:buChar char="•"/>
            </a:pPr>
            <a:r>
              <a:rPr lang="en-US" sz="2800">
                <a:latin typeface="Calibri" pitchFamily="34" charset="0"/>
              </a:rPr>
              <a:t>78 different diseases to be reported.</a:t>
            </a:r>
          </a:p>
          <a:p>
            <a:pPr marL="342900" indent="-171450">
              <a:buFont typeface="Arial" charset="0"/>
              <a:buChar char="•"/>
            </a:pPr>
            <a:r>
              <a:rPr lang="en-US" sz="2800">
                <a:latin typeface="Calibri" pitchFamily="34" charset="0"/>
              </a:rPr>
              <a:t>5 different categories of reporting based on timing</a:t>
            </a:r>
          </a:p>
          <a:p>
            <a:pPr marL="342900" indent="-171450">
              <a:buFont typeface="Arial" charset="0"/>
              <a:buChar char="•"/>
            </a:pPr>
            <a:r>
              <a:rPr lang="en-US" sz="2800">
                <a:latin typeface="Calibri" pitchFamily="34" charset="0"/>
              </a:rPr>
              <a:t>Matching of presumptive diagnoses with confirmatory test</a:t>
            </a:r>
          </a:p>
          <a:p>
            <a:pPr marL="342900" indent="-171450">
              <a:buFont typeface="Arial" charset="0"/>
              <a:buChar char="•"/>
            </a:pPr>
            <a:r>
              <a:rPr lang="en-US" sz="2800">
                <a:latin typeface="Calibri" pitchFamily="34" charset="0"/>
              </a:rPr>
              <a:t>Contacting the State and documenting report to the  state.</a:t>
            </a:r>
          </a:p>
          <a:p>
            <a:pPr marL="342900" indent="-171450">
              <a:buFont typeface="Arial" charset="0"/>
              <a:buChar char="•"/>
            </a:pPr>
            <a:r>
              <a:rPr lang="en-US" sz="2800">
                <a:latin typeface="Calibri" pitchFamily="34" charset="0"/>
              </a:rPr>
              <a:t>Auditing the incidence of a diseases and of reporting.</a:t>
            </a:r>
          </a:p>
          <a:p>
            <a:pPr marL="342900" indent="-171450"/>
            <a:endParaRPr lang="en-US">
              <a:latin typeface="Calibri" pitchFamily="34" charset="0"/>
            </a:endParaRPr>
          </a:p>
          <a:p>
            <a:pPr marL="342900" indent="-171450"/>
            <a:endParaRPr lang="en-US">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Disease Reporting</a:t>
            </a:r>
          </a:p>
        </p:txBody>
      </p:sp>
      <p:pic>
        <p:nvPicPr>
          <p:cNvPr id="55299" name="Picture 2"/>
          <p:cNvPicPr>
            <a:picLocks noChangeAspect="1" noChangeArrowheads="1"/>
          </p:cNvPicPr>
          <p:nvPr/>
        </p:nvPicPr>
        <p:blipFill>
          <a:blip r:embed="rId2" cstate="print"/>
          <a:srcRect/>
          <a:stretch>
            <a:fillRect/>
          </a:stretch>
        </p:blipFill>
        <p:spPr bwMode="auto">
          <a:xfrm>
            <a:off x="900113" y="2743200"/>
            <a:ext cx="7343775" cy="3581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2" cstate="print"/>
          <a:srcRect/>
          <a:stretch>
            <a:fillRect/>
          </a:stretch>
        </p:blipFill>
        <p:spPr bwMode="auto">
          <a:xfrm>
            <a:off x="1905000" y="762000"/>
            <a:ext cx="7086600" cy="5638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5" name="Rectangle 4"/>
          <p:cNvSpPr/>
          <p:nvPr/>
        </p:nvSpPr>
        <p:spPr>
          <a:xfrm>
            <a:off x="304800" y="2133600"/>
            <a:ext cx="8458200" cy="3786188"/>
          </a:xfrm>
          <a:prstGeom prst="rect">
            <a:avLst/>
          </a:prstGeom>
        </p:spPr>
        <p:txBody>
          <a:bodyPr>
            <a:spAutoFit/>
          </a:bodyPr>
          <a:lstStyle/>
          <a:p>
            <a:pPr fontAlgn="auto">
              <a:spcBef>
                <a:spcPts val="0"/>
              </a:spcBef>
              <a:spcAft>
                <a:spcPts val="0"/>
              </a:spcAft>
              <a:defRPr/>
            </a:pPr>
            <a:r>
              <a:rPr lang="en-US" sz="2400" dirty="0">
                <a:latin typeface="+mn-lt"/>
              </a:rPr>
              <a:t>SETMA’s “Continuous Performance Improvement”  is illustrated by our improvement in diabetes care from 2000 to 2011:</a:t>
            </a:r>
          </a:p>
          <a:p>
            <a:pPr fontAlgn="auto">
              <a:spcBef>
                <a:spcPts val="0"/>
              </a:spcBef>
              <a:spcAft>
                <a:spcPts val="0"/>
              </a:spcAft>
              <a:defRPr/>
            </a:pPr>
            <a:endParaRPr lang="en-US" sz="2400" dirty="0">
              <a:latin typeface="+mn-lt"/>
            </a:endParaRPr>
          </a:p>
          <a:p>
            <a:pPr indent="342900" fontAlgn="auto">
              <a:spcBef>
                <a:spcPts val="0"/>
              </a:spcBef>
              <a:spcAft>
                <a:spcPts val="0"/>
              </a:spcAft>
              <a:buFont typeface="Arial" pitchFamily="34" charset="0"/>
              <a:buChar char="•"/>
              <a:defRPr/>
            </a:pPr>
            <a:r>
              <a:rPr lang="en-US" sz="2400" dirty="0">
                <a:latin typeface="+mn-lt"/>
              </a:rPr>
              <a:t>HgbA1C standard deviation improvement from </a:t>
            </a:r>
          </a:p>
          <a:p>
            <a:pPr marL="457200" lvl="2" indent="342900" fontAlgn="auto">
              <a:spcBef>
                <a:spcPts val="0"/>
              </a:spcBef>
              <a:spcAft>
                <a:spcPts val="0"/>
              </a:spcAft>
              <a:defRPr/>
            </a:pPr>
            <a:r>
              <a:rPr lang="en-US" sz="2400" dirty="0">
                <a:latin typeface="+mn-lt"/>
              </a:rPr>
              <a:t>1.98 to 1.33</a:t>
            </a:r>
          </a:p>
          <a:p>
            <a:pPr marL="0" lvl="1" indent="342900" fontAlgn="auto">
              <a:spcBef>
                <a:spcPts val="0"/>
              </a:spcBef>
              <a:spcAft>
                <a:spcPts val="0"/>
              </a:spcAft>
              <a:buFont typeface="Arial" pitchFamily="34" charset="0"/>
              <a:buChar char="•"/>
              <a:defRPr/>
            </a:pPr>
            <a:endParaRPr lang="en-US" sz="2400" dirty="0">
              <a:latin typeface="+mn-lt"/>
            </a:endParaRPr>
          </a:p>
          <a:p>
            <a:pPr indent="342900" fontAlgn="auto">
              <a:spcBef>
                <a:spcPts val="0"/>
              </a:spcBef>
              <a:spcAft>
                <a:spcPts val="0"/>
              </a:spcAft>
              <a:buFont typeface="Arial" pitchFamily="34" charset="0"/>
              <a:buChar char="•"/>
              <a:defRPr/>
            </a:pPr>
            <a:r>
              <a:rPr lang="en-US" sz="2400" dirty="0">
                <a:latin typeface="+mn-lt"/>
              </a:rPr>
              <a:t>HgbA1C mean (average) improvement from</a:t>
            </a:r>
          </a:p>
          <a:p>
            <a:pPr marL="457200" lvl="2" indent="342900" fontAlgn="auto">
              <a:spcBef>
                <a:spcPts val="0"/>
              </a:spcBef>
              <a:spcAft>
                <a:spcPts val="0"/>
              </a:spcAft>
              <a:defRPr/>
            </a:pPr>
            <a:r>
              <a:rPr lang="en-US" sz="2400" dirty="0">
                <a:latin typeface="+mn-lt"/>
              </a:rPr>
              <a:t>7.48% to 6.54%</a:t>
            </a:r>
          </a:p>
          <a:p>
            <a:pPr marL="457200" lvl="2" indent="342900" fontAlgn="auto">
              <a:spcBef>
                <a:spcPts val="0"/>
              </a:spcBef>
              <a:spcAft>
                <a:spcPts val="0"/>
              </a:spcAft>
              <a:defRPr/>
            </a:pPr>
            <a:endParaRPr lang="en-US" sz="2400" dirty="0">
              <a:latin typeface="+mn-lt"/>
            </a:endParaRPr>
          </a:p>
          <a:p>
            <a:pPr marL="0" lvl="1" indent="342900" fontAlgn="auto">
              <a:spcBef>
                <a:spcPts val="0"/>
              </a:spcBef>
              <a:spcAft>
                <a:spcPts val="0"/>
              </a:spcAft>
              <a:buFont typeface="Arial" pitchFamily="34" charset="0"/>
              <a:buChar char="•"/>
              <a:defRPr/>
            </a:pPr>
            <a:r>
              <a:rPr lang="en-US" sz="2400" dirty="0">
                <a:latin typeface="+mn-lt"/>
              </a:rPr>
              <a:t>Elimination of Ethnic Disparities in Care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Disease Reporting</a:t>
            </a:r>
          </a:p>
        </p:txBody>
      </p:sp>
      <p:pic>
        <p:nvPicPr>
          <p:cNvPr id="57347" name="Picture 2"/>
          <p:cNvPicPr>
            <a:picLocks noChangeAspect="1" noChangeArrowheads="1"/>
          </p:cNvPicPr>
          <p:nvPr/>
        </p:nvPicPr>
        <p:blipFill>
          <a:blip r:embed="rId2" cstate="print"/>
          <a:srcRect/>
          <a:stretch>
            <a:fillRect/>
          </a:stretch>
        </p:blipFill>
        <p:spPr bwMode="auto">
          <a:xfrm>
            <a:off x="1828800" y="2743200"/>
            <a:ext cx="5429250" cy="3067050"/>
          </a:xfrm>
          <a:prstGeom prst="rect">
            <a:avLst/>
          </a:prstGeom>
          <a:noFill/>
          <a:ln w="9525">
            <a:noFill/>
            <a:miter lim="800000"/>
            <a:headEnd/>
            <a:tailEnd/>
          </a:ln>
        </p:spPr>
      </p:pic>
      <p:sp>
        <p:nvSpPr>
          <p:cNvPr id="57348" name="Rectangle 3"/>
          <p:cNvSpPr>
            <a:spLocks noChangeArrowheads="1"/>
          </p:cNvSpPr>
          <p:nvPr/>
        </p:nvSpPr>
        <p:spPr bwMode="auto">
          <a:xfrm>
            <a:off x="3197225" y="3244850"/>
            <a:ext cx="2749550" cy="368300"/>
          </a:xfrm>
          <a:prstGeom prst="rect">
            <a:avLst/>
          </a:prstGeom>
          <a:noFill/>
          <a:ln w="9525">
            <a:noFill/>
            <a:miter lim="800000"/>
            <a:headEnd/>
            <a:tailEnd/>
          </a:ln>
        </p:spPr>
        <p:txBody>
          <a:bodyPr wrap="none">
            <a:spAutoFit/>
          </a:bodyPr>
          <a:lstStyle/>
          <a:p>
            <a:r>
              <a:rPr lang="en-US"/>
              <a:t>Clinical Decision Support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58371" name="Rectangle 6"/>
          <p:cNvSpPr>
            <a:spLocks noChangeArrowheads="1"/>
          </p:cNvSpPr>
          <p:nvPr/>
        </p:nvSpPr>
        <p:spPr bwMode="auto">
          <a:xfrm>
            <a:off x="381000" y="2286000"/>
            <a:ext cx="8305800" cy="4400550"/>
          </a:xfrm>
          <a:prstGeom prst="rect">
            <a:avLst/>
          </a:prstGeom>
          <a:noFill/>
          <a:ln w="9525">
            <a:noFill/>
            <a:miter lim="800000"/>
            <a:headEnd/>
            <a:tailEnd/>
          </a:ln>
        </p:spPr>
        <p:txBody>
          <a:bodyPr>
            <a:spAutoFit/>
          </a:bodyPr>
          <a:lstStyle/>
          <a:p>
            <a:pPr marL="342900" indent="-171450">
              <a:buFont typeface="Arial" charset="0"/>
              <a:buChar char="•"/>
            </a:pPr>
            <a:r>
              <a:rPr lang="en-US" sz="2800">
                <a:latin typeface="Calibri" pitchFamily="34" charset="0"/>
              </a:rPr>
              <a:t>Annually, the American Diabetes Association (ADA) publishes a 100-page update on Diabetes standards of care.</a:t>
            </a:r>
          </a:p>
          <a:p>
            <a:pPr marL="342900" indent="-171450">
              <a:buFont typeface="Arial" charset="0"/>
              <a:buChar char="•"/>
            </a:pPr>
            <a:r>
              <a:rPr lang="en-US" sz="2800">
                <a:latin typeface="Calibri" pitchFamily="34" charset="0"/>
              </a:rPr>
              <a:t>Reading it is good, but incorporating it into patient care is  the goal.</a:t>
            </a:r>
          </a:p>
          <a:p>
            <a:pPr marL="342900" indent="-171450">
              <a:buFont typeface="Arial" charset="0"/>
              <a:buChar char="•"/>
            </a:pPr>
            <a:r>
              <a:rPr lang="en-US" sz="2800">
                <a:latin typeface="Calibri" pitchFamily="34" charset="0"/>
              </a:rPr>
              <a:t>New information or new standards of care  are annually built into clinical CDS (SETMA’s Diabetes Disease Management Tool).</a:t>
            </a:r>
          </a:p>
          <a:p>
            <a:pPr marL="342900" indent="-171450">
              <a:buFont typeface="Arial" charset="0"/>
              <a:buChar char="•"/>
            </a:pPr>
            <a:r>
              <a:rPr lang="en-US" sz="2800">
                <a:latin typeface="Calibri" pitchFamily="34" charset="0"/>
              </a:rPr>
              <a:t>This provides the missing link between CME and sustain provider performance.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Performance Improvement</a:t>
            </a:r>
          </a:p>
        </p:txBody>
      </p:sp>
      <p:sp>
        <p:nvSpPr>
          <p:cNvPr id="59395" name="Rectangle 2"/>
          <p:cNvSpPr>
            <a:spLocks noChangeArrowheads="1"/>
          </p:cNvSpPr>
          <p:nvPr/>
        </p:nvSpPr>
        <p:spPr bwMode="auto">
          <a:xfrm>
            <a:off x="685800" y="2286000"/>
            <a:ext cx="7924800" cy="4186238"/>
          </a:xfrm>
          <a:prstGeom prst="rect">
            <a:avLst/>
          </a:prstGeom>
          <a:noFill/>
          <a:ln w="9525">
            <a:noFill/>
            <a:miter lim="800000"/>
            <a:headEnd/>
            <a:tailEnd/>
          </a:ln>
        </p:spPr>
        <p:txBody>
          <a:bodyPr>
            <a:spAutoFit/>
          </a:bodyPr>
          <a:lstStyle/>
          <a:p>
            <a:r>
              <a:rPr lang="en-US" sz="2800">
                <a:latin typeface="Calibri" pitchFamily="34" charset="0"/>
              </a:rPr>
              <a:t>The </a:t>
            </a:r>
            <a:r>
              <a:rPr lang="en-US" sz="2800" b="1">
                <a:latin typeface="Calibri" pitchFamily="34" charset="0"/>
              </a:rPr>
              <a:t>key to linking </a:t>
            </a:r>
            <a:r>
              <a:rPr lang="en-US" sz="2800">
                <a:latin typeface="Calibri" pitchFamily="34" charset="0"/>
              </a:rPr>
              <a:t>new treatment standards to the providers’ routine workflow is clinical decision support which intuitively integrates the  new knowledge into the electronic patient record.</a:t>
            </a:r>
          </a:p>
          <a:p>
            <a:endParaRPr lang="en-US" sz="1400">
              <a:latin typeface="Calibri" pitchFamily="34" charset="0"/>
            </a:endParaRPr>
          </a:p>
          <a:p>
            <a:r>
              <a:rPr lang="en-US" sz="2800">
                <a:latin typeface="Calibri" pitchFamily="34" charset="0"/>
              </a:rPr>
              <a:t>One  </a:t>
            </a:r>
            <a:r>
              <a:rPr lang="en-US" sz="2800">
                <a:solidFill>
                  <a:srgbClr val="C00000"/>
                </a:solidFill>
                <a:latin typeface="Calibri" pitchFamily="34" charset="0"/>
              </a:rPr>
              <a:t>”</a:t>
            </a:r>
            <a:r>
              <a:rPr lang="en-US" sz="2800" b="1">
                <a:solidFill>
                  <a:srgbClr val="C00000"/>
                </a:solidFill>
                <a:latin typeface="Calibri" pitchFamily="34" charset="0"/>
              </a:rPr>
              <a:t>link</a:t>
            </a:r>
            <a:r>
              <a:rPr lang="en-US" sz="2800">
                <a:solidFill>
                  <a:srgbClr val="C00000"/>
                </a:solidFill>
                <a:latin typeface="Calibri" pitchFamily="34" charset="0"/>
              </a:rPr>
              <a:t>” </a:t>
            </a:r>
            <a:r>
              <a:rPr lang="en-US" sz="2800">
                <a:latin typeface="Calibri" pitchFamily="34" charset="0"/>
              </a:rPr>
              <a:t>of new knowledge to CPI is the identifying of standards of care with quality metric sets with the ability for providers to track and audit quality metrics without adding to their work burden.  The ability to do that at the point of and the time of care is critical.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 name="Rectangle 6"/>
          <p:cNvSpPr/>
          <p:nvPr/>
        </p:nvSpPr>
        <p:spPr>
          <a:xfrm>
            <a:off x="457200" y="2362200"/>
            <a:ext cx="8305800" cy="3970338"/>
          </a:xfrm>
          <a:prstGeom prst="rect">
            <a:avLst/>
          </a:prstGeom>
        </p:spPr>
        <p:txBody>
          <a:bodyPr>
            <a:spAutoFit/>
          </a:bodyPr>
          <a:lstStyle/>
          <a:p>
            <a:pPr fontAlgn="auto">
              <a:spcBef>
                <a:spcPts val="0"/>
              </a:spcBef>
              <a:spcAft>
                <a:spcPts val="0"/>
              </a:spcAft>
              <a:defRPr/>
            </a:pPr>
            <a:r>
              <a:rPr lang="en-US" sz="2800" dirty="0">
                <a:latin typeface="+mn-lt"/>
              </a:rPr>
              <a:t>SETMA believes that fulfilling a single or several quality metrics does not change outcomes, but that fulfilling “clusters” and “galaxies” of metrics at the point-of-care</a:t>
            </a:r>
          </a:p>
          <a:p>
            <a:pPr fontAlgn="auto">
              <a:spcBef>
                <a:spcPts val="0"/>
              </a:spcBef>
              <a:spcAft>
                <a:spcPts val="0"/>
              </a:spcAft>
              <a:defRPr/>
            </a:pPr>
            <a:r>
              <a:rPr lang="en-US" sz="2800" dirty="0">
                <a:latin typeface="+mn-lt"/>
              </a:rPr>
              <a:t>will change outcomes.</a:t>
            </a:r>
          </a:p>
          <a:p>
            <a:pPr fontAlgn="auto">
              <a:spcBef>
                <a:spcPts val="0"/>
              </a:spcBef>
              <a:spcAft>
                <a:spcPts val="0"/>
              </a:spcAft>
              <a:defRPr/>
            </a:pPr>
            <a:endParaRPr lang="en-US" sz="2800" dirty="0">
              <a:latin typeface="+mn-lt"/>
            </a:endParaRPr>
          </a:p>
          <a:p>
            <a:pPr marL="342900" indent="-171450" fontAlgn="auto">
              <a:spcBef>
                <a:spcPts val="0"/>
              </a:spcBef>
              <a:spcAft>
                <a:spcPts val="0"/>
              </a:spcAft>
              <a:buFont typeface="Arial" pitchFamily="34" charset="0"/>
              <a:buChar char="•"/>
              <a:defRPr/>
            </a:pPr>
            <a:r>
              <a:rPr lang="en-US" sz="2800" dirty="0">
                <a:latin typeface="+mn-lt"/>
              </a:rPr>
              <a:t>A “</a:t>
            </a:r>
            <a:r>
              <a:rPr lang="en-US" sz="2800" b="1" dirty="0">
                <a:latin typeface="+mn-lt"/>
              </a:rPr>
              <a:t>cluster</a:t>
            </a:r>
            <a:r>
              <a:rPr lang="en-US" sz="2800" dirty="0">
                <a:latin typeface="+mn-lt"/>
              </a:rPr>
              <a:t>” is seven or more quality metrics for a single condition (i.e. diabetes, hypertension, etc.)</a:t>
            </a:r>
          </a:p>
          <a:p>
            <a:pPr marL="342900" indent="-171450" fontAlgn="auto">
              <a:spcBef>
                <a:spcPts val="0"/>
              </a:spcBef>
              <a:spcAft>
                <a:spcPts val="0"/>
              </a:spcAft>
              <a:buFont typeface="Arial" pitchFamily="34" charset="0"/>
              <a:buChar char="•"/>
              <a:defRPr/>
            </a:pPr>
            <a:r>
              <a:rPr lang="en-US" sz="2800" dirty="0">
                <a:latin typeface="+mn-lt"/>
              </a:rPr>
              <a:t>A “</a:t>
            </a:r>
            <a:r>
              <a:rPr lang="en-US" sz="2800" b="1" dirty="0">
                <a:latin typeface="+mn-lt"/>
              </a:rPr>
              <a:t>galaxy</a:t>
            </a:r>
            <a:r>
              <a:rPr lang="en-US" sz="2800" dirty="0">
                <a:latin typeface="+mn-lt"/>
              </a:rPr>
              <a:t>” is multiple clusters for the same patient (i.e. diabetes, hypertension, lipids, CHF, etc.)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61443" name="Picture 2" descr="image012"/>
          <p:cNvPicPr>
            <a:picLocks noChangeAspect="1" noChangeArrowheads="1"/>
          </p:cNvPicPr>
          <p:nvPr/>
        </p:nvPicPr>
        <p:blipFill>
          <a:blip r:embed="rId2" cstate="print"/>
          <a:srcRect/>
          <a:stretch>
            <a:fillRect/>
          </a:stretch>
        </p:blipFill>
        <p:spPr bwMode="auto">
          <a:xfrm>
            <a:off x="1524000" y="1981200"/>
            <a:ext cx="6000750" cy="4648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62467" name="Picture 2" descr="image013"/>
          <p:cNvPicPr>
            <a:picLocks noChangeAspect="1" noChangeArrowheads="1"/>
          </p:cNvPicPr>
          <p:nvPr/>
        </p:nvPicPr>
        <p:blipFill>
          <a:blip r:embed="rId2" cstate="print"/>
          <a:srcRect/>
          <a:stretch>
            <a:fillRect/>
          </a:stretch>
        </p:blipFill>
        <p:spPr bwMode="auto">
          <a:xfrm>
            <a:off x="1676400" y="1981200"/>
            <a:ext cx="5867400" cy="471487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Performance Improvement</a:t>
            </a:r>
          </a:p>
        </p:txBody>
      </p:sp>
      <p:sp>
        <p:nvSpPr>
          <p:cNvPr id="60419" name="Rectangle 2"/>
          <p:cNvSpPr>
            <a:spLocks noChangeArrowheads="1"/>
          </p:cNvSpPr>
          <p:nvPr/>
        </p:nvSpPr>
        <p:spPr bwMode="auto">
          <a:xfrm>
            <a:off x="685800" y="2209800"/>
            <a:ext cx="7696200" cy="4460875"/>
          </a:xfrm>
          <a:prstGeom prst="rect">
            <a:avLst/>
          </a:prstGeom>
          <a:noFill/>
          <a:ln w="9525">
            <a:noFill/>
            <a:miter lim="800000"/>
            <a:headEnd/>
            <a:tailEnd/>
          </a:ln>
        </p:spPr>
        <p:txBody>
          <a:bodyPr>
            <a:spAutoFit/>
          </a:bodyPr>
          <a:lstStyle/>
          <a:p>
            <a:pPr>
              <a:defRPr/>
            </a:pPr>
            <a:r>
              <a:rPr lang="en-US" sz="2800" b="1" dirty="0">
                <a:latin typeface="Calibri" pitchFamily="34" charset="0"/>
              </a:rPr>
              <a:t>The SETMA Model of Care </a:t>
            </a:r>
            <a:r>
              <a:rPr lang="en-US" sz="2800" dirty="0">
                <a:latin typeface="Calibri" pitchFamily="34" charset="0"/>
              </a:rPr>
              <a:t>meets all of the needs for Continuous Improvement adding the tool which addresses provider, clinical inertia which is Public Reporting of Provider Performance by Provider Name.</a:t>
            </a:r>
          </a:p>
          <a:p>
            <a:pPr>
              <a:defRPr/>
            </a:pPr>
            <a:endParaRPr lang="en-US" sz="1400" dirty="0">
              <a:latin typeface="Calibri" pitchFamily="34" charset="0"/>
            </a:endParaRPr>
          </a:p>
          <a:p>
            <a:pPr marL="457200">
              <a:buFont typeface="Arial" pitchFamily="34" charset="0"/>
              <a:buChar char="•"/>
              <a:defRPr/>
            </a:pPr>
            <a:r>
              <a:rPr lang="en-US" sz="2400" dirty="0">
                <a:latin typeface="Calibri" pitchFamily="34" charset="0"/>
              </a:rPr>
              <a:t>Tracking</a:t>
            </a:r>
          </a:p>
          <a:p>
            <a:pPr marL="457200">
              <a:buFont typeface="Arial" pitchFamily="34" charset="0"/>
              <a:buChar char="•"/>
              <a:defRPr/>
            </a:pPr>
            <a:r>
              <a:rPr lang="en-US" sz="2400" dirty="0">
                <a:latin typeface="Calibri" pitchFamily="34" charset="0"/>
              </a:rPr>
              <a:t>Auditing</a:t>
            </a:r>
          </a:p>
          <a:p>
            <a:pPr marL="457200">
              <a:buFont typeface="Arial" pitchFamily="34" charset="0"/>
              <a:buChar char="•"/>
              <a:defRPr/>
            </a:pPr>
            <a:r>
              <a:rPr lang="en-US" sz="2400" dirty="0">
                <a:latin typeface="Calibri" pitchFamily="34" charset="0"/>
              </a:rPr>
              <a:t>Analyzing</a:t>
            </a:r>
          </a:p>
          <a:p>
            <a:pPr marL="457200">
              <a:buFont typeface="Arial" pitchFamily="34" charset="0"/>
              <a:buChar char="•"/>
              <a:defRPr/>
            </a:pPr>
            <a:r>
              <a:rPr lang="en-US" sz="2400" dirty="0">
                <a:latin typeface="Calibri" pitchFamily="34" charset="0"/>
              </a:rPr>
              <a:t>Reporting</a:t>
            </a:r>
          </a:p>
          <a:p>
            <a:pPr marL="457200">
              <a:buFont typeface="Arial" pitchFamily="34" charset="0"/>
              <a:buChar char="•"/>
              <a:defRPr/>
            </a:pPr>
            <a:r>
              <a:rPr lang="en-US" sz="2400" dirty="0">
                <a:latin typeface="Calibri" pitchFamily="34" charset="0"/>
              </a:rPr>
              <a:t>Quality Improvement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64515" name="Rectangle 6"/>
          <p:cNvSpPr>
            <a:spLocks noChangeArrowheads="1"/>
          </p:cNvSpPr>
          <p:nvPr/>
        </p:nvSpPr>
        <p:spPr bwMode="auto">
          <a:xfrm>
            <a:off x="457200" y="2873375"/>
            <a:ext cx="8305800" cy="3540125"/>
          </a:xfrm>
          <a:prstGeom prst="rect">
            <a:avLst/>
          </a:prstGeom>
          <a:noFill/>
          <a:ln w="9525">
            <a:noFill/>
            <a:miter lim="800000"/>
            <a:headEnd/>
            <a:tailEnd/>
          </a:ln>
        </p:spPr>
        <p:txBody>
          <a:bodyPr>
            <a:spAutoFit/>
          </a:bodyPr>
          <a:lstStyle/>
          <a:p>
            <a:r>
              <a:rPr lang="en-US" sz="2800">
                <a:latin typeface="Calibri" pitchFamily="34" charset="0"/>
              </a:rPr>
              <a:t>The </a:t>
            </a:r>
            <a:r>
              <a:rPr lang="en-US" sz="2800" b="1">
                <a:latin typeface="Calibri" pitchFamily="34" charset="0"/>
              </a:rPr>
              <a:t>tracking</a:t>
            </a:r>
            <a:r>
              <a:rPr lang="en-US" sz="2800">
                <a:latin typeface="Calibri" pitchFamily="34" charset="0"/>
              </a:rPr>
              <a:t> on each patient by each provider of their performance on preventive and screening care, and on quality standards for acute and chronic care.   Tracking occurs simultaneously with the performing of these services by the entire healthcare team, including the personal provider, nurse, clerk, management, etc.   It occurs regardless of the place of care and it occurs at all points of care.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65539" name="Picture 8" descr="image015"/>
          <p:cNvPicPr>
            <a:picLocks noChangeAspect="1" noChangeArrowheads="1"/>
          </p:cNvPicPr>
          <p:nvPr/>
        </p:nvPicPr>
        <p:blipFill>
          <a:blip r:embed="rId2" cstate="print"/>
          <a:srcRect/>
          <a:stretch>
            <a:fillRect/>
          </a:stretch>
        </p:blipFill>
        <p:spPr bwMode="auto">
          <a:xfrm>
            <a:off x="685800" y="1676400"/>
            <a:ext cx="7772400" cy="51530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66563" name="Picture 9" descr="image016"/>
          <p:cNvPicPr>
            <a:picLocks noChangeAspect="1" noChangeArrowheads="1"/>
          </p:cNvPicPr>
          <p:nvPr/>
        </p:nvPicPr>
        <p:blipFill>
          <a:blip r:embed="rId2" cstate="print"/>
          <a:srcRect/>
          <a:stretch>
            <a:fillRect/>
          </a:stretch>
        </p:blipFill>
        <p:spPr bwMode="auto">
          <a:xfrm>
            <a:off x="1562100" y="1905000"/>
            <a:ext cx="6134100" cy="47339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12291" name="Picture 2" descr="cid:image001.png@01CBB0D8.E6A6B2A0"/>
          <p:cNvPicPr>
            <a:picLocks noChangeAspect="1" noChangeArrowheads="1"/>
          </p:cNvPicPr>
          <p:nvPr/>
        </p:nvPicPr>
        <p:blipFill>
          <a:blip r:embed="rId2" cstate="print"/>
          <a:srcRect/>
          <a:stretch>
            <a:fillRect/>
          </a:stretch>
        </p:blipFill>
        <p:spPr bwMode="auto">
          <a:xfrm>
            <a:off x="914400" y="2819400"/>
            <a:ext cx="7267575" cy="3124200"/>
          </a:xfrm>
          <a:prstGeom prst="rect">
            <a:avLst/>
          </a:prstGeom>
          <a:noFill/>
          <a:ln w="9525">
            <a:noFill/>
            <a:miter lim="800000"/>
            <a:headEnd/>
            <a:tailEnd/>
          </a:ln>
        </p:spPr>
      </p:pic>
      <p:sp>
        <p:nvSpPr>
          <p:cNvPr id="12292" name="TextBox 5"/>
          <p:cNvSpPr txBox="1">
            <a:spLocks noChangeArrowheads="1"/>
          </p:cNvSpPr>
          <p:nvPr/>
        </p:nvSpPr>
        <p:spPr bwMode="auto">
          <a:xfrm>
            <a:off x="609600" y="2205038"/>
            <a:ext cx="4343400" cy="461962"/>
          </a:xfrm>
          <a:prstGeom prst="rect">
            <a:avLst/>
          </a:prstGeom>
          <a:noFill/>
          <a:ln w="9525">
            <a:noFill/>
            <a:miter lim="800000"/>
            <a:headEnd/>
            <a:tailEnd/>
          </a:ln>
        </p:spPr>
        <p:txBody>
          <a:bodyPr>
            <a:spAutoFit/>
          </a:bodyPr>
          <a:lstStyle/>
          <a:p>
            <a:r>
              <a:rPr lang="en-US" sz="2400">
                <a:latin typeface="Calibri" pitchFamily="34" charset="0"/>
              </a:rPr>
              <a:t>SETMA’s HgbA1c Values By Year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67587" name="Rectangle 6"/>
          <p:cNvSpPr>
            <a:spLocks noChangeArrowheads="1"/>
          </p:cNvSpPr>
          <p:nvPr/>
        </p:nvSpPr>
        <p:spPr bwMode="auto">
          <a:xfrm>
            <a:off x="457200" y="2362200"/>
            <a:ext cx="8305800" cy="4400550"/>
          </a:xfrm>
          <a:prstGeom prst="rect">
            <a:avLst/>
          </a:prstGeom>
          <a:noFill/>
          <a:ln w="9525">
            <a:noFill/>
            <a:miter lim="800000"/>
            <a:headEnd/>
            <a:tailEnd/>
          </a:ln>
        </p:spPr>
        <p:txBody>
          <a:bodyPr>
            <a:spAutoFit/>
          </a:bodyPr>
          <a:lstStyle/>
          <a:p>
            <a:r>
              <a:rPr lang="en-US" sz="2800">
                <a:latin typeface="Calibri" pitchFamily="34" charset="0"/>
              </a:rPr>
              <a:t>The </a:t>
            </a:r>
            <a:r>
              <a:rPr lang="en-US" sz="2800" b="1">
                <a:latin typeface="Calibri" pitchFamily="34" charset="0"/>
              </a:rPr>
              <a:t>auditing</a:t>
            </a:r>
            <a:r>
              <a:rPr lang="en-US" sz="2800">
                <a:latin typeface="Calibri" pitchFamily="34" charset="0"/>
              </a:rPr>
              <a:t> of provider performance on:</a:t>
            </a:r>
          </a:p>
          <a:p>
            <a:endParaRPr lang="en-US" sz="1400">
              <a:latin typeface="Calibri" pitchFamily="34" charset="0"/>
            </a:endParaRPr>
          </a:p>
          <a:p>
            <a:pPr>
              <a:buFont typeface="Arial" charset="0"/>
              <a:buChar char="•"/>
            </a:pPr>
            <a:r>
              <a:rPr lang="en-US" sz="2800">
                <a:latin typeface="Calibri" pitchFamily="34" charset="0"/>
              </a:rPr>
              <a:t>An entire practice</a:t>
            </a:r>
          </a:p>
          <a:p>
            <a:pPr>
              <a:buFont typeface="Arial" charset="0"/>
              <a:buChar char="•"/>
            </a:pPr>
            <a:r>
              <a:rPr lang="en-US" sz="2800">
                <a:latin typeface="Calibri" pitchFamily="34" charset="0"/>
              </a:rPr>
              <a:t>Each individual clinic</a:t>
            </a:r>
          </a:p>
          <a:p>
            <a:pPr>
              <a:buFont typeface="Arial" charset="0"/>
              <a:buChar char="•"/>
            </a:pPr>
            <a:r>
              <a:rPr lang="en-US" sz="2800">
                <a:latin typeface="Calibri" pitchFamily="34" charset="0"/>
              </a:rPr>
              <a:t>Each provider on a population</a:t>
            </a:r>
          </a:p>
          <a:p>
            <a:pPr>
              <a:buFont typeface="Arial" charset="0"/>
              <a:buChar char="•"/>
            </a:pPr>
            <a:r>
              <a:rPr lang="en-US" sz="2800">
                <a:latin typeface="Calibri" pitchFamily="34" charset="0"/>
              </a:rPr>
              <a:t>Each provider on a panel of patients </a:t>
            </a:r>
          </a:p>
          <a:p>
            <a:endParaRPr lang="en-US" sz="1400">
              <a:latin typeface="Calibri" pitchFamily="34" charset="0"/>
            </a:endParaRPr>
          </a:p>
          <a:p>
            <a:r>
              <a:rPr lang="en-US" sz="2800">
                <a:latin typeface="Calibri" pitchFamily="34" charset="0"/>
              </a:rPr>
              <a:t>is critical for quality improvement.  </a:t>
            </a:r>
            <a:r>
              <a:rPr lang="en-US" sz="2800" b="1">
                <a:latin typeface="Calibri" pitchFamily="34" charset="0"/>
              </a:rPr>
              <a:t>SETMA believes this is the piece missing from most healthcare improvement programs and it is a critical part of PI-CME.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68611" name="Rectangle 6"/>
          <p:cNvSpPr>
            <a:spLocks noChangeArrowheads="1"/>
          </p:cNvSpPr>
          <p:nvPr/>
        </p:nvSpPr>
        <p:spPr bwMode="auto">
          <a:xfrm>
            <a:off x="533400" y="2209800"/>
            <a:ext cx="8305800" cy="4400550"/>
          </a:xfrm>
          <a:prstGeom prst="rect">
            <a:avLst/>
          </a:prstGeom>
          <a:noFill/>
          <a:ln w="9525">
            <a:noFill/>
            <a:miter lim="800000"/>
            <a:headEnd/>
            <a:tailEnd/>
          </a:ln>
        </p:spPr>
        <p:txBody>
          <a:bodyPr>
            <a:spAutoFit/>
          </a:bodyPr>
          <a:lstStyle/>
          <a:p>
            <a:pPr marL="342900" indent="-171450">
              <a:buFont typeface="Arial" charset="0"/>
              <a:buChar char="•"/>
            </a:pPr>
            <a:r>
              <a:rPr lang="en-US" sz="2800">
                <a:latin typeface="Calibri" pitchFamily="34" charset="0"/>
              </a:rPr>
              <a:t>The aggregation of provider performance results over his/her entire panel of patients carries the process of designing the future of healthcare delivery a further and a critical step.   </a:t>
            </a:r>
          </a:p>
          <a:p>
            <a:pPr marL="342900" indent="-171450">
              <a:buFont typeface="Arial" charset="0"/>
              <a:buChar char="•"/>
            </a:pPr>
            <a:endParaRPr lang="en-US" sz="2800">
              <a:latin typeface="Calibri" pitchFamily="34" charset="0"/>
            </a:endParaRPr>
          </a:p>
          <a:p>
            <a:pPr marL="342900" indent="-171450">
              <a:buFont typeface="Arial" charset="0"/>
              <a:buChar char="•"/>
            </a:pPr>
            <a:r>
              <a:rPr lang="en-US" sz="2800">
                <a:latin typeface="Calibri" pitchFamily="34" charset="0"/>
              </a:rPr>
              <a:t>Most auditing results, such as HEDIS, are presented to the provider 12 to 18 months after the fact.  </a:t>
            </a:r>
            <a:r>
              <a:rPr lang="en-US" sz="2800" b="1">
                <a:latin typeface="Calibri" pitchFamily="34" charset="0"/>
              </a:rPr>
              <a:t>SETMA believes that “real time, auditing and giving of the audit results to providers can change provider behavior and can overcome “treatment inertia.”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69635" name="Rectangle 6"/>
          <p:cNvSpPr>
            <a:spLocks noChangeArrowheads="1"/>
          </p:cNvSpPr>
          <p:nvPr/>
        </p:nvSpPr>
        <p:spPr bwMode="auto">
          <a:xfrm>
            <a:off x="457200" y="2057400"/>
            <a:ext cx="8305800" cy="4770438"/>
          </a:xfrm>
          <a:prstGeom prst="rect">
            <a:avLst/>
          </a:prstGeom>
          <a:noFill/>
          <a:ln w="9525">
            <a:noFill/>
            <a:miter lim="800000"/>
            <a:headEnd/>
            <a:tailEnd/>
          </a:ln>
        </p:spPr>
        <p:txBody>
          <a:bodyPr>
            <a:spAutoFit/>
          </a:bodyPr>
          <a:lstStyle/>
          <a:p>
            <a:r>
              <a:rPr lang="en-US" sz="2800">
                <a:latin typeface="Calibri" pitchFamily="34" charset="0"/>
              </a:rPr>
              <a:t>SETMA is able to analyze if there are patterns to explain why one population or one patient is not to goal and others are.  SETMA looks at:</a:t>
            </a:r>
          </a:p>
          <a:p>
            <a:endParaRPr lang="en-US" sz="2800">
              <a:latin typeface="Calibri" pitchFamily="34" charset="0"/>
            </a:endParaRPr>
          </a:p>
          <a:p>
            <a:pPr marL="742950" lvl="1" indent="-285750">
              <a:buFont typeface="Arial" charset="0"/>
              <a:buChar char="•"/>
            </a:pPr>
            <a:r>
              <a:rPr lang="en-US" sz="2400">
                <a:latin typeface="Calibri" pitchFamily="34" charset="0"/>
              </a:rPr>
              <a:t>Frequency of visits</a:t>
            </a:r>
          </a:p>
          <a:p>
            <a:pPr marL="742950" lvl="1" indent="-285750">
              <a:buFont typeface="Arial" charset="0"/>
              <a:buChar char="•"/>
            </a:pPr>
            <a:r>
              <a:rPr lang="en-US" sz="2400">
                <a:latin typeface="Calibri" pitchFamily="34" charset="0"/>
              </a:rPr>
              <a:t>Frequency of testing</a:t>
            </a:r>
          </a:p>
          <a:p>
            <a:pPr marL="742950" lvl="1" indent="-285750">
              <a:buFont typeface="Arial" charset="0"/>
              <a:buChar char="•"/>
            </a:pPr>
            <a:r>
              <a:rPr lang="en-US" sz="2400">
                <a:latin typeface="Calibri" pitchFamily="34" charset="0"/>
              </a:rPr>
              <a:t>Number of medications</a:t>
            </a:r>
          </a:p>
          <a:p>
            <a:pPr marL="742950" lvl="1" indent="-285750">
              <a:buFont typeface="Arial" charset="0"/>
              <a:buChar char="•"/>
            </a:pPr>
            <a:r>
              <a:rPr lang="en-US" sz="2400">
                <a:latin typeface="Calibri" pitchFamily="34" charset="0"/>
              </a:rPr>
              <a:t>Change in treatment if not to goal</a:t>
            </a:r>
          </a:p>
          <a:p>
            <a:pPr marL="742950" lvl="1" indent="-285750">
              <a:buFont typeface="Arial" charset="0"/>
              <a:buChar char="•"/>
            </a:pPr>
            <a:r>
              <a:rPr lang="en-US" sz="2400">
                <a:latin typeface="Calibri" pitchFamily="34" charset="0"/>
              </a:rPr>
              <a:t>Attended Education or not</a:t>
            </a:r>
          </a:p>
          <a:p>
            <a:pPr marL="742950" lvl="1" indent="-285750">
              <a:buFont typeface="Arial" charset="0"/>
              <a:buChar char="•"/>
            </a:pPr>
            <a:r>
              <a:rPr lang="en-US" sz="2400">
                <a:latin typeface="Calibri" pitchFamily="34" charset="0"/>
              </a:rPr>
              <a:t>Ethnic disparities of care</a:t>
            </a:r>
          </a:p>
          <a:p>
            <a:pPr marL="742950" lvl="1" indent="-285750">
              <a:buFont typeface="Arial" charset="0"/>
              <a:buChar char="•"/>
            </a:pPr>
            <a:r>
              <a:rPr lang="en-US" sz="2400">
                <a:latin typeface="Calibri" pitchFamily="34" charset="0"/>
              </a:rPr>
              <a:t>Age and Gender variations</a:t>
            </a:r>
          </a:p>
          <a:p>
            <a:pPr marL="742950" lvl="1" indent="-285750">
              <a:buFont typeface="Arial" charset="0"/>
              <a:buChar char="•"/>
            </a:pPr>
            <a:r>
              <a:rPr lang="en-US" sz="2400">
                <a:latin typeface="Calibri" pitchFamily="34" charset="0"/>
              </a:rPr>
              <a:t>Etc.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70659" name="Picture 2"/>
          <p:cNvPicPr>
            <a:picLocks noChangeAspect="1" noChangeArrowheads="1"/>
          </p:cNvPicPr>
          <p:nvPr/>
        </p:nvPicPr>
        <p:blipFill>
          <a:blip r:embed="rId2" cstate="print"/>
          <a:srcRect/>
          <a:stretch>
            <a:fillRect/>
          </a:stretch>
        </p:blipFill>
        <p:spPr bwMode="auto">
          <a:xfrm>
            <a:off x="1039813" y="1676400"/>
            <a:ext cx="7265987" cy="51054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71683" name="Picture 2"/>
          <p:cNvPicPr>
            <a:picLocks noChangeAspect="1" noChangeArrowheads="1"/>
          </p:cNvPicPr>
          <p:nvPr/>
        </p:nvPicPr>
        <p:blipFill>
          <a:blip r:embed="rId2" cstate="print"/>
          <a:srcRect/>
          <a:stretch>
            <a:fillRect/>
          </a:stretch>
        </p:blipFill>
        <p:spPr bwMode="auto">
          <a:xfrm>
            <a:off x="714375" y="2352675"/>
            <a:ext cx="7715250" cy="36671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72707" name="Picture 12" descr="image021"/>
          <p:cNvPicPr>
            <a:picLocks noChangeAspect="1" noChangeArrowheads="1"/>
          </p:cNvPicPr>
          <p:nvPr/>
        </p:nvPicPr>
        <p:blipFill>
          <a:blip r:embed="rId2" cstate="print"/>
          <a:srcRect/>
          <a:stretch>
            <a:fillRect/>
          </a:stretch>
        </p:blipFill>
        <p:spPr bwMode="auto">
          <a:xfrm>
            <a:off x="1143000" y="1676400"/>
            <a:ext cx="7200900" cy="51816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73731" name="Picture 13" descr="image023"/>
          <p:cNvPicPr>
            <a:picLocks noChangeAspect="1" noChangeArrowheads="1"/>
          </p:cNvPicPr>
          <p:nvPr/>
        </p:nvPicPr>
        <p:blipFill>
          <a:blip r:embed="rId2" cstate="print"/>
          <a:srcRect/>
          <a:stretch>
            <a:fillRect/>
          </a:stretch>
        </p:blipFill>
        <p:spPr bwMode="auto">
          <a:xfrm>
            <a:off x="1143000" y="2590800"/>
            <a:ext cx="6686550" cy="32766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 name="Rectangle 6"/>
          <p:cNvSpPr/>
          <p:nvPr/>
        </p:nvSpPr>
        <p:spPr>
          <a:xfrm>
            <a:off x="457200" y="2633663"/>
            <a:ext cx="8305800" cy="2308225"/>
          </a:xfrm>
          <a:prstGeom prst="rect">
            <a:avLst/>
          </a:prstGeom>
        </p:spPr>
        <p:txBody>
          <a:bodyPr>
            <a:spAutoFit/>
          </a:bodyPr>
          <a:lstStyle/>
          <a:p>
            <a:pPr fontAlgn="auto">
              <a:spcBef>
                <a:spcPts val="0"/>
              </a:spcBef>
              <a:spcAft>
                <a:spcPts val="0"/>
              </a:spcAft>
              <a:defRPr/>
            </a:pPr>
            <a:r>
              <a:rPr lang="en-US" sz="2400" dirty="0">
                <a:latin typeface="+mn-lt"/>
              </a:rPr>
              <a:t>We are able to present over-time patient results comparing:</a:t>
            </a:r>
          </a:p>
          <a:p>
            <a:pPr fontAlgn="auto">
              <a:spcBef>
                <a:spcPts val="0"/>
              </a:spcBef>
              <a:spcAft>
                <a:spcPts val="0"/>
              </a:spcAft>
              <a:defRPr/>
            </a:pPr>
            <a:endParaRPr lang="en-US" sz="2400" dirty="0">
              <a:latin typeface="+mn-lt"/>
            </a:endParaRPr>
          </a:p>
          <a:p>
            <a:pPr marL="342900" indent="-171450" fontAlgn="auto">
              <a:spcBef>
                <a:spcPts val="0"/>
              </a:spcBef>
              <a:spcAft>
                <a:spcPts val="0"/>
              </a:spcAft>
              <a:buFont typeface="Arial" pitchFamily="34" charset="0"/>
              <a:buChar char="•"/>
              <a:defRPr/>
            </a:pPr>
            <a:r>
              <a:rPr lang="en-US" sz="2400" dirty="0">
                <a:latin typeface="+mn-lt"/>
              </a:rPr>
              <a:t>Provider to practice</a:t>
            </a:r>
          </a:p>
          <a:p>
            <a:pPr marL="342900" indent="-171450" fontAlgn="auto">
              <a:spcBef>
                <a:spcPts val="0"/>
              </a:spcBef>
              <a:spcAft>
                <a:spcPts val="0"/>
              </a:spcAft>
              <a:buFont typeface="Arial" pitchFamily="34" charset="0"/>
              <a:buChar char="•"/>
              <a:defRPr/>
            </a:pPr>
            <a:r>
              <a:rPr lang="en-US" sz="2400" dirty="0">
                <a:latin typeface="+mn-lt"/>
              </a:rPr>
              <a:t>Provider to provider</a:t>
            </a:r>
          </a:p>
          <a:p>
            <a:pPr marL="342900" indent="-171450" fontAlgn="auto">
              <a:spcBef>
                <a:spcPts val="0"/>
              </a:spcBef>
              <a:spcAft>
                <a:spcPts val="0"/>
              </a:spcAft>
              <a:buFont typeface="Arial" pitchFamily="34" charset="0"/>
              <a:buChar char="•"/>
              <a:defRPr/>
            </a:pPr>
            <a:r>
              <a:rPr lang="en-US" sz="2400" dirty="0">
                <a:latin typeface="+mn-lt"/>
              </a:rPr>
              <a:t>Provider current to provider over time</a:t>
            </a:r>
          </a:p>
          <a:p>
            <a:pPr marL="342900" indent="-171450" fontAlgn="auto">
              <a:spcBef>
                <a:spcPts val="0"/>
              </a:spcBef>
              <a:spcAft>
                <a:spcPts val="0"/>
              </a:spcAft>
              <a:buFont typeface="Arial" pitchFamily="34" charset="0"/>
              <a:buChar char="•"/>
              <a:defRPr/>
            </a:pPr>
            <a:r>
              <a:rPr lang="en-US" sz="2400" dirty="0">
                <a:latin typeface="+mn-lt"/>
              </a:rPr>
              <a:t>Trending of results to see seasonal changes, etc.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75779" name="Picture 14" descr="image024"/>
          <p:cNvPicPr>
            <a:picLocks noChangeAspect="1" noChangeArrowheads="1"/>
          </p:cNvPicPr>
          <p:nvPr/>
        </p:nvPicPr>
        <p:blipFill>
          <a:blip r:embed="rId2" cstate="print"/>
          <a:srcRect/>
          <a:stretch>
            <a:fillRect/>
          </a:stretch>
        </p:blipFill>
        <p:spPr bwMode="auto">
          <a:xfrm>
            <a:off x="838200" y="2590800"/>
            <a:ext cx="7620000" cy="35623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6803" name="Rectangle 6"/>
          <p:cNvSpPr>
            <a:spLocks noChangeArrowheads="1"/>
          </p:cNvSpPr>
          <p:nvPr/>
        </p:nvSpPr>
        <p:spPr bwMode="auto">
          <a:xfrm>
            <a:off x="457200" y="2633663"/>
            <a:ext cx="8305800" cy="3416300"/>
          </a:xfrm>
          <a:prstGeom prst="rect">
            <a:avLst/>
          </a:prstGeom>
          <a:noFill/>
          <a:ln w="9525">
            <a:noFill/>
            <a:miter lim="800000"/>
            <a:headEnd/>
            <a:tailEnd/>
          </a:ln>
        </p:spPr>
        <p:txBody>
          <a:bodyPr>
            <a:spAutoFit/>
          </a:bodyPr>
          <a:lstStyle/>
          <a:p>
            <a:pPr marL="342900" indent="-171450">
              <a:buFont typeface="Arial" charset="0"/>
              <a:buChar char="•"/>
            </a:pPr>
            <a:r>
              <a:rPr lang="en-US" sz="2400">
                <a:latin typeface="Calibri" pitchFamily="34" charset="0"/>
              </a:rPr>
              <a:t>The </a:t>
            </a:r>
            <a:r>
              <a:rPr lang="en-US" sz="2400" b="1">
                <a:latin typeface="Calibri" pitchFamily="34" charset="0"/>
              </a:rPr>
              <a:t>statistical analyzing </a:t>
            </a:r>
            <a:r>
              <a:rPr lang="en-US" sz="2400">
                <a:latin typeface="Calibri" pitchFamily="34" charset="0"/>
              </a:rPr>
              <a:t>of the above audit performance in order to measure improvement by practice, by clinic or by provider. This includes analysis for ethnic disparities, and other discriminators such as age, gender, payer class, socio economic groupings, education, frequency of visit, frequency of testing, etc.  </a:t>
            </a:r>
          </a:p>
          <a:p>
            <a:pPr marL="342900" indent="-171450">
              <a:buFont typeface="Arial" charset="0"/>
              <a:buChar char="•"/>
            </a:pPr>
            <a:endParaRPr lang="en-US" sz="2400">
              <a:latin typeface="Calibri" pitchFamily="34" charset="0"/>
            </a:endParaRPr>
          </a:p>
          <a:p>
            <a:pPr marL="342900" indent="-171450">
              <a:buFont typeface="Arial" charset="0"/>
              <a:buChar char="•"/>
            </a:pPr>
            <a:r>
              <a:rPr lang="en-US" sz="2400">
                <a:latin typeface="Calibri" pitchFamily="34" charset="0"/>
              </a:rPr>
              <a:t>This allows SETMA to look for leverage points through which to improve care of all patients.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5" name="Rectangle 4"/>
          <p:cNvSpPr/>
          <p:nvPr/>
        </p:nvSpPr>
        <p:spPr>
          <a:xfrm>
            <a:off x="304800" y="2133600"/>
            <a:ext cx="8458200" cy="4278313"/>
          </a:xfrm>
          <a:prstGeom prst="rect">
            <a:avLst/>
          </a:prstGeom>
        </p:spPr>
        <p:txBody>
          <a:bodyPr>
            <a:spAutoFit/>
          </a:bodyPr>
          <a:lstStyle/>
          <a:p>
            <a:pPr marL="285750" indent="-114300" fontAlgn="auto">
              <a:spcBef>
                <a:spcPts val="0"/>
              </a:spcBef>
              <a:spcAft>
                <a:spcPts val="0"/>
              </a:spcAft>
              <a:buFont typeface="Arial" pitchFamily="34" charset="0"/>
              <a:buChar char="•"/>
              <a:defRPr/>
            </a:pPr>
            <a:r>
              <a:rPr lang="en-US" sz="2800" dirty="0">
                <a:latin typeface="+mn-lt"/>
              </a:rPr>
              <a:t>2000 - Design and Deployment of EHR-based Diabetes Disease Management Tool</a:t>
            </a:r>
          </a:p>
          <a:p>
            <a:pPr marL="285750" indent="-114300" fontAlgn="auto">
              <a:spcBef>
                <a:spcPts val="0"/>
              </a:spcBef>
              <a:spcAft>
                <a:spcPts val="0"/>
              </a:spcAft>
              <a:buFont typeface="Arial" pitchFamily="34" charset="0"/>
              <a:buChar char="•"/>
              <a:defRPr/>
            </a:pPr>
            <a:endParaRPr lang="en-US" sz="1200" dirty="0">
              <a:latin typeface="+mn-lt"/>
            </a:endParaRPr>
          </a:p>
          <a:p>
            <a:pPr indent="342900" fontAlgn="auto">
              <a:spcBef>
                <a:spcPts val="0"/>
              </a:spcBef>
              <a:spcAft>
                <a:spcPts val="0"/>
              </a:spcAft>
              <a:defRPr/>
            </a:pPr>
            <a:r>
              <a:rPr lang="en-US" sz="2400" b="1" dirty="0">
                <a:latin typeface="+mn-lt"/>
              </a:rPr>
              <a:t>	HgbA1C improvement 0.3%</a:t>
            </a:r>
          </a:p>
          <a:p>
            <a:pPr indent="342900" fontAlgn="auto">
              <a:spcBef>
                <a:spcPts val="0"/>
              </a:spcBef>
              <a:spcAft>
                <a:spcPts val="0"/>
              </a:spcAft>
              <a:buFont typeface="Arial" pitchFamily="34" charset="0"/>
              <a:buChar char="•"/>
              <a:defRPr/>
            </a:pPr>
            <a:endParaRPr lang="en-US" sz="1200" b="1" dirty="0">
              <a:latin typeface="+mn-lt"/>
            </a:endParaRPr>
          </a:p>
          <a:p>
            <a:pPr marL="285750" indent="-171450" fontAlgn="auto">
              <a:spcBef>
                <a:spcPts val="0"/>
              </a:spcBef>
              <a:spcAft>
                <a:spcPts val="0"/>
              </a:spcAft>
              <a:buFont typeface="Arial" pitchFamily="34" charset="0"/>
              <a:buChar char="•"/>
              <a:defRPr/>
            </a:pPr>
            <a:r>
              <a:rPr lang="en-US" sz="2800" dirty="0">
                <a:latin typeface="+mn-lt"/>
              </a:rPr>
              <a:t>2004 - American Diabetes Association certified Diabetes Self Management Education (DSME) Program</a:t>
            </a:r>
          </a:p>
          <a:p>
            <a:pPr marL="285750" indent="-171450" fontAlgn="auto">
              <a:spcBef>
                <a:spcPts val="0"/>
              </a:spcBef>
              <a:spcAft>
                <a:spcPts val="0"/>
              </a:spcAft>
              <a:buFont typeface="Arial" pitchFamily="34" charset="0"/>
              <a:buChar char="•"/>
              <a:defRPr/>
            </a:pPr>
            <a:endParaRPr lang="en-US" sz="1200" dirty="0">
              <a:latin typeface="+mn-lt"/>
            </a:endParaRPr>
          </a:p>
          <a:p>
            <a:pPr indent="342900" fontAlgn="auto">
              <a:spcBef>
                <a:spcPts val="0"/>
              </a:spcBef>
              <a:spcAft>
                <a:spcPts val="0"/>
              </a:spcAft>
              <a:defRPr/>
            </a:pPr>
            <a:r>
              <a:rPr lang="en-US" sz="2400" b="1" dirty="0">
                <a:latin typeface="+mn-lt"/>
              </a:rPr>
              <a:t>	HgbA1C improvement 0.3%</a:t>
            </a:r>
          </a:p>
          <a:p>
            <a:pPr indent="342900" fontAlgn="auto">
              <a:spcBef>
                <a:spcPts val="0"/>
              </a:spcBef>
              <a:spcAft>
                <a:spcPts val="0"/>
              </a:spcAft>
              <a:buFont typeface="Arial" pitchFamily="34" charset="0"/>
              <a:buChar char="•"/>
              <a:defRPr/>
            </a:pPr>
            <a:endParaRPr lang="en-US" sz="1200" b="1" dirty="0">
              <a:latin typeface="+mn-lt"/>
            </a:endParaRPr>
          </a:p>
          <a:p>
            <a:pPr marL="342900" indent="-171450" fontAlgn="auto">
              <a:spcBef>
                <a:spcPts val="0"/>
              </a:spcBef>
              <a:spcAft>
                <a:spcPts val="0"/>
              </a:spcAft>
              <a:buFont typeface="Arial" pitchFamily="34" charset="0"/>
              <a:buChar char="•"/>
              <a:defRPr/>
            </a:pPr>
            <a:r>
              <a:rPr lang="en-US" sz="2800" dirty="0">
                <a:latin typeface="+mn-lt"/>
              </a:rPr>
              <a:t>2006 - Recruitment of Endocrinologist</a:t>
            </a:r>
          </a:p>
          <a:p>
            <a:pPr marL="342900" indent="-171450" fontAlgn="auto">
              <a:spcBef>
                <a:spcPts val="0"/>
              </a:spcBef>
              <a:spcAft>
                <a:spcPts val="0"/>
              </a:spcAft>
              <a:buFont typeface="Arial" pitchFamily="34" charset="0"/>
              <a:buChar char="•"/>
              <a:defRPr/>
            </a:pPr>
            <a:endParaRPr lang="en-US" sz="1200" dirty="0">
              <a:latin typeface="+mn-lt"/>
            </a:endParaRPr>
          </a:p>
          <a:p>
            <a:pPr indent="342900" fontAlgn="auto">
              <a:spcBef>
                <a:spcPts val="0"/>
              </a:spcBef>
              <a:spcAft>
                <a:spcPts val="0"/>
              </a:spcAft>
              <a:defRPr/>
            </a:pPr>
            <a:r>
              <a:rPr lang="en-US" sz="2400" b="1" dirty="0">
                <a:latin typeface="+mn-lt"/>
              </a:rPr>
              <a:t>	HgbA1C improvement 0.25%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7827" name="Rectangle 6"/>
          <p:cNvSpPr>
            <a:spLocks noChangeArrowheads="1"/>
          </p:cNvSpPr>
          <p:nvPr/>
        </p:nvSpPr>
        <p:spPr bwMode="auto">
          <a:xfrm>
            <a:off x="0" y="2633663"/>
            <a:ext cx="9144000" cy="3540125"/>
          </a:xfrm>
          <a:prstGeom prst="rect">
            <a:avLst/>
          </a:prstGeom>
          <a:noFill/>
          <a:ln w="9525">
            <a:noFill/>
            <a:miter lim="800000"/>
            <a:headEnd/>
            <a:tailEnd/>
          </a:ln>
        </p:spPr>
        <p:txBody>
          <a:bodyPr>
            <a:spAutoFit/>
          </a:bodyPr>
          <a:lstStyle/>
          <a:p>
            <a:r>
              <a:rPr lang="en-US" sz="2800">
                <a:latin typeface="Calibri" pitchFamily="34" charset="0"/>
              </a:rPr>
              <a:t>Raw data can be misleading. It can cause you to think you are doing a good job when in fact many of your patients are not receiving optimal care.  </a:t>
            </a:r>
          </a:p>
          <a:p>
            <a:endParaRPr lang="en-US" sz="2800">
              <a:latin typeface="Calibri" pitchFamily="34" charset="0"/>
            </a:endParaRPr>
          </a:p>
          <a:p>
            <a:r>
              <a:rPr lang="en-US" sz="2800">
                <a:latin typeface="Calibri" pitchFamily="34" charset="0"/>
              </a:rPr>
              <a:t>For instance the tracking of your mean performance in the treatment of diabetes may obscure the fact that a large percentage of your patients are not at goal.   The latter will be revealed by the standard deviation.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8851" name="Rectangle 6"/>
          <p:cNvSpPr>
            <a:spLocks noChangeArrowheads="1"/>
          </p:cNvSpPr>
          <p:nvPr/>
        </p:nvSpPr>
        <p:spPr bwMode="auto">
          <a:xfrm>
            <a:off x="0" y="2362200"/>
            <a:ext cx="9144000" cy="4400550"/>
          </a:xfrm>
          <a:prstGeom prst="rect">
            <a:avLst/>
          </a:prstGeom>
          <a:noFill/>
          <a:ln w="9525">
            <a:noFill/>
            <a:miter lim="800000"/>
            <a:headEnd/>
            <a:tailEnd/>
          </a:ln>
        </p:spPr>
        <p:txBody>
          <a:bodyPr>
            <a:spAutoFit/>
          </a:bodyPr>
          <a:lstStyle/>
          <a:p>
            <a:r>
              <a:rPr lang="en-US" sz="2800">
                <a:latin typeface="Calibri" pitchFamily="34" charset="0"/>
              </a:rPr>
              <a:t>Each of the statistical measurements which SETMA Tracks -the mean, the median, the mode and the standard deviation -- tells us something about our performance, and helps us design quality improvement initiatives for the  future.  Of  particular, and often, of little known importance, is the standard deviation.</a:t>
            </a:r>
          </a:p>
          <a:p>
            <a:endParaRPr lang="en-US" sz="2800">
              <a:latin typeface="Calibri" pitchFamily="34" charset="0"/>
            </a:endParaRPr>
          </a:p>
          <a:p>
            <a:r>
              <a:rPr lang="en-US" sz="2800">
                <a:latin typeface="Calibri" pitchFamily="34" charset="0"/>
              </a:rPr>
              <a:t>A Quality Improvement Initiative which targets the standard deviation will look different than one which focuses upon the mean.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7" name="Rectangle 6"/>
          <p:cNvSpPr/>
          <p:nvPr/>
        </p:nvSpPr>
        <p:spPr>
          <a:xfrm>
            <a:off x="381000" y="2333625"/>
            <a:ext cx="8305800" cy="4524375"/>
          </a:xfrm>
          <a:prstGeom prst="rect">
            <a:avLst/>
          </a:prstGeom>
        </p:spPr>
        <p:txBody>
          <a:bodyPr>
            <a:spAutoFit/>
          </a:bodyPr>
          <a:lstStyle/>
          <a:p>
            <a:pPr fontAlgn="auto">
              <a:spcBef>
                <a:spcPts val="0"/>
              </a:spcBef>
              <a:spcAft>
                <a:spcPts val="0"/>
              </a:spcAft>
              <a:defRPr/>
            </a:pPr>
            <a:r>
              <a:rPr lang="en-US" sz="2400" dirty="0">
                <a:latin typeface="+mn-lt"/>
              </a:rPr>
              <a:t>The </a:t>
            </a:r>
            <a:r>
              <a:rPr lang="en-US" sz="2400" b="1" dirty="0">
                <a:latin typeface="+mn-lt"/>
              </a:rPr>
              <a:t>public reporting </a:t>
            </a:r>
            <a:r>
              <a:rPr lang="en-US" sz="2400" dirty="0">
                <a:latin typeface="+mn-lt"/>
              </a:rPr>
              <a:t>by provider of performance on hundreds of quality measures places pressure on all providers to improve, and it allows patients to know what is expected of providers.</a:t>
            </a:r>
            <a:r>
              <a:rPr lang="en-US" sz="2400" b="1" dirty="0">
                <a:latin typeface="+mn-lt"/>
              </a:rPr>
              <a:t>  </a:t>
            </a:r>
          </a:p>
          <a:p>
            <a:pPr fontAlgn="auto">
              <a:spcBef>
                <a:spcPts val="0"/>
              </a:spcBef>
              <a:spcAft>
                <a:spcPts val="0"/>
              </a:spcAft>
              <a:defRPr/>
            </a:pPr>
            <a:endParaRPr lang="en-US" sz="2400" b="1" dirty="0">
              <a:latin typeface="+mn-lt"/>
            </a:endParaRPr>
          </a:p>
          <a:p>
            <a:pPr fontAlgn="auto">
              <a:spcBef>
                <a:spcPts val="0"/>
              </a:spcBef>
              <a:spcAft>
                <a:spcPts val="0"/>
              </a:spcAft>
              <a:defRPr/>
            </a:pPr>
            <a:r>
              <a:rPr lang="en-US" sz="2400" dirty="0">
                <a:latin typeface="+mn-lt"/>
              </a:rPr>
              <a:t>SETMA public reports quality metrics two ways:</a:t>
            </a:r>
          </a:p>
          <a:p>
            <a:pPr marL="457200" indent="-457200" fontAlgn="auto">
              <a:spcBef>
                <a:spcPts val="0"/>
              </a:spcBef>
              <a:spcAft>
                <a:spcPts val="0"/>
              </a:spcAft>
              <a:buFont typeface="+mj-lt"/>
              <a:buAutoNum type="arabicPeriod"/>
              <a:defRPr/>
            </a:pPr>
            <a:r>
              <a:rPr lang="en-US" sz="2400" dirty="0">
                <a:latin typeface="+mn-lt"/>
              </a:rPr>
              <a:t>In the patient’s plan of care and treatment plan which is given to the patient at the point of care.  This reporting is specific to the individual patient.</a:t>
            </a:r>
          </a:p>
          <a:p>
            <a:pPr marL="457200" indent="-457200" fontAlgn="auto">
              <a:spcBef>
                <a:spcPts val="0"/>
              </a:spcBef>
              <a:spcAft>
                <a:spcPts val="0"/>
              </a:spcAft>
              <a:buFont typeface="+mj-lt"/>
              <a:buAutoNum type="arabicPeriod"/>
              <a:defRPr/>
            </a:pPr>
            <a:r>
              <a:rPr lang="en-US" sz="2400" dirty="0">
                <a:latin typeface="+mn-lt"/>
              </a:rPr>
              <a:t>On SETMA’s website.  Here the reporting is by panels or populations of patients without patient identification but with the provider name given.  </a:t>
            </a:r>
          </a:p>
          <a:p>
            <a:pPr fontAlgn="auto">
              <a:spcBef>
                <a:spcPts val="0"/>
              </a:spcBef>
              <a:spcAft>
                <a:spcPts val="0"/>
              </a:spcAft>
              <a:defRPr/>
            </a:pPr>
            <a:endParaRPr lang="en-US" sz="2400" b="1" dirty="0">
              <a:latin typeface="+mn-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80899" name="Rectangle 6"/>
          <p:cNvSpPr>
            <a:spLocks noChangeArrowheads="1"/>
          </p:cNvSpPr>
          <p:nvPr/>
        </p:nvSpPr>
        <p:spPr bwMode="auto">
          <a:xfrm>
            <a:off x="381000" y="2333625"/>
            <a:ext cx="8305800" cy="4400550"/>
          </a:xfrm>
          <a:prstGeom prst="rect">
            <a:avLst/>
          </a:prstGeom>
          <a:noFill/>
          <a:ln w="9525">
            <a:noFill/>
            <a:miter lim="800000"/>
            <a:headEnd/>
            <a:tailEnd/>
          </a:ln>
        </p:spPr>
        <p:txBody>
          <a:bodyPr>
            <a:spAutoFit/>
          </a:bodyPr>
          <a:lstStyle/>
          <a:p>
            <a:r>
              <a:rPr lang="en-US" sz="2800">
                <a:latin typeface="Calibri" pitchFamily="34" charset="0"/>
              </a:rPr>
              <a:t>One of the most insidious problems in healthcare delivery is reported in the medical literature as “treatment inertia.” This is caused by the natural inclination of human beings to resist change.  </a:t>
            </a:r>
          </a:p>
          <a:p>
            <a:endParaRPr lang="en-US" sz="2800">
              <a:latin typeface="Calibri" pitchFamily="34" charset="0"/>
            </a:endParaRPr>
          </a:p>
          <a:p>
            <a:r>
              <a:rPr lang="en-US" sz="2800">
                <a:latin typeface="Calibri" pitchFamily="34" charset="0"/>
              </a:rPr>
              <a:t>Often, when care is not to goal, no change in treatment is made.  As a result, one of the auditing elements in SETMA’s COGNOS Project is the assessment of whether a treatment change was made when a patient was not treated to goal.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81923" name="Rectangle 6"/>
          <p:cNvSpPr>
            <a:spLocks noChangeArrowheads="1"/>
          </p:cNvSpPr>
          <p:nvPr/>
        </p:nvSpPr>
        <p:spPr bwMode="auto">
          <a:xfrm>
            <a:off x="381000" y="2333625"/>
            <a:ext cx="8305800" cy="4400550"/>
          </a:xfrm>
          <a:prstGeom prst="rect">
            <a:avLst/>
          </a:prstGeom>
          <a:noFill/>
          <a:ln w="9525">
            <a:noFill/>
            <a:miter lim="800000"/>
            <a:headEnd/>
            <a:tailEnd/>
          </a:ln>
        </p:spPr>
        <p:txBody>
          <a:bodyPr>
            <a:spAutoFit/>
          </a:bodyPr>
          <a:lstStyle/>
          <a:p>
            <a:r>
              <a:rPr lang="en-US" sz="2800" dirty="0">
                <a:latin typeface="Calibri" pitchFamily="34" charset="0"/>
              </a:rPr>
              <a:t>Overcoming “treatment inertia” requires the creating of an increased level of discomfort in the healthcare provider and in the patient so that both are more inclined to change their performance.  </a:t>
            </a:r>
          </a:p>
          <a:p>
            <a:endParaRPr lang="en-US" sz="2800" dirty="0">
              <a:latin typeface="Calibri" pitchFamily="34" charset="0"/>
            </a:endParaRPr>
          </a:p>
          <a:p>
            <a:r>
              <a:rPr lang="en-US" sz="2800" dirty="0">
                <a:latin typeface="Calibri" pitchFamily="34" charset="0"/>
              </a:rPr>
              <a:t>SETMA believes that one of the ways to do this is the pubic reporting of provider performance.  That is why  we are publishing provider performance by provider name at </a:t>
            </a:r>
            <a:r>
              <a:rPr lang="en-US" sz="2800" dirty="0">
                <a:latin typeface="Calibri" pitchFamily="34" charset="0"/>
                <a:hlinkClick r:id="rId2"/>
              </a:rPr>
              <a:t>www.jameslhollymd.com</a:t>
            </a:r>
            <a:r>
              <a:rPr lang="en-US" sz="2800" dirty="0">
                <a:latin typeface="Calibri" pitchFamily="34" charset="0"/>
              </a:rPr>
              <a:t> under </a:t>
            </a:r>
            <a:r>
              <a:rPr lang="en-US" sz="2800" i="1" dirty="0">
                <a:latin typeface="Calibri" pitchFamily="34" charset="0"/>
              </a:rPr>
              <a:t>Public Reporting</a:t>
            </a:r>
            <a:r>
              <a:rPr lang="en-US" sz="2800" dirty="0">
                <a:latin typeface="Calibri" pitchFamily="34" charset="0"/>
              </a:rPr>
              <a:t>.</a:t>
            </a:r>
            <a:endParaRPr lang="en-US" sz="2800" u="sng" dirty="0">
              <a:latin typeface="Calibri" pitchFamily="34" charset="0"/>
              <a:hlinkClick r:id="rId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Performance Improvement</a:t>
            </a:r>
          </a:p>
        </p:txBody>
      </p:sp>
      <p:pic>
        <p:nvPicPr>
          <p:cNvPr id="82947" name="Picture 1" descr="image001"/>
          <p:cNvPicPr>
            <a:picLocks noChangeAspect="1" noChangeArrowheads="1"/>
          </p:cNvPicPr>
          <p:nvPr/>
        </p:nvPicPr>
        <p:blipFill>
          <a:blip r:embed="rId2" cstate="print"/>
          <a:srcRect/>
          <a:stretch>
            <a:fillRect/>
          </a:stretch>
        </p:blipFill>
        <p:spPr bwMode="auto">
          <a:xfrm>
            <a:off x="228600" y="1295400"/>
            <a:ext cx="8572500" cy="55626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83971" name="Rectangle 6"/>
          <p:cNvSpPr>
            <a:spLocks noChangeArrowheads="1"/>
          </p:cNvSpPr>
          <p:nvPr/>
        </p:nvSpPr>
        <p:spPr bwMode="auto">
          <a:xfrm>
            <a:off x="152400" y="3436938"/>
            <a:ext cx="8991600" cy="2554287"/>
          </a:xfrm>
          <a:prstGeom prst="rect">
            <a:avLst/>
          </a:prstGeom>
          <a:noFill/>
          <a:ln w="9525">
            <a:noFill/>
            <a:miter lim="800000"/>
            <a:headEnd/>
            <a:tailEnd/>
          </a:ln>
        </p:spPr>
        <p:txBody>
          <a:bodyPr>
            <a:spAutoFit/>
          </a:bodyPr>
          <a:lstStyle/>
          <a:p>
            <a:pPr algn="ctr"/>
            <a:r>
              <a:rPr lang="en-US" sz="4000" b="1" i="1">
                <a:solidFill>
                  <a:srgbClr val="C00000"/>
                </a:solidFill>
                <a:latin typeface="Calibri" pitchFamily="34" charset="0"/>
              </a:rPr>
              <a:t>Once you “open your books on performance” to public scrutiny; the only  place  you have in which to hide is excellence!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84995" name="Picture 15" descr="image031"/>
          <p:cNvPicPr>
            <a:picLocks noChangeAspect="1" noChangeArrowheads="1"/>
          </p:cNvPicPr>
          <p:nvPr/>
        </p:nvPicPr>
        <p:blipFill>
          <a:blip r:embed="rId2" cstate="print"/>
          <a:srcRect/>
          <a:stretch>
            <a:fillRect/>
          </a:stretch>
        </p:blipFill>
        <p:spPr bwMode="auto">
          <a:xfrm>
            <a:off x="1371600" y="1809750"/>
            <a:ext cx="6572250" cy="504825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pic>
        <p:nvPicPr>
          <p:cNvPr id="86019" name="Picture 16" descr="image032"/>
          <p:cNvPicPr>
            <a:picLocks noChangeAspect="1" noChangeArrowheads="1"/>
          </p:cNvPicPr>
          <p:nvPr/>
        </p:nvPicPr>
        <p:blipFill>
          <a:blip r:embed="rId2" cstate="print"/>
          <a:srcRect/>
          <a:stretch>
            <a:fillRect/>
          </a:stretch>
        </p:blipFill>
        <p:spPr bwMode="auto">
          <a:xfrm>
            <a:off x="1143000" y="1752600"/>
            <a:ext cx="6991350" cy="508635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87043" name="Rectangle 6"/>
          <p:cNvSpPr>
            <a:spLocks noChangeArrowheads="1"/>
          </p:cNvSpPr>
          <p:nvPr/>
        </p:nvSpPr>
        <p:spPr bwMode="auto">
          <a:xfrm>
            <a:off x="381000" y="2862263"/>
            <a:ext cx="8305800" cy="2678112"/>
          </a:xfrm>
          <a:prstGeom prst="rect">
            <a:avLst/>
          </a:prstGeom>
          <a:noFill/>
          <a:ln w="9525">
            <a:noFill/>
            <a:miter lim="800000"/>
            <a:headEnd/>
            <a:tailEnd/>
          </a:ln>
        </p:spPr>
        <p:txBody>
          <a:bodyPr>
            <a:spAutoFit/>
          </a:bodyPr>
          <a:lstStyle/>
          <a:p>
            <a:r>
              <a:rPr lang="en-US" sz="2800">
                <a:latin typeface="Calibri" pitchFamily="34" charset="0"/>
              </a:rPr>
              <a:t>The </a:t>
            </a:r>
            <a:r>
              <a:rPr lang="en-US" sz="2800" b="1">
                <a:latin typeface="Calibri" pitchFamily="34" charset="0"/>
              </a:rPr>
              <a:t>Quality Assessment and Performance Improvement </a:t>
            </a:r>
            <a:r>
              <a:rPr lang="en-US" sz="2800">
                <a:latin typeface="Calibri" pitchFamily="34" charset="0"/>
              </a:rPr>
              <a:t>(QAPI) Initiatives -- this year SETMA’s initiatives involve the elimination of all ethnic diversities of care in diabetes, hypertension  and  dyslipidemia. Also, we have designed a program for reducing preventable readmissions to the hospital. </a:t>
            </a:r>
            <a:endParaRPr lang="en-US" sz="2800" u="sng">
              <a:latin typeface="Calibri" pitchFamily="34" charset="0"/>
              <a:hlinkClick r:id="rId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5" name="Rectangle 4"/>
          <p:cNvSpPr/>
          <p:nvPr/>
        </p:nvSpPr>
        <p:spPr>
          <a:xfrm>
            <a:off x="304800" y="2133600"/>
            <a:ext cx="8458200" cy="4032250"/>
          </a:xfrm>
          <a:prstGeom prst="rect">
            <a:avLst/>
          </a:prstGeom>
        </p:spPr>
        <p:txBody>
          <a:bodyPr>
            <a:spAutoFit/>
          </a:bodyPr>
          <a:lstStyle/>
          <a:p>
            <a:pPr fontAlgn="auto">
              <a:spcBef>
                <a:spcPts val="0"/>
              </a:spcBef>
              <a:spcAft>
                <a:spcPts val="0"/>
              </a:spcAft>
              <a:defRPr/>
            </a:pPr>
            <a:r>
              <a:rPr lang="en-US" sz="2800" dirty="0">
                <a:latin typeface="+mn-lt"/>
              </a:rPr>
              <a:t>These steps are examples of:</a:t>
            </a:r>
          </a:p>
          <a:p>
            <a:pPr indent="228600" fontAlgn="auto">
              <a:spcBef>
                <a:spcPts val="0"/>
              </a:spcBef>
              <a:spcAft>
                <a:spcPts val="0"/>
              </a:spcAft>
              <a:defRPr/>
            </a:pPr>
            <a:endParaRPr lang="en-US" sz="2400" dirty="0">
              <a:latin typeface="+mn-lt"/>
            </a:endParaRPr>
          </a:p>
          <a:p>
            <a:pPr marL="285750" indent="-171450" fontAlgn="auto">
              <a:spcBef>
                <a:spcPts val="0"/>
              </a:spcBef>
              <a:spcAft>
                <a:spcPts val="0"/>
              </a:spcAft>
              <a:buFont typeface="Arial" pitchFamily="34" charset="0"/>
              <a:buChar char="•"/>
              <a:defRPr/>
            </a:pPr>
            <a:r>
              <a:rPr lang="en-US" sz="2800" b="1" dirty="0">
                <a:latin typeface="+mn-lt"/>
              </a:rPr>
              <a:t>Clinical decision support </a:t>
            </a:r>
            <a:r>
              <a:rPr lang="en-US" sz="2400" dirty="0">
                <a:latin typeface="+mn-lt"/>
              </a:rPr>
              <a:t>which is often the missing link between CME and Performance Improvement</a:t>
            </a:r>
          </a:p>
          <a:p>
            <a:pPr marL="285750" indent="-171450" fontAlgn="auto">
              <a:spcBef>
                <a:spcPts val="0"/>
              </a:spcBef>
              <a:spcAft>
                <a:spcPts val="0"/>
              </a:spcAft>
              <a:buFont typeface="Arial" pitchFamily="34" charset="0"/>
              <a:buChar char="•"/>
              <a:defRPr/>
            </a:pPr>
            <a:endParaRPr lang="en-US" sz="2400" dirty="0">
              <a:latin typeface="+mn-lt"/>
            </a:endParaRPr>
          </a:p>
          <a:p>
            <a:pPr marL="285750" indent="-171450" fontAlgn="auto">
              <a:spcBef>
                <a:spcPts val="0"/>
              </a:spcBef>
              <a:spcAft>
                <a:spcPts val="0"/>
              </a:spcAft>
              <a:buFont typeface="Arial" pitchFamily="34" charset="0"/>
              <a:buChar char="•"/>
              <a:defRPr/>
            </a:pPr>
            <a:r>
              <a:rPr lang="en-US" sz="2800" b="1" dirty="0">
                <a:latin typeface="+mn-lt"/>
              </a:rPr>
              <a:t>Patient engagement and education </a:t>
            </a:r>
            <a:r>
              <a:rPr lang="en-US" sz="2400" dirty="0">
                <a:latin typeface="+mn-lt"/>
              </a:rPr>
              <a:t>which is critical to the medical home model of care</a:t>
            </a:r>
          </a:p>
          <a:p>
            <a:pPr marL="285750" indent="-171450" fontAlgn="auto">
              <a:spcBef>
                <a:spcPts val="0"/>
              </a:spcBef>
              <a:spcAft>
                <a:spcPts val="0"/>
              </a:spcAft>
              <a:buFont typeface="Arial" pitchFamily="34" charset="0"/>
              <a:buChar char="•"/>
              <a:defRPr/>
            </a:pPr>
            <a:endParaRPr lang="en-US" sz="2400" dirty="0">
              <a:latin typeface="+mn-lt"/>
            </a:endParaRPr>
          </a:p>
          <a:p>
            <a:pPr marL="285750" indent="-171450" fontAlgn="auto">
              <a:spcBef>
                <a:spcPts val="0"/>
              </a:spcBef>
              <a:spcAft>
                <a:spcPts val="0"/>
              </a:spcAft>
              <a:buFont typeface="Arial" pitchFamily="34" charset="0"/>
              <a:buChar char="•"/>
              <a:defRPr/>
            </a:pPr>
            <a:r>
              <a:rPr lang="en-US" sz="2800" b="1" dirty="0">
                <a:latin typeface="+mn-lt"/>
              </a:rPr>
              <a:t>Colleague collaboration </a:t>
            </a:r>
            <a:r>
              <a:rPr lang="en-US" sz="2400" dirty="0">
                <a:latin typeface="+mn-lt"/>
              </a:rPr>
              <a:t>which demonstrates the value of a team-approach to healthcare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lstStyle/>
          <a:p>
            <a:pPr eaLnBrk="1" fontAlgn="auto" hangingPunct="1">
              <a:spcAft>
                <a:spcPts val="0"/>
              </a:spcAft>
              <a:defRPr/>
            </a:pPr>
            <a:r>
              <a:rPr lang="en-US" dirty="0"/>
              <a:t>Performance Improvement</a:t>
            </a:r>
          </a:p>
        </p:txBody>
      </p:sp>
      <p:sp>
        <p:nvSpPr>
          <p:cNvPr id="15363" name="Rectangle 6"/>
          <p:cNvSpPr>
            <a:spLocks noChangeArrowheads="1"/>
          </p:cNvSpPr>
          <p:nvPr/>
        </p:nvSpPr>
        <p:spPr bwMode="auto">
          <a:xfrm>
            <a:off x="381000" y="2590800"/>
            <a:ext cx="8153400" cy="3970338"/>
          </a:xfrm>
          <a:prstGeom prst="rect">
            <a:avLst/>
          </a:prstGeom>
          <a:noFill/>
          <a:ln w="9525">
            <a:noFill/>
            <a:miter lim="800000"/>
            <a:headEnd/>
            <a:tailEnd/>
          </a:ln>
        </p:spPr>
        <p:txBody>
          <a:bodyPr>
            <a:spAutoFit/>
          </a:bodyPr>
          <a:lstStyle/>
          <a:p>
            <a:r>
              <a:rPr lang="en-US" sz="2800">
                <a:latin typeface="Calibri" pitchFamily="34" charset="0"/>
              </a:rPr>
              <a:t>SETMA’s  ability to track, audit and analyze data has improved as illustrated by the following </a:t>
            </a:r>
            <a:r>
              <a:rPr lang="en-US" sz="2800" b="1">
                <a:latin typeface="Calibri" pitchFamily="34" charset="0"/>
              </a:rPr>
              <a:t>NCQA Diabetes Recognition Program audit </a:t>
            </a:r>
            <a:r>
              <a:rPr lang="en-US" sz="2800">
                <a:latin typeface="Calibri" pitchFamily="34" charset="0"/>
              </a:rPr>
              <a:t>which takes 16 seconds to complete through SETMA’s Business Intelligence  (BI) software deployment.</a:t>
            </a:r>
          </a:p>
          <a:p>
            <a:endParaRPr lang="en-US" sz="2800">
              <a:latin typeface="Calibri" pitchFamily="34" charset="0"/>
            </a:endParaRPr>
          </a:p>
          <a:p>
            <a:r>
              <a:rPr lang="en-US" sz="2800">
                <a:latin typeface="Calibri" pitchFamily="34" charset="0"/>
              </a:rPr>
              <a:t>While quality metrics are the foundation of Continuous Quality Improvement, auditing of performance is often overlooked as a critical component of the process.</a:t>
            </a:r>
          </a:p>
        </p:txBody>
      </p:sp>
    </p:spTree>
  </p:cSld>
  <p:clrMapOvr>
    <a:masterClrMapping/>
  </p:clrMapOvr>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872</TotalTime>
  <Words>3412</Words>
  <Application>Microsoft Office PowerPoint</Application>
  <PresentationFormat>On-screen Show (4:3)</PresentationFormat>
  <Paragraphs>349</Paragraphs>
  <Slides>79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Courier New</vt:lpstr>
      <vt:lpstr>Trebuchet MS</vt:lpstr>
      <vt:lpstr>Wingdings</vt:lpstr>
      <vt:lpstr>Wingdings 2</vt:lpstr>
      <vt:lpstr>Mod</vt:lpstr>
      <vt:lpstr>September 14-16, 2011</vt:lpstr>
      <vt:lpstr>CPI at the Point of Care: The Intersection of Clinical Practice, Measurement, Learning and Improvement</vt:lpstr>
      <vt:lpstr>The Future of Healthcare</vt:lpstr>
      <vt:lpstr>SETMA’s Model of Care</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PowerPoint Presentation</vt:lpstr>
      <vt:lpstr>Performance Improvement</vt:lpstr>
      <vt:lpstr>Performance Improvement</vt:lpstr>
      <vt:lpstr>PowerPoint Presentation</vt:lpstr>
      <vt:lpstr>Performance Improvement</vt:lpstr>
      <vt:lpstr>Performance Improvement CME</vt:lpstr>
      <vt:lpstr>Performance Improvement CME</vt:lpstr>
      <vt:lpstr>Joslin PI-CME GlycoCardio</vt:lpstr>
      <vt:lpstr>Joslin PI-CME GlycoCardio</vt:lpstr>
      <vt:lpstr>Joslin PI-CME Cardio</vt:lpstr>
      <vt:lpstr>Joslin PI-CME Cardio</vt:lpstr>
      <vt:lpstr>Performance Improvement</vt:lpstr>
      <vt:lpstr>Performance Improvement</vt:lpstr>
      <vt:lpstr>Clinical Decision Support</vt:lpstr>
      <vt:lpstr> Clinical Decision Support </vt:lpstr>
      <vt:lpstr>Clinical Decision Support</vt:lpstr>
      <vt:lpstr>Clinical Decision Support</vt:lpstr>
      <vt:lpstr>Clinical Decision Support</vt:lpstr>
      <vt:lpstr>Clinical Decision Support</vt:lpstr>
      <vt:lpstr>Clinical Decision Support</vt:lpstr>
      <vt:lpstr>Disease Reporting</vt:lpstr>
      <vt:lpstr>PowerPoint Presentation</vt:lpstr>
      <vt:lpstr>Disease Reporting</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lpstr>Performance Improvement</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CPI at the Point of Care: The Intersection of Clinical Practice, Measurement, Learning and Improvement</dc:title>
  <dc:creator>JOwens.Admin</dc:creator>
  <cp:lastModifiedBy>Dale R. Fontenot</cp:lastModifiedBy>
  <cp:revision>258</cp:revision>
  <dcterms:created xsi:type="dcterms:W3CDTF">2011-06-13T14:46:20Z</dcterms:created>
  <dcterms:modified xsi:type="dcterms:W3CDTF">2020-08-23T20:49:20Z</dcterms:modified>
</cp:coreProperties>
</file>