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31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11" r:id="rId21"/>
    <p:sldId id="276" r:id="rId22"/>
    <p:sldId id="277" r:id="rId23"/>
    <p:sldId id="278" r:id="rId24"/>
    <p:sldId id="279" r:id="rId25"/>
    <p:sldId id="280" r:id="rId26"/>
    <p:sldId id="281" r:id="rId27"/>
    <p:sldId id="312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5565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5565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565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565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5565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56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66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1FF786-AA78-4C0C-AA29-AA5F1B62CC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5670" name="Text Box 22"/>
          <p:cNvSpPr txBox="1">
            <a:spLocks noChangeArrowheads="1"/>
          </p:cNvSpPr>
          <p:nvPr userDrawn="1"/>
        </p:nvSpPr>
        <p:spPr bwMode="auto">
          <a:xfrm>
            <a:off x="603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55675" name="Picture 27" descr="HIMSS2006Lar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"/>
            <a:ext cx="6296025" cy="14287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F0092-C251-4B65-BE34-F75AF9571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030C5-5A98-4F56-9B8D-2DAA4619D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8F512-8A4F-4043-9554-094F72DAA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29E4A-142A-4921-87FB-5A738737E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732FC-CC49-47E9-9B58-9DF347179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BCD92-2EAD-4DBF-8BD9-BC87FCF27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5A325-8A77-4ADE-928F-7CB300E89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60E36-345C-4780-B310-1ACEF1FD7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C81F6-C00D-44B2-8F23-377DEB262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2FC8-FE5E-4E56-B853-B66A59E50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5462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2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62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5463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46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46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46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1ECC4D6-5786-4360-ADD3-B87B849A1FA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644" name="Picture 20" descr="setmalog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257800"/>
            <a:ext cx="1600200" cy="1600200"/>
          </a:xfrm>
          <a:prstGeom prst="rect">
            <a:avLst/>
          </a:prstGeom>
          <a:noFill/>
        </p:spPr>
      </p:pic>
      <p:pic>
        <p:nvPicPr>
          <p:cNvPr id="154645" name="Picture 21" descr="HIMSS200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57375"/>
            <a:ext cx="838200" cy="50006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Brazos Family Medicine Residency Retreat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Nancy W. Dickey Leadership in Medicine Lecture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James L. Holly, MD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CEO, SETMA, LLP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www.jameslhollymd.com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April 25, 2008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Senge argues: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“Systems thinking is the antidote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this sense of helplessness that many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feel, as we enter the ‘age of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interdependence.’”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In healthcare the solution to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helplessness is to “see” the: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Interrelatedness of one disease aggravating or precipitating another</a:t>
            </a:r>
          </a:p>
          <a:p>
            <a:r>
              <a:rPr lang="en-US" sz="4000">
                <a:latin typeface="Times New Roman" pitchFamily="18" charset="0"/>
              </a:rPr>
              <a:t>dynamic interaction between the treatments of  simultaneous pathological processes.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Systems thinking and Health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Systems-thinking and the data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display designed on those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principles allow the provider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“see” how the treatment of one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disease augments the treatment of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another.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Medical Knowledge Base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4,000-7,000 medically-related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journals published.  </a:t>
            </a:r>
          </a:p>
          <a:p>
            <a:r>
              <a:rPr lang="en-US" sz="4000">
                <a:latin typeface="Times New Roman" pitchFamily="18" charset="0"/>
              </a:rPr>
              <a:t>Over 1,000 medically-related journal articles published each day.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Primary Care Literature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“How Much Effort is needed to keep up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with the literature relevant to primary care?”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u="sng">
                <a:latin typeface="Times New Roman" pitchFamily="18" charset="0"/>
              </a:rPr>
              <a:t>341</a:t>
            </a:r>
            <a:r>
              <a:rPr lang="en-US">
                <a:latin typeface="Times New Roman" pitchFamily="18" charset="0"/>
              </a:rPr>
              <a:t> journals relevant to primary care.</a:t>
            </a:r>
          </a:p>
          <a:p>
            <a:pPr>
              <a:lnSpc>
                <a:spcPct val="80000"/>
              </a:lnSpc>
            </a:pPr>
            <a:r>
              <a:rPr lang="en-US" u="sng">
                <a:latin typeface="Times New Roman" pitchFamily="18" charset="0"/>
              </a:rPr>
              <a:t>7,287</a:t>
            </a:r>
            <a:r>
              <a:rPr lang="en-US">
                <a:latin typeface="Times New Roman" pitchFamily="18" charset="0"/>
              </a:rPr>
              <a:t> articles published monthly</a:t>
            </a:r>
          </a:p>
          <a:p>
            <a:pPr>
              <a:lnSpc>
                <a:spcPct val="80000"/>
              </a:lnSpc>
            </a:pPr>
            <a:r>
              <a:rPr lang="en-US" u="sng">
                <a:latin typeface="Times New Roman" pitchFamily="18" charset="0"/>
              </a:rPr>
              <a:t>627.5</a:t>
            </a:r>
            <a:r>
              <a:rPr lang="en-US">
                <a:latin typeface="Times New Roman" pitchFamily="18" charset="0"/>
              </a:rPr>
              <a:t> hours per month to read and evaluate these articles.</a:t>
            </a:r>
            <a:r>
              <a:rPr lang="en-US" sz="1600"/>
              <a:t>  (722 hours in a month)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1997: Medical Articles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i="1">
                <a:latin typeface="Times New Roman" pitchFamily="18" charset="0"/>
              </a:rPr>
              <a:t>The British Medical Journal:</a:t>
            </a:r>
          </a:p>
          <a:p>
            <a:pPr>
              <a:buFont typeface="Wingdings" pitchFamily="2" charset="2"/>
              <a:buNone/>
            </a:pPr>
            <a:endParaRPr lang="en-US" sz="2000" i="1">
              <a:latin typeface="Times New Roman" pitchFamily="18" charset="0"/>
            </a:endParaRPr>
          </a:p>
          <a:p>
            <a:r>
              <a:rPr lang="en-US" sz="4000">
                <a:latin typeface="Times New Roman" pitchFamily="18" charset="0"/>
              </a:rPr>
              <a:t>Over 10,000,000 Medical articles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on library shelves</a:t>
            </a:r>
          </a:p>
          <a:p>
            <a:r>
              <a:rPr lang="en-US" sz="4000">
                <a:latin typeface="Times New Roman" pitchFamily="18" charset="0"/>
              </a:rPr>
              <a:t>1/3rd are indexed in the National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Library of Medicine Medline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Dr. Archie Cochrane opined: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“It is surely a great criticism of our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profession that we have not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organized a critical summary…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adapted periodically, of all relevant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randomized controlled trials.”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 (1997)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Cochrane Centers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15 Cochrane Centers today </a:t>
            </a:r>
          </a:p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1,098 complete reviews</a:t>
            </a:r>
          </a:p>
          <a:p>
            <a:pPr>
              <a:lnSpc>
                <a:spcPct val="90000"/>
              </a:lnSpc>
            </a:pPr>
            <a:r>
              <a:rPr lang="en-US" sz="4000">
                <a:latin typeface="Times New Roman" pitchFamily="18" charset="0"/>
              </a:rPr>
              <a:t>866 protocols (reviews in progress)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It is estimated that it will take 30 years to complete reviews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On random-controlled studies (RCTs) in all fields of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medicine which presently exist.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Knowledge and Access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Without medical knowledge, quality-of-care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initiatives will falter, but the volume of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medical knowledge is so vast that it can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overwhelm healthcare providers.</a:t>
            </a:r>
            <a:r>
              <a:rPr lang="en-US" sz="2800">
                <a:latin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good news: the state of our current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knowledge is excellent. The bad news: the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form in which that knowledge is stored.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latin typeface="Times New Roman" pitchFamily="18" charset="0"/>
              </a:rPr>
              <a:t>Metanoia</a:t>
            </a:r>
            <a:r>
              <a:rPr lang="en-US">
                <a:latin typeface="Times New Roman" pitchFamily="18" charset="0"/>
              </a:rPr>
              <a:t>:  Change required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“The most accurate word…to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describe what happens in a learning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organization is “metanoia.’ It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means a shift of mind…To grasp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(this) is to grasp the deeper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meaning of ‘learning,’.”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Knowledge and Practice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Acquiring and applying medicine’s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complex knowledge base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effectively will require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fundamental shift in physician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approach to information.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Challenges to change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5438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To create excellence in healthcare,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which is more of a process than a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product, providers must continually be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“learning.,” which will require a change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in the understanding of the nature of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learning and will also require the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elimination of barriers to learning.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Learning Disabilities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“Learning disabilities” afflict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organizations or disciplines attempting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to make this shift.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These prevent organizations or individuals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from making the changes which would alter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outcomes and increase effectiveness.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Fixation on Events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This disability results because we become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mesmerized with things which occur rather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than looking at their cause.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Events occur suddenly and demand our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attention, while the processes which provide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leverage for effecting change are subtle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and occur slowly over time.”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Linear Thinking and Events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 a biological system, this is also true.  The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Primary threat is not the heart attack but the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weight gain, the inactivity, the cigarette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smoking, and the cholesterol.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Linear thinking focuses on the event and not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long-standing problems which caused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 the event.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Parable of the Boiled Frog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“Learning to see slow, gradual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processes requires slowing down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our frenetic pace and paying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attention to the subtle as well as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dramatic.”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Slow “Boiling” creates learning disability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slow “boiling” which comes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from the deterioration of health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requires a new methodology for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effecting change in patient and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provider behavior</a:t>
            </a:r>
            <a:r>
              <a:rPr lang="en-US" sz="40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Creating Discomfort in Patient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Patient change will be achieved by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enhancing the capability of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to create discomfort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patient in order to effect change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which will benefit the patient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long run.</a:t>
            </a:r>
            <a:r>
              <a:rPr lang="en-US" sz="2800"/>
              <a:t>  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Creating Discomfort in Provider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543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Creation of discomfort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via self-auditing at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point of care allowing the provider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to measure his/her performance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against an accepted standard.</a:t>
            </a:r>
          </a:p>
          <a:p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Display Creates Discomfort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Because the processes which ultimately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destroy health are painless and invisible,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effective intervention requires making those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processes “felt.”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Data display which is longitudinal and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comparative can create discomfort in the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patient and provider which can contribute to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change.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Delusion of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Learning from Experience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5438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slow change in systems, particularly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Biological systems, make it impossible to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associate personal experience with effective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treatment.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Treatment based on personal observation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be inadequate as the consequences are seen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long after the intervention.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EMR Creates Opportunity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Electronic medical records provides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means for that shift but does not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dictate that such a shift will take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place.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Learning From Experience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Learning from experience results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not only in very slow change in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patient care but also results in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reluctance by providers to make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changes which will benefit patients.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>
                <a:latin typeface="Times New Roman" pitchFamily="18" charset="0"/>
              </a:rPr>
              <a:t>“Treatment inertia”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“Lack of treatment intensification in a patient not at evidence-based goals for care.”</a:t>
            </a:r>
          </a:p>
          <a:p>
            <a:r>
              <a:rPr lang="en-US" sz="4000">
                <a:latin typeface="Times New Roman" pitchFamily="18" charset="0"/>
              </a:rPr>
              <a:t>“Learning disabilities” prevent a healthcare organization from adopting a learning culture.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Core of Systems Thinking.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Shift of mind which is fundamental to learning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more even than memorizing new information:</a:t>
            </a:r>
          </a:p>
          <a:p>
            <a:pPr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Requires focusing upon the slow processes which cause deterioration in biological systems</a:t>
            </a:r>
          </a:p>
          <a:p>
            <a:r>
              <a:rPr lang="en-US" sz="2800">
                <a:latin typeface="Times New Roman" pitchFamily="18" charset="0"/>
              </a:rPr>
              <a:t>Requires willingness to subject personal experience to critique of evidenced-based care.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Summarizing systems thinking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“It is a discipline of seeing wholes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…a framework for seeing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Interrelationships rather than things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and patterns of change rather than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static ‘snapshots.’”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Medical Records are Snapshots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Historically, medical records have been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snapshots</a:t>
            </a:r>
            <a:r>
              <a:rPr lang="en-US">
                <a:latin typeface="Times New Roman" pitchFamily="18" charset="0"/>
              </a:rPr>
              <a:t> of a patient’s condition without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connection between the past and the future.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EMR has the potential of providing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Times New Roman" pitchFamily="18" charset="0"/>
              </a:rPr>
              <a:t>longitudinal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</a:rPr>
              <a:t>portrait</a:t>
            </a:r>
            <a:r>
              <a:rPr lang="en-US">
                <a:latin typeface="Times New Roman" pitchFamily="18" charset="0"/>
              </a:rPr>
              <a:t> of the patient where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patterns and directions of change can be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viewed.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Design of tools for change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medical application of these concepts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provides a framework for the design of tools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used to change the behavior of patients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physicians, and to shift from information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experience to evidenced-based outcomes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data analysis over time.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“Dynamic Complexity”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final systems-thinking concept guiding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design of an EMR which will: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Facilitate active learning</a:t>
            </a:r>
          </a:p>
          <a:p>
            <a:r>
              <a:rPr lang="en-US">
                <a:latin typeface="Times New Roman" pitchFamily="18" charset="0"/>
              </a:rPr>
              <a:t>Avoid learning disabilities</a:t>
            </a:r>
          </a:p>
          <a:p>
            <a:r>
              <a:rPr lang="en-US">
                <a:latin typeface="Times New Roman" pitchFamily="18" charset="0"/>
              </a:rPr>
              <a:t>Result in dynamic data management</a:t>
            </a:r>
          </a:p>
          <a:p>
            <a:r>
              <a:rPr lang="en-US">
                <a:latin typeface="Times New Roman" pitchFamily="18" charset="0"/>
              </a:rPr>
              <a:t>Change physician and patient behavior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Point of Leverage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Most healthcare analysis focuses upon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multiple variables and a plethora of data.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This is “</a:t>
            </a:r>
            <a:r>
              <a:rPr lang="en-US" b="1">
                <a:latin typeface="Times New Roman" pitchFamily="18" charset="0"/>
              </a:rPr>
              <a:t>detail complexity</a:t>
            </a:r>
            <a:r>
              <a:rPr lang="en-US">
                <a:latin typeface="Times New Roman" pitchFamily="18" charset="0"/>
              </a:rPr>
              <a:t>.”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greatest opportunity for effecting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change in an organization or an organism is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 what Senge calls “</a:t>
            </a:r>
            <a:r>
              <a:rPr lang="en-US" b="1">
                <a:latin typeface="Times New Roman" pitchFamily="18" charset="0"/>
              </a:rPr>
              <a:t>dynamic complexity</a:t>
            </a:r>
            <a:r>
              <a:rPr lang="en-US">
                <a:latin typeface="Times New Roman" pitchFamily="18" charset="0"/>
              </a:rPr>
              <a:t>.”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“Dynamic Complexity”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This  occurs when “cause and effect are subtle, and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where the effects over time of interventions are not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obvious.”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The applications to medical research design are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intriguing but beyond this discussion, but “the real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leverage in most management situations lies in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understanding “dynamic complexity.”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Display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Data display can obscure effective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management if it simply presents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more detail while ignoring, or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further obscuring, the dynamic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interaction of one part of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biological system with another.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Often EMR used as a glorified transcription tool without: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Providing significant advantages in processing information</a:t>
            </a:r>
          </a:p>
          <a:p>
            <a:r>
              <a:rPr lang="en-US" sz="4000">
                <a:latin typeface="Times New Roman" pitchFamily="18" charset="0"/>
              </a:rPr>
              <a:t>Patients profiting from sound science.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Circular Complexity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circle describes a biological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 much more effectively than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 straight line.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Yet, most medical data is displayed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 a linear fashion.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Seeing Circles of Causality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“Reality is made up of circles, but we see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straight lines…Western languages…are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Biased toward a  linear view.  If we want to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see system-wide interrelationships, we need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 language of interrelationships, a language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of circles.”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			(</a:t>
            </a:r>
            <a:r>
              <a:rPr lang="en-US" i="1">
                <a:latin typeface="Times New Roman" pitchFamily="18" charset="0"/>
              </a:rPr>
              <a:t>The Fifth Disciple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Application of </a:t>
            </a:r>
            <a:r>
              <a:rPr lang="en-US" i="1">
                <a:latin typeface="Times New Roman" pitchFamily="18" charset="0"/>
              </a:rPr>
              <a:t>Fifth Discipline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543800" cy="42672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It is here that we see the application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of </a:t>
            </a:r>
            <a:r>
              <a:rPr lang="en-US" sz="4000" i="1">
                <a:latin typeface="Times New Roman" pitchFamily="18" charset="0"/>
              </a:rPr>
              <a:t>The Fifth Discipline</a:t>
            </a:r>
            <a:r>
              <a:rPr lang="en-US" sz="4000">
                <a:latin typeface="Times New Roman" pitchFamily="18" charset="0"/>
              </a:rPr>
              <a:t> to medical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information technology.  These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seven concepts derive from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systems-thinking principles:</a:t>
            </a:r>
          </a:p>
          <a:p>
            <a:pPr marL="533400" indent="-533400">
              <a:buFont typeface="Wingdings" pitchFamily="2" charset="2"/>
              <a:buNone/>
            </a:pPr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 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One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Healthcare delivery is not improved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simply by the providing of more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information to the healthcare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at the point of care.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 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Two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Healthcare is improved when the organization of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information creates a dynamic interaction between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the provider, the patient, the consultant and all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other members of the healthcare team, as well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as creating the simultaneous integration of that data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across disease processes and across provider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perspectives, i.e., specialties.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Three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Healthcare delivery is not necessarily improved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when an algorithm for every disease process is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produced and made available on a handheld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pocket computer device but it is improved when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the data and decision-making tools are structured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and displayed in a fashion which dynamically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changes as the patient’s situation and need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change.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Four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delivery also improves when data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and information processed in one clinical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setting are simultaneously available in all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settings.  This improvement does not only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result from efficiency but from the impact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elements contained in that data set exert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upon multiple aspects of a patient’s health.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Thinking: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Five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is improved when evaluation of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quality of care as measured by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evidenced-based criteria is automatically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determined at the point of.  Healthcare is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improved when the data display makes it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simple for the provider to comply with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 standards of care, if the evaluation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demonstrates a failure to do so.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Six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Healthcare </a:t>
            </a:r>
            <a:r>
              <a:rPr lang="en-US" sz="2800" b="1">
                <a:latin typeface="Times New Roman" pitchFamily="18" charset="0"/>
              </a:rPr>
              <a:t>is also improved</a:t>
            </a:r>
            <a:r>
              <a:rPr lang="en-US" sz="2800">
                <a:latin typeface="Times New Roman" pitchFamily="18" charset="0"/>
              </a:rPr>
              <a:t> when data can be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displayed longitudinally, demonstrating to the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patient over time how their efforts have affected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their global well-being.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endParaRPr lang="en-US" sz="280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This is circular rather than linear thinking.  A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person begins at health.  Aging and habits result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in the relative lack of health.  Preventive care</a:t>
            </a:r>
          </a:p>
          <a:p>
            <a:pPr algn="just">
              <a:lnSpc>
                <a:spcPct val="80000"/>
              </a:lnSpc>
              <a:buFont typeface="Symbol" pitchFamily="18" charset="2"/>
              <a:buNone/>
            </a:pPr>
            <a:r>
              <a:rPr lang="en-US" sz="2800">
                <a:latin typeface="Times New Roman" pitchFamily="18" charset="0"/>
              </a:rPr>
              <a:t>and positive steps preserve, or restore health.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Systems Thinking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Application Seven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Healthcare improvement via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systems will require dynamic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auditing tools giving providers and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patients immediate feedback on the</a:t>
            </a:r>
          </a:p>
          <a:p>
            <a:pPr algn="just">
              <a:buFont typeface="Symbol" pitchFamily="18" charset="2"/>
              <a:buNone/>
            </a:pPr>
            <a:r>
              <a:rPr lang="en-US" sz="4000">
                <a:latin typeface="Times New Roman" pitchFamily="18" charset="0"/>
              </a:rPr>
              <a:t>effectiveness of their healthcare.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>
                <a:latin typeface="Times New Roman" pitchFamily="18" charset="0"/>
              </a:rPr>
              <a:t>The Fifth Discipline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Peter Senge addresses “</a:t>
            </a:r>
            <a:r>
              <a:rPr lang="en-US" sz="4000" b="1">
                <a:latin typeface="Times New Roman" pitchFamily="18" charset="0"/>
              </a:rPr>
              <a:t>systems</a:t>
            </a:r>
          </a:p>
          <a:p>
            <a:pPr>
              <a:buFont typeface="Wingdings" pitchFamily="2" charset="2"/>
              <a:buNone/>
            </a:pPr>
            <a:r>
              <a:rPr lang="en-US" sz="4000" b="1">
                <a:latin typeface="Times New Roman" pitchFamily="18" charset="0"/>
              </a:rPr>
              <a:t>thinking</a:t>
            </a:r>
            <a:r>
              <a:rPr lang="en-US" sz="4000">
                <a:latin typeface="Times New Roman" pitchFamily="18" charset="0"/>
              </a:rPr>
              <a:t>” which applies  to health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care delivery via an electronic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format as legitimately as it applies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to other business enterprises.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excellent healthcare requires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healthcare organizations to: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>
                <a:latin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</a:rPr>
              <a:t>e “learning organizations”</a:t>
            </a:r>
          </a:p>
          <a:p>
            <a:r>
              <a:rPr lang="en-US" sz="4000">
                <a:latin typeface="Times New Roman" pitchFamily="18" charset="0"/>
              </a:rPr>
              <a:t>Avoid “learning disabilities”</a:t>
            </a:r>
          </a:p>
          <a:p>
            <a:r>
              <a:rPr lang="en-US" sz="4000">
                <a:latin typeface="Times New Roman" pitchFamily="18" charset="0"/>
              </a:rPr>
              <a:t>Think in a circular rather than a linear fashion</a:t>
            </a:r>
          </a:p>
          <a:p>
            <a:r>
              <a:rPr lang="en-US" sz="4000">
                <a:latin typeface="Times New Roman" pitchFamily="18" charset="0"/>
              </a:rPr>
              <a:t>Look at dynamic complexity rather than detail complexity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health science has the capacity: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latin typeface="Times New Roman" pitchFamily="18" charset="0"/>
              </a:rPr>
              <a:t>To create far more information than anyone can absorb,</a:t>
            </a:r>
          </a:p>
          <a:p>
            <a:r>
              <a:rPr lang="en-US" sz="3600">
                <a:latin typeface="Times New Roman" pitchFamily="18" charset="0"/>
              </a:rPr>
              <a:t>To foster far greater interdependency than anyone can manage</a:t>
            </a:r>
          </a:p>
          <a:p>
            <a:r>
              <a:rPr lang="en-US" sz="3600">
                <a:latin typeface="Times New Roman" pitchFamily="18" charset="0"/>
              </a:rPr>
              <a:t>To accelerate change far faster than anyone’s ability to keep pace.</a:t>
            </a:r>
          </a:p>
          <a:p>
            <a:pPr>
              <a:buFont typeface="Wingdings" pitchFamily="2" charset="2"/>
              <a:buNone/>
            </a:pP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EMR Power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How can electronic patient records and/or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electronic patient management help solve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these problems and make it possible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providers to remain current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fulfill their responsibility of caring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patients with the best treatments available?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Linear Thinking</a:t>
            </a:r>
          </a:p>
        </p:txBody>
      </p:sp>
      <p:pic>
        <p:nvPicPr>
          <p:cNvPr id="58372" name="Picture 4" descr="Char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5638800" cy="5141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1" name="Picture 9" descr="Char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7315200" cy="5653088"/>
          </a:xfrm>
          <a:prstGeom prst="rect">
            <a:avLst/>
          </a:prstGeom>
          <a:noFill/>
        </p:spPr>
      </p:pic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Circular Causality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Data flow to and from the patient’s core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information, and to and from interactive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disease management capabilities: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en-US" sz="2000"/>
              <a:t>Acute condition data</a:t>
            </a:r>
          </a:p>
          <a:p>
            <a:pPr>
              <a:lnSpc>
                <a:spcPct val="125000"/>
              </a:lnSpc>
            </a:pPr>
            <a:r>
              <a:rPr lang="en-US" sz="2000"/>
              <a:t>Longitudinal data</a:t>
            </a:r>
          </a:p>
          <a:p>
            <a:pPr>
              <a:lnSpc>
                <a:spcPct val="125000"/>
              </a:lnSpc>
            </a:pPr>
            <a:r>
              <a:rPr lang="en-US" sz="2000"/>
              <a:t>Standards of care which reflect a positive state of health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Automatically-populated-treatment reflecting best practices based on random controlled trials</a:t>
            </a:r>
          </a:p>
          <a:p>
            <a:pPr>
              <a:lnSpc>
                <a:spcPct val="125000"/>
              </a:lnSpc>
            </a:pPr>
            <a:r>
              <a:rPr lang="en-US" sz="2000"/>
              <a:t>Auditing tools which reflect provider excellence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Automatically-populated-patient follow-up instructions 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Automatically-created-patient education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Can this be done?  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What would it look like?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While Southeast Texas Medical Associates’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EMR Data Base, which is built on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NextGen’s platform, is not perfect, it is a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significant step forward in addressing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delivery utilizing </a:t>
            </a:r>
            <a:r>
              <a:rPr lang="en-US" i="1">
                <a:latin typeface="Times New Roman" pitchFamily="18" charset="0"/>
              </a:rPr>
              <a:t>Fifth Discipline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principles.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Senge states: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“Learning has come to be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synonymous with ‘taking in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information’…(which) is only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distantly related to real learning.”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“System thinking needed because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humankind has the capacity to: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Create more information than anyone can absorb</a:t>
            </a:r>
          </a:p>
          <a:p>
            <a:r>
              <a:rPr lang="en-US" sz="4000">
                <a:latin typeface="Times New Roman" pitchFamily="18" charset="0"/>
              </a:rPr>
              <a:t>Foster greater interdependency than anyone can manage</a:t>
            </a:r>
          </a:p>
          <a:p>
            <a:r>
              <a:rPr lang="en-US" sz="4000">
                <a:latin typeface="Times New Roman" pitchFamily="18" charset="0"/>
              </a:rPr>
              <a:t>Accelerate change faster than anyone’s ability to keep pace.”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“Complexity can undermine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confidence and responsibility.”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Confidence is undermined when the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vastness of available, valuable and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applicable information is such that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it appears futile to the individual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try and “keep up.”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Responsibility Surrendered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Without confidence, responsibility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is surrendered as healthcare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providers tacitly ignore best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practices, substituting experience as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 decision-making guide.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2109</Words>
  <Application>Microsoft Office PowerPoint</Application>
  <PresentationFormat>On-screen Show (4:3)</PresentationFormat>
  <Paragraphs>369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Symbol</vt:lpstr>
      <vt:lpstr>Tahoma</vt:lpstr>
      <vt:lpstr>Times New Roman</vt:lpstr>
      <vt:lpstr>Wingdings</vt:lpstr>
      <vt:lpstr>Shimmer</vt:lpstr>
      <vt:lpstr>Brazos Family Medicine Residency Retreat</vt:lpstr>
      <vt:lpstr>Knowledge and Practice</vt:lpstr>
      <vt:lpstr>EMR Creates Opportunity</vt:lpstr>
      <vt:lpstr>Often EMR used as a glorified transcription tool without:</vt:lpstr>
      <vt:lpstr>The Fifth Discipline</vt:lpstr>
      <vt:lpstr>Senge states:</vt:lpstr>
      <vt:lpstr>“System thinking needed because humankind has the capacity to:</vt:lpstr>
      <vt:lpstr>“Complexity can undermine confidence and responsibility.”</vt:lpstr>
      <vt:lpstr>Responsibility Surrendered</vt:lpstr>
      <vt:lpstr>Senge argues:</vt:lpstr>
      <vt:lpstr>In healthcare the solution to helplessness is to “see” the:</vt:lpstr>
      <vt:lpstr>Systems thinking and Health</vt:lpstr>
      <vt:lpstr>Medical Knowledge Base</vt:lpstr>
      <vt:lpstr>Primary Care Literature</vt:lpstr>
      <vt:lpstr>1997: Medical Articles </vt:lpstr>
      <vt:lpstr>Dr. Archie Cochrane opined:</vt:lpstr>
      <vt:lpstr>Cochrane Centers</vt:lpstr>
      <vt:lpstr>Knowledge and Access</vt:lpstr>
      <vt:lpstr>Metanoia:  Change required</vt:lpstr>
      <vt:lpstr>Challenges to change</vt:lpstr>
      <vt:lpstr>Learning Disabilities</vt:lpstr>
      <vt:lpstr>Fixation on Events</vt:lpstr>
      <vt:lpstr>Linear Thinking and Events</vt:lpstr>
      <vt:lpstr>Parable of the Boiled Frog</vt:lpstr>
      <vt:lpstr>Slow “Boiling” creates learning disability</vt:lpstr>
      <vt:lpstr>Creating Discomfort in Patient</vt:lpstr>
      <vt:lpstr>Creating Discomfort in Provider</vt:lpstr>
      <vt:lpstr>Data Display Creates Discomfort</vt:lpstr>
      <vt:lpstr>Delusion of  Learning from Experience</vt:lpstr>
      <vt:lpstr>Learning From Experience</vt:lpstr>
      <vt:lpstr>“Treatment inertia”</vt:lpstr>
      <vt:lpstr>Core of Systems Thinking.</vt:lpstr>
      <vt:lpstr>Summarizing systems thinking</vt:lpstr>
      <vt:lpstr>Medical Records are Snapshots</vt:lpstr>
      <vt:lpstr>Design of tools for change</vt:lpstr>
      <vt:lpstr>“Dynamic Complexity”</vt:lpstr>
      <vt:lpstr>Point of Leverage</vt:lpstr>
      <vt:lpstr>“Dynamic Complexity”</vt:lpstr>
      <vt:lpstr>Data Display</vt:lpstr>
      <vt:lpstr>Circular Complexity</vt:lpstr>
      <vt:lpstr>Seeing Circles of Causality</vt:lpstr>
      <vt:lpstr>Application of Fifth Discipline</vt:lpstr>
      <vt:lpstr>Systems Thinking:   Application One</vt:lpstr>
      <vt:lpstr>Systems Thinking:   Application Two</vt:lpstr>
      <vt:lpstr>Systems Thinking: Application Three</vt:lpstr>
      <vt:lpstr>Systems Thinking: Application Four</vt:lpstr>
      <vt:lpstr>Systems Thinking: Application Five</vt:lpstr>
      <vt:lpstr>Systems Thinking Application Six</vt:lpstr>
      <vt:lpstr>Systems Thinking Application Seven</vt:lpstr>
      <vt:lpstr>If excellent healthcare requires healthcare organizations to:</vt:lpstr>
      <vt:lpstr>If health science has the capacity:</vt:lpstr>
      <vt:lpstr>EMR Power</vt:lpstr>
      <vt:lpstr>Linear Thinking</vt:lpstr>
      <vt:lpstr>Circular Causality</vt:lpstr>
      <vt:lpstr>Data flow to and from the patient’s core information, and to and from interactive disease management capabilities:</vt:lpstr>
      <vt:lpstr>Can this be done?   What would it look like?</vt:lpstr>
    </vt:vector>
  </TitlesOfParts>
  <Company>SETMA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Spanning the Specialties to Bring You the Best Standards</dc:title>
  <dc:creator>Richmond E. Holly</dc:creator>
  <cp:lastModifiedBy>Dale R. Fontenot</cp:lastModifiedBy>
  <cp:revision>64</cp:revision>
  <dcterms:created xsi:type="dcterms:W3CDTF">2005-11-11T16:36:35Z</dcterms:created>
  <dcterms:modified xsi:type="dcterms:W3CDTF">2020-08-23T20:42:40Z</dcterms:modified>
</cp:coreProperties>
</file>