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7"/>
  </p:notesMasterIdLst>
  <p:sldIdLst>
    <p:sldId id="256" r:id="rId2"/>
    <p:sldId id="257" r:id="rId3"/>
    <p:sldId id="258" r:id="rId4"/>
    <p:sldId id="259" r:id="rId5"/>
    <p:sldId id="260" r:id="rId6"/>
    <p:sldId id="261" r:id="rId7"/>
    <p:sldId id="320" r:id="rId8"/>
    <p:sldId id="321" r:id="rId9"/>
    <p:sldId id="262" r:id="rId10"/>
    <p:sldId id="263"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43" autoAdjust="0"/>
  </p:normalViewPr>
  <p:slideViewPr>
    <p:cSldViewPr>
      <p:cViewPr varScale="1">
        <p:scale>
          <a:sx n="81" d="100"/>
          <a:sy n="81" d="100"/>
        </p:scale>
        <p:origin x="1507"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340038A-9FA8-4A76-9F95-494636484DE3}" type="datetimeFigureOut">
              <a:rPr lang="en-US"/>
              <a:pPr>
                <a:defRPr/>
              </a:pPr>
              <a:t>8/23/2020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EC8A4C8-A039-469D-B174-9ABF23ED25D8}" type="slidenum">
              <a:rPr lang="en-US"/>
              <a:pPr>
                <a:defRPr/>
              </a:pPr>
              <a:t>‹#›</a:t>
            </a:fld>
            <a:endParaRPr lang="en-US"/>
          </a:p>
        </p:txBody>
      </p:sp>
    </p:spTree>
    <p:extLst>
      <p:ext uri="{BB962C8B-B14F-4D97-AF65-F5344CB8AC3E}">
        <p14:creationId xmlns:p14="http://schemas.microsoft.com/office/powerpoint/2010/main" val="4038945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428599-DFF7-418A-BDE8-2A69AA4B52E3}" type="slidenum">
              <a:rPr lang="en-US" smtClean="0"/>
              <a:pPr fontAlgn="base">
                <a:spcBef>
                  <a:spcPct val="0"/>
                </a:spcBef>
                <a:spcAft>
                  <a:spcPct val="0"/>
                </a:spcAft>
                <a:defRPr/>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B01896-C37A-45CC-A17C-8B7F057A63D3}" type="slidenum">
              <a:rPr lang="en-US" smtClean="0"/>
              <a:pPr fontAlgn="base">
                <a:spcBef>
                  <a:spcPct val="0"/>
                </a:spcBef>
                <a:spcAft>
                  <a:spcPct val="0"/>
                </a:spcAft>
                <a:defRPr/>
              </a:pPr>
              <a:t>65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384553-456A-4187-ACAA-55B8B73637EC}" type="slidenum">
              <a:rPr lang="en-US" smtClean="0"/>
              <a:pPr fontAlgn="base">
                <a:spcBef>
                  <a:spcPct val="0"/>
                </a:spcBef>
                <a:spcAft>
                  <a:spcPct val="0"/>
                </a:spcAft>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927ADC-1F49-4B50-8407-1C0A888D387B}" type="slidenum">
              <a:rPr lang="en-US" smtClean="0"/>
              <a:pPr fontAlgn="base">
                <a:spcBef>
                  <a:spcPct val="0"/>
                </a:spcBef>
                <a:spcAft>
                  <a:spcPct val="0"/>
                </a:spcAft>
                <a:def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BE2C08-969E-4CD4-B0C6-09ABF5704E56}" type="slidenum">
              <a:rPr lang="en-US" smtClean="0"/>
              <a:pPr fontAlgn="base">
                <a:spcBef>
                  <a:spcPct val="0"/>
                </a:spcBef>
                <a:spcAft>
                  <a:spcPct val="0"/>
                </a:spcAft>
                <a:defRPr/>
              </a:pPr>
              <a:t>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461BC6-BABC-403E-9BD1-190FE3EE884F}" type="slidenum">
              <a:rPr lang="en-US" smtClean="0"/>
              <a:pPr fontAlgn="base">
                <a:spcBef>
                  <a:spcPct val="0"/>
                </a:spcBef>
                <a:spcAft>
                  <a:spcPct val="0"/>
                </a:spcAft>
                <a:defRPr/>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821458-1C23-467A-9359-ED243FB5BAB9}" type="slidenum">
              <a:rPr lang="en-US" smtClean="0"/>
              <a:pPr fontAlgn="base">
                <a:spcBef>
                  <a:spcPct val="0"/>
                </a:spcBef>
                <a:spcAft>
                  <a:spcPct val="0"/>
                </a:spcAft>
                <a:defRPr/>
              </a:pPr>
              <a:t>60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8E4174-056A-4C53-A9C3-CF66852B5FFF}" type="slidenum">
              <a:rPr lang="en-US" smtClean="0"/>
              <a:pPr fontAlgn="base">
                <a:spcBef>
                  <a:spcPct val="0"/>
                </a:spcBef>
                <a:spcAft>
                  <a:spcPct val="0"/>
                </a:spcAft>
                <a:defRPr/>
              </a:pPr>
              <a:t>61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DD00D8-C66F-4401-B3AD-FDEA47D8C569}" type="slidenum">
              <a:rPr lang="en-US" smtClean="0"/>
              <a:pPr fontAlgn="base">
                <a:spcBef>
                  <a:spcPct val="0"/>
                </a:spcBef>
                <a:spcAft>
                  <a:spcPct val="0"/>
                </a:spcAft>
                <a:defRPr/>
              </a:pPr>
              <a:t>62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701555-1F5A-4B40-9B83-B476C8951D69}" type="slidenum">
              <a:rPr lang="en-US" smtClean="0"/>
              <a:pPr fontAlgn="base">
                <a:spcBef>
                  <a:spcPct val="0"/>
                </a:spcBef>
                <a:spcAft>
                  <a:spcPct val="0"/>
                </a:spcAft>
                <a:defRPr/>
              </a:pPr>
              <a:t>64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A2022941-02C2-425D-92EC-E449DB573A8D}" type="datetimeFigureOut">
              <a:rPr lang="en-US"/>
              <a:pPr>
                <a:defRPr/>
              </a:pPr>
              <a:t>8/23/2020</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66B694C7-AF51-4BC3-940B-1F5365897ECE}" type="slidenum">
              <a:rPr lang="en-US"/>
              <a:pPr>
                <a:defRPr/>
              </a:pPr>
              <a:t>‹#›</a:t>
            </a:fld>
            <a:endParaRPr lang="en-US"/>
          </a:p>
        </p:txBody>
      </p:sp>
    </p:spTree>
    <p:extLst>
      <p:ext uri="{BB962C8B-B14F-4D97-AF65-F5344CB8AC3E}">
        <p14:creationId xmlns:p14="http://schemas.microsoft.com/office/powerpoint/2010/main" val="37637491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E8E52B0-4960-4526-AAD7-25D40D4BAA88}" type="datetimeFigureOut">
              <a:rPr lang="en-US"/>
              <a:pPr>
                <a:defRPr/>
              </a:pPr>
              <a:t>8/23/2020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80C1372-9096-4508-822A-EB0FC46B7886}" type="slidenum">
              <a:rPr lang="en-US"/>
              <a:pPr>
                <a:defRPr/>
              </a:pPr>
              <a:t>‹#›</a:t>
            </a:fld>
            <a:endParaRPr lang="en-US"/>
          </a:p>
        </p:txBody>
      </p:sp>
    </p:spTree>
    <p:extLst>
      <p:ext uri="{BB962C8B-B14F-4D97-AF65-F5344CB8AC3E}">
        <p14:creationId xmlns:p14="http://schemas.microsoft.com/office/powerpoint/2010/main" val="64392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14AEAE16-8DE4-4C46-B971-95475792B628}" type="datetimeFigureOut">
              <a:rPr lang="en-US"/>
              <a:pPr>
                <a:defRPr/>
              </a:pPr>
              <a:t>8/23/2020</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ED53A0A7-6FB4-4A6A-8AEC-F5F9292BDE76}" type="slidenum">
              <a:rPr lang="en-US"/>
              <a:pPr>
                <a:defRPr/>
              </a:pPr>
              <a:t>‹#›</a:t>
            </a:fld>
            <a:endParaRPr lang="en-US"/>
          </a:p>
        </p:txBody>
      </p:sp>
    </p:spTree>
    <p:extLst>
      <p:ext uri="{BB962C8B-B14F-4D97-AF65-F5344CB8AC3E}">
        <p14:creationId xmlns:p14="http://schemas.microsoft.com/office/powerpoint/2010/main" val="94280005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0413A94-9A2E-4131-B39B-C9A4DF5B1A0A}" type="datetimeFigureOut">
              <a:rPr lang="en-US"/>
              <a:pPr>
                <a:defRPr/>
              </a:pPr>
              <a:t>8/23/2020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FFFFFF"/>
                </a:solidFill>
              </a:defRPr>
            </a:lvl1pPr>
          </a:lstStyle>
          <a:p>
            <a:pPr>
              <a:defRPr/>
            </a:pPr>
            <a:fld id="{3E7FABC4-D40B-4C05-A2E9-723E2DFD535F}" type="slidenum">
              <a:rPr lang="en-US"/>
              <a:pPr>
                <a:defRPr/>
              </a:pPr>
              <a:t>‹#›</a:t>
            </a:fld>
            <a:endParaRPr lang="en-US"/>
          </a:p>
        </p:txBody>
      </p:sp>
    </p:spTree>
    <p:extLst>
      <p:ext uri="{BB962C8B-B14F-4D97-AF65-F5344CB8AC3E}">
        <p14:creationId xmlns:p14="http://schemas.microsoft.com/office/powerpoint/2010/main" val="86046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32B97023-902D-479C-A770-CF4796B02732}" type="datetimeFigureOut">
              <a:rPr lang="en-US"/>
              <a:pPr>
                <a:defRPr/>
              </a:pPr>
              <a:t>8/23/2020</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0CE49758-7E5D-4723-8B5B-A2EF12D1725F}"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354300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896CD0D8-5883-4C1D-B84F-E7667239C9B3}" type="datetimeFigureOut">
              <a:rPr lang="en-US"/>
              <a:pPr>
                <a:defRPr/>
              </a:pPr>
              <a:t>8/23/2020</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D19E0F6E-2ABC-483B-ABFD-D235B0323AEC}"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23958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486ED928-91BA-4EA2-B48E-1338C462C489}" type="datetimeFigureOut">
              <a:rPr lang="en-US"/>
              <a:pPr>
                <a:defRPr/>
              </a:pPr>
              <a:t>8/23/2020</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3F7A25AC-4F55-4E09-9A8E-5AEF5043609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02548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CDA9EA55-83A0-4B86-9D77-6FEF58B20F8E}" type="datetimeFigureOut">
              <a:rPr lang="en-US"/>
              <a:pPr>
                <a:defRPr/>
              </a:pPr>
              <a:t>8/23/2020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67C0ACB-0044-44CD-AE08-92845F523479}" type="slidenum">
              <a:rPr lang="en-US"/>
              <a:pPr>
                <a:defRPr/>
              </a:pPr>
              <a:t>‹#›</a:t>
            </a:fld>
            <a:endParaRPr lang="en-US"/>
          </a:p>
        </p:txBody>
      </p:sp>
    </p:spTree>
    <p:extLst>
      <p:ext uri="{BB962C8B-B14F-4D97-AF65-F5344CB8AC3E}">
        <p14:creationId xmlns:p14="http://schemas.microsoft.com/office/powerpoint/2010/main" val="390338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8E1D609-166B-4FC0-85E3-F44659B49406}" type="datetimeFigureOut">
              <a:rPr lang="en-US"/>
              <a:pPr>
                <a:defRPr/>
              </a:pPr>
              <a:t>8/23/2020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E38E23D5-C26B-4BAF-BE7D-2A560F4A889B}" type="slidenum">
              <a:rPr lang="en-US"/>
              <a:pPr>
                <a:defRPr/>
              </a:pPr>
              <a:t>‹#›</a:t>
            </a:fld>
            <a:endParaRPr lang="en-US"/>
          </a:p>
        </p:txBody>
      </p:sp>
    </p:spTree>
    <p:extLst>
      <p:ext uri="{BB962C8B-B14F-4D97-AF65-F5344CB8AC3E}">
        <p14:creationId xmlns:p14="http://schemas.microsoft.com/office/powerpoint/2010/main" val="381841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2107739-9CA9-483F-8A9E-C3A4D731D37B}" type="datetimeFigureOut">
              <a:rPr lang="en-US"/>
              <a:pPr>
                <a:defRPr/>
              </a:pPr>
              <a:t>8/23/2020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1599812-2231-469D-A61B-9634A4A91780}" type="slidenum">
              <a:rPr lang="en-US"/>
              <a:pPr>
                <a:defRPr/>
              </a:pPr>
              <a:t>‹#›</a:t>
            </a:fld>
            <a:endParaRPr lang="en-US"/>
          </a:p>
        </p:txBody>
      </p:sp>
    </p:spTree>
    <p:extLst>
      <p:ext uri="{BB962C8B-B14F-4D97-AF65-F5344CB8AC3E}">
        <p14:creationId xmlns:p14="http://schemas.microsoft.com/office/powerpoint/2010/main" val="256424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034FA86B-BD2D-463F-8AD0-8A1DA22217B0}" type="datetimeFigureOut">
              <a:rPr lang="en-US"/>
              <a:pPr>
                <a:defRPr/>
              </a:pPr>
              <a:t>8/23/2020</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63D18ED4-BE56-4DB4-BA0D-1D75C092A272}"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5116714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defRPr>
            </a:lvl1pPr>
          </a:lstStyle>
          <a:p>
            <a:pPr>
              <a:defRPr/>
            </a:pPr>
            <a:fld id="{8737BC55-398C-4C74-9337-F888572276B7}" type="datetimeFigureOut">
              <a:rPr lang="en-US"/>
              <a:pPr>
                <a:defRPr/>
              </a:pPr>
              <a:t>8/23/2020</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latin typeface="Arial" charset="0"/>
              </a:defRPr>
            </a:lvl1pPr>
          </a:lstStyle>
          <a:p>
            <a:pPr>
              <a:defRPr/>
            </a:pPr>
            <a:fld id="{EB68F8EA-9869-47B5-B769-13574FB6E9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59" r:id="rId6"/>
    <p:sldLayoutId id="2147483767" r:id="rId7"/>
    <p:sldLayoutId id="2147483760" r:id="rId8"/>
    <p:sldLayoutId id="2147483768" r:id="rId9"/>
    <p:sldLayoutId id="2147483761" r:id="rId10"/>
    <p:sldLayoutId id="2147483769"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cid:image002.jpg@01CBE37F.BFB89D50"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image004.jpg@01CBE37F.BFB89D50"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www.setma.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etma.com/article.cfm?ID=184" TargetMode="External"/><Relationship Id="rId2" Type="http://schemas.openxmlformats.org/officeDocument/2006/relationships/hyperlink" Target="http://www.setma.com/article.cfm?ID=219" TargetMode="External"/><Relationship Id="rId1" Type="http://schemas.openxmlformats.org/officeDocument/2006/relationships/slideLayout" Target="../slideLayouts/slideLayout2.xml"/><Relationship Id="rId4" Type="http://schemas.openxmlformats.org/officeDocument/2006/relationships/hyperlink" Target="http://www.himss.org/content/files/SpanningTheSpecialti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setma.com" TargetMode="External"/><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28800"/>
            <a:ext cx="8686800" cy="2057400"/>
          </a:xfrm>
        </p:spPr>
        <p:txBody>
          <a:bodyPr rtlCol="0">
            <a:noAutofit/>
          </a:bodyPr>
          <a:lstStyle/>
          <a:p>
            <a:pPr eaLnBrk="1" fontAlgn="auto" hangingPunct="1">
              <a:spcAft>
                <a:spcPts val="0"/>
              </a:spcAft>
              <a:defRPr/>
            </a:pPr>
            <a:br>
              <a:rPr lang="en-US" sz="3200" dirty="0"/>
            </a:br>
            <a:r>
              <a:rPr lang="en-US" sz="3200" dirty="0"/>
              <a:t> </a:t>
            </a:r>
            <a:br>
              <a:rPr lang="en-US" sz="3200" dirty="0"/>
            </a:br>
            <a:r>
              <a:rPr lang="en-US" sz="3200" dirty="0"/>
              <a:t>Future of Health Care Workgroup</a:t>
            </a:r>
            <a:br>
              <a:rPr lang="en-US" sz="3200" dirty="0"/>
            </a:br>
            <a:r>
              <a:rPr lang="en-US" sz="3200" i="1" dirty="0"/>
              <a:t> </a:t>
            </a:r>
            <a:br>
              <a:rPr lang="en-US" sz="3200" dirty="0"/>
            </a:br>
            <a:r>
              <a:rPr lang="en-US" sz="3200" dirty="0"/>
              <a:t>Texas Health Institute</a:t>
            </a:r>
            <a:br>
              <a:rPr lang="en-US" sz="3200" dirty="0"/>
            </a:br>
            <a:r>
              <a:rPr lang="en-US" sz="3200" dirty="0"/>
              <a:t>Austin, Texas </a:t>
            </a:r>
          </a:p>
        </p:txBody>
      </p:sp>
      <p:sp>
        <p:nvSpPr>
          <p:cNvPr id="3" name="Subtitle 2"/>
          <p:cNvSpPr>
            <a:spLocks noGrp="1"/>
          </p:cNvSpPr>
          <p:nvPr>
            <p:ph type="subTitle" idx="1"/>
          </p:nvPr>
        </p:nvSpPr>
        <p:spPr>
          <a:xfrm>
            <a:off x="2362200" y="6049963"/>
            <a:ext cx="6705600" cy="685800"/>
          </a:xfrm>
        </p:spPr>
        <p:txBody>
          <a:bodyPr rtlCol="0">
            <a:normAutofit fontScale="85000" lnSpcReduction="20000"/>
          </a:bodyPr>
          <a:lstStyle/>
          <a:p>
            <a:pPr eaLnBrk="1" fontAlgn="auto" hangingPunct="1">
              <a:spcAft>
                <a:spcPts val="0"/>
              </a:spcAft>
              <a:buFont typeface="Wingdings"/>
              <a:buNone/>
              <a:defRPr/>
            </a:pPr>
            <a:r>
              <a:rPr lang="en-US" sz="2800" dirty="0"/>
              <a:t>Thursday, May 10, 2012</a:t>
            </a:r>
            <a:br>
              <a:rPr lang="en-US" sz="2800"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612775" y="228600"/>
            <a:ext cx="8153400" cy="990600"/>
          </a:xfrm>
        </p:spPr>
        <p:txBody>
          <a:bodyPr/>
          <a:lstStyle/>
          <a:p>
            <a:pPr eaLnBrk="1" hangingPunct="1"/>
            <a:r>
              <a:rPr lang="en-US" sz="3600"/>
              <a:t>The SETMA Model of Care</a:t>
            </a:r>
          </a:p>
        </p:txBody>
      </p:sp>
      <p:sp>
        <p:nvSpPr>
          <p:cNvPr id="25603" name="Content Placeholder 3"/>
          <p:cNvSpPr>
            <a:spLocks noGrp="1"/>
          </p:cNvSpPr>
          <p:nvPr>
            <p:ph sz="quarter" idx="1"/>
          </p:nvPr>
        </p:nvSpPr>
        <p:spPr>
          <a:xfrm>
            <a:off x="301625" y="1981200"/>
            <a:ext cx="8504238" cy="4117975"/>
          </a:xfrm>
        </p:spPr>
        <p:txBody>
          <a:bodyPr rtlCol="0">
            <a:normAutofit/>
          </a:bodyPr>
          <a:lstStyle/>
          <a:p>
            <a:pPr marL="514350" indent="6350" eaLnBrk="1" fontAlgn="auto" hangingPunct="1">
              <a:spcAft>
                <a:spcPts val="0"/>
              </a:spcAft>
              <a:buFont typeface="Wingdings 2" pitchFamily="18" charset="2"/>
              <a:buNone/>
              <a:defRPr/>
            </a:pPr>
            <a:r>
              <a:rPr lang="en-US" dirty="0"/>
              <a:t>The SETMA Model of Care is comprised of five critical steps:</a:t>
            </a:r>
          </a:p>
          <a:p>
            <a:pPr marL="1919288" indent="-514350" eaLnBrk="1" fontAlgn="auto" hangingPunct="1">
              <a:spcAft>
                <a:spcPts val="0"/>
              </a:spcAft>
              <a:buFont typeface="Georgia" pitchFamily="18" charset="0"/>
              <a:buAutoNum type="arabicPeriod"/>
              <a:defRPr/>
            </a:pPr>
            <a:r>
              <a:rPr lang="en-US" dirty="0"/>
              <a:t>Tracking</a:t>
            </a:r>
          </a:p>
          <a:p>
            <a:pPr marL="1919288" indent="-514350" eaLnBrk="1" fontAlgn="auto" hangingPunct="1">
              <a:spcAft>
                <a:spcPts val="0"/>
              </a:spcAft>
              <a:buFont typeface="Georgia" pitchFamily="18" charset="0"/>
              <a:buAutoNum type="arabicPeriod"/>
              <a:defRPr/>
            </a:pPr>
            <a:r>
              <a:rPr lang="en-US" dirty="0"/>
              <a:t>Auditing</a:t>
            </a:r>
          </a:p>
          <a:p>
            <a:pPr marL="1919288" indent="-514350" eaLnBrk="1" fontAlgn="auto" hangingPunct="1">
              <a:spcAft>
                <a:spcPts val="0"/>
              </a:spcAft>
              <a:buFont typeface="Georgia" pitchFamily="18" charset="0"/>
              <a:buAutoNum type="arabicPeriod"/>
              <a:defRPr/>
            </a:pPr>
            <a:r>
              <a:rPr lang="en-US" dirty="0"/>
              <a:t>Analyzing</a:t>
            </a:r>
          </a:p>
          <a:p>
            <a:pPr marL="1919288" indent="-514350" eaLnBrk="1" fontAlgn="auto" hangingPunct="1">
              <a:spcAft>
                <a:spcPts val="0"/>
              </a:spcAft>
              <a:buFont typeface="Georgia" pitchFamily="18" charset="0"/>
              <a:buAutoNum type="arabicPeriod" startAt="4"/>
              <a:defRPr/>
            </a:pPr>
            <a:r>
              <a:rPr lang="en-US" dirty="0"/>
              <a:t>Public Reporting</a:t>
            </a:r>
          </a:p>
          <a:p>
            <a:pPr marL="1919288" indent="-514350" eaLnBrk="1" fontAlgn="auto" hangingPunct="1">
              <a:spcAft>
                <a:spcPts val="0"/>
              </a:spcAft>
              <a:buFont typeface="Georgia" pitchFamily="18" charset="0"/>
              <a:buAutoNum type="arabicPeriod" startAt="4"/>
              <a:defRPr/>
            </a:pPr>
            <a:r>
              <a:rPr lang="en-US" dirty="0"/>
              <a:t>Quality Improvement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612775" y="228600"/>
            <a:ext cx="8153400" cy="990600"/>
          </a:xfrm>
        </p:spPr>
        <p:txBody>
          <a:bodyPr/>
          <a:lstStyle/>
          <a:p>
            <a:pPr eaLnBrk="1" hangingPunct="1"/>
            <a:r>
              <a:rPr lang="en-US"/>
              <a:t>Clusters and Galaxies</a:t>
            </a:r>
          </a:p>
        </p:txBody>
      </p:sp>
      <p:sp>
        <p:nvSpPr>
          <p:cNvPr id="25603" name="Content Placeholder 3"/>
          <p:cNvSpPr>
            <a:spLocks noGrp="1"/>
          </p:cNvSpPr>
          <p:nvPr>
            <p:ph sz="quarter" idx="1"/>
          </p:nvPr>
        </p:nvSpPr>
        <p:spPr>
          <a:xfrm>
            <a:off x="612775" y="1600200"/>
            <a:ext cx="8153400" cy="4495800"/>
          </a:xfrm>
        </p:spPr>
        <p:txBody>
          <a:bodyPr rtlCol="0">
            <a:normAutofit lnSpcReduction="10000"/>
          </a:bodyPr>
          <a:lstStyle/>
          <a:p>
            <a:pPr marL="514350" indent="-514350" eaLnBrk="1" fontAlgn="auto" hangingPunct="1">
              <a:spcAft>
                <a:spcPts val="0"/>
              </a:spcAft>
              <a:buFont typeface="Arial" pitchFamily="34" charset="0"/>
              <a:buChar char="•"/>
              <a:defRPr/>
            </a:pPr>
            <a:endParaRPr lang="en-US" dirty="0"/>
          </a:p>
          <a:p>
            <a:pPr marL="0" indent="0" eaLnBrk="1" fontAlgn="auto" hangingPunct="1">
              <a:spcAft>
                <a:spcPts val="0"/>
              </a:spcAft>
              <a:buFont typeface="Wingdings 2" pitchFamily="18" charset="2"/>
              <a:buNone/>
              <a:defRPr/>
            </a:pPr>
            <a:r>
              <a:rPr lang="en-US" dirty="0"/>
              <a:t>SETMA believes that fulfilling a single or a few quality metrics does not change outcomes, but fulfilling “clusters” and “galaxies” of metrics at the point-of-care </a:t>
            </a:r>
            <a:r>
              <a:rPr lang="en-US" i="1" dirty="0"/>
              <a:t>will</a:t>
            </a:r>
            <a:r>
              <a:rPr lang="en-US" dirty="0"/>
              <a:t> change outcomes.</a:t>
            </a:r>
          </a:p>
          <a:p>
            <a:pPr marL="514350" indent="-514350" eaLnBrk="1" fontAlgn="auto" hangingPunct="1">
              <a:spcAft>
                <a:spcPts val="0"/>
              </a:spcAft>
              <a:buFont typeface="Wingdings 2" pitchFamily="18" charset="2"/>
              <a:buNone/>
              <a:defRPr/>
            </a:pPr>
            <a:endParaRPr lang="en-US" sz="2050" dirty="0"/>
          </a:p>
          <a:p>
            <a:pPr marL="834390" lvl="1" indent="-514350" eaLnBrk="1" fontAlgn="auto" hangingPunct="1">
              <a:spcAft>
                <a:spcPts val="0"/>
              </a:spcAft>
              <a:buFont typeface="Wingdings 2"/>
              <a:buChar char=""/>
              <a:defRPr/>
            </a:pPr>
            <a:r>
              <a:rPr lang="en-US" dirty="0"/>
              <a:t>A “</a:t>
            </a:r>
            <a:r>
              <a:rPr lang="en-US" b="1" dirty="0"/>
              <a:t>cluster</a:t>
            </a:r>
            <a:r>
              <a:rPr lang="en-US" dirty="0"/>
              <a:t>” is seven or more quality metrics for a single condition (i.e. diabetes, hypertension, etc.)</a:t>
            </a:r>
          </a:p>
          <a:p>
            <a:pPr marL="834390" lvl="1" indent="-514350" eaLnBrk="1" fontAlgn="auto" hangingPunct="1">
              <a:spcAft>
                <a:spcPts val="0"/>
              </a:spcAft>
              <a:buFont typeface="Wingdings 2"/>
              <a:buChar char=""/>
              <a:defRPr/>
            </a:pPr>
            <a:r>
              <a:rPr lang="en-US" dirty="0"/>
              <a:t>A “</a:t>
            </a:r>
            <a:r>
              <a:rPr lang="en-US" b="1" dirty="0"/>
              <a:t>galaxy</a:t>
            </a:r>
            <a:r>
              <a:rPr lang="en-US" dirty="0"/>
              <a:t>” is multiple clusters for the same patient (i.e. diabetes, hypertension, lipids, CHF, etc.)</a:t>
            </a:r>
          </a:p>
          <a:p>
            <a:pPr marL="514350" indent="-514350" eaLnBrk="1" fontAlgn="auto" hangingPunct="1">
              <a:spcAft>
                <a:spcPts val="0"/>
              </a:spcAft>
              <a:buFont typeface="Arial" pitchFamily="34" charset="0"/>
              <a:buChar char="•"/>
              <a:defRPr/>
            </a:pPr>
            <a:endParaRPr lang="en-US" dirty="0"/>
          </a:p>
          <a:p>
            <a:pPr marL="514350" indent="-514350" eaLnBrk="1" fontAlgn="auto" hangingPunct="1">
              <a:spcAft>
                <a:spcPts val="0"/>
              </a:spcAft>
              <a:buFont typeface="Arial" pitchFamily="34" charset="0"/>
              <a:buChar cha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612775" y="228600"/>
            <a:ext cx="8153400" cy="990600"/>
          </a:xfrm>
        </p:spPr>
        <p:txBody>
          <a:bodyPr/>
          <a:lstStyle/>
          <a:p>
            <a:pPr eaLnBrk="1" hangingPunct="1"/>
            <a:r>
              <a:rPr lang="en-US"/>
              <a:t>A Cluster</a:t>
            </a:r>
          </a:p>
        </p:txBody>
      </p:sp>
      <p:pic>
        <p:nvPicPr>
          <p:cNvPr id="21507" name="Content Placeholder 4" descr="Diabetes Final.JPG"/>
          <p:cNvPicPr>
            <a:picLocks noGrp="1"/>
          </p:cNvPicPr>
          <p:nvPr>
            <p:ph sz="quarter" idx="1"/>
          </p:nvPr>
        </p:nvPicPr>
        <p:blipFill>
          <a:blip r:embed="rId2" r:link="rId3">
            <a:extLst>
              <a:ext uri="{28A0092B-C50C-407E-A947-70E740481C1C}">
                <a14:useLocalDpi xmlns:a14="http://schemas.microsoft.com/office/drawing/2010/main" val="0"/>
              </a:ext>
            </a:extLst>
          </a:blip>
          <a:srcRect/>
          <a:stretch>
            <a:fillRect/>
          </a:stretch>
        </p:blipFill>
        <p:spPr>
          <a:xfrm>
            <a:off x="2990850" y="1600200"/>
            <a:ext cx="5772150" cy="4495800"/>
          </a:xfrm>
        </p:spPr>
      </p:pic>
      <p:sp>
        <p:nvSpPr>
          <p:cNvPr id="21508" name="TextBox 5"/>
          <p:cNvSpPr txBox="1">
            <a:spLocks noChangeArrowheads="1"/>
          </p:cNvSpPr>
          <p:nvPr/>
        </p:nvSpPr>
        <p:spPr bwMode="auto">
          <a:xfrm>
            <a:off x="152400" y="1676400"/>
            <a:ext cx="2895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Calibri" pitchFamily="34" charset="0"/>
              </a:rPr>
              <a:t>A single patient, at a single visit, for a single condition, will have eight or more quality metrics fulfilled, which WILL change the outcome of a patient’s treatment.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612775" y="228600"/>
            <a:ext cx="8153400" cy="990600"/>
          </a:xfrm>
        </p:spPr>
        <p:txBody>
          <a:bodyPr/>
          <a:lstStyle/>
          <a:p>
            <a:pPr eaLnBrk="1" hangingPunct="1"/>
            <a:r>
              <a:rPr lang="en-US"/>
              <a:t>A Galaxy</a:t>
            </a:r>
          </a:p>
        </p:txBody>
      </p:sp>
      <p:pic>
        <p:nvPicPr>
          <p:cNvPr id="22531" name="Picture 5" descr="Galaxy Fina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24200" y="1608138"/>
            <a:ext cx="58674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6"/>
          <p:cNvSpPr txBox="1">
            <a:spLocks noChangeArrowheads="1"/>
          </p:cNvSpPr>
          <p:nvPr/>
        </p:nvSpPr>
        <p:spPr bwMode="auto">
          <a:xfrm>
            <a:off x="228600" y="1676400"/>
            <a:ext cx="2743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Calibri" pitchFamily="34" charset="0"/>
              </a:rPr>
              <a:t>A single patient, at a single visit, can have multiple clusters of quality metrics and may have as many as 60 or more quality metrics fulfilled in his/her care which WILL change the outcomes.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pPr eaLnBrk="1" hangingPunct="1"/>
            <a:r>
              <a:rPr lang="en-US"/>
              <a:t>The SETMA Model of Care</a:t>
            </a:r>
          </a:p>
        </p:txBody>
      </p:sp>
      <p:sp>
        <p:nvSpPr>
          <p:cNvPr id="30723" name="Content Placeholder 2"/>
          <p:cNvSpPr>
            <a:spLocks noGrp="1"/>
          </p:cNvSpPr>
          <p:nvPr>
            <p:ph sz="quarter" idx="1"/>
          </p:nvPr>
        </p:nvSpPr>
        <p:spPr>
          <a:xfrm>
            <a:off x="612775" y="1600200"/>
            <a:ext cx="8153400" cy="4495800"/>
          </a:xfrm>
        </p:spPr>
        <p:txBody>
          <a:bodyPr rtlCol="0">
            <a:normAutofit/>
          </a:bodyPr>
          <a:lstStyle/>
          <a:p>
            <a:pPr marL="320040" indent="-320040" eaLnBrk="1" fontAlgn="auto" hangingPunct="1">
              <a:spcAft>
                <a:spcPts val="0"/>
              </a:spcAft>
              <a:buFont typeface="Arial" pitchFamily="34" charset="0"/>
              <a:buChar char="•"/>
              <a:defRPr/>
            </a:pPr>
            <a:endParaRPr lang="en-US" dirty="0"/>
          </a:p>
          <a:p>
            <a:pPr marL="320040" indent="-320040" eaLnBrk="1" fontAlgn="auto" hangingPunct="1">
              <a:spcAft>
                <a:spcPts val="0"/>
              </a:spcAft>
              <a:buFont typeface="Wingdings"/>
              <a:buChar char=""/>
              <a:defRPr/>
            </a:pPr>
            <a:r>
              <a:rPr lang="en-US" dirty="0"/>
              <a:t>SETMA’s model of care is based on the concepts of “clusters” and “galaxies” of quality metrics and on these  principles of healthcare transformation:</a:t>
            </a:r>
          </a:p>
          <a:p>
            <a:pPr marL="320040" indent="-320040" eaLnBrk="1" fontAlgn="auto" hangingPunct="1">
              <a:spcAft>
                <a:spcPts val="0"/>
              </a:spcAft>
              <a:buFont typeface="Wingdings"/>
              <a:buChar char=""/>
              <a:defRPr/>
            </a:pPr>
            <a:endParaRPr lang="en-US" dirty="0"/>
          </a:p>
          <a:p>
            <a:pPr marL="640080" lvl="1" indent="-274320" eaLnBrk="1" fontAlgn="auto" hangingPunct="1">
              <a:spcAft>
                <a:spcPts val="0"/>
              </a:spcAft>
              <a:buFont typeface="Arial" pitchFamily="34" charset="0"/>
              <a:buChar char="•"/>
              <a:defRPr/>
            </a:pPr>
            <a:r>
              <a:rPr lang="en-US" dirty="0"/>
              <a:t>Evidence based medicine/health and wellness</a:t>
            </a:r>
          </a:p>
          <a:p>
            <a:pPr marL="640080" lvl="1" indent="-274320" eaLnBrk="1" fontAlgn="auto" hangingPunct="1">
              <a:spcAft>
                <a:spcPts val="0"/>
              </a:spcAft>
              <a:buFont typeface="Arial" pitchFamily="34" charset="0"/>
              <a:buChar char="•"/>
              <a:defRPr/>
            </a:pPr>
            <a:r>
              <a:rPr lang="en-US" dirty="0"/>
              <a:t>Electronic patient management</a:t>
            </a:r>
          </a:p>
          <a:p>
            <a:pPr marL="640080" lvl="1" indent="-274320" eaLnBrk="1" fontAlgn="auto" hangingPunct="1">
              <a:spcAft>
                <a:spcPts val="0"/>
              </a:spcAft>
              <a:buFont typeface="Arial" pitchFamily="34" charset="0"/>
              <a:buChar char="•"/>
              <a:defRPr/>
            </a:pPr>
            <a:r>
              <a:rPr lang="en-US" dirty="0"/>
              <a:t>Patient-Centered Medical Home</a:t>
            </a:r>
          </a:p>
          <a:p>
            <a:pPr marL="640080" lvl="1" indent="-274320" eaLnBrk="1" fontAlgn="auto" hangingPunct="1">
              <a:spcAft>
                <a:spcPts val="0"/>
              </a:spcAft>
              <a:buFont typeface="Arial" pitchFamily="34" charset="0"/>
              <a:buChar char="•"/>
              <a:defRPr/>
            </a:pPr>
            <a:r>
              <a:rPr lang="en-US" dirty="0"/>
              <a:t>Medicare Advantage Payment Method (capitation)</a:t>
            </a:r>
          </a:p>
          <a:p>
            <a:pPr marL="320040" indent="-320040" eaLnBrk="1" fontAlgn="auto" hangingPunct="1">
              <a:spcAft>
                <a:spcPts val="0"/>
              </a:spcAft>
              <a:buFont typeface="Arial" pitchFamily="34" charset="0"/>
              <a:buChar cha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Step 1 –Tracking Quality Metrics</a:t>
            </a:r>
          </a:p>
        </p:txBody>
      </p:sp>
      <p:sp>
        <p:nvSpPr>
          <p:cNvPr id="3" name="Content Placeholder 2"/>
          <p:cNvSpPr>
            <a:spLocks noGrp="1"/>
          </p:cNvSpPr>
          <p:nvPr>
            <p:ph sz="quarter" idx="1"/>
          </p:nvPr>
        </p:nvSpPr>
        <p:spPr>
          <a:xfrm>
            <a:off x="301625" y="1981200"/>
            <a:ext cx="8504238" cy="4117975"/>
          </a:xfrm>
        </p:spPr>
        <p:txBody>
          <a:bodyPr rtlCol="0">
            <a:normAutofit/>
          </a:bodyPr>
          <a:lstStyle/>
          <a:p>
            <a:pPr marL="457200" indent="-457200" eaLnBrk="1" fontAlgn="auto" hangingPunct="1">
              <a:spcAft>
                <a:spcPts val="0"/>
              </a:spcAft>
              <a:buFont typeface="Arial" pitchFamily="34" charset="0"/>
              <a:buChar char="•"/>
              <a:defRPr/>
            </a:pPr>
            <a:endParaRPr lang="en-US" dirty="0"/>
          </a:p>
          <a:p>
            <a:pPr marL="457200" indent="-457200" eaLnBrk="1" fontAlgn="auto" hangingPunct="1">
              <a:spcAft>
                <a:spcPts val="0"/>
              </a:spcAft>
              <a:buFont typeface="Wingdings"/>
              <a:buChar char=""/>
              <a:defRPr/>
            </a:pPr>
            <a:r>
              <a:rPr lang="en-US" dirty="0"/>
              <a:t>The </a:t>
            </a:r>
            <a:r>
              <a:rPr lang="en-US" b="1" dirty="0"/>
              <a:t>tracking</a:t>
            </a:r>
            <a:r>
              <a:rPr lang="en-US" dirty="0"/>
              <a:t> on each patient by each provider of their performance on preventive and screening care and quality standards for acute and chronic care.   Tracking occurs simultaneously with the performing of these services by the entire healthcare team, including the personal provider, nurse, clerk, management, etc. </a:t>
            </a:r>
          </a:p>
          <a:p>
            <a:pPr marL="320040" indent="-320040" eaLnBrk="1" fontAlgn="auto" hangingPunct="1">
              <a:spcAft>
                <a:spcPts val="0"/>
              </a:spcAft>
              <a:buFont typeface="Arial" pitchFamily="34" charset="0"/>
              <a:buChar cha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Step 1 –Tracking Quality Metrics</a:t>
            </a:r>
          </a:p>
        </p:txBody>
      </p:sp>
      <p:sp>
        <p:nvSpPr>
          <p:cNvPr id="33795" name="Content Placeholder 2"/>
          <p:cNvSpPr>
            <a:spLocks noGrp="1"/>
          </p:cNvSpPr>
          <p:nvPr>
            <p:ph sz="quarter" idx="1"/>
          </p:nvPr>
        </p:nvSpPr>
        <p:spPr>
          <a:xfrm>
            <a:off x="301625" y="1752600"/>
            <a:ext cx="8504238" cy="4346575"/>
          </a:xfrm>
        </p:spPr>
        <p:txBody>
          <a:bodyPr rtlCol="0">
            <a:normAutofit fontScale="92500" lnSpcReduction="10000"/>
          </a:bodyPr>
          <a:lstStyle/>
          <a:p>
            <a:pPr marL="320040" indent="-320040" eaLnBrk="1" fontAlgn="auto" hangingPunct="1">
              <a:spcAft>
                <a:spcPts val="0"/>
              </a:spcAft>
              <a:buFont typeface="Wingdings"/>
              <a:buChar char=""/>
              <a:defRPr/>
            </a:pPr>
            <a:r>
              <a:rPr lang="en-US" dirty="0"/>
              <a:t>The PCPI is an organization created by the AMA, CMS, IOM and others to develop measurement sets for quality-care assessment. The intent is to allow healthcare providers to evaluate their own performance at the time they are seeing a patient.  </a:t>
            </a:r>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r>
              <a:rPr lang="en-US" dirty="0"/>
              <a:t>SETMA tracks PCPI measurement sets for Chronic Stable Angina, CHF, Diabetes, Hypertension, and CRD Stages IV &amp; V, ESRD, Adult Weight Management, and Care Transitions.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Step 1 –Tracking Quality Metrics</a:t>
            </a:r>
          </a:p>
        </p:txBody>
      </p:sp>
      <p:sp>
        <p:nvSpPr>
          <p:cNvPr id="34819" name="Content Placeholder 2"/>
          <p:cNvSpPr>
            <a:spLocks noGrp="1"/>
          </p:cNvSpPr>
          <p:nvPr>
            <p:ph sz="quarter" idx="1"/>
          </p:nvPr>
        </p:nvSpPr>
        <p:spPr>
          <a:xfrm>
            <a:off x="301625" y="1752600"/>
            <a:ext cx="8504238" cy="4346575"/>
          </a:xfrm>
        </p:spPr>
        <p:txBody>
          <a:bodyPr rtlCol="0">
            <a:normAutofit fontScale="92500"/>
          </a:bodyPr>
          <a:lstStyle/>
          <a:p>
            <a:pPr marL="320040" indent="-320040" eaLnBrk="1" fontAlgn="auto" hangingPunct="1">
              <a:spcAft>
                <a:spcPts val="0"/>
              </a:spcAft>
              <a:buFont typeface="Wingdings"/>
              <a:buChar char=""/>
              <a:defRPr/>
            </a:pPr>
            <a:r>
              <a:rPr lang="en-US" dirty="0"/>
              <a:t>SETMA also tracks measurement sets endorsed by NQF. NCQA (HEDIS and Medical Home), PQRS, Medicare Advantage STARs, Guidelines Advantage, AQA, and Bridges to Excellence.   Also, SETMA designed a Pre-visit quality measures screening and preventive care tool.  </a:t>
            </a:r>
          </a:p>
          <a:p>
            <a:pPr marL="320040" indent="-320040" eaLnBrk="1" fontAlgn="auto" hangingPunct="1">
              <a:spcAft>
                <a:spcPts val="0"/>
              </a:spcAft>
              <a:buFont typeface="Wingdings"/>
              <a:buChar char=""/>
              <a:defRPr/>
            </a:pPr>
            <a:r>
              <a:rPr lang="en-US" dirty="0"/>
              <a:t>This allows a SETMA provider and a patient to quickly and easily assess whether or not the patient has received all of the appropriate preventive health care and the appropriate screening health care which national standards establish as being needed by this patient.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Step 1 –Tracking Quality Metrics</a:t>
            </a:r>
          </a:p>
        </p:txBody>
      </p:sp>
      <p:sp>
        <p:nvSpPr>
          <p:cNvPr id="38915" name="Content Placeholder 2"/>
          <p:cNvSpPr>
            <a:spLocks noGrp="1"/>
          </p:cNvSpPr>
          <p:nvPr>
            <p:ph sz="quarter" idx="1"/>
          </p:nvPr>
        </p:nvSpPr>
        <p:spPr>
          <a:xfrm>
            <a:off x="304800" y="1676400"/>
            <a:ext cx="8504238" cy="4648200"/>
          </a:xfrm>
        </p:spPr>
        <p:txBody>
          <a:bodyPr rtlCol="0">
            <a:normAutofit lnSpcReduction="10000"/>
          </a:bodyPr>
          <a:lstStyle/>
          <a:p>
            <a:pPr marL="320040" indent="-320040" algn="ctr" eaLnBrk="1" fontAlgn="auto" hangingPunct="1">
              <a:spcAft>
                <a:spcPts val="0"/>
              </a:spcAft>
              <a:buFont typeface="Wingdings 2" pitchFamily="18" charset="2"/>
              <a:buNone/>
              <a:defRPr/>
            </a:pPr>
            <a:r>
              <a:rPr lang="en-US" sz="2800" dirty="0"/>
              <a:t>Pre-Visit Preventive/Screening tool</a:t>
            </a:r>
          </a:p>
          <a:p>
            <a:pPr marL="320040" indent="-320040" eaLnBrk="1" fontAlgn="auto" hangingPunct="1">
              <a:spcAft>
                <a:spcPts val="0"/>
              </a:spcAft>
              <a:buFont typeface="Wingdings"/>
              <a:buChar char=""/>
              <a:defRPr/>
            </a:pPr>
            <a:r>
              <a:rPr lang="en-US" sz="2800" dirty="0"/>
              <a:t>All measures in </a:t>
            </a:r>
            <a:r>
              <a:rPr lang="en-US" sz="2800" b="1" dirty="0"/>
              <a:t>black</a:t>
            </a:r>
            <a:r>
              <a:rPr lang="en-US" sz="2800" dirty="0"/>
              <a:t> apply to the current patient and are fulfilled. </a:t>
            </a:r>
          </a:p>
          <a:p>
            <a:pPr marL="320040" indent="-320040" eaLnBrk="1" fontAlgn="auto" hangingPunct="1">
              <a:spcAft>
                <a:spcPts val="0"/>
              </a:spcAft>
              <a:buFont typeface="Wingdings"/>
              <a:buChar char=""/>
              <a:defRPr/>
            </a:pPr>
            <a:r>
              <a:rPr lang="en-US" sz="2800" dirty="0"/>
              <a:t>All measures in </a:t>
            </a:r>
            <a:r>
              <a:rPr lang="en-US" sz="2800" b="1" dirty="0">
                <a:solidFill>
                  <a:srgbClr val="C00000"/>
                </a:solidFill>
              </a:rPr>
              <a:t>red</a:t>
            </a:r>
            <a:r>
              <a:rPr lang="en-US" sz="2800" dirty="0"/>
              <a:t> apply to the current patient and have not been fulfilled.</a:t>
            </a:r>
          </a:p>
          <a:p>
            <a:pPr marL="320040" indent="-320040" eaLnBrk="1" fontAlgn="auto" hangingPunct="1">
              <a:spcAft>
                <a:spcPts val="0"/>
              </a:spcAft>
              <a:buFont typeface="Wingdings"/>
              <a:buChar char=""/>
              <a:defRPr/>
            </a:pPr>
            <a:r>
              <a:rPr lang="en-US" sz="2800" dirty="0"/>
              <a:t>All measures in </a:t>
            </a:r>
            <a:r>
              <a:rPr lang="en-US" sz="2800" b="1" dirty="0">
                <a:solidFill>
                  <a:schemeClr val="bg1">
                    <a:lumMod val="50000"/>
                  </a:schemeClr>
                </a:solidFill>
              </a:rPr>
              <a:t>grey</a:t>
            </a:r>
            <a:r>
              <a:rPr lang="en-US" sz="2800" dirty="0"/>
              <a:t> do not apply to the current patient.  </a:t>
            </a:r>
          </a:p>
          <a:p>
            <a:pPr marL="320040" indent="-320040" eaLnBrk="1" fontAlgn="auto" hangingPunct="1">
              <a:spcAft>
                <a:spcPts val="0"/>
              </a:spcAft>
              <a:buFont typeface="Wingdings 2" pitchFamily="18" charset="2"/>
              <a:buNone/>
              <a:defRPr/>
            </a:pPr>
            <a:endParaRPr lang="en-US" sz="2020" dirty="0"/>
          </a:p>
          <a:p>
            <a:pPr marL="320040" indent="-320040" eaLnBrk="1" fontAlgn="auto" hangingPunct="1">
              <a:spcAft>
                <a:spcPts val="0"/>
              </a:spcAft>
              <a:buFont typeface="Wingdings 2" pitchFamily="18" charset="2"/>
              <a:buNone/>
              <a:defRPr/>
            </a:pPr>
            <a:r>
              <a:rPr lang="en-US" sz="2800" dirty="0"/>
              <a:t>	If a point of care is missing, it can be fulfilled with the single click of a single button.</a:t>
            </a:r>
          </a:p>
          <a:p>
            <a:pPr marL="320040" indent="-320040" eaLnBrk="1" fontAlgn="auto" hangingPunct="1">
              <a:spcAft>
                <a:spcPts val="0"/>
              </a:spcAft>
              <a:buFont typeface="Arial" pitchFamily="34" charset="0"/>
              <a:buChar char="•"/>
              <a:defRPr/>
            </a:pP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Step 1 –Tracking Quality Metrics</a:t>
            </a:r>
          </a:p>
        </p:txBody>
      </p:sp>
      <p:pic>
        <p:nvPicPr>
          <p:cNvPr id="286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28775"/>
            <a:ext cx="742791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br>
              <a:rPr lang="en-US" sz="3100" b="1" dirty="0"/>
            </a:br>
            <a:r>
              <a:rPr lang="en-US" sz="3100" b="1" dirty="0"/>
              <a:t>New And Innovative Approach To Medical Care</a:t>
            </a:r>
            <a:br>
              <a:rPr lang="en-US" b="1" dirty="0"/>
            </a:br>
            <a:endParaRPr lang="en-US" dirty="0"/>
          </a:p>
        </p:txBody>
      </p:sp>
      <p:sp>
        <p:nvSpPr>
          <p:cNvPr id="3" name="Content Placeholder 2"/>
          <p:cNvSpPr>
            <a:spLocks noGrp="1"/>
          </p:cNvSpPr>
          <p:nvPr>
            <p:ph sz="quarter" idx="1"/>
          </p:nvPr>
        </p:nvSpPr>
        <p:spPr>
          <a:xfrm>
            <a:off x="612775" y="1600200"/>
            <a:ext cx="8153400" cy="4495800"/>
          </a:xfrm>
        </p:spPr>
        <p:txBody>
          <a:bodyPr rtlCol="0">
            <a:normAutofit fontScale="92500" lnSpcReduction="10000"/>
          </a:bodyPr>
          <a:lstStyle/>
          <a:p>
            <a:pPr marL="320040" indent="-320040" eaLnBrk="1" fontAlgn="auto" hangingPunct="1">
              <a:spcAft>
                <a:spcPts val="0"/>
              </a:spcAft>
              <a:buFont typeface="Wingdings"/>
              <a:buNone/>
              <a:defRPr/>
            </a:pPr>
            <a:endParaRPr lang="en-US" sz="2600" dirty="0"/>
          </a:p>
          <a:p>
            <a:pPr marL="320040" indent="-320040" eaLnBrk="1" fontAlgn="auto" hangingPunct="1">
              <a:spcAft>
                <a:spcPts val="0"/>
              </a:spcAft>
              <a:buFont typeface="Wingdings"/>
              <a:buNone/>
              <a:defRPr/>
            </a:pPr>
            <a:r>
              <a:rPr lang="en-US" sz="2600" dirty="0"/>
              <a:t>James (Larry) Holly, MD</a:t>
            </a:r>
          </a:p>
          <a:p>
            <a:pPr marL="320040" indent="-320040" eaLnBrk="1" fontAlgn="auto" hangingPunct="1">
              <a:spcAft>
                <a:spcPts val="0"/>
              </a:spcAft>
              <a:buFont typeface="Wingdings"/>
              <a:buNone/>
              <a:defRPr/>
            </a:pPr>
            <a:r>
              <a:rPr lang="en-US" sz="2600" dirty="0"/>
              <a:t>CEO, SETMA, LLP</a:t>
            </a:r>
          </a:p>
          <a:p>
            <a:pPr marL="320040" indent="-320040" eaLnBrk="1" fontAlgn="auto" hangingPunct="1">
              <a:spcAft>
                <a:spcPts val="0"/>
              </a:spcAft>
              <a:buFont typeface="Wingdings"/>
              <a:buNone/>
              <a:defRPr/>
            </a:pPr>
            <a:endParaRPr lang="en-US" sz="2600" dirty="0"/>
          </a:p>
          <a:p>
            <a:pPr marL="320040" indent="-320040" eaLnBrk="1" fontAlgn="auto" hangingPunct="1">
              <a:spcAft>
                <a:spcPts val="0"/>
              </a:spcAft>
              <a:buFont typeface="Wingdings"/>
              <a:buNone/>
              <a:defRPr/>
            </a:pPr>
            <a:r>
              <a:rPr lang="en-US" sz="2600" u="sng" dirty="0">
                <a:hlinkClick r:id="rId2"/>
              </a:rPr>
              <a:t>www.jameslhollymd.com</a:t>
            </a:r>
            <a:endParaRPr lang="en-US" sz="2600" dirty="0"/>
          </a:p>
          <a:p>
            <a:pPr marL="320040" indent="-320040" eaLnBrk="1" fontAlgn="auto" hangingPunct="1">
              <a:spcAft>
                <a:spcPts val="0"/>
              </a:spcAft>
              <a:buFont typeface="Wingdings"/>
              <a:buNone/>
              <a:defRPr/>
            </a:pPr>
            <a:r>
              <a:rPr lang="en-US" sz="2600" dirty="0"/>
              <a:t> </a:t>
            </a:r>
          </a:p>
          <a:p>
            <a:pPr marL="0" indent="0" eaLnBrk="1" fontAlgn="auto" hangingPunct="1">
              <a:spcAft>
                <a:spcPts val="0"/>
              </a:spcAft>
              <a:buFont typeface="Wingdings"/>
              <a:buNone/>
              <a:defRPr/>
            </a:pPr>
            <a:r>
              <a:rPr lang="en-US" sz="2600" dirty="0"/>
              <a:t>Adjunct Professor </a:t>
            </a:r>
          </a:p>
          <a:p>
            <a:pPr marL="0" indent="0" eaLnBrk="1" fontAlgn="auto" hangingPunct="1">
              <a:spcAft>
                <a:spcPts val="0"/>
              </a:spcAft>
              <a:buFont typeface="Wingdings"/>
              <a:buNone/>
              <a:defRPr/>
            </a:pPr>
            <a:r>
              <a:rPr lang="en-US" sz="2600" dirty="0"/>
              <a:t>Department of Family and Community Health</a:t>
            </a:r>
          </a:p>
          <a:p>
            <a:pPr marL="0" indent="0" eaLnBrk="1" fontAlgn="auto" hangingPunct="1">
              <a:spcAft>
                <a:spcPts val="0"/>
              </a:spcAft>
              <a:buFont typeface="Wingdings"/>
              <a:buNone/>
              <a:defRPr/>
            </a:pPr>
            <a:r>
              <a:rPr lang="en-US" sz="2600" dirty="0"/>
              <a:t>School of Medicine</a:t>
            </a:r>
          </a:p>
          <a:p>
            <a:pPr marL="0" indent="0" eaLnBrk="1" fontAlgn="auto" hangingPunct="1">
              <a:spcAft>
                <a:spcPts val="0"/>
              </a:spcAft>
              <a:buFont typeface="Wingdings"/>
              <a:buNone/>
              <a:defRPr/>
            </a:pPr>
            <a:r>
              <a:rPr lang="en-US" sz="2600" dirty="0"/>
              <a:t>The University of Texas Health Science Center at San Antonio</a:t>
            </a:r>
          </a:p>
          <a:p>
            <a:pPr marL="320040" indent="-320040" eaLnBrk="1" fontAlgn="auto" hangingPunct="1">
              <a:spcAft>
                <a:spcPts val="0"/>
              </a:spcAft>
              <a:buFont typeface="Wingdings"/>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Step 1 –Tracking Quality Metrics</a:t>
            </a:r>
          </a:p>
        </p:txBody>
      </p:sp>
      <p:sp>
        <p:nvSpPr>
          <p:cNvPr id="20483" name="Rectangle 5"/>
          <p:cNvSpPr>
            <a:spLocks noChangeArrowheads="1"/>
          </p:cNvSpPr>
          <p:nvPr/>
        </p:nvSpPr>
        <p:spPr bwMode="auto">
          <a:xfrm>
            <a:off x="228600" y="1681163"/>
            <a:ext cx="2286000" cy="3170237"/>
          </a:xfrm>
          <a:prstGeom prst="rect">
            <a:avLst/>
          </a:prstGeom>
          <a:noFill/>
          <a:ln w="9525">
            <a:noFill/>
            <a:miter lim="800000"/>
            <a:headEnd/>
            <a:tailEnd/>
          </a:ln>
        </p:spPr>
        <p:txBody>
          <a:bodyPr>
            <a:spAutoFit/>
          </a:bodyPr>
          <a:lstStyle/>
          <a:p>
            <a:pPr>
              <a:defRPr/>
            </a:pPr>
            <a:r>
              <a:rPr lang="en-US" sz="2000" dirty="0">
                <a:solidFill>
                  <a:srgbClr val="000000"/>
                </a:solidFill>
                <a:latin typeface="+mn-lt"/>
              </a:rPr>
              <a:t>There are similar tracking tools for all of the quality metrics which SETMA providers track each day. Such as this example of NQF-endorsed measures.</a:t>
            </a:r>
          </a:p>
        </p:txBody>
      </p:sp>
      <p:pic>
        <p:nvPicPr>
          <p:cNvPr id="297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600200"/>
            <a:ext cx="61341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Step 1 –Tracking Quality Metrics</a:t>
            </a:r>
          </a:p>
        </p:txBody>
      </p:sp>
      <p:pic>
        <p:nvPicPr>
          <p:cNvPr id="30723"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395538" y="1603375"/>
            <a:ext cx="4310062" cy="4797425"/>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Step 1 –Tracking Quality Metrics</a:t>
            </a:r>
          </a:p>
        </p:txBody>
      </p:sp>
      <p:sp>
        <p:nvSpPr>
          <p:cNvPr id="31747" name="Content Placeholder 2"/>
          <p:cNvSpPr>
            <a:spLocks noGrp="1"/>
          </p:cNvSpPr>
          <p:nvPr>
            <p:ph sz="quarter" idx="1"/>
          </p:nvPr>
        </p:nvSpPr>
        <p:spPr>
          <a:xfrm>
            <a:off x="301625" y="2209800"/>
            <a:ext cx="8504238" cy="3889375"/>
          </a:xfrm>
        </p:spPr>
        <p:txBody>
          <a:bodyPr/>
          <a:lstStyle/>
          <a:p>
            <a:pPr eaLnBrk="1" hangingPunct="1"/>
            <a:r>
              <a:rPr lang="en-US"/>
              <a:t>In order for the tracking of quality metrics to be valuable to the patient,  the patient must know what is being tracked, what it means and what has. or has not been performed in his/her own care.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pPr eaLnBrk="1" hangingPunct="1"/>
            <a:r>
              <a:rPr lang="en-US"/>
              <a:t>Passing the Baton</a:t>
            </a:r>
          </a:p>
        </p:txBody>
      </p:sp>
      <p:sp>
        <p:nvSpPr>
          <p:cNvPr id="40963" name="Content Placeholder 2"/>
          <p:cNvSpPr>
            <a:spLocks noGrp="1"/>
          </p:cNvSpPr>
          <p:nvPr>
            <p:ph sz="quarter" idx="1"/>
          </p:nvPr>
        </p:nvSpPr>
        <p:spPr>
          <a:xfrm>
            <a:off x="304800" y="1828800"/>
            <a:ext cx="8504238" cy="4194175"/>
          </a:xfrm>
        </p:spPr>
        <p:txBody>
          <a:bodyPr rtlCol="0">
            <a:normAutofit lnSpcReduction="10000"/>
          </a:bodyPr>
          <a:lstStyle/>
          <a:p>
            <a:pPr marL="320040" indent="-320040" eaLnBrk="1" fontAlgn="auto" hangingPunct="1">
              <a:spcAft>
                <a:spcPts val="0"/>
              </a:spcAft>
              <a:buFont typeface="Wingdings"/>
              <a:buChar char=""/>
              <a:defRPr/>
            </a:pPr>
            <a:r>
              <a:rPr lang="en-US" dirty="0"/>
              <a:t>If responsibility for a patient’s healthcare is symbolized by a baton, the healthcare provider carries the baton for 0.68% of the time.  The patient carries  the baton 99.22% of the time.   </a:t>
            </a:r>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r>
              <a:rPr lang="en-US" dirty="0"/>
              <a:t>Coordination of care between healthcare providers is important but </a:t>
            </a:r>
            <a:r>
              <a:rPr lang="en-US" b="1" dirty="0"/>
              <a:t>the coordination of the patient’s care between the healthcare provider and the patient is imperative</a:t>
            </a:r>
            <a:r>
              <a:rPr 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lstStyle/>
          <a:p>
            <a:pPr eaLnBrk="1" hangingPunct="1"/>
            <a:r>
              <a:rPr lang="en-US"/>
              <a:t>Passing the Baton</a:t>
            </a:r>
          </a:p>
        </p:txBody>
      </p:sp>
      <p:sp>
        <p:nvSpPr>
          <p:cNvPr id="41987" name="Content Placeholder 2"/>
          <p:cNvSpPr>
            <a:spLocks noGrp="1"/>
          </p:cNvSpPr>
          <p:nvPr>
            <p:ph sz="quarter" idx="1"/>
          </p:nvPr>
        </p:nvSpPr>
        <p:spPr>
          <a:xfrm>
            <a:off x="301625" y="2438400"/>
            <a:ext cx="8504238" cy="3660775"/>
          </a:xfrm>
        </p:spPr>
        <p:txBody>
          <a:bodyPr rtlCol="0">
            <a:normAutofit fontScale="92500" lnSpcReduction="20000"/>
          </a:bodyPr>
          <a:lstStyle/>
          <a:p>
            <a:pPr marL="320040" indent="-320040" eaLnBrk="1" fontAlgn="auto" hangingPunct="1">
              <a:spcAft>
                <a:spcPts val="0"/>
              </a:spcAft>
              <a:buFont typeface="Wingdings 2" pitchFamily="18" charset="2"/>
              <a:buNone/>
              <a:defRPr/>
            </a:pPr>
            <a:r>
              <a:rPr lang="en-US" dirty="0"/>
              <a:t>“Often, it is forgotten that the member of the</a:t>
            </a:r>
          </a:p>
          <a:p>
            <a:pPr marL="320040" indent="-320040" eaLnBrk="1" fontAlgn="auto" hangingPunct="1">
              <a:spcAft>
                <a:spcPts val="0"/>
              </a:spcAft>
              <a:buFont typeface="Wingdings 2" pitchFamily="18" charset="2"/>
              <a:buNone/>
              <a:defRPr/>
            </a:pPr>
            <a:r>
              <a:rPr lang="en-US" dirty="0"/>
              <a:t>healthcare delivery team who carries the ‘baton’ for the</a:t>
            </a:r>
          </a:p>
          <a:p>
            <a:pPr marL="320040" indent="-320040" eaLnBrk="1" fontAlgn="auto" hangingPunct="1">
              <a:spcAft>
                <a:spcPts val="0"/>
              </a:spcAft>
              <a:buFont typeface="Wingdings 2" pitchFamily="18" charset="2"/>
              <a:buNone/>
              <a:defRPr/>
            </a:pPr>
            <a:r>
              <a:rPr lang="en-US" dirty="0"/>
              <a:t>majority of the time is the patient and/or the family</a:t>
            </a:r>
          </a:p>
          <a:p>
            <a:pPr marL="320040" indent="-320040" eaLnBrk="1" fontAlgn="auto" hangingPunct="1">
              <a:spcAft>
                <a:spcPts val="0"/>
              </a:spcAft>
              <a:buFont typeface="Wingdings 2" pitchFamily="18" charset="2"/>
              <a:buNone/>
              <a:defRPr/>
            </a:pPr>
            <a:r>
              <a:rPr lang="en-US" dirty="0"/>
              <a:t>member who is the principal caregiver.  If the ‘baton’ is</a:t>
            </a:r>
          </a:p>
          <a:p>
            <a:pPr marL="320040" indent="-320040" eaLnBrk="1" fontAlgn="auto" hangingPunct="1">
              <a:spcAft>
                <a:spcPts val="0"/>
              </a:spcAft>
              <a:buFont typeface="Wingdings 2" pitchFamily="18" charset="2"/>
              <a:buNone/>
              <a:defRPr/>
            </a:pPr>
            <a:r>
              <a:rPr lang="en-US" dirty="0"/>
              <a:t>not effectively transferred to the patient or caregiver,</a:t>
            </a:r>
          </a:p>
          <a:p>
            <a:pPr marL="320040" indent="-320040" eaLnBrk="1" fontAlgn="auto" hangingPunct="1">
              <a:spcAft>
                <a:spcPts val="0"/>
              </a:spcAft>
              <a:buFont typeface="Wingdings 2" pitchFamily="18" charset="2"/>
              <a:buNone/>
              <a:defRPr/>
            </a:pPr>
            <a:r>
              <a:rPr lang="en-US" dirty="0"/>
              <a:t>the patient’s care will suffer.”</a:t>
            </a:r>
          </a:p>
          <a:p>
            <a:pPr marL="320040" indent="-320040" eaLnBrk="1" fontAlgn="auto" hangingPunct="1">
              <a:spcAft>
                <a:spcPts val="0"/>
              </a:spcAft>
              <a:buFont typeface="Wingdings 2" pitchFamily="18" charset="2"/>
              <a:buNone/>
              <a:defRPr/>
            </a:pPr>
            <a:endParaRPr lang="en-US" dirty="0"/>
          </a:p>
          <a:p>
            <a:pPr marL="320040" indent="-320040" eaLnBrk="1" fontAlgn="auto" hangingPunct="1">
              <a:spcAft>
                <a:spcPts val="0"/>
              </a:spcAft>
              <a:buFont typeface="Wingdings 2" pitchFamily="18" charset="2"/>
              <a:buNone/>
              <a:defRPr/>
            </a:pPr>
            <a:r>
              <a:rPr lang="en-US" dirty="0"/>
              <a:t>					--SETMA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263" y="304800"/>
            <a:ext cx="6230937"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The Baton – What Does it Mean?</a:t>
            </a:r>
          </a:p>
        </p:txBody>
      </p:sp>
      <p:sp>
        <p:nvSpPr>
          <p:cNvPr id="44035" name="Content Placeholder 2"/>
          <p:cNvSpPr>
            <a:spLocks noGrp="1"/>
          </p:cNvSpPr>
          <p:nvPr>
            <p:ph sz="quarter" idx="1"/>
          </p:nvPr>
        </p:nvSpPr>
        <p:spPr>
          <a:xfrm>
            <a:off x="612775" y="1600200"/>
            <a:ext cx="8153400" cy="4495800"/>
          </a:xfrm>
        </p:spPr>
        <p:txBody>
          <a:bodyPr rtlCol="0">
            <a:normAutofit lnSpcReduction="10000"/>
          </a:bodyPr>
          <a:lstStyle/>
          <a:p>
            <a:pPr marL="320040" indent="-320040" eaLnBrk="1" fontAlgn="auto" hangingPunct="1">
              <a:spcAft>
                <a:spcPts val="0"/>
              </a:spcAft>
              <a:buFont typeface="Wingdings 2" pitchFamily="18" charset="2"/>
              <a:buNone/>
              <a:defRPr/>
            </a:pPr>
            <a:r>
              <a:rPr lang="en-US" dirty="0"/>
              <a:t>In all public areas and in every examination room,</a:t>
            </a:r>
          </a:p>
          <a:p>
            <a:pPr marL="320040" indent="-320040" eaLnBrk="1" fontAlgn="auto" hangingPunct="1">
              <a:spcAft>
                <a:spcPts val="0"/>
              </a:spcAft>
              <a:buFont typeface="Wingdings 2" pitchFamily="18" charset="2"/>
              <a:buNone/>
              <a:defRPr/>
            </a:pPr>
            <a:r>
              <a:rPr lang="en-US" dirty="0"/>
              <a:t>SETMA’s  “Baton” poster is displayed.  It illustrates:</a:t>
            </a:r>
          </a:p>
          <a:p>
            <a:pPr marL="320040" indent="-320040" eaLnBrk="1" fontAlgn="auto" hangingPunct="1">
              <a:spcAft>
                <a:spcPts val="0"/>
              </a:spcAft>
              <a:buFont typeface="Wingdings 2" pitchFamily="18" charset="2"/>
              <a:buNone/>
              <a:defRPr/>
            </a:pPr>
            <a:r>
              <a:rPr lang="en-US" dirty="0"/>
              <a:t> </a:t>
            </a:r>
          </a:p>
          <a:p>
            <a:pPr marL="320040" indent="-320040" eaLnBrk="1" fontAlgn="auto" hangingPunct="1">
              <a:spcAft>
                <a:spcPts val="0"/>
              </a:spcAft>
              <a:buFont typeface="Wingdings"/>
              <a:buChar char=""/>
              <a:defRPr/>
            </a:pPr>
            <a:r>
              <a:rPr lang="en-US" dirty="0"/>
              <a:t>That the healthcare-team relationship, which exists between  patient and healthcare provider, is key to the success of the outcome of quality healthcare.</a:t>
            </a:r>
          </a:p>
          <a:p>
            <a:pPr marL="320040" indent="-320040" eaLnBrk="1" fontAlgn="auto" hangingPunct="1">
              <a:spcAft>
                <a:spcPts val="0"/>
              </a:spcAft>
              <a:buFont typeface="Wingdings"/>
              <a:buChar char=""/>
              <a:defRPr/>
            </a:pPr>
            <a:r>
              <a:rPr lang="en-US" dirty="0"/>
              <a:t>That the plan of care and treatment plan, the “baton,” is the engine through which the knowledge and power of the healthcare team is transmitted and sustained.</a:t>
            </a:r>
          </a:p>
          <a:p>
            <a:pPr marL="320040" indent="-320040" eaLnBrk="1" fontAlgn="auto" hangingPunct="1">
              <a:spcAft>
                <a:spcPts val="0"/>
              </a:spcAft>
              <a:buFont typeface="Arial" pitchFamily="34" charset="0"/>
              <a:buChar char="•"/>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The Baton – What Does it Mean?</a:t>
            </a:r>
          </a:p>
        </p:txBody>
      </p:sp>
      <p:sp>
        <p:nvSpPr>
          <p:cNvPr id="36867" name="Content Placeholder 2"/>
          <p:cNvSpPr>
            <a:spLocks noGrp="1"/>
          </p:cNvSpPr>
          <p:nvPr>
            <p:ph sz="quarter" idx="1"/>
          </p:nvPr>
        </p:nvSpPr>
        <p:spPr>
          <a:xfrm>
            <a:off x="301625" y="1676400"/>
            <a:ext cx="8504238" cy="4648200"/>
          </a:xfrm>
        </p:spPr>
        <p:txBody>
          <a:bodyPr/>
          <a:lstStyle/>
          <a:p>
            <a:pPr eaLnBrk="1" hangingPunct="1"/>
            <a:r>
              <a:rPr lang="en-US" sz="2500"/>
              <a:t>That the means of transfer of the “baton”, which has been developed by the healthcare team .is a coordinated effort between the provider and the patient.</a:t>
            </a:r>
          </a:p>
          <a:p>
            <a:pPr eaLnBrk="1" hangingPunct="1"/>
            <a:r>
              <a:rPr lang="en-US" sz="2500"/>
              <a:t>That typically the healthcare provider knows and understands the patient’s healthcare plan of care and the treatment plan, but  without its transfer to the patient, the provider’s knowledge is useless to the patient.</a:t>
            </a:r>
          </a:p>
          <a:p>
            <a:pPr eaLnBrk="1" hangingPunct="1"/>
            <a:r>
              <a:rPr lang="en-US" sz="2500"/>
              <a:t>That the imperative for the plan – the “baton” – is that it be transferred from the provider to the patient, if change in the life of the patient is going to make a difference in the patient’s health.</a:t>
            </a:r>
          </a:p>
          <a:p>
            <a:pPr eaLnBrk="1" hangingPunct="1"/>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The Baton – What Does it Mean?</a:t>
            </a:r>
          </a:p>
        </p:txBody>
      </p:sp>
      <p:sp>
        <p:nvSpPr>
          <p:cNvPr id="46083" name="Content Placeholder 2"/>
          <p:cNvSpPr>
            <a:spLocks noGrp="1"/>
          </p:cNvSpPr>
          <p:nvPr>
            <p:ph sz="quarter" idx="1"/>
          </p:nvPr>
        </p:nvSpPr>
        <p:spPr>
          <a:xfrm>
            <a:off x="301625" y="1752600"/>
            <a:ext cx="8504238" cy="4346575"/>
          </a:xfrm>
        </p:spPr>
        <p:txBody>
          <a:bodyPr rtlCol="0">
            <a:normAutofit fontScale="92500" lnSpcReduction="10000"/>
          </a:bodyPr>
          <a:lstStyle/>
          <a:p>
            <a:pPr marL="320040" indent="-320040" eaLnBrk="1" fontAlgn="auto" hangingPunct="1">
              <a:spcAft>
                <a:spcPts val="0"/>
              </a:spcAft>
              <a:buFont typeface="Wingdings"/>
              <a:buChar char=""/>
              <a:defRPr/>
            </a:pPr>
            <a:r>
              <a:rPr lang="en-US" dirty="0"/>
              <a:t>That this transfer requires that the patient “grasps” the “baton,” i.e., that the patient accepts, receives , understands and comprehends the plan, and that the patient is equipped and empowered to carry out the plan successfully.</a:t>
            </a:r>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r>
              <a:rPr lang="en-US" dirty="0"/>
              <a:t>That the patient knows that of the 8,760 hours in the year, he/she will be responsible for “carrying the baton,” longer and better than any other member of the healthcare team.</a:t>
            </a:r>
          </a:p>
          <a:p>
            <a:pPr marL="320040" indent="-320040" eaLnBrk="1" fontAlgn="auto" hangingPunct="1">
              <a:spcAft>
                <a:spcPts val="0"/>
              </a:spcAft>
              <a:buFont typeface="Arial" pitchFamily="34" charset="0"/>
              <a:buChar char="•"/>
              <a:defRPr/>
            </a:pPr>
            <a:endParaRPr lang="en-US" dirty="0"/>
          </a:p>
          <a:p>
            <a:pPr marL="320040" indent="-320040" eaLnBrk="1" fontAlgn="auto" hangingPunct="1">
              <a:spcAft>
                <a:spcPts val="0"/>
              </a:spcAft>
              <a:buFont typeface="Arial" pitchFamily="34" charset="0"/>
              <a:buChar cha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The Baton – What Does it Mean?</a:t>
            </a:r>
          </a:p>
        </p:txBody>
      </p:sp>
      <p:sp>
        <p:nvSpPr>
          <p:cNvPr id="38915" name="Content Placeholder 2"/>
          <p:cNvSpPr>
            <a:spLocks noGrp="1"/>
          </p:cNvSpPr>
          <p:nvPr>
            <p:ph sz="quarter" idx="1"/>
          </p:nvPr>
        </p:nvSpPr>
        <p:spPr>
          <a:xfrm>
            <a:off x="612775" y="1600200"/>
            <a:ext cx="8153400" cy="4495800"/>
          </a:xfrm>
        </p:spPr>
        <p:txBody>
          <a:bodyPr/>
          <a:lstStyle/>
          <a:p>
            <a:pPr eaLnBrk="1" hangingPunct="1"/>
            <a:endParaRPr lang="en-US"/>
          </a:p>
          <a:p>
            <a:pPr eaLnBrk="1" hangingPunct="1"/>
            <a:r>
              <a:rPr lang="en-US"/>
              <a:t>There are numerous  points of “care transition” in the patient's care.  In the transition of care from the hospital,  there are potential eight different types of care transition.</a:t>
            </a:r>
          </a:p>
          <a:p>
            <a:pPr eaLnBrk="1" hangingPunct="1"/>
            <a:endParaRPr lang="en-US"/>
          </a:p>
          <a:p>
            <a:pPr eaLnBrk="1" hangingPunct="1"/>
            <a:r>
              <a:rPr lang="en-US"/>
              <a:t>PCPI has published a “Transition of Care Measurement Set,” which is illustrated here.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pPr eaLnBrk="1" hangingPunct="1"/>
            <a:r>
              <a:rPr lang="en-US" sz="3600"/>
              <a:t>HIMSS Website Post About SETMA</a:t>
            </a:r>
          </a:p>
        </p:txBody>
      </p:sp>
      <p:sp>
        <p:nvSpPr>
          <p:cNvPr id="12291" name="Content Placeholder 2"/>
          <p:cNvSpPr>
            <a:spLocks noGrp="1"/>
          </p:cNvSpPr>
          <p:nvPr>
            <p:ph sz="quarter" idx="1"/>
          </p:nvPr>
        </p:nvSpPr>
        <p:spPr>
          <a:xfrm>
            <a:off x="612775" y="1600200"/>
            <a:ext cx="8153400" cy="4495800"/>
          </a:xfrm>
        </p:spPr>
        <p:txBody>
          <a:bodyPr/>
          <a:lstStyle/>
          <a:p>
            <a:pPr eaLnBrk="1" hangingPunct="1"/>
            <a:r>
              <a:rPr lang="en-US"/>
              <a:t>Segue to Successful Disease Management with Health IT</a:t>
            </a:r>
            <a:br>
              <a:rPr lang="en-US" b="1"/>
            </a:br>
            <a:endParaRPr lang="en-US" b="1"/>
          </a:p>
          <a:p>
            <a:pPr eaLnBrk="1" hangingPunct="1"/>
            <a:r>
              <a:rPr lang="en-US"/>
              <a:t>A 2005 Ambulatory Care Davies Award of Excellence recipient, the Southeast Texas Medical Associates, LLP (SETMA) has focused on disease management during the implementation of the EMR.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Transition of Care Measurement</a:t>
            </a:r>
          </a:p>
        </p:txBody>
      </p:sp>
      <p:pic>
        <p:nvPicPr>
          <p:cNvPr id="39939"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981200" y="1752600"/>
            <a:ext cx="5059363" cy="4495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Transition of Care Measurement</a:t>
            </a:r>
          </a:p>
        </p:txBody>
      </p:sp>
      <p:pic>
        <p:nvPicPr>
          <p:cNvPr id="40963"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070100" y="3081338"/>
            <a:ext cx="5238750" cy="1533525"/>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Transition of Care Measurement</a:t>
            </a:r>
          </a:p>
        </p:txBody>
      </p:sp>
      <p:pic>
        <p:nvPicPr>
          <p:cNvPr id="41987"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19200" y="1752600"/>
            <a:ext cx="6499225" cy="449580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Transition of Care Measurement</a:t>
            </a:r>
          </a:p>
        </p:txBody>
      </p:sp>
      <p:pic>
        <p:nvPicPr>
          <p:cNvPr id="43011"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82700" y="1676400"/>
            <a:ext cx="6337300" cy="44958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Transition of Care Measurement</a:t>
            </a:r>
          </a:p>
        </p:txBody>
      </p:sp>
      <p:sp>
        <p:nvSpPr>
          <p:cNvPr id="52227" name="Content Placeholder 3"/>
          <p:cNvSpPr>
            <a:spLocks noGrp="1"/>
          </p:cNvSpPr>
          <p:nvPr>
            <p:ph sz="quarter" idx="1"/>
          </p:nvPr>
        </p:nvSpPr>
        <p:spPr>
          <a:xfrm>
            <a:off x="301625" y="1752600"/>
            <a:ext cx="8504238" cy="4724400"/>
          </a:xfrm>
        </p:spPr>
        <p:txBody>
          <a:bodyPr rtlCol="0">
            <a:normAutofit/>
          </a:bodyPr>
          <a:lstStyle/>
          <a:p>
            <a:pPr marL="320040" indent="-320040" eaLnBrk="1" fontAlgn="auto" hangingPunct="1">
              <a:spcAft>
                <a:spcPts val="0"/>
              </a:spcAft>
              <a:buFont typeface="Wingdings"/>
              <a:buChar char=""/>
              <a:defRPr/>
            </a:pPr>
            <a:r>
              <a:rPr lang="en-US" dirty="0"/>
              <a:t>The second, third and fourth of the  transitions of care involve “follow-up call” scheduling:</a:t>
            </a:r>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r>
              <a:rPr lang="en-US" dirty="0"/>
              <a:t>The day following discharge from the hospital – this goes to follow-up call nursing staff in our Care Coordination Department.  These calls differ from the “administrative calls’ initiated by the hospital which may last for 30 seconds are less.  These calls last from 12-30 minutes and involved detailed discussions of patient’s needs and conditions.</a:t>
            </a:r>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t>Transition of Care Measurement</a:t>
            </a:r>
          </a:p>
        </p:txBody>
      </p:sp>
      <p:pic>
        <p:nvPicPr>
          <p:cNvPr id="45059"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095375" y="1600200"/>
            <a:ext cx="7188200" cy="44958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2 – Auditing Provider Performance</a:t>
            </a:r>
          </a:p>
        </p:txBody>
      </p:sp>
      <p:sp>
        <p:nvSpPr>
          <p:cNvPr id="3" name="Content Placeholder 2"/>
          <p:cNvSpPr>
            <a:spLocks noGrp="1"/>
          </p:cNvSpPr>
          <p:nvPr>
            <p:ph sz="quarter" idx="1"/>
          </p:nvPr>
        </p:nvSpPr>
        <p:spPr>
          <a:xfrm>
            <a:off x="301625" y="2286000"/>
            <a:ext cx="8504238" cy="3813175"/>
          </a:xfrm>
        </p:spPr>
        <p:txBody>
          <a:bodyPr rtlCol="0">
            <a:normAutofit/>
          </a:bodyPr>
          <a:lstStyle/>
          <a:p>
            <a:pPr marL="280988" indent="-280988" eaLnBrk="1" fontAlgn="auto" hangingPunct="1">
              <a:spcAft>
                <a:spcPts val="0"/>
              </a:spcAft>
              <a:buFont typeface="Wingdings"/>
              <a:buChar char=""/>
              <a:defRPr/>
            </a:pPr>
            <a:r>
              <a:rPr lang="en-US" dirty="0"/>
              <a:t>The </a:t>
            </a:r>
            <a:r>
              <a:rPr lang="en-US" b="1" dirty="0"/>
              <a:t>auditing</a:t>
            </a:r>
            <a:r>
              <a:rPr lang="en-US" dirty="0"/>
              <a:t> of provider performance on the entire practice, on each individual clinic, on each provider on a population, or on  each provider on a panel of patients is critical for quality improvement. SETMA believes that this is the piece missing from most healthcare improvement programs.</a:t>
            </a:r>
          </a:p>
          <a:p>
            <a:pPr marL="320040" indent="-320040" eaLnBrk="1" fontAlgn="auto" hangingPunct="1">
              <a:spcAft>
                <a:spcPts val="0"/>
              </a:spcAft>
              <a:buFont typeface="Arial" pitchFamily="34" charset="0"/>
              <a:buChar char="•"/>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2 – Auditing Provider Performance</a:t>
            </a:r>
          </a:p>
        </p:txBody>
      </p:sp>
      <p:sp>
        <p:nvSpPr>
          <p:cNvPr id="47107" name="Content Placeholder 2"/>
          <p:cNvSpPr>
            <a:spLocks noGrp="1"/>
          </p:cNvSpPr>
          <p:nvPr>
            <p:ph sz="quarter" idx="1"/>
          </p:nvPr>
        </p:nvSpPr>
        <p:spPr>
          <a:xfrm>
            <a:off x="301625" y="1600200"/>
            <a:ext cx="8504238" cy="5257800"/>
          </a:xfrm>
        </p:spPr>
        <p:txBody>
          <a:bodyPr/>
          <a:lstStyle/>
          <a:p>
            <a:pPr eaLnBrk="1" hangingPunct="1"/>
            <a:r>
              <a:rPr lang="en-US"/>
              <a:t>The creating of quality  measures is a complex process.   That Is why it is important for agencies such as the AQA, NCQA, NQF, PQRI and PCPI, among others, to identify, endorse and publish quality  metrics. </a:t>
            </a:r>
          </a:p>
          <a:p>
            <a:pPr eaLnBrk="1" hangingPunct="1"/>
            <a:endParaRPr lang="en-US"/>
          </a:p>
          <a:p>
            <a:pPr eaLnBrk="1" hangingPunct="1"/>
            <a:r>
              <a:rPr lang="en-US"/>
              <a:t>The provider’s ability to monitor their own performance and the making of those monitoring results available to the patient is important, but it only allows the provider to know how they have performed on one patient.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2 – Auditing Provider Performance</a:t>
            </a:r>
          </a:p>
        </p:txBody>
      </p:sp>
      <p:sp>
        <p:nvSpPr>
          <p:cNvPr id="56323" name="Content Placeholder 2"/>
          <p:cNvSpPr>
            <a:spLocks noGrp="1"/>
          </p:cNvSpPr>
          <p:nvPr>
            <p:ph sz="quarter" idx="1"/>
          </p:nvPr>
        </p:nvSpPr>
        <p:spPr>
          <a:xfrm>
            <a:off x="301625" y="1752600"/>
            <a:ext cx="8504238" cy="4800600"/>
          </a:xfrm>
        </p:spPr>
        <p:txBody>
          <a:bodyPr rtlCol="0">
            <a:normAutofit/>
          </a:bodyPr>
          <a:lstStyle/>
          <a:p>
            <a:pPr marL="320040" indent="-320040" eaLnBrk="1" fontAlgn="auto" hangingPunct="1">
              <a:spcAft>
                <a:spcPts val="0"/>
              </a:spcAft>
              <a:buFont typeface="Wingdings"/>
              <a:buChar char=""/>
              <a:defRPr/>
            </a:pPr>
            <a:r>
              <a:rPr lang="en-US" dirty="0"/>
              <a:t>The aggregation of provider performance results over’ his/her entire panel of patients carries the process of designing the future of healthcare delivery a further and a critical step.   </a:t>
            </a:r>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r>
              <a:rPr lang="en-US" dirty="0"/>
              <a:t>Most auditing results, such as HEDIS, are presented to the provider 12 to 18 months after the fact.  SETMA believes that “real time, auditing and giving of the audit results to providers can change provider behavior and can overcome “treatment inertia.”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2 – Auditing Provider Performance</a:t>
            </a:r>
          </a:p>
        </p:txBody>
      </p:sp>
      <p:sp>
        <p:nvSpPr>
          <p:cNvPr id="49155" name="Content Placeholder 2"/>
          <p:cNvSpPr>
            <a:spLocks noGrp="1"/>
          </p:cNvSpPr>
          <p:nvPr>
            <p:ph sz="quarter" idx="1"/>
          </p:nvPr>
        </p:nvSpPr>
        <p:spPr>
          <a:xfrm>
            <a:off x="301625" y="1981200"/>
            <a:ext cx="8504238" cy="4495800"/>
          </a:xfrm>
        </p:spPr>
        <p:txBody>
          <a:bodyPr/>
          <a:lstStyle/>
          <a:p>
            <a:pPr eaLnBrk="1" hangingPunct="1"/>
            <a:r>
              <a:rPr lang="en-US"/>
              <a:t>Auditing of provider performance allows physicians and nurse practitioners to know how they are doing in the care of all of their patients. </a:t>
            </a:r>
          </a:p>
          <a:p>
            <a:pPr eaLnBrk="1" hangingPunct="1"/>
            <a:endParaRPr lang="en-US"/>
          </a:p>
          <a:p>
            <a:pPr eaLnBrk="1" hangingPunct="1"/>
            <a:r>
              <a:rPr lang="en-US"/>
              <a:t>It allows them to know how they are doing in relationship to their colleagues in their clinic or organization, and also how they are performing in relationship to similar practices and providers around the country.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pPr eaLnBrk="1" hangingPunct="1"/>
            <a:r>
              <a:rPr lang="en-US"/>
              <a:t>About SETMA</a:t>
            </a:r>
          </a:p>
        </p:txBody>
      </p:sp>
      <p:sp>
        <p:nvSpPr>
          <p:cNvPr id="3" name="Content Placeholder 2"/>
          <p:cNvSpPr>
            <a:spLocks noGrp="1"/>
          </p:cNvSpPr>
          <p:nvPr>
            <p:ph sz="quarter" idx="1"/>
          </p:nvPr>
        </p:nvSpPr>
        <p:spPr>
          <a:xfrm>
            <a:off x="612775" y="1600200"/>
            <a:ext cx="8153400" cy="4495800"/>
          </a:xfrm>
        </p:spPr>
        <p:txBody>
          <a:bodyPr rtlCol="0">
            <a:normAutofit fontScale="92500" lnSpcReduction="10000"/>
          </a:bodyPr>
          <a:lstStyle/>
          <a:p>
            <a:pPr marL="320040" indent="-320040" eaLnBrk="1" fontAlgn="auto" hangingPunct="1">
              <a:spcAft>
                <a:spcPts val="0"/>
              </a:spcAft>
              <a:buFont typeface="Arial" pitchFamily="34" charset="0"/>
              <a:buNone/>
              <a:defRPr/>
            </a:pPr>
            <a:r>
              <a:rPr lang="en-US" dirty="0"/>
              <a:t>In 2004, SETMA was part of an American Medical</a:t>
            </a:r>
          </a:p>
          <a:p>
            <a:pPr marL="320040" indent="-320040" eaLnBrk="1" fontAlgn="auto" hangingPunct="1">
              <a:spcAft>
                <a:spcPts val="0"/>
              </a:spcAft>
              <a:buFont typeface="Arial" pitchFamily="34" charset="0"/>
              <a:buNone/>
              <a:defRPr/>
            </a:pPr>
            <a:r>
              <a:rPr lang="en-US" dirty="0"/>
              <a:t>Association (AMA) Foundation CARDIO-HIT</a:t>
            </a:r>
          </a:p>
          <a:p>
            <a:pPr marL="320040" indent="-320040" eaLnBrk="1" fontAlgn="auto" hangingPunct="1">
              <a:spcAft>
                <a:spcPts val="0"/>
              </a:spcAft>
              <a:buFont typeface="Arial" pitchFamily="34" charset="0"/>
              <a:buNone/>
              <a:defRPr/>
            </a:pPr>
            <a:r>
              <a:rPr lang="en-US" dirty="0"/>
              <a:t>study.  Of the six practices participating in CARDIO</a:t>
            </a:r>
          </a:p>
          <a:p>
            <a:pPr marL="320040" indent="-320040" eaLnBrk="1" fontAlgn="auto" hangingPunct="1">
              <a:spcAft>
                <a:spcPts val="0"/>
              </a:spcAft>
              <a:buFont typeface="Arial" pitchFamily="34" charset="0"/>
              <a:buNone/>
              <a:defRPr/>
            </a:pPr>
            <a:r>
              <a:rPr lang="en-US" dirty="0"/>
              <a:t>HIT, which range from academic, university-based</a:t>
            </a:r>
          </a:p>
          <a:p>
            <a:pPr marL="320040" indent="-320040" eaLnBrk="1" fontAlgn="auto" hangingPunct="1">
              <a:spcAft>
                <a:spcPts val="0"/>
              </a:spcAft>
              <a:buFont typeface="Arial" pitchFamily="34" charset="0"/>
              <a:buNone/>
              <a:defRPr/>
            </a:pPr>
            <a:r>
              <a:rPr lang="en-US" dirty="0"/>
              <a:t>programs to large specialty-based practices, the</a:t>
            </a:r>
          </a:p>
          <a:p>
            <a:pPr marL="320040" indent="-320040" eaLnBrk="1" fontAlgn="auto" hangingPunct="1">
              <a:spcAft>
                <a:spcPts val="0"/>
              </a:spcAft>
              <a:buFont typeface="Arial" pitchFamily="34" charset="0"/>
              <a:buNone/>
              <a:defRPr/>
            </a:pPr>
            <a:r>
              <a:rPr lang="en-US" dirty="0"/>
              <a:t>AMA staff said that SETMA “has the most expansive</a:t>
            </a:r>
          </a:p>
          <a:p>
            <a:pPr marL="320040" indent="-320040" eaLnBrk="1" fontAlgn="auto" hangingPunct="1">
              <a:spcAft>
                <a:spcPts val="0"/>
              </a:spcAft>
              <a:buFont typeface="Arial" pitchFamily="34" charset="0"/>
              <a:buNone/>
              <a:defRPr/>
            </a:pPr>
            <a:r>
              <a:rPr lang="en-US" dirty="0"/>
              <a:t>and impressive tools for fulfilling the goals of the</a:t>
            </a:r>
          </a:p>
          <a:p>
            <a:pPr marL="320040" indent="-320040" eaLnBrk="1" fontAlgn="auto" hangingPunct="1">
              <a:spcAft>
                <a:spcPts val="0"/>
              </a:spcAft>
              <a:buFont typeface="Arial" pitchFamily="34" charset="0"/>
              <a:buNone/>
              <a:defRPr/>
            </a:pPr>
            <a:r>
              <a:rPr lang="en-US" dirty="0"/>
              <a:t>study.”  They added, “We have never seen anything</a:t>
            </a:r>
          </a:p>
          <a:p>
            <a:pPr marL="320040" indent="-320040" eaLnBrk="1" fontAlgn="auto" hangingPunct="1">
              <a:spcAft>
                <a:spcPts val="0"/>
              </a:spcAft>
              <a:buFont typeface="Arial" pitchFamily="34" charset="0"/>
              <a:buNone/>
              <a:defRPr/>
            </a:pPr>
            <a:r>
              <a:rPr lang="en-US" dirty="0"/>
              <a:t>like this anywhere.”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2 – Auditing Provider Performance</a:t>
            </a:r>
          </a:p>
        </p:txBody>
      </p:sp>
      <p:sp>
        <p:nvSpPr>
          <p:cNvPr id="58371" name="Content Placeholder 2"/>
          <p:cNvSpPr>
            <a:spLocks noGrp="1"/>
          </p:cNvSpPr>
          <p:nvPr>
            <p:ph sz="quarter" idx="1"/>
          </p:nvPr>
        </p:nvSpPr>
        <p:spPr>
          <a:xfrm>
            <a:off x="301625" y="1828800"/>
            <a:ext cx="8504238" cy="4648200"/>
          </a:xfrm>
        </p:spPr>
        <p:txBody>
          <a:bodyPr rtlCol="0">
            <a:normAutofit/>
          </a:bodyPr>
          <a:lstStyle/>
          <a:p>
            <a:pPr marL="320040" indent="-320040" eaLnBrk="1" fontAlgn="auto" hangingPunct="1">
              <a:spcAft>
                <a:spcPts val="0"/>
              </a:spcAft>
              <a:buFont typeface="Wingdings"/>
              <a:buChar char=""/>
              <a:defRPr/>
            </a:pPr>
            <a:r>
              <a:rPr lang="en-US" dirty="0"/>
              <a:t>SETMA designed auditing tools through IBM’s Business intelligence software,  COGNOS.  (see SETMA’s COGNOS Project  at  </a:t>
            </a:r>
            <a:r>
              <a:rPr lang="en-US" dirty="0">
                <a:hlinkClick r:id="rId2"/>
              </a:rPr>
              <a:t>www.jameslhollymd.com</a:t>
            </a:r>
            <a:r>
              <a:rPr lang="en-US" dirty="0"/>
              <a:t> under </a:t>
            </a:r>
            <a:r>
              <a:rPr lang="en-US" i="1" dirty="0"/>
              <a:t>Your Life Your Health </a:t>
            </a:r>
            <a:r>
              <a:rPr lang="en-US" dirty="0"/>
              <a:t>and the </a:t>
            </a:r>
            <a:r>
              <a:rPr lang="en-US" dirty="0" err="1"/>
              <a:t>icon</a:t>
            </a:r>
            <a:r>
              <a:rPr lang="en-US" i="1" dirty="0" err="1"/>
              <a:t>COGNOS</a:t>
            </a:r>
            <a:r>
              <a:rPr lang="en-US" dirty="0"/>
              <a:t>.)</a:t>
            </a:r>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r>
              <a:rPr lang="en-US" dirty="0"/>
              <a:t>Through COGNOS, SETMA is able to display outcomes  trending which can show seasonal patterns of care and trending comparing one provider with another.  </a:t>
            </a:r>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2 – Auditing Provider Performance</a:t>
            </a:r>
          </a:p>
        </p:txBody>
      </p:sp>
      <p:sp>
        <p:nvSpPr>
          <p:cNvPr id="59395" name="Content Placeholder 2"/>
          <p:cNvSpPr>
            <a:spLocks noGrp="1"/>
          </p:cNvSpPr>
          <p:nvPr>
            <p:ph sz="quarter" idx="1"/>
          </p:nvPr>
        </p:nvSpPr>
        <p:spPr>
          <a:xfrm>
            <a:off x="182563" y="1524000"/>
            <a:ext cx="8504237" cy="4575175"/>
          </a:xfrm>
        </p:spPr>
        <p:txBody>
          <a:bodyPr rtlCol="0">
            <a:normAutofit fontScale="92500"/>
          </a:bodyPr>
          <a:lstStyle/>
          <a:p>
            <a:pPr marL="320040" indent="-320040" eaLnBrk="1" fontAlgn="auto" hangingPunct="1">
              <a:spcAft>
                <a:spcPts val="0"/>
              </a:spcAft>
              <a:buFont typeface="Wingdings"/>
              <a:buChar char=""/>
              <a:defRPr/>
            </a:pPr>
            <a:r>
              <a:rPr lang="en-US" dirty="0"/>
              <a:t>It is also possible to look at differences between the care of patients who are treated to goal and those who are not.</a:t>
            </a:r>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r>
              <a:rPr lang="en-US" dirty="0"/>
              <a:t>Patients can be compared as to socio-economic characteristics, ethnicity, frequency of evaluation by  visits and by laboratory analysis, numbers of medication, payer class, cultural, financial and other barriers to care, gender and other differences.  This analysis can suggest ways in which to modify care in order to get all patients to goal.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2 – Auditing Provider Performance</a:t>
            </a:r>
          </a:p>
        </p:txBody>
      </p:sp>
      <p:sp>
        <p:nvSpPr>
          <p:cNvPr id="52227" name="Content Placeholder 2"/>
          <p:cNvSpPr>
            <a:spLocks noGrp="1"/>
          </p:cNvSpPr>
          <p:nvPr>
            <p:ph sz="quarter" idx="1"/>
          </p:nvPr>
        </p:nvSpPr>
        <p:spPr>
          <a:xfrm>
            <a:off x="301625" y="1905000"/>
            <a:ext cx="8504238" cy="4194175"/>
          </a:xfrm>
        </p:spPr>
        <p:txBody>
          <a:bodyPr/>
          <a:lstStyle/>
          <a:p>
            <a:pPr eaLnBrk="1" hangingPunct="1"/>
            <a:r>
              <a:rPr lang="en-US" sz="2400"/>
              <a:t>Using digital dashboard technology, SETMA analysis provider and practice performance in order to find patterns which can result in improved outcomes practice wide for an entire population of patients.  We analyze patient populations by:</a:t>
            </a:r>
          </a:p>
          <a:p>
            <a:pPr lvl="1" eaLnBrk="1" hangingPunct="1"/>
            <a:r>
              <a:rPr lang="en-US" sz="2400"/>
              <a:t>Provider Panel</a:t>
            </a:r>
          </a:p>
          <a:p>
            <a:pPr lvl="1" eaLnBrk="1" hangingPunct="1"/>
            <a:r>
              <a:rPr lang="en-US" sz="2400"/>
              <a:t>Practice Panel</a:t>
            </a:r>
          </a:p>
          <a:p>
            <a:pPr lvl="1" eaLnBrk="1" hangingPunct="1"/>
            <a:r>
              <a:rPr lang="en-US" sz="2400"/>
              <a:t>Financial Class – payer</a:t>
            </a:r>
          </a:p>
          <a:p>
            <a:pPr lvl="1" eaLnBrk="1" hangingPunct="1"/>
            <a:r>
              <a:rPr lang="en-US" sz="2400"/>
              <a:t>Ethic Group</a:t>
            </a:r>
          </a:p>
          <a:p>
            <a:pPr lvl="1" eaLnBrk="1" hangingPunct="1"/>
            <a:r>
              <a:rPr lang="en-US" sz="2400"/>
              <a:t>Socio-economic groups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2 – Auditing Provider Performance</a:t>
            </a:r>
          </a:p>
        </p:txBody>
      </p:sp>
      <p:sp>
        <p:nvSpPr>
          <p:cNvPr id="53251" name="Content Placeholder 2"/>
          <p:cNvSpPr>
            <a:spLocks noGrp="1"/>
          </p:cNvSpPr>
          <p:nvPr>
            <p:ph sz="quarter" idx="1"/>
          </p:nvPr>
        </p:nvSpPr>
        <p:spPr>
          <a:xfrm>
            <a:off x="301625" y="2057400"/>
            <a:ext cx="8504238" cy="4041775"/>
          </a:xfrm>
        </p:spPr>
        <p:txBody>
          <a:bodyPr/>
          <a:lstStyle/>
          <a:p>
            <a:pPr eaLnBrk="1" hangingPunct="1"/>
            <a:r>
              <a:rPr lang="en-US" sz="2400"/>
              <a:t>We are able to analyze if there are patterns to explain why one population or one patient is not to goal and others are. WE can look at:</a:t>
            </a:r>
          </a:p>
          <a:p>
            <a:pPr lvl="1" eaLnBrk="1" hangingPunct="1"/>
            <a:r>
              <a:rPr lang="en-US" sz="2400"/>
              <a:t>Frequency of visits</a:t>
            </a:r>
          </a:p>
          <a:p>
            <a:pPr lvl="1" eaLnBrk="1" hangingPunct="1"/>
            <a:r>
              <a:rPr lang="en-US" sz="2400"/>
              <a:t>Frequency of testing</a:t>
            </a:r>
          </a:p>
          <a:p>
            <a:pPr lvl="1" eaLnBrk="1" hangingPunct="1"/>
            <a:r>
              <a:rPr lang="en-US" sz="2400"/>
              <a:t>Number of medications</a:t>
            </a:r>
          </a:p>
          <a:p>
            <a:pPr lvl="1" eaLnBrk="1" hangingPunct="1"/>
            <a:r>
              <a:rPr lang="en-US" sz="2400"/>
              <a:t>Change in treatment</a:t>
            </a:r>
          </a:p>
          <a:p>
            <a:pPr lvl="1" eaLnBrk="1" hangingPunct="1"/>
            <a:r>
              <a:rPr lang="en-US" sz="2400"/>
              <a:t>Education or not</a:t>
            </a:r>
          </a:p>
          <a:p>
            <a:pPr lvl="1" eaLnBrk="1" hangingPunct="1"/>
            <a:r>
              <a:rPr lang="en-US" sz="2400"/>
              <a:t>Many other metrics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2 – Auditing Provider Performance</a:t>
            </a:r>
          </a:p>
        </p:txBody>
      </p:sp>
      <p:pic>
        <p:nvPicPr>
          <p:cNvPr id="542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28775"/>
            <a:ext cx="73437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2 – Auditing Provider Performance</a:t>
            </a: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8074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2 – Auditing Provider Performance</a:t>
            </a:r>
          </a:p>
        </p:txBody>
      </p:sp>
      <p:pic>
        <p:nvPicPr>
          <p:cNvPr id="56323"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63688" y="1600200"/>
            <a:ext cx="6251575" cy="4495800"/>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009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184467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276600"/>
            <a:ext cx="66865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0" y="76200"/>
            <a:ext cx="9144000" cy="990600"/>
          </a:xfrm>
        </p:spPr>
        <p:txBody>
          <a:bodyPr rtlCol="0">
            <a:normAutofit/>
          </a:bodyPr>
          <a:lstStyle/>
          <a:p>
            <a:pPr eaLnBrk="1" fontAlgn="auto" hangingPunct="1">
              <a:spcAft>
                <a:spcPts val="0"/>
              </a:spcAft>
              <a:defRPr/>
            </a:pPr>
            <a:r>
              <a:rPr lang="en-US" dirty="0"/>
              <a:t>Step 2 – Auditing Provider Performance</a:t>
            </a:r>
            <a:endParaRPr lang="en-US" dirty="0">
              <a:solidFill>
                <a:schemeClr val="accent1">
                  <a:satMod val="150000"/>
                </a:schemeClr>
              </a:solidFill>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2 – Auditing Provider Performance</a:t>
            </a:r>
          </a:p>
        </p:txBody>
      </p:sp>
      <p:sp>
        <p:nvSpPr>
          <p:cNvPr id="58371" name="Content Placeholder 2"/>
          <p:cNvSpPr>
            <a:spLocks noGrp="1"/>
          </p:cNvSpPr>
          <p:nvPr>
            <p:ph sz="quarter" idx="1"/>
          </p:nvPr>
        </p:nvSpPr>
        <p:spPr>
          <a:xfrm>
            <a:off x="381000" y="2362200"/>
            <a:ext cx="8504238" cy="3352800"/>
          </a:xfrm>
        </p:spPr>
        <p:txBody>
          <a:bodyPr/>
          <a:lstStyle/>
          <a:p>
            <a:pPr eaLnBrk="1" hangingPunct="1">
              <a:buFont typeface="Wingdings 2" pitchFamily="18" charset="2"/>
              <a:buNone/>
            </a:pPr>
            <a:r>
              <a:rPr lang="en-US" sz="2400"/>
              <a:t>We are able to present over-time patient results comparing:</a:t>
            </a:r>
          </a:p>
          <a:p>
            <a:pPr eaLnBrk="1" hangingPunct="1">
              <a:buFont typeface="Wingdings 2" pitchFamily="18" charset="2"/>
              <a:buNone/>
            </a:pPr>
            <a:endParaRPr lang="en-US" sz="2400"/>
          </a:p>
          <a:p>
            <a:pPr lvl="1" eaLnBrk="1" hangingPunct="1"/>
            <a:r>
              <a:rPr lang="en-US" sz="2400"/>
              <a:t>Provider to practice</a:t>
            </a:r>
          </a:p>
          <a:p>
            <a:pPr lvl="1" eaLnBrk="1" hangingPunct="1"/>
            <a:r>
              <a:rPr lang="en-US" sz="2400"/>
              <a:t>Provider to provider</a:t>
            </a:r>
          </a:p>
          <a:p>
            <a:pPr lvl="1" eaLnBrk="1" hangingPunct="1"/>
            <a:r>
              <a:rPr lang="en-US" sz="2400"/>
              <a:t>Provider current to provider over time</a:t>
            </a:r>
          </a:p>
          <a:p>
            <a:pPr lvl="1" eaLnBrk="1" hangingPunct="1"/>
            <a:r>
              <a:rPr lang="en-US" sz="2400"/>
              <a:t>Trending of results to see seasonal changes, etc.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2 – Auditing Provider Performance</a:t>
            </a:r>
          </a:p>
        </p:txBody>
      </p:sp>
      <p:pic>
        <p:nvPicPr>
          <p:cNvPr id="593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76200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eaLnBrk="1" hangingPunct="1"/>
            <a:r>
              <a:rPr lang="en-US"/>
              <a:t>About SETMA</a:t>
            </a:r>
          </a:p>
        </p:txBody>
      </p:sp>
      <p:sp>
        <p:nvSpPr>
          <p:cNvPr id="3" name="Content Placeholder 2"/>
          <p:cNvSpPr>
            <a:spLocks noGrp="1"/>
          </p:cNvSpPr>
          <p:nvPr>
            <p:ph sz="quarter" idx="1"/>
          </p:nvPr>
        </p:nvSpPr>
        <p:spPr>
          <a:xfrm>
            <a:off x="612775" y="1600200"/>
            <a:ext cx="8153400" cy="4495800"/>
          </a:xfrm>
        </p:spPr>
        <p:txBody>
          <a:bodyPr rtlCol="0">
            <a:normAutofit fontScale="77500" lnSpcReduction="20000"/>
          </a:bodyPr>
          <a:lstStyle/>
          <a:p>
            <a:pPr marL="320040" indent="-320040" eaLnBrk="1" fontAlgn="auto" hangingPunct="1">
              <a:spcAft>
                <a:spcPts val="0"/>
              </a:spcAft>
              <a:buFont typeface="Wingdings"/>
              <a:buNone/>
              <a:defRPr/>
            </a:pPr>
            <a:r>
              <a:rPr lang="en-US" b="1" dirty="0"/>
              <a:t>Links to more information from SETMA:</a:t>
            </a:r>
          </a:p>
          <a:p>
            <a:pPr marL="320040" indent="-320040" eaLnBrk="1" fontAlgn="auto" hangingPunct="1">
              <a:spcAft>
                <a:spcPts val="0"/>
              </a:spcAft>
              <a:buFont typeface="Wingdings"/>
              <a:buNone/>
              <a:defRPr/>
            </a:pPr>
            <a:endParaRPr lang="en-US" b="1" dirty="0"/>
          </a:p>
          <a:p>
            <a:pPr marL="320040" indent="-320040" eaLnBrk="1" fontAlgn="auto" hangingPunct="1">
              <a:spcAft>
                <a:spcPts val="0"/>
              </a:spcAft>
              <a:buFont typeface="Wingdings"/>
              <a:buChar char=""/>
              <a:defRPr/>
            </a:pPr>
            <a:r>
              <a:rPr lang="en-US" b="1" i="1" dirty="0">
                <a:hlinkClick r:id="rId2"/>
              </a:rPr>
              <a:t>More Than A Transcription Service:</a:t>
            </a:r>
            <a:r>
              <a:rPr lang="en-US" dirty="0"/>
              <a:t> The paper, written in 1999, looks at SETMA’s philosophy of “electronic patient management.”   </a:t>
            </a:r>
          </a:p>
          <a:p>
            <a:pPr marL="320040" indent="-320040" eaLnBrk="1" fontAlgn="auto" hangingPunct="1">
              <a:spcAft>
                <a:spcPts val="0"/>
              </a:spcAft>
              <a:buFont typeface="Wingdings"/>
              <a:buChar char=""/>
              <a:defRPr/>
            </a:pPr>
            <a:r>
              <a:rPr lang="en-US" b="1" dirty="0">
                <a:hlinkClick r:id="rId3"/>
              </a:rPr>
              <a:t>The Less Initiative at SETMA:</a:t>
            </a:r>
            <a:r>
              <a:rPr lang="en-US" dirty="0"/>
              <a:t> Read more about the practice’s approach to disease management:  </a:t>
            </a:r>
            <a:r>
              <a:rPr lang="en-US" b="1" dirty="0"/>
              <a:t>Lose Weight – Exercise – Stop – Smoking.</a:t>
            </a:r>
          </a:p>
          <a:p>
            <a:pPr marL="320040" indent="-320040" eaLnBrk="1" fontAlgn="auto" hangingPunct="1">
              <a:spcAft>
                <a:spcPts val="0"/>
              </a:spcAft>
              <a:buFont typeface="Wingdings"/>
              <a:buChar char=""/>
              <a:defRPr/>
            </a:pPr>
            <a:r>
              <a:rPr lang="en-US" b="1" dirty="0">
                <a:hlinkClick r:id="rId4"/>
              </a:rPr>
              <a:t>Electronic Patient Management:</a:t>
            </a:r>
            <a:r>
              <a:rPr lang="en-US" b="1" dirty="0"/>
              <a:t> </a:t>
            </a:r>
            <a:r>
              <a:rPr lang="en-US" dirty="0"/>
              <a:t>Read Dr. Holly’s presentation – </a:t>
            </a:r>
            <a:r>
              <a:rPr lang="en-US" i="1" dirty="0"/>
              <a:t>Spanning the Specialties</a:t>
            </a:r>
            <a:r>
              <a:rPr lang="en-US" dirty="0"/>
              <a:t> — at HIMSS2006 to learn about the design of an EMR from the perspective of “electronic patient management” and Dr. Peter </a:t>
            </a:r>
            <a:r>
              <a:rPr lang="en-US" dirty="0" err="1"/>
              <a:t>Senge’s</a:t>
            </a:r>
            <a:r>
              <a:rPr lang="en-US" dirty="0"/>
              <a:t> systems thinking concepts from </a:t>
            </a:r>
            <a:r>
              <a:rPr lang="en-US" i="1" dirty="0"/>
              <a:t>The Fifth Discipline</a:t>
            </a:r>
            <a:r>
              <a:rPr lang="en-US" dirty="0"/>
              <a:t>. </a:t>
            </a:r>
            <a:br>
              <a:rPr lang="en-US" dirty="0"/>
            </a:b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3 – Analysis of Provider Performance</a:t>
            </a:r>
          </a:p>
        </p:txBody>
      </p:sp>
      <p:sp>
        <p:nvSpPr>
          <p:cNvPr id="3" name="Content Placeholder 2"/>
          <p:cNvSpPr>
            <a:spLocks noGrp="1"/>
          </p:cNvSpPr>
          <p:nvPr>
            <p:ph sz="quarter" idx="1"/>
          </p:nvPr>
        </p:nvSpPr>
        <p:spPr>
          <a:xfrm>
            <a:off x="301625" y="1676400"/>
            <a:ext cx="8504238" cy="4422775"/>
          </a:xfrm>
        </p:spPr>
        <p:txBody>
          <a:bodyPr rtlCol="0">
            <a:normAutofit/>
          </a:bodyPr>
          <a:lstStyle/>
          <a:p>
            <a:pPr marL="457200" indent="-457200" eaLnBrk="1" fontAlgn="auto" hangingPunct="1">
              <a:spcAft>
                <a:spcPts val="0"/>
              </a:spcAft>
              <a:buFont typeface="Wingdings"/>
              <a:buChar char=""/>
              <a:defRPr/>
            </a:pPr>
            <a:r>
              <a:rPr lang="en-US" dirty="0"/>
              <a:t>The </a:t>
            </a:r>
            <a:r>
              <a:rPr lang="en-US" b="1" dirty="0"/>
              <a:t>statistical analyzing </a:t>
            </a:r>
            <a:r>
              <a:rPr lang="en-US" dirty="0"/>
              <a:t>of the above audit performance in order to measure improvement by practice, by clinic or by provider. This includes analysis for ethnic disparities, and other discriminators such as age, gender, payer class, socio economic groupings, education, frequency of visit, frequency of testing, etc.  </a:t>
            </a:r>
          </a:p>
          <a:p>
            <a:pPr marL="457200" indent="-457200" eaLnBrk="1" fontAlgn="auto" hangingPunct="1">
              <a:spcAft>
                <a:spcPts val="0"/>
              </a:spcAft>
              <a:buFont typeface="Wingdings"/>
              <a:buChar char=""/>
              <a:defRPr/>
            </a:pPr>
            <a:r>
              <a:rPr lang="en-US" b="1" dirty="0"/>
              <a:t>This allows SETMA to look for leverage points through which to improve care of all patients.</a:t>
            </a:r>
          </a:p>
          <a:p>
            <a:pPr marL="457200" indent="-45720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3 – Analysis of Provider Performance</a:t>
            </a:r>
          </a:p>
        </p:txBody>
      </p:sp>
      <p:sp>
        <p:nvSpPr>
          <p:cNvPr id="61443" name="Content Placeholder 2"/>
          <p:cNvSpPr>
            <a:spLocks noGrp="1"/>
          </p:cNvSpPr>
          <p:nvPr>
            <p:ph sz="quarter" idx="1"/>
          </p:nvPr>
        </p:nvSpPr>
        <p:spPr>
          <a:xfrm>
            <a:off x="381000" y="2209800"/>
            <a:ext cx="8504238" cy="4114800"/>
          </a:xfrm>
        </p:spPr>
        <p:txBody>
          <a:bodyPr/>
          <a:lstStyle/>
          <a:p>
            <a:pPr eaLnBrk="1" hangingPunct="1"/>
            <a:r>
              <a:rPr lang="en-US"/>
              <a:t>Raw data can be misleading. It can cause you to think you are doing a good job when in fact many of your patients are not receiving optimal care.  For instance the tracking of your mean performance in the treatment of diabetes may obscure the fact that a large percentage of your patients are not at goal.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3 – Analysis of Provider Performance</a:t>
            </a:r>
          </a:p>
        </p:txBody>
      </p:sp>
      <p:sp>
        <p:nvSpPr>
          <p:cNvPr id="62467" name="Content Placeholder 2"/>
          <p:cNvSpPr>
            <a:spLocks noGrp="1"/>
          </p:cNvSpPr>
          <p:nvPr>
            <p:ph sz="quarter" idx="1"/>
          </p:nvPr>
        </p:nvSpPr>
        <p:spPr>
          <a:xfrm>
            <a:off x="381000" y="1752600"/>
            <a:ext cx="8504238" cy="4572000"/>
          </a:xfrm>
        </p:spPr>
        <p:txBody>
          <a:bodyPr/>
          <a:lstStyle/>
          <a:p>
            <a:pPr eaLnBrk="1" hangingPunct="1"/>
            <a:endParaRPr lang="en-US"/>
          </a:p>
          <a:p>
            <a:pPr eaLnBrk="1" hangingPunct="1"/>
            <a:r>
              <a:rPr lang="en-US"/>
              <a:t>Each of the statistical measurements which SETMA Tracks --  the mean, the median, the mode and the standard deviation -- tells us something about our performance, and helps us design quality improvement initiatives for the future.  Of  particular, and often, of little known importance is the standard deviation.</a:t>
            </a:r>
          </a:p>
          <a:p>
            <a:pPr eaLnBrk="1" hangingPunct="1"/>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3 – Analysis of Provider Performance</a:t>
            </a:r>
          </a:p>
        </p:txBody>
      </p:sp>
      <p:sp>
        <p:nvSpPr>
          <p:cNvPr id="63491" name="Content Placeholder 2"/>
          <p:cNvSpPr>
            <a:spLocks noGrp="1"/>
          </p:cNvSpPr>
          <p:nvPr>
            <p:ph sz="quarter" idx="1"/>
          </p:nvPr>
        </p:nvSpPr>
        <p:spPr>
          <a:xfrm>
            <a:off x="381000" y="1981200"/>
            <a:ext cx="8504238" cy="4343400"/>
          </a:xfrm>
        </p:spPr>
        <p:txBody>
          <a:bodyPr/>
          <a:lstStyle/>
          <a:p>
            <a:pPr eaLnBrk="1" hangingPunct="1"/>
            <a:r>
              <a:rPr lang="en-US"/>
              <a:t>From 2000 to 2010, SETMA has shown annual improvement in the </a:t>
            </a:r>
            <a:r>
              <a:rPr lang="en-US" b="1"/>
              <a:t>mean</a:t>
            </a:r>
            <a:r>
              <a:rPr lang="en-US"/>
              <a:t> (the average) and the </a:t>
            </a:r>
            <a:r>
              <a:rPr lang="en-US" b="1"/>
              <a:t>median</a:t>
            </a:r>
            <a:r>
              <a:rPr lang="en-US"/>
              <a:t> for the treatment of diabetes. </a:t>
            </a:r>
          </a:p>
          <a:p>
            <a:pPr eaLnBrk="1" hangingPunct="1"/>
            <a:endParaRPr lang="en-US"/>
          </a:p>
          <a:p>
            <a:pPr eaLnBrk="1" hangingPunct="1"/>
            <a:r>
              <a:rPr lang="en-US"/>
              <a:t>There has never been a year when we did not improve.  Yet, our </a:t>
            </a:r>
            <a:r>
              <a:rPr lang="en-US" b="1"/>
              <a:t>standard deviations </a:t>
            </a:r>
            <a:r>
              <a:rPr lang="en-US"/>
              <a:t>revealed that there were still significant numbers of our patients who are not being treated successfully.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3 – Analysis of Provider Performance</a:t>
            </a:r>
          </a:p>
        </p:txBody>
      </p:sp>
      <p:sp>
        <p:nvSpPr>
          <p:cNvPr id="64515" name="Content Placeholder 2"/>
          <p:cNvSpPr>
            <a:spLocks noGrp="1"/>
          </p:cNvSpPr>
          <p:nvPr>
            <p:ph sz="quarter" idx="1"/>
          </p:nvPr>
        </p:nvSpPr>
        <p:spPr>
          <a:xfrm>
            <a:off x="301625" y="1752600"/>
            <a:ext cx="8504238" cy="4346575"/>
          </a:xfrm>
        </p:spPr>
        <p:txBody>
          <a:bodyPr/>
          <a:lstStyle/>
          <a:p>
            <a:pPr eaLnBrk="1" hangingPunct="1"/>
            <a:endParaRPr lang="en-US"/>
          </a:p>
          <a:p>
            <a:pPr eaLnBrk="1" hangingPunct="1"/>
            <a:r>
              <a:rPr lang="en-US"/>
              <a:t>From 2008 to 2009, SETMA experience a 9.3% improvement in standard deviation. Some individual SETMA  providers had an improvement of over 16% in their standard deviations. </a:t>
            </a:r>
          </a:p>
          <a:p>
            <a:pPr eaLnBrk="1" hangingPunct="1"/>
            <a:endParaRPr lang="en-US"/>
          </a:p>
          <a:p>
            <a:pPr eaLnBrk="1" hangingPunct="1"/>
            <a:r>
              <a:rPr lang="en-US"/>
              <a:t>SETMA’s HbA1C  standard deviations from  2000 to 2011 have improved from 1.98 to 1.33.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3 – Analysis of Provider Performance</a:t>
            </a:r>
          </a:p>
        </p:txBody>
      </p:sp>
      <p:sp>
        <p:nvSpPr>
          <p:cNvPr id="65539" name="Content Placeholder 2"/>
          <p:cNvSpPr>
            <a:spLocks noGrp="1"/>
          </p:cNvSpPr>
          <p:nvPr>
            <p:ph sz="quarter" idx="1"/>
          </p:nvPr>
        </p:nvSpPr>
        <p:spPr>
          <a:xfrm>
            <a:off x="381000" y="2362200"/>
            <a:ext cx="8504238" cy="3962400"/>
          </a:xfrm>
        </p:spPr>
        <p:txBody>
          <a:bodyPr/>
          <a:lstStyle/>
          <a:p>
            <a:pPr eaLnBrk="1" hangingPunct="1"/>
            <a:r>
              <a:rPr lang="en-US"/>
              <a:t>When our standard deviations are below 1 and as they approach 0.8, we can be increasingly confident that </a:t>
            </a:r>
            <a:r>
              <a:rPr lang="en-US" b="1" i="1" u="sng"/>
              <a:t>all</a:t>
            </a:r>
            <a:r>
              <a:rPr lang="en-US"/>
              <a:t> of our patients with diabetes are being treated well.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4 – Public Reporting of Performance</a:t>
            </a:r>
          </a:p>
        </p:txBody>
      </p:sp>
      <p:sp>
        <p:nvSpPr>
          <p:cNvPr id="3" name="Content Placeholder 2"/>
          <p:cNvSpPr>
            <a:spLocks noGrp="1"/>
          </p:cNvSpPr>
          <p:nvPr>
            <p:ph sz="quarter" idx="1"/>
          </p:nvPr>
        </p:nvSpPr>
        <p:spPr>
          <a:xfrm>
            <a:off x="301625" y="2286000"/>
            <a:ext cx="8504238" cy="3813175"/>
          </a:xfrm>
        </p:spPr>
        <p:txBody>
          <a:bodyPr rtlCol="0">
            <a:normAutofit/>
          </a:bodyPr>
          <a:lstStyle/>
          <a:p>
            <a:pPr marL="514350" indent="-514350" eaLnBrk="1" fontAlgn="auto" hangingPunct="1">
              <a:spcAft>
                <a:spcPts val="0"/>
              </a:spcAft>
              <a:buFont typeface="Wingdings"/>
              <a:buChar char=""/>
              <a:defRPr/>
            </a:pPr>
            <a:endParaRPr lang="en-US" dirty="0"/>
          </a:p>
          <a:p>
            <a:pPr marL="514350" indent="-514350" eaLnBrk="1" fontAlgn="auto" hangingPunct="1">
              <a:spcAft>
                <a:spcPts val="0"/>
              </a:spcAft>
              <a:buFont typeface="Wingdings"/>
              <a:buChar char=""/>
              <a:defRPr/>
            </a:pPr>
            <a:r>
              <a:rPr lang="en-US" dirty="0"/>
              <a:t>The </a:t>
            </a:r>
            <a:r>
              <a:rPr lang="en-US" b="1" dirty="0"/>
              <a:t>public reporting </a:t>
            </a:r>
            <a:r>
              <a:rPr lang="en-US" dirty="0"/>
              <a:t>by provider of performance on hundreds of quality measures places pressure on all providers to improve, and it allows patients to know what is expected of providers.  </a:t>
            </a:r>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4 – Public Reporting of Performance</a:t>
            </a:r>
          </a:p>
        </p:txBody>
      </p:sp>
      <p:sp>
        <p:nvSpPr>
          <p:cNvPr id="3" name="Content Placeholder 2"/>
          <p:cNvSpPr>
            <a:spLocks noGrp="1"/>
          </p:cNvSpPr>
          <p:nvPr>
            <p:ph sz="quarter" idx="1"/>
          </p:nvPr>
        </p:nvSpPr>
        <p:spPr>
          <a:xfrm>
            <a:off x="301625" y="1752600"/>
            <a:ext cx="8504238" cy="4346575"/>
          </a:xfrm>
        </p:spPr>
        <p:txBody>
          <a:bodyPr rtlCol="0">
            <a:normAutofit/>
          </a:bodyPr>
          <a:lstStyle/>
          <a:p>
            <a:pPr marL="514350" indent="-514350" eaLnBrk="1" fontAlgn="auto" hangingPunct="1">
              <a:spcAft>
                <a:spcPts val="0"/>
              </a:spcAft>
              <a:buFont typeface="Wingdings 2" pitchFamily="18" charset="2"/>
              <a:buNone/>
              <a:defRPr/>
            </a:pPr>
            <a:r>
              <a:rPr lang="en-US" sz="2800" dirty="0"/>
              <a:t>SETMA public reports quality metrics two ways:</a:t>
            </a:r>
          </a:p>
          <a:p>
            <a:pPr marL="514350" indent="-514350" eaLnBrk="1" fontAlgn="auto" hangingPunct="1">
              <a:spcAft>
                <a:spcPts val="0"/>
              </a:spcAft>
              <a:buFont typeface="Wingdings 2" pitchFamily="18" charset="2"/>
              <a:buNone/>
              <a:defRPr/>
            </a:pPr>
            <a:endParaRPr lang="en-US" sz="2800" dirty="0"/>
          </a:p>
          <a:p>
            <a:pPr marL="514350" indent="-514350" eaLnBrk="1" fontAlgn="auto" hangingPunct="1">
              <a:spcAft>
                <a:spcPts val="0"/>
              </a:spcAft>
              <a:buFont typeface="Wingdings 2" pitchFamily="18" charset="2"/>
              <a:buAutoNum type="arabicPeriod"/>
              <a:defRPr/>
            </a:pPr>
            <a:r>
              <a:rPr lang="en-US" sz="2800" dirty="0"/>
              <a:t>In the patient’s plan of care and treatment plan which is given to the patient at the point of care.  This reporting is specific to the individual patient.</a:t>
            </a:r>
          </a:p>
          <a:p>
            <a:pPr marL="514350" indent="-514350" eaLnBrk="1" fontAlgn="auto" hangingPunct="1">
              <a:spcAft>
                <a:spcPts val="0"/>
              </a:spcAft>
              <a:buFont typeface="Wingdings 2" pitchFamily="18" charset="2"/>
              <a:buAutoNum type="arabicPeriod"/>
              <a:defRPr/>
            </a:pPr>
            <a:r>
              <a:rPr lang="en-US" sz="2800" dirty="0"/>
              <a:t>On SETMA’s website.  Here the reporting is by panels or populations of patients without patient identification but with the provider name given.  </a:t>
            </a:r>
          </a:p>
          <a:p>
            <a:pPr marL="320040" indent="-320040" eaLnBrk="1" fontAlgn="auto" hangingPunct="1">
              <a:spcAft>
                <a:spcPts val="0"/>
              </a:spcAft>
              <a:buFont typeface="Arial" pitchFamily="34" charset="0"/>
              <a:buChar char="•"/>
              <a:defRP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4 – Public Reporting of Performance</a:t>
            </a:r>
          </a:p>
        </p:txBody>
      </p:sp>
      <p:sp>
        <p:nvSpPr>
          <p:cNvPr id="76803" name="Content Placeholder 2"/>
          <p:cNvSpPr>
            <a:spLocks noGrp="1"/>
          </p:cNvSpPr>
          <p:nvPr>
            <p:ph sz="quarter" idx="1"/>
          </p:nvPr>
        </p:nvSpPr>
        <p:spPr>
          <a:xfrm>
            <a:off x="381000" y="1905000"/>
            <a:ext cx="8504238" cy="4419600"/>
          </a:xfrm>
        </p:spPr>
        <p:txBody>
          <a:bodyPr rtlCol="0">
            <a:normAutofit lnSpcReduction="10000"/>
          </a:bodyPr>
          <a:lstStyle/>
          <a:p>
            <a:pPr marL="320040" indent="-320040" eaLnBrk="1" fontAlgn="auto" hangingPunct="1">
              <a:spcAft>
                <a:spcPts val="0"/>
              </a:spcAft>
              <a:buFont typeface="Wingdings"/>
              <a:buChar char=""/>
              <a:defRPr/>
            </a:pPr>
            <a:r>
              <a:rPr lang="en-US" dirty="0"/>
              <a:t>One of the most insidious problems in healthcare delivery is reported in the medical literature as “treatment inertia.” This is caused by the natural inclination of human beings to resist change.  </a:t>
            </a:r>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r>
              <a:rPr lang="en-US" dirty="0"/>
              <a:t>Often, when care is not to goal, no change in treatment is made.  As a result, one of the auditing elements in SETMA’s COGNOS Project is the assessment of whether a treatment change was made when a patient was not treated to goal.  </a:t>
            </a:r>
            <a:endParaRPr lang="en-US" b="1" i="1" u="sng" dirty="0">
              <a:hlinkClick r:id="rId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4 – Public Reporting of Performance</a:t>
            </a:r>
          </a:p>
        </p:txBody>
      </p:sp>
      <p:sp>
        <p:nvSpPr>
          <p:cNvPr id="77827" name="Content Placeholder 2"/>
          <p:cNvSpPr>
            <a:spLocks noGrp="1"/>
          </p:cNvSpPr>
          <p:nvPr>
            <p:ph sz="quarter" idx="1"/>
          </p:nvPr>
        </p:nvSpPr>
        <p:spPr>
          <a:xfrm>
            <a:off x="381000" y="1905000"/>
            <a:ext cx="8504238" cy="4419600"/>
          </a:xfrm>
        </p:spPr>
        <p:txBody>
          <a:bodyPr rtlCol="0">
            <a:normAutofit lnSpcReduction="10000"/>
          </a:bodyPr>
          <a:lstStyle/>
          <a:p>
            <a:pPr marL="320040" indent="-320040" eaLnBrk="1" fontAlgn="auto" hangingPunct="1">
              <a:spcAft>
                <a:spcPts val="0"/>
              </a:spcAft>
              <a:buFont typeface="Wingdings"/>
              <a:buChar char=""/>
              <a:defRPr/>
            </a:pPr>
            <a:r>
              <a:rPr lang="en-US" dirty="0"/>
              <a:t>Overcoming “treatment inertia” requires the creating of an increased level of discomfort in the healthcare provider and in the patient so that both are more inclined to change their performance.  </a:t>
            </a:r>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r>
              <a:rPr lang="en-US" dirty="0"/>
              <a:t>SETMA believes that one of the ways to do this is the pubic reporting of provider performance.  That is why  we are publishing provider performance by provider name at</a:t>
            </a:r>
            <a:r>
              <a:rPr lang="en-US" dirty="0">
                <a:hlinkClick r:id="rId2"/>
              </a:rPr>
              <a:t>www.jameslhollymd.com</a:t>
            </a:r>
            <a:r>
              <a:rPr lang="en-US" dirty="0"/>
              <a:t> under </a:t>
            </a:r>
            <a:r>
              <a:rPr lang="en-US" b="1" i="1" dirty="0"/>
              <a:t>Public Reporting</a:t>
            </a:r>
            <a:r>
              <a:rPr lang="en-US" dirty="0"/>
              <a:t>.</a:t>
            </a:r>
          </a:p>
          <a:p>
            <a:pPr marL="320040" indent="-320040" eaLnBrk="1" fontAlgn="auto" hangingPunct="1">
              <a:spcAft>
                <a:spcPts val="0"/>
              </a:spcAft>
              <a:buFont typeface="Wingdings"/>
              <a:buChar char=""/>
              <a:defRPr/>
            </a:pPr>
            <a:endParaRPr lang="en-US" i="1" u="sng" dirty="0">
              <a:hlinkClick r:id="rId3"/>
            </a:endParaRPr>
          </a:p>
          <a:p>
            <a:pPr marL="320040" indent="-320040" eaLnBrk="1" fontAlgn="auto" hangingPunct="1">
              <a:spcAft>
                <a:spcPts val="0"/>
              </a:spcAft>
              <a:buFont typeface="Wingdings"/>
              <a:buChar char=""/>
              <a:defRPr/>
            </a:pPr>
            <a:endParaRPr lang="en-US" i="1" u="sng" dirty="0">
              <a:hlinkClick r:id="rId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a:t>The SETMA Approach</a:t>
            </a:r>
          </a:p>
        </p:txBody>
      </p:sp>
      <p:sp>
        <p:nvSpPr>
          <p:cNvPr id="3" name="Content Placeholder 2"/>
          <p:cNvSpPr>
            <a:spLocks noGrp="1"/>
          </p:cNvSpPr>
          <p:nvPr>
            <p:ph sz="quarter" idx="1"/>
          </p:nvPr>
        </p:nvSpPr>
        <p:spPr>
          <a:xfrm>
            <a:off x="612775" y="1600200"/>
            <a:ext cx="8153400" cy="4495800"/>
          </a:xfrm>
        </p:spPr>
        <p:txBody>
          <a:bodyPr rtlCol="0">
            <a:normAutofit fontScale="85000" lnSpcReduction="20000"/>
          </a:bodyPr>
          <a:lstStyle/>
          <a:p>
            <a:pPr marL="0" indent="0" eaLnBrk="1" fontAlgn="auto" hangingPunct="1">
              <a:spcAft>
                <a:spcPts val="0"/>
              </a:spcAft>
              <a:buFont typeface="Arial" pitchFamily="34" charset="0"/>
              <a:buNone/>
              <a:defRPr/>
            </a:pPr>
            <a:r>
              <a:rPr lang="en-US" b="1" dirty="0"/>
              <a:t>The SETMA Approach to Patient Care (Posted by HIMSS to their website, 2006)</a:t>
            </a:r>
          </a:p>
          <a:p>
            <a:pPr marL="320040" indent="-320040" eaLnBrk="1" fontAlgn="auto" hangingPunct="1">
              <a:spcAft>
                <a:spcPts val="0"/>
              </a:spcAft>
              <a:buFont typeface="Arial" pitchFamily="34" charset="0"/>
              <a:buNone/>
              <a:defRPr/>
            </a:pPr>
            <a:endParaRPr lang="en-US" dirty="0"/>
          </a:p>
          <a:p>
            <a:pPr marL="514350" indent="-514350" eaLnBrk="1" fontAlgn="auto" hangingPunct="1">
              <a:spcAft>
                <a:spcPts val="0"/>
              </a:spcAft>
              <a:buFont typeface="+mj-lt"/>
              <a:buAutoNum type="arabicPeriod"/>
              <a:defRPr/>
            </a:pPr>
            <a:r>
              <a:rPr lang="en-US" dirty="0"/>
              <a:t>Pursue Electronic Patient Management rather than Electronic Patient Records.</a:t>
            </a:r>
          </a:p>
          <a:p>
            <a:pPr marL="514350" indent="-514350" eaLnBrk="1" fontAlgn="auto" hangingPunct="1">
              <a:spcAft>
                <a:spcPts val="0"/>
              </a:spcAft>
              <a:buFont typeface="+mj-lt"/>
              <a:buAutoNum type="arabicPeriod"/>
              <a:defRPr/>
            </a:pPr>
            <a:r>
              <a:rPr lang="en-US" dirty="0"/>
              <a:t>Bring to bear upon every patient encounter what is known rather than what a particular provider knows.</a:t>
            </a:r>
          </a:p>
          <a:p>
            <a:pPr marL="514350" indent="-514350" eaLnBrk="1" fontAlgn="auto" hangingPunct="1">
              <a:spcAft>
                <a:spcPts val="0"/>
              </a:spcAft>
              <a:buFont typeface="+mj-lt"/>
              <a:buAutoNum type="arabicPeriod"/>
              <a:defRPr/>
            </a:pPr>
            <a:r>
              <a:rPr lang="en-US" dirty="0"/>
              <a:t>Make it easier to do it right than not to do it at all.</a:t>
            </a:r>
          </a:p>
          <a:p>
            <a:pPr marL="514350" indent="-514350" eaLnBrk="1" fontAlgn="auto" hangingPunct="1">
              <a:spcAft>
                <a:spcPts val="0"/>
              </a:spcAft>
              <a:buFont typeface="+mj-lt"/>
              <a:buAutoNum type="arabicPeriod"/>
              <a:defRPr/>
            </a:pPr>
            <a:r>
              <a:rPr lang="en-US" dirty="0"/>
              <a:t>Continually challenge providers to improve their performance.</a:t>
            </a:r>
          </a:p>
          <a:p>
            <a:pPr marL="514350" indent="-514350" eaLnBrk="1" fontAlgn="auto" hangingPunct="1">
              <a:spcAft>
                <a:spcPts val="0"/>
              </a:spcAft>
              <a:buFont typeface="+mj-lt"/>
              <a:buAutoNum type="arabicPeriod"/>
              <a:defRPr/>
            </a:pPr>
            <a:r>
              <a:rPr lang="en-US" dirty="0"/>
              <a:t>Infuse new knowledge and decision-making tools throughout an organization instantly.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4 – Public Reporting of Performance</a:t>
            </a:r>
          </a:p>
        </p:txBody>
      </p:sp>
      <p:sp>
        <p:nvSpPr>
          <p:cNvPr id="70659" name="Content Placeholder 2"/>
          <p:cNvSpPr>
            <a:spLocks noGrp="1"/>
          </p:cNvSpPr>
          <p:nvPr>
            <p:ph sz="quarter" idx="1"/>
          </p:nvPr>
        </p:nvSpPr>
        <p:spPr>
          <a:xfrm>
            <a:off x="381000" y="2514600"/>
            <a:ext cx="8504238" cy="3810000"/>
          </a:xfrm>
        </p:spPr>
        <p:txBody>
          <a:bodyPr/>
          <a:lstStyle/>
          <a:p>
            <a:pPr marL="53975" indent="-41275" algn="ctr" eaLnBrk="1" hangingPunct="1">
              <a:buFont typeface="Wingdings 2" pitchFamily="18" charset="2"/>
              <a:buNone/>
            </a:pPr>
            <a:r>
              <a:rPr lang="en-US" sz="3600" b="1" i="1">
                <a:solidFill>
                  <a:srgbClr val="C00000"/>
                </a:solidFill>
              </a:rPr>
              <a:t>Once you “open your books on performance” to public scrutiny, the only safe place  you have in which to hide is excellence.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4 – Public Reporting of Performance</a:t>
            </a:r>
          </a:p>
        </p:txBody>
      </p:sp>
      <p:sp>
        <p:nvSpPr>
          <p:cNvPr id="71683" name="Content Placeholder 3"/>
          <p:cNvSpPr>
            <a:spLocks noGrp="1"/>
          </p:cNvSpPr>
          <p:nvPr>
            <p:ph sz="quarter" idx="1"/>
          </p:nvPr>
        </p:nvSpPr>
        <p:spPr>
          <a:xfrm>
            <a:off x="612775" y="1600200"/>
            <a:ext cx="8153400" cy="4495800"/>
          </a:xfrm>
        </p:spPr>
        <p:txBody>
          <a:bodyPr/>
          <a:lstStyle/>
          <a:p>
            <a:pPr eaLnBrk="1" hangingPunct="1"/>
            <a:endParaRPr lang="en-US"/>
          </a:p>
        </p:txBody>
      </p:sp>
      <p:pic>
        <p:nvPicPr>
          <p:cNvPr id="716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1579563"/>
            <a:ext cx="6567487"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Step 4 – Public Reporting of Performance</a:t>
            </a:r>
          </a:p>
        </p:txBody>
      </p:sp>
      <p:pic>
        <p:nvPicPr>
          <p:cNvPr id="727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33525"/>
            <a:ext cx="6991350"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625" y="2209800"/>
            <a:ext cx="8504238" cy="3889375"/>
          </a:xfrm>
        </p:spPr>
        <p:txBody>
          <a:bodyPr rtlCol="0">
            <a:normAutofit/>
          </a:bodyPr>
          <a:lstStyle/>
          <a:p>
            <a:pPr marL="514350" indent="-514350" eaLnBrk="1" fontAlgn="auto" hangingPunct="1">
              <a:spcAft>
                <a:spcPts val="0"/>
              </a:spcAft>
              <a:buFont typeface="Wingdings"/>
              <a:buChar char=""/>
              <a:defRPr/>
            </a:pPr>
            <a:r>
              <a:rPr lang="en-US" dirty="0"/>
              <a:t>The </a:t>
            </a:r>
            <a:r>
              <a:rPr lang="en-US" b="1" dirty="0"/>
              <a:t>Quality Assessment and Performance Improvement </a:t>
            </a:r>
            <a:r>
              <a:rPr lang="en-US" dirty="0"/>
              <a:t>(QAPI) Initiatives -- this year SETMA’s initiatives involve the elimination of all ethnic diversities of care in diabetes, hypertension  and  dyslipidemia. Also, we have designed a program for reducing preventable readmissions to the hospital. </a:t>
            </a:r>
          </a:p>
          <a:p>
            <a:pPr marL="514350" indent="-514350" eaLnBrk="1" fontAlgn="auto" hangingPunct="1">
              <a:spcAft>
                <a:spcPts val="0"/>
              </a:spcAft>
              <a:buFont typeface="Wingdings"/>
              <a:buChar char=""/>
              <a:defRPr/>
            </a:pPr>
            <a:endParaRPr lang="en-US" dirty="0"/>
          </a:p>
          <a:p>
            <a:pPr marL="457200" indent="-45720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endParaRPr lang="en-US" dirty="0"/>
          </a:p>
        </p:txBody>
      </p:sp>
      <p:sp>
        <p:nvSpPr>
          <p:cNvPr id="73731" name="Title 1"/>
          <p:cNvSpPr>
            <a:spLocks noGrp="1"/>
          </p:cNvSpPr>
          <p:nvPr>
            <p:ph type="title"/>
          </p:nvPr>
        </p:nvSpPr>
        <p:spPr>
          <a:xfrm>
            <a:off x="612775" y="228600"/>
            <a:ext cx="8153400" cy="990600"/>
          </a:xfrm>
        </p:spPr>
        <p:txBody>
          <a:bodyPr/>
          <a:lstStyle/>
          <a:p>
            <a:pPr eaLnBrk="1" hangingPunct="1"/>
            <a:r>
              <a:rPr lang="en-US" sz="2800"/>
              <a:t>Step 5 – Quality Assessment &amp; Performance Improvement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3"/>
          <p:cNvSpPr>
            <a:spLocks noGrp="1"/>
          </p:cNvSpPr>
          <p:nvPr>
            <p:ph sz="quarter" idx="1"/>
          </p:nvPr>
        </p:nvSpPr>
        <p:spPr>
          <a:xfrm>
            <a:off x="301625" y="2438400"/>
            <a:ext cx="8504238" cy="3660775"/>
          </a:xfrm>
        </p:spPr>
        <p:txBody>
          <a:bodyPr/>
          <a:lstStyle/>
          <a:p>
            <a:pPr eaLnBrk="1" hangingPunct="1"/>
            <a:r>
              <a:rPr lang="en-US"/>
              <a:t>This logical and sequential process is possible and is rewarding for provider and patient.  This process has set SETMA on a course for successful and excellent healthcare delivery.  Our tracking, auditing, analysis, reporting and design will keep us on that course.</a:t>
            </a:r>
          </a:p>
        </p:txBody>
      </p:sp>
      <p:sp>
        <p:nvSpPr>
          <p:cNvPr id="74755" name="Title 1"/>
          <p:cNvSpPr>
            <a:spLocks noGrp="1"/>
          </p:cNvSpPr>
          <p:nvPr>
            <p:ph type="title"/>
          </p:nvPr>
        </p:nvSpPr>
        <p:spPr>
          <a:xfrm>
            <a:off x="612775" y="228600"/>
            <a:ext cx="8153400" cy="990600"/>
          </a:xfrm>
        </p:spPr>
        <p:txBody>
          <a:bodyPr/>
          <a:lstStyle/>
          <a:p>
            <a:pPr eaLnBrk="1" hangingPunct="1"/>
            <a:r>
              <a:rPr lang="en-US" sz="2800"/>
              <a:t>Step 5 – Quality Assessment &amp; Performance Improvement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3"/>
          <p:cNvSpPr>
            <a:spLocks noGrp="1"/>
          </p:cNvSpPr>
          <p:nvPr>
            <p:ph sz="quarter" idx="1"/>
          </p:nvPr>
        </p:nvSpPr>
        <p:spPr>
          <a:xfrm>
            <a:off x="301625" y="2590800"/>
            <a:ext cx="8504238" cy="3508375"/>
          </a:xfrm>
        </p:spPr>
        <p:txBody>
          <a:bodyPr/>
          <a:lstStyle/>
          <a:p>
            <a:pPr marL="6350" indent="7938" algn="ctr" eaLnBrk="1" hangingPunct="1">
              <a:buFont typeface="Wingdings 2" pitchFamily="18" charset="2"/>
              <a:buNone/>
            </a:pPr>
            <a:r>
              <a:rPr lang="en-US"/>
              <a:t>SETMA’s Model of Care has and is transforming our delivery of healthcare, allowing us to provide cost effective, excellent care with high patient satisfaction.  This Model is evolving and will certainly change over the years as will the quality metrics which are at its core.</a:t>
            </a:r>
          </a:p>
        </p:txBody>
      </p:sp>
      <p:sp>
        <p:nvSpPr>
          <p:cNvPr id="75779" name="Title 1"/>
          <p:cNvSpPr>
            <a:spLocks noGrp="1"/>
          </p:cNvSpPr>
          <p:nvPr>
            <p:ph type="title"/>
          </p:nvPr>
        </p:nvSpPr>
        <p:spPr>
          <a:xfrm>
            <a:off x="612775" y="228600"/>
            <a:ext cx="8153400" cy="990600"/>
          </a:xfrm>
        </p:spPr>
        <p:txBody>
          <a:bodyPr/>
          <a:lstStyle/>
          <a:p>
            <a:pPr eaLnBrk="1" hangingPunct="1"/>
            <a:r>
              <a:rPr lang="en-US" sz="2800"/>
              <a:t>Step 5 – Quality Assessment &amp; Performance Improvement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pPr eaLnBrk="1" hangingPunct="1"/>
            <a:r>
              <a:rPr lang="en-US"/>
              <a:t>The SETMA Approach</a:t>
            </a:r>
          </a:p>
        </p:txBody>
      </p:sp>
      <p:sp>
        <p:nvSpPr>
          <p:cNvPr id="3" name="Content Placeholder 2"/>
          <p:cNvSpPr>
            <a:spLocks noGrp="1"/>
          </p:cNvSpPr>
          <p:nvPr>
            <p:ph sz="quarter" idx="1"/>
          </p:nvPr>
        </p:nvSpPr>
        <p:spPr>
          <a:xfrm>
            <a:off x="612775" y="1600200"/>
            <a:ext cx="8153400" cy="4495800"/>
          </a:xfrm>
        </p:spPr>
        <p:txBody>
          <a:bodyPr rtlCol="0">
            <a:noAutofit/>
          </a:bodyPr>
          <a:lstStyle/>
          <a:p>
            <a:pPr marL="514350" indent="-514350" eaLnBrk="1" fontAlgn="auto" hangingPunct="1">
              <a:spcAft>
                <a:spcPts val="0"/>
              </a:spcAft>
              <a:buFont typeface="+mj-lt"/>
              <a:buAutoNum type="arabicPeriod" startAt="6"/>
              <a:defRPr/>
            </a:pPr>
            <a:r>
              <a:rPr lang="en-US" sz="2500" dirty="0"/>
              <a:t>Establish and promote continuity of care with patient education, information and plans of care.</a:t>
            </a:r>
          </a:p>
          <a:p>
            <a:pPr marL="514350" indent="-514350" eaLnBrk="1" fontAlgn="auto" hangingPunct="1">
              <a:spcAft>
                <a:spcPts val="0"/>
              </a:spcAft>
              <a:buFont typeface="+mj-lt"/>
              <a:buAutoNum type="arabicPeriod" startAt="6"/>
              <a:defRPr/>
            </a:pPr>
            <a:r>
              <a:rPr lang="en-US" sz="2500" dirty="0"/>
              <a:t>Enlist patients as partners and collaborators in their own health improvement.</a:t>
            </a:r>
          </a:p>
          <a:p>
            <a:pPr marL="514350" indent="-514350" eaLnBrk="1" fontAlgn="auto" hangingPunct="1">
              <a:spcAft>
                <a:spcPts val="0"/>
              </a:spcAft>
              <a:buFont typeface="+mj-lt"/>
              <a:buAutoNum type="arabicPeriod" startAt="6"/>
              <a:defRPr/>
            </a:pPr>
            <a:r>
              <a:rPr lang="en-US" sz="2500" dirty="0"/>
              <a:t>Evaluate the care of patients and populations of patients longitudinally.</a:t>
            </a:r>
          </a:p>
          <a:p>
            <a:pPr marL="514350" indent="-514350" eaLnBrk="1" fontAlgn="auto" hangingPunct="1">
              <a:spcAft>
                <a:spcPts val="0"/>
              </a:spcAft>
              <a:buFont typeface="+mj-lt"/>
              <a:buAutoNum type="arabicPeriod" startAt="6"/>
              <a:defRPr/>
            </a:pPr>
            <a:r>
              <a:rPr lang="en-US" sz="2500" dirty="0"/>
              <a:t>Audit provider performance based on the Consortium for Physician Performance Improvement Data Sets.    </a:t>
            </a:r>
          </a:p>
          <a:p>
            <a:pPr marL="514350" indent="-514350" eaLnBrk="1" fontAlgn="auto" hangingPunct="1">
              <a:spcAft>
                <a:spcPts val="0"/>
              </a:spcAft>
              <a:buFont typeface="+mj-lt"/>
              <a:buAutoNum type="arabicPeriod" startAt="6"/>
              <a:defRPr/>
            </a:pPr>
            <a:endParaRPr lang="en-US" sz="2500" dirty="0"/>
          </a:p>
          <a:p>
            <a:pPr marL="320040" indent="-320040" eaLnBrk="1" fontAlgn="auto" hangingPunct="1">
              <a:spcAft>
                <a:spcPts val="0"/>
              </a:spcAft>
              <a:buFont typeface="Arial" pitchFamily="34" charset="0"/>
              <a:buChar char="•"/>
              <a:defRPr/>
            </a:pPr>
            <a:endParaRPr lang="en-US"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pPr eaLnBrk="1" hangingPunct="1"/>
            <a:r>
              <a:rPr lang="en-US"/>
              <a:t>The SETMA Approach</a:t>
            </a:r>
          </a:p>
        </p:txBody>
      </p:sp>
      <p:sp>
        <p:nvSpPr>
          <p:cNvPr id="3" name="Content Placeholder 2"/>
          <p:cNvSpPr>
            <a:spLocks noGrp="1"/>
          </p:cNvSpPr>
          <p:nvPr>
            <p:ph sz="quarter" idx="1"/>
          </p:nvPr>
        </p:nvSpPr>
        <p:spPr>
          <a:xfrm>
            <a:off x="612775" y="1600200"/>
            <a:ext cx="8153400" cy="4495800"/>
          </a:xfrm>
        </p:spPr>
        <p:txBody>
          <a:bodyPr rtlCol="0">
            <a:noAutofit/>
          </a:bodyPr>
          <a:lstStyle/>
          <a:p>
            <a:pPr marL="514350" indent="-514350" eaLnBrk="1" fontAlgn="auto" hangingPunct="1">
              <a:spcAft>
                <a:spcPts val="0"/>
              </a:spcAft>
              <a:buFont typeface="+mj-lt"/>
              <a:buAutoNum type="arabicPeriod" startAt="10"/>
              <a:defRPr/>
            </a:pPr>
            <a:r>
              <a:rPr lang="en-US" sz="2800" dirty="0"/>
              <a:t>Create multiple disease-management tools which are integrated in an intuitive and interchangeable fashion giving patients the benefit of expert knowledge about specific conditions while they get the benefit of a global approach to their total health. </a:t>
            </a:r>
          </a:p>
          <a:p>
            <a:pPr marL="514350" indent="-514350" eaLnBrk="1" fontAlgn="auto" hangingPunct="1">
              <a:spcAft>
                <a:spcPts val="0"/>
              </a:spcAft>
              <a:buFont typeface="+mj-lt"/>
              <a:buAutoNum type="arabicPeriod" startAt="10"/>
              <a:defRPr/>
            </a:pPr>
            <a:endParaRPr lang="en-US" sz="2500" dirty="0"/>
          </a:p>
          <a:p>
            <a:pPr marL="0" indent="0" eaLnBrk="1" fontAlgn="auto" hangingPunct="1">
              <a:spcAft>
                <a:spcPts val="0"/>
              </a:spcAft>
              <a:buFont typeface="Wingdings"/>
              <a:buNone/>
              <a:defRPr/>
            </a:pPr>
            <a:r>
              <a:rPr lang="en-US" sz="2800" dirty="0"/>
              <a:t>This approach became the guiding principles for our development of the EMR and laid the foundation  our becoming a Patient-Centered Medical Home in 2010.</a:t>
            </a:r>
          </a:p>
          <a:p>
            <a:pPr marL="320040" indent="-320040" eaLnBrk="1" fontAlgn="auto" hangingPunct="1">
              <a:spcAft>
                <a:spcPts val="0"/>
              </a:spcAft>
              <a:buFont typeface="Arial" pitchFamily="34" charset="0"/>
              <a:buChar char="•"/>
              <a:defRPr/>
            </a:pPr>
            <a:endParaRPr lang="en-US" sz="2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a:t>Domains of Healthcare Transformation</a:t>
            </a:r>
          </a:p>
        </p:txBody>
      </p:sp>
      <p:sp>
        <p:nvSpPr>
          <p:cNvPr id="18435" name="Content Placeholder 3"/>
          <p:cNvSpPr>
            <a:spLocks noGrp="1"/>
          </p:cNvSpPr>
          <p:nvPr>
            <p:ph sz="quarter" idx="1"/>
          </p:nvPr>
        </p:nvSpPr>
        <p:spPr>
          <a:xfrm>
            <a:off x="301625" y="2133600"/>
            <a:ext cx="8504238" cy="4191000"/>
          </a:xfrm>
        </p:spPr>
        <p:txBody>
          <a:bodyPr/>
          <a:lstStyle/>
          <a:p>
            <a:pPr marL="457200" indent="-457200" eaLnBrk="1" hangingPunct="1">
              <a:buFont typeface="Georgia" pitchFamily="18" charset="0"/>
              <a:buAutoNum type="arabicPeriod"/>
            </a:pPr>
            <a:r>
              <a:rPr lang="en-US" b="1"/>
              <a:t>The Substance  </a:t>
            </a:r>
            <a:r>
              <a:rPr lang="en-US"/>
              <a:t>--  Evidenced-based medicine and comprehensive health promotion</a:t>
            </a:r>
          </a:p>
          <a:p>
            <a:pPr marL="457200" indent="-457200" eaLnBrk="1" hangingPunct="1">
              <a:buFont typeface="Georgia" pitchFamily="18" charset="0"/>
              <a:buAutoNum type="arabicPeriod"/>
            </a:pPr>
            <a:r>
              <a:rPr lang="en-US" b="1"/>
              <a:t>The Method  </a:t>
            </a:r>
            <a:r>
              <a:rPr lang="en-US"/>
              <a:t>-- Electronic Patient Management </a:t>
            </a:r>
          </a:p>
          <a:p>
            <a:pPr marL="457200" indent="-457200" eaLnBrk="1" hangingPunct="1">
              <a:buFont typeface="Georgia" pitchFamily="18" charset="0"/>
              <a:buAutoNum type="arabicPeriod"/>
            </a:pPr>
            <a:r>
              <a:rPr lang="en-US" b="1"/>
              <a:t>The Organization  </a:t>
            </a:r>
            <a:r>
              <a:rPr lang="en-US"/>
              <a:t>-- Patient-centered Medical Home</a:t>
            </a:r>
          </a:p>
          <a:p>
            <a:pPr marL="457200" indent="-457200" eaLnBrk="1" hangingPunct="1">
              <a:buFont typeface="Georgia" pitchFamily="18" charset="0"/>
              <a:buAutoNum type="arabicPeriod"/>
            </a:pPr>
            <a:r>
              <a:rPr lang="en-US" b="1"/>
              <a:t>The Funding  </a:t>
            </a:r>
            <a:r>
              <a:rPr lang="en-US"/>
              <a:t>-- Capitation with payment for quality outcomes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Median</Template>
  <TotalTime>146</TotalTime>
  <Words>3261</Words>
  <Application>Microsoft Office PowerPoint</Application>
  <PresentationFormat>On-screen Show (4:3)</PresentationFormat>
  <Paragraphs>248</Paragraphs>
  <Slides>65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Georgia</vt:lpstr>
      <vt:lpstr>Tw Cen MT</vt:lpstr>
      <vt:lpstr>Wingdings</vt:lpstr>
      <vt:lpstr>Wingdings 2</vt:lpstr>
      <vt:lpstr>Median</vt:lpstr>
      <vt:lpstr>   Future of Health Care Workgroup   Texas Health Institute Austin, Texas </vt:lpstr>
      <vt:lpstr> New And Innovative Approach To Medical Care </vt:lpstr>
      <vt:lpstr>HIMSS Website Post About SETMA</vt:lpstr>
      <vt:lpstr>About SETMA</vt:lpstr>
      <vt:lpstr>About SETMA</vt:lpstr>
      <vt:lpstr>The SETMA Approach</vt:lpstr>
      <vt:lpstr>The SETMA Approach</vt:lpstr>
      <vt:lpstr>The SETMA Approach</vt:lpstr>
      <vt:lpstr>Domains of Healthcare Transformation</vt:lpstr>
      <vt:lpstr>The SETMA Model of Care</vt:lpstr>
      <vt:lpstr>Clusters and Galaxies</vt:lpstr>
      <vt:lpstr>A Cluster</vt:lpstr>
      <vt:lpstr>A Galaxy</vt:lpstr>
      <vt:lpstr>The SETMA Model of Care</vt:lpstr>
      <vt:lpstr>Step 1 –Tracking Quality Metrics</vt:lpstr>
      <vt:lpstr>Step 1 –Tracking Quality Metrics</vt:lpstr>
      <vt:lpstr>Step 1 –Tracking Quality Metrics</vt:lpstr>
      <vt:lpstr>Step 1 –Tracking Quality Metrics</vt:lpstr>
      <vt:lpstr>Step 1 –Tracking Quality Metrics</vt:lpstr>
      <vt:lpstr>Step 1 –Tracking Quality Metrics</vt:lpstr>
      <vt:lpstr>Step 1 –Tracking Quality Metrics</vt:lpstr>
      <vt:lpstr>Step 1 –Tracking Quality Metrics</vt:lpstr>
      <vt:lpstr>Passing the Baton</vt:lpstr>
      <vt:lpstr>Passing the Baton</vt:lpstr>
      <vt:lpstr>PowerPoint Presentation</vt:lpstr>
      <vt:lpstr>The Baton – What Does it Mean?</vt:lpstr>
      <vt:lpstr>The Baton – What Does it Mean?</vt:lpstr>
      <vt:lpstr>The Baton – What Does it Mean?</vt:lpstr>
      <vt:lpstr>The Baton – What Does it Mean?</vt:lpstr>
      <vt:lpstr>Transition of Care Measurement</vt:lpstr>
      <vt:lpstr>Transition of Care Measurement</vt:lpstr>
      <vt:lpstr>Transition of Care Measurement</vt:lpstr>
      <vt:lpstr>Transition of Care Measurement</vt:lpstr>
      <vt:lpstr>Transition of Care Measurement</vt:lpstr>
      <vt:lpstr>Transition of Care Measurement</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3 – Analysis of Provider Performance</vt:lpstr>
      <vt:lpstr>Step 3 – Analysis of Provider Performance</vt:lpstr>
      <vt:lpstr>Step 3 – Analysis of Provider Performance</vt:lpstr>
      <vt:lpstr>Step 3 – Analysis of Provider Performance</vt:lpstr>
      <vt:lpstr>Step 3 – Analysis of Provider Performance</vt:lpstr>
      <vt:lpstr>Step 3 – Analysis of Provider Performance</vt:lpstr>
      <vt:lpstr>Step 4 – Public Reporting of Performance</vt:lpstr>
      <vt:lpstr>Step 4 – Public Reporting of Performance</vt:lpstr>
      <vt:lpstr>Step 4 – Public Reporting of Performance</vt:lpstr>
      <vt:lpstr>Step 4 – Public Reporting of Performance</vt:lpstr>
      <vt:lpstr>Step 4 – Public Reporting of Performance</vt:lpstr>
      <vt:lpstr>Step 4 – Public Reporting of Performance</vt:lpstr>
      <vt:lpstr>Step 4 – Public Reporting of Performance</vt:lpstr>
      <vt:lpstr>Step 5 – Quality Assessment &amp; Performance Improvement</vt:lpstr>
      <vt:lpstr>Step 5 – Quality Assessment &amp; Performance Improvement</vt:lpstr>
      <vt:lpstr>Step 5 – Quality Assessment &amp; Performance Improvement</vt:lpstr>
    </vt:vector>
  </TitlesOfParts>
  <Company>SETMA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Health Care Workgroup   Texas Health Institute,  8501 N. MoPac Expressway, #335 (3rd Floor), Austin, Texas 78759    Thursday, May 10, 2012 1:00pm – 4:00pm</dc:title>
  <dc:creator>jholly</dc:creator>
  <cp:lastModifiedBy>Dale R. Fontenot</cp:lastModifiedBy>
  <cp:revision>27</cp:revision>
  <dcterms:created xsi:type="dcterms:W3CDTF">2012-04-16T10:07:38Z</dcterms:created>
  <dcterms:modified xsi:type="dcterms:W3CDTF">2020-08-23T20:44:52Z</dcterms:modified>
</cp:coreProperties>
</file>