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5"/>
  </p:notesMasterIdLst>
  <p:sldIdLst>
    <p:sldId id="257" r:id="rId2"/>
    <p:sldId id="439" r:id="rId3"/>
    <p:sldId id="417" r:id="rId4"/>
    <p:sldId id="466" r:id="rId5"/>
    <p:sldId id="418" r:id="rId6"/>
    <p:sldId id="411" r:id="rId7"/>
    <p:sldId id="415" r:id="rId8"/>
    <p:sldId id="416" r:id="rId9"/>
    <p:sldId id="422" r:id="rId10"/>
    <p:sldId id="419" r:id="rId11"/>
    <p:sldId id="259" r:id="rId12"/>
    <p:sldId id="423" r:id="rId13"/>
    <p:sldId id="261" r:id="rId14"/>
    <p:sldId id="262" r:id="rId15"/>
    <p:sldId id="441" r:id="rId16"/>
    <p:sldId id="263" r:id="rId17"/>
    <p:sldId id="265" r:id="rId18"/>
    <p:sldId id="266" r:id="rId19"/>
    <p:sldId id="376" r:id="rId20"/>
    <p:sldId id="431" r:id="rId21"/>
    <p:sldId id="378" r:id="rId22"/>
    <p:sldId id="379" r:id="rId23"/>
    <p:sldId id="380" r:id="rId24"/>
    <p:sldId id="381" r:id="rId25"/>
    <p:sldId id="382" r:id="rId26"/>
    <p:sldId id="383" r:id="rId27"/>
    <p:sldId id="413" r:id="rId28"/>
    <p:sldId id="432" r:id="rId29"/>
    <p:sldId id="433" r:id="rId30"/>
    <p:sldId id="438" r:id="rId31"/>
    <p:sldId id="436" r:id="rId32"/>
    <p:sldId id="437" r:id="rId33"/>
    <p:sldId id="385" r:id="rId34"/>
    <p:sldId id="386" r:id="rId35"/>
    <p:sldId id="387" r:id="rId36"/>
    <p:sldId id="388" r:id="rId37"/>
    <p:sldId id="424" r:id="rId38"/>
    <p:sldId id="425" r:id="rId39"/>
    <p:sldId id="426" r:id="rId40"/>
    <p:sldId id="427" r:id="rId41"/>
    <p:sldId id="428" r:id="rId42"/>
    <p:sldId id="390" r:id="rId43"/>
    <p:sldId id="393" r:id="rId44"/>
    <p:sldId id="395" r:id="rId45"/>
    <p:sldId id="397" r:id="rId46"/>
    <p:sldId id="398" r:id="rId47"/>
    <p:sldId id="399" r:id="rId48"/>
    <p:sldId id="442" r:id="rId49"/>
    <p:sldId id="443" r:id="rId50"/>
    <p:sldId id="444" r:id="rId51"/>
    <p:sldId id="400" r:id="rId52"/>
    <p:sldId id="445" r:id="rId53"/>
    <p:sldId id="446" r:id="rId54"/>
    <p:sldId id="447" r:id="rId55"/>
    <p:sldId id="448" r:id="rId56"/>
    <p:sldId id="401" r:id="rId57"/>
    <p:sldId id="403" r:id="rId58"/>
    <p:sldId id="414" r:id="rId59"/>
    <p:sldId id="450" r:id="rId60"/>
    <p:sldId id="430" r:id="rId61"/>
    <p:sldId id="406" r:id="rId62"/>
    <p:sldId id="407" r:id="rId63"/>
    <p:sldId id="408" r:id="rId64"/>
    <p:sldId id="267" r:id="rId65"/>
    <p:sldId id="278" r:id="rId66"/>
    <p:sldId id="285" r:id="rId67"/>
    <p:sldId id="361" r:id="rId68"/>
    <p:sldId id="362" r:id="rId69"/>
    <p:sldId id="364" r:id="rId70"/>
    <p:sldId id="370" r:id="rId71"/>
    <p:sldId id="371" r:id="rId72"/>
    <p:sldId id="372" r:id="rId73"/>
    <p:sldId id="373" r:id="rId74"/>
    <p:sldId id="287" r:id="rId75"/>
    <p:sldId id="288" r:id="rId76"/>
    <p:sldId id="289" r:id="rId77"/>
    <p:sldId id="290" r:id="rId78"/>
    <p:sldId id="451" r:id="rId79"/>
    <p:sldId id="452" r:id="rId80"/>
    <p:sldId id="453" r:id="rId81"/>
    <p:sldId id="291" r:id="rId82"/>
    <p:sldId id="292" r:id="rId83"/>
    <p:sldId id="293" r:id="rId84"/>
    <p:sldId id="294" r:id="rId85"/>
    <p:sldId id="299" r:id="rId86"/>
    <p:sldId id="300" r:id="rId87"/>
    <p:sldId id="302" r:id="rId88"/>
    <p:sldId id="303" r:id="rId89"/>
    <p:sldId id="459" r:id="rId90"/>
    <p:sldId id="460" r:id="rId91"/>
    <p:sldId id="462" r:id="rId92"/>
    <p:sldId id="464" r:id="rId93"/>
    <p:sldId id="463" r:id="rId94"/>
    <p:sldId id="461" r:id="rId95"/>
    <p:sldId id="465" r:id="rId96"/>
    <p:sldId id="454" r:id="rId97"/>
    <p:sldId id="308" r:id="rId98"/>
    <p:sldId id="309" r:id="rId99"/>
    <p:sldId id="310" r:id="rId100"/>
    <p:sldId id="311" r:id="rId101"/>
    <p:sldId id="314" r:id="rId102"/>
    <p:sldId id="315" r:id="rId103"/>
    <p:sldId id="316" r:id="rId104"/>
    <p:sldId id="317" r:id="rId105"/>
    <p:sldId id="318" r:id="rId106"/>
    <p:sldId id="319" r:id="rId107"/>
    <p:sldId id="320" r:id="rId108"/>
    <p:sldId id="321" r:id="rId109"/>
    <p:sldId id="322" r:id="rId110"/>
    <p:sldId id="323" r:id="rId111"/>
    <p:sldId id="324" r:id="rId112"/>
    <p:sldId id="330" r:id="rId113"/>
    <p:sldId id="331" r:id="rId114"/>
    <p:sldId id="332" r:id="rId115"/>
    <p:sldId id="333" r:id="rId116"/>
    <p:sldId id="334" r:id="rId117"/>
    <p:sldId id="335" r:id="rId118"/>
    <p:sldId id="336" r:id="rId119"/>
    <p:sldId id="337" r:id="rId120"/>
    <p:sldId id="338" r:id="rId121"/>
    <p:sldId id="339" r:id="rId122"/>
    <p:sldId id="340" r:id="rId123"/>
    <p:sldId id="342" r:id="rId124"/>
    <p:sldId id="343" r:id="rId125"/>
    <p:sldId id="344" r:id="rId126"/>
    <p:sldId id="345" r:id="rId127"/>
    <p:sldId id="346" r:id="rId128"/>
    <p:sldId id="347" r:id="rId129"/>
    <p:sldId id="348" r:id="rId130"/>
    <p:sldId id="349" r:id="rId131"/>
    <p:sldId id="350" r:id="rId132"/>
    <p:sldId id="351" r:id="rId133"/>
    <p:sldId id="352" r:id="rId134"/>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88" autoAdjust="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defRPr>
            </a:lvl1pPr>
          </a:lstStyle>
          <a:p>
            <a:pPr>
              <a:defRPr/>
            </a:pPr>
            <a:fld id="{95279591-3DBD-4E79-931F-AE3FA5B5CAD9}"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dirty="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defRPr>
            </a:lvl1pPr>
          </a:lstStyle>
          <a:p>
            <a:pPr>
              <a:defRPr/>
            </a:pPr>
            <a:fld id="{97CD563C-B153-4238-8701-ECB7BBEF3093}" type="slidenum">
              <a:rPr lang="en-US"/>
              <a:pPr>
                <a:defRPr/>
              </a:pPr>
              <a:t>‹#›</a:t>
            </a:fld>
            <a:endParaRPr lang="en-US" dirty="0"/>
          </a:p>
        </p:txBody>
      </p:sp>
    </p:spTree>
    <p:extLst>
      <p:ext uri="{BB962C8B-B14F-4D97-AF65-F5344CB8AC3E}">
        <p14:creationId xmlns:p14="http://schemas.microsoft.com/office/powerpoint/2010/main" val="1615491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714F8-AC28-4B12-B21B-D246D6B6631D}" type="slidenum">
              <a:rPr lang="en-US" smtClean="0"/>
              <a:pPr fontAlgn="base">
                <a:spcBef>
                  <a:spcPct val="0"/>
                </a:spcBef>
                <a:spcAft>
                  <a:spcPct val="0"/>
                </a:spcAft>
                <a:defRPr/>
              </a:pPr>
              <a:t>64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B5876-CD16-457E-ADFF-9189E8423CEF}" type="slidenum">
              <a:rPr lang="en-US" smtClean="0"/>
              <a:pPr fontAlgn="base">
                <a:spcBef>
                  <a:spcPct val="0"/>
                </a:spcBef>
                <a:spcAft>
                  <a:spcPct val="0"/>
                </a:spcAft>
                <a:defRPr/>
              </a:pPr>
              <a:t>127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D4149-65D3-438E-AB47-274BA45A6045}" type="slidenum">
              <a:rPr lang="en-US" smtClean="0"/>
              <a:pPr fontAlgn="base">
                <a:spcBef>
                  <a:spcPct val="0"/>
                </a:spcBef>
                <a:spcAft>
                  <a:spcPct val="0"/>
                </a:spcAft>
                <a:defRPr/>
              </a:pPr>
              <a:t>128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06241-481E-4C1A-9E09-A4A7B0B422C4}" type="slidenum">
              <a:rPr lang="en-US" smtClean="0"/>
              <a:pPr fontAlgn="base">
                <a:spcBef>
                  <a:spcPct val="0"/>
                </a:spcBef>
                <a:spcAft>
                  <a:spcPct val="0"/>
                </a:spcAft>
                <a:defRPr/>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89B20-2271-470B-8584-921CB5C2A801}" type="slidenum">
              <a:rPr lang="en-US" smtClean="0"/>
              <a:pPr fontAlgn="base">
                <a:spcBef>
                  <a:spcPct val="0"/>
                </a:spcBef>
                <a:spcAft>
                  <a:spcPct val="0"/>
                </a:spcAft>
                <a:defRPr/>
              </a:pPr>
              <a:t>130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5D2DD5-9EB3-4AD6-A4DD-635160C768D1}" type="slidenum">
              <a:rPr lang="en-US" smtClean="0"/>
              <a:pPr fontAlgn="base">
                <a:spcBef>
                  <a:spcPct val="0"/>
                </a:spcBef>
                <a:spcAft>
                  <a:spcPct val="0"/>
                </a:spcAft>
                <a:defRPr/>
              </a:pPr>
              <a:t>131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D8D26-AFEC-49C0-837A-52AA2643F867}" type="slidenum">
              <a:rPr lang="en-US" smtClean="0"/>
              <a:pPr fontAlgn="base">
                <a:spcBef>
                  <a:spcPct val="0"/>
                </a:spcBef>
                <a:spcAft>
                  <a:spcPct val="0"/>
                </a:spcAft>
                <a:defRPr/>
              </a:pPr>
              <a:t>85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09095-8B1F-4ED3-BC7B-1ACA6D20EC1A}" type="slidenum">
              <a:rPr lang="en-US" smtClean="0"/>
              <a:pPr fontAlgn="base">
                <a:spcBef>
                  <a:spcPct val="0"/>
                </a:spcBef>
                <a:spcAft>
                  <a:spcPct val="0"/>
                </a:spcAft>
                <a:defRPr/>
              </a:pPr>
              <a:t>101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D8B29-1E47-4DE6-B00F-00FA3C7FE778}" type="slidenum">
              <a:rPr lang="en-US" smtClean="0"/>
              <a:pPr fontAlgn="base">
                <a:spcBef>
                  <a:spcPct val="0"/>
                </a:spcBef>
                <a:spcAft>
                  <a:spcPct val="0"/>
                </a:spcAft>
                <a:defRPr/>
              </a:pPr>
              <a:t>102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3A658-CD6F-4532-A1A9-86D2ADDF625A}" type="slidenum">
              <a:rPr lang="en-US" smtClean="0"/>
              <a:pPr fontAlgn="base">
                <a:spcBef>
                  <a:spcPct val="0"/>
                </a:spcBef>
                <a:spcAft>
                  <a:spcPct val="0"/>
                </a:spcAft>
                <a:defRPr/>
              </a:pPr>
              <a:t>103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1D1CE4-B996-4CED-A81F-21C1A1DB3598}" type="slidenum">
              <a:rPr lang="en-US" smtClean="0"/>
              <a:pPr fontAlgn="base">
                <a:spcBef>
                  <a:spcPct val="0"/>
                </a:spcBef>
                <a:spcAft>
                  <a:spcPct val="0"/>
                </a:spcAft>
                <a:defRPr/>
              </a:pPr>
              <a:t>104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C39131-24DC-4662-B59C-86DD664083C5}" type="slidenum">
              <a:rPr lang="en-US" smtClean="0"/>
              <a:pPr fontAlgn="base">
                <a:spcBef>
                  <a:spcPct val="0"/>
                </a:spcBef>
                <a:spcAft>
                  <a:spcPct val="0"/>
                </a:spcAft>
                <a:defRPr/>
              </a:pPr>
              <a:t>124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F13CC-7F27-40AA-B072-8044A8C8DA0F}" type="slidenum">
              <a:rPr lang="en-US" smtClean="0"/>
              <a:pPr fontAlgn="base">
                <a:spcBef>
                  <a:spcPct val="0"/>
                </a:spcBef>
                <a:spcAft>
                  <a:spcPct val="0"/>
                </a:spcAft>
                <a:defRPr/>
              </a:pPr>
              <a:t>125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34EBC9-1A00-481A-AD51-BF220F0AC662}" type="slidenum">
              <a:rPr lang="en-US" smtClean="0"/>
              <a:pPr fontAlgn="base">
                <a:spcBef>
                  <a:spcPct val="0"/>
                </a:spcBef>
                <a:spcAft>
                  <a:spcPct val="0"/>
                </a:spcAft>
                <a:defRPr/>
              </a:pPr>
              <a:t>126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0"/>
            <a:ext cx="7772400" cy="704850"/>
          </a:xfrm>
        </p:spPr>
        <p:txBody>
          <a:bodyPr/>
          <a:lstStyle>
            <a:lvl1pP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609600" y="5410200"/>
            <a:ext cx="7772400" cy="685800"/>
          </a:xfrm>
        </p:spPr>
        <p:txBody>
          <a:bodyPr/>
          <a:lstStyle>
            <a:lvl1pPr marL="0" indent="0">
              <a:buFontTx/>
              <a:buNone/>
              <a:defRPr sz="2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52538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98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752600"/>
            <a:ext cx="18288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752600"/>
            <a:ext cx="53340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45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350837"/>
            <a:ext cx="8839200" cy="715963"/>
          </a:xfrm>
        </p:spPr>
        <p:txBody>
          <a:bodyPr/>
          <a:lstStyle>
            <a:lvl1pPr>
              <a:defRPr sz="3600">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81000" y="1828800"/>
            <a:ext cx="8382000" cy="49530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33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149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4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02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561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24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511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07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0"/>
            <a:ext cx="7315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90600" y="25146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7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1.png@01CBF91D.45854200"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qualityforum.org/WorkArea/linkit.aspx?LinkIdentifier=id&amp;ItemID=53687"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cid:image003.jpg@01CBF91A.4C263770"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cid:image003.png@01CBF91D.45854200"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etma.com/Presentations/PC-PCC-2011-The-SETMA-Seven-Stations-of-Succ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hi.org/offerings/Initiatives/TripleAim/Pages/Approach.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setma.com/public-reporting/reports/2011/SETMA.com-2011-Diabetes-Consortium-HgbA1c-Measures.pdf" TargetMode="External"/><Relationship Id="rId13" Type="http://schemas.openxmlformats.org/officeDocument/2006/relationships/hyperlink" Target="http://www.setma.com/public-reporting/reports/2010/SETMA.com-2010-Diabetes-Consortium-Lipid-Measures.pdf" TargetMode="External"/><Relationship Id="rId18" Type="http://schemas.openxmlformats.org/officeDocument/2006/relationships/hyperlink" Target="http://www.setma.com/public-reporting/reports/2009/SETMA.com-2009-Diabetes-Consortium-Smoking-Cessation.pdf" TargetMode="External"/><Relationship Id="rId3" Type="http://schemas.openxmlformats.org/officeDocument/2006/relationships/hyperlink" Target="http://www.setma.com/public-reporting/reports/2012/SETMA.com-2012-Diabetes-Consortium-Blood-Pressure-Management.pdf" TargetMode="External"/><Relationship Id="rId21" Type="http://schemas.openxmlformats.org/officeDocument/2006/relationships/hyperlink" Target="http://www.setma.com/public-reporting/reports/2010/SETMA.com-2010-Diabetes-Consortium-Urinalysis-Microalbumin-Dilated-Eye-Flu-Shot-Foot-Exam-and-Aspirin.pdf" TargetMode="External"/><Relationship Id="rId7" Type="http://schemas.openxmlformats.org/officeDocument/2006/relationships/hyperlink" Target="http://www.setma.com/public-reporting/reports/2012/SETMA.com-2012-Diabetes-Consortium-HgbA1c-Measures.pdf" TargetMode="External"/><Relationship Id="rId12" Type="http://schemas.openxmlformats.org/officeDocument/2006/relationships/hyperlink" Target="http://www.setma.com/public-reporting/reports/2011/SETMA.com-2011-Diabetes-Consortium-Lipid-Measures.pdf" TargetMode="External"/><Relationship Id="rId17" Type="http://schemas.openxmlformats.org/officeDocument/2006/relationships/hyperlink" Target="http://www.setma.com/public-reporting/reports/2010/SETMA.com-2010-Diabetes-Consortium-Smoking-Cessation.pdf" TargetMode="External"/><Relationship Id="rId2" Type="http://schemas.openxmlformats.org/officeDocument/2006/relationships/hyperlink" Target="http://www.setma.com/" TargetMode="External"/><Relationship Id="rId16" Type="http://schemas.openxmlformats.org/officeDocument/2006/relationships/hyperlink" Target="http://www.setma.com/public-reporting/reports/2011/SETMA.com-2011-Diabetes-Consortium-Smoking-Cessation.pdf" TargetMode="External"/><Relationship Id="rId20" Type="http://schemas.openxmlformats.org/officeDocument/2006/relationships/hyperlink" Target="http://www.setma.com/public-reporting/reports/2011/SETMA.com-2011-Diabetes-Consortium-Urinalysis-Microalbumin-Dilated-Eye-Flu-Shot-Foot-Exam-and-Aspirin.pdf" TargetMode="External"/><Relationship Id="rId1" Type="http://schemas.openxmlformats.org/officeDocument/2006/relationships/slideLayout" Target="../slideLayouts/slideLayout2.xml"/><Relationship Id="rId6" Type="http://schemas.openxmlformats.org/officeDocument/2006/relationships/hyperlink" Target="http://www.setma.com/public-reporting/reports/2009/SETMA.com-2009-Diabetes-Consortium-Blood-Pressure-Management.pdf" TargetMode="External"/><Relationship Id="rId11" Type="http://schemas.openxmlformats.org/officeDocument/2006/relationships/hyperlink" Target="http://www.setma.com/public-reporting/reports/2012/SETMA.com-2012-Diabetes-Consortium-Lipid-Measures.pdf" TargetMode="External"/><Relationship Id="rId5" Type="http://schemas.openxmlformats.org/officeDocument/2006/relationships/hyperlink" Target="http://www.setma.com/public-reporting/reports/2010/SETMA.com-2010-Diabetes-Consortium-Blood-Pressure-Management.pdf" TargetMode="External"/><Relationship Id="rId15" Type="http://schemas.openxmlformats.org/officeDocument/2006/relationships/hyperlink" Target="http://www.setma.com/public-reporting/reports/2012/SETMA.com-2012-Diabetes-Consortium-Smoking-Cessation.pdf" TargetMode="External"/><Relationship Id="rId10" Type="http://schemas.openxmlformats.org/officeDocument/2006/relationships/hyperlink" Target="http://www.setma.com/public-reporting/reports/2009/SETMA.com-2009-Diabetes-Consortium-HgbA1c-Measures.pdf" TargetMode="External"/><Relationship Id="rId19" Type="http://schemas.openxmlformats.org/officeDocument/2006/relationships/hyperlink" Target="http://www.setma.com/public-reporting/reports/2012/SETMA.com-2012-Diabetes-Consortium-Urinalysis-Microalbumin-Dilated-Eye-Flu-Shot-Foot-Exam-and-Aspirin.pdf" TargetMode="External"/><Relationship Id="rId4" Type="http://schemas.openxmlformats.org/officeDocument/2006/relationships/hyperlink" Target="http://www.setma.com/public-reporting/reports/2011/SETMA.com-2011-Diabetes-Consortium-Blood-Pressure-Management.pdf" TargetMode="External"/><Relationship Id="rId9" Type="http://schemas.openxmlformats.org/officeDocument/2006/relationships/hyperlink" Target="http://www.setma.com/public-reporting/reports/2010/SETMA.com-2010-Diabetes-Consortium-HgbA1c-Measures.pdf" TargetMode="External"/><Relationship Id="rId14" Type="http://schemas.openxmlformats.org/officeDocument/2006/relationships/hyperlink" Target="http://www.setma.com/public-reporting/reports/2009/SETMA.com-2009-Diabetes-Consortium-Lipid-Measure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609600" y="4267200"/>
            <a:ext cx="7772400" cy="1981200"/>
          </a:xfrm>
        </p:spPr>
        <p:txBody>
          <a:bodyPr rtlCol="0">
            <a:normAutofit/>
          </a:bodyPr>
          <a:lstStyle/>
          <a:p>
            <a:pPr eaLnBrk="1" fontAlgn="auto" hangingPunct="1">
              <a:spcAft>
                <a:spcPts val="0"/>
              </a:spcAft>
              <a:defRPr/>
            </a:pPr>
            <a:r>
              <a:rPr lang="en-US" sz="4000" b="1" cap="small" dirty="0"/>
              <a:t>NextGen As A Tool For Redesigning Primary Care To Fulfill  IHI’s Triple Aim</a:t>
            </a:r>
          </a:p>
        </p:txBody>
      </p:sp>
      <p:sp>
        <p:nvSpPr>
          <p:cNvPr id="3075" name="Subtitle 2"/>
          <p:cNvSpPr>
            <a:spLocks noGrp="1"/>
          </p:cNvSpPr>
          <p:nvPr>
            <p:ph type="subTitle" idx="1"/>
          </p:nvPr>
        </p:nvSpPr>
        <p:spPr>
          <a:xfrm>
            <a:off x="533400" y="152400"/>
            <a:ext cx="8305800" cy="3429000"/>
          </a:xfrm>
        </p:spPr>
        <p:txBody>
          <a:bodyPr/>
          <a:lstStyle/>
          <a:p>
            <a:pPr algn="r" eaLnBrk="1" hangingPunct="1">
              <a:buFont typeface="Wingdings 2" pitchFamily="18" charset="2"/>
              <a:buNone/>
              <a:defRPr/>
            </a:pPr>
            <a:r>
              <a:rPr lang="en-US" sz="1600" dirty="0">
                <a:solidFill>
                  <a:schemeClr val="accent4">
                    <a:lumMod val="75000"/>
                  </a:schemeClr>
                </a:solidFill>
              </a:rPr>
              <a:t>Dr. James L. Holly, CEO</a:t>
            </a:r>
          </a:p>
          <a:p>
            <a:pPr algn="r" eaLnBrk="1" hangingPunct="1">
              <a:buFont typeface="Wingdings 2" pitchFamily="18" charset="2"/>
              <a:buNone/>
              <a:defRPr/>
            </a:pPr>
            <a:r>
              <a:rPr lang="en-US" sz="1600" dirty="0">
                <a:solidFill>
                  <a:schemeClr val="accent4">
                    <a:lumMod val="75000"/>
                  </a:schemeClr>
                </a:solidFill>
              </a:rPr>
              <a:t>Southeast Texas Medical Associates, LLP</a:t>
            </a:r>
          </a:p>
          <a:p>
            <a:pPr algn="r" eaLnBrk="1" hangingPunct="1">
              <a:buFont typeface="Wingdings 2" pitchFamily="18" charset="2"/>
              <a:buNone/>
              <a:defRPr/>
            </a:pPr>
            <a:endParaRPr lang="en-US" sz="1600" dirty="0">
              <a:solidFill>
                <a:schemeClr val="accent4">
                  <a:lumMod val="75000"/>
                </a:schemeClr>
              </a:solidFill>
            </a:endParaRPr>
          </a:p>
          <a:p>
            <a:pPr algn="r" eaLnBrk="1" hangingPunct="1">
              <a:defRPr/>
            </a:pPr>
            <a:r>
              <a:rPr lang="en-US" sz="1600" dirty="0">
                <a:solidFill>
                  <a:schemeClr val="accent4">
                    <a:lumMod val="75000"/>
                  </a:schemeClr>
                </a:solidFill>
              </a:rPr>
              <a:t>Adjunct Professor </a:t>
            </a:r>
          </a:p>
          <a:p>
            <a:pPr algn="r" eaLnBrk="1" hangingPunct="1">
              <a:defRPr/>
            </a:pPr>
            <a:r>
              <a:rPr lang="en-US" sz="1600" dirty="0">
                <a:solidFill>
                  <a:schemeClr val="accent4">
                    <a:lumMod val="75000"/>
                  </a:schemeClr>
                </a:solidFill>
              </a:rPr>
              <a:t>Department of Family and Community Health</a:t>
            </a:r>
          </a:p>
          <a:p>
            <a:pPr algn="r" eaLnBrk="1" hangingPunct="1">
              <a:defRPr/>
            </a:pPr>
            <a:r>
              <a:rPr lang="en-US" sz="1600" dirty="0">
                <a:solidFill>
                  <a:schemeClr val="accent4">
                    <a:lumMod val="75000"/>
                  </a:schemeClr>
                </a:solidFill>
              </a:rPr>
              <a:t>School of Medicine</a:t>
            </a:r>
          </a:p>
          <a:p>
            <a:pPr algn="r" eaLnBrk="1" hangingPunct="1">
              <a:defRPr/>
            </a:pPr>
            <a:r>
              <a:rPr lang="en-US" sz="1600" dirty="0">
                <a:solidFill>
                  <a:schemeClr val="accent4">
                    <a:lumMod val="75000"/>
                  </a:schemeClr>
                </a:solidFill>
              </a:rPr>
              <a:t>The University of Texas Health Science Center at San Antonio</a:t>
            </a:r>
          </a:p>
          <a:p>
            <a:pPr algn="r" eaLnBrk="1" hangingPunct="1">
              <a:buFont typeface="Wingdings 2" pitchFamily="18" charset="2"/>
              <a:buNone/>
              <a:defRPr/>
            </a:pPr>
            <a:endParaRPr lang="en-US" sz="1600" dirty="0">
              <a:solidFill>
                <a:schemeClr val="accent4">
                  <a:lumMod val="75000"/>
                </a:schemeClr>
              </a:solidFill>
            </a:endParaRPr>
          </a:p>
          <a:p>
            <a:pPr algn="r" eaLnBrk="1" hangingPunct="1">
              <a:buFont typeface="Wingdings 2" pitchFamily="18" charset="2"/>
              <a:buNone/>
              <a:defRPr/>
            </a:pPr>
            <a:r>
              <a:rPr lang="en-US" sz="1600" dirty="0">
                <a:solidFill>
                  <a:schemeClr val="accent4">
                    <a:lumMod val="75000"/>
                  </a:schemeClr>
                </a:solidFill>
              </a:rPr>
              <a:t>NextGen Large Group Users Meeting</a:t>
            </a:r>
          </a:p>
          <a:p>
            <a:pPr algn="r" eaLnBrk="1" hangingPunct="1">
              <a:buFont typeface="Wingdings 2" pitchFamily="18" charset="2"/>
              <a:buNone/>
              <a:defRPr/>
            </a:pPr>
            <a:r>
              <a:rPr lang="en-US" sz="1600" dirty="0">
                <a:solidFill>
                  <a:schemeClr val="accent4">
                    <a:lumMod val="75000"/>
                  </a:schemeClr>
                </a:solidFill>
              </a:rPr>
              <a:t>May 4, 2012</a:t>
            </a:r>
          </a:p>
          <a:p>
            <a:pPr algn="r" eaLnBrk="1" hangingPunct="1">
              <a:buFont typeface="Wingdings 2" pitchFamily="18" charset="2"/>
              <a:buNone/>
              <a:defRPr/>
            </a:pPr>
            <a:r>
              <a:rPr lang="en-US" sz="1600" dirty="0">
                <a:solidFill>
                  <a:schemeClr val="accent4">
                    <a:lumMod val="75000"/>
                  </a:schemeClr>
                </a:solidFill>
              </a:rPr>
              <a:t>Dallas, Texas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Are You Ready To Be An </a:t>
            </a:r>
            <a:r>
              <a:rPr lang="en-US" altLang="en-US" b="1" i="1">
                <a:ea typeface="Calibri" pitchFamily="34" charset="0"/>
              </a:rPr>
              <a:t>Integrator</a:t>
            </a:r>
            <a:r>
              <a:rPr lang="en-US" altLang="en-US">
                <a:ea typeface="Calibri" pitchFamily="34" charset="0"/>
              </a:rPr>
              <a:t>?</a:t>
            </a:r>
          </a:p>
        </p:txBody>
      </p:sp>
      <p:sp>
        <p:nvSpPr>
          <p:cNvPr id="12291" name="Content Placeholder 2"/>
          <p:cNvSpPr>
            <a:spLocks noGrp="1"/>
          </p:cNvSpPr>
          <p:nvPr>
            <p:ph idx="1"/>
          </p:nvPr>
        </p:nvSpPr>
        <p:spPr/>
        <p:txBody>
          <a:bodyPr/>
          <a:lstStyle/>
          <a:p>
            <a:pPr marL="0" indent="0" eaLnBrk="1" hangingPunct="1">
              <a:buFontTx/>
              <a:buNone/>
            </a:pPr>
            <a:r>
              <a:rPr lang="en-US" altLang="en-US">
                <a:ea typeface="Calibri" pitchFamily="34" charset="0"/>
              </a:rPr>
              <a:t>From the healthcare provider’s perspective, t</a:t>
            </a:r>
            <a:r>
              <a:rPr lang="en-US" altLang="en-US" b="1">
                <a:ea typeface="Calibri" pitchFamily="34" charset="0"/>
              </a:rPr>
              <a:t>he Triple Aim </a:t>
            </a:r>
            <a:r>
              <a:rPr lang="en-US" altLang="en-US" b="1" i="1">
                <a:ea typeface="Calibri" pitchFamily="34" charset="0"/>
              </a:rPr>
              <a:t>Integrators</a:t>
            </a:r>
            <a:r>
              <a:rPr lang="en-US" altLang="en-US" b="1">
                <a:ea typeface="Calibri" pitchFamily="34" charset="0"/>
              </a:rPr>
              <a:t> are</a:t>
            </a:r>
            <a:r>
              <a:rPr lang="en-US" altLang="en-US">
                <a:ea typeface="Calibri" pitchFamily="34" charset="0"/>
              </a:rPr>
              <a:t>:</a:t>
            </a:r>
          </a:p>
          <a:p>
            <a:pPr marL="0" indent="0" eaLnBrk="1" hangingPunct="1">
              <a:buFontTx/>
              <a:buNone/>
            </a:pPr>
            <a:endParaRPr lang="en-US" altLang="en-US" sz="1400">
              <a:ea typeface="Calibri" pitchFamily="34" charset="0"/>
            </a:endParaRPr>
          </a:p>
          <a:p>
            <a:pPr marL="0" indent="0" eaLnBrk="1" hangingPunct="1"/>
            <a:r>
              <a:rPr lang="en-US" altLang="en-US">
                <a:ea typeface="Calibri" pitchFamily="34" charset="0"/>
              </a:rPr>
              <a:t>Medicare Advantage </a:t>
            </a:r>
          </a:p>
          <a:p>
            <a:pPr marL="0" indent="0" eaLnBrk="1" hangingPunct="1"/>
            <a:r>
              <a:rPr lang="en-US" altLang="en-US">
                <a:ea typeface="Calibri" pitchFamily="34" charset="0"/>
              </a:rPr>
              <a:t>Medical Home  </a:t>
            </a:r>
          </a:p>
          <a:p>
            <a:pPr marL="0" indent="0" eaLnBrk="1" hangingPunct="1"/>
            <a:r>
              <a:rPr lang="en-US" altLang="en-US">
                <a:ea typeface="Calibri" pitchFamily="34" charset="0"/>
              </a:rPr>
              <a:t>Accountable Care Organizations</a:t>
            </a:r>
          </a:p>
          <a:p>
            <a:pPr marL="0" indent="0" eaLnBrk="1" hangingPunct="1">
              <a:buFontTx/>
              <a:buNone/>
            </a:pPr>
            <a:endParaRPr lang="en-US" altLang="en-US" sz="1400">
              <a:ea typeface="Calibri" pitchFamily="34" charset="0"/>
            </a:endParaRPr>
          </a:p>
          <a:p>
            <a:pPr marL="0" indent="0" eaLnBrk="1" hangingPunct="1">
              <a:buFontTx/>
              <a:buNone/>
            </a:pPr>
            <a:r>
              <a:rPr lang="en-US" altLang="en-US">
                <a:ea typeface="Calibri" pitchFamily="34" charset="0"/>
              </a:rPr>
              <a:t>Each of these “structures” requires primary care redesign in order to be successful.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6200" y="350838"/>
            <a:ext cx="8839200" cy="715962"/>
          </a:xfrm>
        </p:spPr>
        <p:txBody>
          <a:bodyPr>
            <a:normAutofit fontScale="90000"/>
          </a:bodyPr>
          <a:lstStyle/>
          <a:p>
            <a:pPr eaLnBrk="1" hangingPunct="1">
              <a:defRPr/>
            </a:pPr>
            <a:r>
              <a:rPr lang="en-US" dirty="0"/>
              <a:t>CMS Fee For Service Medicare Study –Medical Homes vs. Benchmarks</a:t>
            </a:r>
          </a:p>
        </p:txBody>
      </p:sp>
      <p:pic>
        <p:nvPicPr>
          <p:cNvPr id="104451"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876550"/>
            <a:ext cx="8666163" cy="1466850"/>
          </a:xfrm>
          <a:noFill/>
        </p:spPr>
      </p:pic>
      <p:sp>
        <p:nvSpPr>
          <p:cNvPr id="104452"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B6B127-53E9-47B0-B533-16769D27FB7A}" type="slidenum">
              <a:rPr lang="en-US" altLang="en-US">
                <a:latin typeface="Calibri" pitchFamily="34" charset="0"/>
              </a:rPr>
              <a:pPr eaLnBrk="1" hangingPunct="1"/>
              <a:t>100</a:t>
            </a:fld>
            <a:endParaRPr lang="en-US" altLang="en-US">
              <a:latin typeface="Calibri"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6"/>
          <p:cNvSpPr>
            <a:spLocks noGrp="1"/>
          </p:cNvSpPr>
          <p:nvPr>
            <p:ph type="title"/>
          </p:nvPr>
        </p:nvSpPr>
        <p:spPr>
          <a:xfrm>
            <a:off x="76200" y="350838"/>
            <a:ext cx="8839200" cy="715962"/>
          </a:xfrm>
        </p:spPr>
        <p:txBody>
          <a:bodyPr/>
          <a:lstStyle/>
          <a:p>
            <a:pPr eaLnBrk="1" hangingPunct="1"/>
            <a:r>
              <a:rPr lang="en-US" altLang="en-US">
                <a:ea typeface="Calibri" pitchFamily="34" charset="0"/>
              </a:rPr>
              <a:t>Care Transition Audit</a:t>
            </a:r>
          </a:p>
        </p:txBody>
      </p:sp>
      <p:sp>
        <p:nvSpPr>
          <p:cNvPr id="8" name="Content Placeholder 7"/>
          <p:cNvSpPr>
            <a:spLocks noGrp="1"/>
          </p:cNvSpPr>
          <p:nvPr>
            <p:ph idx="1"/>
          </p:nvPr>
        </p:nvSpPr>
        <p:spPr/>
        <p:txBody>
          <a:bodyPr rtlCol="0">
            <a:normAutofit/>
          </a:bodyPr>
          <a:lstStyle/>
          <a:p>
            <a:pPr eaLnBrk="1" fontAlgn="auto" hangingPunct="1">
              <a:spcBef>
                <a:spcPts val="0"/>
              </a:spcBef>
              <a:spcAft>
                <a:spcPts val="1000"/>
              </a:spcAft>
              <a:buFont typeface="Arial" pitchFamily="34" charset="0"/>
              <a:buChar char="•"/>
              <a:defRPr/>
            </a:pPr>
            <a:endParaRPr lang="en-US" sz="2400" dirty="0"/>
          </a:p>
          <a:p>
            <a:pPr eaLnBrk="1" fontAlgn="auto" hangingPunct="1">
              <a:spcBef>
                <a:spcPts val="0"/>
              </a:spcBef>
              <a:spcAft>
                <a:spcPts val="1000"/>
              </a:spcAft>
              <a:buFont typeface="Arial" pitchFamily="34" charset="0"/>
              <a:buChar char="•"/>
              <a:defRPr/>
            </a:pPr>
            <a:r>
              <a:rPr lang="en-US" sz="2800" dirty="0"/>
              <a:t>Quarterly and annually, SETMA audits each provider’s performance on these measures and publishes that audit on our website under “</a:t>
            </a:r>
            <a:r>
              <a:rPr lang="en-US" sz="2800" b="1" dirty="0"/>
              <a:t>Public Reporting</a:t>
            </a:r>
            <a:r>
              <a:rPr lang="en-US" sz="2800" dirty="0"/>
              <a:t>,” along with over 200 other quality metrics which we track routinely.  </a:t>
            </a:r>
          </a:p>
          <a:p>
            <a:pPr eaLnBrk="1" fontAlgn="auto" hangingPunct="1">
              <a:spcBef>
                <a:spcPts val="0"/>
              </a:spcBef>
              <a:spcAft>
                <a:spcPts val="1000"/>
              </a:spcAft>
              <a:buFont typeface="Arial" pitchFamily="34" charset="0"/>
              <a:buChar char="•"/>
              <a:defRPr/>
            </a:pPr>
            <a:endParaRPr lang="en-US" sz="2800" dirty="0"/>
          </a:p>
          <a:p>
            <a:pPr eaLnBrk="1" fontAlgn="auto" hangingPunct="1">
              <a:spcBef>
                <a:spcPts val="0"/>
              </a:spcBef>
              <a:spcAft>
                <a:spcPts val="1000"/>
              </a:spcAft>
              <a:buFont typeface="Arial" pitchFamily="34" charset="0"/>
              <a:buChar char="•"/>
              <a:defRPr/>
            </a:pPr>
            <a:r>
              <a:rPr lang="en-US" sz="2800" dirty="0"/>
              <a:t>The following is the care transition audit results by provider name for 2011.  </a:t>
            </a:r>
          </a:p>
          <a:p>
            <a:pPr marL="347663" indent="-347663" eaLnBrk="1" fontAlgn="auto" hangingPunct="1">
              <a:spcBef>
                <a:spcPts val="0"/>
              </a:spcBef>
              <a:spcAft>
                <a:spcPts val="1000"/>
              </a:spcAft>
              <a:defRPr/>
            </a:pPr>
            <a:endParaRPr lang="en-US" sz="2400" dirty="0"/>
          </a:p>
          <a:p>
            <a:pPr eaLnBrk="1" fontAlgn="auto" hangingPunct="1">
              <a:spcAft>
                <a:spcPts val="0"/>
              </a:spcAft>
              <a:buFont typeface="Arial" pitchFamily="34" charset="0"/>
              <a:buChar char="•"/>
              <a:defRPr/>
            </a:pPr>
            <a:endParaRPr lang="en-US" dirty="0"/>
          </a:p>
        </p:txBody>
      </p:sp>
      <p:sp>
        <p:nvSpPr>
          <p:cNvPr id="105476"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924C36-C195-43F6-BDBD-B412EEBF0AB0}" type="slidenum">
              <a:rPr lang="en-US" altLang="en-US">
                <a:latin typeface="Calibri" pitchFamily="34" charset="0"/>
              </a:rPr>
              <a:pPr eaLnBrk="1" hangingPunct="1"/>
              <a:t>101</a:t>
            </a:fld>
            <a:endParaRPr lang="en-US" altLang="en-US">
              <a:latin typeface="Calibri"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4"/>
          <p:cNvSpPr>
            <a:spLocks noGrp="1"/>
          </p:cNvSpPr>
          <p:nvPr>
            <p:ph type="title"/>
          </p:nvPr>
        </p:nvSpPr>
        <p:spPr>
          <a:xfrm>
            <a:off x="76200" y="350838"/>
            <a:ext cx="8839200" cy="715962"/>
          </a:xfrm>
        </p:spPr>
        <p:txBody>
          <a:bodyPr/>
          <a:lstStyle/>
          <a:p>
            <a:pPr eaLnBrk="1" hangingPunct="1"/>
            <a:r>
              <a:rPr lang="en-US" altLang="en-US">
                <a:ea typeface="Calibri" pitchFamily="34" charset="0"/>
              </a:rPr>
              <a:t>Care Transition Audit</a:t>
            </a:r>
          </a:p>
        </p:txBody>
      </p:sp>
      <p:pic>
        <p:nvPicPr>
          <p:cNvPr id="106499"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00200"/>
            <a:ext cx="8001000" cy="5094288"/>
          </a:xfrm>
          <a:noFill/>
        </p:spPr>
      </p:pic>
      <p:sp>
        <p:nvSpPr>
          <p:cNvPr id="106500"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B013D7-1138-4124-A90F-7578AFABFADA}" type="slidenum">
              <a:rPr lang="en-US" altLang="en-US">
                <a:latin typeface="Calibri" pitchFamily="34" charset="0"/>
              </a:rPr>
              <a:pPr eaLnBrk="1" hangingPunct="1"/>
              <a:t>102</a:t>
            </a:fld>
            <a:endParaRPr lang="en-US" altLang="en-US">
              <a:latin typeface="Calibri"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a:xfrm>
            <a:off x="76200" y="350838"/>
            <a:ext cx="8839200" cy="715962"/>
          </a:xfrm>
        </p:spPr>
        <p:txBody>
          <a:bodyPr/>
          <a:lstStyle/>
          <a:p>
            <a:pPr eaLnBrk="1" hangingPunct="1"/>
            <a:r>
              <a:rPr lang="en-US" altLang="en-US">
                <a:ea typeface="Calibri" pitchFamily="34" charset="0"/>
              </a:rPr>
              <a:t>Care Transition Audit</a:t>
            </a:r>
          </a:p>
        </p:txBody>
      </p:sp>
      <p:pic>
        <p:nvPicPr>
          <p:cNvPr id="107523"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676400"/>
            <a:ext cx="8077200" cy="4724400"/>
          </a:xfrm>
          <a:noFill/>
        </p:spPr>
      </p:pic>
      <p:sp>
        <p:nvSpPr>
          <p:cNvPr id="107524"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51A4F3-4700-4A2C-BA56-9C5C1E7D5EA8}" type="slidenum">
              <a:rPr lang="en-US" altLang="en-US">
                <a:latin typeface="Calibri" pitchFamily="34" charset="0"/>
              </a:rPr>
              <a:pPr eaLnBrk="1" hangingPunct="1"/>
              <a:t>103</a:t>
            </a:fld>
            <a:endParaRPr lang="en-US" altLang="en-US">
              <a:latin typeface="Calibri"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5"/>
          <p:cNvSpPr>
            <a:spLocks noGrp="1"/>
          </p:cNvSpPr>
          <p:nvPr>
            <p:ph type="title"/>
          </p:nvPr>
        </p:nvSpPr>
        <p:spPr>
          <a:xfrm>
            <a:off x="76200" y="350838"/>
            <a:ext cx="8839200" cy="715962"/>
          </a:xfrm>
        </p:spPr>
        <p:txBody>
          <a:bodyPr>
            <a:normAutofit fontScale="90000"/>
          </a:bodyPr>
          <a:lstStyle/>
          <a:p>
            <a:pPr eaLnBrk="1" hangingPunct="1">
              <a:defRPr/>
            </a:pPr>
            <a:r>
              <a:rPr lang="en-US" dirty="0"/>
              <a:t>Hospital Care Summary and Post Hospital Plan of Care and Treatment Plan</a:t>
            </a:r>
          </a:p>
        </p:txBody>
      </p:sp>
      <p:pic>
        <p:nvPicPr>
          <p:cNvPr id="108547" name="Picture 1" descr="cid:image001.png@01CBF91D.45854200"/>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838200" y="1600200"/>
            <a:ext cx="6527800" cy="5181600"/>
          </a:xfrm>
          <a:noFill/>
        </p:spPr>
      </p:pic>
      <p:sp>
        <p:nvSpPr>
          <p:cNvPr id="108548"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55C017-EE90-4775-9903-577F3BC0666C}" type="slidenum">
              <a:rPr lang="en-US" altLang="en-US">
                <a:latin typeface="Calibri" pitchFamily="34" charset="0"/>
              </a:rPr>
              <a:pPr eaLnBrk="1" hangingPunct="1"/>
              <a:t>104</a:t>
            </a:fld>
            <a:endParaRPr lang="en-US" altLang="en-US">
              <a:latin typeface="Calibri"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6200" y="350838"/>
            <a:ext cx="8839200" cy="715962"/>
          </a:xfrm>
        </p:spPr>
        <p:txBody>
          <a:bodyPr>
            <a:normAutofit fontScale="90000"/>
          </a:bodyPr>
          <a:lstStyle/>
          <a:p>
            <a:pPr eaLnBrk="1" hangingPunct="1">
              <a:defRPr/>
            </a:pPr>
            <a:r>
              <a:rPr lang="en-US" dirty="0"/>
              <a:t>Hospital Care Summary and Post Hospital Plan of Care and Treatment Plan</a:t>
            </a:r>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r>
              <a:rPr lang="en-US" dirty="0"/>
              <a:t>Hospital Care Summary completed at the time the patient is discharged from the hospital:</a:t>
            </a:r>
          </a:p>
          <a:p>
            <a:pPr eaLnBrk="1" fontAlgn="auto" hangingPunct="1">
              <a:spcAft>
                <a:spcPts val="0"/>
              </a:spcAft>
              <a:buFont typeface="Arial" pitchFamily="34" charset="0"/>
              <a:buNone/>
              <a:defRPr/>
            </a:pPr>
            <a:r>
              <a:rPr lang="en-US" dirty="0"/>
              <a:t>		</a:t>
            </a:r>
            <a:r>
              <a:rPr lang="en-US" u="sng" dirty="0"/>
              <a:t>Year	</a:t>
            </a:r>
            <a:r>
              <a:rPr lang="en-US" dirty="0"/>
              <a:t>		</a:t>
            </a:r>
            <a:r>
              <a:rPr lang="en-US" u="sng" dirty="0"/>
              <a:t>Completion (%)</a:t>
            </a:r>
          </a:p>
          <a:p>
            <a:pPr eaLnBrk="1" fontAlgn="auto" hangingPunct="1">
              <a:spcAft>
                <a:spcPts val="0"/>
              </a:spcAft>
              <a:buFontTx/>
              <a:buNone/>
              <a:defRPr/>
            </a:pPr>
            <a:r>
              <a:rPr lang="en-US" dirty="0"/>
              <a:t>		2010  				98.8</a:t>
            </a:r>
          </a:p>
          <a:p>
            <a:pPr eaLnBrk="1" fontAlgn="auto" hangingPunct="1">
              <a:spcAft>
                <a:spcPts val="0"/>
              </a:spcAft>
              <a:buFontTx/>
              <a:buNone/>
              <a:defRPr/>
            </a:pPr>
            <a:r>
              <a:rPr lang="en-US" dirty="0"/>
              <a:t>		2011  				97.7</a:t>
            </a:r>
          </a:p>
          <a:p>
            <a:pPr eaLnBrk="1" fontAlgn="auto" hangingPunct="1">
              <a:spcAft>
                <a:spcPts val="0"/>
              </a:spcAft>
              <a:buFontTx/>
              <a:buNone/>
              <a:defRPr/>
            </a:pPr>
            <a:r>
              <a:rPr lang="en-US" dirty="0"/>
              <a:t>		2012</a:t>
            </a:r>
            <a:r>
              <a:rPr lang="en-US" sz="1900" dirty="0"/>
              <a:t>*</a:t>
            </a:r>
            <a:r>
              <a:rPr lang="en-US" dirty="0"/>
              <a:t>  				92.1</a:t>
            </a:r>
          </a:p>
          <a:p>
            <a:pPr eaLnBrk="1" fontAlgn="auto" hangingPunct="1">
              <a:spcAft>
                <a:spcPts val="0"/>
              </a:spcAft>
              <a:buFontTx/>
              <a:buNone/>
              <a:defRPr/>
            </a:pPr>
            <a:r>
              <a:rPr lang="en-US" dirty="0"/>
              <a:t>		Cumulative			97.7</a:t>
            </a:r>
          </a:p>
          <a:p>
            <a:pPr eaLnBrk="1" fontAlgn="auto" hangingPunct="1">
              <a:spcAft>
                <a:spcPts val="0"/>
              </a:spcAft>
              <a:buFontTx/>
              <a:buNone/>
              <a:defRPr/>
            </a:pPr>
            <a:endParaRPr lang="en-US" dirty="0"/>
          </a:p>
          <a:p>
            <a:pPr eaLnBrk="1" fontAlgn="auto" hangingPunct="1">
              <a:spcAft>
                <a:spcPts val="0"/>
              </a:spcAft>
              <a:buFontTx/>
              <a:buNone/>
              <a:defRPr/>
            </a:pPr>
            <a:endParaRPr lang="en-US" sz="1600" dirty="0"/>
          </a:p>
          <a:p>
            <a:pPr eaLnBrk="1" fontAlgn="auto" hangingPunct="1">
              <a:spcAft>
                <a:spcPts val="0"/>
              </a:spcAft>
              <a:buFontTx/>
              <a:buNone/>
              <a:defRPr/>
            </a:pPr>
            <a:r>
              <a:rPr lang="en-US" sz="1600" dirty="0"/>
              <a:t>* January 1, 2010 to date</a:t>
            </a:r>
          </a:p>
        </p:txBody>
      </p:sp>
      <p:sp>
        <p:nvSpPr>
          <p:cNvPr id="109572"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A93C09-7623-4F27-BB0A-0CE0EA50B06A}" type="slidenum">
              <a:rPr lang="en-US" altLang="en-US">
                <a:latin typeface="Calibri" pitchFamily="34" charset="0"/>
              </a:rPr>
              <a:pPr eaLnBrk="1" hangingPunct="1"/>
              <a:t>105</a:t>
            </a:fld>
            <a:endParaRPr lang="en-US" altLang="en-US">
              <a:latin typeface="Calibri"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Hospital Readmission Reporting</a:t>
            </a:r>
          </a:p>
        </p:txBody>
      </p:sp>
      <p:pic>
        <p:nvPicPr>
          <p:cNvPr id="110595" name="Picture 3" descr="image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43025" y="1524000"/>
            <a:ext cx="5895975" cy="5257800"/>
          </a:xfrm>
          <a:noFill/>
        </p:spPr>
      </p:pic>
      <p:sp>
        <p:nvSpPr>
          <p:cNvPr id="110596"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593D02-9FD6-4B7C-85B1-73A8C30A5241}" type="slidenum">
              <a:rPr lang="en-US" altLang="en-US">
                <a:latin typeface="Calibri" pitchFamily="34" charset="0"/>
              </a:rPr>
              <a:pPr eaLnBrk="1" hangingPunct="1"/>
              <a:t>106</a:t>
            </a:fld>
            <a:endParaRPr lang="en-US" altLang="en-US">
              <a:latin typeface="Calibri"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Hospital Readmission Reporting</a:t>
            </a:r>
          </a:p>
        </p:txBody>
      </p:sp>
      <p:pic>
        <p:nvPicPr>
          <p:cNvPr id="111619" name="Picture 2" descr="image0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92300" y="1524000"/>
            <a:ext cx="5041900" cy="5257800"/>
          </a:xfrm>
          <a:noFill/>
        </p:spPr>
      </p:pic>
      <p:sp>
        <p:nvSpPr>
          <p:cNvPr id="111620"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A72065-222B-4498-9B72-F12EC43E2F6C}" type="slidenum">
              <a:rPr lang="en-US" altLang="en-US">
                <a:latin typeface="Calibri" pitchFamily="34" charset="0"/>
              </a:rPr>
              <a:pPr eaLnBrk="1" hangingPunct="1"/>
              <a:t>107</a:t>
            </a:fld>
            <a:endParaRPr lang="en-US" altLang="en-US">
              <a:latin typeface="Calibri"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Hospital Readmission Reporting</a:t>
            </a:r>
          </a:p>
        </p:txBody>
      </p:sp>
      <p:pic>
        <p:nvPicPr>
          <p:cNvPr id="112643" name="Picture 4" descr="image0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1250" y="1600200"/>
            <a:ext cx="6813550" cy="5181600"/>
          </a:xfrm>
          <a:noFill/>
        </p:spPr>
      </p:pic>
      <p:sp>
        <p:nvSpPr>
          <p:cNvPr id="112644"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8E55DB-3E6C-4C3B-BE87-7E427C1B1E94}" type="slidenum">
              <a:rPr lang="en-US" altLang="en-US">
                <a:latin typeface="Calibri" pitchFamily="34" charset="0"/>
              </a:rPr>
              <a:pPr eaLnBrk="1" hangingPunct="1"/>
              <a:t>108</a:t>
            </a:fld>
            <a:endParaRPr lang="en-US" altLang="en-US">
              <a:latin typeface="Calibri"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Hospital Readmission Reporting</a:t>
            </a:r>
          </a:p>
        </p:txBody>
      </p:sp>
      <p:pic>
        <p:nvPicPr>
          <p:cNvPr id="113667" name="Content Placeholder 5" descr="image0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447800"/>
            <a:ext cx="5708650" cy="4953000"/>
          </a:xfrm>
          <a:noFill/>
        </p:spPr>
      </p:pic>
      <p:sp>
        <p:nvSpPr>
          <p:cNvPr id="113668"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6D5198-9471-4792-8553-CAA3EBFFAF85}" type="slidenum">
              <a:rPr lang="en-US" altLang="en-US">
                <a:latin typeface="Calibri" pitchFamily="34" charset="0"/>
              </a:rPr>
              <a:pPr eaLnBrk="1" hangingPunct="1"/>
              <a:t>109</a:t>
            </a:fld>
            <a:endParaRPr lang="en-US" altLang="en-US">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CMS’ Triple Aim Focus</a:t>
            </a:r>
          </a:p>
        </p:txBody>
      </p:sp>
      <p:sp>
        <p:nvSpPr>
          <p:cNvPr id="13315" name="Content Placeholder 2"/>
          <p:cNvSpPr>
            <a:spLocks noGrp="1"/>
          </p:cNvSpPr>
          <p:nvPr>
            <p:ph idx="1"/>
          </p:nvPr>
        </p:nvSpPr>
        <p:spPr/>
        <p:txBody>
          <a:bodyPr/>
          <a:lstStyle/>
          <a:p>
            <a:pPr eaLnBrk="1" hangingPunct="1">
              <a:spcBef>
                <a:spcPct val="0"/>
              </a:spcBef>
              <a:buFont typeface="Wingdings 2" pitchFamily="18" charset="2"/>
              <a:buNone/>
            </a:pPr>
            <a:r>
              <a:rPr lang="en-US" altLang="en-US" b="1">
                <a:ea typeface="Calibri" pitchFamily="34" charset="0"/>
              </a:rPr>
              <a:t>Strategic Area 3 </a:t>
            </a:r>
          </a:p>
          <a:p>
            <a:pPr eaLnBrk="1" hangingPunct="1">
              <a:spcBef>
                <a:spcPct val="0"/>
              </a:spcBef>
              <a:buFont typeface="Wingdings 2" pitchFamily="18" charset="2"/>
              <a:buNone/>
            </a:pPr>
            <a:endParaRPr lang="en-US" altLang="en-US" sz="1400">
              <a:ea typeface="Calibri" pitchFamily="34" charset="0"/>
            </a:endParaRPr>
          </a:p>
          <a:p>
            <a:pPr eaLnBrk="1" hangingPunct="1"/>
            <a:r>
              <a:rPr lang="en-US" altLang="en-US">
                <a:ea typeface="Calibri" pitchFamily="34" charset="0"/>
              </a:rPr>
              <a:t>Help Accountable Care Organizations Thrive</a:t>
            </a:r>
          </a:p>
          <a:p>
            <a:pPr eaLnBrk="1" hangingPunct="1"/>
            <a:r>
              <a:rPr lang="en-US" altLang="en-US">
                <a:ea typeface="Calibri" pitchFamily="34" charset="0"/>
              </a:rPr>
              <a:t>Help Dual Eligible Beneficiaries Get Better Care</a:t>
            </a:r>
          </a:p>
          <a:p>
            <a:pPr eaLnBrk="1" hangingPunct="1"/>
            <a:r>
              <a:rPr lang="en-US" altLang="en-US">
                <a:ea typeface="Calibri" pitchFamily="34" charset="0"/>
              </a:rPr>
              <a:t>Strengthen Medicare Advantage</a:t>
            </a:r>
          </a:p>
          <a:p>
            <a:pPr eaLnBrk="1" hangingPunct="1"/>
            <a:r>
              <a:rPr lang="en-US" altLang="en-US">
                <a:ea typeface="Calibri" pitchFamily="34" charset="0"/>
              </a:rPr>
              <a:t>Increase Utilization of Medical and Health Homes</a:t>
            </a:r>
            <a:endParaRPr lang="en-US" altLang="en-US" sz="1200">
              <a:ea typeface="Calibri" pitchFamily="34" charset="0"/>
            </a:endParaRPr>
          </a:p>
          <a:p>
            <a:pPr algn="r" eaLnBrk="1" hangingPunct="1">
              <a:buFont typeface="Wingdings 2" pitchFamily="18" charset="2"/>
              <a:buNone/>
            </a:pPr>
            <a:endParaRPr lang="en-US" altLang="en-US" sz="2000">
              <a:ea typeface="Calibri" pitchFamily="34" charset="0"/>
            </a:endParaRPr>
          </a:p>
          <a:p>
            <a:pPr algn="r" eaLnBrk="1" hangingPunct="1">
              <a:buFont typeface="Wingdings 2" pitchFamily="18" charset="2"/>
              <a:buNone/>
            </a:pPr>
            <a:r>
              <a:rPr lang="en-US" altLang="en-US" sz="2000">
                <a:ea typeface="Calibri" pitchFamily="34" charset="0"/>
              </a:rPr>
              <a:t>Don Berwick, Administrator, CMS, January 19, 2011</a:t>
            </a:r>
          </a:p>
          <a:p>
            <a:pPr eaLnBrk="1" hangingPunct="1"/>
            <a:endParaRPr lang="en-US" altLang="en-US">
              <a:ea typeface="Calibri"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Hospital Readmission Strategies</a:t>
            </a:r>
          </a:p>
        </p:txBody>
      </p:sp>
      <p:pic>
        <p:nvPicPr>
          <p:cNvPr id="114691" name="Picture 3" descr="http://thecenturyfoundation.typepad.com/.a/6a00d8341d843653ef015432fc4755970c-p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8475" y="1371600"/>
            <a:ext cx="5546725" cy="5029200"/>
          </a:xfrm>
          <a:noFill/>
        </p:spPr>
      </p:pic>
      <p:sp>
        <p:nvSpPr>
          <p:cNvPr id="114692"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7D2B71-E9E5-4FBC-84DC-F387D3116E0C}" type="slidenum">
              <a:rPr lang="en-US" altLang="en-US">
                <a:latin typeface="Calibri" pitchFamily="34" charset="0"/>
              </a:rPr>
              <a:pPr eaLnBrk="1" hangingPunct="1"/>
              <a:t>110</a:t>
            </a:fld>
            <a:endParaRPr lang="en-US" altLang="en-US">
              <a:latin typeface="Calibri"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All Readmissions Are Not Preventable</a:t>
            </a:r>
          </a:p>
        </p:txBody>
      </p:sp>
      <p:sp>
        <p:nvSpPr>
          <p:cNvPr id="4" name="Content Placeholder 3"/>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sz="2400" dirty="0"/>
              <a:t>“Critical to the analysis of readmissions is appropriateness. Some readmissions may be unavoidable. Other readmissions may be avoidable, but nevertheless occur, due to a </a:t>
            </a:r>
            <a:r>
              <a:rPr lang="en-US" sz="2400" i="1" dirty="0"/>
              <a:t>lack </a:t>
            </a:r>
            <a:r>
              <a:rPr lang="en-US" sz="2400" dirty="0"/>
              <a:t>of follow-up care coordination or some other problem. Obtaining a readmissions rate of zero is not feasible and may even indicate poor quality care, as many readmissions are medically appropriate due to an unavoidable change in condition or a new condition. For example, physicians may provide patient centered care by discussing early discharge with patients, with the mutual understanding that readmission may be necessary.”</a:t>
            </a:r>
          </a:p>
          <a:p>
            <a:pPr eaLnBrk="1" fontAlgn="auto" hangingPunct="1">
              <a:spcAft>
                <a:spcPts val="0"/>
              </a:spcAft>
              <a:buFont typeface="Arial" pitchFamily="34" charset="0"/>
              <a:buChar char="•"/>
              <a:defRPr/>
            </a:pPr>
            <a:endParaRPr lang="en-US" dirty="0"/>
          </a:p>
        </p:txBody>
      </p:sp>
      <p:sp>
        <p:nvSpPr>
          <p:cNvPr id="115716"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67FAD0-2B61-4BA1-8DEC-C91438560528}" type="slidenum">
              <a:rPr lang="en-US" altLang="en-US">
                <a:latin typeface="Calibri" pitchFamily="34" charset="0"/>
              </a:rPr>
              <a:pPr eaLnBrk="1" hangingPunct="1"/>
              <a:t>111</a:t>
            </a:fld>
            <a:endParaRPr lang="en-US" altLang="en-US">
              <a:latin typeface="Calibri"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Risk of Readmissions</a:t>
            </a:r>
          </a:p>
        </p:txBody>
      </p:sp>
      <p:sp>
        <p:nvSpPr>
          <p:cNvPr id="116739" name="Content Placeholder 3"/>
          <p:cNvSpPr>
            <a:spLocks noGrp="1"/>
          </p:cNvSpPr>
          <p:nvPr>
            <p:ph idx="1"/>
          </p:nvPr>
        </p:nvSpPr>
        <p:spPr/>
        <p:txBody>
          <a:bodyPr/>
          <a:lstStyle/>
          <a:p>
            <a:pPr marL="0" indent="0" algn="ctr" eaLnBrk="1" hangingPunct="1">
              <a:buFontTx/>
              <a:buNone/>
            </a:pPr>
            <a:endParaRPr lang="en-US" altLang="en-US">
              <a:ea typeface="Calibri" pitchFamily="34" charset="0"/>
            </a:endParaRPr>
          </a:p>
          <a:p>
            <a:pPr marL="0" indent="0" algn="ctr" eaLnBrk="1" hangingPunct="1">
              <a:buFontTx/>
              <a:buNone/>
            </a:pPr>
            <a:r>
              <a:rPr lang="en-US" altLang="en-US">
                <a:ea typeface="Calibri" pitchFamily="34" charset="0"/>
              </a:rPr>
              <a:t>Recent studies continue to suggest the risk of readmission can be quantified based on a patient's risk factors and therefore are an important tool in establishing evidence-based best practices.  </a:t>
            </a:r>
          </a:p>
          <a:p>
            <a:pPr lvl="2" eaLnBrk="1" hangingPunct="1"/>
            <a:endParaRPr lang="en-US" altLang="en-US">
              <a:ea typeface="Calibri" pitchFamily="34" charset="0"/>
            </a:endParaRPr>
          </a:p>
        </p:txBody>
      </p:sp>
      <p:sp>
        <p:nvSpPr>
          <p:cNvPr id="116740"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BC3521-E1CF-45E4-B568-A5649D84C81C}" type="slidenum">
              <a:rPr lang="en-US" altLang="en-US">
                <a:latin typeface="Calibri" pitchFamily="34" charset="0"/>
              </a:rPr>
              <a:pPr eaLnBrk="1" hangingPunct="1"/>
              <a:t>112</a:t>
            </a:fld>
            <a:endParaRPr lang="en-US" altLang="en-US">
              <a:latin typeface="Calibri"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Risk of Readmissions</a:t>
            </a:r>
          </a:p>
        </p:txBody>
      </p:sp>
      <p:sp>
        <p:nvSpPr>
          <p:cNvPr id="31747" name="Content Placeholder 3"/>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400" dirty="0"/>
              <a:t>The </a:t>
            </a:r>
            <a:r>
              <a:rPr lang="en-US" sz="2400" i="1" dirty="0"/>
              <a:t>Journal of Hospital Medicine </a:t>
            </a:r>
            <a:r>
              <a:rPr lang="en-US" sz="2400" dirty="0"/>
              <a:t>recently published a pair of studies in which researchers analyzed data from California and Austria to determine the risk factors of hospital readmission.  </a:t>
            </a:r>
            <a:endParaRPr lang="en-US" sz="1100" dirty="0"/>
          </a:p>
          <a:p>
            <a:pPr lvl="2" eaLnBrk="1" fontAlgn="auto" hangingPunct="1">
              <a:spcAft>
                <a:spcPts val="0"/>
              </a:spcAft>
              <a:buFont typeface="Arial" pitchFamily="34" charset="0"/>
              <a:buChar char="•"/>
              <a:defRPr/>
            </a:pPr>
            <a:r>
              <a:rPr lang="en-US" dirty="0"/>
              <a:t>Medicare</a:t>
            </a:r>
          </a:p>
          <a:p>
            <a:pPr lvl="2" eaLnBrk="1" fontAlgn="auto" hangingPunct="1">
              <a:spcAft>
                <a:spcPts val="0"/>
              </a:spcAft>
              <a:buFont typeface="Arial" pitchFamily="34" charset="0"/>
              <a:buChar char="•"/>
              <a:defRPr/>
            </a:pPr>
            <a:r>
              <a:rPr lang="en-US" dirty="0"/>
              <a:t>Medicaid</a:t>
            </a:r>
          </a:p>
          <a:p>
            <a:pPr lvl="2" eaLnBrk="1" fontAlgn="auto" hangingPunct="1">
              <a:spcAft>
                <a:spcPts val="0"/>
              </a:spcAft>
              <a:buFont typeface="Arial" pitchFamily="34" charset="0"/>
              <a:buChar char="•"/>
              <a:defRPr/>
            </a:pPr>
            <a:r>
              <a:rPr lang="en-US" dirty="0"/>
              <a:t>Black Race</a:t>
            </a:r>
          </a:p>
          <a:p>
            <a:pPr lvl="2" eaLnBrk="1" fontAlgn="auto" hangingPunct="1">
              <a:spcAft>
                <a:spcPts val="0"/>
              </a:spcAft>
              <a:buFont typeface="Arial" pitchFamily="34" charset="0"/>
              <a:buChar char="•"/>
              <a:defRPr/>
            </a:pPr>
            <a:r>
              <a:rPr lang="en-US" dirty="0"/>
              <a:t>Inpatient use of narcotics</a:t>
            </a:r>
          </a:p>
          <a:p>
            <a:pPr lvl="2" eaLnBrk="1" fontAlgn="auto" hangingPunct="1">
              <a:spcAft>
                <a:spcPts val="0"/>
              </a:spcAft>
              <a:buFont typeface="Arial" pitchFamily="34" charset="0"/>
              <a:buChar char="•"/>
              <a:defRPr/>
            </a:pPr>
            <a:r>
              <a:rPr lang="en-US" dirty="0"/>
              <a:t>Inpatient use of corticosteroids </a:t>
            </a:r>
          </a:p>
          <a:p>
            <a:pPr lvl="2" eaLnBrk="1" fontAlgn="auto" hangingPunct="1">
              <a:spcAft>
                <a:spcPts val="0"/>
              </a:spcAft>
              <a:buFont typeface="Arial" pitchFamily="34" charset="0"/>
              <a:buChar char="•"/>
              <a:defRPr/>
            </a:pPr>
            <a:r>
              <a:rPr lang="en-US" dirty="0"/>
              <a:t>Cancer with and without metastasis</a:t>
            </a:r>
          </a:p>
          <a:p>
            <a:pPr lvl="2" eaLnBrk="1" fontAlgn="auto" hangingPunct="1">
              <a:spcAft>
                <a:spcPts val="0"/>
              </a:spcAft>
              <a:buFont typeface="Arial" pitchFamily="34" charset="0"/>
              <a:buChar char="•"/>
              <a:defRPr/>
            </a:pPr>
            <a:r>
              <a:rPr lang="en-US" dirty="0"/>
              <a:t>Renal Failure</a:t>
            </a:r>
          </a:p>
          <a:p>
            <a:pPr lvl="2" eaLnBrk="1" fontAlgn="auto" hangingPunct="1">
              <a:spcAft>
                <a:spcPts val="0"/>
              </a:spcAft>
              <a:buFont typeface="Arial" pitchFamily="34" charset="0"/>
              <a:buChar char="•"/>
              <a:defRPr/>
            </a:pPr>
            <a:r>
              <a:rPr lang="en-US" dirty="0"/>
              <a:t>Congestive Heart Failure</a:t>
            </a:r>
          </a:p>
          <a:p>
            <a:pPr lvl="2" eaLnBrk="1" fontAlgn="auto" hangingPunct="1">
              <a:spcAft>
                <a:spcPts val="0"/>
              </a:spcAft>
              <a:buFont typeface="Arial" pitchFamily="34" charset="0"/>
              <a:buChar char="•"/>
              <a:defRPr/>
            </a:pPr>
            <a:r>
              <a:rPr lang="en-US" dirty="0"/>
              <a:t>Weight loss</a:t>
            </a:r>
          </a:p>
          <a:p>
            <a:pPr lvl="2" eaLnBrk="1" fontAlgn="auto" hangingPunct="1">
              <a:spcAft>
                <a:spcPts val="0"/>
              </a:spcAft>
              <a:buFont typeface="Arial" pitchFamily="34" charset="0"/>
              <a:buChar char="•"/>
              <a:defRPr/>
            </a:pPr>
            <a:endParaRPr lang="en-US" dirty="0"/>
          </a:p>
        </p:txBody>
      </p:sp>
      <p:sp>
        <p:nvSpPr>
          <p:cNvPr id="117764"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1319B9-B475-44E6-82F4-91ED0680C497}" type="slidenum">
              <a:rPr lang="en-US" altLang="en-US">
                <a:latin typeface="Calibri" pitchFamily="34" charset="0"/>
              </a:rPr>
              <a:pPr eaLnBrk="1" hangingPunct="1"/>
              <a:t>113</a:t>
            </a:fld>
            <a:endParaRPr lang="en-US" altLang="en-US">
              <a:latin typeface="Calibri"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Risk of Readmissions</a:t>
            </a:r>
          </a:p>
        </p:txBody>
      </p:sp>
      <p:pic>
        <p:nvPicPr>
          <p:cNvPr id="118787"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447800"/>
            <a:ext cx="6413500" cy="5334000"/>
          </a:xfrm>
          <a:noFill/>
        </p:spPr>
      </p:pic>
      <p:sp>
        <p:nvSpPr>
          <p:cNvPr id="118788" name="Slide Number Placeholder 5"/>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D40402-594F-4507-85BB-A2B1F1C803F6}" type="slidenum">
              <a:rPr lang="en-US" altLang="en-US">
                <a:latin typeface="Calibri" pitchFamily="34" charset="0"/>
              </a:rPr>
              <a:pPr eaLnBrk="1" hangingPunct="1"/>
              <a:t>114</a:t>
            </a:fld>
            <a:endParaRPr lang="en-US" altLang="en-US">
              <a:latin typeface="Calibri"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82947" name="Content Placeholder 2"/>
          <p:cNvSpPr>
            <a:spLocks noGrp="1"/>
          </p:cNvSpPr>
          <p:nvPr>
            <p:ph idx="1"/>
          </p:nvPr>
        </p:nvSpPr>
        <p:spPr/>
        <p:txBody>
          <a:bodyPr>
            <a:normAutofit/>
          </a:bodyPr>
          <a:lstStyle/>
          <a:p>
            <a:pPr marL="0" indent="0" eaLnBrk="1" hangingPunct="1">
              <a:buFontTx/>
              <a:buNone/>
              <a:defRPr/>
            </a:pPr>
            <a:r>
              <a:rPr lang="en-US" sz="2400" dirty="0"/>
              <a:t>When a person is identified as a high risk for readmissions, SETMA’s Department of Care Coordination is alerted. The following ten steps are then instituted:</a:t>
            </a:r>
          </a:p>
          <a:p>
            <a:pPr marL="0" indent="0" eaLnBrk="1" hangingPunct="1">
              <a:buFontTx/>
              <a:buNone/>
              <a:defRPr/>
            </a:pPr>
            <a:endParaRPr lang="en-US" sz="2400" dirty="0"/>
          </a:p>
          <a:p>
            <a:pPr marL="398463" indent="-398463" eaLnBrk="1" hangingPunct="1">
              <a:buFontTx/>
              <a:buAutoNum type="arabicPeriod"/>
              <a:defRPr/>
            </a:pPr>
            <a:r>
              <a:rPr lang="en-US" sz="2400" b="1" i="1" dirty="0"/>
              <a:t>Hospital Care Summary and Post Hospital Plan of Care and Treatment Plan</a:t>
            </a:r>
            <a:r>
              <a:rPr lang="en-US" sz="2400" dirty="0"/>
              <a:t> is given to patient, care giver or family member.</a:t>
            </a:r>
          </a:p>
          <a:p>
            <a:pPr marL="398463" indent="-398463" eaLnBrk="1" hangingPunct="1">
              <a:buFontTx/>
              <a:buAutoNum type="arabicPeriod"/>
              <a:defRPr/>
            </a:pPr>
            <a:r>
              <a:rPr lang="en-US" sz="2400" dirty="0"/>
              <a:t>The post hospital, care coaching call, which is done the day after discharge, goes to the top of the queue for the call – made the day after discharge by SETMA’s Care Coordination Department.  It is a 12-30 minute call.</a:t>
            </a:r>
          </a:p>
        </p:txBody>
      </p:sp>
      <p:sp>
        <p:nvSpPr>
          <p:cNvPr id="119812"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93C779-928B-4B96-A281-8EAD1E8A06B9}" type="slidenum">
              <a:rPr lang="en-US" altLang="en-US">
                <a:latin typeface="Calibri" pitchFamily="34" charset="0"/>
              </a:rPr>
              <a:pPr eaLnBrk="1" hangingPunct="1"/>
              <a:t>115</a:t>
            </a:fld>
            <a:endParaRPr lang="en-US" altLang="en-US">
              <a:latin typeface="Calibri"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120835" name="Content Placeholder 2"/>
          <p:cNvSpPr>
            <a:spLocks noGrp="1"/>
          </p:cNvSpPr>
          <p:nvPr>
            <p:ph idx="1"/>
          </p:nvPr>
        </p:nvSpPr>
        <p:spPr/>
        <p:txBody>
          <a:bodyPr/>
          <a:lstStyle/>
          <a:p>
            <a:pPr marL="514350" indent="-514350" eaLnBrk="1" hangingPunct="1">
              <a:buFontTx/>
              <a:buAutoNum type="arabicPeriod" startAt="3"/>
            </a:pPr>
            <a:r>
              <a:rPr lang="en-US" altLang="en-US" sz="2400">
                <a:ea typeface="Calibri" pitchFamily="34" charset="0"/>
              </a:rPr>
              <a:t>Medication reconciliation is done at the time of discharge, is repeated in the care coordination call the day after discharge and is repeated at the follow-up visit in the clinic. </a:t>
            </a:r>
          </a:p>
          <a:p>
            <a:pPr marL="514350" indent="-514350" eaLnBrk="1" hangingPunct="1">
              <a:buFontTx/>
              <a:buAutoNum type="arabicPeriod" startAt="3"/>
            </a:pPr>
            <a:endParaRPr lang="en-US" altLang="en-US" sz="2400">
              <a:ea typeface="Calibri" pitchFamily="34" charset="0"/>
            </a:endParaRPr>
          </a:p>
          <a:p>
            <a:pPr marL="514350" indent="-514350" eaLnBrk="1" hangingPunct="1">
              <a:buFontTx/>
              <a:buAutoNum type="arabicPeriod" startAt="3"/>
            </a:pPr>
            <a:r>
              <a:rPr lang="en-US" altLang="en-US" sz="2400">
                <a:ea typeface="Calibri" pitchFamily="34" charset="0"/>
              </a:rPr>
              <a:t>MSW makes a home visit for need evaluation, including barriers and social needs for those who are socially isolated. </a:t>
            </a:r>
          </a:p>
          <a:p>
            <a:pPr marL="514350" indent="-514350" eaLnBrk="1" hangingPunct="1">
              <a:buFontTx/>
              <a:buAutoNum type="arabicPeriod" startAt="3"/>
            </a:pPr>
            <a:endParaRPr lang="en-US" altLang="en-US" sz="2400">
              <a:ea typeface="Calibri" pitchFamily="34" charset="0"/>
            </a:endParaRPr>
          </a:p>
          <a:p>
            <a:pPr marL="514350" indent="-514350" eaLnBrk="1" hangingPunct="1">
              <a:buFontTx/>
              <a:buAutoNum type="arabicPeriod" startAt="3"/>
            </a:pPr>
            <a:r>
              <a:rPr lang="en-US" altLang="en-US" sz="2400">
                <a:ea typeface="Calibri" pitchFamily="34" charset="0"/>
              </a:rPr>
              <a:t>A clinic follow-up visit within three days for those at high risk for readmission.</a:t>
            </a:r>
          </a:p>
          <a:p>
            <a:pPr marL="514350" indent="-514350" eaLnBrk="1" hangingPunct="1">
              <a:buFontTx/>
              <a:buAutoNum type="arabicPeriod" startAt="3"/>
            </a:pPr>
            <a:endParaRPr lang="en-US" altLang="en-US" sz="2400">
              <a:ea typeface="Calibri" pitchFamily="34" charset="0"/>
            </a:endParaRPr>
          </a:p>
          <a:p>
            <a:pPr marL="514350" indent="-514350" eaLnBrk="1" hangingPunct="1"/>
            <a:endParaRPr lang="en-US" altLang="en-US" sz="2400">
              <a:ea typeface="Calibri" pitchFamily="34" charset="0"/>
            </a:endParaRPr>
          </a:p>
          <a:p>
            <a:pPr marL="514350" indent="-514350" eaLnBrk="1" hangingPunct="1"/>
            <a:endParaRPr lang="en-US" altLang="en-US" sz="2400">
              <a:ea typeface="Calibri" pitchFamily="34" charset="0"/>
            </a:endParaRPr>
          </a:p>
        </p:txBody>
      </p:sp>
      <p:sp>
        <p:nvSpPr>
          <p:cNvPr id="120836"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F83ECF-A89F-4146-AE86-18CD660F56C6}" type="slidenum">
              <a:rPr lang="en-US" altLang="en-US">
                <a:latin typeface="Calibri" pitchFamily="34" charset="0"/>
              </a:rPr>
              <a:pPr eaLnBrk="1" hangingPunct="1"/>
              <a:t>116</a:t>
            </a:fld>
            <a:endParaRPr lang="en-US" altLang="en-US">
              <a:latin typeface="Calibri"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35843" name="Content Placeholder 2"/>
          <p:cNvSpPr>
            <a:spLocks noGrp="1"/>
          </p:cNvSpPr>
          <p:nvPr>
            <p:ph idx="1"/>
          </p:nvPr>
        </p:nvSpPr>
        <p:spPr/>
        <p:txBody>
          <a:bodyPr rtlCol="0">
            <a:normAutofit fontScale="92500"/>
          </a:bodyPr>
          <a:lstStyle/>
          <a:p>
            <a:pPr marL="514350" indent="-514350" eaLnBrk="1" fontAlgn="auto" hangingPunct="1">
              <a:spcAft>
                <a:spcPts val="0"/>
              </a:spcAft>
              <a:buFontTx/>
              <a:buAutoNum type="arabicPeriod" startAt="6"/>
              <a:defRPr/>
            </a:pPr>
            <a:r>
              <a:rPr lang="en-US" sz="3000" dirty="0"/>
              <a:t>A second care coordination call in four days.</a:t>
            </a:r>
          </a:p>
          <a:p>
            <a:pPr marL="514350" indent="-514350" eaLnBrk="1" fontAlgn="auto" hangingPunct="1">
              <a:spcAft>
                <a:spcPts val="0"/>
              </a:spcAft>
              <a:buFontTx/>
              <a:buAutoNum type="arabicPeriod" startAt="6"/>
              <a:defRPr/>
            </a:pPr>
            <a:endParaRPr lang="en-US" sz="3000" dirty="0"/>
          </a:p>
          <a:p>
            <a:pPr marL="514350" indent="-514350" eaLnBrk="1" fontAlgn="auto" hangingPunct="1">
              <a:spcAft>
                <a:spcPts val="0"/>
              </a:spcAft>
              <a:buFontTx/>
              <a:buAutoNum type="arabicPeriod" startAt="6"/>
              <a:defRPr/>
            </a:pPr>
            <a:r>
              <a:rPr lang="en-US" sz="3000" dirty="0"/>
              <a:t>Plan of care and treatment plan discussed with patient, family and/or care giver at EVERY visit and a written copy with the patient’s reconciled medication list, follow-up instructions, state of health, and how to access further care needs. </a:t>
            </a:r>
          </a:p>
          <a:p>
            <a:pPr marL="514350" indent="-514350" eaLnBrk="1" fontAlgn="auto" hangingPunct="1">
              <a:spcAft>
                <a:spcPts val="0"/>
              </a:spcAft>
              <a:buFontTx/>
              <a:buAutoNum type="arabicPeriod" startAt="6"/>
              <a:defRPr/>
            </a:pPr>
            <a:endParaRPr lang="en-US" sz="3000" dirty="0"/>
          </a:p>
          <a:p>
            <a:pPr marL="514350" indent="-514350" eaLnBrk="1" fontAlgn="auto" hangingPunct="1">
              <a:spcAft>
                <a:spcPts val="0"/>
              </a:spcAft>
              <a:buFontTx/>
              <a:buAutoNum type="arabicPeriod" startAt="6"/>
              <a:defRPr/>
            </a:pPr>
            <a:r>
              <a:rPr lang="en-US" sz="3000" dirty="0"/>
              <a:t>MSW documents barriers to care and care coordination department designs a solution for each.</a:t>
            </a:r>
          </a:p>
          <a:p>
            <a:pPr marL="514350" indent="-514350" eaLnBrk="1" fontAlgn="auto" hangingPunct="1">
              <a:spcAft>
                <a:spcPts val="0"/>
              </a:spcAft>
              <a:buFont typeface="Arial" pitchFamily="34" charset="0"/>
              <a:buChar char="•"/>
              <a:defRPr/>
            </a:pPr>
            <a:endParaRPr lang="en-US" dirty="0"/>
          </a:p>
        </p:txBody>
      </p:sp>
      <p:sp>
        <p:nvSpPr>
          <p:cNvPr id="121860"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D616F4-0FB1-4EE5-BED5-009AC10439F1}" type="slidenum">
              <a:rPr lang="en-US" altLang="en-US">
                <a:latin typeface="Calibri" pitchFamily="34" charset="0"/>
              </a:rPr>
              <a:pPr eaLnBrk="1" hangingPunct="1"/>
              <a:t>117</a:t>
            </a:fld>
            <a:endParaRPr lang="en-US" altLang="en-US">
              <a:latin typeface="Calibri"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122883" name="Content Placeholder 2"/>
          <p:cNvSpPr>
            <a:spLocks noGrp="1"/>
          </p:cNvSpPr>
          <p:nvPr>
            <p:ph idx="1"/>
          </p:nvPr>
        </p:nvSpPr>
        <p:spPr/>
        <p:txBody>
          <a:bodyPr/>
          <a:lstStyle/>
          <a:p>
            <a:pPr marL="514350" indent="-514350" eaLnBrk="1" hangingPunct="1">
              <a:buFontTx/>
              <a:buAutoNum type="arabicPeriod" startAt="9"/>
            </a:pPr>
            <a:endParaRPr lang="en-US" altLang="en-US" sz="2800">
              <a:ea typeface="Calibri" pitchFamily="34" charset="0"/>
            </a:endParaRPr>
          </a:p>
          <a:p>
            <a:pPr marL="514350" indent="-514350" eaLnBrk="1" hangingPunct="1">
              <a:buFontTx/>
              <a:buAutoNum type="arabicPeriod" startAt="9"/>
            </a:pPr>
            <a:r>
              <a:rPr lang="en-US" altLang="en-US" sz="2800">
                <a:ea typeface="Calibri" pitchFamily="34" charset="0"/>
              </a:rPr>
              <a:t>The patient’s end of life choices and code status are discussed and when appropriate hospice is recommended.</a:t>
            </a:r>
          </a:p>
          <a:p>
            <a:pPr marL="514350" indent="-514350" eaLnBrk="1" hangingPunct="1">
              <a:buFontTx/>
              <a:buAutoNum type="arabicPeriod" startAt="9"/>
            </a:pPr>
            <a:endParaRPr lang="en-US" altLang="en-US" sz="2800">
              <a:ea typeface="Calibri" pitchFamily="34" charset="0"/>
            </a:endParaRPr>
          </a:p>
          <a:p>
            <a:pPr marL="514350" indent="-514350" eaLnBrk="1" hangingPunct="1">
              <a:buFontTx/>
              <a:buAutoNum type="arabicPeriod" startAt="9"/>
            </a:pPr>
            <a:r>
              <a:rPr lang="en-US" altLang="en-US" sz="2800">
                <a:ea typeface="Calibri" pitchFamily="34" charset="0"/>
              </a:rPr>
              <a:t>Referral to disease management is done when appropriate, along with telehealth monitoring measures. </a:t>
            </a:r>
          </a:p>
          <a:p>
            <a:pPr marL="514350" indent="-514350" eaLnBrk="1" hangingPunct="1"/>
            <a:endParaRPr lang="en-US" altLang="en-US">
              <a:ea typeface="Calibri" pitchFamily="34" charset="0"/>
            </a:endParaRPr>
          </a:p>
        </p:txBody>
      </p:sp>
      <p:sp>
        <p:nvSpPr>
          <p:cNvPr id="122884"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9241C0-B220-4174-8319-7165CB0AC1E6}" type="slidenum">
              <a:rPr lang="en-US" altLang="en-US">
                <a:latin typeface="Calibri" pitchFamily="34" charset="0"/>
              </a:rPr>
              <a:pPr eaLnBrk="1" hangingPunct="1"/>
              <a:t>118</a:t>
            </a:fld>
            <a:endParaRPr lang="en-US" altLang="en-US">
              <a:latin typeface="Calibri"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37891"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sz="3300" dirty="0"/>
              <a:t>Currently, SETMA’s determination of whether patients are high risk for readmissions is intuitively determined, i.e., at discharged based on experience and judgment, a patient is designated as potentially high risk for readmission.  SETMA is designing a “predictive model” for identifying patients at high risk for readmissions and instituting the above plan for interdicting a readmission.  This is an attempt to quantify the most effective opportunities for decreasing preventable readmissions.</a:t>
            </a:r>
          </a:p>
          <a:p>
            <a:pPr eaLnBrk="1" fontAlgn="auto" hangingPunct="1">
              <a:spcAft>
                <a:spcPts val="0"/>
              </a:spcAft>
              <a:buFontTx/>
              <a:buNone/>
              <a:defRPr/>
            </a:pPr>
            <a:r>
              <a:rPr lang="en-US" dirty="0"/>
              <a:t> </a:t>
            </a:r>
          </a:p>
        </p:txBody>
      </p:sp>
      <p:sp>
        <p:nvSpPr>
          <p:cNvPr id="123908"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45EDDC-47EB-4F4D-9F3D-AFD954965B8C}" type="slidenum">
              <a:rPr lang="en-US" altLang="en-US">
                <a:latin typeface="Calibri" pitchFamily="34" charset="0"/>
              </a:rPr>
              <a:pPr eaLnBrk="1" hangingPunct="1"/>
              <a:t>119</a:t>
            </a:fld>
            <a:endParaRPr lang="en-US" altLang="en-US">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350838"/>
            <a:ext cx="8839200" cy="715962"/>
          </a:xfrm>
        </p:spPr>
        <p:txBody>
          <a:bodyPr/>
          <a:lstStyle/>
          <a:p>
            <a:r>
              <a:rPr lang="en-US" altLang="en-US">
                <a:ea typeface="Calibri" pitchFamily="34" charset="0"/>
              </a:rPr>
              <a:t>SETMA as an </a:t>
            </a:r>
            <a:r>
              <a:rPr lang="en-US" altLang="en-US" b="1" i="1">
                <a:ea typeface="Calibri" pitchFamily="34" charset="0"/>
              </a:rPr>
              <a:t>Integrator</a:t>
            </a:r>
          </a:p>
        </p:txBody>
      </p:sp>
      <p:sp>
        <p:nvSpPr>
          <p:cNvPr id="14339" name="Content Placeholder 2"/>
          <p:cNvSpPr>
            <a:spLocks noGrp="1"/>
          </p:cNvSpPr>
          <p:nvPr>
            <p:ph idx="1"/>
          </p:nvPr>
        </p:nvSpPr>
        <p:spPr/>
        <p:txBody>
          <a:bodyPr/>
          <a:lstStyle/>
          <a:p>
            <a:r>
              <a:rPr lang="en-US" altLang="en-US" sz="2800">
                <a:ea typeface="Calibri" pitchFamily="34" charset="0"/>
              </a:rPr>
              <a:t>Medicare Advantage – October, 1997 to Present</a:t>
            </a:r>
          </a:p>
          <a:p>
            <a:r>
              <a:rPr lang="en-US" altLang="en-US" sz="2800">
                <a:ea typeface="Calibri" pitchFamily="34" charset="0"/>
              </a:rPr>
              <a:t>Patient-Centered Medical Home – June, 2010 to Present (NCQA &amp; AAAHC)</a:t>
            </a:r>
          </a:p>
          <a:p>
            <a:r>
              <a:rPr lang="en-US" altLang="en-US" sz="2800">
                <a:ea typeface="Calibri" pitchFamily="34" charset="0"/>
              </a:rPr>
              <a:t>Accountable Care Organization Participation – 2012</a:t>
            </a:r>
          </a:p>
          <a:p>
            <a:pPr>
              <a:buFontTx/>
              <a:buNone/>
            </a:pPr>
            <a:endParaRPr lang="en-US" altLang="en-US" sz="1200">
              <a:ea typeface="Calibri" pitchFamily="34" charset="0"/>
            </a:endParaRPr>
          </a:p>
          <a:p>
            <a:pPr>
              <a:buFontTx/>
              <a:buNone/>
            </a:pPr>
            <a:r>
              <a:rPr lang="en-US" altLang="en-US" sz="2800" b="1">
                <a:ea typeface="Calibri" pitchFamily="34" charset="0"/>
              </a:rPr>
              <a:t>Questions</a:t>
            </a:r>
          </a:p>
          <a:p>
            <a:pPr>
              <a:buFontTx/>
              <a:buNone/>
            </a:pPr>
            <a:endParaRPr lang="en-US" altLang="en-US" sz="1200">
              <a:ea typeface="Calibri" pitchFamily="34" charset="0"/>
            </a:endParaRPr>
          </a:p>
          <a:p>
            <a:pPr>
              <a:buFontTx/>
              <a:buNone/>
            </a:pPr>
            <a:r>
              <a:rPr lang="en-US" altLang="en-US" sz="2800">
                <a:ea typeface="Calibri" pitchFamily="34" charset="0"/>
              </a:rPr>
              <a:t>How does NextGen advance the “integrator’s” role?</a:t>
            </a:r>
          </a:p>
          <a:p>
            <a:pPr>
              <a:buFontTx/>
              <a:buNone/>
            </a:pPr>
            <a:r>
              <a:rPr lang="en-US" altLang="en-US" sz="2800">
                <a:ea typeface="Calibri" pitchFamily="34" charset="0"/>
              </a:rPr>
              <a:t>How SETMA transformed to become an “integrator?”</a:t>
            </a:r>
          </a:p>
          <a:p>
            <a:pPr>
              <a:buFontTx/>
              <a:buNone/>
            </a:pPr>
            <a:r>
              <a:rPr lang="en-US" altLang="en-US" sz="2800">
                <a:ea typeface="Calibri" pitchFamily="34" charset="0"/>
              </a:rPr>
              <a:t>How is SETMA redesigning to meet the Triple Aim?</a:t>
            </a:r>
          </a:p>
          <a:p>
            <a:pPr>
              <a:buFontTx/>
              <a:buNone/>
            </a:pPr>
            <a:endParaRPr lang="en-US" altLang="en-US">
              <a:ea typeface="Calibri"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124931" name="Content Placeholder 2"/>
          <p:cNvSpPr>
            <a:spLocks noGrp="1"/>
          </p:cNvSpPr>
          <p:nvPr>
            <p:ph idx="1"/>
          </p:nvPr>
        </p:nvSpPr>
        <p:spPr/>
        <p:txBody>
          <a:bodyPr/>
          <a:lstStyle/>
          <a:p>
            <a:pPr eaLnBrk="1" hangingPunct="1"/>
            <a:r>
              <a:rPr lang="en-US" altLang="en-US" sz="2800">
                <a:ea typeface="Calibri" pitchFamily="34" charset="0"/>
              </a:rPr>
              <a:t>There is a significant body of science associated with “</a:t>
            </a:r>
            <a:r>
              <a:rPr lang="en-US" altLang="en-US" sz="2800" b="1">
                <a:ea typeface="Calibri" pitchFamily="34" charset="0"/>
              </a:rPr>
              <a:t>predictive modeling</a:t>
            </a:r>
            <a:r>
              <a:rPr lang="en-US" altLang="en-US" sz="2800">
                <a:ea typeface="Calibri" pitchFamily="34" charset="0"/>
              </a:rPr>
              <a:t>.”  It is clear that tradition models of care delivery will not “work” in a sustainable program for decreasing readmissions.  Traditional disease management will not result in changing the patterns of care.  In a January/February, 2012 </a:t>
            </a:r>
            <a:r>
              <a:rPr lang="en-US" altLang="en-US" sz="2800" i="1">
                <a:ea typeface="Calibri" pitchFamily="34" charset="0"/>
              </a:rPr>
              <a:t>Professional Care Management</a:t>
            </a:r>
            <a:r>
              <a:rPr lang="en-US" altLang="en-US" sz="2800">
                <a:ea typeface="Calibri" pitchFamily="34" charset="0"/>
              </a:rPr>
              <a:t> Journal article, the following abstract addressed changes needed to affect a decrease in preventable readmissions:  </a:t>
            </a:r>
          </a:p>
        </p:txBody>
      </p:sp>
      <p:sp>
        <p:nvSpPr>
          <p:cNvPr id="124932"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3E7374-0301-49F4-9CA3-F7E76A31A91A}" type="slidenum">
              <a:rPr lang="en-US" altLang="en-US">
                <a:latin typeface="Calibri" pitchFamily="34" charset="0"/>
              </a:rPr>
              <a:pPr eaLnBrk="1" hangingPunct="1"/>
              <a:t>120</a:t>
            </a:fld>
            <a:endParaRPr lang="en-US" altLang="en-US">
              <a:latin typeface="Calibri"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125955" name="Content Placeholder 2"/>
          <p:cNvSpPr>
            <a:spLocks noGrp="1"/>
          </p:cNvSpPr>
          <p:nvPr>
            <p:ph idx="1"/>
          </p:nvPr>
        </p:nvSpPr>
        <p:spPr/>
        <p:txBody>
          <a:bodyPr/>
          <a:lstStyle/>
          <a:p>
            <a:pPr eaLnBrk="1" hangingPunct="1"/>
            <a:r>
              <a:rPr lang="en-US" altLang="en-US" sz="2000">
                <a:ea typeface="Calibri" pitchFamily="34" charset="0"/>
              </a:rPr>
              <a:t>“</a:t>
            </a:r>
            <a:r>
              <a:rPr lang="en-US" altLang="en-US" sz="2000" b="1">
                <a:ea typeface="Calibri" pitchFamily="34" charset="0"/>
              </a:rPr>
              <a:t>Purpose/Objectives</a:t>
            </a:r>
            <a:r>
              <a:rPr lang="en-US" altLang="en-US" sz="2000">
                <a:ea typeface="Calibri" pitchFamily="34" charset="0"/>
              </a:rPr>
              <a:t>: The move to the Accountable Care Organization model of care calls for broad-sweeping structural, operational, and cultural changes in our health care systems. The use of predictive modeling as part of the discharge process is used as a way to highlight just one of the common processes that will need to be transformed to maximize reimbursement under the Accountable Care Organization model. The purpose of this article is to summarize what has been learned about predictive modeling from the population health management industry perspective, to discuss how that knowledge might be applied to discharge planning in the Accountable Care Organization model of patient care, and then to outline how the Accountable Care Organization environment presents various challenges, opportunities, and implications for the case management role.”</a:t>
            </a:r>
          </a:p>
          <a:p>
            <a:pPr eaLnBrk="1" hangingPunct="1"/>
            <a:endParaRPr lang="en-US" altLang="en-US" sz="2000">
              <a:ea typeface="Calibri" pitchFamily="34" charset="0"/>
            </a:endParaRPr>
          </a:p>
        </p:txBody>
      </p:sp>
      <p:sp>
        <p:nvSpPr>
          <p:cNvPr id="125956"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34E378-1BDA-4F6A-A6AD-B1952F9FBE37}" type="slidenum">
              <a:rPr lang="en-US" altLang="en-US">
                <a:latin typeface="Calibri" pitchFamily="34" charset="0"/>
              </a:rPr>
              <a:pPr eaLnBrk="1" hangingPunct="1"/>
              <a:t>121</a:t>
            </a:fld>
            <a:endParaRPr lang="en-US" altLang="en-US">
              <a:latin typeface="Calibri"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Managing High Risk Patients</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a:t>“</a:t>
            </a:r>
            <a:r>
              <a:rPr lang="en-US" b="1" dirty="0"/>
              <a:t>Findings/Conclusions</a:t>
            </a:r>
            <a:r>
              <a:rPr lang="en-US" dirty="0"/>
              <a:t>: The development of predictive models to identify patients at risk for readmission and can positively impact the discharge planning process by lowering readmission rates. Examples of the structural, operational, cultural, and case management role changes necessary to maximize the benefits of an Accountable Care Organization are critical.”</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a:t>
            </a:r>
            <a:r>
              <a:rPr lang="en-US" b="1" dirty="0"/>
              <a:t>Implications for Case Management Practice</a:t>
            </a:r>
            <a:r>
              <a:rPr lang="en-US" dirty="0"/>
              <a:t>: There is a growing need for advanced practice nurses to fill the leadership, resource management, analytical, informatics-based, and organizational development roles that are sorely needed to advance the Accountable Care Organization model of care. Case managers are well-positioned to lend their expertise to the development efforts, but they will need to be educationally prepared for the many advanced practice roles that will emerge as our nation evolves this new system of health care delivery.”</a:t>
            </a:r>
          </a:p>
          <a:p>
            <a:pPr eaLnBrk="1" fontAlgn="auto" hangingPunct="1">
              <a:spcAft>
                <a:spcPts val="0"/>
              </a:spcAft>
              <a:buFont typeface="Arial" pitchFamily="34" charset="0"/>
              <a:buChar char="•"/>
              <a:defRPr/>
            </a:pPr>
            <a:endParaRPr lang="en-US" dirty="0"/>
          </a:p>
        </p:txBody>
      </p:sp>
      <p:sp>
        <p:nvSpPr>
          <p:cNvPr id="126980"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A17282-264C-4FFB-9D49-A280100DD50A}" type="slidenum">
              <a:rPr lang="en-US" altLang="en-US">
                <a:latin typeface="Calibri" pitchFamily="34" charset="0"/>
              </a:rPr>
              <a:pPr eaLnBrk="1" hangingPunct="1"/>
              <a:t>122</a:t>
            </a:fld>
            <a:endParaRPr lang="en-US" altLang="en-US">
              <a:latin typeface="Calibri"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National Priorities Partnership</a:t>
            </a:r>
          </a:p>
        </p:txBody>
      </p:sp>
      <p:sp>
        <p:nvSpPr>
          <p:cNvPr id="3" name="Content Placeholder 2"/>
          <p:cNvSpPr>
            <a:spLocks noGrp="1"/>
          </p:cNvSpPr>
          <p:nvPr>
            <p:ph idx="1"/>
          </p:nvPr>
        </p:nvSpPr>
        <p:spPr/>
        <p:txBody>
          <a:bodyPr rtlCol="0">
            <a:normAutofit fontScale="92500"/>
          </a:bodyPr>
          <a:lstStyle/>
          <a:p>
            <a:pPr marL="0" indent="0" eaLnBrk="1" fontAlgn="auto" hangingPunct="1">
              <a:spcAft>
                <a:spcPts val="0"/>
              </a:spcAft>
              <a:buFontTx/>
              <a:buNone/>
              <a:defRPr/>
            </a:pPr>
            <a:r>
              <a:rPr lang="en-US" dirty="0"/>
              <a:t>Focus in care coordination by NPP are the links between:</a:t>
            </a:r>
          </a:p>
          <a:p>
            <a:pPr eaLnBrk="1" fontAlgn="auto" hangingPunct="1">
              <a:spcAft>
                <a:spcPts val="0"/>
              </a:spcAft>
              <a:buFont typeface="Arial" pitchFamily="34" charset="0"/>
              <a:buChar char="•"/>
              <a:defRPr/>
            </a:pPr>
            <a:r>
              <a:rPr lang="en-US" b="1" dirty="0"/>
              <a:t>Care Transitions -</a:t>
            </a:r>
            <a:r>
              <a:rPr lang="en-US" dirty="0"/>
              <a:t> …continually strive to improve care by … considering feedback from all patients and their families… regarding coordination of their care during transitions between healthcare systems and services, and…communities.</a:t>
            </a:r>
          </a:p>
          <a:p>
            <a:pPr eaLnBrk="1" fontAlgn="auto" hangingPunct="1">
              <a:spcAft>
                <a:spcPts val="0"/>
              </a:spcAft>
              <a:buFont typeface="Arial" pitchFamily="34" charset="0"/>
              <a:buChar char="•"/>
              <a:defRPr/>
            </a:pPr>
            <a:r>
              <a:rPr lang="en-US" b="1" dirty="0"/>
              <a:t>Preventable Readmissions -</a:t>
            </a:r>
            <a:r>
              <a:rPr lang="en-US" dirty="0"/>
              <a:t> …work collaboratively with patients to reduce preventable 30-day readmission rates.</a:t>
            </a:r>
            <a:endParaRPr lang="en-US" dirty="0">
              <a:solidFill>
                <a:srgbClr val="6D276A"/>
              </a:solidFill>
              <a:hlinkClick r:id="rId2"/>
            </a:endParaRPr>
          </a:p>
          <a:p>
            <a:pPr eaLnBrk="1" fontAlgn="auto" hangingPunct="1">
              <a:spcAft>
                <a:spcPts val="0"/>
              </a:spcAft>
              <a:buFont typeface="Arial" pitchFamily="34" charset="0"/>
              <a:buChar char="•"/>
              <a:defRPr/>
            </a:pPr>
            <a:endParaRPr lang="en-US" dirty="0"/>
          </a:p>
        </p:txBody>
      </p:sp>
      <p:sp>
        <p:nvSpPr>
          <p:cNvPr id="128004"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F29CBC-2489-48CB-900A-82C8F9CECF42}" type="slidenum">
              <a:rPr lang="en-US" altLang="en-US">
                <a:latin typeface="Calibri" pitchFamily="34" charset="0"/>
              </a:rPr>
              <a:pPr eaLnBrk="1" hangingPunct="1"/>
              <a:t>123</a:t>
            </a:fld>
            <a:endParaRPr lang="en-US" altLang="en-US">
              <a:latin typeface="Calibri"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Hospital Care Summary</a:t>
            </a:r>
          </a:p>
        </p:txBody>
      </p:sp>
      <p:sp>
        <p:nvSpPr>
          <p:cNvPr id="129027" name="Content Placeholder 4"/>
          <p:cNvSpPr>
            <a:spLocks noGrp="1"/>
          </p:cNvSpPr>
          <p:nvPr>
            <p:ph idx="1"/>
          </p:nvPr>
        </p:nvSpPr>
        <p:spPr/>
        <p:txBody>
          <a:bodyPr/>
          <a:lstStyle/>
          <a:p>
            <a:pPr eaLnBrk="1" hangingPunct="1"/>
            <a:endParaRPr lang="en-US" altLang="en-US" sz="2400">
              <a:ea typeface="Calibri" pitchFamily="34" charset="0"/>
            </a:endParaRPr>
          </a:p>
          <a:p>
            <a:pPr eaLnBrk="1" hangingPunct="1"/>
            <a:r>
              <a:rPr lang="en-US" altLang="en-US" sz="2400">
                <a:ea typeface="Calibri" pitchFamily="34" charset="0"/>
              </a:rPr>
              <a:t>Once the </a:t>
            </a:r>
            <a:r>
              <a:rPr lang="en-US" altLang="en-US" sz="2400" b="1">
                <a:ea typeface="Calibri" pitchFamily="34" charset="0"/>
              </a:rPr>
              <a:t>Care Transition </a:t>
            </a:r>
            <a:r>
              <a:rPr lang="en-US" altLang="en-US" sz="2400">
                <a:ea typeface="Calibri" pitchFamily="34" charset="0"/>
              </a:rPr>
              <a:t>issues are completed, The </a:t>
            </a:r>
            <a:r>
              <a:rPr lang="en-US" altLang="en-US" sz="2400" b="1">
                <a:ea typeface="Calibri" pitchFamily="34" charset="0"/>
              </a:rPr>
              <a:t>Hospital Care-Summary-and-Post- Hospital-Plan-of Care-and Treatment-Plan </a:t>
            </a:r>
            <a:r>
              <a:rPr lang="en-US" altLang="en-US" sz="2400">
                <a:ea typeface="Calibri" pitchFamily="34" charset="0"/>
              </a:rPr>
              <a:t>document is generated and printed.  It is given to the patient and/or to the patient’s family and to the hospital.  </a:t>
            </a:r>
          </a:p>
          <a:p>
            <a:pPr eaLnBrk="1" hangingPunct="1"/>
            <a:endParaRPr lang="en-US" altLang="en-US">
              <a:ea typeface="Calibri" pitchFamily="34" charset="0"/>
            </a:endParaRPr>
          </a:p>
        </p:txBody>
      </p:sp>
      <p:sp>
        <p:nvSpPr>
          <p:cNvPr id="129028"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037AA8-CF0B-46C3-AD7C-D1D914B4AA17}" type="slidenum">
              <a:rPr lang="en-US" altLang="en-US">
                <a:latin typeface="Calibri" pitchFamily="34" charset="0"/>
              </a:rPr>
              <a:pPr eaLnBrk="1" hangingPunct="1"/>
              <a:t>124</a:t>
            </a:fld>
            <a:endParaRPr lang="en-US" altLang="en-US">
              <a:latin typeface="Calibri"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 Integrator’s Tool:  The Baton</a:t>
            </a:r>
          </a:p>
        </p:txBody>
      </p:sp>
      <p:sp>
        <p:nvSpPr>
          <p:cNvPr id="130051" name="Content Placeholder 5"/>
          <p:cNvSpPr>
            <a:spLocks noGrp="1"/>
          </p:cNvSpPr>
          <p:nvPr>
            <p:ph idx="1"/>
          </p:nvPr>
        </p:nvSpPr>
        <p:spPr>
          <a:xfrm>
            <a:off x="457200" y="1600200"/>
            <a:ext cx="2819400" cy="1752600"/>
          </a:xfrm>
        </p:spPr>
        <p:txBody>
          <a:bodyPr/>
          <a:lstStyle/>
          <a:p>
            <a:pPr marL="0" indent="0" eaLnBrk="1" hangingPunct="1">
              <a:buFontTx/>
              <a:buNone/>
            </a:pPr>
            <a:r>
              <a:rPr lang="en-US" altLang="en-US" sz="2000">
                <a:ea typeface="Calibri" pitchFamily="34" charset="0"/>
              </a:rPr>
              <a:t>The following picture is a portrayal of the “plan of care and treatment plan” which is like the “baton” in a relay race.</a:t>
            </a:r>
          </a:p>
          <a:p>
            <a:pPr marL="0" indent="0" eaLnBrk="1" hangingPunct="1">
              <a:buFontTx/>
              <a:buNone/>
            </a:pPr>
            <a:endParaRPr lang="en-US" altLang="en-US" sz="2000">
              <a:ea typeface="Calibri" pitchFamily="34" charset="0"/>
            </a:endParaRPr>
          </a:p>
        </p:txBody>
      </p:sp>
      <p:sp>
        <p:nvSpPr>
          <p:cNvPr id="130052"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79D4E4-2317-4EBB-B3E3-0800A8F877AC}" type="slidenum">
              <a:rPr lang="en-US" altLang="en-US">
                <a:latin typeface="Calibri" pitchFamily="34" charset="0"/>
              </a:rPr>
              <a:pPr eaLnBrk="1" hangingPunct="1"/>
              <a:t>125</a:t>
            </a:fld>
            <a:endParaRPr lang="en-US" altLang="en-US">
              <a:latin typeface="Calibri" pitchFamily="34" charset="0"/>
            </a:endParaRPr>
          </a:p>
        </p:txBody>
      </p:sp>
      <p:pic>
        <p:nvPicPr>
          <p:cNvPr id="130053" name="Picture 1" descr="2010-12-20_10235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6600" y="1371600"/>
            <a:ext cx="55626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 Integrator’s Tool:  The Baton</a:t>
            </a:r>
          </a:p>
        </p:txBody>
      </p:sp>
      <p:sp>
        <p:nvSpPr>
          <p:cNvPr id="5" name="Content Placeholder 4"/>
          <p:cNvSpPr>
            <a:spLocks noGrp="1"/>
          </p:cNvSpPr>
          <p:nvPr>
            <p:ph idx="1"/>
          </p:nvPr>
        </p:nvSpPr>
        <p:spPr/>
        <p:txBody>
          <a:bodyPr rtlCol="0">
            <a:normAutofit lnSpcReduction="10000"/>
          </a:bodyPr>
          <a:lstStyle/>
          <a:p>
            <a:pPr marL="0" indent="0" eaLnBrk="1" fontAlgn="auto" hangingPunct="1">
              <a:spcAft>
                <a:spcPts val="1000"/>
              </a:spcAft>
              <a:buFontTx/>
              <a:buNone/>
              <a:defRPr/>
            </a:pPr>
            <a:r>
              <a:rPr lang="en-US" sz="2800" dirty="0"/>
              <a:t>“The Baton” is the instrument through which responsibility for a patient’s health care is transferred to the patient or family.  Framed copies of this picture hang in the public areas of all SETMA clinics and a poster of it hangs in every examination room.   The poster declares:</a:t>
            </a:r>
          </a:p>
          <a:p>
            <a:pPr algn="ctr" eaLnBrk="1" fontAlgn="auto" hangingPunct="1">
              <a:spcAft>
                <a:spcPts val="0"/>
              </a:spcAft>
              <a:buFontTx/>
              <a:buNone/>
              <a:defRPr/>
            </a:pPr>
            <a:r>
              <a:rPr lang="en-US" sz="2800" b="1" i="1" dirty="0"/>
              <a:t>Firmly in the provider’s hand --The baton -- the care and treatment plan Must be confidently and securely grasped by the patient, If change is to make a difference 8,760 hours a year.</a:t>
            </a:r>
          </a:p>
          <a:p>
            <a:pPr eaLnBrk="1" fontAlgn="auto" hangingPunct="1">
              <a:spcAft>
                <a:spcPts val="1000"/>
              </a:spcAft>
              <a:buFont typeface="Arial" pitchFamily="34" charset="0"/>
              <a:buChar char="•"/>
              <a:defRPr/>
            </a:pPr>
            <a:r>
              <a:rPr lang="en-US" sz="2800" dirty="0"/>
              <a:t> </a:t>
            </a:r>
          </a:p>
          <a:p>
            <a:pPr eaLnBrk="1" fontAlgn="auto" hangingPunct="1">
              <a:spcAft>
                <a:spcPts val="100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dirty="0"/>
          </a:p>
        </p:txBody>
      </p:sp>
      <p:sp>
        <p:nvSpPr>
          <p:cNvPr id="131076"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2D4DE8-83DA-458B-9A7D-49708F429D65}" type="slidenum">
              <a:rPr lang="en-US" altLang="en-US">
                <a:latin typeface="Calibri" pitchFamily="34" charset="0"/>
              </a:rPr>
              <a:pPr eaLnBrk="1" hangingPunct="1"/>
              <a:t>126</a:t>
            </a:fld>
            <a:endParaRPr lang="en-US" altLang="en-US">
              <a:latin typeface="Calibri"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 Integrator’s Tool:  The Baton</a:t>
            </a:r>
          </a:p>
        </p:txBody>
      </p:sp>
      <p:sp>
        <p:nvSpPr>
          <p:cNvPr id="132099" name="Content Placeholder 5"/>
          <p:cNvSpPr>
            <a:spLocks noGrp="1"/>
          </p:cNvSpPr>
          <p:nvPr>
            <p:ph idx="1"/>
          </p:nvPr>
        </p:nvSpPr>
        <p:spPr/>
        <p:txBody>
          <a:bodyPr/>
          <a:lstStyle/>
          <a:p>
            <a:pPr eaLnBrk="1" hangingPunct="1">
              <a:spcBef>
                <a:spcPct val="0"/>
              </a:spcBef>
              <a:spcAft>
                <a:spcPts val="1000"/>
              </a:spcAft>
              <a:buFontTx/>
              <a:buNone/>
            </a:pPr>
            <a:r>
              <a:rPr lang="en-US" altLang="en-US" sz="2400">
                <a:ea typeface="Calibri" pitchFamily="34" charset="0"/>
              </a:rPr>
              <a:t>The poster illustrates:</a:t>
            </a:r>
          </a:p>
          <a:p>
            <a:pPr eaLnBrk="1" hangingPunct="1">
              <a:spcBef>
                <a:spcPct val="0"/>
              </a:spcBef>
              <a:spcAft>
                <a:spcPts val="1000"/>
              </a:spcAft>
              <a:buFontTx/>
              <a:buAutoNum type="arabicPeriod"/>
            </a:pPr>
            <a:r>
              <a:rPr lang="en-US" altLang="en-US" sz="2400">
                <a:ea typeface="Calibri" pitchFamily="34" charset="0"/>
              </a:rPr>
              <a:t>That the healthcare-team relationship, which exists between the patient and the healthcare provider, is key to the success of the outcome of quality healthcare.</a:t>
            </a:r>
          </a:p>
          <a:p>
            <a:pPr eaLnBrk="1" hangingPunct="1">
              <a:spcBef>
                <a:spcPct val="0"/>
              </a:spcBef>
              <a:spcAft>
                <a:spcPts val="1000"/>
              </a:spcAft>
              <a:buFontTx/>
              <a:buAutoNum type="arabicPeriod"/>
            </a:pPr>
            <a:r>
              <a:rPr lang="en-US" altLang="en-US" sz="2400">
                <a:ea typeface="Calibri" pitchFamily="34" charset="0"/>
              </a:rPr>
              <a:t>That the plan of care and treatment plan, the “baton,” is the engine through which the knowledge and power of the healthcare team is transmitted and sustained.</a:t>
            </a:r>
          </a:p>
          <a:p>
            <a:pPr eaLnBrk="1" hangingPunct="1">
              <a:spcBef>
                <a:spcPct val="0"/>
              </a:spcBef>
              <a:spcAft>
                <a:spcPts val="1000"/>
              </a:spcAft>
              <a:buFontTx/>
              <a:buAutoNum type="arabicPeriod"/>
            </a:pPr>
            <a:r>
              <a:rPr lang="en-US" altLang="en-US" sz="2400">
                <a:ea typeface="Calibri" pitchFamily="34" charset="0"/>
              </a:rPr>
              <a:t>That the means of transfer of the “baton,” which has been developed by the healthcare team,  is a coordinated effort between the provider and the patient.</a:t>
            </a:r>
          </a:p>
          <a:p>
            <a:pPr eaLnBrk="1" hangingPunct="1"/>
            <a:endParaRPr lang="en-US" altLang="en-US" sz="2400">
              <a:ea typeface="Calibri" pitchFamily="34" charset="0"/>
            </a:endParaRPr>
          </a:p>
        </p:txBody>
      </p:sp>
      <p:sp>
        <p:nvSpPr>
          <p:cNvPr id="132100"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2D7912-612D-43E3-B9BF-EC33CD633261}" type="slidenum">
              <a:rPr lang="en-US" altLang="en-US">
                <a:latin typeface="Calibri" pitchFamily="34" charset="0"/>
              </a:rPr>
              <a:pPr eaLnBrk="1" hangingPunct="1"/>
              <a:t>127</a:t>
            </a:fld>
            <a:endParaRPr lang="en-US" altLang="en-US">
              <a:latin typeface="Calibri"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 Integrator’s Tool:  The Baton</a:t>
            </a:r>
          </a:p>
        </p:txBody>
      </p:sp>
      <p:sp>
        <p:nvSpPr>
          <p:cNvPr id="5" name="Content Placeholder 4"/>
          <p:cNvSpPr>
            <a:spLocks noGrp="1"/>
          </p:cNvSpPr>
          <p:nvPr>
            <p:ph idx="1"/>
          </p:nvPr>
        </p:nvSpPr>
        <p:spPr/>
        <p:txBody>
          <a:bodyPr rtlCol="0">
            <a:normAutofit/>
          </a:bodyPr>
          <a:lstStyle/>
          <a:p>
            <a:pPr marL="457200" indent="-457200" eaLnBrk="1" fontAlgn="auto" hangingPunct="1">
              <a:spcAft>
                <a:spcPts val="1000"/>
              </a:spcAft>
              <a:buFont typeface="Trebuchet MS" pitchFamily="34" charset="0"/>
              <a:buAutoNum type="arabicPeriod" startAt="4"/>
              <a:defRPr/>
            </a:pPr>
            <a:endParaRPr lang="en-US" sz="2400" dirty="0"/>
          </a:p>
          <a:p>
            <a:pPr marL="457200" indent="-457200" eaLnBrk="1" fontAlgn="auto" hangingPunct="1">
              <a:spcAft>
                <a:spcPts val="1000"/>
              </a:spcAft>
              <a:buFont typeface="Trebuchet MS" pitchFamily="34" charset="0"/>
              <a:buAutoNum type="arabicPeriod" startAt="4"/>
              <a:defRPr/>
            </a:pPr>
            <a:r>
              <a:rPr lang="en-US" sz="2400" dirty="0"/>
              <a:t>That typically the healthcare provider knows and understands the patient’s healthcare plan of care and the treatment plan, but without its transfer to the patient, the provider’s knowledge is useless to the patient.</a:t>
            </a:r>
          </a:p>
          <a:p>
            <a:pPr marL="457200" indent="-457200" eaLnBrk="1" fontAlgn="auto" hangingPunct="1">
              <a:spcAft>
                <a:spcPts val="1000"/>
              </a:spcAft>
              <a:buFont typeface="Trebuchet MS" pitchFamily="34" charset="0"/>
              <a:buAutoNum type="arabicPeriod" startAt="4"/>
              <a:defRPr/>
            </a:pPr>
            <a:r>
              <a:rPr lang="en-US" sz="2400" dirty="0"/>
              <a:t>That the imperative for the plan – the “baton” – is that it must be transferred from the provider to the patient, </a:t>
            </a:r>
            <a:r>
              <a:rPr lang="en-US" sz="2400" b="1" dirty="0"/>
              <a:t>if change in the life of the patient is going to make a difference in the patient’s health.</a:t>
            </a:r>
          </a:p>
          <a:p>
            <a:pPr eaLnBrk="1" fontAlgn="auto" hangingPunct="1">
              <a:spcAft>
                <a:spcPts val="0"/>
              </a:spcAft>
              <a:buFont typeface="Arial" pitchFamily="34" charset="0"/>
              <a:buChar char="•"/>
              <a:defRPr/>
            </a:pPr>
            <a:endParaRPr lang="en-US" sz="2400" dirty="0"/>
          </a:p>
        </p:txBody>
      </p:sp>
      <p:sp>
        <p:nvSpPr>
          <p:cNvPr id="133124"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6004F5-7D8D-4054-8C0E-7DF4DCC96FEF}" type="slidenum">
              <a:rPr lang="en-US" altLang="en-US">
                <a:latin typeface="Calibri" pitchFamily="34" charset="0"/>
              </a:rPr>
              <a:pPr eaLnBrk="1" hangingPunct="1"/>
              <a:t>128</a:t>
            </a:fld>
            <a:endParaRPr lang="en-US" altLang="en-US">
              <a:latin typeface="Calibri"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 Integrator’s Tool:  The Baton</a:t>
            </a:r>
          </a:p>
        </p:txBody>
      </p:sp>
      <p:sp>
        <p:nvSpPr>
          <p:cNvPr id="5" name="Content Placeholder 4"/>
          <p:cNvSpPr>
            <a:spLocks noGrp="1"/>
          </p:cNvSpPr>
          <p:nvPr>
            <p:ph idx="1"/>
          </p:nvPr>
        </p:nvSpPr>
        <p:spPr/>
        <p:txBody>
          <a:bodyPr rtlCol="0">
            <a:normAutofit/>
          </a:bodyPr>
          <a:lstStyle/>
          <a:p>
            <a:pPr marL="457200" indent="-457200" eaLnBrk="1" fontAlgn="auto" hangingPunct="1">
              <a:spcAft>
                <a:spcPts val="1000"/>
              </a:spcAft>
              <a:buFont typeface="Trebuchet MS" pitchFamily="34" charset="0"/>
              <a:buAutoNum type="arabicPeriod" startAt="6"/>
              <a:defRPr/>
            </a:pPr>
            <a:endParaRPr lang="en-US" sz="2400" dirty="0"/>
          </a:p>
          <a:p>
            <a:pPr marL="457200" indent="-457200" eaLnBrk="1" fontAlgn="auto" hangingPunct="1">
              <a:spcAft>
                <a:spcPts val="1000"/>
              </a:spcAft>
              <a:buFont typeface="Trebuchet MS" pitchFamily="34" charset="0"/>
              <a:buAutoNum type="arabicPeriod" startAt="6"/>
              <a:defRPr/>
            </a:pPr>
            <a:r>
              <a:rPr lang="en-US" sz="2400" dirty="0"/>
              <a:t>That this transfer requires that the patient “grasps” the “baton,” i.e., that the patient </a:t>
            </a:r>
            <a:r>
              <a:rPr lang="en-US" sz="2400" b="1" dirty="0"/>
              <a:t>accepts</a:t>
            </a:r>
            <a:r>
              <a:rPr lang="en-US" sz="2400" dirty="0"/>
              <a:t>, </a:t>
            </a:r>
            <a:r>
              <a:rPr lang="en-US" sz="2400" b="1" dirty="0"/>
              <a:t>receives</a:t>
            </a:r>
            <a:r>
              <a:rPr lang="en-US" sz="2400" dirty="0"/>
              <a:t>, </a:t>
            </a:r>
            <a:r>
              <a:rPr lang="en-US" sz="2400" b="1" dirty="0"/>
              <a:t>understands</a:t>
            </a:r>
            <a:r>
              <a:rPr lang="en-US" sz="2400" dirty="0"/>
              <a:t> and </a:t>
            </a:r>
            <a:r>
              <a:rPr lang="en-US" sz="2400" b="1" dirty="0"/>
              <a:t>comprehends</a:t>
            </a:r>
            <a:r>
              <a:rPr lang="en-US" sz="2400" dirty="0"/>
              <a:t> the plan, and that the patient is equipped and empowered to carry out the plan successfully.</a:t>
            </a:r>
          </a:p>
          <a:p>
            <a:pPr marL="457200" indent="-457200" eaLnBrk="1" fontAlgn="auto" hangingPunct="1">
              <a:spcAft>
                <a:spcPts val="1000"/>
              </a:spcAft>
              <a:buFont typeface="Trebuchet MS" pitchFamily="34" charset="0"/>
              <a:buAutoNum type="arabicPeriod" startAt="6"/>
              <a:defRPr/>
            </a:pPr>
            <a:endParaRPr lang="en-US" sz="2400" dirty="0"/>
          </a:p>
          <a:p>
            <a:pPr marL="457200" indent="-457200" eaLnBrk="1" fontAlgn="auto" hangingPunct="1">
              <a:spcAft>
                <a:spcPts val="1000"/>
              </a:spcAft>
              <a:buFont typeface="Trebuchet MS" pitchFamily="34" charset="0"/>
              <a:buAutoNum type="arabicPeriod" startAt="6"/>
              <a:defRPr/>
            </a:pPr>
            <a:r>
              <a:rPr lang="en-US" sz="2400" dirty="0"/>
              <a:t>That the patient knows that of the 8,760 hours in the year, he/she will be responsible for “carrying the baton,” longer and better than any other member of the healthcare team.</a:t>
            </a:r>
          </a:p>
          <a:p>
            <a:pPr eaLnBrk="1" fontAlgn="auto" hangingPunct="1">
              <a:spcAft>
                <a:spcPts val="0"/>
              </a:spcAft>
              <a:buFont typeface="Arial" pitchFamily="34" charset="0"/>
              <a:buChar char="•"/>
              <a:defRPr/>
            </a:pPr>
            <a:endParaRPr lang="en-US" sz="2400" dirty="0"/>
          </a:p>
        </p:txBody>
      </p:sp>
      <p:sp>
        <p:nvSpPr>
          <p:cNvPr id="134148"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3A86C1-FE08-4C13-80E2-592AF4FEBEAC}" type="slidenum">
              <a:rPr lang="en-US" altLang="en-US">
                <a:latin typeface="Calibri" pitchFamily="34" charset="0"/>
              </a:rPr>
              <a:pPr eaLnBrk="1" hangingPunct="1"/>
              <a:t>129</a:t>
            </a:fld>
            <a:endParaRPr lang="en-US" altLang="en-US">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228600"/>
            <a:ext cx="8839200" cy="1371600"/>
          </a:xfrm>
        </p:spPr>
        <p:txBody>
          <a:bodyPr/>
          <a:lstStyle/>
          <a:p>
            <a:pPr eaLnBrk="1" hangingPunct="1"/>
            <a:r>
              <a:rPr lang="en-US" altLang="en-US" sz="3200">
                <a:ea typeface="Calibri" pitchFamily="34" charset="0"/>
              </a:rPr>
              <a:t>As “Integrator” </a:t>
            </a:r>
            <a:br>
              <a:rPr lang="en-US" altLang="en-US" sz="3200">
                <a:ea typeface="Calibri" pitchFamily="34" charset="0"/>
              </a:rPr>
            </a:br>
            <a:r>
              <a:rPr lang="en-US" altLang="en-US" sz="3200">
                <a:ea typeface="Calibri" pitchFamily="34" charset="0"/>
              </a:rPr>
              <a:t>Does the SETMA Model of Care Work?</a:t>
            </a:r>
          </a:p>
        </p:txBody>
      </p:sp>
      <p:sp>
        <p:nvSpPr>
          <p:cNvPr id="17411" name="Content Placeholder 2"/>
          <p:cNvSpPr>
            <a:spLocks noGrp="1"/>
          </p:cNvSpPr>
          <p:nvPr>
            <p:ph idx="1"/>
          </p:nvPr>
        </p:nvSpPr>
        <p:spPr/>
        <p:txBody>
          <a:bodyPr rtlCol="0">
            <a:normAutofit fontScale="92500" lnSpcReduction="20000"/>
          </a:bodyPr>
          <a:lstStyle/>
          <a:p>
            <a:pPr algn="ctr" eaLnBrk="1" fontAlgn="auto" hangingPunct="1">
              <a:spcAft>
                <a:spcPts val="0"/>
              </a:spcAft>
              <a:buFont typeface="Arial" pitchFamily="34" charset="0"/>
              <a:buNone/>
              <a:defRPr/>
            </a:pPr>
            <a:r>
              <a:rPr lang="en-US" b="1" dirty="0"/>
              <a:t>Diabetes Care Improvements</a:t>
            </a:r>
          </a:p>
          <a:p>
            <a:pPr algn="ctr" eaLnBrk="1" fontAlgn="auto" hangingPunct="1">
              <a:spcAft>
                <a:spcPts val="0"/>
              </a:spcAft>
              <a:buFont typeface="Arial" pitchFamily="34" charset="0"/>
              <a:buNone/>
              <a:defRPr/>
            </a:pPr>
            <a:r>
              <a:rPr lang="en-US" dirty="0"/>
              <a:t>From 2000 to 2011</a:t>
            </a:r>
          </a:p>
          <a:p>
            <a:pPr algn="ctr" eaLnBrk="1" fontAlgn="auto" hangingPunct="1">
              <a:spcAft>
                <a:spcPts val="0"/>
              </a:spcAft>
              <a:buFont typeface="Wingdings 2" pitchFamily="18" charset="2"/>
              <a:buNone/>
              <a:defRPr/>
            </a:pPr>
            <a:endParaRPr lang="en-US" dirty="0"/>
          </a:p>
          <a:p>
            <a:pPr eaLnBrk="1" fontAlgn="auto" hangingPunct="1">
              <a:spcAft>
                <a:spcPts val="0"/>
              </a:spcAft>
              <a:buFont typeface="Arial" pitchFamily="34" charset="0"/>
              <a:buChar char="•"/>
              <a:defRPr/>
            </a:pPr>
            <a:r>
              <a:rPr lang="en-US" dirty="0"/>
              <a:t>HgbA1C standard deviation improvement from </a:t>
            </a:r>
          </a:p>
          <a:p>
            <a:pPr eaLnBrk="1" fontAlgn="auto" hangingPunct="1">
              <a:spcAft>
                <a:spcPts val="0"/>
              </a:spcAft>
              <a:buFont typeface="Wingdings 2" pitchFamily="18" charset="2"/>
              <a:buNone/>
              <a:defRPr/>
            </a:pPr>
            <a:r>
              <a:rPr lang="en-US" dirty="0"/>
              <a:t>		</a:t>
            </a:r>
            <a:r>
              <a:rPr lang="en-US" b="1" dirty="0"/>
              <a:t>1.98 to 1.33</a:t>
            </a:r>
          </a:p>
          <a:p>
            <a:pPr eaLnBrk="1" fontAlgn="auto" hangingPunct="1">
              <a:spcAft>
                <a:spcPts val="0"/>
              </a:spcAft>
              <a:buFont typeface="Arial" pitchFamily="34" charset="0"/>
              <a:buChar char="•"/>
              <a:defRPr/>
            </a:pPr>
            <a:endParaRPr lang="en-US" sz="1700" dirty="0"/>
          </a:p>
          <a:p>
            <a:pPr eaLnBrk="1" fontAlgn="auto" hangingPunct="1">
              <a:spcAft>
                <a:spcPts val="0"/>
              </a:spcAft>
              <a:buFont typeface="Arial" pitchFamily="34" charset="0"/>
              <a:buChar char="•"/>
              <a:defRPr/>
            </a:pPr>
            <a:r>
              <a:rPr lang="en-US" dirty="0"/>
              <a:t>HgbA1C mean (average) improvement from </a:t>
            </a:r>
          </a:p>
          <a:p>
            <a:pPr eaLnBrk="1" fontAlgn="auto" hangingPunct="1">
              <a:spcAft>
                <a:spcPts val="0"/>
              </a:spcAft>
              <a:buFont typeface="Wingdings 2" pitchFamily="18" charset="2"/>
              <a:buNone/>
              <a:defRPr/>
            </a:pPr>
            <a:r>
              <a:rPr lang="en-US" dirty="0"/>
              <a:t>		</a:t>
            </a:r>
            <a:r>
              <a:rPr lang="en-US" b="1" dirty="0"/>
              <a:t>7.48% to 6.65%</a:t>
            </a:r>
          </a:p>
          <a:p>
            <a:pPr eaLnBrk="1" fontAlgn="auto" hangingPunct="1">
              <a:spcAft>
                <a:spcPts val="0"/>
              </a:spcAft>
              <a:buFontTx/>
              <a:buNone/>
              <a:defRPr/>
            </a:pPr>
            <a:endParaRPr lang="en-US" sz="1700" dirty="0"/>
          </a:p>
          <a:p>
            <a:pPr eaLnBrk="1" fontAlgn="auto" hangingPunct="1">
              <a:spcAft>
                <a:spcPts val="0"/>
              </a:spcAft>
              <a:buFont typeface="Arial" pitchFamily="34" charset="0"/>
              <a:buChar char="•"/>
              <a:defRPr/>
            </a:pPr>
            <a:r>
              <a:rPr lang="en-US" dirty="0"/>
              <a:t>Elimination of Ethnic Disparities of Care in Diabetes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 Integrator’s Tool:  The Baton</a:t>
            </a:r>
          </a:p>
        </p:txBody>
      </p:sp>
      <p:sp>
        <p:nvSpPr>
          <p:cNvPr id="135171" name="Content Placeholder 5"/>
          <p:cNvSpPr>
            <a:spLocks noGrp="1"/>
          </p:cNvSpPr>
          <p:nvPr>
            <p:ph idx="1"/>
          </p:nvPr>
        </p:nvSpPr>
        <p:spPr>
          <a:xfrm>
            <a:off x="457200" y="1600200"/>
            <a:ext cx="2438400" cy="4114800"/>
          </a:xfrm>
        </p:spPr>
        <p:txBody>
          <a:bodyPr/>
          <a:lstStyle/>
          <a:p>
            <a:pPr marL="0" indent="0" eaLnBrk="1" hangingPunct="1">
              <a:buFontTx/>
              <a:buNone/>
            </a:pPr>
            <a:r>
              <a:rPr lang="en-US" altLang="en-US" sz="1800">
                <a:ea typeface="Calibri" pitchFamily="34" charset="0"/>
              </a:rPr>
              <a:t>After the care transition audit is completed and the document is generated, the provider completes the Hospital-Follow-up-Call document:</a:t>
            </a:r>
          </a:p>
          <a:p>
            <a:pPr marL="0" indent="0" eaLnBrk="1" hangingPunct="1">
              <a:buFontTx/>
              <a:buNone/>
            </a:pPr>
            <a:endParaRPr lang="en-US" altLang="en-US" sz="1800">
              <a:ea typeface="Calibri" pitchFamily="34" charset="0"/>
            </a:endParaRPr>
          </a:p>
        </p:txBody>
      </p:sp>
      <p:sp>
        <p:nvSpPr>
          <p:cNvPr id="135172"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03B9A5-F062-49BC-B738-A8EECAC09E67}" type="slidenum">
              <a:rPr lang="en-US" altLang="en-US">
                <a:latin typeface="Calibri" pitchFamily="34" charset="0"/>
              </a:rPr>
              <a:pPr eaLnBrk="1" hangingPunct="1"/>
              <a:t>130</a:t>
            </a:fld>
            <a:endParaRPr lang="en-US" altLang="en-US">
              <a:latin typeface="Calibri" pitchFamily="34" charset="0"/>
            </a:endParaRPr>
          </a:p>
        </p:txBody>
      </p:sp>
      <p:pic>
        <p:nvPicPr>
          <p:cNvPr id="135173" name="Picture 3" descr="cid:image003.png@01CBF91D.458542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0" y="1371600"/>
            <a:ext cx="57483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 Integrator’s Tool:  The Baton</a:t>
            </a:r>
          </a:p>
        </p:txBody>
      </p:sp>
      <p:sp>
        <p:nvSpPr>
          <p:cNvPr id="5" name="Content Placeholder 4"/>
          <p:cNvSpPr>
            <a:spLocks noGrp="1"/>
          </p:cNvSpPr>
          <p:nvPr>
            <p:ph idx="1"/>
          </p:nvPr>
        </p:nvSpPr>
        <p:spPr/>
        <p:txBody>
          <a:bodyPr rtlCol="0">
            <a:normAutofit/>
          </a:bodyPr>
          <a:lstStyle/>
          <a:p>
            <a:pPr marL="403225" indent="-403225" eaLnBrk="1" fontAlgn="auto" hangingPunct="1">
              <a:spcAft>
                <a:spcPts val="0"/>
              </a:spcAft>
              <a:defRPr/>
            </a:pPr>
            <a:r>
              <a:rPr lang="en-US" sz="2400" dirty="0"/>
              <a:t>During that preparation of the “baton,” the provider  checks off the questions which are to be asked the patient in the follow-up call.  </a:t>
            </a:r>
          </a:p>
          <a:p>
            <a:pPr marL="403225" indent="-403225" eaLnBrk="1" fontAlgn="auto" hangingPunct="1">
              <a:spcAft>
                <a:spcPts val="0"/>
              </a:spcAft>
              <a:defRPr/>
            </a:pPr>
            <a:endParaRPr lang="en-US" sz="2400" dirty="0"/>
          </a:p>
          <a:p>
            <a:pPr marL="403225" indent="-403225" eaLnBrk="1" fontAlgn="auto" hangingPunct="1">
              <a:spcAft>
                <a:spcPts val="0"/>
              </a:spcAft>
              <a:defRPr/>
            </a:pPr>
            <a:r>
              <a:rPr lang="en-US" sz="2400" dirty="0"/>
              <a:t>The call order is sent to the Care Coordination Department electronically. The day following discharge, the patient is called.  </a:t>
            </a:r>
          </a:p>
          <a:p>
            <a:pPr marL="403225" indent="-403225" eaLnBrk="1" fontAlgn="auto" hangingPunct="1">
              <a:spcAft>
                <a:spcPts val="0"/>
              </a:spcAft>
              <a:defRPr/>
            </a:pPr>
            <a:endParaRPr lang="en-US" sz="2400" dirty="0"/>
          </a:p>
          <a:p>
            <a:pPr marL="403225" indent="-403225" eaLnBrk="1" fontAlgn="auto" hangingPunct="1">
              <a:spcAft>
                <a:spcPts val="0"/>
              </a:spcAft>
              <a:defRPr/>
            </a:pPr>
            <a:r>
              <a:rPr lang="en-US" sz="2400" dirty="0"/>
              <a:t>The call is the beginning of the “</a:t>
            </a:r>
            <a:r>
              <a:rPr lang="en-US" sz="2400" b="1" dirty="0"/>
              <a:t>coaching</a:t>
            </a:r>
            <a:r>
              <a:rPr lang="en-US" sz="2400" dirty="0"/>
              <a:t>” of the patient to help make them successful in the transition from the inpatient setting.  </a:t>
            </a:r>
          </a:p>
          <a:p>
            <a:pPr eaLnBrk="1" fontAlgn="auto" hangingPunct="1">
              <a:spcAft>
                <a:spcPts val="0"/>
              </a:spcAft>
              <a:buFont typeface="Arial" pitchFamily="34" charset="0"/>
              <a:buChar char="•"/>
              <a:defRPr/>
            </a:pPr>
            <a:endParaRPr lang="en-US" dirty="0"/>
          </a:p>
        </p:txBody>
      </p:sp>
      <p:sp>
        <p:nvSpPr>
          <p:cNvPr id="136196"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BF9105-C462-430A-851A-0C8EE14547E9}" type="slidenum">
              <a:rPr lang="en-US" altLang="en-US">
                <a:latin typeface="Calibri" pitchFamily="34" charset="0"/>
              </a:rPr>
              <a:pPr eaLnBrk="1" hangingPunct="1"/>
              <a:t>131</a:t>
            </a:fld>
            <a:endParaRPr lang="en-US" altLang="en-US">
              <a:latin typeface="Calibri"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76200" y="350838"/>
            <a:ext cx="8839200" cy="715962"/>
          </a:xfrm>
        </p:spPr>
        <p:txBody>
          <a:bodyPr/>
          <a:lstStyle/>
          <a:p>
            <a:pPr eaLnBrk="1" hangingPunct="1"/>
            <a:r>
              <a:rPr lang="en-US" altLang="en-US" sz="4000">
                <a:ea typeface="Calibri" pitchFamily="34" charset="0"/>
              </a:rPr>
              <a:t>Preventing Hospital Readmission</a:t>
            </a:r>
            <a:endParaRPr lang="en-US" altLang="en-US">
              <a:ea typeface="Calibri" pitchFamily="34" charset="0"/>
            </a:endParaRPr>
          </a:p>
        </p:txBody>
      </p:sp>
      <p:sp>
        <p:nvSpPr>
          <p:cNvPr id="52227" name="Content Placeholder 2"/>
          <p:cNvSpPr>
            <a:spLocks noGrp="1"/>
          </p:cNvSpPr>
          <p:nvPr>
            <p:ph idx="1"/>
          </p:nvPr>
        </p:nvSpPr>
        <p:spPr/>
        <p:txBody>
          <a:bodyPr rtlCol="0">
            <a:normAutofit fontScale="92500" lnSpcReduction="10000"/>
          </a:bodyPr>
          <a:lstStyle/>
          <a:p>
            <a:pPr marL="514350" indent="-514350" eaLnBrk="1" fontAlgn="auto" hangingPunct="1">
              <a:spcAft>
                <a:spcPts val="0"/>
              </a:spcAft>
              <a:buFont typeface="Calibri" pitchFamily="34" charset="0"/>
              <a:buAutoNum type="arabicPeriod"/>
              <a:defRPr/>
            </a:pPr>
            <a:r>
              <a:rPr lang="en-US" dirty="0"/>
              <a:t>The problem of readmissions will not be solved by more care:  more medicines, more tests, more visits, etc.</a:t>
            </a:r>
          </a:p>
          <a:p>
            <a:pPr marL="514350" indent="-514350" eaLnBrk="1" fontAlgn="auto" hangingPunct="1">
              <a:spcAft>
                <a:spcPts val="0"/>
              </a:spcAft>
              <a:buFont typeface="Calibri" pitchFamily="34" charset="0"/>
              <a:buAutoNum type="arabicPeriod"/>
              <a:defRPr/>
            </a:pPr>
            <a:endParaRPr lang="en-US" dirty="0"/>
          </a:p>
          <a:p>
            <a:pPr marL="514350" indent="-514350" eaLnBrk="1" fontAlgn="auto" hangingPunct="1">
              <a:spcAft>
                <a:spcPts val="0"/>
              </a:spcAft>
              <a:buFont typeface="Calibri" pitchFamily="34" charset="0"/>
              <a:buAutoNum type="arabicPeriod"/>
              <a:defRPr/>
            </a:pPr>
            <a:r>
              <a:rPr lang="en-US" dirty="0"/>
              <a:t>The problem will be solved by redirecting the patient’s attention for a safety net away from the emergency department.</a:t>
            </a:r>
          </a:p>
          <a:p>
            <a:pPr marL="514350" indent="-514350" eaLnBrk="1" fontAlgn="auto" hangingPunct="1">
              <a:spcAft>
                <a:spcPts val="0"/>
              </a:spcAft>
              <a:buFont typeface="Calibri" pitchFamily="34" charset="0"/>
              <a:buAutoNum type="arabicPeriod"/>
              <a:defRPr/>
            </a:pPr>
            <a:endParaRPr lang="en-US" dirty="0"/>
          </a:p>
          <a:p>
            <a:pPr marL="514350" indent="-514350" eaLnBrk="1" fontAlgn="auto" hangingPunct="1">
              <a:spcAft>
                <a:spcPts val="0"/>
              </a:spcAft>
              <a:buFont typeface="Calibri" pitchFamily="34" charset="0"/>
              <a:buAutoNum type="arabicPeriod"/>
              <a:defRPr/>
            </a:pPr>
            <a:r>
              <a:rPr lang="en-US" dirty="0"/>
              <a:t>The problem will be solved by our having more proactive contact with the patient.</a:t>
            </a:r>
          </a:p>
        </p:txBody>
      </p:sp>
      <p:sp>
        <p:nvSpPr>
          <p:cNvPr id="137220"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918EA-2AC7-4708-9A16-1460830ED98A}" type="slidenum">
              <a:rPr lang="en-US" altLang="en-US">
                <a:latin typeface="Calibri" pitchFamily="34" charset="0"/>
              </a:rPr>
              <a:pPr eaLnBrk="1" hangingPunct="1"/>
              <a:t>132</a:t>
            </a:fld>
            <a:endParaRPr lang="en-US" altLang="en-US">
              <a:latin typeface="Calibri" pitchFamily="3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76200" y="350838"/>
            <a:ext cx="8839200" cy="715962"/>
          </a:xfrm>
        </p:spPr>
        <p:txBody>
          <a:bodyPr/>
          <a:lstStyle/>
          <a:p>
            <a:pPr eaLnBrk="1" hangingPunct="1"/>
            <a:r>
              <a:rPr lang="en-US" altLang="en-US" sz="4000">
                <a:ea typeface="Calibri" pitchFamily="34" charset="0"/>
              </a:rPr>
              <a:t>Preventing Hospital Readmission</a:t>
            </a:r>
          </a:p>
        </p:txBody>
      </p:sp>
      <p:sp>
        <p:nvSpPr>
          <p:cNvPr id="53251" name="Content Placeholder 2"/>
          <p:cNvSpPr>
            <a:spLocks noGrp="1"/>
          </p:cNvSpPr>
          <p:nvPr>
            <p:ph idx="1"/>
          </p:nvPr>
        </p:nvSpPr>
        <p:spPr/>
        <p:txBody>
          <a:bodyPr rtlCol="0">
            <a:normAutofit lnSpcReduction="10000"/>
          </a:bodyPr>
          <a:lstStyle/>
          <a:p>
            <a:pPr marL="514350" indent="-514350" eaLnBrk="1" fontAlgn="auto" hangingPunct="1">
              <a:spcAft>
                <a:spcPts val="0"/>
              </a:spcAft>
              <a:buFontTx/>
              <a:buAutoNum type="arabicPeriod" startAt="4"/>
              <a:defRPr/>
            </a:pPr>
            <a:r>
              <a:rPr lang="en-US" dirty="0"/>
              <a:t>The problem will be solved by more contact with the patient and/or care giver in the home:  home health, social worker, provider house calls.</a:t>
            </a:r>
          </a:p>
          <a:p>
            <a:pPr marL="514350" indent="-514350" eaLnBrk="1" fontAlgn="auto" hangingPunct="1">
              <a:spcAft>
                <a:spcPts val="0"/>
              </a:spcAft>
              <a:buFontTx/>
              <a:buAutoNum type="arabicPeriod" startAt="4"/>
              <a:defRPr/>
            </a:pPr>
            <a:endParaRPr lang="en-US" dirty="0"/>
          </a:p>
          <a:p>
            <a:pPr marL="514350" indent="-514350" eaLnBrk="1" fontAlgn="auto" hangingPunct="1">
              <a:spcAft>
                <a:spcPts val="0"/>
              </a:spcAft>
              <a:buFontTx/>
              <a:buAutoNum type="arabicPeriod" startAt="4"/>
              <a:defRPr/>
            </a:pPr>
            <a:r>
              <a:rPr lang="en-US" dirty="0"/>
              <a:t>The problem will be solved by the patient and/or care giver having more contact electronically (telephone, e-mail, web portal, cell phone) with the patient giving immediate if not instantaneous access.  </a:t>
            </a:r>
          </a:p>
        </p:txBody>
      </p:sp>
      <p:sp>
        <p:nvSpPr>
          <p:cNvPr id="138244"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7306B6-9581-4EF7-9206-997176838AE4}" type="slidenum">
              <a:rPr lang="en-US" altLang="en-US">
                <a:latin typeface="Calibri" pitchFamily="34" charset="0"/>
              </a:rPr>
              <a:pPr eaLnBrk="1" hangingPunct="1"/>
              <a:t>133</a:t>
            </a:fld>
            <a:endParaRPr lang="en-US" altLang="en-US">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Diabetes: SETMA’s Redesign Steps</a:t>
            </a:r>
          </a:p>
        </p:txBody>
      </p:sp>
      <p:sp>
        <p:nvSpPr>
          <p:cNvPr id="18435"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t>2000 -  Design and Deployment of EHR-based Diabetes Disease Management Tool </a:t>
            </a:r>
          </a:p>
          <a:p>
            <a:pPr lvl="1" eaLnBrk="1" fontAlgn="auto" hangingPunct="1">
              <a:spcAft>
                <a:spcPts val="0"/>
              </a:spcAft>
              <a:buFont typeface="Arial" pitchFamily="34" charset="0"/>
              <a:buChar char="–"/>
              <a:defRPr/>
            </a:pPr>
            <a:r>
              <a:rPr lang="en-US" b="1" dirty="0"/>
              <a:t>HgbA1C improvement 0.3%</a:t>
            </a:r>
          </a:p>
          <a:p>
            <a:pPr lvl="1"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r>
              <a:rPr lang="en-US" dirty="0"/>
              <a:t>2004 -  Design and Deployment of American Diabetes Association certified Diabetes Self Management Education (DSME) Program</a:t>
            </a:r>
          </a:p>
          <a:p>
            <a:pPr lvl="1" eaLnBrk="1" fontAlgn="auto" hangingPunct="1">
              <a:spcAft>
                <a:spcPts val="0"/>
              </a:spcAft>
              <a:buFont typeface="Arial" pitchFamily="34" charset="0"/>
              <a:buChar char="–"/>
              <a:defRPr/>
            </a:pPr>
            <a:r>
              <a:rPr lang="en-US" b="1" dirty="0"/>
              <a:t>HgbA1C improvement 0.3%</a:t>
            </a:r>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r>
              <a:rPr lang="en-US" dirty="0"/>
              <a:t>2006 -  Recruitment of Endocrinologist </a:t>
            </a:r>
          </a:p>
          <a:p>
            <a:pPr lvl="1" eaLnBrk="1" fontAlgn="auto" hangingPunct="1">
              <a:spcAft>
                <a:spcPts val="0"/>
              </a:spcAft>
              <a:buFont typeface="Arial" pitchFamily="34" charset="0"/>
              <a:buChar char="–"/>
              <a:defRPr/>
            </a:pPr>
            <a:r>
              <a:rPr lang="en-US" b="1" dirty="0"/>
              <a:t>HgbA1C improvement 0.25%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 y="350838"/>
            <a:ext cx="8839200" cy="715962"/>
          </a:xfrm>
        </p:spPr>
        <p:txBody>
          <a:bodyPr/>
          <a:lstStyle/>
          <a:p>
            <a:r>
              <a:rPr lang="en-US" altLang="en-US">
                <a:ea typeface="Calibri" pitchFamily="34" charset="0"/>
              </a:rPr>
              <a:t>Diabetes: SETMA’s Redesign Steps</a:t>
            </a:r>
          </a:p>
        </p:txBody>
      </p:sp>
      <p:sp>
        <p:nvSpPr>
          <p:cNvPr id="3" name="Content Placeholder 2"/>
          <p:cNvSpPr>
            <a:spLocks noGrp="1"/>
          </p:cNvSpPr>
          <p:nvPr>
            <p:ph idx="1"/>
          </p:nvPr>
        </p:nvSpPr>
        <p:spPr/>
        <p:txBody>
          <a:bodyPr/>
          <a:lstStyle/>
          <a:p>
            <a:pPr>
              <a:buFontTx/>
              <a:buNone/>
              <a:defRPr/>
            </a:pPr>
            <a:r>
              <a:rPr lang="en-US" dirty="0"/>
              <a:t>Other Steps:</a:t>
            </a:r>
          </a:p>
          <a:p>
            <a:pPr>
              <a:defRPr/>
            </a:pPr>
            <a:endParaRPr lang="en-US" dirty="0"/>
          </a:p>
          <a:p>
            <a:pPr marL="514350" indent="-514350">
              <a:buFontTx/>
              <a:buAutoNum type="arabicPeriod"/>
              <a:defRPr/>
            </a:pPr>
            <a:r>
              <a:rPr lang="en-US" dirty="0"/>
              <a:t>SETMA Foundation, eliminating financial barriers to care – PC-MH Poster Child</a:t>
            </a:r>
          </a:p>
          <a:p>
            <a:pPr marL="514350" indent="-514350">
              <a:buFontTx/>
              <a:buAutoNum type="arabicPeriod" startAt="2"/>
              <a:defRPr/>
            </a:pPr>
            <a:r>
              <a:rPr lang="en-US" dirty="0">
                <a:hlinkClick r:id="rId2"/>
              </a:rPr>
              <a:t>Diabetes:  Seven Stations for Success</a:t>
            </a:r>
            <a:r>
              <a:rPr lang="en-US" dirty="0"/>
              <a:t> </a:t>
            </a:r>
          </a:p>
          <a:p>
            <a:pPr marL="514350" indent="-514350">
              <a:buFontTx/>
              <a:buNone/>
              <a:defRPr/>
            </a:pPr>
            <a:r>
              <a:rPr lang="en-US" dirty="0"/>
              <a:t>3.	Telemeter: Glucometers which report blood glucose electronically and automatically.</a:t>
            </a:r>
          </a:p>
          <a:p>
            <a:pPr>
              <a:defRPr/>
            </a:pPr>
            <a:endParaRPr lang="en-US" dirty="0"/>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Results: NCQA Diabetes Metrics</a:t>
            </a:r>
          </a:p>
        </p:txBody>
      </p:sp>
      <p:pic>
        <p:nvPicPr>
          <p:cNvPr id="184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47800"/>
            <a:ext cx="8531225" cy="5183188"/>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350838"/>
            <a:ext cx="8839200" cy="715962"/>
          </a:xfrm>
        </p:spPr>
        <p:txBody>
          <a:bodyPr/>
          <a:lstStyle/>
          <a:p>
            <a:pPr eaLnBrk="1" hangingPunct="1"/>
            <a:r>
              <a:rPr lang="en-US" altLang="en-US" sz="3200">
                <a:ea typeface="Calibri" pitchFamily="34" charset="0"/>
              </a:rPr>
              <a:t>Results:  Elimination of Ethnic Disparities</a:t>
            </a: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2913" y="1870075"/>
            <a:ext cx="5678487" cy="48355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Trust and Hope</a:t>
            </a:r>
          </a:p>
        </p:txBody>
      </p:sp>
      <p:sp>
        <p:nvSpPr>
          <p:cNvPr id="23555" name="Content Placeholder 2"/>
          <p:cNvSpPr>
            <a:spLocks noGrp="1"/>
          </p:cNvSpPr>
          <p:nvPr>
            <p:ph idx="1"/>
          </p:nvPr>
        </p:nvSpPr>
        <p:spPr/>
        <p:txBody>
          <a:bodyPr rtlCol="0">
            <a:normAutofit/>
          </a:bodyPr>
          <a:lstStyle/>
          <a:p>
            <a:pPr marL="3175" indent="9525" algn="ctr" eaLnBrk="1" fontAlgn="auto" hangingPunct="1">
              <a:spcAft>
                <a:spcPts val="0"/>
              </a:spcAft>
              <a:buFont typeface="Wingdings 2" pitchFamily="18" charset="2"/>
              <a:buNone/>
              <a:defRPr/>
            </a:pPr>
            <a:r>
              <a:rPr lang="en-US" sz="3600" dirty="0"/>
              <a:t>Nevertheless, in the midst of health information technology innovation, we must never forget that the </a:t>
            </a:r>
            <a:r>
              <a:rPr lang="en-US" sz="3600" b="1" dirty="0"/>
              <a:t>foundations of healthcare change are “trust” and “hope</a:t>
            </a:r>
            <a:r>
              <a:rPr lang="en-US" sz="3600" dirty="0"/>
              <a:t>.” </a:t>
            </a:r>
          </a:p>
          <a:p>
            <a:pPr eaLnBrk="1" fontAlgn="auto" hangingPunct="1">
              <a:spcAft>
                <a:spcPts val="0"/>
              </a:spcAft>
              <a:buFont typeface="Wingdings 2" pitchFamily="18" charset="2"/>
              <a:buNone/>
              <a:defRPr/>
            </a:pPr>
            <a:endParaRPr lang="en-US" dirty="0"/>
          </a:p>
          <a:p>
            <a:pPr algn="ctr" eaLnBrk="1" fontAlgn="auto" hangingPunct="1">
              <a:spcAft>
                <a:spcPts val="0"/>
              </a:spcAft>
              <a:buFont typeface="Wingdings 2" pitchFamily="18" charset="2"/>
              <a:buNone/>
              <a:defRPr/>
            </a:pPr>
            <a:r>
              <a:rPr lang="en-US" dirty="0"/>
              <a:t> </a:t>
            </a:r>
            <a:r>
              <a:rPr lang="en-US" sz="3600" b="1" dirty="0">
                <a:solidFill>
                  <a:srgbClr val="C00000"/>
                </a:solidFill>
              </a:rPr>
              <a:t>Without these, science is helpless!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SETMA’s Model of Care</a:t>
            </a:r>
          </a:p>
        </p:txBody>
      </p:sp>
      <p:sp>
        <p:nvSpPr>
          <p:cNvPr id="4" name="Content Placeholder 3"/>
          <p:cNvSpPr>
            <a:spLocks noGrp="1"/>
          </p:cNvSpPr>
          <p:nvPr>
            <p:ph idx="1"/>
          </p:nvPr>
        </p:nvSpPr>
        <p:spPr>
          <a:xfrm>
            <a:off x="381000" y="1676400"/>
            <a:ext cx="8382000" cy="5105400"/>
          </a:xfrm>
        </p:spPr>
        <p:txBody>
          <a:bodyPr>
            <a:normAutofit fontScale="85000" lnSpcReduction="10000"/>
          </a:bodyPr>
          <a:lstStyle/>
          <a:p>
            <a:pPr fontAlgn="auto">
              <a:spcBef>
                <a:spcPts val="0"/>
              </a:spcBef>
              <a:spcAft>
                <a:spcPts val="0"/>
              </a:spcAft>
              <a:buFontTx/>
              <a:buNone/>
              <a:defRPr/>
            </a:pPr>
            <a:r>
              <a:rPr lang="en-US" sz="2400" dirty="0"/>
              <a:t>Key to SETMA as an </a:t>
            </a:r>
            <a:r>
              <a:rPr lang="en-US" sz="2400" b="1" dirty="0"/>
              <a:t>“integrator” of the Triple Aim </a:t>
            </a:r>
            <a:r>
              <a:rPr lang="en-US" sz="2400" dirty="0"/>
              <a:t>is the Patient</a:t>
            </a:r>
          </a:p>
          <a:p>
            <a:pPr fontAlgn="auto">
              <a:spcBef>
                <a:spcPts val="0"/>
              </a:spcBef>
              <a:spcAft>
                <a:spcPts val="0"/>
              </a:spcAft>
              <a:buFontTx/>
              <a:buNone/>
              <a:defRPr/>
            </a:pPr>
            <a:r>
              <a:rPr lang="en-US" sz="2400" dirty="0"/>
              <a:t>Centered – Medical Home  (PC-MH) and key to SETMA’s PC-MH is</a:t>
            </a:r>
          </a:p>
          <a:p>
            <a:pPr fontAlgn="auto">
              <a:spcBef>
                <a:spcPts val="0"/>
              </a:spcBef>
              <a:spcAft>
                <a:spcPts val="0"/>
              </a:spcAft>
              <a:buFontTx/>
              <a:buNone/>
              <a:defRPr/>
            </a:pPr>
            <a:r>
              <a:rPr lang="en-US" sz="2400" b="1" dirty="0"/>
              <a:t>SETMA’s Model of Care.   </a:t>
            </a:r>
          </a:p>
          <a:p>
            <a:pPr fontAlgn="auto">
              <a:spcBef>
                <a:spcPts val="0"/>
              </a:spcBef>
              <a:spcAft>
                <a:spcPts val="0"/>
              </a:spcAft>
              <a:buFontTx/>
              <a:buNone/>
              <a:defRPr/>
            </a:pPr>
            <a:endParaRPr lang="en-US" sz="2400" dirty="0"/>
          </a:p>
          <a:p>
            <a:pPr fontAlgn="auto">
              <a:spcBef>
                <a:spcPts val="0"/>
              </a:spcBef>
              <a:spcAft>
                <a:spcPts val="0"/>
              </a:spcAft>
              <a:buFontTx/>
              <a:buNone/>
              <a:defRPr/>
            </a:pPr>
            <a:r>
              <a:rPr lang="en-US" sz="2400" dirty="0"/>
              <a:t>The second of IHI’s five components of The Triple Aim is the </a:t>
            </a:r>
            <a:r>
              <a:rPr lang="en-US" sz="2400" b="1" dirty="0"/>
              <a:t>Redesign of</a:t>
            </a:r>
          </a:p>
          <a:p>
            <a:pPr fontAlgn="auto">
              <a:spcBef>
                <a:spcPts val="0"/>
              </a:spcBef>
              <a:spcAft>
                <a:spcPts val="0"/>
              </a:spcAft>
              <a:buFontTx/>
              <a:buNone/>
              <a:defRPr/>
            </a:pPr>
            <a:r>
              <a:rPr lang="en-US" sz="2400" b="1" dirty="0"/>
              <a:t>“Primary Care” Services and Structures </a:t>
            </a:r>
            <a:r>
              <a:rPr lang="en-US" sz="2400" dirty="0"/>
              <a:t>is that “Basic health care services are</a:t>
            </a:r>
          </a:p>
          <a:p>
            <a:pPr fontAlgn="auto">
              <a:spcBef>
                <a:spcPts val="0"/>
              </a:spcBef>
              <a:spcAft>
                <a:spcPts val="0"/>
              </a:spcAft>
              <a:buFontTx/>
              <a:buNone/>
              <a:defRPr/>
            </a:pPr>
            <a:r>
              <a:rPr lang="en-US" sz="2400" dirty="0"/>
              <a:t>provided by a variety of professions: doctors, nurses, mental health clinicians,’</a:t>
            </a:r>
          </a:p>
          <a:p>
            <a:pPr fontAlgn="auto">
              <a:spcBef>
                <a:spcPts val="0"/>
              </a:spcBef>
              <a:spcAft>
                <a:spcPts val="0"/>
              </a:spcAft>
              <a:buFontTx/>
              <a:buNone/>
              <a:defRPr/>
            </a:pPr>
            <a:r>
              <a:rPr lang="en-US" sz="2400" dirty="0"/>
              <a:t>nutritionists, pharmacists, and others.”  The steps to this redesign are:</a:t>
            </a:r>
          </a:p>
          <a:p>
            <a:pPr>
              <a:buFontTx/>
              <a:buNone/>
              <a:defRPr/>
            </a:pPr>
            <a:endParaRPr lang="en-US" sz="2400" dirty="0"/>
          </a:p>
          <a:p>
            <a:pPr marL="457200" indent="-457200">
              <a:buFont typeface="+mj-lt"/>
              <a:buAutoNum type="alphaUcPeriod"/>
              <a:defRPr/>
            </a:pPr>
            <a:r>
              <a:rPr lang="en-US" sz="2400" b="1" dirty="0"/>
              <a:t>“Have a team </a:t>
            </a:r>
            <a:r>
              <a:rPr lang="en-US" sz="2400" dirty="0"/>
              <a:t>for basic services that can deliver at least 70% of the necessary medical and health-related social services to the population.</a:t>
            </a:r>
          </a:p>
          <a:p>
            <a:pPr marL="457200" indent="-457200">
              <a:buFont typeface="+mj-lt"/>
              <a:buAutoNum type="alphaUcPeriod"/>
              <a:defRPr/>
            </a:pPr>
            <a:r>
              <a:rPr lang="en-US" sz="2400" b="1" dirty="0"/>
              <a:t>“Deliberately build an access </a:t>
            </a:r>
            <a:r>
              <a:rPr lang="en-US" sz="2400" dirty="0"/>
              <a:t>platform for maximum flexibility to provide</a:t>
            </a:r>
          </a:p>
          <a:p>
            <a:pPr marL="457200" indent="-457200">
              <a:buFontTx/>
              <a:buNone/>
              <a:defRPr/>
            </a:pPr>
            <a:r>
              <a:rPr lang="en-US" sz="2400" dirty="0"/>
              <a:t>	customized health care for the needs of patients, families, and providers.</a:t>
            </a:r>
          </a:p>
          <a:p>
            <a:pPr marL="457200" indent="-457200">
              <a:buFontTx/>
              <a:buNone/>
              <a:defRPr/>
            </a:pPr>
            <a:r>
              <a:rPr lang="en-US" sz="2400" b="1" dirty="0"/>
              <a:t>C.</a:t>
            </a:r>
            <a:r>
              <a:rPr lang="en-US" sz="2400" dirty="0"/>
              <a:t>	“</a:t>
            </a:r>
            <a:r>
              <a:rPr lang="en-US" sz="2400" b="1" dirty="0"/>
              <a:t>Cooperate and coordinate </a:t>
            </a:r>
            <a:r>
              <a:rPr lang="en-US" sz="2400" dirty="0"/>
              <a:t>with other specialties, hospitals, and community services related to health.” (IHI) </a:t>
            </a:r>
            <a:endParaRPr lang="en-US" sz="1100" dirty="0"/>
          </a:p>
          <a:p>
            <a:pPr eaLnBrk="1" hangingPunct="1">
              <a:defRPr/>
            </a:pPr>
            <a:endParaRPr lang="en-US" sz="24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Overview</a:t>
            </a:r>
          </a:p>
        </p:txBody>
      </p:sp>
      <p:sp>
        <p:nvSpPr>
          <p:cNvPr id="4099" name="Content Placeholder 2"/>
          <p:cNvSpPr>
            <a:spLocks noGrp="1"/>
          </p:cNvSpPr>
          <p:nvPr>
            <p:ph idx="1"/>
          </p:nvPr>
        </p:nvSpPr>
        <p:spPr>
          <a:xfrm>
            <a:off x="381000" y="1676400"/>
            <a:ext cx="8382000" cy="5105400"/>
          </a:xfrm>
        </p:spPr>
        <p:txBody>
          <a:bodyPr/>
          <a:lstStyle/>
          <a:p>
            <a:pPr eaLnBrk="1" hangingPunct="1">
              <a:spcBef>
                <a:spcPct val="0"/>
              </a:spcBef>
            </a:pPr>
            <a:r>
              <a:rPr lang="en-US" altLang="en-US">
                <a:ea typeface="Calibri" pitchFamily="34" charset="0"/>
              </a:rPr>
              <a:t>The  History and Imperative of the Triple Aim</a:t>
            </a:r>
          </a:p>
          <a:p>
            <a:pPr eaLnBrk="1" hangingPunct="1">
              <a:spcBef>
                <a:spcPct val="0"/>
              </a:spcBef>
            </a:pPr>
            <a:r>
              <a:rPr lang="en-US" altLang="en-US">
                <a:ea typeface="Calibri" pitchFamily="34" charset="0"/>
              </a:rPr>
              <a:t>SETMA’s Redesign in Pursuit of the Triple Aim:  The SETMA Model of Care </a:t>
            </a:r>
          </a:p>
          <a:p>
            <a:pPr eaLnBrk="1" hangingPunct="1">
              <a:spcBef>
                <a:spcPct val="0"/>
              </a:spcBef>
            </a:pPr>
            <a:r>
              <a:rPr lang="en-US" altLang="en-US">
                <a:ea typeface="Calibri" pitchFamily="34" charset="0"/>
              </a:rPr>
              <a:t>Patient-Centered Medical Home as an “integrator” of The Triple Aim</a:t>
            </a:r>
          </a:p>
          <a:p>
            <a:pPr eaLnBrk="1" hangingPunct="1">
              <a:spcBef>
                <a:spcPct val="0"/>
              </a:spcBef>
            </a:pPr>
            <a:r>
              <a:rPr lang="en-US" altLang="en-US">
                <a:ea typeface="Calibri" pitchFamily="34" charset="0"/>
              </a:rPr>
              <a:t>Accountable Care Organizations as an “integrator” of the Triple Aim</a:t>
            </a:r>
          </a:p>
          <a:p>
            <a:pPr eaLnBrk="1" hangingPunct="1">
              <a:spcBef>
                <a:spcPct val="0"/>
              </a:spcBef>
            </a:pPr>
            <a:r>
              <a:rPr lang="en-US" altLang="en-US">
                <a:ea typeface="Calibri" pitchFamily="34" charset="0"/>
              </a:rPr>
              <a:t>SETMA’s Hospital Readmission Initiative:  redesign in pursuit of the Triple Aim through Medicare Advantage, Medical Home &amp; ACO.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 y="350838"/>
            <a:ext cx="8839200" cy="715962"/>
          </a:xfrm>
        </p:spPr>
        <p:txBody>
          <a:bodyPr/>
          <a:lstStyle/>
          <a:p>
            <a:r>
              <a:rPr lang="en-US" altLang="en-US">
                <a:ea typeface="Calibri" pitchFamily="34" charset="0"/>
              </a:rPr>
              <a:t>SETMA’s Model of Care</a:t>
            </a:r>
          </a:p>
        </p:txBody>
      </p:sp>
      <p:sp>
        <p:nvSpPr>
          <p:cNvPr id="3" name="Content Placeholder 2"/>
          <p:cNvSpPr>
            <a:spLocks noGrp="1"/>
          </p:cNvSpPr>
          <p:nvPr>
            <p:ph idx="1"/>
          </p:nvPr>
        </p:nvSpPr>
        <p:spPr>
          <a:xfrm>
            <a:off x="381000" y="1600200"/>
            <a:ext cx="8382000" cy="5257800"/>
          </a:xfrm>
        </p:spPr>
        <p:txBody>
          <a:bodyPr/>
          <a:lstStyle/>
          <a:p>
            <a:pPr fontAlgn="auto">
              <a:spcBef>
                <a:spcPts val="500"/>
              </a:spcBef>
              <a:spcAft>
                <a:spcPts val="500"/>
              </a:spcAft>
              <a:buFontTx/>
              <a:buNone/>
              <a:defRPr/>
            </a:pPr>
            <a:endParaRPr lang="en-US" sz="1100" dirty="0"/>
          </a:p>
          <a:p>
            <a:pPr fontAlgn="auto">
              <a:spcBef>
                <a:spcPts val="0"/>
              </a:spcBef>
              <a:spcAft>
                <a:spcPts val="0"/>
              </a:spcAft>
              <a:buFontTx/>
              <a:buNone/>
              <a:defRPr/>
            </a:pPr>
            <a:endParaRPr lang="en-US" dirty="0"/>
          </a:p>
          <a:p>
            <a:pPr fontAlgn="auto">
              <a:spcBef>
                <a:spcPts val="0"/>
              </a:spcBef>
              <a:spcAft>
                <a:spcPts val="0"/>
              </a:spcAft>
              <a:buFontTx/>
              <a:buNone/>
              <a:defRPr/>
            </a:pPr>
            <a:r>
              <a:rPr lang="en-US" dirty="0"/>
              <a:t>SETMA’s Redesign of Primary Healthcare</a:t>
            </a:r>
          </a:p>
          <a:p>
            <a:pPr fontAlgn="auto">
              <a:spcBef>
                <a:spcPts val="0"/>
              </a:spcBef>
              <a:spcAft>
                <a:spcPts val="0"/>
              </a:spcAft>
              <a:buFontTx/>
              <a:buNone/>
              <a:defRPr/>
            </a:pPr>
            <a:r>
              <a:rPr lang="en-US" dirty="0"/>
              <a:t>involved five steps:</a:t>
            </a:r>
          </a:p>
          <a:p>
            <a:pPr fontAlgn="auto">
              <a:spcBef>
                <a:spcPts val="500"/>
              </a:spcBef>
              <a:spcAft>
                <a:spcPts val="500"/>
              </a:spcAft>
              <a:buFontTx/>
              <a:buNone/>
              <a:defRPr/>
            </a:pPr>
            <a:endParaRPr lang="en-US" sz="1100" dirty="0"/>
          </a:p>
          <a:p>
            <a:pPr marL="914400" indent="-457200" fontAlgn="auto">
              <a:spcBef>
                <a:spcPts val="0"/>
              </a:spcBef>
              <a:spcAft>
                <a:spcPts val="0"/>
              </a:spcAft>
              <a:buFont typeface="+mj-lt"/>
              <a:buAutoNum type="arabicPeriod"/>
              <a:defRPr/>
            </a:pPr>
            <a:r>
              <a:rPr lang="en-US" sz="2800" dirty="0"/>
              <a:t>Performance Tracking – one patient at a time</a:t>
            </a:r>
          </a:p>
          <a:p>
            <a:pPr marL="914400" indent="-457200" fontAlgn="auto">
              <a:spcBef>
                <a:spcPts val="0"/>
              </a:spcBef>
              <a:spcAft>
                <a:spcPts val="0"/>
              </a:spcAft>
              <a:buFont typeface="+mj-lt"/>
              <a:buAutoNum type="arabicPeriod"/>
              <a:defRPr/>
            </a:pPr>
            <a:r>
              <a:rPr lang="en-US" sz="2800" dirty="0"/>
              <a:t>Performance Auditing – by panel or by population </a:t>
            </a:r>
          </a:p>
          <a:p>
            <a:pPr marL="914400" indent="-457200" fontAlgn="auto">
              <a:spcBef>
                <a:spcPts val="0"/>
              </a:spcBef>
              <a:spcAft>
                <a:spcPts val="0"/>
              </a:spcAft>
              <a:buFont typeface="+mj-lt"/>
              <a:buAutoNum type="arabicPeriod"/>
              <a:defRPr/>
            </a:pPr>
            <a:r>
              <a:rPr lang="en-US" sz="2800" dirty="0"/>
              <a:t>Performance Analytics – statistical analysis</a:t>
            </a:r>
          </a:p>
          <a:p>
            <a:pPr marL="914400" indent="-457200" fontAlgn="auto">
              <a:spcBef>
                <a:spcPts val="0"/>
              </a:spcBef>
              <a:spcAft>
                <a:spcPts val="0"/>
              </a:spcAft>
              <a:buFont typeface="+mj-lt"/>
              <a:buAutoNum type="arabicPeriod"/>
              <a:defRPr/>
            </a:pPr>
            <a:r>
              <a:rPr lang="en-US" sz="2800" dirty="0"/>
              <a:t>Performance Reporting – publicly by Provider Name – </a:t>
            </a:r>
            <a:r>
              <a:rPr lang="en-US" sz="2800" dirty="0">
                <a:hlinkClick r:id="rId2"/>
              </a:rPr>
              <a:t>www.jameslhollymd.com</a:t>
            </a:r>
            <a:r>
              <a:rPr lang="en-US" sz="2800" dirty="0"/>
              <a:t> under </a:t>
            </a:r>
            <a:r>
              <a:rPr lang="en-US" sz="2800" b="1" i="1" dirty="0"/>
              <a:t>Public Reporting</a:t>
            </a:r>
          </a:p>
          <a:p>
            <a:pPr marL="914400" indent="-457200" fontAlgn="auto">
              <a:spcBef>
                <a:spcPts val="0"/>
              </a:spcBef>
              <a:spcAft>
                <a:spcPts val="0"/>
              </a:spcAft>
              <a:buFont typeface="+mj-lt"/>
              <a:buAutoNum type="arabicPeriod"/>
              <a:defRPr/>
            </a:pPr>
            <a:r>
              <a:rPr lang="en-US" sz="2800" dirty="0"/>
              <a:t>Quality Assessment &amp; Performance Improvement</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 - Performance Tracking at Point-of-Care</a:t>
            </a:r>
          </a:p>
        </p:txBody>
      </p:sp>
      <p:sp>
        <p:nvSpPr>
          <p:cNvPr id="6" name="Content Placeholder 5"/>
          <p:cNvSpPr>
            <a:spLocks noGrp="1"/>
          </p:cNvSpPr>
          <p:nvPr>
            <p:ph idx="1"/>
          </p:nvPr>
        </p:nvSpPr>
        <p:spPr>
          <a:xfrm>
            <a:off x="457200" y="1265238"/>
            <a:ext cx="8229600" cy="4525962"/>
          </a:xfrm>
        </p:spPr>
        <p:txBody>
          <a:bodyPr/>
          <a:lstStyle/>
          <a:p>
            <a:pPr marL="0" indent="0">
              <a:spcBef>
                <a:spcPts val="500"/>
              </a:spcBef>
              <a:spcAft>
                <a:spcPts val="500"/>
              </a:spcAft>
              <a:buFontTx/>
              <a:buNone/>
              <a:defRPr/>
            </a:pPr>
            <a:r>
              <a:rPr lang="en-US" sz="2400" dirty="0"/>
              <a:t>SETMA currently tracks the following published quality performance measure sets:</a:t>
            </a:r>
          </a:p>
          <a:p>
            <a:pPr lvl="1">
              <a:spcBef>
                <a:spcPts val="500"/>
              </a:spcBef>
              <a:spcAft>
                <a:spcPts val="500"/>
              </a:spcAft>
              <a:buFont typeface="Arial" charset="0"/>
              <a:buChar char="•"/>
              <a:defRPr/>
            </a:pPr>
            <a:r>
              <a:rPr lang="en-US" sz="2400" dirty="0"/>
              <a:t>HEDIS</a:t>
            </a:r>
          </a:p>
          <a:p>
            <a:pPr lvl="1">
              <a:spcBef>
                <a:spcPts val="500"/>
              </a:spcBef>
              <a:spcAft>
                <a:spcPts val="500"/>
              </a:spcAft>
              <a:buFont typeface="Arial" charset="0"/>
              <a:buChar char="•"/>
              <a:defRPr/>
            </a:pPr>
            <a:r>
              <a:rPr lang="en-US" sz="2400" dirty="0"/>
              <a:t>NQF</a:t>
            </a:r>
          </a:p>
          <a:p>
            <a:pPr lvl="1">
              <a:spcBef>
                <a:spcPts val="500"/>
              </a:spcBef>
              <a:spcAft>
                <a:spcPts val="500"/>
              </a:spcAft>
              <a:buFont typeface="Arial" charset="0"/>
              <a:buChar char="•"/>
              <a:defRPr/>
            </a:pPr>
            <a:r>
              <a:rPr lang="en-US" sz="2400" dirty="0"/>
              <a:t>AQA</a:t>
            </a:r>
          </a:p>
          <a:p>
            <a:pPr lvl="1">
              <a:spcBef>
                <a:spcPts val="500"/>
              </a:spcBef>
              <a:spcAft>
                <a:spcPts val="500"/>
              </a:spcAft>
              <a:buFont typeface="Arial" charset="0"/>
              <a:buChar char="•"/>
              <a:defRPr/>
            </a:pPr>
            <a:r>
              <a:rPr lang="en-US" sz="2400" dirty="0"/>
              <a:t>PQRI</a:t>
            </a:r>
          </a:p>
          <a:p>
            <a:pPr lvl="1">
              <a:spcBef>
                <a:spcPts val="500"/>
              </a:spcBef>
              <a:spcAft>
                <a:spcPts val="500"/>
              </a:spcAft>
              <a:buFont typeface="Arial" charset="0"/>
              <a:buChar char="•"/>
              <a:defRPr/>
            </a:pPr>
            <a:r>
              <a:rPr lang="en-US" sz="2400" dirty="0"/>
              <a:t>BTE</a:t>
            </a:r>
          </a:p>
          <a:p>
            <a:pPr eaLnBrk="1" hangingPunct="1">
              <a:defRPr/>
            </a:pPr>
            <a:endParaRPr lang="en-US" dirty="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7432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457200" y="4495800"/>
            <a:ext cx="335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alibri" pitchFamily="34" charset="0"/>
              </a:rPr>
              <a:t>Each is available to the provider interactively within the EHR at the time of the encounter.</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 - Performance Tracking at Point-of-Care</a:t>
            </a:r>
          </a:p>
        </p:txBody>
      </p:sp>
      <p:sp>
        <p:nvSpPr>
          <p:cNvPr id="24579" name="Content Placeholder 4"/>
          <p:cNvSpPr>
            <a:spLocks noGrp="1"/>
          </p:cNvSpPr>
          <p:nvPr>
            <p:ph idx="1"/>
          </p:nvPr>
        </p:nvSpPr>
        <p:spPr>
          <a:xfrm>
            <a:off x="457200" y="1752600"/>
            <a:ext cx="2438400" cy="3810000"/>
          </a:xfrm>
        </p:spPr>
        <p:txBody>
          <a:bodyPr/>
          <a:lstStyle/>
          <a:p>
            <a:pPr marL="0" indent="0" eaLnBrk="1" hangingPunct="1">
              <a:buFontTx/>
              <a:buNone/>
            </a:pPr>
            <a:r>
              <a:rPr lang="en-US" altLang="en-US" sz="2400">
                <a:ea typeface="Calibri" pitchFamily="34" charset="0"/>
              </a:rPr>
              <a:t>A pre-visit screening tool allows each provider to assess quality measures for each patient at each encounter.</a:t>
            </a:r>
          </a:p>
          <a:p>
            <a:pPr marL="0" indent="0" eaLnBrk="1" hangingPunct="1">
              <a:buFontTx/>
              <a:buNone/>
            </a:pPr>
            <a:endParaRPr lang="en-US" altLang="en-US" sz="2400">
              <a:ea typeface="Calibri" pitchFamily="34" charset="0"/>
            </a:endParaRPr>
          </a:p>
        </p:txBody>
      </p:sp>
      <p:pic>
        <p:nvPicPr>
          <p:cNvPr id="24580" name="Picture 8" descr="cid:image001.jpg@01CB28BD.E03523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62007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Tracking Performance At The Point of Care</a:t>
            </a:r>
          </a:p>
        </p:txBody>
      </p:sp>
      <p:sp>
        <p:nvSpPr>
          <p:cNvPr id="25603" name="Content Placeholder 4"/>
          <p:cNvSpPr>
            <a:spLocks noGrp="1"/>
          </p:cNvSpPr>
          <p:nvPr>
            <p:ph idx="1"/>
          </p:nvPr>
        </p:nvSpPr>
        <p:spPr/>
        <p:txBody>
          <a:bodyPr/>
          <a:lstStyle/>
          <a:p>
            <a:pPr eaLnBrk="1" hangingPunct="1">
              <a:buFontTx/>
              <a:buNone/>
            </a:pPr>
            <a:r>
              <a:rPr lang="en-US" altLang="en-US">
                <a:ea typeface="Calibri" pitchFamily="34" charset="0"/>
              </a:rPr>
              <a:t>HEDIS</a:t>
            </a:r>
          </a:p>
          <a:p>
            <a:pPr eaLnBrk="1" hangingPunct="1"/>
            <a:endParaRPr lang="en-US" altLang="en-US">
              <a:ea typeface="Calibri" pitchFamily="34" charset="0"/>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66008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 - Performance Tracking at Point-of-Care</a:t>
            </a:r>
          </a:p>
        </p:txBody>
      </p:sp>
      <p:sp>
        <p:nvSpPr>
          <p:cNvPr id="26627" name="Content Placeholder 4"/>
          <p:cNvSpPr>
            <a:spLocks noGrp="1"/>
          </p:cNvSpPr>
          <p:nvPr>
            <p:ph idx="1"/>
          </p:nvPr>
        </p:nvSpPr>
        <p:spPr/>
        <p:txBody>
          <a:bodyPr/>
          <a:lstStyle/>
          <a:p>
            <a:pPr eaLnBrk="1" hangingPunct="1">
              <a:buFontTx/>
              <a:buNone/>
            </a:pPr>
            <a:r>
              <a:rPr lang="en-US" altLang="en-US">
                <a:ea typeface="Calibri" pitchFamily="34" charset="0"/>
              </a:rPr>
              <a:t>PQRI</a:t>
            </a:r>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7097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 - Performance Tracking at Point-of-Care</a:t>
            </a:r>
          </a:p>
        </p:txBody>
      </p:sp>
      <p:sp>
        <p:nvSpPr>
          <p:cNvPr id="5" name="Content Placeholder 4"/>
          <p:cNvSpPr>
            <a:spLocks noGrp="1"/>
          </p:cNvSpPr>
          <p:nvPr>
            <p:ph idx="1"/>
          </p:nvPr>
        </p:nvSpPr>
        <p:spPr>
          <a:xfrm>
            <a:off x="457200" y="1600200"/>
            <a:ext cx="2133600" cy="1752600"/>
          </a:xfrm>
        </p:spPr>
        <p:txBody>
          <a:bodyPr/>
          <a:lstStyle/>
          <a:p>
            <a:pPr marL="0" indent="0">
              <a:spcBef>
                <a:spcPts val="500"/>
              </a:spcBef>
              <a:spcAft>
                <a:spcPts val="500"/>
              </a:spcAft>
              <a:buFontTx/>
              <a:buNone/>
              <a:defRPr/>
            </a:pPr>
            <a:r>
              <a:rPr lang="en-US" dirty="0"/>
              <a:t>Care Transition Audit</a:t>
            </a:r>
          </a:p>
          <a:p>
            <a:pPr eaLnBrk="1" hangingPunct="1">
              <a:buFontTx/>
              <a:buNone/>
              <a:defRPr/>
            </a:pPr>
            <a:endParaRPr lang="en-US" dirty="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3000"/>
            <a:ext cx="4724400"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 - Performance Tracking at Point-of-Care</a:t>
            </a:r>
          </a:p>
        </p:txBody>
      </p:sp>
      <p:sp>
        <p:nvSpPr>
          <p:cNvPr id="28675" name="Content Placeholder 4"/>
          <p:cNvSpPr>
            <a:spLocks noGrp="1"/>
          </p:cNvSpPr>
          <p:nvPr>
            <p:ph idx="1"/>
          </p:nvPr>
        </p:nvSpPr>
        <p:spPr>
          <a:xfrm>
            <a:off x="457200" y="1600200"/>
            <a:ext cx="1905000" cy="3581400"/>
          </a:xfrm>
        </p:spPr>
        <p:txBody>
          <a:bodyPr/>
          <a:lstStyle/>
          <a:p>
            <a:pPr marL="0" indent="0" eaLnBrk="1" hangingPunct="1">
              <a:buFontTx/>
              <a:buNone/>
            </a:pPr>
            <a:r>
              <a:rPr lang="en-US" altLang="en-US" sz="2400">
                <a:ea typeface="Calibri" pitchFamily="34" charset="0"/>
              </a:rPr>
              <a:t>Bridges to Excellence</a:t>
            </a:r>
          </a:p>
          <a:p>
            <a:pPr marL="0" indent="0" eaLnBrk="1" hangingPunct="1">
              <a:buFontTx/>
              <a:buNone/>
            </a:pPr>
            <a:endParaRPr lang="en-US" altLang="en-US" sz="2400">
              <a:ea typeface="Calibri" pitchFamily="34" charset="0"/>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76400"/>
            <a:ext cx="63531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 - Performance Tracking at Point-of-Care</a:t>
            </a:r>
          </a:p>
        </p:txBody>
      </p:sp>
      <p:sp>
        <p:nvSpPr>
          <p:cNvPr id="29699" name="Content Placeholder 4"/>
          <p:cNvSpPr>
            <a:spLocks noGrp="1"/>
          </p:cNvSpPr>
          <p:nvPr>
            <p:ph idx="1"/>
          </p:nvPr>
        </p:nvSpPr>
        <p:spPr>
          <a:xfrm>
            <a:off x="457200" y="1600200"/>
            <a:ext cx="1905000" cy="3581400"/>
          </a:xfrm>
        </p:spPr>
        <p:txBody>
          <a:bodyPr/>
          <a:lstStyle/>
          <a:p>
            <a:pPr marL="0" indent="0" eaLnBrk="1" hangingPunct="1">
              <a:buFontTx/>
              <a:buNone/>
            </a:pPr>
            <a:r>
              <a:rPr lang="en-US" altLang="en-US" sz="2400">
                <a:ea typeface="Calibri" pitchFamily="34" charset="0"/>
              </a:rPr>
              <a:t>Bridges to Excellence</a:t>
            </a:r>
          </a:p>
          <a:p>
            <a:pPr marL="0" indent="0" eaLnBrk="1" hangingPunct="1">
              <a:buFontTx/>
              <a:buNone/>
            </a:pPr>
            <a:endParaRPr lang="en-US" altLang="en-US" sz="2400">
              <a:ea typeface="Calibri" pitchFamily="34" charset="0"/>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676400"/>
            <a:ext cx="64579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 y="350838"/>
            <a:ext cx="8839200" cy="715962"/>
          </a:xfrm>
        </p:spPr>
        <p:txBody>
          <a:bodyPr/>
          <a:lstStyle/>
          <a:p>
            <a:r>
              <a:rPr lang="en-US" altLang="en-US">
                <a:ea typeface="Calibri" pitchFamily="34" charset="0"/>
              </a:rPr>
              <a:t>Step I - Provider Performance Tracking</a:t>
            </a:r>
          </a:p>
        </p:txBody>
      </p:sp>
      <p:sp>
        <p:nvSpPr>
          <p:cNvPr id="30723" name="Content Placeholder 2"/>
          <p:cNvSpPr>
            <a:spLocks noGrp="1"/>
          </p:cNvSpPr>
          <p:nvPr>
            <p:ph idx="1"/>
          </p:nvPr>
        </p:nvSpPr>
        <p:spPr>
          <a:xfrm>
            <a:off x="381000" y="1676400"/>
            <a:ext cx="8382000" cy="5181600"/>
          </a:xfrm>
        </p:spPr>
        <p:txBody>
          <a:bodyPr/>
          <a:lstStyle/>
          <a:p>
            <a:pPr>
              <a:buFontTx/>
              <a:buNone/>
              <a:defRPr/>
            </a:pPr>
            <a:r>
              <a:rPr lang="en-US" sz="2800" dirty="0">
                <a:ea typeface="Calibri" pitchFamily="34" charset="0"/>
              </a:rPr>
              <a:t>Integrators and Quality Measurement</a:t>
            </a:r>
          </a:p>
          <a:p>
            <a:pPr>
              <a:buFontTx/>
              <a:buNone/>
              <a:defRPr/>
            </a:pPr>
            <a:endParaRPr lang="en-US" sz="1400" dirty="0">
              <a:ea typeface="Calibri" pitchFamily="34" charset="0"/>
            </a:endParaRPr>
          </a:p>
          <a:p>
            <a:pPr>
              <a:buFontTx/>
              <a:buNone/>
              <a:defRPr/>
            </a:pPr>
            <a:r>
              <a:rPr lang="en-US" sz="2800" b="1" dirty="0">
                <a:ea typeface="Calibri" pitchFamily="34" charset="0"/>
              </a:rPr>
              <a:t>Medicare Advantage</a:t>
            </a:r>
            <a:r>
              <a:rPr lang="en-US" sz="2800" dirty="0">
                <a:ea typeface="Calibri" pitchFamily="34" charset="0"/>
              </a:rPr>
              <a:t> </a:t>
            </a:r>
          </a:p>
          <a:p>
            <a:pPr>
              <a:buFontTx/>
              <a:buNone/>
              <a:defRPr/>
            </a:pPr>
            <a:r>
              <a:rPr lang="en-US" sz="2400" dirty="0">
                <a:ea typeface="Calibri" pitchFamily="34" charset="0"/>
              </a:rPr>
              <a:t>	STARS Program has 50 metrics – this determines the level of reimbursement Five Star is the highest level</a:t>
            </a:r>
          </a:p>
          <a:p>
            <a:pPr>
              <a:buFontTx/>
              <a:buNone/>
              <a:defRPr/>
            </a:pPr>
            <a:r>
              <a:rPr lang="en-US" sz="2800" b="1" dirty="0">
                <a:ea typeface="Calibri" pitchFamily="34" charset="0"/>
              </a:rPr>
              <a:t>Accountable Care Organization </a:t>
            </a:r>
          </a:p>
          <a:p>
            <a:pPr marL="457200" lvl="1" indent="0">
              <a:buFontTx/>
              <a:buNone/>
              <a:defRPr/>
            </a:pPr>
            <a:r>
              <a:rPr lang="en-US" sz="2400" dirty="0">
                <a:ea typeface="Calibri" pitchFamily="34" charset="0"/>
              </a:rPr>
              <a:t>33 quality metrics – if these metrics are not met, there is no shared savings no matter how good the performance</a:t>
            </a:r>
          </a:p>
          <a:p>
            <a:pPr marL="0" lvl="1" indent="0">
              <a:spcBef>
                <a:spcPts val="0"/>
              </a:spcBef>
              <a:buFontTx/>
              <a:buNone/>
              <a:defRPr/>
            </a:pPr>
            <a:r>
              <a:rPr lang="en-US" b="1" dirty="0">
                <a:ea typeface="Calibri" pitchFamily="34" charset="0"/>
              </a:rPr>
              <a:t>Patient Centered Medical Home </a:t>
            </a:r>
          </a:p>
          <a:p>
            <a:pPr marL="457200" lvl="1" indent="0">
              <a:spcBef>
                <a:spcPts val="0"/>
              </a:spcBef>
              <a:buFontTx/>
              <a:buNone/>
              <a:defRPr/>
            </a:pPr>
            <a:r>
              <a:rPr lang="en-US" sz="2400" dirty="0">
                <a:ea typeface="Calibri" pitchFamily="34" charset="0"/>
              </a:rPr>
              <a:t>Must report on 10 National Quality Forum endorsed quality metrics; SETMA reports on 50.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 y="350838"/>
            <a:ext cx="8839200" cy="715962"/>
          </a:xfrm>
        </p:spPr>
        <p:txBody>
          <a:bodyPr/>
          <a:lstStyle/>
          <a:p>
            <a:r>
              <a:rPr lang="en-US" altLang="en-US">
                <a:ea typeface="Calibri" pitchFamily="34" charset="0"/>
              </a:rPr>
              <a:t>Step I - Provider Performance Tracking</a:t>
            </a:r>
          </a:p>
        </p:txBody>
      </p:sp>
      <p:sp>
        <p:nvSpPr>
          <p:cNvPr id="31747" name="Content Placeholder 2"/>
          <p:cNvSpPr>
            <a:spLocks noGrp="1"/>
          </p:cNvSpPr>
          <p:nvPr>
            <p:ph idx="1"/>
          </p:nvPr>
        </p:nvSpPr>
        <p:spPr>
          <a:xfrm>
            <a:off x="381000" y="1828800"/>
            <a:ext cx="2057400" cy="3962400"/>
          </a:xfrm>
        </p:spPr>
        <p:txBody>
          <a:bodyPr/>
          <a:lstStyle/>
          <a:p>
            <a:pPr marL="0" indent="0">
              <a:buFontTx/>
              <a:buNone/>
            </a:pPr>
            <a:r>
              <a:rPr lang="en-US" altLang="en-US" sz="2800">
                <a:ea typeface="Calibri" pitchFamily="34" charset="0"/>
              </a:rPr>
              <a:t>Medicare Advantage STARS Programs</a:t>
            </a:r>
          </a:p>
        </p:txBody>
      </p:sp>
      <p:pic>
        <p:nvPicPr>
          <p:cNvPr id="31748"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828800"/>
            <a:ext cx="65817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04800"/>
            <a:ext cx="8839200" cy="715963"/>
          </a:xfrm>
        </p:spPr>
        <p:txBody>
          <a:bodyPr/>
          <a:lstStyle/>
          <a:p>
            <a:r>
              <a:rPr lang="en-US" altLang="en-US">
                <a:ea typeface="Calibri" pitchFamily="34" charset="0"/>
              </a:rPr>
              <a:t>Institute for Healthcare Improvement</a:t>
            </a:r>
          </a:p>
        </p:txBody>
      </p:sp>
      <p:sp>
        <p:nvSpPr>
          <p:cNvPr id="5123" name="Content Placeholder 2"/>
          <p:cNvSpPr>
            <a:spLocks noGrp="1"/>
          </p:cNvSpPr>
          <p:nvPr>
            <p:ph idx="1"/>
          </p:nvPr>
        </p:nvSpPr>
        <p:spPr/>
        <p:txBody>
          <a:bodyPr/>
          <a:lstStyle/>
          <a:p>
            <a:pPr>
              <a:buFontTx/>
              <a:buNone/>
            </a:pPr>
            <a:r>
              <a:rPr lang="en-US" altLang="en-US">
                <a:ea typeface="Calibri" pitchFamily="34" charset="0"/>
              </a:rPr>
              <a:t>In October, 2007, the </a:t>
            </a:r>
            <a:r>
              <a:rPr lang="en-US" altLang="en-US" b="1">
                <a:ea typeface="Calibri" pitchFamily="34" charset="0"/>
              </a:rPr>
              <a:t>IHI</a:t>
            </a:r>
            <a:r>
              <a:rPr lang="en-US" altLang="en-US">
                <a:ea typeface="Calibri" pitchFamily="34" charset="0"/>
              </a:rPr>
              <a:t> launched the </a:t>
            </a:r>
            <a:r>
              <a:rPr lang="en-US" altLang="en-US" b="1">
                <a:ea typeface="Calibri" pitchFamily="34" charset="0"/>
              </a:rPr>
              <a:t>Triple Aim</a:t>
            </a:r>
          </a:p>
          <a:p>
            <a:pPr>
              <a:buFontTx/>
              <a:buNone/>
            </a:pPr>
            <a:r>
              <a:rPr lang="en-US" altLang="en-US" b="1">
                <a:ea typeface="Calibri" pitchFamily="34" charset="0"/>
              </a:rPr>
              <a:t>Initiative</a:t>
            </a:r>
            <a:r>
              <a:rPr lang="en-US" altLang="en-US">
                <a:ea typeface="Calibri" pitchFamily="34" charset="0"/>
              </a:rPr>
              <a:t> which includes the “simultaneous</a:t>
            </a:r>
          </a:p>
          <a:p>
            <a:pPr>
              <a:buFontTx/>
              <a:buNone/>
            </a:pPr>
            <a:r>
              <a:rPr lang="en-US" altLang="en-US">
                <a:ea typeface="Calibri" pitchFamily="34" charset="0"/>
              </a:rPr>
              <a:t>pursuit of three aims”: </a:t>
            </a:r>
          </a:p>
          <a:p>
            <a:pPr marL="914400" lvl="1" indent="-514350">
              <a:buFont typeface="Microsoft Sans Serif" pitchFamily="34" charset="0"/>
              <a:buAutoNum type="arabicPeriod"/>
            </a:pPr>
            <a:endParaRPr lang="en-US" altLang="en-US">
              <a:ea typeface="Calibri" pitchFamily="34" charset="0"/>
            </a:endParaRPr>
          </a:p>
          <a:p>
            <a:pPr marL="914400" lvl="1" indent="-514350">
              <a:buFont typeface="Microsoft Sans Serif" pitchFamily="34" charset="0"/>
              <a:buAutoNum type="arabicPeriod"/>
            </a:pPr>
            <a:r>
              <a:rPr lang="en-US" altLang="en-US">
                <a:ea typeface="Calibri" pitchFamily="34" charset="0"/>
              </a:rPr>
              <a:t>Improving the experience of care</a:t>
            </a:r>
          </a:p>
          <a:p>
            <a:pPr marL="914400" lvl="1" indent="-514350">
              <a:buFont typeface="Microsoft Sans Serif" pitchFamily="34" charset="0"/>
              <a:buAutoNum type="arabicPeriod"/>
            </a:pPr>
            <a:r>
              <a:rPr lang="en-US" altLang="en-US">
                <a:ea typeface="Calibri" pitchFamily="34" charset="0"/>
              </a:rPr>
              <a:t>Improving the health of populations</a:t>
            </a:r>
          </a:p>
          <a:p>
            <a:pPr marL="914400" lvl="1" indent="-514350">
              <a:buFont typeface="Microsoft Sans Serif" pitchFamily="34" charset="0"/>
              <a:buAutoNum type="arabicPeriod"/>
            </a:pPr>
            <a:r>
              <a:rPr lang="en-US" altLang="en-US">
                <a:ea typeface="Calibri" pitchFamily="34" charset="0"/>
              </a:rPr>
              <a:t>Reducing per capita costs of health care”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 y="350838"/>
            <a:ext cx="8839200" cy="715962"/>
          </a:xfrm>
        </p:spPr>
        <p:txBody>
          <a:bodyPr/>
          <a:lstStyle/>
          <a:p>
            <a:r>
              <a:rPr lang="en-US" altLang="en-US">
                <a:ea typeface="Calibri" pitchFamily="34" charset="0"/>
              </a:rPr>
              <a:t>Step I - Provider Performance Tracking</a:t>
            </a:r>
          </a:p>
        </p:txBody>
      </p:sp>
      <p:sp>
        <p:nvSpPr>
          <p:cNvPr id="32771" name="Content Placeholder 2"/>
          <p:cNvSpPr>
            <a:spLocks noGrp="1"/>
          </p:cNvSpPr>
          <p:nvPr>
            <p:ph idx="1"/>
          </p:nvPr>
        </p:nvSpPr>
        <p:spPr>
          <a:xfrm>
            <a:off x="381000" y="1828800"/>
            <a:ext cx="2057400" cy="3962400"/>
          </a:xfrm>
        </p:spPr>
        <p:txBody>
          <a:bodyPr/>
          <a:lstStyle/>
          <a:p>
            <a:pPr marL="0" indent="0">
              <a:buFontTx/>
              <a:buNone/>
            </a:pPr>
            <a:r>
              <a:rPr lang="en-US" altLang="en-US" sz="2800">
                <a:ea typeface="Calibri" pitchFamily="34" charset="0"/>
              </a:rPr>
              <a:t>Medicare Advantage STARS Programs</a:t>
            </a:r>
          </a:p>
        </p:txBody>
      </p:sp>
      <p:pic>
        <p:nvPicPr>
          <p:cNvPr id="3277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3" y="1905000"/>
            <a:ext cx="65230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350838"/>
            <a:ext cx="8839200" cy="715962"/>
          </a:xfrm>
        </p:spPr>
        <p:txBody>
          <a:bodyPr/>
          <a:lstStyle/>
          <a:p>
            <a:r>
              <a:rPr lang="en-US" altLang="en-US">
                <a:ea typeface="Calibri" pitchFamily="34" charset="0"/>
              </a:rPr>
              <a:t>Step I - Provider Performance Tracking</a:t>
            </a:r>
          </a:p>
        </p:txBody>
      </p:sp>
      <p:sp>
        <p:nvSpPr>
          <p:cNvPr id="32771" name="Content Placeholder 2"/>
          <p:cNvSpPr>
            <a:spLocks noGrp="1"/>
          </p:cNvSpPr>
          <p:nvPr>
            <p:ph idx="1"/>
          </p:nvPr>
        </p:nvSpPr>
        <p:spPr/>
        <p:txBody>
          <a:bodyPr/>
          <a:lstStyle/>
          <a:p>
            <a:pPr algn="ctr">
              <a:buFontTx/>
              <a:buNone/>
              <a:defRPr/>
            </a:pPr>
            <a:r>
              <a:rPr lang="en-US" b="1" dirty="0"/>
              <a:t>Medicare Advantage STARS</a:t>
            </a:r>
            <a:endParaRPr lang="en-US" dirty="0"/>
          </a:p>
          <a:p>
            <a:pPr>
              <a:defRPr/>
            </a:pPr>
            <a:r>
              <a:rPr lang="en-US" dirty="0"/>
              <a:t>As part of SETMA’s CME program, our Chief Medical Officer, Dr. Syed Anwar, is writing short descriptions of each high risk medication.  </a:t>
            </a:r>
          </a:p>
          <a:p>
            <a:pPr>
              <a:defRPr/>
            </a:pPr>
            <a:r>
              <a:rPr lang="en-US" b="1" dirty="0"/>
              <a:t>Atrovent </a:t>
            </a:r>
          </a:p>
          <a:p>
            <a:pPr indent="-3175">
              <a:buFontTx/>
              <a:buNone/>
              <a:defRPr/>
            </a:pPr>
            <a:r>
              <a:rPr lang="en-US" sz="1400" dirty="0"/>
              <a:t>The study behind the news analyzed data collected between 1991 and 1993 as part of a large study into the decline of mental functioning in people aged over 65. The new research re-analyzed the participants’ records to look at how their mental decline was linked to their use of drugs with “anticholinergic” side effects (such as dry mouth, reduced mucous secretion and constipation). Anticholinergic drugs block the chemical acetylcholine, which is involved in the transmission of electrical impulses between nerve cells. The drugs in question have a range of applications, from blocking hayfever to improving breathing in some chronic lung conditions. Researchers found that the 4% of people who used drugs with definite anticholinergic effects had a small but significantly greater decline in mental ability compared to people not using these drugs. </a:t>
            </a:r>
            <a:r>
              <a:rPr lang="en-US" sz="1400" b="1" i="1" dirty="0"/>
              <a:t>People using drugs with definite or possible anticholinergic effects had an increased risk of death within the two-year period.</a:t>
            </a:r>
            <a:endParaRPr lang="en-US" sz="1400" dirty="0"/>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 y="350838"/>
            <a:ext cx="8839200" cy="715962"/>
          </a:xfrm>
        </p:spPr>
        <p:txBody>
          <a:bodyPr/>
          <a:lstStyle/>
          <a:p>
            <a:r>
              <a:rPr lang="en-US" altLang="en-US">
                <a:ea typeface="Calibri" pitchFamily="34" charset="0"/>
              </a:rPr>
              <a:t>Step I - Provider Performance Tracking</a:t>
            </a:r>
          </a:p>
        </p:txBody>
      </p:sp>
      <p:graphicFrame>
        <p:nvGraphicFramePr>
          <p:cNvPr id="4" name="Content Placeholder 3"/>
          <p:cNvGraphicFramePr>
            <a:graphicFrameLocks noGrp="1"/>
          </p:cNvGraphicFramePr>
          <p:nvPr>
            <p:ph idx="1"/>
          </p:nvPr>
        </p:nvGraphicFramePr>
        <p:xfrm>
          <a:off x="1295400" y="1658938"/>
          <a:ext cx="6323013" cy="5199069"/>
        </p:xfrm>
        <a:graphic>
          <a:graphicData uri="http://schemas.openxmlformats.org/drawingml/2006/table">
            <a:tbl>
              <a:tblPr/>
              <a:tblGrid>
                <a:gridCol w="1050246">
                  <a:extLst>
                    <a:ext uri="{9D8B030D-6E8A-4147-A177-3AD203B41FA5}">
                      <a16:colId xmlns:a16="http://schemas.microsoft.com/office/drawing/2014/main" val="20000"/>
                    </a:ext>
                  </a:extLst>
                </a:gridCol>
                <a:gridCol w="2359559">
                  <a:extLst>
                    <a:ext uri="{9D8B030D-6E8A-4147-A177-3AD203B41FA5}">
                      <a16:colId xmlns:a16="http://schemas.microsoft.com/office/drawing/2014/main" val="20001"/>
                    </a:ext>
                  </a:extLst>
                </a:gridCol>
                <a:gridCol w="1260410">
                  <a:extLst>
                    <a:ext uri="{9D8B030D-6E8A-4147-A177-3AD203B41FA5}">
                      <a16:colId xmlns:a16="http://schemas.microsoft.com/office/drawing/2014/main" val="20002"/>
                    </a:ext>
                  </a:extLst>
                </a:gridCol>
                <a:gridCol w="1320957">
                  <a:extLst>
                    <a:ext uri="{9D8B030D-6E8A-4147-A177-3AD203B41FA5}">
                      <a16:colId xmlns:a16="http://schemas.microsoft.com/office/drawing/2014/main" val="20003"/>
                    </a:ext>
                  </a:extLst>
                </a:gridCol>
                <a:gridCol w="331841">
                  <a:extLst>
                    <a:ext uri="{9D8B030D-6E8A-4147-A177-3AD203B41FA5}">
                      <a16:colId xmlns:a16="http://schemas.microsoft.com/office/drawing/2014/main" val="20004"/>
                    </a:ext>
                  </a:extLst>
                </a:gridCol>
              </a:tblGrid>
              <a:tr h="609593">
                <a:tc gridSpan="5">
                  <a:txBody>
                    <a:bodyPr/>
                    <a:lstStyle/>
                    <a:p>
                      <a:r>
                        <a:rPr lang="en-US" sz="2000" b="1" dirty="0">
                          <a:solidFill>
                            <a:srgbClr val="000000"/>
                          </a:solidFill>
                          <a:latin typeface="Cambria"/>
                          <a:ea typeface="Times New Roman"/>
                          <a:cs typeface="Times New Roman"/>
                        </a:rPr>
                        <a:t>Accountable</a:t>
                      </a:r>
                      <a:r>
                        <a:rPr lang="en-US" sz="2000" b="1" baseline="0" dirty="0">
                          <a:solidFill>
                            <a:srgbClr val="000000"/>
                          </a:solidFill>
                          <a:latin typeface="Cambria"/>
                          <a:ea typeface="Times New Roman"/>
                          <a:cs typeface="Times New Roman"/>
                        </a:rPr>
                        <a:t> Care Organization – </a:t>
                      </a:r>
                    </a:p>
                    <a:p>
                      <a:r>
                        <a:rPr lang="en-US" sz="2000" b="1" baseline="0" dirty="0">
                          <a:solidFill>
                            <a:srgbClr val="000000"/>
                          </a:solidFill>
                          <a:latin typeface="Cambria"/>
                          <a:ea typeface="Times New Roman"/>
                          <a:cs typeface="Times New Roman"/>
                        </a:rPr>
                        <a:t>33 Quality Metrics and Standards</a:t>
                      </a:r>
                      <a:endParaRPr lang="en-US" sz="2000" b="1" dirty="0">
                        <a:solidFill>
                          <a:srgbClr val="000000"/>
                        </a:solidFill>
                        <a:latin typeface="Cambria"/>
                        <a:ea typeface="Times New Roman"/>
                        <a:cs typeface="Times New Roman"/>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6709">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Influenza Immunization</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#41 AMA-PCPI</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56709">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Pneumococcal Vaccination</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#43 NCQA</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56709">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Adult Weight Screening and Follow-up</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#421 CMS</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356709">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Tobacco Use Assessment and Tobacco Cessation Intervention</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#28 AMA-PCPI</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356709">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Depression Screening</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#418 CMS</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356709">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Colorectal Cancer Screening</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#34 NCQA</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356709">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Mammography Screening</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#31 NCQA</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488148">
                <a:tc>
                  <a:txBody>
                    <a:bodyPr/>
                    <a:lstStyle/>
                    <a:p>
                      <a:r>
                        <a:rPr lang="en-US" sz="1000" dirty="0">
                          <a:solidFill>
                            <a:srgbClr val="000000"/>
                          </a:solidFill>
                          <a:latin typeface="Cambria"/>
                          <a:ea typeface="Times New Roman"/>
                          <a:cs typeface="Times New Roman"/>
                        </a:rPr>
                        <a:t>Preventive Health</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Proportion of Adults 18+ who had their Blood Pressure Measured within the preceding 2 years</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CMS</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534786">
                <a:tc>
                  <a:txBody>
                    <a:bodyPr/>
                    <a:lstStyle/>
                    <a:p>
                      <a:r>
                        <a:rPr lang="en-US" sz="1000" dirty="0">
                          <a:solidFill>
                            <a:srgbClr val="000000"/>
                          </a:solidFill>
                          <a:latin typeface="Cambria"/>
                          <a:ea typeface="Times New Roman"/>
                          <a:cs typeface="Times New Roman"/>
                        </a:rPr>
                        <a:t>At Risk Population - Diabetes</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Diabetes Composite (All or Nothing Scoring): Hemoglobin A1c Control (&lt;8 percent)</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#0729 MN Community Measurement</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534786">
                <a:tc>
                  <a:txBody>
                    <a:bodyPr/>
                    <a:lstStyle/>
                    <a:p>
                      <a:r>
                        <a:rPr lang="en-US" sz="1000" dirty="0">
                          <a:solidFill>
                            <a:srgbClr val="000000"/>
                          </a:solidFill>
                          <a:latin typeface="Cambria"/>
                          <a:ea typeface="Times New Roman"/>
                          <a:cs typeface="Times New Roman"/>
                        </a:rPr>
                        <a:t>At Risk Population - Diabetes</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Diabetes Composite (All or Nothing Scoring): Low Density Lipoprotein (&lt;100)</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#0729 MN Community Measurement</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534786">
                <a:tc>
                  <a:txBody>
                    <a:bodyPr/>
                    <a:lstStyle/>
                    <a:p>
                      <a:r>
                        <a:rPr lang="en-US" sz="1000" dirty="0">
                          <a:solidFill>
                            <a:srgbClr val="000000"/>
                          </a:solidFill>
                          <a:latin typeface="Cambria"/>
                          <a:ea typeface="Times New Roman"/>
                          <a:cs typeface="Times New Roman"/>
                        </a:rPr>
                        <a:t>At Risk Population - Diabetes</a:t>
                      </a:r>
                      <a:endParaRPr lang="en-US" sz="1000" dirty="0">
                        <a:latin typeface="Calibri"/>
                      </a:endParaRPr>
                    </a:p>
                  </a:txBody>
                  <a:tcPr marL="62881" marR="6288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Diabetes Composite (All or Nothing Scoring): Blood Pressure &lt;140/90</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NQF #0729 MN Community Measurement</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solidFill>
                            <a:srgbClr val="000000"/>
                          </a:solidFill>
                          <a:latin typeface="Cambria"/>
                          <a:ea typeface="Times New Roman"/>
                          <a:cs typeface="Times New Roman"/>
                        </a:rPr>
                        <a:t>GPRO Web Interface</a:t>
                      </a:r>
                      <a:endParaRPr lang="en-US" sz="1000" dirty="0">
                        <a:latin typeface="Calibri"/>
                      </a:endParaRPr>
                    </a:p>
                  </a:txBody>
                  <a:tcPr marL="62881" marR="62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Step II -- Auditing Provider Performance</a:t>
            </a:r>
          </a:p>
        </p:txBody>
      </p:sp>
      <p:sp>
        <p:nvSpPr>
          <p:cNvPr id="35843" name="Content Placeholder 2"/>
          <p:cNvSpPr>
            <a:spLocks noGrp="1"/>
          </p:cNvSpPr>
          <p:nvPr>
            <p:ph idx="1"/>
          </p:nvPr>
        </p:nvSpPr>
        <p:spPr/>
        <p:txBody>
          <a:bodyPr/>
          <a:lstStyle/>
          <a:p>
            <a:pPr algn="ctr" eaLnBrk="1" hangingPunct="1">
              <a:buFontTx/>
              <a:buNone/>
            </a:pPr>
            <a:r>
              <a:rPr lang="en-US" altLang="en-US" b="1">
                <a:ea typeface="Calibri" pitchFamily="34" charset="0"/>
              </a:rPr>
              <a:t>Clusters and Galaxies</a:t>
            </a:r>
          </a:p>
          <a:p>
            <a:pPr algn="ctr" eaLnBrk="1" hangingPunct="1">
              <a:buFontTx/>
              <a:buNone/>
            </a:pPr>
            <a:endParaRPr lang="en-US" altLang="en-US" sz="1400">
              <a:ea typeface="Calibri" pitchFamily="34" charset="0"/>
            </a:endParaRPr>
          </a:p>
          <a:p>
            <a:pPr eaLnBrk="1" hangingPunct="1"/>
            <a:r>
              <a:rPr lang="en-US" altLang="en-US">
                <a:ea typeface="Calibri" pitchFamily="34" charset="0"/>
              </a:rPr>
              <a:t>A single or a few quality metrics do not change outcomes</a:t>
            </a:r>
          </a:p>
          <a:p>
            <a:pPr eaLnBrk="1" hangingPunct="1"/>
            <a:r>
              <a:rPr lang="en-US" altLang="en-US" b="1">
                <a:ea typeface="Calibri" pitchFamily="34" charset="0"/>
              </a:rPr>
              <a:t>A cluster </a:t>
            </a:r>
            <a:r>
              <a:rPr lang="en-US" altLang="en-US">
                <a:ea typeface="Calibri" pitchFamily="34" charset="0"/>
              </a:rPr>
              <a:t>– seven or more quality metrics for a single condition, i.e., diabetes, etc.</a:t>
            </a:r>
          </a:p>
          <a:p>
            <a:pPr eaLnBrk="1" hangingPunct="1"/>
            <a:r>
              <a:rPr lang="en-US" altLang="en-US" b="1">
                <a:ea typeface="Calibri" pitchFamily="34" charset="0"/>
              </a:rPr>
              <a:t>A galaxy </a:t>
            </a:r>
            <a:r>
              <a:rPr lang="en-US" altLang="en-US">
                <a:ea typeface="Calibri" pitchFamily="34" charset="0"/>
              </a:rPr>
              <a:t>– multiple clusters for the same patient, i.e., diabetes, hypertension, lipids, CHF, etc.</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Clusters &amp; Galaxies</a:t>
            </a:r>
          </a:p>
        </p:txBody>
      </p:sp>
      <p:pic>
        <p:nvPicPr>
          <p:cNvPr id="36867" name="Content Placeholder 7" descr="Diabetes Fina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981200"/>
            <a:ext cx="6546850" cy="4800600"/>
          </a:xfr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Clusters &amp; Galaxies</a:t>
            </a:r>
          </a:p>
        </p:txBody>
      </p:sp>
      <p:pic>
        <p:nvPicPr>
          <p:cNvPr id="37891" name="Content Placeholder 4" descr="Galaxy Fina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828800"/>
            <a:ext cx="6145213" cy="4953000"/>
          </a:xfr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76200" y="350838"/>
            <a:ext cx="8839200" cy="715962"/>
          </a:xfrm>
        </p:spPr>
        <p:txBody>
          <a:bodyPr/>
          <a:lstStyle/>
          <a:p>
            <a:pPr eaLnBrk="1" hangingPunct="1"/>
            <a:r>
              <a:rPr lang="en-US" altLang="en-US" b="1">
                <a:ea typeface="Calibri" pitchFamily="34" charset="0"/>
              </a:rPr>
              <a:t>Clusters &amp; Galaxies</a:t>
            </a:r>
          </a:p>
        </p:txBody>
      </p:sp>
      <p:sp>
        <p:nvSpPr>
          <p:cNvPr id="24579" name="Content Placeholder 2"/>
          <p:cNvSpPr>
            <a:spLocks noGrp="1"/>
          </p:cNvSpPr>
          <p:nvPr>
            <p:ph idx="1"/>
          </p:nvPr>
        </p:nvSpPr>
        <p:spPr/>
        <p:txBody>
          <a:bodyPr/>
          <a:lstStyle/>
          <a:p>
            <a:pPr eaLnBrk="1" hangingPunct="1">
              <a:defRPr/>
            </a:pPr>
            <a:endParaRPr lang="en-US" dirty="0">
              <a:ea typeface="Calibri" pitchFamily="34" charset="0"/>
            </a:endParaRPr>
          </a:p>
          <a:p>
            <a:pPr marL="0" indent="0" eaLnBrk="1" hangingPunct="1">
              <a:buFontTx/>
              <a:buNone/>
              <a:defRPr/>
            </a:pPr>
            <a:r>
              <a:rPr lang="en-US" dirty="0">
                <a:ea typeface="Calibri" pitchFamily="34" charset="0"/>
              </a:rPr>
              <a:t>Unlike a single metric, such as “was the blood pressure taken,” which will not improve care, fulfilling a cluster or a galaxy of clusters in the care of a patient </a:t>
            </a:r>
            <a:r>
              <a:rPr lang="en-US" dirty="0">
                <a:effectLst>
                  <a:outerShdw blurRad="38100" dist="38100" dir="2700000" algn="tl">
                    <a:srgbClr val="000000">
                      <a:alpha val="43137"/>
                    </a:srgbClr>
                  </a:outerShdw>
                </a:effectLst>
                <a:ea typeface="Calibri" pitchFamily="34" charset="0"/>
              </a:rPr>
              <a:t>WILL</a:t>
            </a:r>
            <a:r>
              <a:rPr lang="en-US" dirty="0">
                <a:ea typeface="Calibri" pitchFamily="34" charset="0"/>
              </a:rPr>
              <a:t> improve the outcomes and result in quality care.  The only way to “prove” that quality is with auditing.</a:t>
            </a:r>
          </a:p>
          <a:p>
            <a:pPr eaLnBrk="1" hangingPunct="1">
              <a:defRPr/>
            </a:pPr>
            <a:endParaRPr lang="en-US" dirty="0">
              <a:ea typeface="Calibri"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 y="350838"/>
            <a:ext cx="8839200" cy="715962"/>
          </a:xfrm>
        </p:spPr>
        <p:txBody>
          <a:bodyPr/>
          <a:lstStyle/>
          <a:p>
            <a:pPr eaLnBrk="1" hangingPunct="1"/>
            <a:r>
              <a:rPr lang="en-US" altLang="en-US" b="1">
                <a:ea typeface="Calibri" pitchFamily="34" charset="0"/>
              </a:rPr>
              <a:t>Quality Metrics</a:t>
            </a:r>
          </a:p>
        </p:txBody>
      </p:sp>
      <p:sp>
        <p:nvSpPr>
          <p:cNvPr id="39939" name="Content Placeholder 2"/>
          <p:cNvSpPr>
            <a:spLocks noGrp="1"/>
          </p:cNvSpPr>
          <p:nvPr>
            <p:ph idx="1"/>
          </p:nvPr>
        </p:nvSpPr>
        <p:spPr>
          <a:xfrm>
            <a:off x="457200" y="1752600"/>
            <a:ext cx="8153400" cy="5105400"/>
          </a:xfrm>
        </p:spPr>
        <p:txBody>
          <a:bodyPr/>
          <a:lstStyle/>
          <a:p>
            <a:pPr marL="457200" indent="-457200" algn="ctr" eaLnBrk="1" hangingPunct="1">
              <a:buFontTx/>
              <a:buNone/>
            </a:pPr>
            <a:r>
              <a:rPr lang="en-US" altLang="en-US" b="1">
                <a:ea typeface="Calibri" pitchFamily="34" charset="0"/>
              </a:rPr>
              <a:t>Quality metrics not an end in themselves  </a:t>
            </a:r>
          </a:p>
          <a:p>
            <a:pPr marL="457200" indent="-457200" eaLnBrk="1" hangingPunct="1">
              <a:buFontTx/>
              <a:buNone/>
            </a:pPr>
            <a:endParaRPr lang="en-US" altLang="en-US" sz="1200">
              <a:ea typeface="Calibri" pitchFamily="34" charset="0"/>
            </a:endParaRPr>
          </a:p>
          <a:p>
            <a:pPr marL="457200" indent="-457200" eaLnBrk="1" hangingPunct="1">
              <a:spcBef>
                <a:spcPct val="0"/>
              </a:spcBef>
              <a:buFontTx/>
              <a:buNone/>
            </a:pPr>
            <a:r>
              <a:rPr lang="en-US" altLang="en-US">
                <a:ea typeface="Calibri" pitchFamily="34" charset="0"/>
              </a:rPr>
              <a:t>Optimal health at optimal cost is the goal of</a:t>
            </a:r>
          </a:p>
          <a:p>
            <a:pPr marL="457200" indent="-457200" eaLnBrk="1" hangingPunct="1">
              <a:spcBef>
                <a:spcPct val="0"/>
              </a:spcBef>
              <a:buFontTx/>
              <a:buNone/>
            </a:pPr>
            <a:r>
              <a:rPr lang="en-US" altLang="en-US">
                <a:ea typeface="Calibri" pitchFamily="34" charset="0"/>
              </a:rPr>
              <a:t>quality care.  Quality metrics are simply “sign</a:t>
            </a:r>
          </a:p>
          <a:p>
            <a:pPr marL="457200" indent="-457200" eaLnBrk="1" hangingPunct="1">
              <a:spcBef>
                <a:spcPct val="0"/>
              </a:spcBef>
              <a:buFontTx/>
              <a:buNone/>
            </a:pPr>
            <a:r>
              <a:rPr lang="en-US" altLang="en-US">
                <a:ea typeface="Calibri" pitchFamily="34" charset="0"/>
              </a:rPr>
              <a:t>posts along the way.” They give directions to</a:t>
            </a:r>
          </a:p>
          <a:p>
            <a:pPr marL="457200" indent="-457200" eaLnBrk="1" hangingPunct="1">
              <a:spcBef>
                <a:spcPct val="0"/>
              </a:spcBef>
              <a:buFontTx/>
              <a:buNone/>
            </a:pPr>
            <a:r>
              <a:rPr lang="en-US" altLang="en-US">
                <a:ea typeface="Calibri" pitchFamily="34" charset="0"/>
              </a:rPr>
              <a:t>health.</a:t>
            </a:r>
          </a:p>
          <a:p>
            <a:pPr marL="457200" indent="-457200" eaLnBrk="1" hangingPunct="1">
              <a:spcBef>
                <a:spcPct val="0"/>
              </a:spcBef>
              <a:buFontTx/>
              <a:buNone/>
            </a:pPr>
            <a:endParaRPr lang="en-US" altLang="en-US">
              <a:ea typeface="Calibri" pitchFamily="34" charset="0"/>
            </a:endParaRPr>
          </a:p>
          <a:p>
            <a:pPr marL="457200" indent="-457200" eaLnBrk="1" hangingPunct="1">
              <a:spcBef>
                <a:spcPct val="0"/>
              </a:spcBef>
              <a:buFontTx/>
              <a:buNone/>
            </a:pPr>
            <a:r>
              <a:rPr lang="en-US" altLang="en-US">
                <a:ea typeface="Calibri" pitchFamily="34" charset="0"/>
              </a:rPr>
              <a:t>Metrics are like a healthcare “Global Positioning</a:t>
            </a:r>
          </a:p>
          <a:p>
            <a:pPr marL="457200" indent="-457200" eaLnBrk="1" hangingPunct="1">
              <a:spcBef>
                <a:spcPct val="0"/>
              </a:spcBef>
              <a:buFontTx/>
              <a:buNone/>
            </a:pPr>
            <a:r>
              <a:rPr lang="en-US" altLang="en-US">
                <a:ea typeface="Calibri" pitchFamily="34" charset="0"/>
              </a:rPr>
              <a:t>System”: it tells you where you are, where you</a:t>
            </a:r>
          </a:p>
          <a:p>
            <a:pPr marL="457200" indent="-457200" eaLnBrk="1" hangingPunct="1">
              <a:spcBef>
                <a:spcPct val="0"/>
              </a:spcBef>
              <a:buFontTx/>
              <a:buNone/>
            </a:pPr>
            <a:r>
              <a:rPr lang="en-US" altLang="en-US">
                <a:ea typeface="Calibri" pitchFamily="34" charset="0"/>
              </a:rPr>
              <a:t>want to be, and how to get from here to there.</a:t>
            </a:r>
          </a:p>
          <a:p>
            <a:pPr marL="457200" indent="-457200" eaLnBrk="1" hangingPunct="1">
              <a:buFontTx/>
              <a:buAutoNum type="arabicPeriod"/>
            </a:pPr>
            <a:endParaRPr lang="en-US" altLang="en-US">
              <a:ea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304800"/>
            <a:ext cx="8839200" cy="715963"/>
          </a:xfrm>
        </p:spPr>
        <p:txBody>
          <a:bodyPr/>
          <a:lstStyle/>
          <a:p>
            <a:pPr eaLnBrk="1" hangingPunct="1"/>
            <a:r>
              <a:rPr lang="en-US" altLang="en-US" b="1">
                <a:ea typeface="Calibri" pitchFamily="34" charset="0"/>
              </a:rPr>
              <a:t>Quality Metrics</a:t>
            </a:r>
          </a:p>
        </p:txBody>
      </p:sp>
      <p:sp>
        <p:nvSpPr>
          <p:cNvPr id="40963" name="Content Placeholder 2"/>
          <p:cNvSpPr>
            <a:spLocks noGrp="1"/>
          </p:cNvSpPr>
          <p:nvPr>
            <p:ph idx="1"/>
          </p:nvPr>
        </p:nvSpPr>
        <p:spPr>
          <a:xfrm>
            <a:off x="381000" y="1600200"/>
            <a:ext cx="8405813" cy="4940300"/>
          </a:xfrm>
        </p:spPr>
        <p:txBody>
          <a:bodyPr/>
          <a:lstStyle/>
          <a:p>
            <a:pPr marL="457200" indent="-457200" eaLnBrk="1" hangingPunct="1">
              <a:spcBef>
                <a:spcPct val="0"/>
              </a:spcBef>
              <a:buFontTx/>
              <a:buNone/>
            </a:pPr>
            <a:endParaRPr lang="en-US" altLang="en-US">
              <a:ea typeface="Calibri" pitchFamily="34" charset="0"/>
            </a:endParaRPr>
          </a:p>
          <a:p>
            <a:pPr marL="457200" indent="-457200" eaLnBrk="1" hangingPunct="1">
              <a:spcBef>
                <a:spcPct val="0"/>
              </a:spcBef>
              <a:buFontTx/>
              <a:buNone/>
            </a:pPr>
            <a:r>
              <a:rPr lang="en-US" altLang="en-US">
                <a:ea typeface="Calibri" pitchFamily="34" charset="0"/>
              </a:rPr>
              <a:t>Business Intelligence (BI) statistical analytics are</a:t>
            </a:r>
          </a:p>
          <a:p>
            <a:pPr marL="457200" indent="-457200" eaLnBrk="1" hangingPunct="1">
              <a:spcBef>
                <a:spcPct val="0"/>
              </a:spcBef>
              <a:buFontTx/>
              <a:buNone/>
            </a:pPr>
            <a:r>
              <a:rPr lang="en-US" altLang="en-US">
                <a:ea typeface="Calibri" pitchFamily="34" charset="0"/>
              </a:rPr>
              <a:t>like coordinates to the destination of optimal</a:t>
            </a:r>
          </a:p>
          <a:p>
            <a:pPr marL="457200" indent="-457200" eaLnBrk="1" hangingPunct="1">
              <a:spcBef>
                <a:spcPct val="0"/>
              </a:spcBef>
              <a:buFontTx/>
              <a:buNone/>
            </a:pPr>
            <a:r>
              <a:rPr lang="en-US" altLang="en-US">
                <a:ea typeface="Calibri" pitchFamily="34" charset="0"/>
              </a:rPr>
              <a:t>health at manageable cost.  </a:t>
            </a:r>
          </a:p>
          <a:p>
            <a:pPr marL="457200" indent="-457200" eaLnBrk="1" hangingPunct="1">
              <a:spcBef>
                <a:spcPct val="0"/>
              </a:spcBef>
              <a:buFontTx/>
              <a:buNone/>
            </a:pPr>
            <a:endParaRPr lang="en-US" altLang="en-US">
              <a:ea typeface="Calibri" pitchFamily="34" charset="0"/>
            </a:endParaRPr>
          </a:p>
          <a:p>
            <a:pPr marL="457200" indent="-457200" eaLnBrk="1" hangingPunct="1">
              <a:spcBef>
                <a:spcPct val="0"/>
              </a:spcBef>
              <a:buFontTx/>
              <a:buNone/>
            </a:pPr>
            <a:r>
              <a:rPr lang="en-US" altLang="en-US">
                <a:ea typeface="Calibri" pitchFamily="34" charset="0"/>
              </a:rPr>
              <a:t>Ultimately, the goal will be measured by the well</a:t>
            </a:r>
          </a:p>
          <a:p>
            <a:pPr marL="457200" indent="-457200" eaLnBrk="1" hangingPunct="1">
              <a:spcBef>
                <a:spcPct val="0"/>
              </a:spcBef>
              <a:buFontTx/>
              <a:buNone/>
            </a:pPr>
            <a:r>
              <a:rPr lang="en-US" altLang="en-US">
                <a:ea typeface="Calibri" pitchFamily="34" charset="0"/>
              </a:rPr>
              <a:t>being of patients, but the guide posts to that</a:t>
            </a:r>
          </a:p>
          <a:p>
            <a:pPr marL="457200" indent="-457200" eaLnBrk="1" hangingPunct="1">
              <a:spcBef>
                <a:spcPct val="0"/>
              </a:spcBef>
              <a:buFontTx/>
              <a:buNone/>
            </a:pPr>
            <a:r>
              <a:rPr lang="en-US" altLang="en-US">
                <a:ea typeface="Calibri" pitchFamily="34" charset="0"/>
              </a:rPr>
              <a:t>destination are given by the analysis of patient</a:t>
            </a:r>
          </a:p>
          <a:p>
            <a:pPr marL="457200" indent="-457200" eaLnBrk="1" hangingPunct="1">
              <a:spcBef>
                <a:spcPct val="0"/>
              </a:spcBef>
              <a:buFontTx/>
              <a:buNone/>
            </a:pPr>
            <a:r>
              <a:rPr lang="en-US" altLang="en-US">
                <a:ea typeface="Calibri" pitchFamily="34" charset="0"/>
              </a:rPr>
              <a:t>and population data.  </a:t>
            </a:r>
          </a:p>
          <a:p>
            <a:pPr marL="457200" indent="-457200" eaLnBrk="1" hangingPunct="1">
              <a:buFontTx/>
              <a:buAutoNum type="arabicPeriod" startAt="3"/>
            </a:pPr>
            <a:endParaRPr lang="en-US" altLang="en-US">
              <a:ea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 y="350838"/>
            <a:ext cx="8839200" cy="715962"/>
          </a:xfrm>
        </p:spPr>
        <p:txBody>
          <a:bodyPr/>
          <a:lstStyle/>
          <a:p>
            <a:pPr eaLnBrk="1" hangingPunct="1"/>
            <a:r>
              <a:rPr lang="en-US" altLang="en-US" b="1">
                <a:ea typeface="Calibri" pitchFamily="34" charset="0"/>
              </a:rPr>
              <a:t>Quality Metrics</a:t>
            </a:r>
          </a:p>
        </p:txBody>
      </p:sp>
      <p:sp>
        <p:nvSpPr>
          <p:cNvPr id="41987" name="Content Placeholder 2"/>
          <p:cNvSpPr>
            <a:spLocks noGrp="1"/>
          </p:cNvSpPr>
          <p:nvPr>
            <p:ph idx="1"/>
          </p:nvPr>
        </p:nvSpPr>
        <p:spPr>
          <a:xfrm>
            <a:off x="381000" y="1600200"/>
            <a:ext cx="8405813" cy="5257800"/>
          </a:xfrm>
        </p:spPr>
        <p:txBody>
          <a:bodyPr/>
          <a:lstStyle/>
          <a:p>
            <a:pPr marL="0" indent="0" eaLnBrk="1" hangingPunct="1">
              <a:spcBef>
                <a:spcPct val="0"/>
              </a:spcBef>
              <a:buFontTx/>
              <a:buNone/>
              <a:defRPr/>
            </a:pPr>
            <a:r>
              <a:rPr lang="en-US" sz="2800" dirty="0"/>
              <a:t>There are different classes of quality metrics.  No metric alone provides a granular portrait of the quality of care a patient receives, but together, multiple sets of metrics can give an indication of whether the patient’s care is going in the right direction.  Some of the categories of quality metrics are: </a:t>
            </a:r>
          </a:p>
          <a:p>
            <a:pPr marL="457200" indent="-457200" eaLnBrk="1" hangingPunct="1">
              <a:buFontTx/>
              <a:buAutoNum type="arabicPeriod" startAt="3"/>
              <a:defRPr/>
            </a:pPr>
            <a:endParaRPr lang="en-US" sz="1200" dirty="0"/>
          </a:p>
          <a:p>
            <a:pPr marL="1200150" lvl="1" indent="-514350" eaLnBrk="1" hangingPunct="1">
              <a:buFontTx/>
              <a:buAutoNum type="romanLcPeriod"/>
              <a:defRPr/>
            </a:pPr>
            <a:r>
              <a:rPr lang="en-US" sz="2000" dirty="0"/>
              <a:t>access, </a:t>
            </a:r>
          </a:p>
          <a:p>
            <a:pPr marL="1200150" lvl="1" indent="-514350" eaLnBrk="1" hangingPunct="1">
              <a:buFontTx/>
              <a:buAutoNum type="romanLcPeriod"/>
              <a:defRPr/>
            </a:pPr>
            <a:r>
              <a:rPr lang="en-US" sz="2000" dirty="0"/>
              <a:t>outcome, </a:t>
            </a:r>
          </a:p>
          <a:p>
            <a:pPr marL="1200150" lvl="1" indent="-514350" eaLnBrk="1" hangingPunct="1">
              <a:buFontTx/>
              <a:buAutoNum type="romanLcPeriod"/>
              <a:defRPr/>
            </a:pPr>
            <a:r>
              <a:rPr lang="en-US" sz="2000" dirty="0"/>
              <a:t>patient experience, </a:t>
            </a:r>
          </a:p>
          <a:p>
            <a:pPr marL="1200150" lvl="1" indent="-514350" eaLnBrk="1" hangingPunct="1">
              <a:buFontTx/>
              <a:buAutoNum type="romanLcPeriod"/>
              <a:defRPr/>
            </a:pPr>
            <a:r>
              <a:rPr lang="en-US" sz="2000" dirty="0"/>
              <a:t>process, </a:t>
            </a:r>
          </a:p>
          <a:p>
            <a:pPr marL="1200150" lvl="1" indent="-514350" eaLnBrk="1" hangingPunct="1">
              <a:buFontTx/>
              <a:buAutoNum type="romanLcPeriod"/>
              <a:defRPr/>
            </a:pPr>
            <a:r>
              <a:rPr lang="en-US" sz="2000" dirty="0"/>
              <a:t>structure and </a:t>
            </a:r>
          </a:p>
          <a:p>
            <a:pPr marL="1200150" lvl="1" indent="-514350" eaLnBrk="1" hangingPunct="1">
              <a:buFontTx/>
              <a:buAutoNum type="romanLcPeriod"/>
              <a:defRPr/>
            </a:pPr>
            <a:r>
              <a:rPr lang="en-US" sz="2000" dirty="0"/>
              <a:t>costs of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350838"/>
            <a:ext cx="8839200" cy="715962"/>
          </a:xfrm>
        </p:spPr>
        <p:txBody>
          <a:bodyPr/>
          <a:lstStyle/>
          <a:p>
            <a:pPr marL="514350" indent="-514350"/>
            <a:r>
              <a:rPr lang="en-US" altLang="en-US" sz="3200" b="1" i="1">
                <a:ea typeface="Calibri" pitchFamily="34" charset="0"/>
              </a:rPr>
              <a:t>Redesign of Primary Care Services and Structures </a:t>
            </a:r>
          </a:p>
        </p:txBody>
      </p:sp>
      <p:sp>
        <p:nvSpPr>
          <p:cNvPr id="3" name="Content Placeholder 2"/>
          <p:cNvSpPr>
            <a:spLocks noGrp="1"/>
          </p:cNvSpPr>
          <p:nvPr>
            <p:ph idx="1"/>
          </p:nvPr>
        </p:nvSpPr>
        <p:spPr>
          <a:xfrm>
            <a:off x="381000" y="1600200"/>
            <a:ext cx="8382000" cy="5257800"/>
          </a:xfrm>
        </p:spPr>
        <p:txBody>
          <a:bodyPr/>
          <a:lstStyle/>
          <a:p>
            <a:pPr>
              <a:spcBef>
                <a:spcPts val="0"/>
              </a:spcBef>
              <a:buFontTx/>
              <a:buNone/>
              <a:defRPr/>
            </a:pPr>
            <a:endParaRPr lang="en-US" sz="2800" dirty="0"/>
          </a:p>
          <a:p>
            <a:pPr>
              <a:spcBef>
                <a:spcPts val="0"/>
              </a:spcBef>
              <a:buFontTx/>
              <a:buNone/>
              <a:defRPr/>
            </a:pPr>
            <a:r>
              <a:rPr lang="en-US" sz="2800" dirty="0"/>
              <a:t>“(IHI’s)…concept design (included)…an initial set of</a:t>
            </a:r>
          </a:p>
          <a:p>
            <a:pPr>
              <a:spcBef>
                <a:spcPts val="0"/>
              </a:spcBef>
              <a:buFontTx/>
              <a:buNone/>
              <a:defRPr/>
            </a:pPr>
            <a:r>
              <a:rPr lang="en-US" sz="2800" dirty="0"/>
              <a:t>components of a system that would fulfill the </a:t>
            </a:r>
            <a:r>
              <a:rPr lang="en-US" sz="2800" b="1" dirty="0"/>
              <a:t>Triple</a:t>
            </a:r>
          </a:p>
          <a:p>
            <a:pPr>
              <a:spcBef>
                <a:spcPts val="0"/>
              </a:spcBef>
              <a:buFontTx/>
              <a:buNone/>
              <a:defRPr/>
            </a:pPr>
            <a:r>
              <a:rPr lang="en-US" sz="2800" b="1" dirty="0"/>
              <a:t>Aim</a:t>
            </a:r>
            <a:r>
              <a:rPr lang="en-US" sz="2800" dirty="0"/>
              <a:t>. Five of the components are:</a:t>
            </a:r>
          </a:p>
          <a:p>
            <a:pPr>
              <a:buFontTx/>
              <a:buNone/>
              <a:defRPr/>
            </a:pPr>
            <a:endParaRPr lang="en-US" sz="1100" dirty="0"/>
          </a:p>
          <a:p>
            <a:pPr marL="514350" indent="-514350">
              <a:spcBef>
                <a:spcPts val="0"/>
              </a:spcBef>
              <a:buFont typeface="+mj-lt"/>
              <a:buAutoNum type="arabicPeriod"/>
              <a:defRPr/>
            </a:pPr>
            <a:r>
              <a:rPr lang="en-US" sz="2800" dirty="0"/>
              <a:t>Focus on individuals and families </a:t>
            </a:r>
          </a:p>
          <a:p>
            <a:pPr marL="514350" indent="-514350">
              <a:spcBef>
                <a:spcPts val="0"/>
              </a:spcBef>
              <a:buFont typeface="+mj-lt"/>
              <a:buAutoNum type="arabicPeriod"/>
              <a:defRPr/>
            </a:pPr>
            <a:r>
              <a:rPr lang="en-US" sz="2800" b="1" i="1" dirty="0"/>
              <a:t>Redesign of primary care services and structures </a:t>
            </a:r>
          </a:p>
          <a:p>
            <a:pPr marL="514350" indent="-514350">
              <a:spcBef>
                <a:spcPts val="0"/>
              </a:spcBef>
              <a:buFont typeface="+mj-lt"/>
              <a:buAutoNum type="arabicPeriod"/>
              <a:defRPr/>
            </a:pPr>
            <a:r>
              <a:rPr lang="en-US" sz="2800" dirty="0"/>
              <a:t>Population health management </a:t>
            </a:r>
          </a:p>
          <a:p>
            <a:pPr marL="171450" indent="-514350">
              <a:spcBef>
                <a:spcPts val="0"/>
              </a:spcBef>
              <a:buFont typeface="+mj-lt"/>
              <a:buAutoNum type="arabicPeriod"/>
              <a:defRPr/>
            </a:pPr>
            <a:r>
              <a:rPr lang="en-US" sz="2800" dirty="0"/>
              <a:t>Cost control platform </a:t>
            </a:r>
          </a:p>
          <a:p>
            <a:pPr marL="171450" indent="-514350">
              <a:spcBef>
                <a:spcPts val="0"/>
              </a:spcBef>
              <a:buFont typeface="+mj-lt"/>
              <a:buAutoNum type="arabicPeriod"/>
              <a:defRPr/>
            </a:pPr>
            <a:r>
              <a:rPr lang="en-US" sz="2800" dirty="0"/>
              <a:t>System integration and execution”</a:t>
            </a:r>
            <a:r>
              <a:rPr lang="en-US" dirty="0"/>
              <a:t> </a:t>
            </a:r>
          </a:p>
          <a:p>
            <a:pPr marL="0">
              <a:spcBef>
                <a:spcPts val="0"/>
              </a:spcBef>
              <a:defRPr/>
            </a:pPr>
            <a:endParaRPr lang="en-US" sz="1100" dirty="0"/>
          </a:p>
          <a:p>
            <a:pPr marL="0">
              <a:spcBef>
                <a:spcPts val="0"/>
              </a:spcBef>
              <a:buFontTx/>
              <a:buNone/>
              <a:defRPr/>
            </a:pPr>
            <a:r>
              <a:rPr lang="en-US" sz="1800" dirty="0"/>
              <a:t>For details see: </a:t>
            </a:r>
          </a:p>
          <a:p>
            <a:pPr>
              <a:buFontTx/>
              <a:buNone/>
              <a:defRPr/>
            </a:pPr>
            <a:r>
              <a:rPr lang="en-US" sz="1800" dirty="0"/>
              <a:t>(</a:t>
            </a:r>
            <a:r>
              <a:rPr lang="en-US" sz="1800" u="sng" dirty="0">
                <a:hlinkClick r:id="rId2"/>
              </a:rPr>
              <a:t>http://www.ihi.org/offerings/Initiatives/TripleAim/Pages/Approach.aspx</a:t>
            </a:r>
            <a:r>
              <a:rPr lang="en-US" sz="1800"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 y="350838"/>
            <a:ext cx="8839200" cy="715962"/>
          </a:xfrm>
        </p:spPr>
        <p:txBody>
          <a:bodyPr/>
          <a:lstStyle/>
          <a:p>
            <a:pPr eaLnBrk="1" hangingPunct="1"/>
            <a:r>
              <a:rPr lang="en-US" altLang="en-US" b="1">
                <a:ea typeface="Calibri" pitchFamily="34" charset="0"/>
              </a:rPr>
              <a:t>Quality Metrics</a:t>
            </a:r>
          </a:p>
        </p:txBody>
      </p:sp>
      <p:sp>
        <p:nvSpPr>
          <p:cNvPr id="43011" name="Content Placeholder 2"/>
          <p:cNvSpPr>
            <a:spLocks noGrp="1"/>
          </p:cNvSpPr>
          <p:nvPr>
            <p:ph idx="1"/>
          </p:nvPr>
        </p:nvSpPr>
        <p:spPr>
          <a:xfrm>
            <a:off x="533400" y="1676400"/>
            <a:ext cx="8229600" cy="5410200"/>
          </a:xfrm>
        </p:spPr>
        <p:txBody>
          <a:bodyPr/>
          <a:lstStyle/>
          <a:p>
            <a:pPr marL="0" indent="0" eaLnBrk="1" hangingPunct="1">
              <a:spcBef>
                <a:spcPct val="0"/>
              </a:spcBef>
              <a:buFontTx/>
              <a:buNone/>
            </a:pPr>
            <a:r>
              <a:rPr lang="en-US" altLang="en-US">
                <a:ea typeface="Calibri" pitchFamily="34" charset="0"/>
              </a:rPr>
              <a:t>The tracking of quality metrics should be incidental to the care patients are receiving and should not be the object of care.   Consequently, the design of the data aggregation in the care process must be as non-intrusive as possible.  Notwithstanding, the very act of collecting, aggregating and reporting data will tend to create an Hawthorne effect.  Emphasis on the patient's health will overcome any distortion in care of the Hawthorne effect.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6200" y="350838"/>
            <a:ext cx="8839200" cy="715962"/>
          </a:xfrm>
        </p:spPr>
        <p:txBody>
          <a:bodyPr/>
          <a:lstStyle/>
          <a:p>
            <a:pPr eaLnBrk="1" hangingPunct="1"/>
            <a:r>
              <a:rPr lang="en-US" altLang="en-US" b="1">
                <a:ea typeface="Calibri" pitchFamily="34" charset="0"/>
              </a:rPr>
              <a:t>Quality Metrics</a:t>
            </a:r>
          </a:p>
        </p:txBody>
      </p:sp>
      <p:sp>
        <p:nvSpPr>
          <p:cNvPr id="44035" name="Content Placeholder 2"/>
          <p:cNvSpPr>
            <a:spLocks noGrp="1"/>
          </p:cNvSpPr>
          <p:nvPr>
            <p:ph idx="1"/>
          </p:nvPr>
        </p:nvSpPr>
        <p:spPr>
          <a:xfrm>
            <a:off x="152400" y="1752600"/>
            <a:ext cx="8839200" cy="5105400"/>
          </a:xfrm>
        </p:spPr>
        <p:txBody>
          <a:bodyPr/>
          <a:lstStyle/>
          <a:p>
            <a:pPr marL="457200" indent="-457200" eaLnBrk="1" hangingPunct="1">
              <a:buFontTx/>
              <a:buNone/>
            </a:pPr>
            <a:r>
              <a:rPr lang="en-US" altLang="en-US" sz="2800">
                <a:ea typeface="Calibri" pitchFamily="34" charset="0"/>
              </a:rPr>
              <a:t>The power of quality metrics, like the benefit of the</a:t>
            </a:r>
          </a:p>
          <a:p>
            <a:pPr marL="457200" indent="-457200" eaLnBrk="1" hangingPunct="1">
              <a:buFontTx/>
              <a:buNone/>
            </a:pPr>
            <a:r>
              <a:rPr lang="en-US" altLang="en-US" sz="2800">
                <a:ea typeface="Calibri" pitchFamily="34" charset="0"/>
              </a:rPr>
              <a:t>GPS, is enhanced if the healthcare provider and the</a:t>
            </a:r>
          </a:p>
          <a:p>
            <a:pPr marL="457200" indent="-457200" eaLnBrk="1" hangingPunct="1">
              <a:buFontTx/>
              <a:buNone/>
            </a:pPr>
            <a:r>
              <a:rPr lang="en-US" altLang="en-US" sz="2800">
                <a:ea typeface="Calibri" pitchFamily="34" charset="0"/>
              </a:rPr>
              <a:t>patient are able to know the coordinates – their</a:t>
            </a:r>
          </a:p>
          <a:p>
            <a:pPr marL="457200" indent="-457200" eaLnBrk="1" hangingPunct="1">
              <a:buFontTx/>
              <a:buNone/>
            </a:pPr>
            <a:r>
              <a:rPr lang="en-US" altLang="en-US" sz="2800">
                <a:ea typeface="Calibri" pitchFamily="34" charset="0"/>
              </a:rPr>
              <a:t>performance on the metrics -- while care is being</a:t>
            </a:r>
          </a:p>
          <a:p>
            <a:pPr marL="457200" indent="-457200" eaLnBrk="1" hangingPunct="1">
              <a:buFontTx/>
              <a:buNone/>
            </a:pPr>
            <a:r>
              <a:rPr lang="en-US" altLang="en-US" sz="2800">
                <a:ea typeface="Calibri" pitchFamily="34" charset="0"/>
              </a:rPr>
              <a:t>received.</a:t>
            </a:r>
          </a:p>
          <a:p>
            <a:pPr marL="457200" indent="-457200" eaLnBrk="1" hangingPunct="1">
              <a:buFontTx/>
              <a:buNone/>
            </a:pPr>
            <a:endParaRPr lang="en-US" altLang="en-US" sz="1100">
              <a:ea typeface="Calibri" pitchFamily="34" charset="0"/>
            </a:endParaRPr>
          </a:p>
          <a:p>
            <a:pPr marL="457200" indent="-457200" eaLnBrk="1" hangingPunct="1">
              <a:buFontTx/>
              <a:buNone/>
            </a:pPr>
            <a:r>
              <a:rPr lang="en-US" altLang="en-US" sz="2800">
                <a:ea typeface="Calibri" pitchFamily="34" charset="0"/>
              </a:rPr>
              <a:t>SETMA’s information system is designed so that the</a:t>
            </a:r>
          </a:p>
          <a:p>
            <a:pPr marL="457200" indent="-457200" eaLnBrk="1" hangingPunct="1">
              <a:buFontTx/>
              <a:buNone/>
            </a:pPr>
            <a:r>
              <a:rPr lang="en-US" altLang="en-US" sz="2800">
                <a:ea typeface="Calibri" pitchFamily="34" charset="0"/>
              </a:rPr>
              <a:t>provider can know how she/he is performing  at the</a:t>
            </a:r>
          </a:p>
          <a:p>
            <a:pPr marL="457200" indent="-457200" eaLnBrk="1" hangingPunct="1">
              <a:buFontTx/>
              <a:buNone/>
            </a:pPr>
            <a:r>
              <a:rPr lang="en-US" altLang="en-US" sz="2800">
                <a:ea typeface="Calibri" pitchFamily="34" charset="0"/>
              </a:rPr>
              <a:t>point-of-service.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II -- Auditing Provider Performance</a:t>
            </a:r>
          </a:p>
        </p:txBody>
      </p:sp>
      <p:sp>
        <p:nvSpPr>
          <p:cNvPr id="45059" name="Content Placeholder 3"/>
          <p:cNvSpPr>
            <a:spLocks noGrp="1"/>
          </p:cNvSpPr>
          <p:nvPr>
            <p:ph idx="1"/>
          </p:nvPr>
        </p:nvSpPr>
        <p:spPr/>
        <p:txBody>
          <a:bodyPr/>
          <a:lstStyle/>
          <a:p>
            <a:pPr>
              <a:spcBef>
                <a:spcPts val="500"/>
              </a:spcBef>
              <a:spcAft>
                <a:spcPts val="500"/>
              </a:spcAft>
            </a:pPr>
            <a:r>
              <a:rPr lang="en-US" altLang="en-US" sz="2400">
                <a:ea typeface="Calibri" pitchFamily="34" charset="0"/>
              </a:rPr>
              <a:t>SETMA employs IBM’s Business Intelligence software, </a:t>
            </a:r>
            <a:r>
              <a:rPr lang="en-US" altLang="en-US" sz="2400" i="1">
                <a:ea typeface="Calibri" pitchFamily="34" charset="0"/>
              </a:rPr>
              <a:t>Cognos</a:t>
            </a:r>
            <a:r>
              <a:rPr lang="en-US" altLang="en-US" sz="2400">
                <a:ea typeface="Calibri" pitchFamily="34" charset="0"/>
              </a:rPr>
              <a:t> to audit provider performance and compliance </a:t>
            </a:r>
            <a:r>
              <a:rPr lang="en-US" altLang="en-US" sz="2400" b="1" i="1">
                <a:ea typeface="Calibri" pitchFamily="34" charset="0"/>
              </a:rPr>
              <a:t>after </a:t>
            </a:r>
            <a:r>
              <a:rPr lang="en-US" altLang="en-US" sz="2400">
                <a:ea typeface="Calibri" pitchFamily="34" charset="0"/>
              </a:rPr>
              <a:t>patient encounters.</a:t>
            </a:r>
            <a:endParaRPr lang="en-US" altLang="en-US" sz="1400">
              <a:ea typeface="Calibri" pitchFamily="34" charset="0"/>
            </a:endParaRPr>
          </a:p>
          <a:p>
            <a:pPr>
              <a:spcBef>
                <a:spcPts val="500"/>
              </a:spcBef>
              <a:spcAft>
                <a:spcPts val="500"/>
              </a:spcAft>
            </a:pPr>
            <a:r>
              <a:rPr lang="en-US" altLang="en-US" sz="2400" i="1">
                <a:ea typeface="Calibri" pitchFamily="34" charset="0"/>
              </a:rPr>
              <a:t>Cognos</a:t>
            </a:r>
            <a:r>
              <a:rPr lang="en-US" altLang="en-US" sz="2400">
                <a:ea typeface="Calibri" pitchFamily="34" charset="0"/>
              </a:rPr>
              <a:t>  allows all providers to:</a:t>
            </a:r>
          </a:p>
          <a:p>
            <a:pPr>
              <a:spcBef>
                <a:spcPts val="500"/>
              </a:spcBef>
              <a:spcAft>
                <a:spcPts val="500"/>
              </a:spcAft>
            </a:pPr>
            <a:endParaRPr lang="en-US" altLang="en-US" sz="1400">
              <a:ea typeface="Calibri" pitchFamily="34" charset="0"/>
            </a:endParaRPr>
          </a:p>
          <a:p>
            <a:pPr marL="914400" lvl="1" indent="-457200">
              <a:spcBef>
                <a:spcPts val="500"/>
              </a:spcBef>
              <a:spcAft>
                <a:spcPts val="500"/>
              </a:spcAft>
              <a:buFont typeface="Impact" pitchFamily="34" charset="0"/>
              <a:buAutoNum type="arabicPeriod"/>
            </a:pPr>
            <a:r>
              <a:rPr lang="en-US" altLang="en-US" sz="2400">
                <a:ea typeface="Calibri" pitchFamily="34" charset="0"/>
              </a:rPr>
              <a:t>Display their performance for their entire patient base</a:t>
            </a:r>
          </a:p>
          <a:p>
            <a:pPr marL="914400" lvl="1" indent="-457200">
              <a:spcBef>
                <a:spcPts val="500"/>
              </a:spcBef>
              <a:spcAft>
                <a:spcPts val="500"/>
              </a:spcAft>
              <a:buFont typeface="Impact" pitchFamily="34" charset="0"/>
              <a:buAutoNum type="arabicPeriod"/>
            </a:pPr>
            <a:r>
              <a:rPr lang="en-US" altLang="en-US" sz="2400">
                <a:ea typeface="Calibri" pitchFamily="34" charset="0"/>
              </a:rPr>
              <a:t>Compare their performance to all practice providers</a:t>
            </a:r>
          </a:p>
          <a:p>
            <a:pPr marL="914400" lvl="1" indent="-457200">
              <a:spcBef>
                <a:spcPts val="500"/>
              </a:spcBef>
              <a:spcAft>
                <a:spcPts val="500"/>
              </a:spcAft>
              <a:buFont typeface="Impact" pitchFamily="34" charset="0"/>
              <a:buAutoNum type="arabicPeriod"/>
            </a:pPr>
            <a:r>
              <a:rPr lang="en-US" altLang="en-US" sz="2400">
                <a:ea typeface="Calibri" pitchFamily="34" charset="0"/>
              </a:rPr>
              <a:t>See outcome trends to identify areas for improvement</a:t>
            </a:r>
          </a:p>
          <a:p>
            <a:pPr marL="914400" lvl="1" indent="-457200">
              <a:spcBef>
                <a:spcPts val="500"/>
              </a:spcBef>
              <a:spcAft>
                <a:spcPts val="500"/>
              </a:spcAft>
              <a:buFont typeface="Impact" pitchFamily="34" charset="0"/>
              <a:buAutoNum type="arabicPeriod"/>
            </a:pPr>
            <a:r>
              <a:rPr lang="en-US" altLang="en-US" sz="2400">
                <a:ea typeface="Calibri" pitchFamily="34" charset="0"/>
              </a:rPr>
              <a:t>See this contemporaneous with care given</a:t>
            </a:r>
          </a:p>
          <a:p>
            <a:pPr eaLnBrk="1" hangingPunct="1"/>
            <a:endParaRPr lang="en-US" altLang="en-US">
              <a:ea typeface="Calibri"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SETMA’s COGNOS Project</a:t>
            </a:r>
          </a:p>
        </p:txBody>
      </p:sp>
      <p:sp>
        <p:nvSpPr>
          <p:cNvPr id="27651" name="Content Placeholder 2"/>
          <p:cNvSpPr>
            <a:spLocks noGrp="1"/>
          </p:cNvSpPr>
          <p:nvPr>
            <p:ph idx="1"/>
          </p:nvPr>
        </p:nvSpPr>
        <p:spPr/>
        <p:txBody>
          <a:bodyPr/>
          <a:lstStyle/>
          <a:p>
            <a:pPr eaLnBrk="1" hangingPunct="1">
              <a:defRPr/>
            </a:pPr>
            <a:endParaRPr lang="en-US" dirty="0">
              <a:ea typeface="Calibri" pitchFamily="34" charset="0"/>
            </a:endParaRPr>
          </a:p>
          <a:p>
            <a:pPr eaLnBrk="1" hangingPunct="1">
              <a:buFontTx/>
              <a:buNone/>
              <a:defRPr/>
            </a:pPr>
            <a:r>
              <a:rPr lang="en-US" b="1" dirty="0">
                <a:ea typeface="Calibri" pitchFamily="34" charset="0"/>
              </a:rPr>
              <a:t>COGNOS allows SETMA to:</a:t>
            </a:r>
          </a:p>
          <a:p>
            <a:pPr eaLnBrk="1" hangingPunct="1">
              <a:buFontTx/>
              <a:buNone/>
              <a:defRPr/>
            </a:pPr>
            <a:endParaRPr lang="en-US" sz="1400" dirty="0">
              <a:ea typeface="Calibri" pitchFamily="34" charset="0"/>
            </a:endParaRPr>
          </a:p>
          <a:p>
            <a:pPr marL="514350" indent="-514350" eaLnBrk="1" hangingPunct="1">
              <a:buFont typeface="+mj-lt"/>
              <a:buAutoNum type="arabicPeriod"/>
              <a:defRPr/>
            </a:pPr>
            <a:r>
              <a:rPr lang="en-US" dirty="0">
                <a:ea typeface="Calibri" pitchFamily="34" charset="0"/>
              </a:rPr>
              <a:t>Be confident of the data </a:t>
            </a:r>
          </a:p>
          <a:p>
            <a:pPr marL="514350" indent="-514350" eaLnBrk="1" hangingPunct="1">
              <a:buFont typeface="+mj-lt"/>
              <a:buAutoNum type="arabicPeriod"/>
              <a:defRPr/>
            </a:pPr>
            <a:r>
              <a:rPr lang="en-US" dirty="0">
                <a:ea typeface="Calibri" pitchFamily="34" charset="0"/>
              </a:rPr>
              <a:t>See areas which need improvement</a:t>
            </a:r>
          </a:p>
          <a:p>
            <a:pPr marL="514350" indent="-514350" eaLnBrk="1" hangingPunct="1">
              <a:buFont typeface="+mj-lt"/>
              <a:buAutoNum type="arabicPeriod"/>
              <a:defRPr/>
            </a:pPr>
            <a:r>
              <a:rPr lang="en-US" dirty="0">
                <a:ea typeface="Calibri" pitchFamily="34" charset="0"/>
              </a:rPr>
              <a:t>Audit and analyze the data to find leverage points with which to design quality improvement initiatives.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II -- Auditing Provider Performance</a:t>
            </a:r>
          </a:p>
        </p:txBody>
      </p:sp>
      <p:pic>
        <p:nvPicPr>
          <p:cNvPr id="471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828800"/>
            <a:ext cx="7772400" cy="4730750"/>
          </a:xfr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III -- Analyzing Performance</a:t>
            </a:r>
          </a:p>
        </p:txBody>
      </p:sp>
      <p:sp>
        <p:nvSpPr>
          <p:cNvPr id="48131" name="Content Placeholder 3"/>
          <p:cNvSpPr>
            <a:spLocks noGrp="1"/>
          </p:cNvSpPr>
          <p:nvPr>
            <p:ph idx="1"/>
          </p:nvPr>
        </p:nvSpPr>
        <p:spPr/>
        <p:txBody>
          <a:bodyPr/>
          <a:lstStyle/>
          <a:p>
            <a:pPr>
              <a:spcBef>
                <a:spcPts val="500"/>
              </a:spcBef>
              <a:spcAft>
                <a:spcPts val="500"/>
              </a:spcAft>
            </a:pPr>
            <a:r>
              <a:rPr lang="en-US" altLang="en-US" sz="2400">
                <a:ea typeface="Calibri" pitchFamily="34" charset="0"/>
              </a:rPr>
              <a:t>Beyond how one provider performs (auditing) SETMA looks look at data as a whole (analyzing) to develop new strategies for improving patient care.</a:t>
            </a:r>
            <a:endParaRPr lang="en-US" altLang="en-US" sz="1400">
              <a:ea typeface="Calibri" pitchFamily="34" charset="0"/>
            </a:endParaRPr>
          </a:p>
          <a:p>
            <a:pPr>
              <a:spcBef>
                <a:spcPts val="500"/>
              </a:spcBef>
              <a:spcAft>
                <a:spcPts val="500"/>
              </a:spcAft>
            </a:pPr>
            <a:r>
              <a:rPr lang="en-US" altLang="en-US" sz="2400">
                <a:ea typeface="Calibri" pitchFamily="34" charset="0"/>
              </a:rPr>
              <a:t>We analyze patterns which may explain why one population is not to goal while another is.  Some of the parameters, we analyze are:</a:t>
            </a:r>
          </a:p>
          <a:p>
            <a:pPr lvl="1">
              <a:spcBef>
                <a:spcPts val="500"/>
              </a:spcBef>
              <a:spcAft>
                <a:spcPts val="500"/>
              </a:spcAft>
              <a:buFont typeface="Arial" charset="0"/>
              <a:buChar char="•"/>
            </a:pPr>
            <a:r>
              <a:rPr lang="en-US" altLang="en-US" sz="2400">
                <a:ea typeface="Calibri" pitchFamily="34" charset="0"/>
              </a:rPr>
              <a:t>Frequency of visits</a:t>
            </a:r>
          </a:p>
          <a:p>
            <a:pPr lvl="1">
              <a:spcBef>
                <a:spcPts val="500"/>
              </a:spcBef>
              <a:spcAft>
                <a:spcPts val="500"/>
              </a:spcAft>
              <a:buFont typeface="Arial" charset="0"/>
              <a:buChar char="•"/>
            </a:pPr>
            <a:r>
              <a:rPr lang="en-US" altLang="en-US" sz="2400">
                <a:ea typeface="Calibri" pitchFamily="34" charset="0"/>
              </a:rPr>
              <a:t>Frequency of key testing</a:t>
            </a:r>
          </a:p>
          <a:p>
            <a:pPr lvl="1">
              <a:spcBef>
                <a:spcPts val="500"/>
              </a:spcBef>
              <a:spcAft>
                <a:spcPts val="500"/>
              </a:spcAft>
              <a:buFont typeface="Arial" charset="0"/>
              <a:buChar char="•"/>
            </a:pPr>
            <a:r>
              <a:rPr lang="en-US" altLang="en-US" sz="2400">
                <a:ea typeface="Calibri" pitchFamily="34" charset="0"/>
              </a:rPr>
              <a:t>Number of medications prescribed</a:t>
            </a:r>
          </a:p>
          <a:p>
            <a:pPr lvl="1">
              <a:spcBef>
                <a:spcPts val="500"/>
              </a:spcBef>
              <a:spcAft>
                <a:spcPts val="500"/>
              </a:spcAft>
              <a:buFont typeface="Arial" charset="0"/>
              <a:buChar char="•"/>
            </a:pPr>
            <a:r>
              <a:rPr lang="en-US" altLang="en-US" sz="2400">
                <a:ea typeface="Calibri" pitchFamily="34" charset="0"/>
              </a:rPr>
              <a:t>Changes in treatments if any, if patient not to goal</a:t>
            </a:r>
          </a:p>
          <a:p>
            <a:pPr lvl="1">
              <a:spcBef>
                <a:spcPts val="500"/>
              </a:spcBef>
              <a:spcAft>
                <a:spcPts val="500"/>
              </a:spcAft>
              <a:buFont typeface="Arial" charset="0"/>
              <a:buChar char="•"/>
            </a:pPr>
            <a:r>
              <a:rPr lang="en-US" altLang="en-US" sz="2400">
                <a:ea typeface="Calibri" pitchFamily="34" charset="0"/>
              </a:rPr>
              <a:t>Referrals to educational programs</a:t>
            </a:r>
          </a:p>
          <a:p>
            <a:pPr eaLnBrk="1" hangingPunct="1"/>
            <a:endParaRPr lang="en-US" altLang="en-US">
              <a:ea typeface="Calibri"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III -- Analyzing Performance</a:t>
            </a:r>
          </a:p>
        </p:txBody>
      </p:sp>
      <p:sp>
        <p:nvSpPr>
          <p:cNvPr id="49155" name="Content Placeholder 3"/>
          <p:cNvSpPr>
            <a:spLocks noGrp="1"/>
          </p:cNvSpPr>
          <p:nvPr>
            <p:ph idx="1"/>
          </p:nvPr>
        </p:nvSpPr>
        <p:spPr/>
        <p:txBody>
          <a:bodyPr/>
          <a:lstStyle/>
          <a:p>
            <a:pPr eaLnBrk="1" hangingPunct="1"/>
            <a:endParaRPr lang="en-US" altLang="en-US">
              <a:ea typeface="Calibri" pitchFamily="34" charset="0"/>
            </a:endParaRPr>
          </a:p>
        </p:txBody>
      </p:sp>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534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Step III -- Analyzing Performance</a:t>
            </a:r>
          </a:p>
        </p:txBody>
      </p:sp>
      <p:sp>
        <p:nvSpPr>
          <p:cNvPr id="50179" name="Content Placeholder 5"/>
          <p:cNvSpPr>
            <a:spLocks noGrp="1"/>
          </p:cNvSpPr>
          <p:nvPr>
            <p:ph idx="1"/>
          </p:nvPr>
        </p:nvSpPr>
        <p:spPr/>
        <p:txBody>
          <a:bodyPr/>
          <a:lstStyle/>
          <a:p>
            <a:pPr eaLnBrk="1" hangingPunct="1">
              <a:buFontTx/>
              <a:buNone/>
            </a:pPr>
            <a:r>
              <a:rPr lang="en-US" altLang="en-US" sz="2400">
                <a:ea typeface="Calibri" pitchFamily="34" charset="0"/>
              </a:rPr>
              <a:t>	Raw data can be misleading.  For example, with diabetes care, a provider may have many patients with very high HgbA1cs and the same number with equally low HgbA1cs which would produce a misleadingly good average.  As a result, SETMA also measures the:</a:t>
            </a:r>
          </a:p>
          <a:p>
            <a:pPr eaLnBrk="1" hangingPunct="1">
              <a:buFontTx/>
              <a:buNone/>
            </a:pPr>
            <a:endParaRPr lang="en-US" altLang="en-US" sz="2400">
              <a:ea typeface="Calibri" pitchFamily="34" charset="0"/>
            </a:endParaRPr>
          </a:p>
          <a:p>
            <a:pPr lvl="1" eaLnBrk="1" hangingPunct="1">
              <a:buFont typeface="Arial" charset="0"/>
              <a:buChar char="•"/>
            </a:pPr>
            <a:r>
              <a:rPr lang="en-US" altLang="en-US" sz="2400">
                <a:ea typeface="Calibri" pitchFamily="34" charset="0"/>
              </a:rPr>
              <a:t>	Mean</a:t>
            </a:r>
          </a:p>
          <a:p>
            <a:pPr lvl="1" eaLnBrk="1" hangingPunct="1">
              <a:buFont typeface="Arial" charset="0"/>
              <a:buChar char="•"/>
            </a:pPr>
            <a:r>
              <a:rPr lang="en-US" altLang="en-US" sz="2400">
                <a:ea typeface="Calibri" pitchFamily="34" charset="0"/>
              </a:rPr>
              <a:t>	Median</a:t>
            </a:r>
          </a:p>
          <a:p>
            <a:pPr lvl="1" eaLnBrk="1" hangingPunct="1">
              <a:buFont typeface="Arial" charset="0"/>
              <a:buChar char="•"/>
            </a:pPr>
            <a:r>
              <a:rPr lang="en-US" altLang="en-US" sz="2400">
                <a:ea typeface="Calibri" pitchFamily="34" charset="0"/>
              </a:rPr>
              <a:t>	Mode</a:t>
            </a:r>
          </a:p>
          <a:p>
            <a:pPr lvl="1" eaLnBrk="1" hangingPunct="1">
              <a:buFont typeface="Arial" charset="0"/>
              <a:buChar char="•"/>
            </a:pPr>
            <a:r>
              <a:rPr lang="en-US" altLang="en-US" sz="2400">
                <a:ea typeface="Calibri" pitchFamily="34" charset="0"/>
              </a:rPr>
              <a:t>	Standard Deviation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Analytics Transform Knowledge </a:t>
            </a:r>
          </a:p>
        </p:txBody>
      </p:sp>
      <p:sp>
        <p:nvSpPr>
          <p:cNvPr id="51203" name="Content Placeholder 2"/>
          <p:cNvSpPr>
            <a:spLocks noGrp="1"/>
          </p:cNvSpPr>
          <p:nvPr>
            <p:ph idx="1"/>
          </p:nvPr>
        </p:nvSpPr>
        <p:spPr/>
        <p:txBody>
          <a:bodyPr/>
          <a:lstStyle/>
          <a:p>
            <a:pPr eaLnBrk="1" hangingPunct="1"/>
            <a:r>
              <a:rPr lang="en-US" altLang="en-US">
                <a:ea typeface="Calibri" pitchFamily="34" charset="0"/>
              </a:rPr>
              <a:t>Analytics transform knowledge into an agent for change.  In reality, without analytics, we will neither know where we are, where we are going or how to sustain the effort to get there.</a:t>
            </a:r>
          </a:p>
          <a:p>
            <a:pPr eaLnBrk="1" hangingPunct="1"/>
            <a:endParaRPr lang="en-US" altLang="en-US" sz="1600">
              <a:ea typeface="Calibri" pitchFamily="34" charset="0"/>
            </a:endParaRPr>
          </a:p>
          <a:p>
            <a:pPr eaLnBrk="1" hangingPunct="1"/>
            <a:r>
              <a:rPr lang="en-US" altLang="en-US">
                <a:ea typeface="Calibri" pitchFamily="34" charset="0"/>
              </a:rPr>
              <a:t>For transformation to take place through knowledge, we must be prepared to ask the right questions, courageously accept the answers and to require ourselves to change.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 y="350838"/>
            <a:ext cx="8839200" cy="715962"/>
          </a:xfrm>
        </p:spPr>
        <p:txBody>
          <a:bodyPr/>
          <a:lstStyle/>
          <a:p>
            <a:r>
              <a:rPr lang="en-US" altLang="en-US">
                <a:ea typeface="Calibri" pitchFamily="34" charset="0"/>
              </a:rPr>
              <a:t>Analytics and Transformation</a:t>
            </a:r>
          </a:p>
        </p:txBody>
      </p:sp>
      <p:sp>
        <p:nvSpPr>
          <p:cNvPr id="52227" name="Content Placeholder 2"/>
          <p:cNvSpPr>
            <a:spLocks noGrp="1"/>
          </p:cNvSpPr>
          <p:nvPr>
            <p:ph idx="1"/>
          </p:nvPr>
        </p:nvSpPr>
        <p:spPr/>
        <p:txBody>
          <a:bodyPr/>
          <a:lstStyle/>
          <a:p>
            <a:r>
              <a:rPr lang="en-US" altLang="en-US" sz="2800">
                <a:ea typeface="Calibri" pitchFamily="34" charset="0"/>
              </a:rPr>
              <a:t>The greatest frustration to transformation is the unwillingness or the inability to face current reality.  Often, the first time healthcare provides see audits of their performance, they say, “That can’t be right!” </a:t>
            </a:r>
          </a:p>
          <a:p>
            <a:endParaRPr lang="en-US" altLang="en-US" sz="1200">
              <a:ea typeface="Calibri" pitchFamily="34" charset="0"/>
            </a:endParaRPr>
          </a:p>
          <a:p>
            <a:r>
              <a:rPr lang="en-US" altLang="en-US" sz="2800">
                <a:ea typeface="Calibri" pitchFamily="34" charset="0"/>
              </a:rPr>
              <a:t>Through analytics – tracking data, auditing performance, statistical analysis of results – we learn the truth.  For that truth to impact our performance, we must believe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 y="350838"/>
            <a:ext cx="8839200" cy="715962"/>
          </a:xfrm>
        </p:spPr>
        <p:txBody>
          <a:bodyPr/>
          <a:lstStyle/>
          <a:p>
            <a:r>
              <a:rPr lang="en-US" altLang="en-US">
                <a:ea typeface="Calibri" pitchFamily="34" charset="0"/>
              </a:rPr>
              <a:t>Institute for Healthcare Improvement</a:t>
            </a:r>
          </a:p>
        </p:txBody>
      </p:sp>
      <p:sp>
        <p:nvSpPr>
          <p:cNvPr id="7171" name="Content Placeholder 2"/>
          <p:cNvSpPr>
            <a:spLocks noGrp="1"/>
          </p:cNvSpPr>
          <p:nvPr>
            <p:ph idx="1"/>
          </p:nvPr>
        </p:nvSpPr>
        <p:spPr>
          <a:xfrm>
            <a:off x="304800" y="1524000"/>
            <a:ext cx="8382000" cy="5334000"/>
          </a:xfrm>
        </p:spPr>
        <p:txBody>
          <a:bodyPr/>
          <a:lstStyle/>
          <a:p>
            <a:pPr>
              <a:buFontTx/>
              <a:buNone/>
            </a:pPr>
            <a:r>
              <a:rPr lang="en-US" altLang="en-US" sz="2800">
                <a:ea typeface="Calibri" pitchFamily="34" charset="0"/>
              </a:rPr>
              <a:t>“IHI’s Triple Aim is a framework for partnering with local</a:t>
            </a:r>
          </a:p>
          <a:p>
            <a:pPr>
              <a:buFontTx/>
              <a:buNone/>
            </a:pPr>
            <a:r>
              <a:rPr lang="en-US" altLang="en-US" sz="2800">
                <a:ea typeface="Calibri" pitchFamily="34" charset="0"/>
              </a:rPr>
              <a:t>government agencies, social service organizations,</a:t>
            </a:r>
          </a:p>
          <a:p>
            <a:pPr>
              <a:buFontTx/>
              <a:buNone/>
            </a:pPr>
            <a:r>
              <a:rPr lang="en-US" altLang="en-US" sz="2800">
                <a:ea typeface="Calibri" pitchFamily="34" charset="0"/>
              </a:rPr>
              <a:t>health plans, faith groups, and other community</a:t>
            </a:r>
          </a:p>
          <a:p>
            <a:pPr>
              <a:buFontTx/>
              <a:buNone/>
            </a:pPr>
            <a:r>
              <a:rPr lang="en-US" altLang="en-US" sz="2800">
                <a:ea typeface="Calibri" pitchFamily="34" charset="0"/>
              </a:rPr>
              <a:t>stakeholders to achieve three powerful goals</a:t>
            </a:r>
          </a:p>
          <a:p>
            <a:pPr>
              <a:buFontTx/>
              <a:buNone/>
            </a:pPr>
            <a:r>
              <a:rPr lang="en-US" altLang="en-US" sz="2800">
                <a:ea typeface="Calibri" pitchFamily="34" charset="0"/>
              </a:rPr>
              <a:t>simultaneously…</a:t>
            </a:r>
          </a:p>
          <a:p>
            <a:pPr>
              <a:buFontTx/>
              <a:buNone/>
            </a:pPr>
            <a:endParaRPr lang="en-US" altLang="en-US" sz="1600">
              <a:ea typeface="Calibri" pitchFamily="34" charset="0"/>
            </a:endParaRPr>
          </a:p>
          <a:p>
            <a:pPr>
              <a:buFontTx/>
              <a:buNone/>
            </a:pPr>
            <a:r>
              <a:rPr lang="en-US" altLang="en-US" sz="2800">
                <a:ea typeface="Calibri" pitchFamily="34" charset="0"/>
              </a:rPr>
              <a:t>“(IHI’s)…program is ideal for </a:t>
            </a:r>
            <a:r>
              <a:rPr lang="en-US" altLang="en-US" sz="2800" b="1">
                <a:ea typeface="Calibri" pitchFamily="34" charset="0"/>
              </a:rPr>
              <a:t>change agents </a:t>
            </a:r>
            <a:r>
              <a:rPr lang="en-US" altLang="en-US" sz="2800">
                <a:ea typeface="Calibri" pitchFamily="34" charset="0"/>
              </a:rPr>
              <a:t>in health</a:t>
            </a:r>
          </a:p>
          <a:p>
            <a:pPr>
              <a:buFontTx/>
              <a:buNone/>
            </a:pPr>
            <a:r>
              <a:rPr lang="en-US" altLang="en-US" sz="2800">
                <a:ea typeface="Calibri" pitchFamily="34" charset="0"/>
              </a:rPr>
              <a:t>related organizations who are responsible for</a:t>
            </a:r>
          </a:p>
          <a:p>
            <a:pPr>
              <a:buFontTx/>
              <a:buNone/>
            </a:pPr>
            <a:r>
              <a:rPr lang="en-US" altLang="en-US" sz="2800">
                <a:ea typeface="Calibri" pitchFamily="34" charset="0"/>
              </a:rPr>
              <a:t>developing strategy, delivering front-line care, or</a:t>
            </a:r>
          </a:p>
          <a:p>
            <a:pPr>
              <a:buFontTx/>
              <a:buNone/>
            </a:pPr>
            <a:r>
              <a:rPr lang="en-US" altLang="en-US" sz="2800">
                <a:ea typeface="Calibri" pitchFamily="34" charset="0"/>
              </a:rPr>
              <a:t>crafting policy for a specific population.”</a:t>
            </a:r>
          </a:p>
          <a:p>
            <a:endParaRPr lang="en-US" altLang="en-US">
              <a:ea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 y="350838"/>
            <a:ext cx="8839200" cy="715962"/>
          </a:xfrm>
        </p:spPr>
        <p:txBody>
          <a:bodyPr/>
          <a:lstStyle/>
          <a:p>
            <a:r>
              <a:rPr lang="en-US" altLang="en-US">
                <a:ea typeface="Calibri" pitchFamily="34" charset="0"/>
              </a:rPr>
              <a:t>Analytics and Transformation</a:t>
            </a:r>
          </a:p>
        </p:txBody>
      </p:sp>
      <p:sp>
        <p:nvSpPr>
          <p:cNvPr id="13315" name="Content Placeholder 2"/>
          <p:cNvSpPr>
            <a:spLocks noGrp="1"/>
          </p:cNvSpPr>
          <p:nvPr>
            <p:ph idx="1"/>
          </p:nvPr>
        </p:nvSpPr>
        <p:spPr/>
        <p:txBody>
          <a:bodyPr/>
          <a:lstStyle/>
          <a:p>
            <a:pPr>
              <a:defRPr/>
            </a:pPr>
            <a:endParaRPr lang="en-US" sz="2400" b="1" i="1" dirty="0"/>
          </a:p>
          <a:p>
            <a:pPr>
              <a:defRPr/>
            </a:pPr>
            <a:endParaRPr lang="en-US" sz="2400" b="1" i="1" dirty="0"/>
          </a:p>
          <a:p>
            <a:pPr indent="1588" algn="ctr">
              <a:buFontTx/>
              <a:buNone/>
              <a:defRPr/>
            </a:pPr>
            <a:r>
              <a:rPr lang="en-US" b="1" i="1" dirty="0"/>
              <a:t>Through acknowledging truth, privately and publicly, we empower sustainable change, making analytics a critical aspect of healthcare transformation.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Step III -- Analyzing Performance</a:t>
            </a:r>
          </a:p>
        </p:txBody>
      </p:sp>
      <p:sp>
        <p:nvSpPr>
          <p:cNvPr id="54275" name="Content Placeholder 5"/>
          <p:cNvSpPr>
            <a:spLocks noGrp="1"/>
          </p:cNvSpPr>
          <p:nvPr>
            <p:ph idx="1"/>
          </p:nvPr>
        </p:nvSpPr>
        <p:spPr/>
        <p:txBody>
          <a:bodyPr/>
          <a:lstStyle/>
          <a:p>
            <a:pPr eaLnBrk="1" hangingPunct="1"/>
            <a:r>
              <a:rPr lang="en-US" altLang="en-US" sz="2400">
                <a:ea typeface="Calibri" pitchFamily="34" charset="0"/>
              </a:rPr>
              <a:t>SETMA’s average HgbA1c as been steadily improving for the last 10 years.  Yet, our standard deviation calculations revealed that a small subset of our patients were not being treated successfully and were being left behind.  </a:t>
            </a:r>
          </a:p>
          <a:p>
            <a:pPr eaLnBrk="1" hangingPunct="1"/>
            <a:endParaRPr lang="en-US" altLang="en-US" sz="2400">
              <a:ea typeface="Calibri" pitchFamily="34" charset="0"/>
            </a:endParaRPr>
          </a:p>
          <a:p>
            <a:pPr eaLnBrk="1" hangingPunct="1"/>
            <a:r>
              <a:rPr lang="en-US" altLang="en-US" sz="2400">
                <a:ea typeface="Calibri" pitchFamily="34" charset="0"/>
              </a:rPr>
              <a:t>As we have improved our treatment and brought more patients to goal, we have skewed our average.</a:t>
            </a:r>
          </a:p>
          <a:p>
            <a:pPr eaLnBrk="1" hangingPunct="1"/>
            <a:endParaRPr lang="en-US" altLang="en-US" sz="2400">
              <a:ea typeface="Calibri" pitchFamily="34" charset="0"/>
            </a:endParaRPr>
          </a:p>
          <a:p>
            <a:pPr eaLnBrk="1" hangingPunct="1"/>
            <a:r>
              <a:rPr lang="en-US" altLang="en-US" sz="2400">
                <a:ea typeface="Calibri" pitchFamily="34" charset="0"/>
              </a:rPr>
              <a:t>By analyzing the standard deviation of our HgbA1c we have been able to address the patients whose values fall far from the average of the rest of the clinic.</a:t>
            </a:r>
          </a:p>
          <a:p>
            <a:pPr eaLnBrk="1" hangingPunct="1">
              <a:buFontTx/>
              <a:buNone/>
            </a:pPr>
            <a:endParaRPr lang="en-US" altLang="en-US" sz="2400">
              <a:ea typeface="Calibri"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Mean Versus Standard Deviation</a:t>
            </a:r>
          </a:p>
        </p:txBody>
      </p:sp>
      <p:pic>
        <p:nvPicPr>
          <p:cNvPr id="5529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2057400"/>
            <a:ext cx="7551738" cy="3181350"/>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Diabetes Audit - Trending</a:t>
            </a:r>
          </a:p>
        </p:txBody>
      </p:sp>
      <p:pic>
        <p:nvPicPr>
          <p:cNvPr id="563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225" y="2362200"/>
            <a:ext cx="8809038" cy="36576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The Value of Trending</a:t>
            </a:r>
          </a:p>
        </p:txBody>
      </p:sp>
      <p:sp>
        <p:nvSpPr>
          <p:cNvPr id="57347" name="Content Placeholder 3"/>
          <p:cNvSpPr>
            <a:spLocks noGrp="1"/>
          </p:cNvSpPr>
          <p:nvPr>
            <p:ph idx="1"/>
          </p:nvPr>
        </p:nvSpPr>
        <p:spPr>
          <a:xfrm>
            <a:off x="304800" y="1371600"/>
            <a:ext cx="8686800" cy="4956175"/>
          </a:xfrm>
        </p:spPr>
        <p:txBody>
          <a:bodyPr/>
          <a:lstStyle/>
          <a:p>
            <a:pPr eaLnBrk="1" hangingPunct="1">
              <a:buFontTx/>
              <a:buNone/>
            </a:pPr>
            <a:endParaRPr lang="en-US" altLang="en-US">
              <a:ea typeface="Calibri" pitchFamily="34" charset="0"/>
            </a:endParaRPr>
          </a:p>
          <a:p>
            <a:pPr eaLnBrk="1" hangingPunct="1">
              <a:buFontTx/>
              <a:buNone/>
            </a:pPr>
            <a:r>
              <a:rPr lang="en-US" altLang="en-US">
                <a:ea typeface="Calibri" pitchFamily="34" charset="0"/>
              </a:rPr>
              <a:t>In 2009, SETMA launched a Business Intelligence</a:t>
            </a:r>
          </a:p>
          <a:p>
            <a:pPr eaLnBrk="1" hangingPunct="1">
              <a:buFontTx/>
              <a:buNone/>
            </a:pPr>
            <a:r>
              <a:rPr lang="en-US" altLang="en-US">
                <a:ea typeface="Calibri" pitchFamily="34" charset="0"/>
              </a:rPr>
              <a:t>software solution for real-time analytics.  Trending</a:t>
            </a:r>
          </a:p>
          <a:p>
            <a:pPr eaLnBrk="1" hangingPunct="1">
              <a:buFontTx/>
              <a:buNone/>
            </a:pPr>
            <a:r>
              <a:rPr lang="en-US" altLang="en-US">
                <a:ea typeface="Calibri" pitchFamily="34" charset="0"/>
              </a:rPr>
              <a:t>revealed that from October-December,2009, many</a:t>
            </a:r>
          </a:p>
          <a:p>
            <a:pPr eaLnBrk="1" hangingPunct="1">
              <a:buFontTx/>
              <a:buNone/>
            </a:pPr>
            <a:r>
              <a:rPr lang="en-US" altLang="en-US">
                <a:ea typeface="Calibri" pitchFamily="34" charset="0"/>
              </a:rPr>
              <a:t>patients were losing HbA1C control.  Further</a:t>
            </a:r>
          </a:p>
          <a:p>
            <a:pPr eaLnBrk="1" hangingPunct="1">
              <a:buFontTx/>
              <a:buNone/>
            </a:pPr>
            <a:r>
              <a:rPr lang="en-US" altLang="en-US">
                <a:ea typeface="Calibri" pitchFamily="34" charset="0"/>
              </a:rPr>
              <a:t>analysis showed that these patients were being </a:t>
            </a:r>
          </a:p>
          <a:p>
            <a:pPr eaLnBrk="1" hangingPunct="1">
              <a:buFontTx/>
              <a:buNone/>
            </a:pPr>
            <a:r>
              <a:rPr lang="en-US" altLang="en-US">
                <a:ea typeface="Calibri" pitchFamily="34" charset="0"/>
              </a:rPr>
              <a:t>seen and tested less often in this period than those</a:t>
            </a:r>
          </a:p>
          <a:p>
            <a:pPr eaLnBrk="1" hangingPunct="1">
              <a:buFontTx/>
              <a:buNone/>
            </a:pPr>
            <a:r>
              <a:rPr lang="en-US" altLang="en-US">
                <a:ea typeface="Calibri" pitchFamily="34" charset="0"/>
              </a:rPr>
              <a:t>who maintained control.</a:t>
            </a:r>
          </a:p>
          <a:p>
            <a:pPr eaLnBrk="1" hangingPunct="1"/>
            <a:endParaRPr lang="en-US" altLang="en-US">
              <a:ea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6200" y="350838"/>
            <a:ext cx="8839200" cy="715962"/>
          </a:xfrm>
        </p:spPr>
        <p:txBody>
          <a:bodyPr/>
          <a:lstStyle/>
          <a:p>
            <a:r>
              <a:rPr lang="en-US" altLang="en-US">
                <a:ea typeface="Calibri" pitchFamily="34" charset="0"/>
              </a:rPr>
              <a:t>The Value of Trending</a:t>
            </a:r>
          </a:p>
        </p:txBody>
      </p:sp>
      <p:sp>
        <p:nvSpPr>
          <p:cNvPr id="58371" name="Content Placeholder 2"/>
          <p:cNvSpPr>
            <a:spLocks noGrp="1"/>
          </p:cNvSpPr>
          <p:nvPr>
            <p:ph idx="1"/>
          </p:nvPr>
        </p:nvSpPr>
        <p:spPr>
          <a:xfrm>
            <a:off x="381000" y="1676400"/>
            <a:ext cx="8382000" cy="5105400"/>
          </a:xfrm>
        </p:spPr>
        <p:txBody>
          <a:bodyPr/>
          <a:lstStyle/>
          <a:p>
            <a:pPr eaLnBrk="1" hangingPunct="1"/>
            <a:r>
              <a:rPr lang="en-US" altLang="en-US">
                <a:ea typeface="Calibri" pitchFamily="34" charset="0"/>
              </a:rPr>
              <a:t>A 2010 Quality Improvement Initiative included writing all patients with diabetes encouraging them to make appointments and get tested in the last quarter of the year.  </a:t>
            </a:r>
          </a:p>
          <a:p>
            <a:pPr eaLnBrk="1" hangingPunct="1"/>
            <a:r>
              <a:rPr lang="en-US" altLang="en-US">
                <a:ea typeface="Calibri" pitchFamily="34" charset="0"/>
              </a:rPr>
              <a:t>A contract was made, which encouraged celebration of holidays while maintaining dietary discretion, exercise and testing.  </a:t>
            </a:r>
          </a:p>
          <a:p>
            <a:pPr eaLnBrk="1" hangingPunct="1"/>
            <a:r>
              <a:rPr lang="en-US" altLang="en-US" b="1" i="1">
                <a:ea typeface="Calibri" pitchFamily="34" charset="0"/>
              </a:rPr>
              <a:t>In 2011, trending analysis showed that the holiday-induced loss of control had been eliminated.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IV - Public Reporting of Performance</a:t>
            </a:r>
          </a:p>
        </p:txBody>
      </p:sp>
      <p:sp>
        <p:nvSpPr>
          <p:cNvPr id="59395" name="Content Placeholder 3"/>
          <p:cNvSpPr>
            <a:spLocks noGrp="1"/>
          </p:cNvSpPr>
          <p:nvPr>
            <p:ph idx="1"/>
          </p:nvPr>
        </p:nvSpPr>
        <p:spPr/>
        <p:txBody>
          <a:bodyPr/>
          <a:lstStyle/>
          <a:p>
            <a:pPr>
              <a:spcBef>
                <a:spcPts val="500"/>
              </a:spcBef>
              <a:spcAft>
                <a:spcPts val="500"/>
              </a:spcAft>
            </a:pPr>
            <a:r>
              <a:rPr lang="en-US" altLang="en-US" sz="2400">
                <a:ea typeface="Calibri" pitchFamily="34" charset="0"/>
              </a:rPr>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a:spcBef>
                <a:spcPts val="500"/>
              </a:spcBef>
              <a:spcAft>
                <a:spcPts val="500"/>
              </a:spcAft>
            </a:pPr>
            <a:endParaRPr lang="en-US" altLang="en-US" sz="2400">
              <a:ea typeface="Calibri" pitchFamily="34" charset="0"/>
            </a:endParaRPr>
          </a:p>
          <a:p>
            <a:pPr>
              <a:spcBef>
                <a:spcPts val="500"/>
              </a:spcBef>
              <a:spcAft>
                <a:spcPts val="500"/>
              </a:spcAft>
            </a:pPr>
            <a:r>
              <a:rPr lang="en-US" altLang="en-US" sz="2400">
                <a:ea typeface="Calibri" pitchFamily="34" charset="0"/>
              </a:rPr>
              <a:t>To help overcome this “treatment inertia,” SETMA publishes all of our provider auditing (both the good and the bad) as a means to increase the level of discomfort in the healthcare provider and encourage performance improvement (</a:t>
            </a:r>
            <a:r>
              <a:rPr lang="en-US" altLang="en-US" sz="2400" b="1">
                <a:ea typeface="Calibri" pitchFamily="34" charset="0"/>
              </a:rPr>
              <a:t>Boiled Frog Analogy</a:t>
            </a:r>
            <a:r>
              <a:rPr lang="en-US" altLang="en-US" sz="2400">
                <a:ea typeface="Calibri" pitchFamily="34" charset="0"/>
              </a:rPr>
              <a:t>).</a:t>
            </a:r>
          </a:p>
          <a:p>
            <a:pPr eaLnBrk="1" hangingPunct="1"/>
            <a:endParaRPr lang="en-US" altLang="en-US" sz="2400">
              <a:ea typeface="Calibri"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IV - Public Reporting of Performance</a:t>
            </a:r>
          </a:p>
        </p:txBody>
      </p:sp>
      <p:sp>
        <p:nvSpPr>
          <p:cNvPr id="60419" name="Content Placeholder 4"/>
          <p:cNvSpPr>
            <a:spLocks noGrp="1"/>
          </p:cNvSpPr>
          <p:nvPr>
            <p:ph idx="1"/>
          </p:nvPr>
        </p:nvSpPr>
        <p:spPr>
          <a:xfrm>
            <a:off x="457200" y="1600200"/>
            <a:ext cx="1600200" cy="2514600"/>
          </a:xfrm>
        </p:spPr>
        <p:txBody>
          <a:bodyPr/>
          <a:lstStyle/>
          <a:p>
            <a:pPr marL="0" indent="0">
              <a:buFontTx/>
              <a:buNone/>
            </a:pPr>
            <a:r>
              <a:rPr lang="en-US" altLang="en-US" sz="2400">
                <a:ea typeface="Calibri" pitchFamily="34" charset="0"/>
              </a:rPr>
              <a:t>NQF </a:t>
            </a:r>
          </a:p>
          <a:p>
            <a:pPr marL="0" indent="0">
              <a:buFontTx/>
              <a:buNone/>
            </a:pPr>
            <a:r>
              <a:rPr lang="en-US" altLang="en-US" sz="2400">
                <a:ea typeface="Calibri" pitchFamily="34" charset="0"/>
              </a:rPr>
              <a:t>Diabetes </a:t>
            </a:r>
          </a:p>
          <a:p>
            <a:pPr marL="0" indent="0">
              <a:buFontTx/>
              <a:buNone/>
            </a:pPr>
            <a:r>
              <a:rPr lang="en-US" altLang="en-US" sz="2400">
                <a:ea typeface="Calibri" pitchFamily="34" charset="0"/>
              </a:rPr>
              <a:t>Measures</a:t>
            </a:r>
          </a:p>
          <a:p>
            <a:pPr marL="0" indent="0" eaLnBrk="1" hangingPunct="1">
              <a:buFontTx/>
              <a:buNone/>
            </a:pPr>
            <a:endParaRPr lang="en-US" altLang="en-US" sz="2400">
              <a:ea typeface="Calibri" pitchFamily="34" charset="0"/>
            </a:endParaRPr>
          </a:p>
        </p:txBody>
      </p:sp>
      <p:pic>
        <p:nvPicPr>
          <p:cNvPr id="604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62484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 y="350838"/>
            <a:ext cx="8839200" cy="715962"/>
          </a:xfrm>
        </p:spPr>
        <p:txBody>
          <a:bodyPr/>
          <a:lstStyle/>
          <a:p>
            <a:pPr eaLnBrk="1" hangingPunct="1"/>
            <a:r>
              <a:rPr lang="en-US" altLang="en-US">
                <a:ea typeface="Calibri" pitchFamily="34" charset="0"/>
              </a:rPr>
              <a:t>Step IV - Public Reporting of Performance</a:t>
            </a:r>
          </a:p>
        </p:txBody>
      </p:sp>
      <p:sp>
        <p:nvSpPr>
          <p:cNvPr id="61443" name="Content Placeholder 4"/>
          <p:cNvSpPr>
            <a:spLocks noGrp="1"/>
          </p:cNvSpPr>
          <p:nvPr>
            <p:ph idx="1"/>
          </p:nvPr>
        </p:nvSpPr>
        <p:spPr>
          <a:xfrm>
            <a:off x="457200" y="1600200"/>
            <a:ext cx="1600200" cy="2514600"/>
          </a:xfrm>
        </p:spPr>
        <p:txBody>
          <a:bodyPr/>
          <a:lstStyle/>
          <a:p>
            <a:pPr marL="0" indent="0">
              <a:buFontTx/>
              <a:buNone/>
            </a:pPr>
            <a:r>
              <a:rPr lang="en-US" altLang="en-US" sz="2400">
                <a:ea typeface="Calibri" pitchFamily="34" charset="0"/>
              </a:rPr>
              <a:t>NQF </a:t>
            </a:r>
          </a:p>
          <a:p>
            <a:pPr marL="0" indent="0">
              <a:buFontTx/>
              <a:buNone/>
            </a:pPr>
            <a:r>
              <a:rPr lang="en-US" altLang="en-US" sz="2400">
                <a:ea typeface="Calibri" pitchFamily="34" charset="0"/>
              </a:rPr>
              <a:t>Diabetes </a:t>
            </a:r>
          </a:p>
          <a:p>
            <a:pPr marL="0" indent="0">
              <a:buFontTx/>
              <a:buNone/>
            </a:pPr>
            <a:r>
              <a:rPr lang="en-US" altLang="en-US" sz="2400">
                <a:ea typeface="Calibri" pitchFamily="34" charset="0"/>
              </a:rPr>
              <a:t>Measures</a:t>
            </a:r>
          </a:p>
          <a:p>
            <a:pPr marL="0" indent="0" eaLnBrk="1" hangingPunct="1">
              <a:buFontTx/>
              <a:buNone/>
            </a:pPr>
            <a:endParaRPr lang="en-US" altLang="en-US" sz="2400">
              <a:ea typeface="Calibri" pitchFamily="34" charset="0"/>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5424488"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 y="350838"/>
            <a:ext cx="8839200" cy="715962"/>
          </a:xfrm>
        </p:spPr>
        <p:txBody>
          <a:bodyPr/>
          <a:lstStyle/>
          <a:p>
            <a:r>
              <a:rPr lang="en-US" altLang="en-US">
                <a:ea typeface="Calibri" pitchFamily="34" charset="0"/>
              </a:rPr>
              <a:t>Step IV - Public Reporting of Performance</a:t>
            </a:r>
          </a:p>
        </p:txBody>
      </p:sp>
      <p:sp>
        <p:nvSpPr>
          <p:cNvPr id="62467" name="Content Placeholder 2"/>
          <p:cNvSpPr>
            <a:spLocks noGrp="1"/>
          </p:cNvSpPr>
          <p:nvPr>
            <p:ph idx="1"/>
          </p:nvPr>
        </p:nvSpPr>
        <p:spPr>
          <a:xfrm>
            <a:off x="381000" y="1447800"/>
            <a:ext cx="8382000" cy="5334000"/>
          </a:xfrm>
        </p:spPr>
        <p:txBody>
          <a:bodyPr/>
          <a:lstStyle/>
          <a:p>
            <a:pPr>
              <a:buFontTx/>
              <a:buNone/>
            </a:pPr>
            <a:r>
              <a:rPr lang="en-US" altLang="en-US" sz="2000" dirty="0">
                <a:ea typeface="Calibri" pitchFamily="34" charset="0"/>
              </a:rPr>
              <a:t>At </a:t>
            </a:r>
            <a:r>
              <a:rPr lang="en-US" altLang="en-US" sz="2000" dirty="0">
                <a:ea typeface="Calibri" pitchFamily="34" charset="0"/>
                <a:hlinkClick r:id="rId2"/>
              </a:rPr>
              <a:t>www.jameslhollymd.com</a:t>
            </a:r>
            <a:r>
              <a:rPr lang="en-US" altLang="en-US" sz="2000" dirty="0">
                <a:ea typeface="Calibri" pitchFamily="34" charset="0"/>
              </a:rPr>
              <a:t> under Public Reporting, SETMA’s quality performance on</a:t>
            </a:r>
          </a:p>
          <a:p>
            <a:pPr>
              <a:buFontTx/>
              <a:buNone/>
            </a:pPr>
            <a:r>
              <a:rPr lang="en-US" altLang="en-US" sz="2000" dirty="0">
                <a:ea typeface="Calibri" pitchFamily="34" charset="0"/>
              </a:rPr>
              <a:t>over 250 quality metrics can be reviewed.  The following are for the Physician</a:t>
            </a:r>
          </a:p>
          <a:p>
            <a:pPr>
              <a:buFontTx/>
              <a:buNone/>
            </a:pPr>
            <a:r>
              <a:rPr lang="en-US" altLang="en-US" sz="2000" dirty="0">
                <a:ea typeface="Calibri" pitchFamily="34" charset="0"/>
              </a:rPr>
              <a:t>Consortium for Performance Improvement Diabetes Measurement Set.</a:t>
            </a:r>
          </a:p>
          <a:p>
            <a:pPr lvl="1"/>
            <a:r>
              <a:rPr lang="en-US" altLang="en-US" sz="1200" u="sng" dirty="0">
                <a:ea typeface="Calibri" pitchFamily="34" charset="0"/>
                <a:hlinkClick r:id="rId3"/>
              </a:rPr>
              <a:t>2012 - Diabetes Consortium - Blood Pressure Management</a:t>
            </a:r>
            <a:endParaRPr lang="en-US" altLang="en-US" sz="1200" dirty="0">
              <a:ea typeface="Calibri" pitchFamily="34" charset="0"/>
            </a:endParaRPr>
          </a:p>
          <a:p>
            <a:pPr lvl="1"/>
            <a:r>
              <a:rPr lang="en-US" altLang="en-US" sz="1200" u="sng" dirty="0">
                <a:ea typeface="Calibri" pitchFamily="34" charset="0"/>
                <a:hlinkClick r:id="rId4"/>
              </a:rPr>
              <a:t>2011 - Diabetes Consortium - Blood Pressure Management</a:t>
            </a:r>
            <a:endParaRPr lang="en-US" altLang="en-US" sz="1200" dirty="0">
              <a:ea typeface="Calibri" pitchFamily="34" charset="0"/>
            </a:endParaRPr>
          </a:p>
          <a:p>
            <a:pPr lvl="1"/>
            <a:r>
              <a:rPr lang="en-US" altLang="en-US" sz="1200" u="sng" dirty="0">
                <a:ea typeface="Calibri" pitchFamily="34" charset="0"/>
                <a:hlinkClick r:id="rId5"/>
              </a:rPr>
              <a:t>2010 - Diabetes Consortium - Blood Pressure Management</a:t>
            </a:r>
            <a:endParaRPr lang="en-US" altLang="en-US" sz="1200" dirty="0">
              <a:ea typeface="Calibri" pitchFamily="34" charset="0"/>
            </a:endParaRPr>
          </a:p>
          <a:p>
            <a:pPr lvl="1"/>
            <a:r>
              <a:rPr lang="en-US" altLang="en-US" sz="1200" u="sng" dirty="0">
                <a:ea typeface="Calibri" pitchFamily="34" charset="0"/>
                <a:hlinkClick r:id="rId6"/>
              </a:rPr>
              <a:t>2009 - Diabetes Consortium - Blood Pressure Management</a:t>
            </a:r>
            <a:endParaRPr lang="en-US" altLang="en-US" sz="1200" dirty="0">
              <a:ea typeface="Calibri" pitchFamily="34" charset="0"/>
            </a:endParaRPr>
          </a:p>
          <a:p>
            <a:pPr lvl="1"/>
            <a:r>
              <a:rPr lang="en-US" altLang="en-US" sz="1200" u="sng" dirty="0">
                <a:ea typeface="Calibri" pitchFamily="34" charset="0"/>
                <a:hlinkClick r:id="rId7"/>
              </a:rPr>
              <a:t>2012 - Diabetes Consortium - HgbA1c Measures</a:t>
            </a:r>
            <a:endParaRPr lang="en-US" altLang="en-US" sz="1200" dirty="0">
              <a:ea typeface="Calibri" pitchFamily="34" charset="0"/>
            </a:endParaRPr>
          </a:p>
          <a:p>
            <a:pPr lvl="1"/>
            <a:r>
              <a:rPr lang="en-US" altLang="en-US" sz="1200" u="sng" dirty="0">
                <a:ea typeface="Calibri" pitchFamily="34" charset="0"/>
                <a:hlinkClick r:id="rId8"/>
              </a:rPr>
              <a:t>2011 - Diabetes Consortium - HgbA1c Measures</a:t>
            </a:r>
            <a:endParaRPr lang="en-US" altLang="en-US" sz="1200" dirty="0">
              <a:ea typeface="Calibri" pitchFamily="34" charset="0"/>
            </a:endParaRPr>
          </a:p>
          <a:p>
            <a:pPr lvl="1"/>
            <a:r>
              <a:rPr lang="en-US" altLang="en-US" sz="1200" u="sng" dirty="0">
                <a:ea typeface="Calibri" pitchFamily="34" charset="0"/>
                <a:hlinkClick r:id="rId9"/>
              </a:rPr>
              <a:t>2010 - Diabetes Consortium - HgbA1c Measures</a:t>
            </a:r>
            <a:endParaRPr lang="en-US" altLang="en-US" sz="1200" dirty="0">
              <a:ea typeface="Calibri" pitchFamily="34" charset="0"/>
            </a:endParaRPr>
          </a:p>
          <a:p>
            <a:pPr lvl="1"/>
            <a:r>
              <a:rPr lang="en-US" altLang="en-US" sz="1200" u="sng" dirty="0">
                <a:ea typeface="Calibri" pitchFamily="34" charset="0"/>
                <a:hlinkClick r:id="rId10"/>
              </a:rPr>
              <a:t>2009 - Diabetes Consortium - HgbA1c Measures</a:t>
            </a:r>
            <a:endParaRPr lang="en-US" altLang="en-US" sz="1200" dirty="0">
              <a:ea typeface="Calibri" pitchFamily="34" charset="0"/>
            </a:endParaRPr>
          </a:p>
          <a:p>
            <a:pPr lvl="1"/>
            <a:r>
              <a:rPr lang="en-US" altLang="en-US" sz="1200" u="sng" dirty="0">
                <a:ea typeface="Calibri" pitchFamily="34" charset="0"/>
                <a:hlinkClick r:id="rId11"/>
              </a:rPr>
              <a:t>2012 - Diabetes Consortium - Lipid Measures</a:t>
            </a:r>
            <a:endParaRPr lang="en-US" altLang="en-US" sz="1200" dirty="0">
              <a:ea typeface="Calibri" pitchFamily="34" charset="0"/>
            </a:endParaRPr>
          </a:p>
          <a:p>
            <a:pPr lvl="1"/>
            <a:r>
              <a:rPr lang="en-US" altLang="en-US" sz="1200" u="sng" dirty="0">
                <a:ea typeface="Calibri" pitchFamily="34" charset="0"/>
                <a:hlinkClick r:id="rId12"/>
              </a:rPr>
              <a:t>2011 - Diabetes Consortium - Lipid Measures</a:t>
            </a:r>
            <a:endParaRPr lang="en-US" altLang="en-US" sz="1200" dirty="0">
              <a:ea typeface="Calibri" pitchFamily="34" charset="0"/>
            </a:endParaRPr>
          </a:p>
          <a:p>
            <a:pPr lvl="1"/>
            <a:r>
              <a:rPr lang="en-US" altLang="en-US" sz="1200" u="sng" dirty="0">
                <a:ea typeface="Calibri" pitchFamily="34" charset="0"/>
                <a:hlinkClick r:id="rId13"/>
              </a:rPr>
              <a:t>2010 - Diabetes Consortium - Lipid Measures</a:t>
            </a:r>
            <a:endParaRPr lang="en-US" altLang="en-US" sz="1200" dirty="0">
              <a:ea typeface="Calibri" pitchFamily="34" charset="0"/>
            </a:endParaRPr>
          </a:p>
          <a:p>
            <a:pPr lvl="1"/>
            <a:r>
              <a:rPr lang="en-US" altLang="en-US" sz="1200" u="sng" dirty="0">
                <a:ea typeface="Calibri" pitchFamily="34" charset="0"/>
                <a:hlinkClick r:id="rId14"/>
              </a:rPr>
              <a:t>2009 - Diabetes Consortium - Lipid Measures</a:t>
            </a:r>
            <a:endParaRPr lang="en-US" altLang="en-US" sz="1200" dirty="0">
              <a:ea typeface="Calibri" pitchFamily="34" charset="0"/>
            </a:endParaRPr>
          </a:p>
          <a:p>
            <a:pPr lvl="1"/>
            <a:r>
              <a:rPr lang="en-US" altLang="en-US" sz="1200" u="sng" dirty="0">
                <a:ea typeface="Calibri" pitchFamily="34" charset="0"/>
                <a:hlinkClick r:id="rId15"/>
              </a:rPr>
              <a:t>2012 - Diabetes Consortium - Smoking Cessation</a:t>
            </a:r>
            <a:endParaRPr lang="en-US" altLang="en-US" sz="1200" dirty="0">
              <a:ea typeface="Calibri" pitchFamily="34" charset="0"/>
            </a:endParaRPr>
          </a:p>
          <a:p>
            <a:pPr lvl="1"/>
            <a:r>
              <a:rPr lang="en-US" altLang="en-US" sz="1200" u="sng" dirty="0">
                <a:ea typeface="Calibri" pitchFamily="34" charset="0"/>
                <a:hlinkClick r:id="rId16"/>
              </a:rPr>
              <a:t>2011 - Diabetes Consortium - Smoking Cessation</a:t>
            </a:r>
            <a:endParaRPr lang="en-US" altLang="en-US" sz="1200" dirty="0">
              <a:ea typeface="Calibri" pitchFamily="34" charset="0"/>
            </a:endParaRPr>
          </a:p>
          <a:p>
            <a:pPr lvl="1"/>
            <a:r>
              <a:rPr lang="en-US" altLang="en-US" sz="1200" u="sng" dirty="0">
                <a:ea typeface="Calibri" pitchFamily="34" charset="0"/>
                <a:hlinkClick r:id="rId17"/>
              </a:rPr>
              <a:t>2010 - Diabetes Consortium - Smoking Cessation</a:t>
            </a:r>
            <a:endParaRPr lang="en-US" altLang="en-US" sz="1200" dirty="0">
              <a:ea typeface="Calibri" pitchFamily="34" charset="0"/>
            </a:endParaRPr>
          </a:p>
          <a:p>
            <a:pPr lvl="1"/>
            <a:r>
              <a:rPr lang="en-US" altLang="en-US" sz="1200" u="sng" dirty="0">
                <a:ea typeface="Calibri" pitchFamily="34" charset="0"/>
                <a:hlinkClick r:id="rId18"/>
              </a:rPr>
              <a:t>2009 - Diabetes Consortium - Smoking Cessation</a:t>
            </a:r>
            <a:endParaRPr lang="en-US" altLang="en-US" sz="1200" dirty="0">
              <a:ea typeface="Calibri" pitchFamily="34" charset="0"/>
            </a:endParaRPr>
          </a:p>
          <a:p>
            <a:pPr lvl="1"/>
            <a:r>
              <a:rPr lang="en-US" altLang="en-US" sz="1200" u="sng" dirty="0">
                <a:ea typeface="Calibri" pitchFamily="34" charset="0"/>
                <a:hlinkClick r:id="rId19"/>
              </a:rPr>
              <a:t>2012 - Diabetes Consortium - Urinalysis, </a:t>
            </a:r>
            <a:r>
              <a:rPr lang="en-US" altLang="en-US" sz="1200" u="sng" dirty="0" err="1">
                <a:ea typeface="Calibri" pitchFamily="34" charset="0"/>
                <a:hlinkClick r:id="rId19"/>
              </a:rPr>
              <a:t>Microalbumin</a:t>
            </a:r>
            <a:r>
              <a:rPr lang="en-US" altLang="en-US" sz="1200" u="sng" dirty="0">
                <a:ea typeface="Calibri" pitchFamily="34" charset="0"/>
                <a:hlinkClick r:id="rId19"/>
              </a:rPr>
              <a:t>, Dilated Eye, Flu Shot, Foot Exam and Aspirin</a:t>
            </a:r>
            <a:endParaRPr lang="en-US" altLang="en-US" sz="1200" dirty="0">
              <a:ea typeface="Calibri" pitchFamily="34" charset="0"/>
            </a:endParaRPr>
          </a:p>
          <a:p>
            <a:pPr lvl="1"/>
            <a:r>
              <a:rPr lang="en-US" altLang="en-US" sz="1200" u="sng" dirty="0">
                <a:ea typeface="Calibri" pitchFamily="34" charset="0"/>
                <a:hlinkClick r:id="rId20"/>
              </a:rPr>
              <a:t>2011 - Diabetes Consortium - Urinalysis, </a:t>
            </a:r>
            <a:r>
              <a:rPr lang="en-US" altLang="en-US" sz="1200" u="sng" dirty="0" err="1">
                <a:ea typeface="Calibri" pitchFamily="34" charset="0"/>
                <a:hlinkClick r:id="rId20"/>
              </a:rPr>
              <a:t>Microalbumin</a:t>
            </a:r>
            <a:r>
              <a:rPr lang="en-US" altLang="en-US" sz="1200" u="sng" dirty="0">
                <a:ea typeface="Calibri" pitchFamily="34" charset="0"/>
                <a:hlinkClick r:id="rId20"/>
              </a:rPr>
              <a:t>, Dilated Eye, Flu Shot, Foot Exam and Aspirin</a:t>
            </a:r>
            <a:endParaRPr lang="en-US" altLang="en-US" sz="1200" dirty="0">
              <a:ea typeface="Calibri" pitchFamily="34" charset="0"/>
            </a:endParaRPr>
          </a:p>
          <a:p>
            <a:pPr lvl="1"/>
            <a:r>
              <a:rPr lang="en-US" altLang="en-US" sz="1200" u="sng" dirty="0">
                <a:ea typeface="Calibri" pitchFamily="34" charset="0"/>
                <a:hlinkClick r:id="rId21"/>
              </a:rPr>
              <a:t>2010 - Diabetes Consortium - Urinalysis, </a:t>
            </a:r>
            <a:r>
              <a:rPr lang="en-US" altLang="en-US" sz="1200" u="sng" dirty="0" err="1">
                <a:ea typeface="Calibri" pitchFamily="34" charset="0"/>
                <a:hlinkClick r:id="rId21"/>
              </a:rPr>
              <a:t>Microalbumin</a:t>
            </a:r>
            <a:r>
              <a:rPr lang="en-US" altLang="en-US" sz="1200" u="sng" dirty="0">
                <a:ea typeface="Calibri" pitchFamily="34" charset="0"/>
                <a:hlinkClick r:id="rId21"/>
              </a:rPr>
              <a:t>, Dilated Eye, Flu Shot, Foot Exam and Aspirin</a:t>
            </a:r>
            <a:endParaRPr lang="en-US" altLang="en-US" sz="1200" dirty="0">
              <a:ea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04800"/>
            <a:ext cx="8839200" cy="715963"/>
          </a:xfrm>
        </p:spPr>
        <p:txBody>
          <a:bodyPr/>
          <a:lstStyle/>
          <a:p>
            <a:pPr eaLnBrk="1" hangingPunct="1"/>
            <a:r>
              <a:rPr lang="en-US" altLang="en-US">
                <a:ea typeface="Calibri" pitchFamily="34" charset="0"/>
              </a:rPr>
              <a:t>The Triple Aim</a:t>
            </a:r>
          </a:p>
        </p:txBody>
      </p:sp>
      <p:sp>
        <p:nvSpPr>
          <p:cNvPr id="6147" name="Content Placeholder 2"/>
          <p:cNvSpPr>
            <a:spLocks noGrp="1"/>
          </p:cNvSpPr>
          <p:nvPr>
            <p:ph idx="1"/>
          </p:nvPr>
        </p:nvSpPr>
        <p:spPr/>
        <p:txBody>
          <a:bodyPr/>
          <a:lstStyle/>
          <a:p>
            <a:pPr marL="514350" indent="-514350" eaLnBrk="1" hangingPunct="1">
              <a:buFontTx/>
              <a:buNone/>
              <a:defRPr/>
            </a:pPr>
            <a:r>
              <a:rPr lang="en-US" dirty="0">
                <a:ea typeface="Calibri" pitchFamily="34" charset="0"/>
              </a:rPr>
              <a:t>The </a:t>
            </a:r>
            <a:r>
              <a:rPr lang="en-US" b="1" i="1" dirty="0">
                <a:ea typeface="Calibri" pitchFamily="34" charset="0"/>
              </a:rPr>
              <a:t>IHI Triple Aim </a:t>
            </a:r>
            <a:r>
              <a:rPr lang="en-US" dirty="0">
                <a:ea typeface="Calibri" pitchFamily="34" charset="0"/>
              </a:rPr>
              <a:t>restated by CMS</a:t>
            </a:r>
          </a:p>
          <a:p>
            <a:pPr marL="514350" indent="-514350" eaLnBrk="1" hangingPunct="1">
              <a:buFontTx/>
              <a:buNone/>
              <a:defRPr/>
            </a:pPr>
            <a:r>
              <a:rPr lang="en-US" dirty="0">
                <a:ea typeface="Calibri" pitchFamily="34" charset="0"/>
              </a:rPr>
              <a:t>Administrator as:</a:t>
            </a:r>
          </a:p>
          <a:p>
            <a:pPr marL="514350" indent="-514350" eaLnBrk="1" hangingPunct="1">
              <a:buFontTx/>
              <a:buNone/>
              <a:defRPr/>
            </a:pPr>
            <a:endParaRPr lang="en-US" dirty="0">
              <a:ea typeface="Calibri" pitchFamily="34" charset="0"/>
            </a:endParaRPr>
          </a:p>
          <a:p>
            <a:pPr marL="514350" indent="-514350" eaLnBrk="1" hangingPunct="1">
              <a:buFont typeface="Microsoft Sans Serif" pitchFamily="34" charset="0"/>
              <a:buAutoNum type="arabicPeriod"/>
              <a:defRPr/>
            </a:pPr>
            <a:r>
              <a:rPr lang="en-US" sz="3600" dirty="0">
                <a:ea typeface="Calibri" pitchFamily="34" charset="0"/>
              </a:rPr>
              <a:t>Improved Care</a:t>
            </a:r>
          </a:p>
          <a:p>
            <a:pPr marL="514350" indent="-514350" eaLnBrk="1" hangingPunct="1">
              <a:buFont typeface="Microsoft Sans Serif" pitchFamily="34" charset="0"/>
              <a:buAutoNum type="arabicPeriod"/>
              <a:defRPr/>
            </a:pPr>
            <a:r>
              <a:rPr lang="en-US" sz="3600" dirty="0">
                <a:ea typeface="Calibri" pitchFamily="34" charset="0"/>
              </a:rPr>
              <a:t>Improved Health</a:t>
            </a:r>
          </a:p>
          <a:p>
            <a:pPr marL="514350" indent="-514350" eaLnBrk="1" hangingPunct="1">
              <a:buFont typeface="Microsoft Sans Serif" pitchFamily="34" charset="0"/>
              <a:buAutoNum type="arabicPeriod"/>
              <a:defRPr/>
            </a:pPr>
            <a:r>
              <a:rPr lang="en-US" sz="3600" dirty="0">
                <a:ea typeface="Calibri" pitchFamily="34" charset="0"/>
              </a:rPr>
              <a:t>Decreased Cost</a:t>
            </a:r>
          </a:p>
          <a:p>
            <a:pPr marL="514350" indent="-514350" eaLnBrk="1" hangingPunct="1">
              <a:buFont typeface="Microsoft Sans Serif" pitchFamily="34" charset="0"/>
              <a:buAutoNum type="arabicPeriod"/>
              <a:defRPr/>
            </a:pPr>
            <a:endParaRPr lang="en-US" sz="1100" dirty="0">
              <a:ea typeface="Calibri" pitchFamily="34" charset="0"/>
            </a:endParaRPr>
          </a:p>
          <a:p>
            <a:pPr algn="r">
              <a:buFontTx/>
              <a:buNone/>
              <a:defRPr/>
            </a:pPr>
            <a:r>
              <a:rPr lang="en-US" sz="2000" dirty="0">
                <a:solidFill>
                  <a:schemeClr val="tx1">
                    <a:lumMod val="50000"/>
                  </a:schemeClr>
                </a:solidFill>
              </a:rPr>
              <a:t>Donald M. Berwick, Thomas W. Nolan and John Whittington</a:t>
            </a:r>
          </a:p>
          <a:p>
            <a:pPr algn="r">
              <a:buFontTx/>
              <a:buNone/>
              <a:defRPr/>
            </a:pPr>
            <a:r>
              <a:rPr lang="en-US" sz="2000" i="1" dirty="0">
                <a:solidFill>
                  <a:schemeClr val="tx1">
                    <a:lumMod val="50000"/>
                  </a:schemeClr>
                </a:solidFill>
              </a:rPr>
              <a:t>Health Affairs </a:t>
            </a:r>
            <a:r>
              <a:rPr lang="en-US" sz="2000" dirty="0">
                <a:solidFill>
                  <a:schemeClr val="tx1">
                    <a:lumMod val="50000"/>
                  </a:schemeClr>
                </a:solidFill>
              </a:rPr>
              <a:t>May 2008 vol. 27 no. 3 759-769</a:t>
            </a:r>
          </a:p>
          <a:p>
            <a:pPr marL="514350" indent="-514350" eaLnBrk="1" hangingPunct="1">
              <a:buFontTx/>
              <a:buNone/>
              <a:defRPr/>
            </a:pPr>
            <a:endParaRPr lang="en-US" sz="3600" dirty="0">
              <a:ea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Step IV - Public Reporting of Performance</a:t>
            </a:r>
          </a:p>
        </p:txBody>
      </p:sp>
      <p:sp>
        <p:nvSpPr>
          <p:cNvPr id="63491" name="Content Placeholder 2"/>
          <p:cNvSpPr>
            <a:spLocks noGrp="1"/>
          </p:cNvSpPr>
          <p:nvPr>
            <p:ph idx="1"/>
          </p:nvPr>
        </p:nvSpPr>
        <p:spPr>
          <a:xfrm>
            <a:off x="228600" y="1676400"/>
            <a:ext cx="8763000" cy="5181600"/>
          </a:xfrm>
        </p:spPr>
        <p:txBody>
          <a:bodyPr/>
          <a:lstStyle/>
          <a:p>
            <a:pPr marL="457200" indent="-457200" eaLnBrk="1" hangingPunct="1">
              <a:spcBef>
                <a:spcPct val="0"/>
              </a:spcBef>
            </a:pPr>
            <a:r>
              <a:rPr lang="en-US" altLang="en-US" b="1">
                <a:ea typeface="Calibri" pitchFamily="34" charset="0"/>
              </a:rPr>
              <a:t>Public reporting of quality metrics by provider name must not be a novelty in healthcare but must be the standard.  </a:t>
            </a:r>
          </a:p>
          <a:p>
            <a:pPr marL="457200" indent="-457200" eaLnBrk="1" hangingPunct="1">
              <a:spcBef>
                <a:spcPct val="0"/>
              </a:spcBef>
            </a:pPr>
            <a:r>
              <a:rPr lang="en-US" altLang="en-US">
                <a:ea typeface="Calibri" pitchFamily="34" charset="0"/>
              </a:rPr>
              <a:t>Even with the acknowledgment of the Hawthorne effect, the improvement in healthcare outcomes achieved with public reporting is real.  Nothing overcomes clinical inertia as does performance transparency through public reporting of quality performance by provider name.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 y="350838"/>
            <a:ext cx="8839200" cy="715962"/>
          </a:xfrm>
        </p:spPr>
        <p:txBody>
          <a:bodyPr rtlCol="0">
            <a:normAutofit fontScale="90000"/>
          </a:bodyPr>
          <a:lstStyle/>
          <a:p>
            <a:pPr eaLnBrk="1" fontAlgn="auto" hangingPunct="1">
              <a:spcAft>
                <a:spcPts val="0"/>
              </a:spcAft>
              <a:defRPr/>
            </a:pPr>
            <a:r>
              <a:rPr lang="en-US" sz="3200" dirty="0"/>
              <a:t>Step V -- Quality Assessment &amp; </a:t>
            </a:r>
            <a:br>
              <a:rPr lang="en-US" sz="3200" dirty="0"/>
            </a:br>
            <a:r>
              <a:rPr lang="en-US" sz="3200" dirty="0"/>
              <a:t>Performance Improvement</a:t>
            </a:r>
          </a:p>
        </p:txBody>
      </p:sp>
      <p:sp>
        <p:nvSpPr>
          <p:cNvPr id="64515" name="Content Placeholder 3"/>
          <p:cNvSpPr>
            <a:spLocks noGrp="1"/>
          </p:cNvSpPr>
          <p:nvPr>
            <p:ph idx="1"/>
          </p:nvPr>
        </p:nvSpPr>
        <p:spPr/>
        <p:txBody>
          <a:bodyPr/>
          <a:lstStyle/>
          <a:p>
            <a:pPr>
              <a:spcBef>
                <a:spcPts val="500"/>
              </a:spcBef>
              <a:spcAft>
                <a:spcPts val="500"/>
              </a:spcAft>
            </a:pPr>
            <a:r>
              <a:rPr lang="en-US" altLang="en-US" sz="2800" b="1">
                <a:ea typeface="Calibri" pitchFamily="34" charset="0"/>
              </a:rPr>
              <a:t>Quality Assessment and Performance Improvement </a:t>
            </a:r>
            <a:r>
              <a:rPr lang="en-US" altLang="en-US" sz="2800">
                <a:ea typeface="Calibri" pitchFamily="34" charset="0"/>
              </a:rPr>
              <a:t>(QAPI) is SETMA’s roadmap for the future.  With data in hand,  we can begin to use the outcomes to design quality initiatives for our future.</a:t>
            </a:r>
          </a:p>
          <a:p>
            <a:pPr>
              <a:spcBef>
                <a:spcPts val="500"/>
              </a:spcBef>
              <a:spcAft>
                <a:spcPts val="500"/>
              </a:spcAft>
            </a:pPr>
            <a:r>
              <a:rPr lang="en-US" altLang="en-US" sz="2800">
                <a:ea typeface="Calibri" pitchFamily="34" charset="0"/>
              </a:rPr>
              <a:t>We can analyze our data to identify disparities in care between</a:t>
            </a:r>
          </a:p>
          <a:p>
            <a:pPr lvl="1">
              <a:spcBef>
                <a:spcPct val="0"/>
              </a:spcBef>
              <a:buFont typeface="Arial" charset="0"/>
              <a:buChar char="•"/>
            </a:pPr>
            <a:r>
              <a:rPr lang="en-US" altLang="en-US">
                <a:ea typeface="Calibri" pitchFamily="34" charset="0"/>
              </a:rPr>
              <a:t>Ethnicities</a:t>
            </a:r>
          </a:p>
          <a:p>
            <a:pPr lvl="1">
              <a:spcBef>
                <a:spcPct val="0"/>
              </a:spcBef>
              <a:buFont typeface="Arial" charset="0"/>
              <a:buChar char="•"/>
            </a:pPr>
            <a:r>
              <a:rPr lang="en-US" altLang="en-US">
                <a:ea typeface="Calibri" pitchFamily="34" charset="0"/>
              </a:rPr>
              <a:t>Socio-Economic Groups</a:t>
            </a:r>
          </a:p>
          <a:p>
            <a:pPr lvl="1">
              <a:spcBef>
                <a:spcPct val="0"/>
              </a:spcBef>
              <a:buFont typeface="Arial" charset="0"/>
              <a:buChar char="•"/>
            </a:pPr>
            <a:r>
              <a:rPr lang="en-US" altLang="en-US">
                <a:ea typeface="Calibri" pitchFamily="34" charset="0"/>
              </a:rPr>
              <a:t>Age Groups</a:t>
            </a:r>
          </a:p>
          <a:p>
            <a:pPr lvl="1">
              <a:spcBef>
                <a:spcPct val="0"/>
              </a:spcBef>
              <a:buFont typeface="Arial" charset="0"/>
              <a:buChar char="•"/>
            </a:pPr>
            <a:r>
              <a:rPr lang="en-US" altLang="en-US">
                <a:ea typeface="Calibri" pitchFamily="34" charset="0"/>
              </a:rPr>
              <a:t>Gender</a:t>
            </a:r>
          </a:p>
          <a:p>
            <a:pPr>
              <a:spcBef>
                <a:spcPts val="500"/>
              </a:spcBef>
              <a:spcAft>
                <a:spcPts val="500"/>
              </a:spcAft>
            </a:pPr>
            <a:endParaRPr lang="en-US" altLang="en-US" sz="2400">
              <a:ea typeface="Calibri" pitchFamily="34" charset="0"/>
            </a:endParaRPr>
          </a:p>
          <a:p>
            <a:pPr eaLnBrk="1" hangingPunct="1"/>
            <a:endParaRPr lang="en-US" altLang="en-US">
              <a:ea typeface="Calibri"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 y="350838"/>
            <a:ext cx="8839200" cy="715962"/>
          </a:xfrm>
        </p:spPr>
        <p:txBody>
          <a:bodyPr rtlCol="0">
            <a:normAutofit fontScale="90000"/>
          </a:bodyPr>
          <a:lstStyle/>
          <a:p>
            <a:pPr eaLnBrk="1" fontAlgn="auto" hangingPunct="1">
              <a:spcAft>
                <a:spcPts val="0"/>
              </a:spcAft>
              <a:defRPr/>
            </a:pPr>
            <a:r>
              <a:rPr lang="en-US" dirty="0"/>
              <a:t>Step V -- Quality Assessment &amp; </a:t>
            </a:r>
            <a:br>
              <a:rPr lang="en-US" dirty="0"/>
            </a:br>
            <a:r>
              <a:rPr lang="en-US" dirty="0"/>
              <a:t>Performance Improvement</a:t>
            </a:r>
          </a:p>
        </p:txBody>
      </p:sp>
      <p:sp>
        <p:nvSpPr>
          <p:cNvPr id="65539" name="Content Placeholder 5"/>
          <p:cNvSpPr>
            <a:spLocks noGrp="1"/>
          </p:cNvSpPr>
          <p:nvPr>
            <p:ph idx="1"/>
          </p:nvPr>
        </p:nvSpPr>
        <p:spPr/>
        <p:txBody>
          <a:bodyPr/>
          <a:lstStyle/>
          <a:p>
            <a:pPr eaLnBrk="1" hangingPunct="1"/>
            <a:endParaRPr lang="en-US" altLang="en-US">
              <a:ea typeface="Calibri" pitchFamily="34" charset="0"/>
            </a:endParaRP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725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304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733800"/>
            <a:ext cx="51720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Summary - SETMA Model of Care</a:t>
            </a:r>
          </a:p>
        </p:txBody>
      </p:sp>
      <p:sp>
        <p:nvSpPr>
          <p:cNvPr id="38915" name="Content Placeholder 2"/>
          <p:cNvSpPr>
            <a:spLocks noGrp="1"/>
          </p:cNvSpPr>
          <p:nvPr>
            <p:ph idx="1"/>
          </p:nvPr>
        </p:nvSpPr>
        <p:spPr/>
        <p:txBody>
          <a:bodyPr>
            <a:normAutofit/>
          </a:bodyPr>
          <a:lstStyle/>
          <a:p>
            <a:pPr eaLnBrk="1" hangingPunct="1">
              <a:buFontTx/>
              <a:buNone/>
              <a:defRPr/>
            </a:pPr>
            <a:endParaRPr lang="en-US" sz="2800" dirty="0"/>
          </a:p>
          <a:p>
            <a:pPr marL="117475" indent="-7938" algn="ctr" eaLnBrk="1" hangingPunct="1">
              <a:buFontTx/>
              <a:buNone/>
              <a:defRPr/>
            </a:pPr>
            <a:r>
              <a:rPr lang="en-US" sz="2800" dirty="0"/>
              <a:t>With the evidenced-based, science foundation of SETMA’s Model of Care, Coordination and integration of Care, with the deployment of NextGen’s </a:t>
            </a:r>
            <a:r>
              <a:rPr lang="en-US" sz="2800" i="1" dirty="0"/>
              <a:t>NextMD</a:t>
            </a:r>
            <a:r>
              <a:rPr lang="en-US" sz="2800" dirty="0"/>
              <a:t> </a:t>
            </a:r>
            <a:r>
              <a:rPr lang="en-US" sz="2800" baseline="30000" dirty="0"/>
              <a:t>@ </a:t>
            </a:r>
            <a:r>
              <a:rPr lang="en-US" sz="2800" dirty="0"/>
              <a:t>and </a:t>
            </a:r>
            <a:r>
              <a:rPr lang="en-US" sz="2800" i="1" dirty="0"/>
              <a:t>Health Information Exchange</a:t>
            </a:r>
            <a:r>
              <a:rPr lang="en-US" sz="2800" i="1" baseline="30000" dirty="0"/>
              <a:t>@</a:t>
            </a:r>
            <a:r>
              <a:rPr lang="en-US" sz="2800" dirty="0"/>
              <a:t>, continue to place the patient at the center of all healthcare delivery in SETMA’s PC-MH.</a:t>
            </a:r>
          </a:p>
          <a:p>
            <a:pPr eaLnBrk="1" hangingPunct="1">
              <a:buFontTx/>
              <a:buNone/>
              <a:defRPr/>
            </a:pPr>
            <a:endParaRPr lang="en-US" dirty="0"/>
          </a:p>
          <a:p>
            <a:pPr eaLnBrk="1" hangingPunct="1">
              <a:defRPr/>
            </a:pPr>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a:xfrm>
            <a:off x="76200" y="350838"/>
            <a:ext cx="8839200" cy="715962"/>
          </a:xfrm>
        </p:spPr>
        <p:txBody>
          <a:bodyPr/>
          <a:lstStyle/>
          <a:p>
            <a:pPr eaLnBrk="1" hangingPunct="1"/>
            <a:r>
              <a:rPr lang="en-US" altLang="en-US">
                <a:ea typeface="Calibri" pitchFamily="34" charset="0"/>
              </a:rPr>
              <a:t>Domains of Healthcare Transformation</a:t>
            </a:r>
          </a:p>
        </p:txBody>
      </p:sp>
      <p:sp>
        <p:nvSpPr>
          <p:cNvPr id="67587" name="Content Placeholder 3"/>
          <p:cNvSpPr>
            <a:spLocks noGrp="1"/>
          </p:cNvSpPr>
          <p:nvPr>
            <p:ph idx="1"/>
          </p:nvPr>
        </p:nvSpPr>
        <p:spPr/>
        <p:txBody>
          <a:bodyPr/>
          <a:lstStyle/>
          <a:p>
            <a:pPr marL="457200" indent="-457200" eaLnBrk="1" hangingPunct="1">
              <a:buFont typeface="Georgia" pitchFamily="18" charset="0"/>
              <a:buAutoNum type="arabicPeriod"/>
            </a:pPr>
            <a:r>
              <a:rPr lang="en-US" altLang="en-US" b="1">
                <a:ea typeface="Calibri" pitchFamily="34" charset="0"/>
              </a:rPr>
              <a:t>The Substance  </a:t>
            </a:r>
            <a:r>
              <a:rPr lang="en-US" altLang="en-US">
                <a:ea typeface="Calibri" pitchFamily="34" charset="0"/>
              </a:rPr>
              <a:t>--  Evidenced-based medicine and comprehensive health promotion</a:t>
            </a:r>
          </a:p>
          <a:p>
            <a:pPr marL="457200" indent="-457200" eaLnBrk="1" hangingPunct="1">
              <a:buFont typeface="Georgia" pitchFamily="18" charset="0"/>
              <a:buAutoNum type="arabicPeriod"/>
            </a:pPr>
            <a:r>
              <a:rPr lang="en-US" altLang="en-US" b="1">
                <a:ea typeface="Calibri" pitchFamily="34" charset="0"/>
              </a:rPr>
              <a:t>The Method  </a:t>
            </a:r>
            <a:r>
              <a:rPr lang="en-US" altLang="en-US">
                <a:ea typeface="Calibri" pitchFamily="34" charset="0"/>
              </a:rPr>
              <a:t>-- Electronic Patient Management </a:t>
            </a:r>
          </a:p>
          <a:p>
            <a:pPr marL="457200" indent="-457200" eaLnBrk="1" hangingPunct="1">
              <a:buFont typeface="Georgia" pitchFamily="18" charset="0"/>
              <a:buAutoNum type="arabicPeriod"/>
            </a:pPr>
            <a:r>
              <a:rPr lang="en-US" altLang="en-US" b="1">
                <a:ea typeface="Calibri" pitchFamily="34" charset="0"/>
              </a:rPr>
              <a:t>The Organization  </a:t>
            </a:r>
            <a:r>
              <a:rPr lang="en-US" altLang="en-US">
                <a:ea typeface="Calibri" pitchFamily="34" charset="0"/>
              </a:rPr>
              <a:t>-- Patient-centered Medical Home</a:t>
            </a:r>
          </a:p>
          <a:p>
            <a:pPr marL="457200" indent="-457200" eaLnBrk="1" hangingPunct="1">
              <a:buFont typeface="Georgia" pitchFamily="18" charset="0"/>
              <a:buAutoNum type="arabicPeriod"/>
            </a:pPr>
            <a:r>
              <a:rPr lang="en-US" altLang="en-US" b="1">
                <a:ea typeface="Calibri" pitchFamily="34" charset="0"/>
              </a:rPr>
              <a:t>The Funding  </a:t>
            </a:r>
            <a:r>
              <a:rPr lang="en-US" altLang="en-US">
                <a:ea typeface="Calibri" pitchFamily="34" charset="0"/>
              </a:rPr>
              <a:t>-- Capitation with payment for quality outcomes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Medical Home</a:t>
            </a:r>
          </a:p>
        </p:txBody>
      </p:sp>
      <p:sp>
        <p:nvSpPr>
          <p:cNvPr id="34819" name="Content Placeholder 2"/>
          <p:cNvSpPr>
            <a:spLocks noGrp="1"/>
          </p:cNvSpPr>
          <p:nvPr>
            <p:ph idx="1"/>
          </p:nvPr>
        </p:nvSpPr>
        <p:spPr/>
        <p:txBody>
          <a:bodyPr rtlCol="0">
            <a:normAutofit fontScale="92500"/>
          </a:bodyPr>
          <a:lstStyle/>
          <a:p>
            <a:pPr algn="ctr" eaLnBrk="1" fontAlgn="auto" hangingPunct="1">
              <a:spcAft>
                <a:spcPts val="0"/>
              </a:spcAft>
              <a:buFont typeface="Wingdings 2" pitchFamily="18" charset="2"/>
              <a:buNone/>
              <a:defRPr/>
            </a:pPr>
            <a:r>
              <a:rPr lang="en-US" sz="3000" b="1" dirty="0"/>
              <a:t>Medical Home prepares you for the future by helping</a:t>
            </a:r>
          </a:p>
          <a:p>
            <a:pPr algn="ctr" eaLnBrk="1" fontAlgn="auto" hangingPunct="1">
              <a:spcAft>
                <a:spcPts val="0"/>
              </a:spcAft>
              <a:buFont typeface="Wingdings 2" pitchFamily="18" charset="2"/>
              <a:buNone/>
              <a:defRPr/>
            </a:pPr>
            <a:r>
              <a:rPr lang="en-US" sz="3000" b="1" dirty="0"/>
              <a:t>you recapture the best of the past</a:t>
            </a:r>
          </a:p>
          <a:p>
            <a:pPr eaLnBrk="1" fontAlgn="auto" hangingPunct="1">
              <a:spcAft>
                <a:spcPts val="0"/>
              </a:spcAft>
              <a:buFont typeface="Wingdings 2" pitchFamily="18" charset="2"/>
              <a:buNone/>
              <a:defRPr/>
            </a:pPr>
            <a:endParaRPr lang="en-US" sz="1400" dirty="0"/>
          </a:p>
          <a:p>
            <a:pPr eaLnBrk="1" fontAlgn="auto" hangingPunct="1">
              <a:spcAft>
                <a:spcPts val="0"/>
              </a:spcAft>
              <a:buFont typeface="Arial" pitchFamily="34" charset="0"/>
              <a:buChar char="•"/>
              <a:defRPr/>
            </a:pPr>
            <a:r>
              <a:rPr lang="en-US" dirty="0"/>
              <a:t>The foundations of health care are trust and hope.  </a:t>
            </a:r>
          </a:p>
          <a:p>
            <a:pPr eaLnBrk="1" fontAlgn="auto" hangingPunct="1">
              <a:spcAft>
                <a:spcPts val="0"/>
              </a:spcAft>
              <a:buFont typeface="Arial" pitchFamily="34" charset="0"/>
              <a:buChar char="•"/>
              <a:defRPr/>
            </a:pPr>
            <a:r>
              <a:rPr lang="en-US" dirty="0"/>
              <a:t>Today, patients have more trust in technology than in their healthcare provider.</a:t>
            </a:r>
          </a:p>
          <a:p>
            <a:pPr eaLnBrk="1" fontAlgn="auto" hangingPunct="1">
              <a:spcAft>
                <a:spcPts val="0"/>
              </a:spcAft>
              <a:buFont typeface="Arial" pitchFamily="34" charset="0"/>
              <a:buChar char="•"/>
              <a:defRPr/>
            </a:pPr>
            <a:r>
              <a:rPr lang="en-US" dirty="0"/>
              <a:t>PC-MH helps you engage the patient as a part of their healthcare team and helps them take charge of their own care with the trust and hope that “making a change will make a difference.”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Medical Home</a:t>
            </a:r>
          </a:p>
        </p:txBody>
      </p:sp>
      <p:sp>
        <p:nvSpPr>
          <p:cNvPr id="41987"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a:t>You are the healthcare generation which is bridging the health science revolution with health delivery transformation. </a:t>
            </a:r>
            <a:r>
              <a:rPr lang="en-US" b="1" dirty="0"/>
              <a:t>Medical Home is the substance, structure and  support of that bridge</a:t>
            </a:r>
            <a:r>
              <a:rPr lang="en-US" dirty="0"/>
              <a:t>.</a:t>
            </a:r>
          </a:p>
          <a:p>
            <a:pPr eaLnBrk="1" fontAlgn="auto" hangingPunct="1">
              <a:spcAft>
                <a:spcPts val="0"/>
              </a:spcAft>
              <a:defRPr/>
            </a:pPr>
            <a:r>
              <a:rPr lang="en-US" dirty="0"/>
              <a:t>Future generations of healthcare providers will not experience the quality chasm which has motivated the Medical Home movement and they will not see a “bridge,” only a continuum of care.</a:t>
            </a:r>
          </a:p>
          <a:p>
            <a:pPr eaLnBrk="1" fontAlgn="auto" hangingPunct="1">
              <a:spcAft>
                <a:spcPts val="0"/>
              </a:spcAft>
              <a:buFontTx/>
              <a:buNone/>
              <a:defRPr/>
            </a:pPr>
            <a:endParaRPr lang="en-US" dirty="0"/>
          </a:p>
          <a:p>
            <a:pPr eaLnBrk="1" fontAlgn="auto" hangingPunct="1">
              <a:spcAft>
                <a:spcPts val="0"/>
              </a:spcAft>
              <a:buFont typeface="Wingdings 2" pitchFamily="18" charset="2"/>
              <a:buNone/>
              <a:defRPr/>
            </a:pPr>
            <a:endParaRPr lang="en-US" dirty="0"/>
          </a:p>
          <a:p>
            <a:pPr eaLnBrk="1" fontAlgn="auto" hangingPunct="1">
              <a:spcAft>
                <a:spcPts val="0"/>
              </a:spcAft>
              <a:buFont typeface="Wingdings 2" pitchFamily="18" charset="2"/>
              <a:buNone/>
              <a:defRPr/>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Medical Home</a:t>
            </a:r>
          </a:p>
        </p:txBody>
      </p:sp>
      <p:sp>
        <p:nvSpPr>
          <p:cNvPr id="70659" name="Content Placeholder 2"/>
          <p:cNvSpPr>
            <a:spLocks noGrp="1"/>
          </p:cNvSpPr>
          <p:nvPr>
            <p:ph idx="1"/>
          </p:nvPr>
        </p:nvSpPr>
        <p:spPr/>
        <p:txBody>
          <a:bodyPr/>
          <a:lstStyle/>
          <a:p>
            <a:pPr eaLnBrk="1" hangingPunct="1"/>
            <a:r>
              <a:rPr lang="en-US" altLang="en-US" sz="2400">
                <a:ea typeface="Calibri" pitchFamily="34" charset="0"/>
              </a:rPr>
              <a:t>In the Medical Home the care is “coordinated.”  While this process traditionally has referred to scheduling, i.e., that visits to multiple providers with different areas of responsibility are “scheduled” on the same day for patient convenience, it has come to mean much more to SETMA.  </a:t>
            </a:r>
          </a:p>
          <a:p>
            <a:pPr eaLnBrk="1" hangingPunct="1"/>
            <a:endParaRPr lang="en-US" altLang="en-US" sz="2400">
              <a:ea typeface="Calibri" pitchFamily="34" charset="0"/>
            </a:endParaRPr>
          </a:p>
          <a:p>
            <a:pPr eaLnBrk="1" hangingPunct="1"/>
            <a:r>
              <a:rPr lang="en-US" altLang="en-US" sz="2400">
                <a:ea typeface="Calibri" pitchFamily="34" charset="0"/>
              </a:rPr>
              <a:t>Because many of our patients are elderly and some have limited resources, the quality of care they receive very often depends upon this “coordination.”  It is hard for the frail elderly to make multiple trips to the clinic. It is impossible for those who live at a distance on limited resources to afford the fuel for multiple visits to the clinic.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Medical Home</a:t>
            </a:r>
          </a:p>
        </p:txBody>
      </p:sp>
      <p:sp>
        <p:nvSpPr>
          <p:cNvPr id="71683" name="Content Placeholder 2"/>
          <p:cNvSpPr>
            <a:spLocks noGrp="1"/>
          </p:cNvSpPr>
          <p:nvPr>
            <p:ph idx="1"/>
          </p:nvPr>
        </p:nvSpPr>
        <p:spPr/>
        <p:txBody>
          <a:bodyPr/>
          <a:lstStyle/>
          <a:p>
            <a:pPr marL="631825" indent="-514350" eaLnBrk="1" hangingPunct="1">
              <a:buFontTx/>
              <a:buNone/>
            </a:pPr>
            <a:r>
              <a:rPr lang="en-US" altLang="en-US" sz="2400" b="1">
                <a:ea typeface="Calibri" pitchFamily="34" charset="0"/>
              </a:rPr>
              <a:t>Convenience is the new word for quality:</a:t>
            </a:r>
          </a:p>
          <a:p>
            <a:pPr marL="631825" indent="-514350" eaLnBrk="1" hangingPunct="1">
              <a:buFontTx/>
              <a:buNone/>
            </a:pPr>
            <a:endParaRPr lang="en-US" altLang="en-US" sz="1200" b="1">
              <a:ea typeface="Calibri" pitchFamily="34" charset="0"/>
            </a:endParaRPr>
          </a:p>
          <a:p>
            <a:pPr marL="631825" indent="-514350" eaLnBrk="1" hangingPunct="1">
              <a:spcBef>
                <a:spcPct val="0"/>
              </a:spcBef>
              <a:buFont typeface="Corbel" pitchFamily="34" charset="0"/>
              <a:buAutoNum type="arabicPeriod"/>
            </a:pPr>
            <a:r>
              <a:rPr lang="en-US" altLang="en-US" sz="2400" b="1">
                <a:ea typeface="Calibri" pitchFamily="34" charset="0"/>
              </a:rPr>
              <a:t>Convenience </a:t>
            </a:r>
            <a:r>
              <a:rPr lang="en-US" altLang="en-US" sz="2400">
                <a:ea typeface="Calibri" pitchFamily="34" charset="0"/>
              </a:rPr>
              <a:t>for the patient which</a:t>
            </a:r>
          </a:p>
          <a:p>
            <a:pPr marL="631825" indent="-514350" eaLnBrk="1" hangingPunct="1">
              <a:spcBef>
                <a:spcPct val="0"/>
              </a:spcBef>
              <a:buFont typeface="Corbel" pitchFamily="34" charset="0"/>
              <a:buAutoNum type="arabicPeriod"/>
            </a:pPr>
            <a:r>
              <a:rPr lang="en-US" altLang="en-US" sz="2400">
                <a:ea typeface="Calibri" pitchFamily="34" charset="0"/>
              </a:rPr>
              <a:t>Results in increased patient </a:t>
            </a:r>
            <a:r>
              <a:rPr lang="en-US" altLang="en-US" sz="2400" b="1">
                <a:ea typeface="Calibri" pitchFamily="34" charset="0"/>
              </a:rPr>
              <a:t>satisfaction </a:t>
            </a:r>
            <a:r>
              <a:rPr lang="en-US" altLang="en-US" sz="2400">
                <a:ea typeface="Calibri" pitchFamily="34" charset="0"/>
              </a:rPr>
              <a:t>which contributes to</a:t>
            </a:r>
          </a:p>
          <a:p>
            <a:pPr marL="631825" indent="-514350" eaLnBrk="1" hangingPunct="1">
              <a:spcBef>
                <a:spcPct val="0"/>
              </a:spcBef>
              <a:buFont typeface="Corbel" pitchFamily="34" charset="0"/>
              <a:buAutoNum type="arabicPeriod"/>
            </a:pPr>
            <a:r>
              <a:rPr lang="en-US" altLang="en-US" sz="2400">
                <a:ea typeface="Calibri" pitchFamily="34" charset="0"/>
              </a:rPr>
              <a:t>The patient having </a:t>
            </a:r>
            <a:r>
              <a:rPr lang="en-US" altLang="en-US" sz="2400" b="1">
                <a:ea typeface="Calibri" pitchFamily="34" charset="0"/>
              </a:rPr>
              <a:t>confidence </a:t>
            </a:r>
            <a:r>
              <a:rPr lang="en-US" altLang="en-US" sz="2400">
                <a:ea typeface="Calibri" pitchFamily="34" charset="0"/>
              </a:rPr>
              <a:t>that the healthcare provider cares personally which</a:t>
            </a:r>
          </a:p>
          <a:p>
            <a:pPr marL="631825" indent="-514350" eaLnBrk="1" hangingPunct="1">
              <a:spcBef>
                <a:spcPct val="0"/>
              </a:spcBef>
              <a:buFont typeface="Corbel" pitchFamily="34" charset="0"/>
              <a:buAutoNum type="arabicPeriod"/>
            </a:pPr>
            <a:r>
              <a:rPr lang="en-US" altLang="en-US" sz="2400">
                <a:ea typeface="Calibri" pitchFamily="34" charset="0"/>
              </a:rPr>
              <a:t>Increases the </a:t>
            </a:r>
            <a:r>
              <a:rPr lang="en-US" altLang="en-US" sz="2400" b="1">
                <a:ea typeface="Calibri" pitchFamily="34" charset="0"/>
              </a:rPr>
              <a:t>trust </a:t>
            </a:r>
            <a:r>
              <a:rPr lang="en-US" altLang="en-US" sz="2400">
                <a:ea typeface="Calibri" pitchFamily="34" charset="0"/>
              </a:rPr>
              <a:t>the patient has in the provider, all of which,</a:t>
            </a:r>
          </a:p>
          <a:p>
            <a:pPr marL="631825" indent="-514350" eaLnBrk="1" hangingPunct="1">
              <a:spcBef>
                <a:spcPct val="0"/>
              </a:spcBef>
              <a:buFont typeface="Corbel" pitchFamily="34" charset="0"/>
              <a:buAutoNum type="arabicPeriod"/>
            </a:pPr>
            <a:r>
              <a:rPr lang="en-US" altLang="en-US" sz="2400">
                <a:ea typeface="Calibri" pitchFamily="34" charset="0"/>
              </a:rPr>
              <a:t>Increases</a:t>
            </a:r>
            <a:r>
              <a:rPr lang="en-US" altLang="en-US" sz="2400" b="1">
                <a:ea typeface="Calibri" pitchFamily="34" charset="0"/>
              </a:rPr>
              <a:t> compliance </a:t>
            </a:r>
            <a:r>
              <a:rPr lang="en-US" altLang="en-US" sz="2400">
                <a:ea typeface="Calibri" pitchFamily="34" charset="0"/>
              </a:rPr>
              <a:t>in obtaining healthcare services recommended which,</a:t>
            </a:r>
          </a:p>
          <a:p>
            <a:pPr marL="631825" indent="-514350" eaLnBrk="1" hangingPunct="1">
              <a:spcBef>
                <a:spcPct val="0"/>
              </a:spcBef>
              <a:buFont typeface="Corbel" pitchFamily="34" charset="0"/>
              <a:buAutoNum type="arabicPeriod"/>
            </a:pPr>
            <a:r>
              <a:rPr lang="en-US" altLang="en-US" sz="2400">
                <a:ea typeface="Calibri" pitchFamily="34" charset="0"/>
              </a:rPr>
              <a:t>Promotes </a:t>
            </a:r>
            <a:r>
              <a:rPr lang="en-US" altLang="en-US" sz="2400" b="1">
                <a:ea typeface="Calibri" pitchFamily="34" charset="0"/>
              </a:rPr>
              <a:t>cost </a:t>
            </a:r>
            <a:r>
              <a:rPr lang="en-US" altLang="en-US" sz="2400">
                <a:ea typeface="Calibri" pitchFamily="34" charset="0"/>
              </a:rPr>
              <a:t>savings in travel, time and expense of care  which</a:t>
            </a:r>
          </a:p>
          <a:p>
            <a:pPr marL="631825" indent="-514350" eaLnBrk="1" hangingPunct="1">
              <a:spcBef>
                <a:spcPct val="0"/>
              </a:spcBef>
              <a:buFont typeface="Corbel" pitchFamily="34" charset="0"/>
              <a:buAutoNum type="arabicPeriod"/>
            </a:pPr>
            <a:r>
              <a:rPr lang="en-US" altLang="en-US" sz="2400">
                <a:ea typeface="Calibri" pitchFamily="34" charset="0"/>
              </a:rPr>
              <a:t>Results in increased patient </a:t>
            </a:r>
            <a:r>
              <a:rPr lang="en-US" altLang="en-US" sz="2400" b="1">
                <a:ea typeface="Calibri" pitchFamily="34" charset="0"/>
              </a:rPr>
              <a:t>safety and quality </a:t>
            </a:r>
            <a:r>
              <a:rPr lang="en-US" altLang="en-US" sz="2400">
                <a:ea typeface="Calibri" pitchFamily="34" charset="0"/>
              </a:rPr>
              <a:t>of care.</a:t>
            </a:r>
          </a:p>
          <a:p>
            <a:pPr marL="631825" indent="-514350" eaLnBrk="1" hangingPunct="1">
              <a:buFont typeface="Corbel" pitchFamily="34" charset="0"/>
              <a:buAutoNum type="arabicPeriod"/>
            </a:pPr>
            <a:endParaRPr lang="en-US" altLang="en-US" sz="2400">
              <a:ea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Medical Home</a:t>
            </a:r>
          </a:p>
        </p:txBody>
      </p:sp>
      <p:sp>
        <p:nvSpPr>
          <p:cNvPr id="72707" name="Content Placeholder 2"/>
          <p:cNvSpPr>
            <a:spLocks noGrp="1"/>
          </p:cNvSpPr>
          <p:nvPr>
            <p:ph idx="1"/>
          </p:nvPr>
        </p:nvSpPr>
        <p:spPr/>
        <p:txBody>
          <a:bodyPr/>
          <a:lstStyle/>
          <a:p>
            <a:pPr eaLnBrk="1" hangingPunct="1"/>
            <a:r>
              <a:rPr lang="en-US" altLang="en-US" sz="2400">
                <a:ea typeface="Calibri" pitchFamily="34" charset="0"/>
              </a:rPr>
              <a:t>Scheduling procedures or other tests spontaneously on that same day when a patient is seen and a need is discovered.</a:t>
            </a:r>
          </a:p>
          <a:p>
            <a:pPr eaLnBrk="1" hangingPunct="1"/>
            <a:r>
              <a:rPr lang="en-US" altLang="en-US" sz="2400">
                <a:ea typeface="Calibri" pitchFamily="34" charset="0"/>
              </a:rPr>
              <a:t>Recognizing when patients will benefit from case management, or disease management,  or other ancillary services and working to resources those needs.</a:t>
            </a:r>
          </a:p>
          <a:p>
            <a:pPr eaLnBrk="1" hangingPunct="1"/>
            <a:r>
              <a:rPr lang="en-US" altLang="en-US" sz="2400">
                <a:ea typeface="Calibri" pitchFamily="34" charset="0"/>
              </a:rPr>
              <a:t>Connecting patients who need help with medications or other health expenses to be connected with the resources to provide those needs such as The SETMA Foundation, or sources.</a:t>
            </a:r>
          </a:p>
          <a:p>
            <a:pPr eaLnBrk="1" hangingPunct="1"/>
            <a:endParaRPr lang="en-US" altLang="en-US" sz="2400">
              <a:ea typeface="Calibri" pitchFamily="34" charset="0"/>
            </a:endParaRPr>
          </a:p>
          <a:p>
            <a:pPr eaLnBrk="1" hangingPunct="1">
              <a:buFont typeface="Wingdings 2" pitchFamily="18" charset="2"/>
              <a:buNone/>
            </a:pPr>
            <a:r>
              <a:rPr lang="en-US" altLang="en-US" sz="2400" b="1">
                <a:ea typeface="Calibri" pitchFamily="34" charset="0"/>
              </a:rPr>
              <a:t>Time, energy, and expense are conserved with these efforts </a:t>
            </a:r>
          </a:p>
          <a:p>
            <a:pPr eaLnBrk="1" hangingPunct="1">
              <a:buFont typeface="Wingdings 2" pitchFamily="18" charset="2"/>
              <a:buNone/>
            </a:pPr>
            <a:r>
              <a:rPr lang="en-US" altLang="en-US" sz="2400" b="1">
                <a:ea typeface="Calibri" pitchFamily="34" charset="0"/>
              </a:rPr>
              <a:t>in addition to increasing adherence, thus improving</a:t>
            </a:r>
          </a:p>
          <a:p>
            <a:pPr eaLnBrk="1" hangingPunct="1">
              <a:buFont typeface="Wingdings 2" pitchFamily="18" charset="2"/>
              <a:buNone/>
            </a:pPr>
            <a:r>
              <a:rPr lang="en-US" altLang="en-US" sz="2400" b="1">
                <a:ea typeface="Calibri" pitchFamily="34" charset="0"/>
              </a:rPr>
              <a:t>outcomes!</a:t>
            </a:r>
          </a:p>
          <a:p>
            <a:pPr eaLnBrk="1" hangingPunct="1"/>
            <a:endParaRPr lang="en-US" altLang="en-US" sz="2400">
              <a:ea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 y="350838"/>
            <a:ext cx="8839200" cy="715962"/>
          </a:xfrm>
        </p:spPr>
        <p:txBody>
          <a:bodyPr/>
          <a:lstStyle/>
          <a:p>
            <a:r>
              <a:rPr lang="en-US" altLang="en-US">
                <a:ea typeface="Calibri" pitchFamily="34" charset="0"/>
              </a:rPr>
              <a:t>The Triple Aim</a:t>
            </a:r>
          </a:p>
        </p:txBody>
      </p:sp>
      <p:sp>
        <p:nvSpPr>
          <p:cNvPr id="3" name="Content Placeholder 2"/>
          <p:cNvSpPr>
            <a:spLocks noGrp="1"/>
          </p:cNvSpPr>
          <p:nvPr>
            <p:ph idx="1"/>
          </p:nvPr>
        </p:nvSpPr>
        <p:spPr>
          <a:xfrm>
            <a:off x="381000" y="1752600"/>
            <a:ext cx="8382000" cy="5029200"/>
          </a:xfrm>
        </p:spPr>
        <p:txBody>
          <a:bodyPr/>
          <a:lstStyle/>
          <a:p>
            <a:pPr>
              <a:buFontTx/>
              <a:buNone/>
              <a:defRPr/>
            </a:pPr>
            <a:r>
              <a:rPr lang="en-US" sz="2400" dirty="0"/>
              <a:t>“Improving  U.S. health care system requires simultaneous pursuit</a:t>
            </a:r>
          </a:p>
          <a:p>
            <a:pPr>
              <a:buFontTx/>
              <a:buNone/>
              <a:defRPr/>
            </a:pPr>
            <a:r>
              <a:rPr lang="en-US" sz="2400" dirty="0"/>
              <a:t>of three aims: </a:t>
            </a:r>
            <a:r>
              <a:rPr lang="en-US" sz="2400" b="1" dirty="0"/>
              <a:t>improving the experience of care</a:t>
            </a:r>
            <a:r>
              <a:rPr lang="en-US" sz="2400" dirty="0"/>
              <a:t>, </a:t>
            </a:r>
            <a:r>
              <a:rPr lang="en-US" sz="2400" b="1" dirty="0"/>
              <a:t>improving the</a:t>
            </a:r>
          </a:p>
          <a:p>
            <a:pPr>
              <a:buFontTx/>
              <a:buNone/>
              <a:defRPr/>
            </a:pPr>
            <a:r>
              <a:rPr lang="en-US" sz="2400" b="1" dirty="0"/>
              <a:t>health of populations</a:t>
            </a:r>
            <a:r>
              <a:rPr lang="en-US" sz="2400" dirty="0"/>
              <a:t>, and </a:t>
            </a:r>
            <a:r>
              <a:rPr lang="en-US" sz="2400" b="1" dirty="0"/>
              <a:t>reducing per capita costs of health</a:t>
            </a:r>
          </a:p>
          <a:p>
            <a:pPr>
              <a:buFontTx/>
              <a:buNone/>
              <a:defRPr/>
            </a:pPr>
            <a:r>
              <a:rPr lang="en-US" sz="2400" b="1" dirty="0"/>
              <a:t>care</a:t>
            </a:r>
            <a:r>
              <a:rPr lang="en-US" sz="2400" dirty="0"/>
              <a:t>.   </a:t>
            </a:r>
          </a:p>
          <a:p>
            <a:pPr>
              <a:buFontTx/>
              <a:buNone/>
              <a:defRPr/>
            </a:pPr>
            <a:endParaRPr lang="en-US" sz="1100" dirty="0"/>
          </a:p>
          <a:p>
            <a:pPr>
              <a:buFontTx/>
              <a:buNone/>
              <a:defRPr/>
            </a:pPr>
            <a:r>
              <a:rPr lang="en-US" sz="2400" dirty="0"/>
              <a:t>“Preconditions for this include: enrollment of identified</a:t>
            </a:r>
          </a:p>
          <a:p>
            <a:pPr>
              <a:buFontTx/>
              <a:buNone/>
              <a:defRPr/>
            </a:pPr>
            <a:r>
              <a:rPr lang="en-US" sz="2400" dirty="0"/>
              <a:t>population, a commitment to universality for its members, and</a:t>
            </a:r>
          </a:p>
          <a:p>
            <a:pPr>
              <a:buFontTx/>
              <a:buNone/>
              <a:defRPr/>
            </a:pPr>
            <a:r>
              <a:rPr lang="en-US" sz="2400" dirty="0"/>
              <a:t>the existence of an organization (an “</a:t>
            </a:r>
            <a:r>
              <a:rPr lang="en-US" sz="2400" b="1" dirty="0"/>
              <a:t>integrator</a:t>
            </a:r>
            <a:r>
              <a:rPr lang="en-US" sz="2400" dirty="0"/>
              <a:t>”) that accepts</a:t>
            </a:r>
          </a:p>
          <a:p>
            <a:pPr>
              <a:buFontTx/>
              <a:buNone/>
              <a:defRPr/>
            </a:pPr>
            <a:r>
              <a:rPr lang="en-US" sz="2400" dirty="0"/>
              <a:t>responsibility for all three aims for that population.”</a:t>
            </a:r>
          </a:p>
          <a:p>
            <a:pPr>
              <a:buFontTx/>
              <a:buNone/>
              <a:defRPr/>
            </a:pPr>
            <a:endParaRPr lang="en-US" sz="2400" dirty="0"/>
          </a:p>
          <a:p>
            <a:pPr algn="r">
              <a:buFontTx/>
              <a:buNone/>
              <a:defRPr/>
            </a:pPr>
            <a:r>
              <a:rPr lang="en-US" sz="1800" dirty="0">
                <a:solidFill>
                  <a:schemeClr val="tx1">
                    <a:lumMod val="50000"/>
                  </a:schemeClr>
                </a:solidFill>
              </a:rPr>
              <a:t>Donald M. Berwick, Thomas W. Nolan and John Whittington</a:t>
            </a:r>
          </a:p>
          <a:p>
            <a:pPr algn="r">
              <a:buFontTx/>
              <a:buNone/>
              <a:defRPr/>
            </a:pPr>
            <a:r>
              <a:rPr lang="en-US" sz="1800" i="1" dirty="0">
                <a:solidFill>
                  <a:schemeClr val="tx1">
                    <a:lumMod val="50000"/>
                  </a:schemeClr>
                </a:solidFill>
              </a:rPr>
              <a:t>Health Affairs </a:t>
            </a:r>
            <a:r>
              <a:rPr lang="en-US" sz="1800" dirty="0">
                <a:solidFill>
                  <a:schemeClr val="tx1">
                    <a:lumMod val="50000"/>
                  </a:schemeClr>
                </a:solidFill>
              </a:rPr>
              <a:t>May 2008 vol. 27 no. 3 759-769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Medical Home</a:t>
            </a:r>
          </a:p>
        </p:txBody>
      </p:sp>
      <p:sp>
        <p:nvSpPr>
          <p:cNvPr id="2560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800" b="1" dirty="0"/>
              <a:t>Continuity of care </a:t>
            </a:r>
            <a:r>
              <a:rPr lang="en-US" sz="2800" dirty="0"/>
              <a:t>in the modern electronic age means not only personal contact but it means the availability of the patient’s record at every point-of-care</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r>
              <a:rPr lang="en-US" sz="2800" dirty="0"/>
              <a:t>SETMA’s NextGen Health Information Exchange will provide patient records to providers and facilities throughout the community</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r>
              <a:rPr lang="en-US" sz="2800" dirty="0"/>
              <a:t>SETMA’s NextMD provides patients access to maintain and review their own records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Medical Home</a:t>
            </a:r>
          </a:p>
        </p:txBody>
      </p:sp>
      <p:sp>
        <p:nvSpPr>
          <p:cNvPr id="74755" name="Content Placeholder 5"/>
          <p:cNvSpPr>
            <a:spLocks noGrp="1"/>
          </p:cNvSpPr>
          <p:nvPr>
            <p:ph idx="1"/>
          </p:nvPr>
        </p:nvSpPr>
        <p:spPr/>
        <p:txBody>
          <a:bodyPr/>
          <a:lstStyle/>
          <a:p>
            <a:pPr eaLnBrk="1" hangingPunct="1"/>
            <a:r>
              <a:rPr lang="en-US" altLang="en-US" sz="2400" dirty="0">
                <a:ea typeface="Calibri" pitchFamily="34" charset="0"/>
              </a:rPr>
              <a:t>As SETMA has continued to develop its Patient-Centered Medical Home, we have worked with the guidance of the standards published by CMS, NCQA and AAAHC, as well as the medical literature.  We have also worked independent of the published materials to develop our concept of </a:t>
            </a:r>
            <a:r>
              <a:rPr lang="en-US" altLang="en-US" sz="2400" b="1" i="1" dirty="0">
                <a:ea typeface="Calibri" pitchFamily="34" charset="0"/>
              </a:rPr>
              <a:t>Care Coordination</a:t>
            </a:r>
            <a:r>
              <a:rPr lang="en-US" altLang="en-US" sz="2400" dirty="0">
                <a:ea typeface="Calibri" pitchFamily="34" charset="0"/>
              </a:rPr>
              <a:t> in our efforts to achieve </a:t>
            </a:r>
            <a:r>
              <a:rPr lang="en-US" altLang="en-US" sz="2400" b="1" i="1" dirty="0">
                <a:ea typeface="Calibri" pitchFamily="34" charset="0"/>
              </a:rPr>
              <a:t>Coordinated Care</a:t>
            </a:r>
            <a:r>
              <a:rPr lang="en-US" altLang="en-US" sz="2400" dirty="0">
                <a:ea typeface="Calibri" pitchFamily="34" charset="0"/>
              </a:rPr>
              <a:t>. </a:t>
            </a:r>
          </a:p>
          <a:p>
            <a:pPr eaLnBrk="1" hangingPunct="1"/>
            <a:endParaRPr lang="en-US" altLang="en-US" sz="2400" dirty="0">
              <a:ea typeface="Calibri" pitchFamily="34" charset="0"/>
            </a:endParaRPr>
          </a:p>
          <a:p>
            <a:pPr eaLnBrk="1" hangingPunct="1"/>
            <a:r>
              <a:rPr lang="en-US" altLang="en-US" sz="2400" dirty="0">
                <a:ea typeface="Calibri" pitchFamily="34" charset="0"/>
              </a:rPr>
              <a:t>At </a:t>
            </a:r>
            <a:r>
              <a:rPr lang="en-US" altLang="en-US" sz="2400" dirty="0">
                <a:ea typeface="Calibri" pitchFamily="34" charset="0"/>
                <a:hlinkClick r:id="rId2"/>
              </a:rPr>
              <a:t>www.jameslhollymd.com</a:t>
            </a:r>
            <a:r>
              <a:rPr lang="en-US" altLang="en-US" sz="2400" dirty="0">
                <a:ea typeface="Calibri" pitchFamily="34" charset="0"/>
              </a:rPr>
              <a:t>, under </a:t>
            </a:r>
            <a:r>
              <a:rPr lang="en-US" altLang="en-US" sz="2400" b="1" i="1" dirty="0">
                <a:ea typeface="Calibri" pitchFamily="34" charset="0"/>
              </a:rPr>
              <a:t>Your Life Your Health</a:t>
            </a:r>
            <a:r>
              <a:rPr lang="en-US" altLang="en-US" sz="2400" dirty="0">
                <a:ea typeface="Calibri" pitchFamily="34" charset="0"/>
              </a:rPr>
              <a:t>, there are over 100 articles on PC-MH, Care Coordination, and Care Transitions.  Produced by SETMA, this material represents our efforts to redesign the structures and processes of primary care in order to meet The Triple Aim.</a:t>
            </a:r>
          </a:p>
          <a:p>
            <a:pPr eaLnBrk="1" hangingPunct="1"/>
            <a:endParaRPr lang="en-US" altLang="en-US" sz="2400" dirty="0">
              <a:ea typeface="Calibri"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Medical Home Template</a:t>
            </a:r>
          </a:p>
        </p:txBody>
      </p:sp>
      <p:pic>
        <p:nvPicPr>
          <p:cNvPr id="757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76400"/>
            <a:ext cx="6038850" cy="4953000"/>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457200" y="4724400"/>
            <a:ext cx="807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latin typeface="Calibri" pitchFamily="34" charset="0"/>
              </a:rPr>
              <a:t>If a provider completes three or more referrals in any given encounter, an e-mail is automatically sent to the Director to allow for the coordination of those referrals to increase convenience and compliance.</a:t>
            </a:r>
          </a:p>
          <a:p>
            <a:pPr eaLnBrk="1" hangingPunct="1"/>
            <a:endParaRPr lang="en-US" altLang="en-US">
              <a:solidFill>
                <a:schemeClr val="bg1"/>
              </a:solidFill>
              <a:latin typeface="Calibri" pitchFamily="34" charset="0"/>
            </a:endParaRPr>
          </a:p>
          <a:p>
            <a:pPr eaLnBrk="1" hangingPunct="1"/>
            <a:r>
              <a:rPr lang="en-US" altLang="en-US">
                <a:solidFill>
                  <a:schemeClr val="bg1"/>
                </a:solidFill>
                <a:latin typeface="Calibri" pitchFamily="34" charset="0"/>
              </a:rPr>
              <a:t>The first column allows for the provider to indicate the special needs which the patient has and which would or might benefit from a follow-up contact from the Care coordination team.</a:t>
            </a:r>
          </a:p>
        </p:txBody>
      </p:sp>
      <p:sp>
        <p:nvSpPr>
          <p:cNvPr id="76803" name="Title 3"/>
          <p:cNvSpPr>
            <a:spLocks noGrp="1"/>
          </p:cNvSpPr>
          <p:nvPr>
            <p:ph type="title"/>
          </p:nvPr>
        </p:nvSpPr>
        <p:spPr>
          <a:xfrm>
            <a:off x="76200" y="350838"/>
            <a:ext cx="8839200" cy="715962"/>
          </a:xfrm>
        </p:spPr>
        <p:txBody>
          <a:bodyPr/>
          <a:lstStyle/>
          <a:p>
            <a:pPr eaLnBrk="1" hangingPunct="1"/>
            <a:r>
              <a:rPr lang="en-US" altLang="en-US">
                <a:ea typeface="Calibri" pitchFamily="34" charset="0"/>
              </a:rPr>
              <a:t>Care Coordination Referral</a:t>
            </a:r>
          </a:p>
        </p:txBody>
      </p:sp>
      <p:pic>
        <p:nvPicPr>
          <p:cNvPr id="76804" name="Picture 2" descr="image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676400"/>
            <a:ext cx="6596063" cy="5105400"/>
          </a:xfr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Becoming an Integrator</a:t>
            </a:r>
          </a:p>
        </p:txBody>
      </p:sp>
      <p:sp>
        <p:nvSpPr>
          <p:cNvPr id="77827" name="Content Placeholder 2"/>
          <p:cNvSpPr>
            <a:spLocks noGrp="1"/>
          </p:cNvSpPr>
          <p:nvPr>
            <p:ph idx="1"/>
          </p:nvPr>
        </p:nvSpPr>
        <p:spPr/>
        <p:txBody>
          <a:bodyPr/>
          <a:lstStyle/>
          <a:p>
            <a:pPr eaLnBrk="1" hangingPunct="1"/>
            <a:r>
              <a:rPr lang="en-US" altLang="en-US" sz="2400" b="1">
                <a:ea typeface="Calibri" pitchFamily="34" charset="0"/>
              </a:rPr>
              <a:t>Get started! </a:t>
            </a:r>
          </a:p>
          <a:p>
            <a:pPr eaLnBrk="1" hangingPunct="1">
              <a:buFont typeface="Wingdings 2" pitchFamily="18" charset="2"/>
              <a:buNone/>
            </a:pPr>
            <a:r>
              <a:rPr lang="en-US" altLang="en-US" sz="2400" b="1">
                <a:ea typeface="Calibri" pitchFamily="34" charset="0"/>
              </a:rPr>
              <a:t>	</a:t>
            </a:r>
            <a:r>
              <a:rPr lang="en-US" altLang="en-US" sz="2400">
                <a:ea typeface="Calibri" pitchFamily="34" charset="0"/>
              </a:rPr>
              <a:t>In my life, I have started many things which I never finished, but I have never finished anything I didn’t start.  No matter how daunting the task, the key to success is to start.</a:t>
            </a:r>
          </a:p>
          <a:p>
            <a:pPr eaLnBrk="1" hangingPunct="1">
              <a:buFont typeface="Wingdings 2" pitchFamily="18" charset="2"/>
              <a:buNone/>
            </a:pPr>
            <a:endParaRPr lang="en-US" altLang="en-US" sz="1400">
              <a:ea typeface="Calibri" pitchFamily="34" charset="0"/>
            </a:endParaRPr>
          </a:p>
          <a:p>
            <a:pPr eaLnBrk="1" hangingPunct="1"/>
            <a:r>
              <a:rPr lang="en-US" altLang="en-US" sz="2400" b="1">
                <a:ea typeface="Calibri" pitchFamily="34" charset="0"/>
              </a:rPr>
              <a:t>Compete with yourself, not others!</a:t>
            </a:r>
            <a:r>
              <a:rPr lang="en-US" altLang="en-US" sz="2400">
                <a:ea typeface="Calibri" pitchFamily="34" charset="0"/>
              </a:rPr>
              <a:t> </a:t>
            </a:r>
          </a:p>
          <a:p>
            <a:pPr eaLnBrk="1" hangingPunct="1">
              <a:buFont typeface="Wingdings 2" pitchFamily="18" charset="2"/>
              <a:buNone/>
            </a:pPr>
            <a:r>
              <a:rPr lang="en-US" altLang="en-US" sz="1200">
                <a:ea typeface="Calibri" pitchFamily="34" charset="0"/>
              </a:rPr>
              <a:t>	</a:t>
            </a:r>
            <a:r>
              <a:rPr lang="en-US" altLang="en-US" sz="2400">
                <a:ea typeface="Calibri" pitchFamily="34" charset="0"/>
              </a:rPr>
              <a:t>“I do not try to dance better than anyone else.  I only try to dance better than myself “– Mikhail Baryshnikov.</a:t>
            </a:r>
          </a:p>
          <a:p>
            <a:pPr eaLnBrk="1" hangingPunct="1">
              <a:buFont typeface="Wingdings 2" pitchFamily="18" charset="2"/>
              <a:buNone/>
            </a:pPr>
            <a:endParaRPr lang="en-US" altLang="en-US" sz="1200">
              <a:ea typeface="Calibri" pitchFamily="34" charset="0"/>
            </a:endParaRPr>
          </a:p>
          <a:p>
            <a:pPr eaLnBrk="1" hangingPunct="1">
              <a:buFont typeface="Wingdings 2" pitchFamily="18" charset="2"/>
              <a:buNone/>
            </a:pPr>
            <a:r>
              <a:rPr lang="en-US" altLang="en-US" sz="2400">
                <a:ea typeface="Calibri" pitchFamily="34" charset="0"/>
              </a:rPr>
              <a:t>	It doesn’t matter what someone else is or is not doing; set your  goal and pursue it with a passion.  Measure your success by your own advancement and not by whether someone else is ahead or behind you.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Becoming an Integrator</a:t>
            </a:r>
          </a:p>
        </p:txBody>
      </p:sp>
      <p:sp>
        <p:nvSpPr>
          <p:cNvPr id="45059"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a:t>Don’t give up! </a:t>
            </a:r>
            <a:r>
              <a:rPr lang="en-US" dirty="0"/>
              <a:t> </a:t>
            </a:r>
          </a:p>
          <a:p>
            <a:pPr eaLnBrk="1" fontAlgn="auto" hangingPunct="1">
              <a:spcAft>
                <a:spcPts val="0"/>
              </a:spcAft>
              <a:buFont typeface="Arial" pitchFamily="34" charset="0"/>
              <a:buChar char="•"/>
              <a:defRPr/>
            </a:pPr>
            <a:endParaRPr lang="en-US" sz="1400" dirty="0"/>
          </a:p>
          <a:p>
            <a:pPr eaLnBrk="1" fontAlgn="auto" hangingPunct="1">
              <a:spcAft>
                <a:spcPts val="0"/>
              </a:spcAft>
              <a:buFont typeface="Wingdings 2" pitchFamily="18" charset="2"/>
              <a:buNone/>
              <a:defRPr/>
            </a:pPr>
            <a:r>
              <a:rPr lang="en-US" dirty="0"/>
              <a:t>	The key to success is the willingness to fail successfully. Every story of success is filled with times of failure but is also characterized by the relentlessness of starting over again and again and again until you master the task..  When we started our IT project, we told people about what we are doing.  We call that our “Cortez Project”.  Like Cortez, we scuttled our ships so there was no going back.  We had to succeed.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Becoming an Integrator</a:t>
            </a:r>
          </a:p>
        </p:txBody>
      </p:sp>
      <p:sp>
        <p:nvSpPr>
          <p:cNvPr id="79875" name="Content Placeholder 2"/>
          <p:cNvSpPr>
            <a:spLocks noGrp="1"/>
          </p:cNvSpPr>
          <p:nvPr>
            <p:ph idx="1"/>
          </p:nvPr>
        </p:nvSpPr>
        <p:spPr/>
        <p:txBody>
          <a:bodyPr/>
          <a:lstStyle/>
          <a:p>
            <a:pPr eaLnBrk="1" hangingPunct="1"/>
            <a:r>
              <a:rPr lang="en-US" altLang="en-US" b="1">
                <a:ea typeface="Calibri" pitchFamily="34" charset="0"/>
              </a:rPr>
              <a:t>Have fun!  Celebrate!  Enjoy what you are doing and celebrate where you are.</a:t>
            </a:r>
            <a:r>
              <a:rPr lang="en-US" altLang="en-US">
                <a:ea typeface="Calibri" pitchFamily="34" charset="0"/>
              </a:rPr>
              <a:t> </a:t>
            </a:r>
          </a:p>
          <a:p>
            <a:pPr eaLnBrk="1" hangingPunct="1">
              <a:buFont typeface="Wingdings 2" pitchFamily="18" charset="2"/>
              <a:buNone/>
            </a:pPr>
            <a:r>
              <a:rPr lang="en-US" altLang="en-US">
                <a:ea typeface="Calibri" pitchFamily="34" charset="0"/>
              </a:rPr>
              <a:t>	</a:t>
            </a:r>
            <a:r>
              <a:rPr lang="en-US" altLang="en-US" sz="2400">
                <a:ea typeface="Calibri" pitchFamily="34" charset="0"/>
              </a:rPr>
              <a:t> In May of 1999, my co-founding partner of SETMA lamented about our EMR work; he said, “We are not even crawling yet.”  I said, “You are right but let me ask you a question. ‘When your son turned over in bed, did you shout and say to your wife, “this retard, dimwitted brat can’t even crawl, all he can do is turn over in bed?”  Or, did you shout to your wife, “He turned over in bed?”  Did you celebrate his turning over in bed?”  He smiled and I added, “I am going to celebrate that we have begun. If in a year, we aren’t doing more, I will join your lamentation, but today I celebrate!” </a:t>
            </a:r>
          </a:p>
          <a:p>
            <a:pPr eaLnBrk="1" hangingPunct="1"/>
            <a:endParaRPr lang="en-US" altLang="en-US">
              <a:ea typeface="Calibri" pitchFamily="34" charset="0"/>
            </a:endParaRPr>
          </a:p>
          <a:p>
            <a:pPr eaLnBrk="1" hangingPunct="1"/>
            <a:endParaRPr lang="en-US" altLang="en-US">
              <a:ea typeface="Calibri"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304800"/>
            <a:ext cx="8839200" cy="715963"/>
          </a:xfrm>
        </p:spPr>
        <p:txBody>
          <a:bodyPr/>
          <a:lstStyle/>
          <a:p>
            <a:pPr eaLnBrk="1" hangingPunct="1"/>
            <a:r>
              <a:rPr lang="en-US" altLang="en-US">
                <a:ea typeface="Calibri" pitchFamily="34" charset="0"/>
              </a:rPr>
              <a:t>Integrator:  Accountable Care Organization</a:t>
            </a:r>
          </a:p>
        </p:txBody>
      </p:sp>
      <p:sp>
        <p:nvSpPr>
          <p:cNvPr id="3" name="Content Placeholder 2"/>
          <p:cNvSpPr>
            <a:spLocks noGrp="1"/>
          </p:cNvSpPr>
          <p:nvPr>
            <p:ph idx="1"/>
          </p:nvPr>
        </p:nvSpPr>
        <p:spPr>
          <a:xfrm>
            <a:off x="381000" y="1676400"/>
            <a:ext cx="8382000" cy="5181600"/>
          </a:xfrm>
        </p:spPr>
        <p:txBody>
          <a:bodyPr rtlCol="0">
            <a:normAutofit/>
          </a:bodyPr>
          <a:lstStyle/>
          <a:p>
            <a:pPr marL="514350" indent="-514350" eaLnBrk="1" fontAlgn="auto" hangingPunct="1">
              <a:spcAft>
                <a:spcPts val="0"/>
              </a:spcAft>
              <a:buFontTx/>
              <a:buNone/>
              <a:defRPr/>
            </a:pPr>
            <a:r>
              <a:rPr lang="en-US" b="1" dirty="0"/>
              <a:t>Description of an ACO</a:t>
            </a:r>
          </a:p>
          <a:p>
            <a:pPr marL="514350" indent="-514350" eaLnBrk="1" fontAlgn="auto" hangingPunct="1">
              <a:spcAft>
                <a:spcPts val="0"/>
              </a:spcAft>
              <a:buFontTx/>
              <a:buNone/>
              <a:defRPr/>
            </a:pPr>
            <a:endParaRPr lang="en-US" sz="1200" dirty="0"/>
          </a:p>
          <a:p>
            <a:pPr marL="514350" indent="-514350" eaLnBrk="1" fontAlgn="auto" hangingPunct="1">
              <a:spcAft>
                <a:spcPts val="0"/>
              </a:spcAft>
              <a:buFont typeface="Wingdings 2" pitchFamily="18" charset="2"/>
              <a:buNone/>
              <a:defRPr/>
            </a:pPr>
            <a:r>
              <a:rPr lang="en-US" dirty="0"/>
              <a:t>"…(An ACO) is a local health care organization that is accountable for 100 percent of the expenditures and care of a defined population of patients. Depending on the sponsoring organization, an ACO may include primary care physicians, specialists and, typically, hospitals, that work together to provide evidence-based care in a coordinated model.” </a:t>
            </a:r>
          </a:p>
          <a:p>
            <a:pPr marL="457200" indent="-457200"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6200" y="350838"/>
            <a:ext cx="8839200" cy="715962"/>
          </a:xfrm>
        </p:spPr>
        <p:txBody>
          <a:bodyPr/>
          <a:lstStyle/>
          <a:p>
            <a:r>
              <a:rPr lang="en-US" altLang="en-US">
                <a:ea typeface="Calibri" pitchFamily="34" charset="0"/>
              </a:rPr>
              <a:t>Integrator:  Accountable Care Organization</a:t>
            </a:r>
          </a:p>
        </p:txBody>
      </p:sp>
      <p:sp>
        <p:nvSpPr>
          <p:cNvPr id="81923" name="Content Placeholder 2"/>
          <p:cNvSpPr>
            <a:spLocks noGrp="1"/>
          </p:cNvSpPr>
          <p:nvPr>
            <p:ph idx="1"/>
          </p:nvPr>
        </p:nvSpPr>
        <p:spPr/>
        <p:txBody>
          <a:bodyPr/>
          <a:lstStyle/>
          <a:p>
            <a:pPr>
              <a:spcBef>
                <a:spcPct val="0"/>
              </a:spcBef>
              <a:buFontTx/>
              <a:buNone/>
            </a:pPr>
            <a:r>
              <a:rPr lang="en-US" altLang="en-US">
                <a:ea typeface="Calibri" pitchFamily="34" charset="0"/>
              </a:rPr>
              <a:t>“Collaborations of primary care and other health</a:t>
            </a:r>
          </a:p>
          <a:p>
            <a:pPr>
              <a:spcBef>
                <a:spcPct val="0"/>
              </a:spcBef>
              <a:buFontTx/>
              <a:buNone/>
            </a:pPr>
            <a:r>
              <a:rPr lang="en-US" altLang="en-US">
                <a:ea typeface="Calibri" pitchFamily="34" charset="0"/>
              </a:rPr>
              <a:t>service providers…Organized around the capacity</a:t>
            </a:r>
          </a:p>
          <a:p>
            <a:pPr>
              <a:spcBef>
                <a:spcPct val="0"/>
              </a:spcBef>
              <a:buFontTx/>
              <a:buNone/>
            </a:pPr>
            <a:r>
              <a:rPr lang="en-US" altLang="en-US">
                <a:ea typeface="Calibri" pitchFamily="34" charset="0"/>
              </a:rPr>
              <a:t>to improve health outcomes &amp;…quality of care</a:t>
            </a:r>
          </a:p>
          <a:p>
            <a:pPr>
              <a:spcBef>
                <a:spcPct val="0"/>
              </a:spcBef>
              <a:buFontTx/>
              <a:buNone/>
            </a:pPr>
            <a:r>
              <a:rPr lang="en-US" altLang="en-US">
                <a:ea typeface="Calibri" pitchFamily="34" charset="0"/>
              </a:rPr>
              <a:t>while slowing the growth in costs for…patients</a:t>
            </a:r>
          </a:p>
          <a:p>
            <a:pPr>
              <a:spcBef>
                <a:spcPct val="0"/>
              </a:spcBef>
              <a:buFontTx/>
              <a:buNone/>
            </a:pPr>
            <a:r>
              <a:rPr lang="en-US" altLang="en-US">
                <a:ea typeface="Calibri" pitchFamily="34" charset="0"/>
              </a:rPr>
              <a:t>cared for by a well-defined group of primary care</a:t>
            </a:r>
          </a:p>
          <a:p>
            <a:pPr>
              <a:spcBef>
                <a:spcPct val="0"/>
              </a:spcBef>
              <a:buFontTx/>
              <a:buNone/>
            </a:pPr>
            <a:r>
              <a:rPr lang="en-US" altLang="en-US">
                <a:ea typeface="Calibri" pitchFamily="34" charset="0"/>
              </a:rPr>
              <a:t>professionals…Capable of measuring</a:t>
            </a:r>
          </a:p>
          <a:p>
            <a:pPr>
              <a:spcBef>
                <a:spcPct val="0"/>
              </a:spcBef>
              <a:buFontTx/>
              <a:buNone/>
            </a:pPr>
            <a:r>
              <a:rPr lang="en-US" altLang="en-US">
                <a:ea typeface="Calibri" pitchFamily="34" charset="0"/>
              </a:rPr>
              <a:t>improvement in performance and receiving</a:t>
            </a:r>
          </a:p>
          <a:p>
            <a:pPr>
              <a:spcBef>
                <a:spcPct val="0"/>
              </a:spcBef>
              <a:buFontTx/>
              <a:buNone/>
            </a:pPr>
            <a:r>
              <a:rPr lang="en-US" altLang="en-US">
                <a:ea typeface="Calibri" pitchFamily="34" charset="0"/>
              </a:rPr>
              <a:t>payments that increase when such</a:t>
            </a:r>
          </a:p>
          <a:p>
            <a:pPr>
              <a:spcBef>
                <a:spcPct val="0"/>
              </a:spcBef>
              <a:buFontTx/>
              <a:buNone/>
            </a:pPr>
            <a:r>
              <a:rPr lang="en-US" altLang="en-US">
                <a:ea typeface="Calibri" pitchFamily="34" charset="0"/>
              </a:rPr>
              <a:t>improvements occur.” </a:t>
            </a:r>
          </a:p>
          <a:p>
            <a:pPr>
              <a:spcBef>
                <a:spcPct val="0"/>
              </a:spcBef>
              <a:buFontTx/>
              <a:buNone/>
            </a:pPr>
            <a:endParaRPr lang="en-US" altLang="en-US" sz="1400">
              <a:ea typeface="Calibri" pitchFamily="34" charset="0"/>
            </a:endParaRPr>
          </a:p>
          <a:p>
            <a:pPr>
              <a:spcBef>
                <a:spcPct val="0"/>
              </a:spcBef>
              <a:buFontTx/>
              <a:buNone/>
            </a:pPr>
            <a:r>
              <a:rPr lang="en-US" altLang="en-US" sz="1400">
                <a:ea typeface="Calibri" pitchFamily="34" charset="0"/>
              </a:rPr>
              <a:t>		(Engelberg Center for Health Care Reform, The Dartmouth Institute, page 8, January,  2011)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76200" y="350838"/>
            <a:ext cx="8839200" cy="715962"/>
          </a:xfrm>
        </p:spPr>
        <p:txBody>
          <a:bodyPr/>
          <a:lstStyle/>
          <a:p>
            <a:r>
              <a:rPr lang="en-US" altLang="en-US">
                <a:ea typeface="Calibri" pitchFamily="34" charset="0"/>
              </a:rPr>
              <a:t>Integrator:  Accountable Care Organization</a:t>
            </a:r>
          </a:p>
        </p:txBody>
      </p:sp>
      <p:sp>
        <p:nvSpPr>
          <p:cNvPr id="3" name="Content Placeholder 2"/>
          <p:cNvSpPr>
            <a:spLocks noGrp="1"/>
          </p:cNvSpPr>
          <p:nvPr>
            <p:ph idx="1"/>
          </p:nvPr>
        </p:nvSpPr>
        <p:spPr/>
        <p:txBody>
          <a:bodyPr/>
          <a:lstStyle/>
          <a:p>
            <a:pPr>
              <a:buFontTx/>
              <a:buNone/>
              <a:defRPr/>
            </a:pPr>
            <a:r>
              <a:rPr lang="en-US" b="1" dirty="0"/>
              <a:t>Key Design Features of an ACO:</a:t>
            </a:r>
          </a:p>
          <a:p>
            <a:pPr>
              <a:buFontTx/>
              <a:buNone/>
              <a:defRPr/>
            </a:pPr>
            <a:endParaRPr lang="en-US" sz="1600" b="1" dirty="0"/>
          </a:p>
          <a:p>
            <a:pPr marL="514350" indent="-514350">
              <a:spcBef>
                <a:spcPts val="0"/>
              </a:spcBef>
              <a:buFont typeface="+mj-lt"/>
              <a:buAutoNum type="arabicPeriod"/>
              <a:defRPr/>
            </a:pPr>
            <a:r>
              <a:rPr lang="en-US" dirty="0"/>
              <a:t>Local Accountability</a:t>
            </a:r>
          </a:p>
          <a:p>
            <a:pPr marL="514350" indent="-514350">
              <a:spcBef>
                <a:spcPts val="0"/>
              </a:spcBef>
              <a:buFont typeface="+mj-lt"/>
              <a:buAutoNum type="arabicPeriod"/>
              <a:defRPr/>
            </a:pPr>
            <a:r>
              <a:rPr lang="en-US" dirty="0"/>
              <a:t>Legal Structure</a:t>
            </a:r>
          </a:p>
          <a:p>
            <a:pPr marL="514350" indent="-514350">
              <a:spcBef>
                <a:spcPts val="0"/>
              </a:spcBef>
              <a:buFont typeface="+mj-lt"/>
              <a:buAutoNum type="arabicPeriod"/>
              <a:defRPr/>
            </a:pPr>
            <a:r>
              <a:rPr lang="en-US" dirty="0"/>
              <a:t>Primary Care Focus</a:t>
            </a:r>
          </a:p>
          <a:p>
            <a:pPr marL="514350" indent="-514350">
              <a:spcBef>
                <a:spcPts val="0"/>
              </a:spcBef>
              <a:buFont typeface="+mj-lt"/>
              <a:buAutoNum type="arabicPeriod"/>
              <a:defRPr/>
            </a:pPr>
            <a:r>
              <a:rPr lang="en-US" dirty="0"/>
              <a:t>Sufficient Size in Patient Population</a:t>
            </a:r>
          </a:p>
          <a:p>
            <a:pPr marL="514350" indent="-514350">
              <a:spcBef>
                <a:spcPts val="0"/>
              </a:spcBef>
              <a:buFont typeface="+mj-lt"/>
              <a:buAutoNum type="arabicPeriod"/>
              <a:defRPr/>
            </a:pPr>
            <a:r>
              <a:rPr lang="en-US" dirty="0"/>
              <a:t>Investment in Delivery System Improvements</a:t>
            </a:r>
          </a:p>
          <a:p>
            <a:pPr marL="514350" indent="-514350">
              <a:spcBef>
                <a:spcPts val="0"/>
              </a:spcBef>
              <a:buFont typeface="+mj-lt"/>
              <a:buAutoNum type="arabicPeriod"/>
              <a:defRPr/>
            </a:pPr>
            <a:r>
              <a:rPr lang="en-US" dirty="0"/>
              <a:t>Shared Savings</a:t>
            </a:r>
          </a:p>
          <a:p>
            <a:pPr marL="514350" indent="-514350">
              <a:spcBef>
                <a:spcPts val="0"/>
              </a:spcBef>
              <a:buFont typeface="+mj-lt"/>
              <a:buAutoNum type="arabicPeriod"/>
              <a:defRPr/>
            </a:pPr>
            <a:r>
              <a:rPr lang="en-US" dirty="0"/>
              <a:t>Performance Measures</a:t>
            </a:r>
          </a:p>
          <a:p>
            <a:pPr marL="514350" indent="-514350">
              <a:spcBef>
                <a:spcPts val="0"/>
              </a:spcBef>
              <a:buFont typeface="+mj-lt"/>
              <a:buAutoNum type="arabicPeriod"/>
              <a:defRPr/>
            </a:pPr>
            <a:endParaRPr lang="en-US" sz="1600" dirty="0"/>
          </a:p>
          <a:p>
            <a:pPr>
              <a:buFontTx/>
              <a:buNone/>
              <a:defRPr/>
            </a:pPr>
            <a:r>
              <a:rPr lang="en-US" sz="1400" dirty="0"/>
              <a:t>		(Engelberg Center for Health Care Reform, The Dartmouth Institute, page 9, January,  2011)</a:t>
            </a:r>
          </a:p>
          <a:p>
            <a:pPr>
              <a:buFontTx/>
              <a:buNone/>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 y="350838"/>
            <a:ext cx="8839200" cy="715962"/>
          </a:xfrm>
        </p:spPr>
        <p:txBody>
          <a:bodyPr/>
          <a:lstStyle/>
          <a:p>
            <a:r>
              <a:rPr lang="en-US" altLang="en-US">
                <a:ea typeface="Calibri" pitchFamily="34" charset="0"/>
              </a:rPr>
              <a:t>The Triple Aim</a:t>
            </a:r>
          </a:p>
        </p:txBody>
      </p:sp>
      <p:sp>
        <p:nvSpPr>
          <p:cNvPr id="3" name="Content Placeholder 2"/>
          <p:cNvSpPr>
            <a:spLocks noGrp="1"/>
          </p:cNvSpPr>
          <p:nvPr>
            <p:ph idx="1"/>
          </p:nvPr>
        </p:nvSpPr>
        <p:spPr/>
        <p:txBody>
          <a:bodyPr/>
          <a:lstStyle/>
          <a:p>
            <a:pPr>
              <a:buFontTx/>
              <a:buNone/>
              <a:defRPr/>
            </a:pPr>
            <a:r>
              <a:rPr lang="en-US" dirty="0"/>
              <a:t>“Integrator’s role includes…five components:</a:t>
            </a:r>
          </a:p>
          <a:p>
            <a:pPr>
              <a:buFontTx/>
              <a:buNone/>
              <a:defRPr/>
            </a:pPr>
            <a:endParaRPr lang="en-US" sz="1100" dirty="0"/>
          </a:p>
          <a:p>
            <a:pPr marL="514350" indent="-514350">
              <a:buFont typeface="+mj-lt"/>
              <a:buAutoNum type="arabicPeriod"/>
              <a:defRPr/>
            </a:pPr>
            <a:r>
              <a:rPr lang="en-US" dirty="0"/>
              <a:t>Partnership with individuals and families</a:t>
            </a:r>
          </a:p>
          <a:p>
            <a:pPr marL="514350" indent="-514350">
              <a:buFont typeface="+mj-lt"/>
              <a:buAutoNum type="arabicPeriod"/>
              <a:defRPr/>
            </a:pPr>
            <a:r>
              <a:rPr lang="en-US" b="1" dirty="0"/>
              <a:t>Primary Care Redesign and Structure</a:t>
            </a:r>
          </a:p>
          <a:p>
            <a:pPr marL="514350" indent="-514350">
              <a:buFont typeface="+mj-lt"/>
              <a:buAutoNum type="arabicPeriod"/>
              <a:defRPr/>
            </a:pPr>
            <a:r>
              <a:rPr lang="en-US" dirty="0"/>
              <a:t>Population health management</a:t>
            </a:r>
          </a:p>
          <a:p>
            <a:pPr marL="514350" indent="-514350">
              <a:buFont typeface="+mj-lt"/>
              <a:buAutoNum type="arabicPeriod"/>
              <a:defRPr/>
            </a:pPr>
            <a:r>
              <a:rPr lang="en-US" dirty="0"/>
              <a:t>Financial management</a:t>
            </a:r>
          </a:p>
          <a:p>
            <a:pPr marL="514350" indent="-514350">
              <a:buFont typeface="+mj-lt"/>
              <a:buAutoNum type="arabicPeriod"/>
              <a:defRPr/>
            </a:pPr>
            <a:r>
              <a:rPr lang="en-US" dirty="0"/>
              <a:t>Macro system integration”</a:t>
            </a:r>
          </a:p>
          <a:p>
            <a:pPr marL="514350" indent="-514350">
              <a:buFont typeface="+mj-lt"/>
              <a:buAutoNum type="arabicPeriod"/>
              <a:defRPr/>
            </a:pPr>
            <a:endParaRPr lang="en-US" sz="1200" dirty="0"/>
          </a:p>
          <a:p>
            <a:pPr algn="r">
              <a:buFontTx/>
              <a:buNone/>
              <a:defRPr/>
            </a:pPr>
            <a:r>
              <a:rPr lang="en-US" sz="1800" dirty="0">
                <a:solidFill>
                  <a:schemeClr val="tx1">
                    <a:lumMod val="50000"/>
                  </a:schemeClr>
                </a:solidFill>
              </a:rPr>
              <a:t>Donald M. Berwick, Thomas W. Nolan and John Whittington</a:t>
            </a:r>
          </a:p>
          <a:p>
            <a:pPr algn="r">
              <a:buFontTx/>
              <a:buNone/>
              <a:defRPr/>
            </a:pPr>
            <a:r>
              <a:rPr lang="en-US" sz="1800" i="1" dirty="0">
                <a:solidFill>
                  <a:schemeClr val="tx1">
                    <a:lumMod val="50000"/>
                  </a:schemeClr>
                </a:solidFill>
              </a:rPr>
              <a:t>Health Affairs </a:t>
            </a:r>
            <a:r>
              <a:rPr lang="en-US" sz="1800" dirty="0">
                <a:solidFill>
                  <a:schemeClr val="tx1">
                    <a:lumMod val="50000"/>
                  </a:schemeClr>
                </a:solidFill>
              </a:rPr>
              <a:t>May 2008 vol. 27 no. 3 759-769</a:t>
            </a:r>
            <a:endParaRPr lang="en-US" sz="1800" dirty="0"/>
          </a:p>
          <a:p>
            <a:pPr>
              <a:defRPr/>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76200" y="350838"/>
            <a:ext cx="8839200" cy="715962"/>
          </a:xfrm>
        </p:spPr>
        <p:txBody>
          <a:bodyPr/>
          <a:lstStyle/>
          <a:p>
            <a:r>
              <a:rPr lang="en-US" altLang="en-US">
                <a:ea typeface="Calibri" pitchFamily="34" charset="0"/>
              </a:rPr>
              <a:t>Integrator:  Accountable Care Organization</a:t>
            </a:r>
          </a:p>
        </p:txBody>
      </p:sp>
      <p:sp>
        <p:nvSpPr>
          <p:cNvPr id="83971" name="Content Placeholder 2"/>
          <p:cNvSpPr>
            <a:spLocks noGrp="1"/>
          </p:cNvSpPr>
          <p:nvPr>
            <p:ph idx="1"/>
          </p:nvPr>
        </p:nvSpPr>
        <p:spPr/>
        <p:txBody>
          <a:bodyPr/>
          <a:lstStyle/>
          <a:p>
            <a:pPr>
              <a:spcBef>
                <a:spcPct val="0"/>
              </a:spcBef>
              <a:buFontTx/>
              <a:buNone/>
            </a:pPr>
            <a:r>
              <a:rPr lang="en-US" altLang="en-US">
                <a:ea typeface="Calibri" pitchFamily="34" charset="0"/>
              </a:rPr>
              <a:t>With greater experience and…technical progress,</a:t>
            </a:r>
          </a:p>
          <a:p>
            <a:pPr>
              <a:spcBef>
                <a:spcPct val="0"/>
              </a:spcBef>
              <a:buFontTx/>
              <a:buNone/>
            </a:pPr>
            <a:r>
              <a:rPr lang="en-US" altLang="en-US">
                <a:ea typeface="Calibri" pitchFamily="34" charset="0"/>
              </a:rPr>
              <a:t>ACO care…(is) expected to become more</a:t>
            </a:r>
          </a:p>
          <a:p>
            <a:pPr>
              <a:spcBef>
                <a:spcPct val="0"/>
              </a:spcBef>
              <a:buFontTx/>
              <a:buNone/>
            </a:pPr>
            <a:r>
              <a:rPr lang="en-US" altLang="en-US">
                <a:ea typeface="Calibri" pitchFamily="34" charset="0"/>
              </a:rPr>
              <a:t>sophisticated (i.e. with) more comprehensive</a:t>
            </a:r>
          </a:p>
          <a:p>
            <a:pPr>
              <a:spcBef>
                <a:spcPct val="0"/>
              </a:spcBef>
              <a:buFontTx/>
              <a:buNone/>
            </a:pPr>
            <a:r>
              <a:rPr lang="en-US" altLang="en-US">
                <a:ea typeface="Calibri" pitchFamily="34" charset="0"/>
              </a:rPr>
              <a:t>care improvement activities, better performance</a:t>
            </a:r>
          </a:p>
          <a:p>
            <a:pPr>
              <a:spcBef>
                <a:spcPct val="0"/>
              </a:spcBef>
              <a:buFontTx/>
              <a:buNone/>
            </a:pPr>
            <a:r>
              <a:rPr lang="en-US" altLang="en-US">
                <a:ea typeface="Calibri" pitchFamily="34" charset="0"/>
              </a:rPr>
              <a:t>measures  -- such as more meaningful outcome</a:t>
            </a:r>
          </a:p>
          <a:p>
            <a:pPr>
              <a:spcBef>
                <a:spcPct val="0"/>
              </a:spcBef>
              <a:buFontTx/>
              <a:buNone/>
            </a:pPr>
            <a:r>
              <a:rPr lang="en-US" altLang="en-US">
                <a:ea typeface="Calibri" pitchFamily="34" charset="0"/>
              </a:rPr>
              <a:t>measures, including patient experience measures – and payment systems and other incentives</a:t>
            </a:r>
          </a:p>
          <a:p>
            <a:pPr>
              <a:spcBef>
                <a:spcPct val="0"/>
              </a:spcBef>
              <a:buFontTx/>
              <a:buNone/>
            </a:pPr>
            <a:r>
              <a:rPr lang="en-US" altLang="en-US">
                <a:ea typeface="Calibri" pitchFamily="34" charset="0"/>
              </a:rPr>
              <a:t>that rely more on performance than volume,</a:t>
            </a:r>
          </a:p>
          <a:p>
            <a:pPr>
              <a:spcBef>
                <a:spcPct val="0"/>
              </a:spcBef>
              <a:buFontTx/>
              <a:buNone/>
            </a:pPr>
            <a:r>
              <a:rPr lang="en-US" altLang="en-US">
                <a:ea typeface="Calibri" pitchFamily="34" charset="0"/>
              </a:rPr>
              <a:t>intensity, or other factors unrelated – or often</a:t>
            </a:r>
          </a:p>
          <a:p>
            <a:pPr>
              <a:spcBef>
                <a:spcPct val="0"/>
              </a:spcBef>
              <a:buFontTx/>
              <a:buNone/>
            </a:pPr>
            <a:r>
              <a:rPr lang="en-US" altLang="en-US">
                <a:ea typeface="Calibri" pitchFamily="34" charset="0"/>
              </a:rPr>
              <a:t>inversely related – to value.   </a:t>
            </a:r>
            <a:r>
              <a:rPr lang="en-US" altLang="en-US" sz="1600" i="1">
                <a:ea typeface="Calibri" pitchFamily="34" charset="0"/>
              </a:rPr>
              <a:t>IBID, Engleberg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44035" name="Content Placeholder 2"/>
          <p:cNvSpPr>
            <a:spLocks noGrp="1"/>
          </p:cNvSpPr>
          <p:nvPr>
            <p:ph idx="1"/>
          </p:nvPr>
        </p:nvSpPr>
        <p:spPr>
          <a:xfrm>
            <a:off x="304800" y="1905000"/>
            <a:ext cx="8382000" cy="4953000"/>
          </a:xfrm>
        </p:spPr>
        <p:txBody>
          <a:bodyPr rtlCol="0">
            <a:normAutofit/>
          </a:bodyPr>
          <a:lstStyle/>
          <a:p>
            <a:pPr eaLnBrk="1" fontAlgn="auto" hangingPunct="1">
              <a:spcAft>
                <a:spcPts val="0"/>
              </a:spcAft>
              <a:buFont typeface="Wingdings 2" pitchFamily="18" charset="2"/>
              <a:buNone/>
              <a:defRPr/>
            </a:pPr>
            <a:r>
              <a:rPr lang="en-US" sz="2800" b="1" dirty="0"/>
              <a:t>To be successful an ACO must be built:</a:t>
            </a:r>
            <a:endParaRPr lang="en-US" sz="2800" dirty="0"/>
          </a:p>
          <a:p>
            <a:pPr marL="463550" indent="-231775" eaLnBrk="1" fontAlgn="auto" hangingPunct="1">
              <a:spcAft>
                <a:spcPts val="0"/>
              </a:spcAft>
              <a:buFont typeface="Arial" pitchFamily="34" charset="0"/>
              <a:buChar char="•"/>
              <a:defRPr/>
            </a:pPr>
            <a:r>
              <a:rPr lang="en-US" sz="2800" dirty="0"/>
              <a:t>upon multiple Medical Homes</a:t>
            </a:r>
          </a:p>
          <a:p>
            <a:pPr marL="463550" indent="-231775" eaLnBrk="1" fontAlgn="auto" hangingPunct="1">
              <a:spcAft>
                <a:spcPts val="0"/>
              </a:spcAft>
              <a:buFont typeface="Arial" pitchFamily="34" charset="0"/>
              <a:buChar char="•"/>
              <a:defRPr/>
            </a:pPr>
            <a:r>
              <a:rPr lang="en-US" sz="2800" dirty="0"/>
              <a:t>an existing infrastructure</a:t>
            </a:r>
          </a:p>
          <a:p>
            <a:pPr marL="463550" indent="-231775" eaLnBrk="1" fontAlgn="auto" hangingPunct="1">
              <a:spcAft>
                <a:spcPts val="0"/>
              </a:spcAft>
              <a:buFont typeface="Arial" pitchFamily="34" charset="0"/>
              <a:buChar char="•"/>
              <a:defRPr/>
            </a:pPr>
            <a:r>
              <a:rPr lang="en-US" sz="2800" dirty="0"/>
              <a:t>without a hospital as a partner</a:t>
            </a:r>
          </a:p>
          <a:p>
            <a:pPr marL="463550" indent="-231775" eaLnBrk="1" fontAlgn="auto" hangingPunct="1">
              <a:spcAft>
                <a:spcPts val="0"/>
              </a:spcAft>
              <a:buFont typeface="Arial" pitchFamily="34" charset="0"/>
              <a:buChar char="•"/>
              <a:defRPr/>
            </a:pPr>
            <a:r>
              <a:rPr lang="en-US" sz="2800" dirty="0"/>
              <a:t>as a bridge to Medicare Advantage</a:t>
            </a:r>
          </a:p>
          <a:p>
            <a:pPr marL="463550" indent="-231775" eaLnBrk="1" fontAlgn="auto" hangingPunct="1">
              <a:spcAft>
                <a:spcPts val="0"/>
              </a:spcAft>
              <a:buFont typeface="Arial" pitchFamily="34" charset="0"/>
              <a:buChar char="•"/>
              <a:defRPr/>
            </a:pPr>
            <a:r>
              <a:rPr lang="en-US" sz="2800" dirty="0"/>
              <a:t>with patient engagement and agreement</a:t>
            </a:r>
          </a:p>
          <a:p>
            <a:pPr marL="463550" indent="-231775" eaLnBrk="1" fontAlgn="auto" hangingPunct="1">
              <a:spcAft>
                <a:spcPts val="0"/>
              </a:spcAft>
              <a:buFont typeface="Wingdings 2" pitchFamily="18" charset="2"/>
              <a:buNone/>
              <a:defRPr/>
            </a:pPr>
            <a:endParaRPr lang="en-US" sz="1200" dirty="0"/>
          </a:p>
          <a:p>
            <a:pPr marL="463550" indent="-231775" eaLnBrk="1" fontAlgn="auto" hangingPunct="1">
              <a:spcAft>
                <a:spcPts val="0"/>
              </a:spcAft>
              <a:buFont typeface="Wingdings 2" pitchFamily="18" charset="2"/>
              <a:buNone/>
              <a:defRPr/>
            </a:pPr>
            <a:r>
              <a:rPr lang="en-US" sz="2800" b="1" dirty="0"/>
              <a:t>With the realization that without the above five</a:t>
            </a:r>
          </a:p>
          <a:p>
            <a:pPr marL="463550" indent="-231775" eaLnBrk="1" fontAlgn="auto" hangingPunct="1">
              <a:spcAft>
                <a:spcPts val="0"/>
              </a:spcAft>
              <a:buFont typeface="Wingdings 2" pitchFamily="18" charset="2"/>
              <a:buNone/>
              <a:defRPr/>
            </a:pPr>
            <a:r>
              <a:rPr lang="en-US" sz="2800" b="1" dirty="0"/>
              <a:t>elements, ACOs may not succeed.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86019" name="Content Placeholder 2"/>
          <p:cNvSpPr>
            <a:spLocks noGrp="1"/>
          </p:cNvSpPr>
          <p:nvPr>
            <p:ph idx="1"/>
          </p:nvPr>
        </p:nvSpPr>
        <p:spPr/>
        <p:txBody>
          <a:bodyPr/>
          <a:lstStyle/>
          <a:p>
            <a:pPr eaLnBrk="1" hangingPunct="1">
              <a:spcBef>
                <a:spcPct val="0"/>
              </a:spcBef>
            </a:pPr>
            <a:r>
              <a:rPr lang="en-US" altLang="en-US" sz="2800">
                <a:ea typeface="Calibri" pitchFamily="34" charset="0"/>
              </a:rPr>
              <a:t>Some ACO functions are like those of traditional insurance. The differences are that Medicare still pays the bills rather than the ACO and Medicare is liable for paying all costs whether they exceed a budget or not.   The ACO may increase its portion of the shared savings by increasing its liability for cost overruns.</a:t>
            </a:r>
          </a:p>
          <a:p>
            <a:pPr eaLnBrk="1" hangingPunct="1"/>
            <a:endParaRPr lang="en-US" altLang="en-US" sz="1400">
              <a:ea typeface="Calibri" pitchFamily="34" charset="0"/>
            </a:endParaRPr>
          </a:p>
          <a:p>
            <a:pPr eaLnBrk="1" hangingPunct="1">
              <a:spcBef>
                <a:spcPct val="0"/>
              </a:spcBef>
            </a:pPr>
            <a:r>
              <a:rPr lang="en-US" altLang="en-US" sz="2800">
                <a:ea typeface="Calibri" pitchFamily="34" charset="0"/>
              </a:rPr>
              <a:t>In Medicare Advantage programs, Medicare transfers its risk to the HMO which allows Medicare to budget its cost for each member.  No matter what the actual cost of care is, Medicare will never pay the HMO more than the contracted per member payment.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87043" name="Content Placeholder 2"/>
          <p:cNvSpPr>
            <a:spLocks noGrp="1"/>
          </p:cNvSpPr>
          <p:nvPr>
            <p:ph idx="1"/>
          </p:nvPr>
        </p:nvSpPr>
        <p:spPr/>
        <p:txBody>
          <a:bodyPr/>
          <a:lstStyle/>
          <a:p>
            <a:pPr eaLnBrk="1" hangingPunct="1">
              <a:buFont typeface="Wingdings 2" pitchFamily="18" charset="2"/>
              <a:buNone/>
            </a:pPr>
            <a:r>
              <a:rPr lang="en-US" altLang="en-US" sz="2800">
                <a:ea typeface="Calibri" pitchFamily="34" charset="0"/>
              </a:rPr>
              <a:t>Traditional insurance defines its risk by contract. </a:t>
            </a:r>
          </a:p>
          <a:p>
            <a:pPr eaLnBrk="1" hangingPunct="1">
              <a:buFont typeface="Wingdings 2" pitchFamily="18" charset="2"/>
              <a:buNone/>
            </a:pPr>
            <a:r>
              <a:rPr lang="en-US" altLang="en-US" sz="2800">
                <a:ea typeface="Calibri" pitchFamily="34" charset="0"/>
              </a:rPr>
              <a:t>Medicare Advantage defines its risk by its “bid,”</a:t>
            </a:r>
          </a:p>
          <a:p>
            <a:pPr eaLnBrk="1" hangingPunct="1">
              <a:buFont typeface="Wingdings 2" pitchFamily="18" charset="2"/>
              <a:buNone/>
            </a:pPr>
            <a:r>
              <a:rPr lang="en-US" altLang="en-US" sz="2800">
                <a:ea typeface="Calibri" pitchFamily="34" charset="0"/>
              </a:rPr>
              <a:t>which is a contractual relationship with CMS which</a:t>
            </a:r>
          </a:p>
          <a:p>
            <a:pPr eaLnBrk="1" hangingPunct="1">
              <a:buFont typeface="Wingdings 2" pitchFamily="18" charset="2"/>
              <a:buNone/>
            </a:pPr>
            <a:r>
              <a:rPr lang="en-US" altLang="en-US" sz="2800">
                <a:ea typeface="Calibri" pitchFamily="34" charset="0"/>
              </a:rPr>
              <a:t>defines benefits in addition to the regular Medicare</a:t>
            </a:r>
          </a:p>
          <a:p>
            <a:pPr eaLnBrk="1" hangingPunct="1">
              <a:buFont typeface="Wingdings 2" pitchFamily="18" charset="2"/>
              <a:buNone/>
            </a:pPr>
            <a:r>
              <a:rPr lang="en-US" altLang="en-US" sz="2800">
                <a:ea typeface="Calibri" pitchFamily="34" charset="0"/>
              </a:rPr>
              <a:t>benefits.  In both cases, insurance companies and</a:t>
            </a:r>
          </a:p>
          <a:p>
            <a:pPr eaLnBrk="1" hangingPunct="1">
              <a:buFont typeface="Wingdings 2" pitchFamily="18" charset="2"/>
              <a:buNone/>
            </a:pPr>
            <a:r>
              <a:rPr lang="en-US" altLang="en-US" sz="2800">
                <a:ea typeface="Calibri" pitchFamily="34" charset="0"/>
              </a:rPr>
              <a:t>Medicare Advantage plans have no Protection from</a:t>
            </a:r>
          </a:p>
          <a:p>
            <a:pPr eaLnBrk="1" hangingPunct="1">
              <a:buFont typeface="Wingdings 2" pitchFamily="18" charset="2"/>
              <a:buNone/>
            </a:pPr>
            <a:r>
              <a:rPr lang="en-US" altLang="en-US" sz="2800">
                <a:ea typeface="Calibri" pitchFamily="34" charset="0"/>
              </a:rPr>
              <a:t>“down-side” risk, i.e., the potential for the care of a</a:t>
            </a:r>
          </a:p>
          <a:p>
            <a:pPr eaLnBrk="1" hangingPunct="1">
              <a:buFont typeface="Wingdings 2" pitchFamily="18" charset="2"/>
              <a:buNone/>
            </a:pPr>
            <a:r>
              <a:rPr lang="en-US" altLang="en-US" sz="2800">
                <a:ea typeface="Calibri" pitchFamily="34" charset="0"/>
              </a:rPr>
              <a:t>patient or client costing more than what the</a:t>
            </a:r>
          </a:p>
          <a:p>
            <a:pPr eaLnBrk="1" hangingPunct="1">
              <a:buFont typeface="Wingdings 2" pitchFamily="18" charset="2"/>
              <a:buNone/>
            </a:pPr>
            <a:r>
              <a:rPr lang="en-US" altLang="en-US" sz="2800">
                <a:ea typeface="Calibri" pitchFamily="34" charset="0"/>
              </a:rPr>
              <a:t>insurance company is paid.</a:t>
            </a:r>
          </a:p>
          <a:p>
            <a:pPr eaLnBrk="1" hangingPunct="1"/>
            <a:endParaRPr lang="en-US" altLang="en-US" sz="2400">
              <a:ea typeface="Calibri"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51203" name="Content Placeholder 2"/>
          <p:cNvSpPr>
            <a:spLocks noGrp="1"/>
          </p:cNvSpPr>
          <p:nvPr>
            <p:ph idx="1"/>
          </p:nvPr>
        </p:nvSpPr>
        <p:spPr/>
        <p:txBody>
          <a:bodyPr rtlCol="0">
            <a:normAutofit fontScale="85000" lnSpcReduction="10000"/>
          </a:bodyPr>
          <a:lstStyle/>
          <a:p>
            <a:pPr eaLnBrk="1" fontAlgn="auto" hangingPunct="1">
              <a:spcAft>
                <a:spcPts val="0"/>
              </a:spcAft>
              <a:buFont typeface="Wingdings 2" pitchFamily="18" charset="2"/>
              <a:buNone/>
              <a:defRPr/>
            </a:pPr>
            <a:r>
              <a:rPr lang="en-US" dirty="0"/>
              <a:t>The highest probability of success may occur in</a:t>
            </a:r>
          </a:p>
          <a:p>
            <a:pPr eaLnBrk="1" fontAlgn="auto" hangingPunct="1">
              <a:spcAft>
                <a:spcPts val="0"/>
              </a:spcAft>
              <a:buFont typeface="Wingdings 2" pitchFamily="18" charset="2"/>
              <a:buNone/>
              <a:defRPr/>
            </a:pPr>
            <a:r>
              <a:rPr lang="en-US" dirty="0"/>
              <a:t>integrated delivery networks that already have an</a:t>
            </a:r>
          </a:p>
          <a:p>
            <a:pPr eaLnBrk="1" fontAlgn="auto" hangingPunct="1">
              <a:spcAft>
                <a:spcPts val="0"/>
              </a:spcAft>
              <a:buFont typeface="Wingdings 2" pitchFamily="18" charset="2"/>
              <a:buNone/>
              <a:defRPr/>
            </a:pPr>
            <a:r>
              <a:rPr lang="en-US" dirty="0"/>
              <a:t>electronic infrastructure which can be adapted to the</a:t>
            </a:r>
          </a:p>
          <a:p>
            <a:pPr eaLnBrk="1" fontAlgn="auto" hangingPunct="1">
              <a:spcAft>
                <a:spcPts val="0"/>
              </a:spcAft>
              <a:buFont typeface="Wingdings 2" pitchFamily="18" charset="2"/>
              <a:buNone/>
              <a:defRPr/>
            </a:pPr>
            <a:r>
              <a:rPr lang="en-US" dirty="0"/>
              <a:t>functions needed for ACO accountability and</a:t>
            </a:r>
          </a:p>
          <a:p>
            <a:pPr eaLnBrk="1" fontAlgn="auto" hangingPunct="1">
              <a:spcAft>
                <a:spcPts val="0"/>
              </a:spcAft>
              <a:buFont typeface="Wingdings 2" pitchFamily="18" charset="2"/>
              <a:buNone/>
              <a:defRPr/>
            </a:pPr>
            <a:r>
              <a:rPr lang="en-US" dirty="0"/>
              <a:t>accounting and have strong relationships with IPAs. </a:t>
            </a:r>
          </a:p>
          <a:p>
            <a:pPr eaLnBrk="1" fontAlgn="auto" hangingPunct="1">
              <a:spcAft>
                <a:spcPts val="0"/>
              </a:spcAft>
              <a:buFont typeface="Wingdings 2" pitchFamily="18" charset="2"/>
              <a:buNone/>
              <a:defRPr/>
            </a:pPr>
            <a:r>
              <a:rPr lang="en-US" dirty="0"/>
              <a:t>The principle reason for the higher potential of success</a:t>
            </a:r>
          </a:p>
          <a:p>
            <a:pPr eaLnBrk="1" fontAlgn="auto" hangingPunct="1">
              <a:spcAft>
                <a:spcPts val="0"/>
              </a:spcAft>
              <a:buFont typeface="Wingdings 2" pitchFamily="18" charset="2"/>
              <a:buNone/>
              <a:defRPr/>
            </a:pPr>
            <a:r>
              <a:rPr lang="en-US" dirty="0"/>
              <a:t>is that the HMO/IPA partnership already has a model for</a:t>
            </a:r>
          </a:p>
          <a:p>
            <a:pPr eaLnBrk="1" fontAlgn="auto" hangingPunct="1">
              <a:spcAft>
                <a:spcPts val="0"/>
              </a:spcAft>
              <a:buFont typeface="Wingdings 2" pitchFamily="18" charset="2"/>
              <a:buNone/>
              <a:defRPr/>
            </a:pPr>
            <a:r>
              <a:rPr lang="en-US" dirty="0"/>
              <a:t>the sharing of  revenue.  This will be one of the biggest</a:t>
            </a:r>
          </a:p>
          <a:p>
            <a:pPr eaLnBrk="1" fontAlgn="auto" hangingPunct="1">
              <a:spcAft>
                <a:spcPts val="0"/>
              </a:spcAft>
              <a:buFont typeface="Wingdings 2" pitchFamily="18" charset="2"/>
              <a:buNone/>
              <a:defRPr/>
            </a:pPr>
            <a:r>
              <a:rPr lang="en-US" dirty="0"/>
              <a:t>hurdles for other ACOs.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74755" name="Content Placeholder 2"/>
          <p:cNvSpPr>
            <a:spLocks noGrp="1"/>
          </p:cNvSpPr>
          <p:nvPr>
            <p:ph idx="1"/>
          </p:nvPr>
        </p:nvSpPr>
        <p:spPr/>
        <p:txBody>
          <a:bodyPr/>
          <a:lstStyle/>
          <a:p>
            <a:pPr marL="0" indent="0" eaLnBrk="1" hangingPunct="1">
              <a:buFontTx/>
              <a:buNone/>
              <a:defRPr/>
            </a:pPr>
            <a:r>
              <a:rPr lang="en-US" sz="2400" dirty="0"/>
              <a:t>As noted above, most patients have more confidence in technology than a personal relationship with physicians, which means that the principle way to decrease the cost of care is to ration care.   But, the most effective way to change the cost curve is to restore patient’s trust in their  doctor so that their counsel is sought before a test is ordered.  </a:t>
            </a:r>
          </a:p>
          <a:p>
            <a:pPr marL="0" indent="0" eaLnBrk="1" hangingPunct="1">
              <a:buFontTx/>
              <a:buNone/>
              <a:defRPr/>
            </a:pPr>
            <a:endParaRPr lang="en-US" sz="2400" dirty="0"/>
          </a:p>
          <a:p>
            <a:pPr marL="0" indent="0" eaLnBrk="1" hangingPunct="1">
              <a:buFontTx/>
              <a:buNone/>
              <a:defRPr/>
            </a:pPr>
            <a:r>
              <a:rPr lang="en-US" sz="2400" dirty="0"/>
              <a:t>This is the reason why, any ACO which has the least potential for success must be built upon healthcare providers who not only have the designation but who are also actually functioning in a patient-centered medical home.  </a:t>
            </a:r>
          </a:p>
          <a:p>
            <a:pPr eaLnBrk="1" hangingPunct="1">
              <a:buFont typeface="Wingdings 2" pitchFamily="18" charset="2"/>
              <a:buNone/>
              <a:defRPr/>
            </a:pP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57347" name="Content Placeholder 2"/>
          <p:cNvSpPr>
            <a:spLocks noGrp="1"/>
          </p:cNvSpPr>
          <p:nvPr>
            <p:ph idx="1"/>
          </p:nvPr>
        </p:nvSpPr>
        <p:spPr/>
        <p:txBody>
          <a:bodyPr rtlCol="0">
            <a:normAutofit fontScale="85000" lnSpcReduction="10000"/>
          </a:bodyPr>
          <a:lstStyle/>
          <a:p>
            <a:pPr eaLnBrk="1" fontAlgn="auto" hangingPunct="1">
              <a:spcAft>
                <a:spcPts val="0"/>
              </a:spcAft>
              <a:buFont typeface="Wingdings 2" pitchFamily="18" charset="2"/>
              <a:buNone/>
              <a:defRPr/>
            </a:pPr>
            <a:r>
              <a:rPr lang="en-US" dirty="0"/>
              <a:t>In a compassionate, comprehensive, coordinated and</a:t>
            </a:r>
          </a:p>
          <a:p>
            <a:pPr eaLnBrk="1" fontAlgn="auto" hangingPunct="1">
              <a:spcAft>
                <a:spcPts val="0"/>
              </a:spcAft>
              <a:buFont typeface="Wingdings 2" pitchFamily="18" charset="2"/>
              <a:buNone/>
              <a:defRPr/>
            </a:pPr>
            <a:r>
              <a:rPr lang="en-US" dirty="0"/>
              <a:t>collaborative relationship, it possible to recreate the</a:t>
            </a:r>
          </a:p>
          <a:p>
            <a:pPr eaLnBrk="1" fontAlgn="auto" hangingPunct="1">
              <a:spcAft>
                <a:spcPts val="0"/>
              </a:spcAft>
              <a:buFont typeface="Wingdings 2" pitchFamily="18" charset="2"/>
              <a:buNone/>
              <a:defRPr/>
            </a:pPr>
            <a:r>
              <a:rPr lang="en-US" dirty="0"/>
              <a:t>trust bond which supersedes technology in the</a:t>
            </a:r>
          </a:p>
          <a:p>
            <a:pPr eaLnBrk="1" fontAlgn="auto" hangingPunct="1">
              <a:spcAft>
                <a:spcPts val="0"/>
              </a:spcAft>
              <a:buFont typeface="Wingdings 2" pitchFamily="18" charset="2"/>
              <a:buNone/>
              <a:defRPr/>
            </a:pPr>
            <a:r>
              <a:rPr lang="en-US" dirty="0"/>
              <a:t>healthcare-decision-making equation.  In that</a:t>
            </a:r>
          </a:p>
          <a:p>
            <a:pPr eaLnBrk="1" fontAlgn="auto" hangingPunct="1">
              <a:spcAft>
                <a:spcPts val="0"/>
              </a:spcAft>
              <a:buFont typeface="Wingdings 2" pitchFamily="18" charset="2"/>
              <a:buNone/>
              <a:defRPr/>
            </a:pPr>
            <a:r>
              <a:rPr lang="en-US" dirty="0"/>
              <a:t>relationship, wise decisions can be made about </a:t>
            </a:r>
          </a:p>
          <a:p>
            <a:pPr eaLnBrk="1" fontAlgn="auto" hangingPunct="1">
              <a:spcAft>
                <a:spcPts val="0"/>
              </a:spcAft>
              <a:buFont typeface="Wingdings 2" pitchFamily="18" charset="2"/>
              <a:buNone/>
              <a:defRPr/>
            </a:pPr>
            <a:r>
              <a:rPr lang="en-US" dirty="0"/>
              <a:t>watchful waiting, appropriate end-of-life care and a</a:t>
            </a:r>
          </a:p>
          <a:p>
            <a:pPr eaLnBrk="1" fontAlgn="auto" hangingPunct="1">
              <a:spcAft>
                <a:spcPts val="0"/>
              </a:spcAft>
              <a:buFont typeface="Wingdings 2" pitchFamily="18" charset="2"/>
              <a:buNone/>
              <a:defRPr/>
            </a:pPr>
            <a:r>
              <a:rPr lang="en-US" dirty="0"/>
              <a:t>balance between life expectance with and without</a:t>
            </a:r>
          </a:p>
          <a:p>
            <a:pPr eaLnBrk="1" fontAlgn="auto" hangingPunct="1">
              <a:spcAft>
                <a:spcPts val="0"/>
              </a:spcAft>
              <a:buFont typeface="Wingdings 2" pitchFamily="18" charset="2"/>
              <a:buNone/>
              <a:defRPr/>
            </a:pPr>
            <a:r>
              <a:rPr lang="en-US" dirty="0"/>
              <a:t>expensive but unhelpful care.  Increasingly, we have to</a:t>
            </a:r>
          </a:p>
          <a:p>
            <a:pPr eaLnBrk="1" fontAlgn="auto" hangingPunct="1">
              <a:spcAft>
                <a:spcPts val="0"/>
              </a:spcAft>
              <a:buFont typeface="Wingdings 2" pitchFamily="18" charset="2"/>
              <a:buNone/>
              <a:defRPr/>
            </a:pPr>
            <a:r>
              <a:rPr lang="en-US" dirty="0"/>
              <a:t>wonder if technological advances are actually resulting</a:t>
            </a:r>
          </a:p>
          <a:p>
            <a:pPr eaLnBrk="1" fontAlgn="auto" hangingPunct="1">
              <a:spcAft>
                <a:spcPts val="0"/>
              </a:spcAft>
              <a:buFont typeface="Wingdings 2" pitchFamily="18" charset="2"/>
              <a:buNone/>
              <a:defRPr/>
            </a:pPr>
            <a:r>
              <a:rPr lang="en-US" dirty="0"/>
              <a:t>in a decreased rather than an increased quality of life.</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91139" name="Content Placeholder 2"/>
          <p:cNvSpPr>
            <a:spLocks noGrp="1"/>
          </p:cNvSpPr>
          <p:nvPr>
            <p:ph idx="1"/>
          </p:nvPr>
        </p:nvSpPr>
        <p:spPr/>
        <p:txBody>
          <a:bodyPr/>
          <a:lstStyle/>
          <a:p>
            <a:pPr eaLnBrk="1" hangingPunct="1">
              <a:buFont typeface="Wingdings 2" pitchFamily="18" charset="2"/>
              <a:buNone/>
            </a:pPr>
            <a:r>
              <a:rPr lang="en-US" altLang="en-US" sz="2400">
                <a:ea typeface="Calibri" pitchFamily="34" charset="0"/>
              </a:rPr>
              <a:t>IBNR stands for “incurred but not received” and refers to</a:t>
            </a:r>
          </a:p>
          <a:p>
            <a:pPr eaLnBrk="1" hangingPunct="1">
              <a:buFont typeface="Wingdings 2" pitchFamily="18" charset="2"/>
              <a:buNone/>
            </a:pPr>
            <a:r>
              <a:rPr lang="en-US" altLang="en-US" sz="2400">
                <a:ea typeface="Calibri" pitchFamily="34" charset="0"/>
              </a:rPr>
              <a:t>services which have been provided but for which the bill has</a:t>
            </a:r>
          </a:p>
          <a:p>
            <a:pPr eaLnBrk="1" hangingPunct="1">
              <a:buFont typeface="Wingdings 2" pitchFamily="18" charset="2"/>
              <a:buNone/>
            </a:pPr>
            <a:r>
              <a:rPr lang="en-US" altLang="en-US" sz="2400">
                <a:ea typeface="Calibri" pitchFamily="34" charset="0"/>
              </a:rPr>
              <a:t>not yet been presented.  Financial planning for a successful </a:t>
            </a:r>
          </a:p>
          <a:p>
            <a:pPr eaLnBrk="1" hangingPunct="1">
              <a:buFont typeface="Wingdings 2" pitchFamily="18" charset="2"/>
              <a:buNone/>
            </a:pPr>
            <a:r>
              <a:rPr lang="en-US" altLang="en-US" sz="2400">
                <a:ea typeface="Calibri" pitchFamily="34" charset="0"/>
              </a:rPr>
              <a:t>ACO must take into account fluctuations in results.  </a:t>
            </a:r>
          </a:p>
          <a:p>
            <a:pPr eaLnBrk="1" hangingPunct="1">
              <a:buFont typeface="Wingdings 2" pitchFamily="18" charset="2"/>
              <a:buNone/>
            </a:pPr>
            <a:endParaRPr lang="en-US" altLang="en-US" sz="2400">
              <a:ea typeface="Calibri" pitchFamily="34" charset="0"/>
            </a:endParaRPr>
          </a:p>
          <a:p>
            <a:pPr eaLnBrk="1" hangingPunct="1">
              <a:buFont typeface="Wingdings 2" pitchFamily="18" charset="2"/>
              <a:buNone/>
            </a:pPr>
            <a:r>
              <a:rPr lang="en-US" altLang="en-US" sz="2400">
                <a:ea typeface="Calibri" pitchFamily="34" charset="0"/>
              </a:rPr>
              <a:t>Careful cash management with adequate capitalization</a:t>
            </a:r>
          </a:p>
          <a:p>
            <a:pPr eaLnBrk="1" hangingPunct="1">
              <a:buFont typeface="Wingdings 2" pitchFamily="18" charset="2"/>
              <a:buNone/>
            </a:pPr>
            <a:r>
              <a:rPr lang="en-US" altLang="en-US" sz="2400">
                <a:ea typeface="Calibri" pitchFamily="34" charset="0"/>
              </a:rPr>
              <a:t>initially can help the ACO weather revenue shortfalls and</a:t>
            </a:r>
          </a:p>
          <a:p>
            <a:pPr eaLnBrk="1" hangingPunct="1">
              <a:buFont typeface="Wingdings 2" pitchFamily="18" charset="2"/>
              <a:buNone/>
            </a:pPr>
            <a:r>
              <a:rPr lang="en-US" altLang="en-US" sz="2400">
                <a:ea typeface="Calibri" pitchFamily="34" charset="0"/>
              </a:rPr>
              <a:t>benefit from positive results in the good times.  The first step</a:t>
            </a:r>
          </a:p>
          <a:p>
            <a:pPr eaLnBrk="1" hangingPunct="1">
              <a:buFont typeface="Wingdings 2" pitchFamily="18" charset="2"/>
              <a:buNone/>
            </a:pPr>
            <a:r>
              <a:rPr lang="en-US" altLang="en-US" sz="2400">
                <a:ea typeface="Calibri" pitchFamily="34" charset="0"/>
              </a:rPr>
              <a:t>is to anticipate multi-year reconciliation and to build a </a:t>
            </a:r>
          </a:p>
          <a:p>
            <a:pPr eaLnBrk="1" hangingPunct="1">
              <a:buFont typeface="Wingdings 2" pitchFamily="18" charset="2"/>
              <a:buNone/>
            </a:pPr>
            <a:r>
              <a:rPr lang="en-US" altLang="en-US" sz="2400">
                <a:ea typeface="Calibri" pitchFamily="34" charset="0"/>
              </a:rPr>
              <a:t>business model on that expectation.</a:t>
            </a:r>
          </a:p>
          <a:p>
            <a:pPr eaLnBrk="1" hangingPunct="1"/>
            <a:endParaRPr lang="en-US" altLang="en-US">
              <a:ea typeface="Calibri"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Integrator:  Accountable Care Organization</a:t>
            </a:r>
          </a:p>
        </p:txBody>
      </p:sp>
      <p:sp>
        <p:nvSpPr>
          <p:cNvPr id="60419" name="Content Placeholder 2"/>
          <p:cNvSpPr>
            <a:spLocks noGrp="1"/>
          </p:cNvSpPr>
          <p:nvPr>
            <p:ph idx="1"/>
          </p:nvPr>
        </p:nvSpPr>
        <p:spPr/>
        <p:txBody>
          <a:bodyPr rtlCol="0">
            <a:normAutofit fontScale="85000" lnSpcReduction="10000"/>
          </a:bodyPr>
          <a:lstStyle/>
          <a:p>
            <a:pPr eaLnBrk="1" fontAlgn="auto" hangingPunct="1">
              <a:spcAft>
                <a:spcPts val="0"/>
              </a:spcAft>
              <a:buFont typeface="Wingdings 2" pitchFamily="18" charset="2"/>
              <a:buNone/>
              <a:defRPr/>
            </a:pPr>
            <a:r>
              <a:rPr lang="en-US" dirty="0"/>
              <a:t>Inherent in this entire discussion is the fact that the</a:t>
            </a:r>
          </a:p>
          <a:p>
            <a:pPr eaLnBrk="1" fontAlgn="auto" hangingPunct="1">
              <a:spcAft>
                <a:spcPts val="0"/>
              </a:spcAft>
              <a:buFont typeface="Wingdings 2" pitchFamily="18" charset="2"/>
              <a:buNone/>
              <a:defRPr/>
            </a:pPr>
            <a:r>
              <a:rPr lang="en-US" dirty="0"/>
              <a:t>ACO is a public-policy initiative which has no inherent</a:t>
            </a:r>
          </a:p>
          <a:p>
            <a:pPr eaLnBrk="1" fontAlgn="auto" hangingPunct="1">
              <a:spcAft>
                <a:spcPts val="0"/>
              </a:spcAft>
              <a:buFont typeface="Wingdings 2" pitchFamily="18" charset="2"/>
              <a:buNone/>
              <a:defRPr/>
            </a:pPr>
            <a:r>
              <a:rPr lang="en-US" dirty="0"/>
              <a:t>value to the patient but only to the ACO and to CMS.  </a:t>
            </a:r>
          </a:p>
          <a:p>
            <a:pPr eaLnBrk="1" fontAlgn="auto" hangingPunct="1">
              <a:spcAft>
                <a:spcPts val="0"/>
              </a:spcAft>
              <a:buFont typeface="Wingdings 2" pitchFamily="18" charset="2"/>
              <a:buNone/>
              <a:defRPr/>
            </a:pPr>
            <a:endParaRPr lang="en-US" sz="1200" dirty="0"/>
          </a:p>
          <a:p>
            <a:pPr eaLnBrk="1" fontAlgn="auto" hangingPunct="1">
              <a:spcAft>
                <a:spcPts val="0"/>
              </a:spcAft>
              <a:buFont typeface="Wingdings 2" pitchFamily="18" charset="2"/>
              <a:buNone/>
              <a:defRPr/>
            </a:pPr>
            <a:r>
              <a:rPr lang="en-US" dirty="0"/>
              <a:t>In reality, in the ACO, there is no structural benefit for</a:t>
            </a:r>
          </a:p>
          <a:p>
            <a:pPr eaLnBrk="1" fontAlgn="auto" hangingPunct="1">
              <a:spcAft>
                <a:spcPts val="0"/>
              </a:spcAft>
              <a:buFont typeface="Wingdings 2" pitchFamily="18" charset="2"/>
              <a:buNone/>
              <a:defRPr/>
            </a:pPr>
            <a:r>
              <a:rPr lang="en-US" dirty="0"/>
              <a:t>the patient. This can be resolved by the policies of the</a:t>
            </a:r>
          </a:p>
          <a:p>
            <a:pPr eaLnBrk="1" fontAlgn="auto" hangingPunct="1">
              <a:spcAft>
                <a:spcPts val="0"/>
              </a:spcAft>
              <a:buFont typeface="Wingdings 2" pitchFamily="18" charset="2"/>
              <a:buNone/>
              <a:defRPr/>
            </a:pPr>
            <a:r>
              <a:rPr lang="en-US" dirty="0"/>
              <a:t>ACO which concentrates on comprehensive,</a:t>
            </a:r>
          </a:p>
          <a:p>
            <a:pPr eaLnBrk="1" fontAlgn="auto" hangingPunct="1">
              <a:spcAft>
                <a:spcPts val="0"/>
              </a:spcAft>
              <a:buFont typeface="Wingdings 2" pitchFamily="18" charset="2"/>
              <a:buNone/>
              <a:defRPr/>
            </a:pPr>
            <a:r>
              <a:rPr lang="en-US" dirty="0"/>
              <a:t>preventative health with wellness metrics and with</a:t>
            </a:r>
          </a:p>
          <a:p>
            <a:pPr eaLnBrk="1" fontAlgn="auto" hangingPunct="1">
              <a:spcAft>
                <a:spcPts val="0"/>
              </a:spcAft>
              <a:buFont typeface="Wingdings 2" pitchFamily="18" charset="2"/>
              <a:buNone/>
              <a:defRPr/>
            </a:pPr>
            <a:r>
              <a:rPr lang="en-US" dirty="0"/>
              <a:t>coordination of care.  In this way, the patient returns</a:t>
            </a:r>
          </a:p>
          <a:p>
            <a:pPr eaLnBrk="1" fontAlgn="auto" hangingPunct="1">
              <a:spcAft>
                <a:spcPts val="0"/>
              </a:spcAft>
              <a:buFont typeface="Wingdings 2" pitchFamily="18" charset="2"/>
              <a:buNone/>
              <a:defRPr/>
            </a:pPr>
            <a:r>
              <a:rPr lang="en-US" dirty="0"/>
              <a:t>to the central of all care delivery whether or not the ACO</a:t>
            </a:r>
          </a:p>
          <a:p>
            <a:pPr eaLnBrk="1" fontAlgn="auto" hangingPunct="1">
              <a:spcAft>
                <a:spcPts val="0"/>
              </a:spcAft>
              <a:buFont typeface="Wingdings 2" pitchFamily="18" charset="2"/>
              <a:buNone/>
              <a:defRPr/>
            </a:pPr>
            <a:r>
              <a:rPr lang="en-US" dirty="0"/>
              <a:t>“makes money.” </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 y="350838"/>
            <a:ext cx="8839200" cy="715962"/>
          </a:xfrm>
        </p:spPr>
        <p:txBody>
          <a:bodyPr/>
          <a:lstStyle/>
          <a:p>
            <a:r>
              <a:rPr lang="en-US" altLang="en-US">
                <a:ea typeface="Calibri" pitchFamily="34" charset="0"/>
              </a:rPr>
              <a:t>Strengths &amp; Weaknesses of Payment Models</a:t>
            </a:r>
          </a:p>
        </p:txBody>
      </p:sp>
      <p:graphicFrame>
        <p:nvGraphicFramePr>
          <p:cNvPr id="4" name="Content Placeholder 3"/>
          <p:cNvGraphicFramePr>
            <a:graphicFrameLocks noGrp="1"/>
          </p:cNvGraphicFramePr>
          <p:nvPr>
            <p:ph idx="1"/>
          </p:nvPr>
        </p:nvGraphicFramePr>
        <p:xfrm>
          <a:off x="228600" y="1828800"/>
          <a:ext cx="8763000" cy="4343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68680">
                <a:tc>
                  <a:txBody>
                    <a:bodyPr/>
                    <a:lstStyle/>
                    <a:p>
                      <a:r>
                        <a:rPr lang="en-US" sz="1600" dirty="0"/>
                        <a:t>Accountable</a:t>
                      </a:r>
                      <a:r>
                        <a:rPr lang="en-US" sz="1600" baseline="0" dirty="0"/>
                        <a:t> Care Organization</a:t>
                      </a:r>
                      <a:endParaRPr lang="en-US" sz="1600" dirty="0"/>
                    </a:p>
                  </a:txBody>
                  <a:tcPr/>
                </a:tc>
                <a:tc>
                  <a:txBody>
                    <a:bodyPr/>
                    <a:lstStyle/>
                    <a:p>
                      <a:r>
                        <a:rPr lang="en-US" sz="1600" dirty="0"/>
                        <a:t>Primary Care Medical Home</a:t>
                      </a:r>
                    </a:p>
                  </a:txBody>
                  <a:tcPr/>
                </a:tc>
                <a:tc>
                  <a:txBody>
                    <a:bodyPr/>
                    <a:lstStyle/>
                    <a:p>
                      <a:r>
                        <a:rPr lang="en-US" sz="1600" dirty="0"/>
                        <a:t>Bundled</a:t>
                      </a:r>
                      <a:r>
                        <a:rPr lang="en-US" sz="1600" baseline="0" dirty="0"/>
                        <a:t> Payments</a:t>
                      </a:r>
                      <a:endParaRPr lang="en-US" sz="1600" dirty="0"/>
                    </a:p>
                  </a:txBody>
                  <a:tcPr/>
                </a:tc>
                <a:tc>
                  <a:txBody>
                    <a:bodyPr/>
                    <a:lstStyle/>
                    <a:p>
                      <a:r>
                        <a:rPr lang="en-US" sz="1600" dirty="0"/>
                        <a:t>Partial </a:t>
                      </a:r>
                    </a:p>
                    <a:p>
                      <a:r>
                        <a:rPr lang="en-US" sz="1600" dirty="0"/>
                        <a:t>Capitation</a:t>
                      </a:r>
                    </a:p>
                  </a:txBody>
                  <a:tcPr/>
                </a:tc>
                <a:tc>
                  <a:txBody>
                    <a:bodyPr/>
                    <a:lstStyle/>
                    <a:p>
                      <a:r>
                        <a:rPr lang="en-US" sz="1600" dirty="0"/>
                        <a:t>Full</a:t>
                      </a:r>
                      <a:r>
                        <a:rPr lang="en-US" sz="1600" baseline="0" dirty="0"/>
                        <a:t> </a:t>
                      </a:r>
                    </a:p>
                    <a:p>
                      <a:r>
                        <a:rPr lang="en-US" sz="1600" baseline="0" dirty="0"/>
                        <a:t>Capitation</a:t>
                      </a:r>
                      <a:endParaRPr lang="en-US" sz="1600" dirty="0"/>
                    </a:p>
                  </a:txBody>
                  <a:tcPr/>
                </a:tc>
                <a:extLst>
                  <a:ext uri="{0D108BD9-81ED-4DB2-BD59-A6C34878D82A}">
                    <a16:rowId xmlns:a16="http://schemas.microsoft.com/office/drawing/2014/main" val="10000"/>
                  </a:ext>
                </a:extLst>
              </a:tr>
              <a:tr h="3474720">
                <a:tc>
                  <a:txBody>
                    <a:bodyPr/>
                    <a:lstStyle/>
                    <a:p>
                      <a:r>
                        <a:rPr lang="en-US" sz="1400" kern="1200" baseline="0" dirty="0">
                          <a:solidFill>
                            <a:schemeClr val="dk1"/>
                          </a:solidFill>
                          <a:latin typeface="+mn-lt"/>
                          <a:ea typeface="+mn-ea"/>
                          <a:cs typeface="+mn-cs"/>
                        </a:rPr>
                        <a:t>Providers are accountable for total per-capita costs. Does not require patient “lock-in.” Reinforced by other reforms that promote coordinated, lower-cost care. 	</a:t>
                      </a:r>
                    </a:p>
                  </a:txBody>
                  <a:tcPr/>
                </a:tc>
                <a:tc>
                  <a:txBody>
                    <a:bodyPr/>
                    <a:lstStyle/>
                    <a:p>
                      <a:r>
                        <a:rPr lang="en-US" sz="1400" kern="1200" baseline="0" dirty="0">
                          <a:solidFill>
                            <a:schemeClr val="dk1"/>
                          </a:solidFill>
                          <a:latin typeface="+mn-lt"/>
                          <a:ea typeface="+mn-ea"/>
                          <a:cs typeface="+mn-cs"/>
                        </a:rPr>
                        <a:t>Supports new efforts of primary care physicians to coordinate care, but does not provide accountability for total per-capita costs.	</a:t>
                      </a:r>
                    </a:p>
                  </a:txBody>
                  <a:tcPr/>
                </a:tc>
                <a:tc>
                  <a:txBody>
                    <a:bodyPr/>
                    <a:lstStyle/>
                    <a:p>
                      <a:r>
                        <a:rPr lang="en-US" sz="1400" kern="1200" baseline="0" dirty="0">
                          <a:solidFill>
                            <a:schemeClr val="dk1"/>
                          </a:solidFill>
                          <a:latin typeface="+mn-lt"/>
                          <a:ea typeface="+mn-ea"/>
                          <a:cs typeface="+mn-cs"/>
                        </a:rPr>
                        <a:t>Promotes efficiency and care coordination within an episode, but does not provide accountability for total per-capita costs. 	</a:t>
                      </a:r>
                    </a:p>
                  </a:txBody>
                  <a:tcPr/>
                </a:tc>
                <a:tc>
                  <a:txBody>
                    <a:bodyPr/>
                    <a:lstStyle/>
                    <a:p>
                      <a:r>
                        <a:rPr lang="en-US" sz="1400" kern="1200" baseline="0" dirty="0">
                          <a:solidFill>
                            <a:schemeClr val="dk1"/>
                          </a:solidFill>
                          <a:latin typeface="+mn-lt"/>
                          <a:ea typeface="+mn-ea"/>
                          <a:cs typeface="+mn-cs"/>
                        </a:rPr>
                        <a:t>By combining FFS and prospective fixed payment, it provides “upfront” payments that can be used to improve infrastructure </a:t>
                      </a:r>
                    </a:p>
                    <a:p>
                      <a:r>
                        <a:rPr lang="en-US" sz="1400" kern="1200" baseline="0" dirty="0">
                          <a:solidFill>
                            <a:schemeClr val="dk1"/>
                          </a:solidFill>
                          <a:latin typeface="+mn-lt"/>
                          <a:ea typeface="+mn-ea"/>
                          <a:cs typeface="+mn-cs"/>
                        </a:rPr>
                        <a:t>and process, but provides accountability only for services/</a:t>
                      </a:r>
                    </a:p>
                    <a:p>
                      <a:r>
                        <a:rPr lang="en-US" sz="1400" kern="1200" baseline="0" dirty="0">
                          <a:solidFill>
                            <a:schemeClr val="dk1"/>
                          </a:solidFill>
                          <a:latin typeface="+mn-lt"/>
                          <a:ea typeface="+mn-ea"/>
                          <a:cs typeface="+mn-cs"/>
                        </a:rPr>
                        <a:t>providers. May be viewed as risky by many providers. 	</a:t>
                      </a:r>
                    </a:p>
                  </a:txBody>
                  <a:tcPr/>
                </a:tc>
                <a:tc>
                  <a:txBody>
                    <a:bodyPr/>
                    <a:lstStyle/>
                    <a:p>
                      <a:r>
                        <a:rPr lang="en-US" sz="1400" kern="1200" baseline="0" dirty="0">
                          <a:solidFill>
                            <a:schemeClr val="dk1"/>
                          </a:solidFill>
                          <a:latin typeface="+mn-lt"/>
                          <a:ea typeface="+mn-ea"/>
                          <a:cs typeface="+mn-cs"/>
                        </a:rPr>
                        <a:t>Provides “upfront” payments for infrastructure and process improvement and makes providers accountable for per-capita costs. Requires patient “lock-in.” May be viewed as risky by many providers. 	</a:t>
                      </a:r>
                    </a:p>
                  </a:txBody>
                  <a:tcPr/>
                </a:tc>
                <a:extLst>
                  <a:ext uri="{0D108BD9-81ED-4DB2-BD59-A6C34878D82A}">
                    <a16:rowId xmlns:a16="http://schemas.microsoft.com/office/drawing/2014/main" val="10001"/>
                  </a:ext>
                </a:extLst>
              </a:tr>
            </a:tbl>
          </a:graphicData>
        </a:graphic>
      </p:graphicFrame>
      <p:sp>
        <p:nvSpPr>
          <p:cNvPr id="93207" name="TextBox 4"/>
          <p:cNvSpPr txBox="1">
            <a:spLocks noChangeArrowheads="1"/>
          </p:cNvSpPr>
          <p:nvPr/>
        </p:nvSpPr>
        <p:spPr bwMode="auto">
          <a:xfrm>
            <a:off x="1219200" y="6324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*Accountable Care Organization Learning Network Toolkit (www.acolearningnetwork.org)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350838"/>
            <a:ext cx="8839200" cy="715962"/>
          </a:xfrm>
        </p:spPr>
        <p:txBody>
          <a:bodyPr/>
          <a:lstStyle/>
          <a:p>
            <a:r>
              <a:rPr lang="en-US" altLang="en-US">
                <a:ea typeface="Calibri" pitchFamily="34" charset="0"/>
              </a:rPr>
              <a:t>The Triple Aim		</a:t>
            </a:r>
          </a:p>
        </p:txBody>
      </p:sp>
      <p:sp>
        <p:nvSpPr>
          <p:cNvPr id="11267" name="Content Placeholder 2"/>
          <p:cNvSpPr>
            <a:spLocks noGrp="1"/>
          </p:cNvSpPr>
          <p:nvPr>
            <p:ph idx="1"/>
          </p:nvPr>
        </p:nvSpPr>
        <p:spPr>
          <a:xfrm>
            <a:off x="381000" y="1676400"/>
            <a:ext cx="8382000" cy="5105400"/>
          </a:xfrm>
        </p:spPr>
        <p:txBody>
          <a:bodyPr/>
          <a:lstStyle/>
          <a:p>
            <a:pPr>
              <a:buFontTx/>
              <a:buNone/>
            </a:pPr>
            <a:r>
              <a:rPr lang="en-US" altLang="en-US" sz="2600">
                <a:ea typeface="Calibri" pitchFamily="34" charset="0"/>
              </a:rPr>
              <a:t>The scope of the Triple Aim was defined by Senator Hubert</a:t>
            </a:r>
          </a:p>
          <a:p>
            <a:pPr>
              <a:buFontTx/>
              <a:buNone/>
            </a:pPr>
            <a:r>
              <a:rPr lang="en-US" altLang="en-US" sz="2600">
                <a:ea typeface="Calibri" pitchFamily="34" charset="0"/>
              </a:rPr>
              <a:t>Humphrey in 1977; he said:</a:t>
            </a:r>
          </a:p>
          <a:p>
            <a:pPr>
              <a:buFontTx/>
              <a:buNone/>
            </a:pPr>
            <a:endParaRPr lang="en-US" altLang="en-US" sz="1200">
              <a:ea typeface="Calibri" pitchFamily="34" charset="0"/>
            </a:endParaRPr>
          </a:p>
          <a:p>
            <a:pPr>
              <a:buFontTx/>
              <a:buNone/>
            </a:pPr>
            <a:r>
              <a:rPr lang="en-US" altLang="en-US" sz="2600">
                <a:ea typeface="Calibri" pitchFamily="34" charset="0"/>
              </a:rPr>
              <a:t>“The moral test of government is how it treats those who</a:t>
            </a:r>
          </a:p>
          <a:p>
            <a:pPr>
              <a:buFontTx/>
              <a:buNone/>
            </a:pPr>
            <a:r>
              <a:rPr lang="en-US" altLang="en-US" sz="2600">
                <a:ea typeface="Calibri" pitchFamily="34" charset="0"/>
              </a:rPr>
              <a:t>are In the dawn of life, the children; those who are in the</a:t>
            </a:r>
          </a:p>
          <a:p>
            <a:pPr>
              <a:buFontTx/>
              <a:buNone/>
            </a:pPr>
            <a:r>
              <a:rPr lang="en-US" altLang="en-US" sz="2600">
                <a:ea typeface="Calibri" pitchFamily="34" charset="0"/>
              </a:rPr>
              <a:t>twilight of life,  the aged; and those in the shadows of life,</a:t>
            </a:r>
          </a:p>
          <a:p>
            <a:pPr>
              <a:buFontTx/>
              <a:buNone/>
            </a:pPr>
            <a:r>
              <a:rPr lang="en-US" altLang="en-US" sz="2600">
                <a:ea typeface="Calibri" pitchFamily="34" charset="0"/>
              </a:rPr>
              <a:t>the sick, the needy and the handicapped.”  </a:t>
            </a:r>
            <a:r>
              <a:rPr lang="en-US" altLang="en-US" sz="1800">
                <a:ea typeface="Calibri" pitchFamily="34" charset="0"/>
              </a:rPr>
              <a:t>(November 4, 1977,</a:t>
            </a:r>
          </a:p>
          <a:p>
            <a:pPr>
              <a:buFontTx/>
              <a:buNone/>
            </a:pPr>
            <a:r>
              <a:rPr lang="en-US" altLang="en-US" sz="1800">
                <a:ea typeface="Calibri" pitchFamily="34" charset="0"/>
              </a:rPr>
              <a:t>Senator Humphrey, Inscribed on the entrance of the Hubert Humphrey building, HHS</a:t>
            </a:r>
          </a:p>
          <a:p>
            <a:pPr>
              <a:buFontTx/>
              <a:buNone/>
            </a:pPr>
            <a:r>
              <a:rPr lang="en-US" altLang="en-US" sz="1800">
                <a:ea typeface="Calibri" pitchFamily="34" charset="0"/>
              </a:rPr>
              <a:t>Headquarters)</a:t>
            </a:r>
          </a:p>
          <a:p>
            <a:pPr>
              <a:buFontTx/>
              <a:buNone/>
            </a:pPr>
            <a:r>
              <a:rPr lang="en-US" altLang="en-US" sz="2000">
                <a:ea typeface="Calibri" pitchFamily="34" charset="0"/>
              </a:rPr>
              <a:t>					</a:t>
            </a:r>
            <a:r>
              <a:rPr lang="en-US" altLang="en-US" sz="1800">
                <a:ea typeface="Calibri" pitchFamily="34" charset="0"/>
              </a:rPr>
              <a:t>Donald Berwick,  “The Moral Test”</a:t>
            </a:r>
          </a:p>
          <a:p>
            <a:pPr>
              <a:buFontTx/>
              <a:buNone/>
            </a:pPr>
            <a:r>
              <a:rPr lang="en-US" altLang="en-US" sz="1800" i="1">
                <a:ea typeface="Calibri" pitchFamily="34" charset="0"/>
              </a:rPr>
              <a:t>					Keynote Presentation</a:t>
            </a:r>
            <a:r>
              <a:rPr lang="en-US" altLang="en-US" sz="1800">
                <a:ea typeface="Calibri" pitchFamily="34" charset="0"/>
              </a:rPr>
              <a:t>, December 7, 2011</a:t>
            </a:r>
          </a:p>
          <a:p>
            <a:pPr>
              <a:buFontTx/>
              <a:buNone/>
            </a:pPr>
            <a:r>
              <a:rPr lang="en-US" altLang="en-US" sz="1800">
                <a:ea typeface="Calibri" pitchFamily="34" charset="0"/>
              </a:rPr>
              <a:t>					 IHI 23rd Annual National Forum on </a:t>
            </a:r>
          </a:p>
          <a:p>
            <a:pPr>
              <a:buFontTx/>
              <a:buNone/>
            </a:pPr>
            <a:r>
              <a:rPr lang="en-US" altLang="en-US" sz="1800">
                <a:ea typeface="Calibri" pitchFamily="34" charset="0"/>
              </a:rPr>
              <a:t>					Quality Improvement in Health Care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76200" y="350838"/>
            <a:ext cx="8839200" cy="715962"/>
          </a:xfrm>
        </p:spPr>
        <p:txBody>
          <a:bodyPr/>
          <a:lstStyle/>
          <a:p>
            <a:r>
              <a:rPr lang="en-US" altLang="en-US">
                <a:ea typeface="Calibri" pitchFamily="34" charset="0"/>
              </a:rPr>
              <a:t>Do Payment Models Strengthen Primary Care Directly or Indirectly?</a:t>
            </a:r>
          </a:p>
        </p:txBody>
      </p:sp>
      <p:graphicFrame>
        <p:nvGraphicFramePr>
          <p:cNvPr id="4" name="Content Placeholder 3"/>
          <p:cNvGraphicFramePr>
            <a:graphicFrameLocks noGrp="1"/>
          </p:cNvGraphicFramePr>
          <p:nvPr>
            <p:ph idx="1"/>
          </p:nvPr>
        </p:nvGraphicFramePr>
        <p:xfrm>
          <a:off x="228600" y="1828800"/>
          <a:ext cx="8763000" cy="451167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68802">
                <a:tc>
                  <a:txBody>
                    <a:bodyPr/>
                    <a:lstStyle/>
                    <a:p>
                      <a:r>
                        <a:rPr lang="en-US" sz="1600" dirty="0"/>
                        <a:t>Accountable</a:t>
                      </a:r>
                      <a:r>
                        <a:rPr lang="en-US" sz="1600" baseline="0" dirty="0"/>
                        <a:t> Care Organization</a:t>
                      </a:r>
                      <a:endParaRPr lang="en-US" sz="1600" dirty="0"/>
                    </a:p>
                  </a:txBody>
                  <a:tcPr marT="45726" marB="45726"/>
                </a:tc>
                <a:tc>
                  <a:txBody>
                    <a:bodyPr/>
                    <a:lstStyle/>
                    <a:p>
                      <a:r>
                        <a:rPr lang="en-US" sz="1600" dirty="0"/>
                        <a:t>Primary Care Medical Home</a:t>
                      </a:r>
                    </a:p>
                  </a:txBody>
                  <a:tcPr marT="45726" marB="45726"/>
                </a:tc>
                <a:tc>
                  <a:txBody>
                    <a:bodyPr/>
                    <a:lstStyle/>
                    <a:p>
                      <a:r>
                        <a:rPr lang="en-US" sz="1600" dirty="0"/>
                        <a:t>Bundled</a:t>
                      </a:r>
                      <a:r>
                        <a:rPr lang="en-US" sz="1600" baseline="0" dirty="0"/>
                        <a:t> Payments</a:t>
                      </a:r>
                      <a:endParaRPr lang="en-US" sz="1600" dirty="0"/>
                    </a:p>
                  </a:txBody>
                  <a:tcPr marT="45726" marB="45726"/>
                </a:tc>
                <a:tc>
                  <a:txBody>
                    <a:bodyPr/>
                    <a:lstStyle/>
                    <a:p>
                      <a:r>
                        <a:rPr lang="en-US" sz="1600" dirty="0"/>
                        <a:t>Partial </a:t>
                      </a:r>
                    </a:p>
                    <a:p>
                      <a:r>
                        <a:rPr lang="en-US" sz="1600" dirty="0"/>
                        <a:t>Capitation</a:t>
                      </a:r>
                    </a:p>
                  </a:txBody>
                  <a:tcPr marT="45726" marB="45726"/>
                </a:tc>
                <a:tc>
                  <a:txBody>
                    <a:bodyPr/>
                    <a:lstStyle/>
                    <a:p>
                      <a:r>
                        <a:rPr lang="en-US" sz="1600" dirty="0"/>
                        <a:t>Full</a:t>
                      </a:r>
                      <a:r>
                        <a:rPr lang="en-US" sz="1600" baseline="0" dirty="0"/>
                        <a:t> </a:t>
                      </a:r>
                    </a:p>
                    <a:p>
                      <a:r>
                        <a:rPr lang="en-US" sz="1600" baseline="0" dirty="0"/>
                        <a:t>Capitation</a:t>
                      </a:r>
                      <a:endParaRPr lang="en-US" sz="1600" dirty="0"/>
                    </a:p>
                  </a:txBody>
                  <a:tcPr marT="45726" marB="45726"/>
                </a:tc>
                <a:extLst>
                  <a:ext uri="{0D108BD9-81ED-4DB2-BD59-A6C34878D82A}">
                    <a16:rowId xmlns:a16="http://schemas.microsoft.com/office/drawing/2014/main" val="10000"/>
                  </a:ext>
                </a:extLst>
              </a:tr>
              <a:tr h="3642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Yes – Provides incentive to focus on disease management. Can be strengthened by adding medical home or partial capitation payments to primary care physicians. 	</a:t>
                      </a:r>
                    </a:p>
                    <a:p>
                      <a:r>
                        <a:rPr lang="en-US" sz="1400" kern="1200" baseline="0" dirty="0">
                          <a:solidFill>
                            <a:schemeClr val="dk1"/>
                          </a:solidFill>
                          <a:latin typeface="+mn-lt"/>
                          <a:ea typeface="+mn-ea"/>
                          <a:cs typeface="+mn-cs"/>
                        </a:rPr>
                        <a:t>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Yes – Changes care delivery model for primary care physicians, allowing for better care coordination and disease management.	</a:t>
                      </a:r>
                    </a:p>
                    <a:p>
                      <a:r>
                        <a:rPr lang="en-US" sz="1400" kern="1200" baseline="0" dirty="0">
                          <a:solidFill>
                            <a:schemeClr val="dk1"/>
                          </a:solidFill>
                          <a:latin typeface="+mn-lt"/>
                          <a:ea typeface="+mn-ea"/>
                          <a:cs typeface="+mn-cs"/>
                        </a:rPr>
                        <a:t>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Yes/No – Only for bundled payments that result in greater support for primary care physicians. 	</a:t>
                      </a:r>
                    </a:p>
                    <a:p>
                      <a:r>
                        <a:rPr lang="en-US" sz="1400" kern="1200" baseline="0" dirty="0">
                          <a:solidFill>
                            <a:schemeClr val="dk1"/>
                          </a:solidFill>
                          <a:latin typeface="+mn-lt"/>
                          <a:ea typeface="+mn-ea"/>
                          <a:cs typeface="+mn-cs"/>
                        </a:rPr>
                        <a:t>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Yes – When primary care services are included in a partial capitation model, it can allow for infrastructure and process improvement, and a new model for care delivery. 	</a:t>
                      </a:r>
                    </a:p>
                    <a:p>
                      <a:r>
                        <a:rPr lang="en-US" sz="1400" kern="1200" baseline="0" dirty="0">
                          <a:solidFill>
                            <a:schemeClr val="dk1"/>
                          </a:solidFill>
                          <a:latin typeface="+mn-lt"/>
                          <a:ea typeface="+mn-ea"/>
                          <a:cs typeface="+mn-cs"/>
                        </a:rPr>
                        <a:t>	</a:t>
                      </a:r>
                    </a:p>
                    <a:p>
                      <a:r>
                        <a:rPr lang="en-US" sz="1100" kern="1200" baseline="0" dirty="0">
                          <a:solidFill>
                            <a:schemeClr val="dk1"/>
                          </a:solidFill>
                          <a:latin typeface="+mn-lt"/>
                          <a:ea typeface="+mn-ea"/>
                          <a:cs typeface="+mn-cs"/>
                        </a:rPr>
                        <a:t>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Yes – It gives providers “upfront” payments and changes the care delivery model for primary care physicians.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	</a:t>
                      </a:r>
                    </a:p>
                    <a:p>
                      <a:r>
                        <a:rPr lang="en-US" sz="1100" kern="1200" baseline="0" dirty="0">
                          <a:solidFill>
                            <a:schemeClr val="dk1"/>
                          </a:solidFill>
                          <a:latin typeface="+mn-lt"/>
                          <a:ea typeface="+mn-ea"/>
                          <a:cs typeface="+mn-cs"/>
                        </a:rPr>
                        <a:t>	</a:t>
                      </a:r>
                    </a:p>
                  </a:txBody>
                  <a:tcPr marT="45726" marB="45726"/>
                </a:tc>
                <a:extLst>
                  <a:ext uri="{0D108BD9-81ED-4DB2-BD59-A6C34878D82A}">
                    <a16:rowId xmlns:a16="http://schemas.microsoft.com/office/drawing/2014/main" val="10001"/>
                  </a:ext>
                </a:extLst>
              </a:tr>
            </a:tbl>
          </a:graphicData>
        </a:graphic>
      </p:graphicFrame>
      <p:sp>
        <p:nvSpPr>
          <p:cNvPr id="94231" name="TextBox 4"/>
          <p:cNvSpPr txBox="1">
            <a:spLocks noChangeArrowheads="1"/>
          </p:cNvSpPr>
          <p:nvPr/>
        </p:nvSpPr>
        <p:spPr bwMode="auto">
          <a:xfrm>
            <a:off x="1219200" y="6324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*Accountable Care Organization Learning Network Toolkit (www.acolearningnetwork.org)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76200" y="350838"/>
            <a:ext cx="8839200" cy="715962"/>
          </a:xfrm>
        </p:spPr>
        <p:txBody>
          <a:bodyPr/>
          <a:lstStyle/>
          <a:p>
            <a:r>
              <a:rPr lang="en-US" altLang="en-US">
                <a:ea typeface="Calibri" pitchFamily="34" charset="0"/>
              </a:rPr>
              <a:t>Do Payment Models Foster Coordination Among All Participating Providers?</a:t>
            </a:r>
          </a:p>
        </p:txBody>
      </p:sp>
      <p:graphicFrame>
        <p:nvGraphicFramePr>
          <p:cNvPr id="4" name="Content Placeholder 3"/>
          <p:cNvGraphicFramePr>
            <a:graphicFrameLocks noGrp="1"/>
          </p:cNvGraphicFramePr>
          <p:nvPr>
            <p:ph idx="1"/>
          </p:nvPr>
        </p:nvGraphicFramePr>
        <p:xfrm>
          <a:off x="228600" y="1828800"/>
          <a:ext cx="8763000" cy="4221163"/>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22994">
                <a:tc>
                  <a:txBody>
                    <a:bodyPr/>
                    <a:lstStyle/>
                    <a:p>
                      <a:r>
                        <a:rPr lang="en-US" sz="1600" dirty="0"/>
                        <a:t>Accountable</a:t>
                      </a:r>
                      <a:r>
                        <a:rPr lang="en-US" sz="1600" baseline="0" dirty="0"/>
                        <a:t> Care Organization</a:t>
                      </a:r>
                      <a:endParaRPr lang="en-US" sz="1600" dirty="0"/>
                    </a:p>
                  </a:txBody>
                  <a:tcPr marT="45722" marB="45722"/>
                </a:tc>
                <a:tc>
                  <a:txBody>
                    <a:bodyPr/>
                    <a:lstStyle/>
                    <a:p>
                      <a:r>
                        <a:rPr lang="en-US" sz="1600" dirty="0"/>
                        <a:t>Primary Care Medical Home</a:t>
                      </a:r>
                    </a:p>
                  </a:txBody>
                  <a:tcPr marT="45722" marB="45722"/>
                </a:tc>
                <a:tc>
                  <a:txBody>
                    <a:bodyPr/>
                    <a:lstStyle/>
                    <a:p>
                      <a:r>
                        <a:rPr lang="en-US" sz="1600" dirty="0"/>
                        <a:t>Bundled</a:t>
                      </a:r>
                      <a:r>
                        <a:rPr lang="en-US" sz="1600" baseline="0" dirty="0"/>
                        <a:t> Payments</a:t>
                      </a:r>
                      <a:endParaRPr lang="en-US" sz="1600" dirty="0"/>
                    </a:p>
                  </a:txBody>
                  <a:tcPr marT="45722" marB="45722"/>
                </a:tc>
                <a:tc>
                  <a:txBody>
                    <a:bodyPr/>
                    <a:lstStyle/>
                    <a:p>
                      <a:r>
                        <a:rPr lang="en-US" sz="1600" dirty="0"/>
                        <a:t>Partial </a:t>
                      </a:r>
                    </a:p>
                    <a:p>
                      <a:r>
                        <a:rPr lang="en-US" sz="1600" dirty="0"/>
                        <a:t>Capitation</a:t>
                      </a:r>
                    </a:p>
                  </a:txBody>
                  <a:tcPr marT="45722" marB="45722"/>
                </a:tc>
                <a:tc>
                  <a:txBody>
                    <a:bodyPr/>
                    <a:lstStyle/>
                    <a:p>
                      <a:r>
                        <a:rPr lang="en-US" sz="1600" dirty="0"/>
                        <a:t>Full</a:t>
                      </a:r>
                      <a:r>
                        <a:rPr lang="en-US" sz="1600" baseline="0" dirty="0"/>
                        <a:t> </a:t>
                      </a:r>
                    </a:p>
                    <a:p>
                      <a:r>
                        <a:rPr lang="en-US" sz="1600" baseline="0" dirty="0"/>
                        <a:t>Capitation</a:t>
                      </a:r>
                      <a:endParaRPr lang="en-US" sz="1600" dirty="0"/>
                    </a:p>
                  </a:txBody>
                  <a:tcPr marT="45722" marB="45722"/>
                </a:tc>
                <a:extLst>
                  <a:ext uri="{0D108BD9-81ED-4DB2-BD59-A6C34878D82A}">
                    <a16:rowId xmlns:a16="http://schemas.microsoft.com/office/drawing/2014/main" val="10000"/>
                  </a:ext>
                </a:extLst>
              </a:tr>
              <a:tr h="3398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Significant incentive to coordinate among participating providers.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r>
                        <a:rPr lang="en-US" sz="1600" kern="1200" baseline="0" dirty="0">
                          <a:solidFill>
                            <a:schemeClr val="dk1"/>
                          </a:solidFill>
                          <a:latin typeface="+mn-lt"/>
                          <a:ea typeface="+mn-ea"/>
                          <a:cs typeface="+mn-cs"/>
                        </a:rPr>
                        <a:t>	</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No – Specialists, hospitals and other providers are not incentivized to participate in care coordination.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r>
                        <a:rPr lang="en-US" sz="1600" kern="1200" baseline="0" dirty="0">
                          <a:solidFill>
                            <a:schemeClr val="dk1"/>
                          </a:solidFill>
                          <a:latin typeface="+mn-lt"/>
                          <a:ea typeface="+mn-ea"/>
                          <a:cs typeface="+mn-cs"/>
                        </a:rPr>
                        <a:t>	</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(for those included in the bundled payment) – Depending on how the payment is structured, it can improve care coordination.	</a:t>
                      </a:r>
                      <a:endParaRPr lang="en-US" sz="1600" kern="1200" baseline="0" dirty="0">
                        <a:solidFill>
                          <a:schemeClr val="dk1"/>
                        </a:solidFill>
                        <a:latin typeface="+mn-lt"/>
                        <a:ea typeface="+mn-ea"/>
                        <a:cs typeface="+mn-cs"/>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Strong incentive to coordinate and take other steps to reduce overall costs.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r>
                        <a:rPr lang="en-US" sz="1600" kern="1200" baseline="0" dirty="0">
                          <a:solidFill>
                            <a:schemeClr val="dk1"/>
                          </a:solidFill>
                          <a:latin typeface="+mn-lt"/>
                          <a:ea typeface="+mn-ea"/>
                          <a:cs typeface="+mn-cs"/>
                        </a:rPr>
                        <a:t>	</a:t>
                      </a:r>
                    </a:p>
                    <a:p>
                      <a:r>
                        <a:rPr lang="en-US" sz="1200" kern="1200" baseline="0" dirty="0">
                          <a:solidFill>
                            <a:schemeClr val="dk1"/>
                          </a:solidFill>
                          <a:latin typeface="+mn-lt"/>
                          <a:ea typeface="+mn-ea"/>
                          <a:cs typeface="+mn-cs"/>
                        </a:rPr>
                        <a:t>	</a:t>
                      </a: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Strong incentive to coordinate and take other steps to reduce overall costs.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	</a:t>
                      </a:r>
                    </a:p>
                    <a:p>
                      <a:r>
                        <a:rPr lang="en-US" sz="1200" kern="1200" baseline="0" dirty="0">
                          <a:solidFill>
                            <a:schemeClr val="dk1"/>
                          </a:solidFill>
                          <a:latin typeface="+mn-lt"/>
                          <a:ea typeface="+mn-ea"/>
                          <a:cs typeface="+mn-cs"/>
                        </a:rPr>
                        <a:t>	</a:t>
                      </a:r>
                    </a:p>
                  </a:txBody>
                  <a:tcPr marT="45722" marB="45722"/>
                </a:tc>
                <a:extLst>
                  <a:ext uri="{0D108BD9-81ED-4DB2-BD59-A6C34878D82A}">
                    <a16:rowId xmlns:a16="http://schemas.microsoft.com/office/drawing/2014/main" val="10001"/>
                  </a:ext>
                </a:extLst>
              </a:tr>
            </a:tbl>
          </a:graphicData>
        </a:graphic>
      </p:graphicFrame>
      <p:sp>
        <p:nvSpPr>
          <p:cNvPr id="95255" name="TextBox 4"/>
          <p:cNvSpPr txBox="1">
            <a:spLocks noChangeArrowheads="1"/>
          </p:cNvSpPr>
          <p:nvPr/>
        </p:nvSpPr>
        <p:spPr bwMode="auto">
          <a:xfrm>
            <a:off x="1219200" y="6324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*Accountable Care Organization Learning Network Toolkit (www.acolearningnetwork.org)</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6200" y="350838"/>
            <a:ext cx="8839200" cy="715962"/>
          </a:xfrm>
        </p:spPr>
        <p:txBody>
          <a:bodyPr/>
          <a:lstStyle/>
          <a:p>
            <a:r>
              <a:rPr lang="en-US" altLang="en-US">
                <a:ea typeface="Calibri" pitchFamily="34" charset="0"/>
              </a:rPr>
              <a:t>Do Payment Models Remove Payment Incentives To Increase Volume?</a:t>
            </a:r>
          </a:p>
        </p:txBody>
      </p:sp>
      <p:graphicFrame>
        <p:nvGraphicFramePr>
          <p:cNvPr id="4" name="Content Placeholder 3"/>
          <p:cNvGraphicFramePr>
            <a:graphicFrameLocks noGrp="1"/>
          </p:cNvGraphicFramePr>
          <p:nvPr>
            <p:ph idx="1"/>
          </p:nvPr>
        </p:nvGraphicFramePr>
        <p:xfrm>
          <a:off x="228600" y="1828800"/>
          <a:ext cx="8763000" cy="4343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68680">
                <a:tc>
                  <a:txBody>
                    <a:bodyPr/>
                    <a:lstStyle/>
                    <a:p>
                      <a:r>
                        <a:rPr lang="en-US" sz="1600" dirty="0"/>
                        <a:t>Accountable</a:t>
                      </a:r>
                      <a:r>
                        <a:rPr lang="en-US" sz="1600" baseline="0" dirty="0"/>
                        <a:t> Care Organization</a:t>
                      </a:r>
                      <a:endParaRPr lang="en-US" sz="1600" dirty="0"/>
                    </a:p>
                  </a:txBody>
                  <a:tcPr/>
                </a:tc>
                <a:tc>
                  <a:txBody>
                    <a:bodyPr/>
                    <a:lstStyle/>
                    <a:p>
                      <a:r>
                        <a:rPr lang="en-US" sz="1600" dirty="0"/>
                        <a:t>Primary Care Medical Home</a:t>
                      </a:r>
                    </a:p>
                  </a:txBody>
                  <a:tcPr/>
                </a:tc>
                <a:tc>
                  <a:txBody>
                    <a:bodyPr/>
                    <a:lstStyle/>
                    <a:p>
                      <a:r>
                        <a:rPr lang="en-US" sz="1600" dirty="0"/>
                        <a:t>Bundled</a:t>
                      </a:r>
                      <a:r>
                        <a:rPr lang="en-US" sz="1600" baseline="0" dirty="0"/>
                        <a:t> Payments</a:t>
                      </a:r>
                      <a:endParaRPr lang="en-US" sz="1600" dirty="0"/>
                    </a:p>
                  </a:txBody>
                  <a:tcPr/>
                </a:tc>
                <a:tc>
                  <a:txBody>
                    <a:bodyPr/>
                    <a:lstStyle/>
                    <a:p>
                      <a:r>
                        <a:rPr lang="en-US" sz="1600" dirty="0"/>
                        <a:t>Partial </a:t>
                      </a:r>
                    </a:p>
                    <a:p>
                      <a:r>
                        <a:rPr lang="en-US" sz="1600" dirty="0"/>
                        <a:t>Capitation</a:t>
                      </a:r>
                    </a:p>
                  </a:txBody>
                  <a:tcPr/>
                </a:tc>
                <a:tc>
                  <a:txBody>
                    <a:bodyPr/>
                    <a:lstStyle/>
                    <a:p>
                      <a:r>
                        <a:rPr lang="en-US" sz="1600" dirty="0"/>
                        <a:t>Full</a:t>
                      </a:r>
                      <a:r>
                        <a:rPr lang="en-US" sz="1600" baseline="0" dirty="0"/>
                        <a:t> </a:t>
                      </a:r>
                    </a:p>
                    <a:p>
                      <a:r>
                        <a:rPr lang="en-US" sz="1600" baseline="0" dirty="0"/>
                        <a:t>Capitation</a:t>
                      </a:r>
                      <a:endParaRPr lang="en-US" sz="1600" dirty="0"/>
                    </a:p>
                  </a:txBody>
                  <a:tcPr/>
                </a:tc>
                <a:extLst>
                  <a:ext uri="{0D108BD9-81ED-4DB2-BD59-A6C34878D82A}">
                    <a16:rowId xmlns:a16="http://schemas.microsoft.com/office/drawing/2014/main" val="10000"/>
                  </a:ext>
                </a:extLst>
              </a:tr>
              <a:tr h="3474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Incentives are based on value, not volume.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No – There is no incentive in the medical home to decrease volume.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dk1"/>
                        </a:solidFill>
                        <a:latin typeface="+mn-lt"/>
                        <a:ea typeface="+mn-ea"/>
                        <a:cs typeface="+mn-cs"/>
                      </a:endParaRPr>
                    </a:p>
                  </a:txBody>
                  <a:tcPr/>
                </a:tc>
                <a:tc>
                  <a:txBody>
                    <a:bodyPr/>
                    <a:lstStyle/>
                    <a:p>
                      <a:r>
                        <a:rPr lang="en-US" sz="1800" kern="1200" baseline="0" dirty="0">
                          <a:solidFill>
                            <a:schemeClr val="dk1"/>
                          </a:solidFill>
                          <a:latin typeface="+mn-lt"/>
                          <a:ea typeface="+mn-ea"/>
                          <a:cs typeface="+mn-cs"/>
                        </a:rPr>
                        <a:t>No – For payments outside the bundle. There are strong incentives to increase the number of bundles and to shift costs outside the bundle.	</a:t>
                      </a:r>
                    </a:p>
                  </a:txBody>
                  <a:tcPr/>
                </a:tc>
                <a:tc>
                  <a:txBody>
                    <a:bodyPr/>
                    <a:lstStyle/>
                    <a:p>
                      <a:r>
                        <a:rPr lang="en-US" sz="1800" kern="1200" baseline="0" dirty="0">
                          <a:solidFill>
                            <a:schemeClr val="dk1"/>
                          </a:solidFill>
                          <a:latin typeface="+mn-lt"/>
                          <a:ea typeface="+mn-ea"/>
                          <a:cs typeface="+mn-cs"/>
                        </a:rPr>
                        <a:t>Yes – Strong efficiency incentive to the degree that prospective fixed payment is weighted in overall payment.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Very strong efficiency incentive.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96279" name="TextBox 4"/>
          <p:cNvSpPr txBox="1">
            <a:spLocks noChangeArrowheads="1"/>
          </p:cNvSpPr>
          <p:nvPr/>
        </p:nvSpPr>
        <p:spPr bwMode="auto">
          <a:xfrm>
            <a:off x="1219200" y="6324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*Accountable Care Organization Learning Network Toolkit (www.acolearningnetwork.org)</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76200" y="350838"/>
            <a:ext cx="8839200" cy="715962"/>
          </a:xfrm>
        </p:spPr>
        <p:txBody>
          <a:bodyPr/>
          <a:lstStyle/>
          <a:p>
            <a:r>
              <a:rPr lang="en-US" altLang="en-US">
                <a:ea typeface="Calibri" pitchFamily="34" charset="0"/>
              </a:rPr>
              <a:t>Do Payment Models Foster Accountability For Total Per-Capita Costs?</a:t>
            </a:r>
          </a:p>
        </p:txBody>
      </p:sp>
      <p:graphicFrame>
        <p:nvGraphicFramePr>
          <p:cNvPr id="4" name="Content Placeholder 3"/>
          <p:cNvGraphicFramePr>
            <a:graphicFrameLocks noGrp="1"/>
          </p:cNvGraphicFramePr>
          <p:nvPr>
            <p:ph idx="1"/>
          </p:nvPr>
        </p:nvGraphicFramePr>
        <p:xfrm>
          <a:off x="228600" y="1828800"/>
          <a:ext cx="8763000" cy="4343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68680">
                <a:tc>
                  <a:txBody>
                    <a:bodyPr/>
                    <a:lstStyle/>
                    <a:p>
                      <a:r>
                        <a:rPr lang="en-US" sz="1600" dirty="0"/>
                        <a:t>Accountable</a:t>
                      </a:r>
                      <a:r>
                        <a:rPr lang="en-US" sz="1600" baseline="0" dirty="0"/>
                        <a:t> Care Organization</a:t>
                      </a:r>
                      <a:endParaRPr lang="en-US" sz="1600" dirty="0"/>
                    </a:p>
                  </a:txBody>
                  <a:tcPr/>
                </a:tc>
                <a:tc>
                  <a:txBody>
                    <a:bodyPr/>
                    <a:lstStyle/>
                    <a:p>
                      <a:r>
                        <a:rPr lang="en-US" sz="1600" dirty="0"/>
                        <a:t>Primary Care Medical Home</a:t>
                      </a:r>
                    </a:p>
                  </a:txBody>
                  <a:tcPr/>
                </a:tc>
                <a:tc>
                  <a:txBody>
                    <a:bodyPr/>
                    <a:lstStyle/>
                    <a:p>
                      <a:r>
                        <a:rPr lang="en-US" sz="1600" dirty="0"/>
                        <a:t>Bundled</a:t>
                      </a:r>
                      <a:r>
                        <a:rPr lang="en-US" sz="1600" baseline="0" dirty="0"/>
                        <a:t> Payments</a:t>
                      </a:r>
                      <a:endParaRPr lang="en-US" sz="1600" dirty="0"/>
                    </a:p>
                  </a:txBody>
                  <a:tcPr/>
                </a:tc>
                <a:tc>
                  <a:txBody>
                    <a:bodyPr/>
                    <a:lstStyle/>
                    <a:p>
                      <a:r>
                        <a:rPr lang="en-US" sz="1600" dirty="0"/>
                        <a:t>Partial </a:t>
                      </a:r>
                    </a:p>
                    <a:p>
                      <a:r>
                        <a:rPr lang="en-US" sz="1600" dirty="0"/>
                        <a:t>Capitation</a:t>
                      </a:r>
                    </a:p>
                  </a:txBody>
                  <a:tcPr/>
                </a:tc>
                <a:tc>
                  <a:txBody>
                    <a:bodyPr/>
                    <a:lstStyle/>
                    <a:p>
                      <a:r>
                        <a:rPr lang="en-US" sz="1600" dirty="0"/>
                        <a:t>Full</a:t>
                      </a:r>
                      <a:r>
                        <a:rPr lang="en-US" sz="1600" baseline="0" dirty="0"/>
                        <a:t> </a:t>
                      </a:r>
                    </a:p>
                    <a:p>
                      <a:r>
                        <a:rPr lang="en-US" sz="1600" baseline="0" dirty="0"/>
                        <a:t>Capitation</a:t>
                      </a:r>
                      <a:endParaRPr lang="en-US" sz="1600" dirty="0"/>
                    </a:p>
                  </a:txBody>
                  <a:tcPr/>
                </a:tc>
                <a:extLst>
                  <a:ext uri="{0D108BD9-81ED-4DB2-BD59-A6C34878D82A}">
                    <a16:rowId xmlns:a16="http://schemas.microsoft.com/office/drawing/2014/main" val="10000"/>
                  </a:ext>
                </a:extLst>
              </a:tr>
              <a:tr h="3474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In the form of shared savings based on total per-capita costs.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r>
                        <a:rPr lang="en-US" sz="1600" kern="1200" baseline="0" dirty="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No – Incentives are not aligned across providers. No global accountability.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r>
                        <a:rPr lang="en-US" sz="1600" kern="1200" baseline="0" dirty="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No – For payments outside the bundle. No accountability for total per-capita cost.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r>
                        <a:rPr lang="en-US" sz="1600" kern="1200" baseline="0" dirty="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Strong efficiency incentive to the degree that prospective fixed payment is weighted in overall payment. </a:t>
                      </a:r>
                      <a:endParaRPr lang="en-US" sz="12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Very strong accountability for per-capita cost.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	</a:t>
                      </a:r>
                    </a:p>
                    <a:p>
                      <a:r>
                        <a:rPr lang="en-US" sz="1200"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bl>
          </a:graphicData>
        </a:graphic>
      </p:graphicFrame>
      <p:sp>
        <p:nvSpPr>
          <p:cNvPr id="97303" name="TextBox 4"/>
          <p:cNvSpPr txBox="1">
            <a:spLocks noChangeArrowheads="1"/>
          </p:cNvSpPr>
          <p:nvPr/>
        </p:nvSpPr>
        <p:spPr bwMode="auto">
          <a:xfrm>
            <a:off x="1219200" y="6324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*Accountable Care Organization Learning Network Toolkit (www.acolearningnetwork.org)</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76200" y="350838"/>
            <a:ext cx="8839200" cy="715962"/>
          </a:xfrm>
        </p:spPr>
        <p:txBody>
          <a:bodyPr/>
          <a:lstStyle/>
          <a:p>
            <a:r>
              <a:rPr lang="en-US" altLang="en-US">
                <a:ea typeface="Calibri" pitchFamily="34" charset="0"/>
              </a:rPr>
              <a:t>Do Payment Models Require Providers To Bear Risks For Excess Cost?</a:t>
            </a:r>
          </a:p>
        </p:txBody>
      </p:sp>
      <p:graphicFrame>
        <p:nvGraphicFramePr>
          <p:cNvPr id="4" name="Content Placeholder 3"/>
          <p:cNvGraphicFramePr>
            <a:graphicFrameLocks noGrp="1"/>
          </p:cNvGraphicFramePr>
          <p:nvPr>
            <p:ph idx="1"/>
          </p:nvPr>
        </p:nvGraphicFramePr>
        <p:xfrm>
          <a:off x="228600" y="1828800"/>
          <a:ext cx="8763000" cy="44958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68680">
                <a:tc>
                  <a:txBody>
                    <a:bodyPr/>
                    <a:lstStyle/>
                    <a:p>
                      <a:r>
                        <a:rPr lang="en-US" sz="1600" dirty="0"/>
                        <a:t>Accountable</a:t>
                      </a:r>
                      <a:r>
                        <a:rPr lang="en-US" sz="1600" baseline="0" dirty="0"/>
                        <a:t> Care Organization</a:t>
                      </a:r>
                      <a:endParaRPr lang="en-US" sz="1600" dirty="0"/>
                    </a:p>
                  </a:txBody>
                  <a:tcPr/>
                </a:tc>
                <a:tc>
                  <a:txBody>
                    <a:bodyPr/>
                    <a:lstStyle/>
                    <a:p>
                      <a:r>
                        <a:rPr lang="en-US" sz="1600" dirty="0"/>
                        <a:t>Primary Care Medical Home</a:t>
                      </a:r>
                    </a:p>
                  </a:txBody>
                  <a:tcPr/>
                </a:tc>
                <a:tc>
                  <a:txBody>
                    <a:bodyPr/>
                    <a:lstStyle/>
                    <a:p>
                      <a:r>
                        <a:rPr lang="en-US" sz="1600" dirty="0"/>
                        <a:t>Bundled</a:t>
                      </a:r>
                      <a:r>
                        <a:rPr lang="en-US" sz="1600" baseline="0" dirty="0"/>
                        <a:t> Payments</a:t>
                      </a:r>
                      <a:endParaRPr lang="en-US" sz="1600" dirty="0"/>
                    </a:p>
                  </a:txBody>
                  <a:tcPr/>
                </a:tc>
                <a:tc>
                  <a:txBody>
                    <a:bodyPr/>
                    <a:lstStyle/>
                    <a:p>
                      <a:r>
                        <a:rPr lang="en-US" sz="1600" dirty="0"/>
                        <a:t>Partial </a:t>
                      </a:r>
                    </a:p>
                    <a:p>
                      <a:r>
                        <a:rPr lang="en-US" sz="1600" dirty="0"/>
                        <a:t>Capitation</a:t>
                      </a:r>
                    </a:p>
                  </a:txBody>
                  <a:tcPr/>
                </a:tc>
                <a:tc>
                  <a:txBody>
                    <a:bodyPr/>
                    <a:lstStyle/>
                    <a:p>
                      <a:r>
                        <a:rPr lang="en-US" sz="1600" dirty="0"/>
                        <a:t>Full</a:t>
                      </a:r>
                      <a:r>
                        <a:rPr lang="en-US" sz="1600" baseline="0" dirty="0"/>
                        <a:t> </a:t>
                      </a:r>
                    </a:p>
                    <a:p>
                      <a:r>
                        <a:rPr lang="en-US" sz="1600" baseline="0" dirty="0"/>
                        <a:t>Capitation</a:t>
                      </a:r>
                      <a:endParaRPr lang="en-US" sz="1600" dirty="0"/>
                    </a:p>
                  </a:txBody>
                  <a:tcPr/>
                </a:tc>
                <a:extLst>
                  <a:ext uri="{0D108BD9-81ED-4DB2-BD59-A6C34878D82A}">
                    <a16:rowId xmlns:a16="http://schemas.microsoft.com/office/drawing/2014/main" val="10000"/>
                  </a:ext>
                </a:extLst>
              </a:tr>
              <a:tr h="3474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Limited risk – While there might be risk-sharing in some models, the model does not require providers to take risks. 	</a:t>
                      </a:r>
                    </a:p>
                    <a:p>
                      <a:r>
                        <a:rPr lang="en-US" sz="1600" kern="1200" baseline="0" dirty="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No - No risks for providers who continue to increase volume and intensity.</a:t>
                      </a:r>
                      <a:r>
                        <a:rPr lang="en-US" sz="1600" kern="1200" baseline="0" dirty="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within the episode – Providers are given a fixed payment per episode and bear the risk of costs within the episode being higher than the payment.	</a:t>
                      </a:r>
                    </a:p>
                    <a:p>
                      <a:r>
                        <a:rPr lang="en-US" sz="1600" kern="1200" baseline="0" dirty="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To the degree that prospective fixed payment is weighted in overall payment.	</a:t>
                      </a:r>
                    </a:p>
                    <a:p>
                      <a:r>
                        <a:rPr lang="en-US" sz="1600" kern="1200" baseline="0" dirty="0">
                          <a:solidFill>
                            <a:schemeClr val="dk1"/>
                          </a:solidFill>
                          <a:latin typeface="+mn-lt"/>
                          <a:ea typeface="+mn-ea"/>
                          <a:cs typeface="+mn-cs"/>
                        </a:rPr>
                        <a:t>	</a:t>
                      </a:r>
                    </a:p>
                    <a:p>
                      <a:r>
                        <a:rPr lang="en-US" sz="1200" kern="1200" baseline="0" dirty="0">
                          <a:solidFill>
                            <a:schemeClr val="dk1"/>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Providers are responsible for costs that are greater than the payment.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	</a:t>
                      </a:r>
                    </a:p>
                    <a:p>
                      <a:r>
                        <a:rPr lang="en-US" sz="1200"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bl>
          </a:graphicData>
        </a:graphic>
      </p:graphicFrame>
      <p:sp>
        <p:nvSpPr>
          <p:cNvPr id="98327" name="TextBox 4"/>
          <p:cNvSpPr txBox="1">
            <a:spLocks noChangeArrowheads="1"/>
          </p:cNvSpPr>
          <p:nvPr/>
        </p:nvSpPr>
        <p:spPr bwMode="auto">
          <a:xfrm>
            <a:off x="1219200" y="6324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*Accountable Care Organization Learning Network Toolkit (www.acolearningnetwork.org)</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76200" y="350838"/>
            <a:ext cx="8839200" cy="715962"/>
          </a:xfrm>
        </p:spPr>
        <p:txBody>
          <a:bodyPr/>
          <a:lstStyle/>
          <a:p>
            <a:r>
              <a:rPr lang="en-US" altLang="en-US">
                <a:ea typeface="Calibri" pitchFamily="34" charset="0"/>
              </a:rPr>
              <a:t>Do Payment Models Require “Lock-In” Of Patients To Specific Providers?</a:t>
            </a:r>
          </a:p>
        </p:txBody>
      </p:sp>
      <p:graphicFrame>
        <p:nvGraphicFramePr>
          <p:cNvPr id="4" name="Content Placeholder 3"/>
          <p:cNvGraphicFramePr>
            <a:graphicFrameLocks noGrp="1"/>
          </p:cNvGraphicFramePr>
          <p:nvPr>
            <p:ph idx="1"/>
          </p:nvPr>
        </p:nvGraphicFramePr>
        <p:xfrm>
          <a:off x="228600" y="1828800"/>
          <a:ext cx="8763000" cy="4343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68680">
                <a:tc>
                  <a:txBody>
                    <a:bodyPr/>
                    <a:lstStyle/>
                    <a:p>
                      <a:r>
                        <a:rPr lang="en-US" sz="1600" dirty="0"/>
                        <a:t>Accountable</a:t>
                      </a:r>
                      <a:r>
                        <a:rPr lang="en-US" sz="1600" baseline="0" dirty="0"/>
                        <a:t> Care Organization</a:t>
                      </a:r>
                      <a:endParaRPr lang="en-US" sz="1600" dirty="0"/>
                    </a:p>
                  </a:txBody>
                  <a:tcPr/>
                </a:tc>
                <a:tc>
                  <a:txBody>
                    <a:bodyPr/>
                    <a:lstStyle/>
                    <a:p>
                      <a:r>
                        <a:rPr lang="en-US" sz="1600" dirty="0"/>
                        <a:t>Primary Care Medical Home</a:t>
                      </a:r>
                    </a:p>
                  </a:txBody>
                  <a:tcPr/>
                </a:tc>
                <a:tc>
                  <a:txBody>
                    <a:bodyPr/>
                    <a:lstStyle/>
                    <a:p>
                      <a:r>
                        <a:rPr lang="en-US" sz="1600" dirty="0"/>
                        <a:t>Bundled</a:t>
                      </a:r>
                      <a:r>
                        <a:rPr lang="en-US" sz="1600" baseline="0" dirty="0"/>
                        <a:t> Payments</a:t>
                      </a:r>
                      <a:endParaRPr lang="en-US" sz="1600" dirty="0"/>
                    </a:p>
                  </a:txBody>
                  <a:tcPr/>
                </a:tc>
                <a:tc>
                  <a:txBody>
                    <a:bodyPr/>
                    <a:lstStyle/>
                    <a:p>
                      <a:r>
                        <a:rPr lang="en-US" sz="1600" dirty="0"/>
                        <a:t>Partial </a:t>
                      </a:r>
                    </a:p>
                    <a:p>
                      <a:r>
                        <a:rPr lang="en-US" sz="1600" dirty="0"/>
                        <a:t>Capitation</a:t>
                      </a:r>
                    </a:p>
                  </a:txBody>
                  <a:tcPr/>
                </a:tc>
                <a:tc>
                  <a:txBody>
                    <a:bodyPr/>
                    <a:lstStyle/>
                    <a:p>
                      <a:r>
                        <a:rPr lang="en-US" sz="1600" dirty="0"/>
                        <a:t>Full</a:t>
                      </a:r>
                      <a:r>
                        <a:rPr lang="en-US" sz="1600" baseline="0" dirty="0"/>
                        <a:t> </a:t>
                      </a:r>
                    </a:p>
                    <a:p>
                      <a:r>
                        <a:rPr lang="en-US" sz="1600" baseline="0" dirty="0"/>
                        <a:t>Capitation</a:t>
                      </a:r>
                      <a:endParaRPr lang="en-US" sz="1600" dirty="0"/>
                    </a:p>
                  </a:txBody>
                  <a:tcPr/>
                </a:tc>
                <a:extLst>
                  <a:ext uri="{0D108BD9-81ED-4DB2-BD59-A6C34878D82A}">
                    <a16:rowId xmlns:a16="http://schemas.microsoft.com/office/drawing/2014/main" val="10000"/>
                  </a:ext>
                </a:extLst>
              </a:tr>
              <a:tr h="3474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No – Patients are assigned based on previous care patterns. There are incentives to provide services within participating providers.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In order to give providers a PMPM payment, patients must be assigned.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No – Bundled payments are for a specific duration or procedure and do not require patient “lock-in.”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Likely – Depending on the model, patients might need to be assigned to a primary-care physician.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Yes – To calculate appropriate payments, patients must be assigned.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99351" name="TextBox 4"/>
          <p:cNvSpPr txBox="1">
            <a:spLocks noChangeArrowheads="1"/>
          </p:cNvSpPr>
          <p:nvPr/>
        </p:nvSpPr>
        <p:spPr bwMode="auto">
          <a:xfrm>
            <a:off x="1219200" y="6324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a:t>*Accountable Care Organization Learning Network Toolkit (www.acolearningnetwork.org)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76200" y="350838"/>
            <a:ext cx="8839200" cy="715962"/>
          </a:xfrm>
        </p:spPr>
        <p:txBody>
          <a:bodyPr/>
          <a:lstStyle/>
          <a:p>
            <a:r>
              <a:rPr lang="en-US" altLang="en-US">
                <a:ea typeface="Calibri" pitchFamily="34" charset="0"/>
              </a:rPr>
              <a:t>ACO Integrator:  Exercise in Accountability</a:t>
            </a:r>
          </a:p>
        </p:txBody>
      </p:sp>
      <p:sp>
        <p:nvSpPr>
          <p:cNvPr id="100355" name="Content Placeholder 2"/>
          <p:cNvSpPr>
            <a:spLocks noGrp="1"/>
          </p:cNvSpPr>
          <p:nvPr>
            <p:ph idx="1"/>
          </p:nvPr>
        </p:nvSpPr>
        <p:spPr/>
        <p:txBody>
          <a:bodyPr/>
          <a:lstStyle/>
          <a:p>
            <a:pPr>
              <a:buFontTx/>
              <a:buNone/>
            </a:pPr>
            <a:endParaRPr lang="en-US" altLang="en-US">
              <a:ea typeface="Calibri" pitchFamily="34" charset="0"/>
            </a:endParaRPr>
          </a:p>
          <a:p>
            <a:pPr>
              <a:buFontTx/>
              <a:buNone/>
            </a:pPr>
            <a:r>
              <a:rPr lang="en-US" altLang="en-US">
                <a:ea typeface="Calibri" pitchFamily="34" charset="0"/>
              </a:rPr>
              <a:t>The following discussion addresses how SETMA</a:t>
            </a:r>
          </a:p>
          <a:p>
            <a:pPr>
              <a:buFontTx/>
              <a:buNone/>
            </a:pPr>
            <a:r>
              <a:rPr lang="en-US" altLang="en-US">
                <a:ea typeface="Calibri" pitchFamily="34" charset="0"/>
              </a:rPr>
              <a:t>which participates in Medicare Advantage</a:t>
            </a:r>
          </a:p>
          <a:p>
            <a:pPr>
              <a:buFontTx/>
              <a:buNone/>
            </a:pPr>
            <a:r>
              <a:rPr lang="en-US" altLang="en-US">
                <a:ea typeface="Calibri" pitchFamily="34" charset="0"/>
              </a:rPr>
              <a:t>capitation, Patient-Centered Medical Home and</a:t>
            </a:r>
          </a:p>
          <a:p>
            <a:pPr>
              <a:buFontTx/>
              <a:buNone/>
            </a:pPr>
            <a:r>
              <a:rPr lang="en-US" altLang="en-US">
                <a:ea typeface="Calibri" pitchFamily="34" charset="0"/>
              </a:rPr>
              <a:t>in a federally qualified ACO, addresses one of the</a:t>
            </a:r>
          </a:p>
          <a:p>
            <a:pPr>
              <a:buFontTx/>
              <a:buNone/>
            </a:pPr>
            <a:r>
              <a:rPr lang="en-US" altLang="en-US">
                <a:ea typeface="Calibri" pitchFamily="34" charset="0"/>
              </a:rPr>
              <a:t>biggest challenges to success which is decreasing</a:t>
            </a:r>
          </a:p>
          <a:p>
            <a:pPr>
              <a:buFontTx/>
              <a:buNone/>
            </a:pPr>
            <a:r>
              <a:rPr lang="en-US" altLang="en-US">
                <a:ea typeface="Calibri" pitchFamily="34" charset="0"/>
              </a:rPr>
              <a:t>preventable readmissions to the hospital.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76200" y="350838"/>
            <a:ext cx="8839200" cy="715962"/>
          </a:xfrm>
        </p:spPr>
        <p:txBody>
          <a:bodyPr>
            <a:normAutofit fontScale="90000"/>
          </a:bodyPr>
          <a:lstStyle/>
          <a:p>
            <a:pPr eaLnBrk="1" hangingPunct="1">
              <a:defRPr/>
            </a:pPr>
            <a:r>
              <a:rPr lang="en-US" dirty="0"/>
              <a:t>Preventable Hospital Readmissions Public Policy</a:t>
            </a:r>
          </a:p>
        </p:txBody>
      </p:sp>
      <p:sp>
        <p:nvSpPr>
          <p:cNvPr id="8195"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a:t>Care planning that begins with an assessment at admission — nurse care managers representing the insurer, the hospital, and the primary providers must collaborate.</a:t>
            </a:r>
          </a:p>
          <a:p>
            <a:pPr eaLnBrk="1" fontAlgn="auto" hangingPunct="1">
              <a:spcAft>
                <a:spcPts val="0"/>
              </a:spcAft>
              <a:buFont typeface="Arial" pitchFamily="34" charset="0"/>
              <a:buChar char="•"/>
              <a:defRPr/>
            </a:pPr>
            <a:r>
              <a:rPr lang="en-US" dirty="0"/>
              <a:t>Clear discharge instructions with particular attention to medication management — incorporating the input of the inpatient and outpatient pharmacist has proven effective.</a:t>
            </a:r>
          </a:p>
          <a:p>
            <a:pPr eaLnBrk="1" fontAlgn="auto" hangingPunct="1">
              <a:spcAft>
                <a:spcPts val="0"/>
              </a:spcAft>
              <a:buFont typeface="Arial" pitchFamily="34" charset="0"/>
              <a:buChar char="•"/>
              <a:defRPr/>
            </a:pPr>
            <a:r>
              <a:rPr lang="en-US" dirty="0"/>
              <a:t>Discharge to a proper setting of care — Hospital case management screenings should determine rehab/skilled nursing requirements before discharge to outpatient care.</a:t>
            </a:r>
          </a:p>
          <a:p>
            <a:pPr eaLnBrk="1" fontAlgn="auto" hangingPunct="1">
              <a:spcAft>
                <a:spcPts val="0"/>
              </a:spcAft>
              <a:buFont typeface="Arial" pitchFamily="34" charset="0"/>
              <a:buChar char="•"/>
              <a:defRPr/>
            </a:pPr>
            <a:endParaRPr lang="en-US" dirty="0"/>
          </a:p>
        </p:txBody>
      </p:sp>
      <p:sp>
        <p:nvSpPr>
          <p:cNvPr id="101380"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08FB0A-C59C-4660-B347-2456ACC42447}" type="slidenum">
              <a:rPr lang="en-US" altLang="en-US">
                <a:latin typeface="Calibri" pitchFamily="34" charset="0"/>
              </a:rPr>
              <a:pPr eaLnBrk="1" hangingPunct="1"/>
              <a:t>97</a:t>
            </a:fld>
            <a:endParaRPr lang="en-US" altLang="en-US">
              <a:latin typeface="Calibri"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6200" y="350838"/>
            <a:ext cx="8839200" cy="715962"/>
          </a:xfrm>
        </p:spPr>
        <p:txBody>
          <a:bodyPr>
            <a:normAutofit fontScale="90000"/>
          </a:bodyPr>
          <a:lstStyle/>
          <a:p>
            <a:pPr eaLnBrk="1" hangingPunct="1">
              <a:defRPr/>
            </a:pPr>
            <a:r>
              <a:rPr lang="en-US" dirty="0"/>
              <a:t>Preventable Hospital Readmissions Public Policy</a:t>
            </a:r>
          </a:p>
        </p:txBody>
      </p:sp>
      <p:sp>
        <p:nvSpPr>
          <p:cNvPr id="9219"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a:t>Timely physician follow-up visits — with primary care provider and appropriate specialists; preferably the appointment should be scheduled prior to discharge.</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Appropriate use of palliative care and end-of-life planning should be built into the hospital discharge process. Palliative specialists and hospice expertise need to be integrated components of post-hospital planning.</a:t>
            </a:r>
          </a:p>
        </p:txBody>
      </p:sp>
      <p:sp>
        <p:nvSpPr>
          <p:cNvPr id="102404"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7120DA-FE14-4448-9002-CB2EE801A4D4}" type="slidenum">
              <a:rPr lang="en-US" altLang="en-US">
                <a:latin typeface="Calibri" pitchFamily="34" charset="0"/>
              </a:rPr>
              <a:pPr eaLnBrk="1" hangingPunct="1"/>
              <a:t>98</a:t>
            </a:fld>
            <a:endParaRPr lang="en-US" altLang="en-US">
              <a:latin typeface="Calibri"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350838"/>
            <a:ext cx="8839200" cy="715962"/>
          </a:xfrm>
        </p:spPr>
        <p:txBody>
          <a:bodyPr/>
          <a:lstStyle/>
          <a:p>
            <a:pPr eaLnBrk="1" hangingPunct="1"/>
            <a:r>
              <a:rPr lang="en-US" altLang="en-US">
                <a:ea typeface="Calibri" pitchFamily="34" charset="0"/>
              </a:rPr>
              <a:t>SETMA’s Hospital Discharges</a:t>
            </a:r>
          </a:p>
        </p:txBody>
      </p:sp>
      <p:sp>
        <p:nvSpPr>
          <p:cNvPr id="10243" name="Content Placeholder 2"/>
          <p:cNvSpPr>
            <a:spLocks noGrp="1"/>
          </p:cNvSpPr>
          <p:nvPr>
            <p:ph idx="1"/>
          </p:nvPr>
        </p:nvSpPr>
        <p:spPr/>
        <p:txBody>
          <a:bodyPr rtlCol="0">
            <a:normAutofit fontScale="92500" lnSpcReduction="10000"/>
          </a:bodyPr>
          <a:lstStyle/>
          <a:p>
            <a:pPr eaLnBrk="1" fontAlgn="auto" hangingPunct="1">
              <a:spcAft>
                <a:spcPts val="0"/>
              </a:spcAft>
              <a:buFontTx/>
              <a:buNone/>
              <a:defRPr/>
            </a:pPr>
            <a:r>
              <a:rPr lang="en-US" dirty="0"/>
              <a:t>	Total Discharges 	Readmission Rate (Days)					30 		60	</a:t>
            </a:r>
          </a:p>
          <a:p>
            <a:pPr eaLnBrk="1" fontAlgn="auto" hangingPunct="1">
              <a:spcAft>
                <a:spcPts val="0"/>
              </a:spcAft>
              <a:buFontTx/>
              <a:buNone/>
              <a:defRPr/>
            </a:pPr>
            <a:endParaRPr lang="en-US" dirty="0"/>
          </a:p>
          <a:p>
            <a:pPr eaLnBrk="1" fontAlgn="auto" hangingPunct="1">
              <a:spcAft>
                <a:spcPts val="0"/>
              </a:spcAft>
              <a:buFont typeface="Arial" pitchFamily="34" charset="0"/>
              <a:buChar char="•"/>
              <a:defRPr/>
            </a:pPr>
            <a:r>
              <a:rPr lang="en-US" dirty="0"/>
              <a:t>2009	– 	2995		--		--</a:t>
            </a:r>
          </a:p>
          <a:p>
            <a:pPr eaLnBrk="1" fontAlgn="auto" hangingPunct="1">
              <a:spcAft>
                <a:spcPts val="0"/>
              </a:spcAft>
              <a:buFont typeface="Arial" pitchFamily="34" charset="0"/>
              <a:buChar char="•"/>
              <a:defRPr/>
            </a:pPr>
            <a:r>
              <a:rPr lang="en-US" dirty="0"/>
              <a:t>2010  	– 	3001	 	16.5%      	21.9%</a:t>
            </a:r>
          </a:p>
          <a:p>
            <a:pPr eaLnBrk="1" fontAlgn="auto" hangingPunct="1">
              <a:spcAft>
                <a:spcPts val="0"/>
              </a:spcAft>
              <a:buFont typeface="Arial" pitchFamily="34" charset="0"/>
              <a:buChar char="•"/>
              <a:defRPr/>
            </a:pPr>
            <a:r>
              <a:rPr lang="en-US" dirty="0"/>
              <a:t>2011  	– 	4194		17.4%    	24.6%</a:t>
            </a:r>
          </a:p>
          <a:p>
            <a:pPr eaLnBrk="1" fontAlgn="auto" hangingPunct="1">
              <a:spcAft>
                <a:spcPts val="0"/>
              </a:spcAft>
              <a:buFont typeface="Arial" pitchFamily="34" charset="0"/>
              <a:buChar char="•"/>
              <a:defRPr/>
            </a:pPr>
            <a:r>
              <a:rPr lang="en-US" dirty="0"/>
              <a:t>2012 * 	– 	946		--		--</a:t>
            </a:r>
          </a:p>
          <a:p>
            <a:pPr eaLnBrk="1" fontAlgn="auto" hangingPunct="1">
              <a:spcAft>
                <a:spcPts val="0"/>
              </a:spcAft>
              <a:buFont typeface="Arial" pitchFamily="34" charset="0"/>
              <a:buChar char="•"/>
              <a:defRPr/>
            </a:pPr>
            <a:r>
              <a:rPr lang="en-US" dirty="0"/>
              <a:t>Total	–	11055		--		--</a:t>
            </a:r>
          </a:p>
          <a:p>
            <a:pPr eaLnBrk="1" fontAlgn="auto" hangingPunct="1">
              <a:spcAft>
                <a:spcPts val="0"/>
              </a:spcAft>
              <a:buFontTx/>
              <a:buNone/>
              <a:defRPr/>
            </a:pPr>
            <a:endParaRPr lang="en-US" dirty="0"/>
          </a:p>
          <a:p>
            <a:pPr eaLnBrk="1" fontAlgn="auto" hangingPunct="1">
              <a:spcAft>
                <a:spcPts val="0"/>
              </a:spcAft>
              <a:buFontTx/>
              <a:buNone/>
              <a:defRPr/>
            </a:pPr>
            <a:r>
              <a:rPr lang="en-US" sz="1800" dirty="0"/>
              <a:t>	*Jan, Feb 2012</a:t>
            </a:r>
          </a:p>
          <a:p>
            <a:pPr eaLnBrk="1" fontAlgn="auto" hangingPunct="1">
              <a:spcAft>
                <a:spcPts val="0"/>
              </a:spcAft>
              <a:buFont typeface="Arial" pitchFamily="34" charset="0"/>
              <a:buChar char="•"/>
              <a:defRPr/>
            </a:pPr>
            <a:endParaRPr lang="en-US" dirty="0"/>
          </a:p>
        </p:txBody>
      </p:sp>
      <p:sp>
        <p:nvSpPr>
          <p:cNvPr id="103428"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B7FDE2-A6E6-4A20-94B2-5AC2DC3D0090}" type="slidenum">
              <a:rPr lang="en-US" altLang="en-US">
                <a:latin typeface="Calibri" pitchFamily="34" charset="0"/>
              </a:rPr>
              <a:pPr eaLnBrk="1" hangingPunct="1"/>
              <a:t>99</a:t>
            </a:fld>
            <a:endParaRPr lang="en-US" altLang="en-US">
              <a:latin typeface="Calibri" pitchFamily="34" charset="0"/>
            </a:endParaRPr>
          </a:p>
        </p:txBody>
      </p:sp>
    </p:spTree>
  </p:cSld>
  <p:clrMapOvr>
    <a:masterClrMapping/>
  </p:clrMapOvr>
</p:sld>
</file>

<file path=ppt/theme/theme1.xml><?xml version="1.0" encoding="utf-8"?>
<a:theme xmlns:a="http://schemas.openxmlformats.org/drawingml/2006/main" name="powerpoint-template-24">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1016</TotalTime>
  <Words>8786</Words>
  <Application>Microsoft Office PowerPoint</Application>
  <PresentationFormat>On-screen Show (4:3)</PresentationFormat>
  <Paragraphs>953</Paragraphs>
  <Slides>133</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133</vt:i4>
      </vt:variant>
    </vt:vector>
  </HeadingPairs>
  <TitlesOfParts>
    <vt:vector size="143" baseType="lpstr">
      <vt:lpstr>Arial</vt:lpstr>
      <vt:lpstr>Calibri</vt:lpstr>
      <vt:lpstr>Cambria</vt:lpstr>
      <vt:lpstr>Corbel</vt:lpstr>
      <vt:lpstr>Georgia</vt:lpstr>
      <vt:lpstr>Impact</vt:lpstr>
      <vt:lpstr>Microsoft Sans Serif</vt:lpstr>
      <vt:lpstr>Trebuchet MS</vt:lpstr>
      <vt:lpstr>Wingdings 2</vt:lpstr>
      <vt:lpstr>powerpoint-template-24</vt:lpstr>
      <vt:lpstr>NextGen As A Tool For Redesigning Primary Care To Fulfill  IHI’s Triple Aim</vt:lpstr>
      <vt:lpstr>Overview</vt:lpstr>
      <vt:lpstr>Institute for Healthcare Improvement</vt:lpstr>
      <vt:lpstr>Redesign of Primary Care Services and Structures </vt:lpstr>
      <vt:lpstr>Institute for Healthcare Improvement</vt:lpstr>
      <vt:lpstr>The Triple Aim</vt:lpstr>
      <vt:lpstr>The Triple Aim</vt:lpstr>
      <vt:lpstr>The Triple Aim</vt:lpstr>
      <vt:lpstr>The Triple Aim  </vt:lpstr>
      <vt:lpstr>Are You Ready To Be An Integrator?</vt:lpstr>
      <vt:lpstr>CMS’ Triple Aim Focus</vt:lpstr>
      <vt:lpstr>SETMA as an Integrator</vt:lpstr>
      <vt:lpstr>As “Integrator”  Does the SETMA Model of Care Work?</vt:lpstr>
      <vt:lpstr>Diabetes: SETMA’s Redesign Steps</vt:lpstr>
      <vt:lpstr>Diabetes: SETMA’s Redesign Steps</vt:lpstr>
      <vt:lpstr>Results: NCQA Diabetes Metrics</vt:lpstr>
      <vt:lpstr>Results:  Elimination of Ethnic Disparities</vt:lpstr>
      <vt:lpstr>Trust and Hope</vt:lpstr>
      <vt:lpstr>SETMA’s Model of Care</vt:lpstr>
      <vt:lpstr>SETMA’s Model of Care</vt:lpstr>
      <vt:lpstr>Step I - Performance Tracking at Point-of-Care</vt:lpstr>
      <vt:lpstr>Step I - Performance Tracking at Point-of-Care</vt:lpstr>
      <vt:lpstr>Tracking Performance At The Point of Care</vt:lpstr>
      <vt:lpstr>Step I - Performance Tracking at Point-of-Care</vt:lpstr>
      <vt:lpstr>Step I - Performance Tracking at Point-of-Care</vt:lpstr>
      <vt:lpstr>Step I - Performance Tracking at Point-of-Care</vt:lpstr>
      <vt:lpstr>Step I - Performance Tracking at Point-of-Care</vt:lpstr>
      <vt:lpstr>Step I - Provider Performance Tracking</vt:lpstr>
      <vt:lpstr>Step I - Provider Performance Tracking</vt:lpstr>
      <vt:lpstr>Step I - Provider Performance Tracking</vt:lpstr>
      <vt:lpstr>Step I - Provider Performance Tracking</vt:lpstr>
      <vt:lpstr>Step I - Provider Performance Tracking</vt:lpstr>
      <vt:lpstr>Step II -- Auditing Provider Performance</vt:lpstr>
      <vt:lpstr>Clusters &amp; Galaxies</vt:lpstr>
      <vt:lpstr>Clusters &amp; Galaxies</vt:lpstr>
      <vt:lpstr>Clusters &amp; Galaxies</vt:lpstr>
      <vt:lpstr>Quality Metrics</vt:lpstr>
      <vt:lpstr>Quality Metrics</vt:lpstr>
      <vt:lpstr>Quality Metrics</vt:lpstr>
      <vt:lpstr>Quality Metrics</vt:lpstr>
      <vt:lpstr>Quality Metrics</vt:lpstr>
      <vt:lpstr>Step II -- Auditing Provider Performance</vt:lpstr>
      <vt:lpstr>SETMA’s COGNOS Project</vt:lpstr>
      <vt:lpstr>Step II -- Auditing Provider Performance</vt:lpstr>
      <vt:lpstr>Step III -- Analyzing Performance</vt:lpstr>
      <vt:lpstr>Step III -- Analyzing Performance</vt:lpstr>
      <vt:lpstr>Step III -- Analyzing Performance</vt:lpstr>
      <vt:lpstr>Analytics Transform Knowledge </vt:lpstr>
      <vt:lpstr>Analytics and Transformation</vt:lpstr>
      <vt:lpstr>Analytics and Transformation</vt:lpstr>
      <vt:lpstr>Step III -- Analyzing Performance</vt:lpstr>
      <vt:lpstr>Mean Versus Standard Deviation</vt:lpstr>
      <vt:lpstr>Diabetes Audit - Trending</vt:lpstr>
      <vt:lpstr>The Value of Trending</vt:lpstr>
      <vt:lpstr>The Value of Trending</vt:lpstr>
      <vt:lpstr>Step IV - Public Reporting of Performance</vt:lpstr>
      <vt:lpstr>Step IV - Public Reporting of Performance</vt:lpstr>
      <vt:lpstr>Step IV - Public Reporting of Performance</vt:lpstr>
      <vt:lpstr>Step IV - Public Reporting of Performance</vt:lpstr>
      <vt:lpstr>Step IV - Public Reporting of Performance</vt:lpstr>
      <vt:lpstr>Step V -- Quality Assessment &amp;  Performance Improvement</vt:lpstr>
      <vt:lpstr>Step V -- Quality Assessment &amp;  Performance Improvement</vt:lpstr>
      <vt:lpstr>Summary - SETMA Model of Care</vt:lpstr>
      <vt:lpstr>Domains of Healthcare Transformation</vt:lpstr>
      <vt:lpstr>Integrator: Medical Home</vt:lpstr>
      <vt:lpstr>Integrator: Medical Home</vt:lpstr>
      <vt:lpstr>Integrator: Medical Home</vt:lpstr>
      <vt:lpstr>Integrator: Medical Home</vt:lpstr>
      <vt:lpstr>Integrator: Medical Home</vt:lpstr>
      <vt:lpstr>Integrator: Medical Home</vt:lpstr>
      <vt:lpstr>Integrator: Medical Home</vt:lpstr>
      <vt:lpstr>Medical Home Template</vt:lpstr>
      <vt:lpstr>Care Coordination Referral</vt:lpstr>
      <vt:lpstr>Becoming an Integrator</vt:lpstr>
      <vt:lpstr>Becoming an Integrator</vt:lpstr>
      <vt:lpstr>Becoming an Integrator</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Integrator:  Accountable Care Organization</vt:lpstr>
      <vt:lpstr>Strengths &amp; Weaknesses of Payment Models</vt:lpstr>
      <vt:lpstr>Do Payment Models Strengthen Primary Care Directly or Indirectly?</vt:lpstr>
      <vt:lpstr>Do Payment Models Foster Coordination Among All Participating Providers?</vt:lpstr>
      <vt:lpstr>Do Payment Models Remove Payment Incentives To Increase Volume?</vt:lpstr>
      <vt:lpstr>Do Payment Models Foster Accountability For Total Per-Capita Costs?</vt:lpstr>
      <vt:lpstr>Do Payment Models Require Providers To Bear Risks For Excess Cost?</vt:lpstr>
      <vt:lpstr>Do Payment Models Require “Lock-In” Of Patients To Specific Providers?</vt:lpstr>
      <vt:lpstr>ACO Integrator:  Exercise in Accountability</vt:lpstr>
      <vt:lpstr>Preventable Hospital Readmissions Public Policy</vt:lpstr>
      <vt:lpstr>Preventable Hospital Readmissions Public Policy</vt:lpstr>
      <vt:lpstr>SETMA’s Hospital Discharges</vt:lpstr>
      <vt:lpstr>CMS Fee For Service Medicare Study –Medical Homes vs. Benchmarks</vt:lpstr>
      <vt:lpstr>Care Transition Audit</vt:lpstr>
      <vt:lpstr>Care Transition Audit</vt:lpstr>
      <vt:lpstr>Care Transition Audit</vt:lpstr>
      <vt:lpstr>Hospital Care Summary and Post Hospital Plan of Care and Treatment Plan</vt:lpstr>
      <vt:lpstr>Hospital Care Summary and Post Hospital Plan of Care and Treatment Plan</vt:lpstr>
      <vt:lpstr>Hospital Readmission Reporting</vt:lpstr>
      <vt:lpstr>Hospital Readmission Reporting</vt:lpstr>
      <vt:lpstr>Hospital Readmission Reporting</vt:lpstr>
      <vt:lpstr>Hospital Readmission Reporting</vt:lpstr>
      <vt:lpstr>Hospital Readmission Strategies</vt:lpstr>
      <vt:lpstr>All Readmissions Are Not Preventable</vt:lpstr>
      <vt:lpstr>Risk of Readmissions</vt:lpstr>
      <vt:lpstr>Risk of Readmissions</vt:lpstr>
      <vt:lpstr>Risk of Readmissions</vt:lpstr>
      <vt:lpstr>Managing High Risk Patients</vt:lpstr>
      <vt:lpstr>Managing High Risk Patients</vt:lpstr>
      <vt:lpstr>Managing High Risk Patients</vt:lpstr>
      <vt:lpstr>Managing High Risk Patients</vt:lpstr>
      <vt:lpstr>Managing High Risk Patients</vt:lpstr>
      <vt:lpstr>Managing High Risk Patients</vt:lpstr>
      <vt:lpstr>Managing High Risk Patients</vt:lpstr>
      <vt:lpstr>Managing High Risk Patients</vt:lpstr>
      <vt:lpstr>National Priorities Partnership</vt:lpstr>
      <vt:lpstr>Hospital Care Summary</vt:lpstr>
      <vt:lpstr>An Integrator’s Tool:  The Baton</vt:lpstr>
      <vt:lpstr>An Integrator’s Tool:  The Baton</vt:lpstr>
      <vt:lpstr>An Integrator’s Tool:  The Baton</vt:lpstr>
      <vt:lpstr>An Integrator’s Tool:  The Baton</vt:lpstr>
      <vt:lpstr>An Integrator’s Tool:  The Baton</vt:lpstr>
      <vt:lpstr>An Integrator’s Tool:  The Baton</vt:lpstr>
      <vt:lpstr>An Integrator’s Tool:  The Baton</vt:lpstr>
      <vt:lpstr>Preventing Hospital Readmission</vt:lpstr>
      <vt:lpstr>Preventing Hospital Readmission</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PC-MH, ACO, UA/NextGen</dc:title>
  <dc:creator>jholly</dc:creator>
  <cp:lastModifiedBy>Dale R. Fontenot</cp:lastModifiedBy>
  <cp:revision>225</cp:revision>
  <dcterms:created xsi:type="dcterms:W3CDTF">2012-04-03T11:27:33Z</dcterms:created>
  <dcterms:modified xsi:type="dcterms:W3CDTF">2020-08-23T20:48:43Z</dcterms:modified>
</cp:coreProperties>
</file>