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8" r:id="rId2"/>
    <p:sldId id="259" r:id="rId3"/>
    <p:sldId id="260" r:id="rId4"/>
    <p:sldId id="261" r:id="rId5"/>
    <p:sldId id="262" r:id="rId6"/>
    <p:sldId id="288" r:id="rId7"/>
    <p:sldId id="269" r:id="rId8"/>
    <p:sldId id="270" r:id="rId9"/>
    <p:sldId id="263" r:id="rId10"/>
    <p:sldId id="268" r:id="rId11"/>
    <p:sldId id="256" r:id="rId12"/>
    <p:sldId id="257" r:id="rId13"/>
    <p:sldId id="264" r:id="rId14"/>
    <p:sldId id="265" r:id="rId15"/>
    <p:sldId id="266" r:id="rId16"/>
    <p:sldId id="267" r:id="rId17"/>
    <p:sldId id="275" r:id="rId18"/>
    <p:sldId id="276" r:id="rId19"/>
    <p:sldId id="277" r:id="rId20"/>
    <p:sldId id="278" r:id="rId21"/>
    <p:sldId id="271" r:id="rId22"/>
    <p:sldId id="279" r:id="rId23"/>
    <p:sldId id="280" r:id="rId24"/>
    <p:sldId id="281" r:id="rId25"/>
    <p:sldId id="287" r:id="rId26"/>
    <p:sldId id="282" r:id="rId27"/>
    <p:sldId id="283" r:id="rId28"/>
    <p:sldId id="284" r:id="rId29"/>
    <p:sldId id="285"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17" r:id="rId48"/>
    <p:sldId id="307" r:id="rId49"/>
    <p:sldId id="318" r:id="rId50"/>
    <p:sldId id="310" r:id="rId51"/>
    <p:sldId id="311" r:id="rId52"/>
    <p:sldId id="313" r:id="rId53"/>
    <p:sldId id="314" r:id="rId54"/>
    <p:sldId id="315" r:id="rId55"/>
    <p:sldId id="316" r:id="rId56"/>
    <p:sldId id="28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474F9-CFA2-4DEE-B545-C13A145D4F16}" type="datetimeFigureOut">
              <a:rPr lang="en-US" smtClean="0"/>
              <a:pPr/>
              <a:t>8/23/2020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403BB-A9B2-46E2-BFBE-E7FC948466B9}" type="slidenum">
              <a:rPr lang="en-US" smtClean="0"/>
              <a:pPr/>
              <a:t>‹#›</a:t>
            </a:fld>
            <a:endParaRPr lang="en-US"/>
          </a:p>
        </p:txBody>
      </p:sp>
    </p:spTree>
    <p:extLst>
      <p:ext uri="{BB962C8B-B14F-4D97-AF65-F5344CB8AC3E}">
        <p14:creationId xmlns:p14="http://schemas.microsoft.com/office/powerpoint/2010/main" val="16652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403BB-A9B2-46E2-BFBE-E7FC948466B9}" type="slidenum">
              <a:rPr lang="en-US" smtClean="0"/>
              <a:pPr/>
              <a:t>2</a:t>
            </a:fld>
            <a:endParaRPr lang="en-US"/>
          </a:p>
        </p:txBody>
      </p:sp>
    </p:spTree>
    <p:extLst>
      <p:ext uri="{BB962C8B-B14F-4D97-AF65-F5344CB8AC3E}">
        <p14:creationId xmlns:p14="http://schemas.microsoft.com/office/powerpoint/2010/main" val="336530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E403BB-A9B2-46E2-BFBE-E7FC948466B9}" type="slidenum">
              <a:rPr lang="en-US" smtClean="0"/>
              <a:pPr/>
              <a:t>10</a:t>
            </a:fld>
            <a:endParaRPr lang="en-US"/>
          </a:p>
        </p:txBody>
      </p:sp>
    </p:spTree>
    <p:extLst>
      <p:ext uri="{BB962C8B-B14F-4D97-AF65-F5344CB8AC3E}">
        <p14:creationId xmlns:p14="http://schemas.microsoft.com/office/powerpoint/2010/main" val="883950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35755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5A26FDB-F416-481D-BB50-BEB06A7B4013}" type="datetime1">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37148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A44E133-DCDB-456A-B5EA-62393A7922AB}" type="datetime1">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21079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37B170C-4EB6-49F7-90CD-4CF54F6E91B3}" type="datetime1">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86750" y="6481761"/>
            <a:ext cx="628650" cy="239715"/>
          </a:xfrm>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95608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36194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8245C1D-AC2E-4BAB-96A8-2045B8BC2E38}" type="datetime1">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1646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345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DBB4A44-ABC9-4FFB-A626-A80D5594118A}" type="datetime1">
              <a:rPr lang="en-US" smtClean="0"/>
              <a:pPr/>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302820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714CDDF-6008-4254-8ABB-CF36DD1671F3}" type="datetime1">
              <a:rPr lang="en-US" smtClean="0"/>
              <a:pPr/>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20048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FECC8-83F3-4419-918D-479F28FE7137}" type="datetime1">
              <a:rPr lang="en-US" smtClean="0"/>
              <a:pPr/>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28A6F-8E41-4205-B3A1-EA9E89914676}" type="slidenum">
              <a:rPr lang="en-US" smtClean="0"/>
              <a:pPr/>
              <a:t>‹#›</a:t>
            </a:fld>
            <a:endParaRPr lang="en-US"/>
          </a:p>
        </p:txBody>
      </p:sp>
    </p:spTree>
    <p:extLst>
      <p:ext uri="{BB962C8B-B14F-4D97-AF65-F5344CB8AC3E}">
        <p14:creationId xmlns:p14="http://schemas.microsoft.com/office/powerpoint/2010/main" val="17291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422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p:cNvSpPr>
            <a:spLocks noGrp="1"/>
          </p:cNvSpPr>
          <p:nvPr>
            <p:ph type="pic" idx="1"/>
          </p:nvPr>
        </p:nvSpPr>
        <p:spPr>
          <a:xfrm>
            <a:off x="1" y="1"/>
            <a:ext cx="5256608"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086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800850" y="6481761"/>
            <a:ext cx="800100" cy="239715"/>
          </a:xfrm>
          <a:prstGeom prst="rect">
            <a:avLst/>
          </a:prstGeom>
        </p:spPr>
        <p:txBody>
          <a:bodyPr vert="horz" lIns="91440" tIns="45720" rIns="91440" bIns="45720" rtlCol="0" anchor="ctr"/>
          <a:lstStyle>
            <a:lvl1pPr algn="r">
              <a:defRPr sz="675">
                <a:solidFill>
                  <a:schemeClr val="tx1"/>
                </a:solidFill>
              </a:defRPr>
            </a:lvl1pPr>
          </a:lstStyle>
          <a:p>
            <a:fld id="{DB30572B-949F-4CB0-8466-99257C8717B9}" type="datetime1">
              <a:rPr lang="en-US" smtClean="0"/>
              <a:pPr/>
              <a:t>8/23/2020</a:t>
            </a:fld>
            <a:endParaRPr lang="en-US"/>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675">
                <a:solidFill>
                  <a:schemeClr val="tx1"/>
                </a:solidFill>
              </a:defRPr>
            </a:lvl1pPr>
          </a:lstStyle>
          <a:p>
            <a:endParaRPr lang="en-US"/>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675">
                <a:solidFill>
                  <a:schemeClr val="tx1"/>
                </a:solidFill>
              </a:defRPr>
            </a:lvl1pPr>
          </a:lstStyle>
          <a:p>
            <a:fld id="{32F28A6F-8E41-4205-B3A1-EA9E89914676}" type="slidenum">
              <a:rPr lang="en-US" smtClean="0"/>
              <a:pPr/>
              <a:t>‹#›</a:t>
            </a:fld>
            <a:endParaRPr lang="en-US"/>
          </a:p>
        </p:txBody>
      </p:sp>
    </p:spTree>
    <p:extLst>
      <p:ext uri="{BB962C8B-B14F-4D97-AF65-F5344CB8AC3E}">
        <p14:creationId xmlns:p14="http://schemas.microsoft.com/office/powerpoint/2010/main" val="20170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etma.com/your-life-your-health/Transcription-More-than-a-Transcription-Servi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1"/>
            <a:ext cx="3886200" cy="1066799"/>
          </a:xfrm>
        </p:spPr>
        <p:txBody>
          <a:bodyPr>
            <a:normAutofit fontScale="90000"/>
          </a:bodyPr>
          <a:lstStyle/>
          <a:p>
            <a:pPr algn="ctr"/>
            <a:br>
              <a:rPr lang="en-US" dirty="0"/>
            </a:br>
            <a:r>
              <a:rPr lang="en-US" sz="3600" b="1" dirty="0"/>
              <a:t>Pearls In Internal Medicine </a:t>
            </a:r>
            <a:br>
              <a:rPr lang="en-US" dirty="0"/>
            </a:br>
            <a:endParaRPr lang="en-US" dirty="0"/>
          </a:p>
        </p:txBody>
      </p:sp>
      <p:sp>
        <p:nvSpPr>
          <p:cNvPr id="3" name="Subtitle 2"/>
          <p:cNvSpPr>
            <a:spLocks noGrp="1"/>
          </p:cNvSpPr>
          <p:nvPr>
            <p:ph type="subTitle" idx="1"/>
          </p:nvPr>
        </p:nvSpPr>
        <p:spPr>
          <a:xfrm>
            <a:off x="0" y="1828800"/>
            <a:ext cx="3886200" cy="3200400"/>
          </a:xfrm>
        </p:spPr>
        <p:txBody>
          <a:bodyPr>
            <a:normAutofit fontScale="92500" lnSpcReduction="20000"/>
          </a:bodyPr>
          <a:lstStyle/>
          <a:p>
            <a:endParaRPr lang="en-US" cap="none" dirty="0">
              <a:solidFill>
                <a:schemeClr val="tx1"/>
              </a:solidFill>
            </a:endParaRPr>
          </a:p>
          <a:p>
            <a:pPr algn="ctr" defTabSz="914400"/>
            <a:r>
              <a:rPr lang="en-US" sz="1900" dirty="0">
                <a:solidFill>
                  <a:schemeClr val="tx2"/>
                </a:solidFill>
              </a:rPr>
              <a:t>“</a:t>
            </a:r>
            <a:r>
              <a:rPr lang="en-US" sz="1900" cap="none" dirty="0">
                <a:solidFill>
                  <a:schemeClr val="tx2"/>
                </a:solidFill>
              </a:rPr>
              <a:t>Transitioning From Solo or Small Group Practice to a Large Group”</a:t>
            </a:r>
          </a:p>
          <a:p>
            <a:pPr algn="ctr" defTabSz="914400"/>
            <a:endParaRPr lang="en-US" sz="1900" cap="none" dirty="0">
              <a:solidFill>
                <a:schemeClr val="tx2"/>
              </a:solidFill>
            </a:endParaRPr>
          </a:p>
          <a:p>
            <a:pPr algn="ctr" defTabSz="914400"/>
            <a:endParaRPr lang="en-US" sz="1900" cap="none" dirty="0">
              <a:solidFill>
                <a:schemeClr val="tx2"/>
              </a:solidFill>
            </a:endParaRPr>
          </a:p>
          <a:p>
            <a:pPr algn="ctr" defTabSz="914400"/>
            <a:r>
              <a:rPr lang="en-US" sz="1900" cap="none" dirty="0">
                <a:solidFill>
                  <a:schemeClr val="tx2"/>
                </a:solidFill>
              </a:rPr>
              <a:t>James L. Holly, MD</a:t>
            </a:r>
          </a:p>
          <a:p>
            <a:pPr algn="ctr" defTabSz="914400"/>
            <a:r>
              <a:rPr lang="en-US" sz="1900" cap="none" dirty="0">
                <a:solidFill>
                  <a:schemeClr val="tx2"/>
                </a:solidFill>
              </a:rPr>
              <a:t>Adjunct Professor </a:t>
            </a:r>
          </a:p>
          <a:p>
            <a:pPr algn="ctr" defTabSz="914400"/>
            <a:r>
              <a:rPr lang="en-US" sz="1900" cap="none" dirty="0">
                <a:solidFill>
                  <a:schemeClr val="tx2"/>
                </a:solidFill>
              </a:rPr>
              <a:t>University of Texas Health Science Center San Antonio School of Medicine</a:t>
            </a:r>
          </a:p>
          <a:p>
            <a:endParaRPr lang="en-US" b="1" dirty="0">
              <a:solidFill>
                <a:schemeClr val="tx1"/>
              </a:solidFill>
            </a:endParaRPr>
          </a:p>
        </p:txBody>
      </p:sp>
      <p:sp>
        <p:nvSpPr>
          <p:cNvPr id="4" name="Rectangle 3"/>
          <p:cNvSpPr/>
          <p:nvPr/>
        </p:nvSpPr>
        <p:spPr>
          <a:xfrm>
            <a:off x="14438" y="5983069"/>
            <a:ext cx="3882189" cy="646331"/>
          </a:xfrm>
          <a:prstGeom prst="rect">
            <a:avLst/>
          </a:prstGeom>
        </p:spPr>
        <p:txBody>
          <a:bodyPr wrap="square">
            <a:spAutoFit/>
          </a:bodyPr>
          <a:lstStyle/>
          <a:p>
            <a:pPr algn="ctr"/>
            <a:r>
              <a:rPr lang="en-US" dirty="0">
                <a:solidFill>
                  <a:schemeClr val="tx2"/>
                </a:solidFill>
              </a:rPr>
              <a:t>September 28, 2013</a:t>
            </a:r>
          </a:p>
          <a:p>
            <a:pPr algn="ctr"/>
            <a:r>
              <a:rPr lang="en-US" dirty="0">
                <a:solidFill>
                  <a:schemeClr val="tx2"/>
                </a:solidFill>
              </a:rPr>
              <a:t>New Haven, Connecticut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EMR</a:t>
            </a:r>
            <a:r>
              <a:rPr lang="en-US" b="1" dirty="0"/>
              <a:t> </a:t>
            </a:r>
            <a:r>
              <a:rPr lang="en-US" sz="2800" dirty="0"/>
              <a:t>Pilgrimage</a:t>
            </a:r>
            <a:r>
              <a:rPr lang="en-US" b="1" dirty="0"/>
              <a:t> </a:t>
            </a:r>
            <a:r>
              <a:rPr lang="en-US" sz="2800" dirty="0"/>
              <a:t>Transition</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October 10, 1997 - Attended MGMA meeting and examined 35 EMR vendors’ products</a:t>
            </a:r>
          </a:p>
          <a:p>
            <a:r>
              <a:rPr lang="en-US" sz="2400" dirty="0"/>
              <a:t>March 30, 1998 - Purchased NextGen EMR and EPM</a:t>
            </a:r>
          </a:p>
          <a:p>
            <a:r>
              <a:rPr lang="en-US" sz="2400" dirty="0"/>
              <a:t>August, 1998 - Launched Enterprise Practice  Management </a:t>
            </a:r>
          </a:p>
          <a:p>
            <a:r>
              <a:rPr lang="en-US" sz="2400" dirty="0"/>
              <a:t>January 22, 1999 - Launched Electronic Medical Record </a:t>
            </a:r>
          </a:p>
          <a:p>
            <a:r>
              <a:rPr lang="en-US" sz="2400" dirty="0"/>
              <a:t>May, 1999 - Electronic Patient Management</a:t>
            </a:r>
          </a:p>
          <a:p>
            <a:r>
              <a:rPr lang="en-US" sz="2400" dirty="0"/>
              <a:t>February, 2012 – Award HIMSS Davies Award</a:t>
            </a:r>
          </a:p>
          <a:p>
            <a:r>
              <a:rPr lang="en-US" sz="2400" dirty="0"/>
              <a:t>June, 2010 – NCQA and AAAHC PC-MH</a:t>
            </a:r>
          </a:p>
        </p:txBody>
      </p:sp>
      <p:sp>
        <p:nvSpPr>
          <p:cNvPr id="4" name="Slide Number Placeholder 3"/>
          <p:cNvSpPr>
            <a:spLocks noGrp="1"/>
          </p:cNvSpPr>
          <p:nvPr>
            <p:ph type="sldNum" sz="quarter" idx="12"/>
          </p:nvPr>
        </p:nvSpPr>
        <p:spPr/>
        <p:txBody>
          <a:bodyPr/>
          <a:lstStyle/>
          <a:p>
            <a:fld id="{32F28A6F-8E41-4205-B3A1-EA9E89914676}"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33926" y="1676400"/>
            <a:ext cx="7543800" cy="5334000"/>
          </a:xfrm>
        </p:spPr>
        <p:txBody>
          <a:bodyPr>
            <a:noAutofit/>
          </a:bodyPr>
          <a:lstStyle/>
          <a:p>
            <a:pPr marL="0" indent="0">
              <a:lnSpc>
                <a:spcPct val="100000"/>
              </a:lnSpc>
              <a:spcBef>
                <a:spcPts val="0"/>
              </a:spcBef>
              <a:buNone/>
            </a:pPr>
            <a:r>
              <a:rPr lang="en-US" sz="2400" dirty="0"/>
              <a:t>In May, 1999, four seminal events transformed  SETMA’s healthcare vision and delivery. </a:t>
            </a:r>
          </a:p>
          <a:p>
            <a:pPr marL="0" indent="0">
              <a:lnSpc>
                <a:spcPct val="100000"/>
              </a:lnSpc>
              <a:spcBef>
                <a:spcPts val="0"/>
              </a:spcBef>
              <a:buNone/>
            </a:pPr>
            <a:endParaRPr lang="en-US" sz="1200" dirty="0"/>
          </a:p>
          <a:p>
            <a:pPr>
              <a:lnSpc>
                <a:spcPct val="100000"/>
              </a:lnSpc>
              <a:spcBef>
                <a:spcPts val="0"/>
              </a:spcBef>
            </a:pPr>
            <a:r>
              <a:rPr lang="en-US" sz="2400" dirty="0"/>
              <a:t>First, EMR was too hard and too expensive if all we gained was the ability to document an encounter electronically.  EMR was only “worth it,” if:</a:t>
            </a:r>
          </a:p>
          <a:p>
            <a:pPr>
              <a:lnSpc>
                <a:spcPct val="100000"/>
              </a:lnSpc>
              <a:spcBef>
                <a:spcPts val="0"/>
              </a:spcBef>
            </a:pPr>
            <a:endParaRPr lang="en-US" sz="1200" dirty="0">
              <a:solidFill>
                <a:schemeClr val="tx1"/>
              </a:solidFill>
            </a:endParaRPr>
          </a:p>
          <a:p>
            <a:pPr marL="568325" indent="-163513">
              <a:lnSpc>
                <a:spcPct val="100000"/>
              </a:lnSpc>
              <a:spcBef>
                <a:spcPts val="0"/>
              </a:spcBef>
              <a:buFont typeface="Arial" pitchFamily="34" charset="0"/>
              <a:buChar char="•"/>
            </a:pPr>
            <a:r>
              <a:rPr lang="en-US" sz="2400" dirty="0"/>
              <a:t>Improved care for each patient </a:t>
            </a:r>
          </a:p>
          <a:p>
            <a:pPr marL="568325" indent="-163513">
              <a:lnSpc>
                <a:spcPct val="100000"/>
              </a:lnSpc>
              <a:spcBef>
                <a:spcPts val="0"/>
              </a:spcBef>
              <a:buFont typeface="Arial" pitchFamily="34" charset="0"/>
              <a:buChar char="•"/>
            </a:pPr>
            <a:r>
              <a:rPr lang="en-US" sz="2400" dirty="0"/>
              <a:t>Improved care for panels and populations </a:t>
            </a:r>
          </a:p>
          <a:p>
            <a:pPr marL="568325" indent="-163513">
              <a:lnSpc>
                <a:spcPct val="100000"/>
              </a:lnSpc>
              <a:spcBef>
                <a:spcPts val="0"/>
              </a:spcBef>
              <a:buFont typeface="Arial" pitchFamily="34" charset="0"/>
              <a:buChar char="•"/>
            </a:pPr>
            <a:r>
              <a:rPr lang="en-US" sz="2400" dirty="0"/>
              <a:t>Eliminated errors which were dangerous to the health of our patients </a:t>
            </a:r>
          </a:p>
          <a:p>
            <a:pPr marL="568325" indent="-163513">
              <a:lnSpc>
                <a:spcPct val="100000"/>
              </a:lnSpc>
              <a:spcBef>
                <a:spcPts val="0"/>
              </a:spcBef>
              <a:buFont typeface="Arial" pitchFamily="34" charset="0"/>
              <a:buChar char="•"/>
            </a:pPr>
            <a:r>
              <a:rPr lang="en-US" sz="2400" dirty="0"/>
              <a:t>Developed electronic functionalities for improving the health and the care of our patient. </a:t>
            </a:r>
          </a:p>
          <a:p>
            <a:pPr marL="568325" indent="-163513">
              <a:lnSpc>
                <a:spcPct val="100000"/>
              </a:lnSpc>
              <a:spcBef>
                <a:spcPts val="0"/>
              </a:spcBef>
              <a:buFont typeface="Arial" pitchFamily="34" charset="0"/>
              <a:buChar char="•"/>
            </a:pPr>
            <a:r>
              <a:rPr lang="en-US" sz="2400" dirty="0"/>
              <a:t>Helped decrease that cost while improving care. </a:t>
            </a:r>
          </a:p>
        </p:txBody>
      </p:sp>
      <p:sp>
        <p:nvSpPr>
          <p:cNvPr id="4" name="Slide Number Placeholder 3"/>
          <p:cNvSpPr>
            <a:spLocks noGrp="1"/>
          </p:cNvSpPr>
          <p:nvPr>
            <p:ph type="sldNum" sz="quarter" idx="12"/>
          </p:nvPr>
        </p:nvSpPr>
        <p:spPr/>
        <p:txBody>
          <a:bodyPr/>
          <a:lstStyle/>
          <a:p>
            <a:fld id="{32F28A6F-8E41-4205-B3A1-EA9E89914676}" type="slidenum">
              <a:rPr lang="en-US" smtClean="0"/>
              <a:pPr/>
              <a:t>11</a:t>
            </a:fld>
            <a:endParaRPr lang="en-US"/>
          </a:p>
        </p:txBody>
      </p:sp>
      <p:sp>
        <p:nvSpPr>
          <p:cNvPr id="5" name="Title 4"/>
          <p:cNvSpPr>
            <a:spLocks noGrp="1"/>
          </p:cNvSpPr>
          <p:nvPr>
            <p:ph type="title"/>
          </p:nvPr>
        </p:nvSpPr>
        <p:spPr/>
        <p:txBody>
          <a:bodyPr>
            <a:normAutofit/>
          </a:bodyPr>
          <a:lstStyle/>
          <a:p>
            <a:r>
              <a:rPr lang="en-US" sz="2800" dirty="0"/>
              <a:t>Four Seminal Events Number 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Seminal</a:t>
            </a:r>
            <a:r>
              <a:rPr lang="en-US" b="1" dirty="0"/>
              <a:t> </a:t>
            </a:r>
            <a:r>
              <a:rPr lang="en-US" sz="2800" dirty="0"/>
              <a:t>Events Number One</a:t>
            </a:r>
          </a:p>
        </p:txBody>
      </p:sp>
      <p:sp>
        <p:nvSpPr>
          <p:cNvPr id="3" name="Content Placeholder 2"/>
          <p:cNvSpPr>
            <a:spLocks noGrp="1"/>
          </p:cNvSpPr>
          <p:nvPr>
            <p:ph idx="1"/>
          </p:nvPr>
        </p:nvSpPr>
        <p:spPr>
          <a:xfrm>
            <a:off x="800100" y="1524000"/>
            <a:ext cx="7543800" cy="5334000"/>
          </a:xfrm>
        </p:spPr>
        <p:txBody>
          <a:bodyPr>
            <a:noAutofit/>
          </a:bodyPr>
          <a:lstStyle/>
          <a:p>
            <a:pPr>
              <a:lnSpc>
                <a:spcPct val="100000"/>
              </a:lnSpc>
              <a:spcBef>
                <a:spcPts val="0"/>
              </a:spcBef>
            </a:pPr>
            <a:r>
              <a:rPr lang="en-US" sz="2400" dirty="0"/>
              <a:t>We began designing disease management and population health tools, including “follow-up documents,” allowing SETMA providers to summarize patients’ healthcare goals with personalized steps of action through which to meet those goals. </a:t>
            </a:r>
          </a:p>
          <a:p>
            <a:pPr>
              <a:lnSpc>
                <a:spcPct val="100000"/>
              </a:lnSpc>
              <a:spcBef>
                <a:spcPts val="0"/>
              </a:spcBef>
            </a:pPr>
            <a:endParaRPr lang="en-US" sz="2400" dirty="0"/>
          </a:p>
          <a:p>
            <a:pPr>
              <a:lnSpc>
                <a:spcPct val="100000"/>
              </a:lnSpc>
              <a:spcBef>
                <a:spcPts val="0"/>
              </a:spcBef>
            </a:pPr>
            <a:r>
              <a:rPr lang="en-US" sz="2400" dirty="0"/>
              <a:t>We transformed our auditing vision from how many x-rays and lab tests were done and how many patients were seen, to measurable standards of excellence of care and to actions for the reducing of the cost of care. </a:t>
            </a:r>
          </a:p>
          <a:p>
            <a:pPr>
              <a:lnSpc>
                <a:spcPct val="110000"/>
              </a:lnSpc>
              <a:spcBef>
                <a:spcPts val="0"/>
              </a:spcBef>
              <a:buNone/>
            </a:pPr>
            <a:endParaRPr lang="en-US" sz="2400" dirty="0"/>
          </a:p>
          <a:p>
            <a:pPr algn="ctr">
              <a:lnSpc>
                <a:spcPct val="110000"/>
              </a:lnSpc>
              <a:spcBef>
                <a:spcPts val="0"/>
              </a:spcBef>
              <a:buNone/>
            </a:pPr>
            <a:r>
              <a:rPr lang="en-US" sz="2800" dirty="0">
                <a:solidFill>
                  <a:srgbClr val="C00000"/>
                </a:solidFill>
              </a:rPr>
              <a:t>We learned that excellence and expensive are not synonyms.</a:t>
            </a:r>
          </a:p>
          <a:p>
            <a:endParaRPr lang="en-US" sz="240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Seminal Event Number Two</a:t>
            </a:r>
          </a:p>
        </p:txBody>
      </p:sp>
      <p:sp>
        <p:nvSpPr>
          <p:cNvPr id="3" name="Content Placeholder 2"/>
          <p:cNvSpPr>
            <a:spLocks noGrp="1"/>
          </p:cNvSpPr>
          <p:nvPr>
            <p:ph idx="1"/>
          </p:nvPr>
        </p:nvSpPr>
        <p:spPr>
          <a:xfrm>
            <a:off x="800100" y="1524000"/>
            <a:ext cx="7543800" cy="5334000"/>
          </a:xfrm>
        </p:spPr>
        <p:txBody>
          <a:bodyPr>
            <a:normAutofit/>
          </a:bodyPr>
          <a:lstStyle/>
          <a:p>
            <a:pPr marL="0" indent="0">
              <a:lnSpc>
                <a:spcPct val="110000"/>
              </a:lnSpc>
              <a:spcBef>
                <a:spcPts val="0"/>
              </a:spcBef>
              <a:buNone/>
            </a:pPr>
            <a:r>
              <a:rPr lang="en-US" sz="2400" b="1" dirty="0"/>
              <a:t>Second</a:t>
            </a:r>
            <a:r>
              <a:rPr lang="en-US" sz="2400" dirty="0"/>
              <a:t>, from Peter </a:t>
            </a:r>
            <a:r>
              <a:rPr lang="en-US" sz="2400" dirty="0" err="1"/>
              <a:t>Senge’s</a:t>
            </a:r>
            <a:r>
              <a:rPr lang="en-US" sz="2400" dirty="0"/>
              <a:t> </a:t>
            </a:r>
            <a:r>
              <a:rPr lang="en-US" sz="2400" i="1" dirty="0"/>
              <a:t>The Fifth Discipline</a:t>
            </a:r>
            <a:r>
              <a:rPr lang="en-US" sz="2400" dirty="0"/>
              <a:t>, we defined the principles which guided our development of an EHR and the steps of our practice transformation:</a:t>
            </a:r>
          </a:p>
          <a:p>
            <a:pPr>
              <a:buNone/>
            </a:pPr>
            <a:endParaRPr lang="en-US" sz="800" dirty="0"/>
          </a:p>
          <a:p>
            <a:pPr marL="514350" indent="-514350">
              <a:lnSpc>
                <a:spcPct val="110000"/>
              </a:lnSpc>
              <a:spcBef>
                <a:spcPts val="0"/>
              </a:spcBef>
              <a:buFont typeface="+mj-lt"/>
              <a:buAutoNum type="arabicPeriod"/>
            </a:pPr>
            <a:r>
              <a:rPr lang="en-US" sz="2400" dirty="0"/>
              <a:t>Pursue Electronic Patient Management rather than Electronic Patient Records </a:t>
            </a:r>
          </a:p>
          <a:p>
            <a:pPr marL="514350" indent="-514350">
              <a:lnSpc>
                <a:spcPct val="110000"/>
              </a:lnSpc>
              <a:spcBef>
                <a:spcPts val="0"/>
              </a:spcBef>
              <a:buFont typeface="+mj-lt"/>
              <a:buAutoNum type="arabicPeriod"/>
            </a:pPr>
            <a:r>
              <a:rPr lang="en-US" sz="2400" dirty="0"/>
              <a:t>Bring to every patient encounter what is known, not what a particular provider knows </a:t>
            </a:r>
          </a:p>
          <a:p>
            <a:pPr marL="514350" indent="-514350">
              <a:lnSpc>
                <a:spcPct val="110000"/>
              </a:lnSpc>
              <a:spcBef>
                <a:spcPts val="0"/>
              </a:spcBef>
              <a:buFont typeface="+mj-lt"/>
              <a:buAutoNum type="arabicPeriod"/>
            </a:pPr>
            <a:r>
              <a:rPr lang="en-US" sz="2400" dirty="0"/>
              <a:t>Make it easier to do “it” right than not to do it at all </a:t>
            </a:r>
          </a:p>
          <a:p>
            <a:pPr marL="514350" indent="-514350">
              <a:lnSpc>
                <a:spcPct val="110000"/>
              </a:lnSpc>
              <a:spcBef>
                <a:spcPts val="0"/>
              </a:spcBef>
              <a:buFont typeface="+mj-lt"/>
              <a:buAutoNum type="arabicPeriod"/>
            </a:pPr>
            <a:r>
              <a:rPr lang="en-US" sz="2400" dirty="0"/>
              <a:t>Continually challenge providers to improve their performance.</a:t>
            </a:r>
          </a:p>
          <a:p>
            <a:pPr marL="514350" indent="-514350">
              <a:lnSpc>
                <a:spcPct val="110000"/>
              </a:lnSpc>
              <a:spcBef>
                <a:spcPts val="0"/>
              </a:spcBef>
              <a:buFont typeface="+mj-lt"/>
              <a:buAutoNum type="arabicPeriod"/>
            </a:pPr>
            <a:r>
              <a:rPr lang="en-US" sz="2400" dirty="0"/>
              <a:t>Infuse new knowledge and decision-making tools throughout an organization instantly </a:t>
            </a:r>
          </a:p>
          <a:p>
            <a:pPr marL="514350" indent="-514350">
              <a:lnSpc>
                <a:spcPct val="110000"/>
              </a:lnSpc>
              <a:spcBef>
                <a:spcPts val="0"/>
              </a:spcBef>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Seminal Event Number Two</a:t>
            </a:r>
          </a:p>
        </p:txBody>
      </p:sp>
      <p:sp>
        <p:nvSpPr>
          <p:cNvPr id="3" name="Content Placeholder 2"/>
          <p:cNvSpPr>
            <a:spLocks noGrp="1"/>
          </p:cNvSpPr>
          <p:nvPr>
            <p:ph idx="1"/>
          </p:nvPr>
        </p:nvSpPr>
        <p:spPr>
          <a:xfrm>
            <a:off x="800100" y="1524000"/>
            <a:ext cx="7543800" cy="5334000"/>
          </a:xfrm>
        </p:spPr>
        <p:txBody>
          <a:bodyPr>
            <a:normAutofit/>
          </a:bodyPr>
          <a:lstStyle/>
          <a:p>
            <a:pPr marL="514350" indent="-514350">
              <a:buNone/>
            </a:pPr>
            <a:endParaRPr lang="en-US" sz="2400" dirty="0"/>
          </a:p>
          <a:p>
            <a:pPr marL="514350" indent="-514350">
              <a:buFont typeface="+mj-lt"/>
              <a:buAutoNum type="arabicPeriod" startAt="6"/>
            </a:pPr>
            <a:r>
              <a:rPr lang="en-US" sz="2400" dirty="0"/>
              <a:t>Promote continuity of care with patient education, information and plans of care </a:t>
            </a:r>
          </a:p>
          <a:p>
            <a:pPr marL="514350" indent="-514350">
              <a:buFont typeface="+mj-lt"/>
              <a:buAutoNum type="arabicPeriod" startAt="6"/>
            </a:pPr>
            <a:r>
              <a:rPr lang="en-US" sz="2400" dirty="0"/>
              <a:t>Enlist patients as partners and collaborators in their own health improvement </a:t>
            </a:r>
          </a:p>
          <a:p>
            <a:pPr marL="514350" indent="-514350">
              <a:buFont typeface="+mj-lt"/>
              <a:buAutoNum type="arabicPeriod" startAt="6"/>
            </a:pPr>
            <a:r>
              <a:rPr lang="en-US" sz="2400" dirty="0"/>
              <a:t>Evaluate the care of patients and populations of patients longitudinally </a:t>
            </a:r>
          </a:p>
          <a:p>
            <a:pPr marL="514350" indent="-514350">
              <a:buFont typeface="+mj-lt"/>
              <a:buAutoNum type="arabicPeriod" startAt="6"/>
            </a:pPr>
            <a:r>
              <a:rPr lang="en-US" sz="2400" dirty="0"/>
              <a:t>Audit provider performance based on endorsed quality measurement sets </a:t>
            </a:r>
          </a:p>
          <a:p>
            <a:pPr marL="514350" indent="-514350">
              <a:buFont typeface="+mj-lt"/>
              <a:buAutoNum type="arabicPeriod" startAt="6"/>
            </a:pPr>
            <a:r>
              <a:rPr lang="en-US" sz="2400" dirty="0"/>
              <a:t>Integrate electronic tools in an intuitive fashion giving patients the benefit of expert knowledge about specific conditions </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Seminal Event Number Three</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The </a:t>
            </a:r>
            <a:r>
              <a:rPr lang="en-US" sz="2400" b="1" dirty="0"/>
              <a:t>third</a:t>
            </a:r>
            <a:r>
              <a:rPr lang="en-US" sz="2400" dirty="0"/>
              <a:t> seminal event was the preparation of a philosophical base for our future; developed in May, 1999, this blueprint was published in October, 1999. It was entitled, </a:t>
            </a:r>
            <a:r>
              <a:rPr lang="en-US" sz="2400" i="1" dirty="0">
                <a:solidFill>
                  <a:schemeClr val="tx2"/>
                </a:solidFill>
                <a:hlinkClick r:id="rId2"/>
              </a:rPr>
              <a:t>More Than a Transcription Service: Revolutionizing the Practice of Medicine With Electronic Health Records which Evolves into Electronic Patient Management. </a:t>
            </a:r>
            <a:endParaRPr lang="en-US" sz="2400" i="1" dirty="0">
              <a:solidFill>
                <a:schemeClr val="tx2"/>
              </a:solidFill>
            </a:endParaRPr>
          </a:p>
          <a:p>
            <a:r>
              <a:rPr lang="en-US" sz="2400" dirty="0"/>
              <a:t>This document is published on our website </a:t>
            </a:r>
            <a:r>
              <a:rPr lang="en-US" sz="2400" b="1" dirty="0"/>
              <a:t>under </a:t>
            </a:r>
            <a:r>
              <a:rPr lang="en-US" sz="2400" b="1" i="1" dirty="0"/>
              <a:t>Your Life Your Health</a:t>
            </a:r>
            <a:r>
              <a:rPr lang="en-US" sz="2400" i="1" dirty="0"/>
              <a:t> under </a:t>
            </a:r>
            <a:r>
              <a:rPr lang="en-US" sz="2400" b="1" i="1" dirty="0"/>
              <a:t>Your Life Your Health</a:t>
            </a:r>
            <a:r>
              <a:rPr lang="en-US" sz="2400" i="1" dirty="0"/>
              <a:t>, under icon </a:t>
            </a:r>
            <a:r>
              <a:rPr lang="en-US" sz="2400" b="1" i="1" dirty="0"/>
              <a:t>Medical Records</a:t>
            </a:r>
            <a:r>
              <a:rPr lang="en-US" sz="2400" i="1" dirty="0"/>
              <a:t>. </a:t>
            </a:r>
            <a:endParaRPr lang="en-US" sz="240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Seminal Event Number Four</a:t>
            </a:r>
          </a:p>
        </p:txBody>
      </p:sp>
      <p:sp>
        <p:nvSpPr>
          <p:cNvPr id="3" name="Content Placeholder 2"/>
          <p:cNvSpPr>
            <a:spLocks noGrp="1"/>
          </p:cNvSpPr>
          <p:nvPr>
            <p:ph idx="1"/>
          </p:nvPr>
        </p:nvSpPr>
        <p:spPr>
          <a:xfrm>
            <a:off x="800099" y="1524000"/>
            <a:ext cx="7543801" cy="5334000"/>
          </a:xfrm>
        </p:spPr>
        <p:txBody>
          <a:bodyPr>
            <a:noAutofit/>
          </a:bodyPr>
          <a:lstStyle/>
          <a:p>
            <a:pPr marL="0" indent="0">
              <a:lnSpc>
                <a:spcPct val="110000"/>
              </a:lnSpc>
              <a:spcBef>
                <a:spcPts val="0"/>
              </a:spcBef>
              <a:buNone/>
            </a:pPr>
            <a:endParaRPr lang="en-US" sz="2400" b="1" dirty="0"/>
          </a:p>
          <a:p>
            <a:pPr marL="0" indent="0">
              <a:lnSpc>
                <a:spcPct val="110000"/>
              </a:lnSpc>
              <a:spcBef>
                <a:spcPts val="0"/>
              </a:spcBef>
              <a:buNone/>
            </a:pPr>
            <a:r>
              <a:rPr lang="en-US" sz="2400" b="1" dirty="0"/>
              <a:t>Fourth</a:t>
            </a:r>
            <a:r>
              <a:rPr lang="en-US" sz="2400" dirty="0"/>
              <a:t>, in May, 1999,  a partner lamented that we were not crawling yet with our use of the EMR. I agreed but asked him, “When your son first turned over in bed, did you complain that he could not walk, or did you celebrate this first milestone of muscular coordination of turning over in bed?” He smiled, and I added:</a:t>
            </a:r>
          </a:p>
          <a:p>
            <a:pPr marL="0" indent="0">
              <a:lnSpc>
                <a:spcPct val="110000"/>
              </a:lnSpc>
              <a:spcBef>
                <a:spcPts val="0"/>
              </a:spcBef>
              <a:buNone/>
            </a:pPr>
            <a:endParaRPr lang="en-US" sz="1200" dirty="0"/>
          </a:p>
          <a:p>
            <a:pPr marL="0" indent="0" algn="ctr">
              <a:lnSpc>
                <a:spcPct val="110000"/>
              </a:lnSpc>
              <a:spcBef>
                <a:spcPts val="0"/>
              </a:spcBef>
              <a:buNone/>
            </a:pPr>
            <a:r>
              <a:rPr lang="en-US" sz="2400" dirty="0">
                <a:solidFill>
                  <a:srgbClr val="C00000"/>
                </a:solidFill>
              </a:rPr>
              <a:t>“We may not be crawling yet, but we have started. If in a year, we are doing only what we are currently doing, I will join your lamentation, but today I am celebrating that we have begun.” </a:t>
            </a:r>
          </a:p>
        </p:txBody>
      </p:sp>
      <p:sp>
        <p:nvSpPr>
          <p:cNvPr id="4" name="Slide Number Placeholder 3"/>
          <p:cNvSpPr>
            <a:spLocks noGrp="1"/>
          </p:cNvSpPr>
          <p:nvPr>
            <p:ph type="sldNum" sz="quarter" idx="12"/>
          </p:nvPr>
        </p:nvSpPr>
        <p:spPr/>
        <p:txBody>
          <a:bodyPr/>
          <a:lstStyle/>
          <a:p>
            <a:fld id="{32F28A6F-8E41-4205-B3A1-EA9E89914676}"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January, 2003 - </a:t>
            </a:r>
            <a:r>
              <a:rPr lang="en-US" sz="2400" i="1" dirty="0"/>
              <a:t>Physician Practice Magazine</a:t>
            </a:r>
            <a:r>
              <a:rPr lang="en-US" sz="2400" dirty="0"/>
              <a:t> names SETMA Southwest Region clinic of the Year</a:t>
            </a:r>
          </a:p>
          <a:p>
            <a:r>
              <a:rPr lang="en-US" sz="2400" dirty="0"/>
              <a:t>February, 2003 - SETMA named one of 50 Exemplary Primary Care Practices by the American Board of Internal Medicine Foundation</a:t>
            </a:r>
          </a:p>
          <a:p>
            <a:r>
              <a:rPr lang="en-US" sz="2400" dirty="0"/>
              <a:t>January 2004 - </a:t>
            </a:r>
            <a:r>
              <a:rPr lang="en-US" sz="2400" i="1" dirty="0"/>
              <a:t>Physician Practice Magazine </a:t>
            </a:r>
            <a:r>
              <a:rPr lang="en-US" sz="2400" dirty="0"/>
              <a:t>named SETMA Runner-up National Clinic of the Year</a:t>
            </a:r>
          </a:p>
          <a:p>
            <a:r>
              <a:rPr lang="en-US" sz="2400" dirty="0"/>
              <a:t>February, 2004 - Microsoft Healthcare Users Group named SETMA Clinic of the Year</a:t>
            </a:r>
          </a:p>
          <a:p>
            <a:r>
              <a:rPr lang="en-US" sz="2400" dirty="0"/>
              <a:t>February, 2006 - SETMA was awarded the HIMSS Davies Award for excellence in EMR use</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January, 2007 -  Established the SETMA Foundation which helps pay for the care of our patients when they cannot afford it.  Partners have given 2.5 millions dollars to the Foundation. None of this money can be paid to or profit SETMA.</a:t>
            </a:r>
          </a:p>
          <a:p>
            <a:r>
              <a:rPr lang="en-US" sz="2400" dirty="0"/>
              <a:t>February, 2007 - The SETMA Model of Care defined and described</a:t>
            </a:r>
          </a:p>
          <a:p>
            <a:r>
              <a:rPr lang="en-US" sz="2400" dirty="0"/>
              <a:t>February, 2007 - World Healthcare Innovation and Healthcare Congress, Innovation to Transform Awards, Group Practice Runner-up, SETMA. WHIT 3.0 1st Annual Editors Choice Awards</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October, 2008  - A team from Joslin Diabetes Center at Harvard visited SETMA</a:t>
            </a:r>
          </a:p>
          <a:p>
            <a:r>
              <a:rPr lang="en-US" sz="2400" dirty="0"/>
              <a:t>February 16, 2009  - SETMA attended lecture in Houston to learn about Patient-Centered Medical Home - over the next 16 weeks, SETMA wrote a weekly article about Medical Home</a:t>
            </a:r>
          </a:p>
          <a:p>
            <a:r>
              <a:rPr lang="en-US" sz="2400" dirty="0"/>
              <a:t>October, 2009 - Began public reporting by provider name over quality metrics at </a:t>
            </a:r>
            <a:r>
              <a:rPr lang="en-US" sz="2400" u="sng" dirty="0">
                <a:hlinkClick r:id="rId2"/>
              </a:rPr>
              <a:t>www.jameslhollymd.com</a:t>
            </a:r>
            <a:endParaRPr lang="en-US" sz="2400" dirty="0"/>
          </a:p>
          <a:p>
            <a:r>
              <a:rPr lang="en-US" sz="2400" dirty="0"/>
              <a:t>February, 2010 - </a:t>
            </a:r>
            <a:r>
              <a:rPr lang="en-US" sz="2400" i="1" dirty="0"/>
              <a:t>SETMA’s Pier Reviewed </a:t>
            </a:r>
            <a:r>
              <a:rPr lang="en-US" sz="2400" b="1" i="1" dirty="0"/>
              <a:t>Stories of Success</a:t>
            </a:r>
            <a:r>
              <a:rPr lang="en-US" sz="2400" i="1" dirty="0"/>
              <a:t> </a:t>
            </a:r>
            <a:r>
              <a:rPr lang="en-US" sz="2400" dirty="0"/>
              <a:t>published by HIMSS as a Tier I (with highest honor)</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Motivations</a:t>
            </a:r>
          </a:p>
        </p:txBody>
      </p:sp>
      <p:sp>
        <p:nvSpPr>
          <p:cNvPr id="3" name="Content Placeholder 2"/>
          <p:cNvSpPr>
            <a:spLocks noGrp="1"/>
          </p:cNvSpPr>
          <p:nvPr>
            <p:ph idx="1"/>
          </p:nvPr>
        </p:nvSpPr>
        <p:spPr>
          <a:xfrm>
            <a:off x="800100" y="1524000"/>
            <a:ext cx="7543800" cy="5334000"/>
          </a:xfrm>
        </p:spPr>
        <p:txBody>
          <a:bodyPr/>
          <a:lstStyle/>
          <a:p>
            <a:pPr>
              <a:spcBef>
                <a:spcPts val="0"/>
              </a:spcBef>
              <a:buNone/>
            </a:pPr>
            <a:endParaRPr lang="en-US" sz="2800" dirty="0"/>
          </a:p>
          <a:p>
            <a:pPr>
              <a:spcBef>
                <a:spcPts val="0"/>
              </a:spcBef>
              <a:buNone/>
            </a:pPr>
            <a:endParaRPr lang="en-US" sz="2400" dirty="0"/>
          </a:p>
          <a:p>
            <a:pPr>
              <a:spcBef>
                <a:spcPts val="0"/>
              </a:spcBef>
              <a:buNone/>
            </a:pPr>
            <a:r>
              <a:rPr lang="en-US" sz="2400" dirty="0"/>
              <a:t>May, 1995, four physicians met to discuss merging</a:t>
            </a:r>
          </a:p>
          <a:p>
            <a:pPr>
              <a:spcBef>
                <a:spcPts val="0"/>
              </a:spcBef>
              <a:buNone/>
            </a:pPr>
            <a:r>
              <a:rPr lang="en-US" sz="2400" dirty="0"/>
              <a:t>five practices.   Motivating factors:</a:t>
            </a:r>
          </a:p>
          <a:p>
            <a:pPr>
              <a:spcBef>
                <a:spcPts val="0"/>
              </a:spcBef>
              <a:buNone/>
            </a:pPr>
            <a:endParaRPr lang="en-US" sz="2400" dirty="0"/>
          </a:p>
          <a:p>
            <a:pPr>
              <a:spcBef>
                <a:spcPts val="0"/>
              </a:spcBef>
            </a:pPr>
            <a:r>
              <a:rPr lang="en-US" sz="2400" dirty="0"/>
              <a:t>Managed Care presented new challenges requiring more resources – population management</a:t>
            </a:r>
          </a:p>
          <a:p>
            <a:pPr>
              <a:spcBef>
                <a:spcPts val="0"/>
              </a:spcBef>
            </a:pPr>
            <a:r>
              <a:rPr lang="en-US" sz="2400" dirty="0"/>
              <a:t>Complexities of technology – laboratory, etc.</a:t>
            </a:r>
          </a:p>
          <a:p>
            <a:pPr>
              <a:spcBef>
                <a:spcPts val="0"/>
              </a:spcBef>
            </a:pPr>
            <a:r>
              <a:rPr lang="en-US" sz="2400" dirty="0"/>
              <a:t>Team approach to medicine and the power of collaboration</a:t>
            </a:r>
          </a:p>
          <a:p>
            <a:pPr>
              <a:spcBef>
                <a:spcPts val="0"/>
              </a:spcBef>
            </a:pPr>
            <a:r>
              <a:rPr lang="en-US" sz="2400" dirty="0"/>
              <a:t>Negotiating strength with payers</a:t>
            </a:r>
          </a:p>
          <a:p>
            <a:pPr>
              <a:spcBef>
                <a:spcPts val="0"/>
              </a:spcBef>
            </a:pPr>
            <a:r>
              <a:rPr lang="en-US" sz="2400" dirty="0"/>
              <a:t>Increasing Federal regulations</a:t>
            </a:r>
          </a:p>
          <a:p>
            <a:pPr>
              <a:spcBef>
                <a:spcPts val="0"/>
              </a:spcBef>
            </a:pPr>
            <a:r>
              <a:rPr lang="en-US" sz="2400" dirty="0"/>
              <a:t>Synergism of collegiality with fully aligned incentives</a:t>
            </a:r>
          </a:p>
          <a:p>
            <a:pPr>
              <a:spcBef>
                <a:spcPts val="0"/>
              </a:spcBef>
              <a:buNone/>
            </a:pPr>
            <a:endParaRPr lang="en-US" sz="2400" dirty="0"/>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August, 2010 - SETMA establishes the Department of Care Coordination</a:t>
            </a:r>
          </a:p>
          <a:p>
            <a:r>
              <a:rPr lang="en-US" sz="2400" dirty="0"/>
              <a:t>November, 2010 - SETMA became a Joslin Diabetes Affiliate - the first multi-specialty, primary-care dominated affiliate</a:t>
            </a:r>
          </a:p>
          <a:p>
            <a:r>
              <a:rPr lang="en-US" sz="2400" dirty="0"/>
              <a:t>November, 2010 - All SETMA Providers successfully completed Joslin Program and designated as Certified Joslin Primary Care Providers</a:t>
            </a:r>
          </a:p>
          <a:p>
            <a:r>
              <a:rPr lang="en-US" sz="2400" dirty="0"/>
              <a:t>March, 2011 - SETMA named one of 30 Exemplary Practices for Clinical Decision Support by the Office of National Coordinator</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a:bodyPr>
          <a:lstStyle/>
          <a:p>
            <a:endParaRPr lang="en-US" sz="2400" dirty="0"/>
          </a:p>
          <a:p>
            <a:r>
              <a:rPr lang="en-US" sz="2400" dirty="0"/>
              <a:t>June, 2010 - SETMA recognized by NCQA as a Tier III PC-MH, renewed for three years in 2013</a:t>
            </a:r>
          </a:p>
          <a:p>
            <a:r>
              <a:rPr lang="en-US" sz="2400" dirty="0"/>
              <a:t>August, 2010 - SETMA accredited by AAAHC as a Medical Home and for Ambulatory Care, renewed in 2011 for three years</a:t>
            </a:r>
          </a:p>
          <a:p>
            <a:r>
              <a:rPr lang="en-US" sz="2400" dirty="0"/>
              <a:t>August, 2010 - SETMA recognized by NCQA for Diabetes Care Excellence; recognition renewed in 2013 for three years</a:t>
            </a:r>
          </a:p>
          <a:p>
            <a:r>
              <a:rPr lang="en-US" sz="2400" dirty="0"/>
              <a:t>July, 2013 -SETMA recognized by NCQA for Heart/Stroke Excellence</a:t>
            </a:r>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Achievements and Milestones</a:t>
            </a:r>
          </a:p>
        </p:txBody>
      </p:sp>
      <p:sp>
        <p:nvSpPr>
          <p:cNvPr id="3" name="Content Placeholder 2"/>
          <p:cNvSpPr>
            <a:spLocks noGrp="1"/>
          </p:cNvSpPr>
          <p:nvPr>
            <p:ph idx="1"/>
          </p:nvPr>
        </p:nvSpPr>
        <p:spPr>
          <a:xfrm>
            <a:off x="800100" y="1524000"/>
            <a:ext cx="7543800" cy="5334000"/>
          </a:xfrm>
        </p:spPr>
        <p:txBody>
          <a:bodyPr>
            <a:normAutofit lnSpcReduction="10000"/>
          </a:bodyPr>
          <a:lstStyle/>
          <a:p>
            <a:pPr>
              <a:lnSpc>
                <a:spcPct val="110000"/>
              </a:lnSpc>
              <a:spcBef>
                <a:spcPts val="0"/>
              </a:spcBef>
            </a:pPr>
            <a:r>
              <a:rPr lang="en-US" sz="2400" dirty="0"/>
              <a:t>January, 2012 - Dr. &amp; Mrs. James L. Holly Distinguished Professorship  for PC-MH established UTHSC San Antonio School of Medicine</a:t>
            </a:r>
          </a:p>
          <a:p>
            <a:pPr>
              <a:lnSpc>
                <a:spcPct val="110000"/>
              </a:lnSpc>
              <a:spcBef>
                <a:spcPts val="0"/>
              </a:spcBef>
            </a:pPr>
            <a:r>
              <a:rPr lang="en-US" sz="2400" dirty="0"/>
              <a:t>January, 2012 – Primary Care Institute endowed by Dr. and Mrs. Holly </a:t>
            </a:r>
          </a:p>
          <a:p>
            <a:pPr>
              <a:lnSpc>
                <a:spcPct val="110000"/>
              </a:lnSpc>
              <a:spcBef>
                <a:spcPts val="0"/>
              </a:spcBef>
            </a:pPr>
            <a:r>
              <a:rPr lang="en-US" sz="2400" dirty="0"/>
              <a:t>2012 - W. E. Bellue and W. R. Holly Distinguished Lectureship in PC-MH established at UTHSC San Antonio School of Medicine</a:t>
            </a:r>
          </a:p>
          <a:p>
            <a:pPr>
              <a:lnSpc>
                <a:spcPct val="110000"/>
              </a:lnSpc>
              <a:spcBef>
                <a:spcPts val="0"/>
              </a:spcBef>
            </a:pPr>
            <a:r>
              <a:rPr lang="en-US" sz="2400" dirty="0"/>
              <a:t>2012 - SETMA CEO named Distinguished Alumnus</a:t>
            </a:r>
          </a:p>
          <a:p>
            <a:pPr>
              <a:lnSpc>
                <a:spcPct val="110000"/>
              </a:lnSpc>
              <a:spcBef>
                <a:spcPts val="0"/>
              </a:spcBef>
            </a:pPr>
            <a:r>
              <a:rPr lang="en-US" sz="2400" dirty="0"/>
              <a:t>2012 - SETMA CEO, named HIMSS Physician IT Leader of the Year</a:t>
            </a:r>
          </a:p>
          <a:p>
            <a:pPr>
              <a:lnSpc>
                <a:spcPct val="110000"/>
              </a:lnSpc>
              <a:spcBef>
                <a:spcPts val="0"/>
              </a:spcBef>
            </a:pPr>
            <a:r>
              <a:rPr lang="en-US" sz="2400" dirty="0"/>
              <a:t>August, 2012 - SETMA selected by Robert Wood Johnson Foundation, LEAP Study (Learning from Exemplar Ambulatory Practices)</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Transforming Healthcare</a:t>
            </a:r>
          </a:p>
        </p:txBody>
      </p:sp>
      <p:sp>
        <p:nvSpPr>
          <p:cNvPr id="3" name="Content Placeholder 2"/>
          <p:cNvSpPr>
            <a:spLocks noGrp="1"/>
          </p:cNvSpPr>
          <p:nvPr>
            <p:ph idx="1"/>
          </p:nvPr>
        </p:nvSpPr>
        <p:spPr>
          <a:xfrm>
            <a:off x="800100" y="1524000"/>
            <a:ext cx="7543800" cy="5334000"/>
          </a:xfrm>
        </p:spPr>
        <p:txBody>
          <a:bodyPr>
            <a:normAutofit fontScale="25000" lnSpcReduction="20000"/>
          </a:bodyPr>
          <a:lstStyle/>
          <a:p>
            <a:endParaRPr lang="en-US" sz="9600" dirty="0"/>
          </a:p>
          <a:p>
            <a:r>
              <a:rPr lang="en-US" sz="9600" dirty="0"/>
              <a:t>In Abraham Lincoln's famous 1856, "House Divided” speech,“ he said, </a:t>
            </a:r>
            <a:r>
              <a:rPr lang="en-US" sz="9600" b="1" dirty="0"/>
              <a:t>‘If we could first know where we are, and whither we are tending, we could better judge what to do, and how to do it.” </a:t>
            </a:r>
          </a:p>
          <a:p>
            <a:r>
              <a:rPr lang="en-US" sz="9600" dirty="0">
                <a:solidFill>
                  <a:srgbClr val="C00000"/>
                </a:solidFill>
              </a:rPr>
              <a:t>In any human enterprise, if the participants are unwilling to objectively and honestly face where they are, it is improbable that they will ever get to where they want to be, let alone to where they should be.</a:t>
            </a:r>
          </a:p>
          <a:p>
            <a:r>
              <a:rPr lang="en-US" sz="9600" dirty="0"/>
              <a:t>The above was the introduction to a note to SETMA providers which included the daily audit of provider performance. </a:t>
            </a:r>
          </a:p>
          <a:p>
            <a:r>
              <a:rPr lang="en-US" sz="9600" dirty="0"/>
              <a:t>SETMA is committed to improving the quality of healthcare and we believe that quality metrics are one of the keys to that improvement.</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524001"/>
            <a:ext cx="7543800" cy="5334000"/>
          </a:xfrm>
        </p:spPr>
        <p:txBody>
          <a:bodyPr>
            <a:normAutofit/>
          </a:bodyPr>
          <a:lstStyle/>
          <a:p>
            <a:pPr marL="0" indent="0">
              <a:buNone/>
            </a:pPr>
            <a:r>
              <a:rPr lang="en-US" sz="2400" dirty="0"/>
              <a:t>SETMA’s approach to quality metrics and public reporting is driven by these assumptions:</a:t>
            </a:r>
          </a:p>
          <a:p>
            <a:pPr marL="457200" indent="-457200">
              <a:buFont typeface="+mj-lt"/>
              <a:buAutoNum type="arabicPeriod"/>
            </a:pPr>
            <a:r>
              <a:rPr lang="en-US" sz="2400" dirty="0"/>
              <a:t>Quality metrics are not an end in themselves; optimal health at optimal cost is the goal of quality care. </a:t>
            </a:r>
          </a:p>
          <a:p>
            <a:pPr marL="457200" indent="-457200">
              <a:buFont typeface="+mj-lt"/>
              <a:buAutoNum type="arabicPeriod"/>
            </a:pPr>
            <a:r>
              <a:rPr lang="en-US" sz="2400" dirty="0"/>
              <a:t>Quality metrics are simply “sign posts along the way.” They give directions to health. And the metrics are like a healthcare “Global Positioning Service”:  it tells you where you want to be; where you are, and how to get from here to there. </a:t>
            </a:r>
          </a:p>
          <a:p>
            <a:pPr marL="457200" indent="-457200">
              <a:buFont typeface="+mj-lt"/>
              <a:buAutoNum type="arabicPeriod"/>
            </a:pPr>
            <a:r>
              <a:rPr lang="en-US" sz="2400" dirty="0"/>
              <a:t>The auditing of quality metrics gives providers a coordinate of where they are in the care of a patient or a population of patients. </a:t>
            </a:r>
          </a:p>
        </p:txBody>
      </p:sp>
      <p:sp>
        <p:nvSpPr>
          <p:cNvPr id="4" name="Title 3"/>
          <p:cNvSpPr>
            <a:spLocks noGrp="1"/>
          </p:cNvSpPr>
          <p:nvPr>
            <p:ph type="title"/>
          </p:nvPr>
        </p:nvSpPr>
        <p:spPr/>
        <p:txBody>
          <a:bodyPr>
            <a:normAutofit/>
          </a:bodyPr>
          <a:lstStyle/>
          <a:p>
            <a:r>
              <a:rPr lang="en-US" sz="2800" dirty="0"/>
              <a:t>Quality Metrics Philosophy</a:t>
            </a:r>
          </a:p>
        </p:txBody>
      </p:sp>
      <p:sp>
        <p:nvSpPr>
          <p:cNvPr id="5" name="Slide Number Placeholder 4"/>
          <p:cNvSpPr>
            <a:spLocks noGrp="1"/>
          </p:cNvSpPr>
          <p:nvPr>
            <p:ph type="sldNum" sz="quarter" idx="12"/>
          </p:nvPr>
        </p:nvSpPr>
        <p:spPr/>
        <p:txBody>
          <a:bodyPr/>
          <a:lstStyle/>
          <a:p>
            <a:fld id="{32F28A6F-8E41-4205-B3A1-EA9E89914676}"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524001"/>
            <a:ext cx="7543800" cy="5334000"/>
          </a:xfrm>
        </p:spPr>
        <p:txBody>
          <a:bodyPr>
            <a:normAutofit fontScale="92500"/>
          </a:bodyPr>
          <a:lstStyle/>
          <a:p>
            <a:pPr marL="0" indent="0">
              <a:buNone/>
            </a:pPr>
            <a:r>
              <a:rPr lang="en-US" sz="2400" dirty="0"/>
              <a:t>SETMA’s approach to quality metrics and public reporting is driven by these assumptions, continued:</a:t>
            </a:r>
          </a:p>
          <a:p>
            <a:pPr marL="457200" indent="-457200">
              <a:buFont typeface="+mj-lt"/>
              <a:buAutoNum type="arabicPeriod" startAt="4"/>
            </a:pPr>
            <a:r>
              <a:rPr lang="en-US" sz="2400" dirty="0"/>
              <a:t>Statistical analytics are like coordinates along the way to the destination of optimal health at optimal cost. </a:t>
            </a:r>
          </a:p>
          <a:p>
            <a:pPr marL="457200" indent="-457200">
              <a:buFont typeface="+mj-lt"/>
              <a:buAutoNum type="arabicPeriod" startAt="4"/>
            </a:pPr>
            <a:r>
              <a:rPr lang="en-US" sz="2400" dirty="0"/>
              <a:t>Ultimately, the goal will be measured by the well-being of patients, but the guide posts to that destination are given by the analysis of patient and patient-population data. </a:t>
            </a:r>
          </a:p>
          <a:p>
            <a:pPr marL="457200" indent="-457200">
              <a:buFont typeface="+mj-lt"/>
              <a:buAutoNum type="arabicPeriod" startAt="4"/>
            </a:pPr>
            <a:r>
              <a:rPr lang="en-US" sz="2400" dirty="0"/>
              <a:t>There are different classes of quality metrics. No metric alone provides a granular portrait of the quality of care a patient receives, but all together, multiple sets of metrics can give an indication of whether the patient’s care is going in the right direction or not. Some of the categories of quality metrics are: access, outcome, patient experience, process, structure and costs of care. </a:t>
            </a:r>
            <a:endParaRPr lang="en-US" dirty="0"/>
          </a:p>
        </p:txBody>
      </p:sp>
      <p:sp>
        <p:nvSpPr>
          <p:cNvPr id="4" name="Title 3"/>
          <p:cNvSpPr>
            <a:spLocks noGrp="1"/>
          </p:cNvSpPr>
          <p:nvPr>
            <p:ph type="title"/>
          </p:nvPr>
        </p:nvSpPr>
        <p:spPr/>
        <p:txBody>
          <a:bodyPr>
            <a:normAutofit/>
          </a:bodyPr>
          <a:lstStyle/>
          <a:p>
            <a:r>
              <a:rPr lang="en-US" sz="2800" dirty="0"/>
              <a:t>Quality Metrics Philosophy</a:t>
            </a:r>
          </a:p>
        </p:txBody>
      </p:sp>
      <p:sp>
        <p:nvSpPr>
          <p:cNvPr id="5" name="Slide Number Placeholder 4"/>
          <p:cNvSpPr>
            <a:spLocks noGrp="1"/>
          </p:cNvSpPr>
          <p:nvPr>
            <p:ph type="sldNum" sz="quarter" idx="12"/>
          </p:nvPr>
        </p:nvSpPr>
        <p:spPr/>
        <p:txBody>
          <a:bodyPr/>
          <a:lstStyle/>
          <a:p>
            <a:fld id="{32F28A6F-8E41-4205-B3A1-EA9E89914676}" type="slidenum">
              <a:rPr lang="en-US" smtClean="0"/>
              <a:pPr/>
              <a:t>25</a:t>
            </a:fld>
            <a:endParaRPr lang="en-US"/>
          </a:p>
        </p:txBody>
      </p:sp>
    </p:spTree>
    <p:extLst>
      <p:ext uri="{BB962C8B-B14F-4D97-AF65-F5344CB8AC3E}">
        <p14:creationId xmlns:p14="http://schemas.microsoft.com/office/powerpoint/2010/main" val="28814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Quality Metrics Philosophy</a:t>
            </a:r>
          </a:p>
        </p:txBody>
      </p:sp>
      <p:sp>
        <p:nvSpPr>
          <p:cNvPr id="3" name="Content Placeholder 2"/>
          <p:cNvSpPr>
            <a:spLocks noGrp="1"/>
          </p:cNvSpPr>
          <p:nvPr>
            <p:ph idx="1"/>
          </p:nvPr>
        </p:nvSpPr>
        <p:spPr>
          <a:xfrm>
            <a:off x="800100" y="1524000"/>
            <a:ext cx="7543800" cy="5334000"/>
          </a:xfrm>
        </p:spPr>
        <p:txBody>
          <a:bodyPr>
            <a:noAutofit/>
          </a:bodyPr>
          <a:lstStyle/>
          <a:p>
            <a:pPr>
              <a:lnSpc>
                <a:spcPct val="80000"/>
              </a:lnSpc>
            </a:pPr>
            <a:r>
              <a:rPr lang="en-US" sz="2200" dirty="0"/>
              <a:t>The collection of quality metrics should be incidental to the care patients are receiving and should not be the object of care. </a:t>
            </a:r>
          </a:p>
          <a:p>
            <a:pPr>
              <a:lnSpc>
                <a:spcPct val="80000"/>
              </a:lnSpc>
            </a:pPr>
            <a:r>
              <a:rPr lang="en-US" sz="2200" dirty="0"/>
              <a:t>Consequently, the design of the data aggregation in the care process must be as non-intrusive as possible. Notwithstanding, the very act of collecting, aggregating and reporting data will tend to create a Hawthorne effect. </a:t>
            </a:r>
          </a:p>
          <a:p>
            <a:pPr>
              <a:lnSpc>
                <a:spcPct val="80000"/>
              </a:lnSpc>
            </a:pPr>
            <a:r>
              <a:rPr lang="en-US" sz="2200" dirty="0"/>
              <a:t>The power of quality metrics, like the benefit of the GPS, is enhanced if the healthcare provider and the patient are able to know the coordinates while care is being received. </a:t>
            </a:r>
          </a:p>
          <a:p>
            <a:pPr>
              <a:lnSpc>
                <a:spcPct val="80000"/>
              </a:lnSpc>
            </a:pPr>
            <a:r>
              <a:rPr lang="en-US" sz="2200" dirty="0"/>
              <a:t>Public reporting of quality metrics by provider name must not be a novelty in healthcare but must be the standard. Even with the acknowledgment of the Hawthorne effect, the improvement in healthcare outcomes achieved with public reporting is real. </a:t>
            </a:r>
          </a:p>
          <a:p>
            <a:pPr>
              <a:lnSpc>
                <a:spcPct val="80000"/>
              </a:lnSpc>
            </a:pPr>
            <a:r>
              <a:rPr lang="en-US" sz="2200" dirty="0"/>
              <a:t>Quality metrics are not static. New research and improved models of care will require updating and modifying metrics.</a:t>
            </a:r>
          </a:p>
        </p:txBody>
      </p:sp>
      <p:sp>
        <p:nvSpPr>
          <p:cNvPr id="4" name="Slide Number Placeholder 3"/>
          <p:cNvSpPr>
            <a:spLocks noGrp="1"/>
          </p:cNvSpPr>
          <p:nvPr>
            <p:ph type="sldNum" sz="quarter" idx="12"/>
          </p:nvPr>
        </p:nvSpPr>
        <p:spPr/>
        <p:txBody>
          <a:bodyPr/>
          <a:lstStyle/>
          <a:p>
            <a:fld id="{32F28A6F-8E41-4205-B3A1-EA9E89914676}"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Limitations of Quality Metrics</a:t>
            </a:r>
          </a:p>
        </p:txBody>
      </p:sp>
      <p:sp>
        <p:nvSpPr>
          <p:cNvPr id="3" name="Content Placeholder 2"/>
          <p:cNvSpPr>
            <a:spLocks noGrp="1"/>
          </p:cNvSpPr>
          <p:nvPr>
            <p:ph idx="1"/>
          </p:nvPr>
        </p:nvSpPr>
        <p:spPr>
          <a:xfrm>
            <a:off x="800100" y="1524000"/>
            <a:ext cx="7543800" cy="5334000"/>
          </a:xfrm>
        </p:spPr>
        <p:txBody>
          <a:bodyPr>
            <a:normAutofit/>
          </a:bodyPr>
          <a:lstStyle/>
          <a:p>
            <a:pPr>
              <a:buNone/>
            </a:pPr>
            <a:endParaRPr lang="en-US" dirty="0"/>
          </a:p>
          <a:p>
            <a:pPr>
              <a:lnSpc>
                <a:spcPct val="80000"/>
              </a:lnSpc>
            </a:pPr>
            <a:r>
              <a:rPr lang="en-US" sz="2400" i="1" dirty="0"/>
              <a:t>The</a:t>
            </a:r>
            <a:r>
              <a:rPr lang="en-US" sz="2400" dirty="0"/>
              <a:t> </a:t>
            </a:r>
            <a:r>
              <a:rPr lang="en-US" sz="2400" i="1" dirty="0"/>
              <a:t>New York Times Magazine </a:t>
            </a:r>
            <a:r>
              <a:rPr lang="en-US" sz="2400" dirty="0"/>
              <a:t>of May 2, 2010, published an article entitled, "</a:t>
            </a:r>
            <a:r>
              <a:rPr lang="en-US" sz="2400" i="1" dirty="0"/>
              <a:t>The Data-Driven Life</a:t>
            </a:r>
            <a:r>
              <a:rPr lang="en-US" sz="2400" dirty="0"/>
              <a:t>," which asked the question, "Technology has made it feasible not only to measure our most basic habits but also to evaluate them. Does measuring what we eat or how much we sleep or how often we do the dishes change how we think about ourselves?" </a:t>
            </a:r>
          </a:p>
          <a:p>
            <a:pPr>
              <a:lnSpc>
                <a:spcPct val="80000"/>
              </a:lnSpc>
            </a:pPr>
            <a:r>
              <a:rPr lang="en-US" sz="2400" dirty="0"/>
              <a:t>Further, the article asked, "What happens when technology can calculate and analyze every quotidian thing that happened to you today?“ </a:t>
            </a:r>
          </a:p>
          <a:p>
            <a:pPr>
              <a:lnSpc>
                <a:spcPct val="80000"/>
              </a:lnSpc>
            </a:pPr>
            <a:r>
              <a:rPr lang="en-US" sz="2400" dirty="0"/>
              <a:t>Does this remind you of Einstein's admonition, "Not everything that can be counted counts, and not everything that counts can’t be counted?" </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524000"/>
            <a:ext cx="7543800" cy="5334000"/>
          </a:xfrm>
        </p:spPr>
        <p:txBody>
          <a:bodyPr>
            <a:normAutofit fontScale="92500" lnSpcReduction="20000"/>
          </a:bodyPr>
          <a:lstStyle/>
          <a:p>
            <a:pPr>
              <a:lnSpc>
                <a:spcPct val="100000"/>
              </a:lnSpc>
            </a:pPr>
            <a:r>
              <a:rPr lang="en-US" sz="2600" dirty="0"/>
              <a:t>In our quest for excellence, we must not be seduced by technology with its numbers and tables. This is particularly the case in healthcare. In the future of medicine, the tension - not a conflict but a dynamic balance - must be properly maintained between humanity and technology. </a:t>
            </a:r>
          </a:p>
          <a:p>
            <a:pPr>
              <a:lnSpc>
                <a:spcPct val="100000"/>
              </a:lnSpc>
            </a:pPr>
            <a:r>
              <a:rPr lang="en-US" sz="2600" dirty="0"/>
              <a:t>Technology can contribute to the solving of many of our disease problems but ultimately cannot solve the "health problems" we face. </a:t>
            </a:r>
          </a:p>
          <a:p>
            <a:pPr>
              <a:lnSpc>
                <a:spcPct val="100000"/>
              </a:lnSpc>
            </a:pPr>
            <a:r>
              <a:rPr lang="en-US" sz="2600" dirty="0"/>
              <a:t>The entire focus and energy of "health home" is to rediscover the trusting bond between patient and provider. In the "health home," technology becomes a tool to be used and not an end to be pursued. </a:t>
            </a:r>
          </a:p>
          <a:p>
            <a:pPr>
              <a:lnSpc>
                <a:spcPct val="100000"/>
              </a:lnSpc>
            </a:pPr>
            <a:r>
              <a:rPr lang="en-US" sz="2600" b="1" dirty="0"/>
              <a:t>The outcomes of technology alone are not as satisfying as those where trust and technology are properly balanced in healthcare delivery.</a:t>
            </a:r>
          </a:p>
          <a:p>
            <a:endParaRPr lang="en-US" dirty="0"/>
          </a:p>
        </p:txBody>
      </p:sp>
      <p:sp>
        <p:nvSpPr>
          <p:cNvPr id="4" name="Title 3"/>
          <p:cNvSpPr>
            <a:spLocks noGrp="1"/>
          </p:cNvSpPr>
          <p:nvPr>
            <p:ph type="title"/>
          </p:nvPr>
        </p:nvSpPr>
        <p:spPr/>
        <p:txBody>
          <a:bodyPr>
            <a:normAutofit/>
          </a:bodyPr>
          <a:lstStyle/>
          <a:p>
            <a:r>
              <a:rPr lang="en-US" sz="2800" dirty="0"/>
              <a:t>Technology Can Deal With Disease But Cannot Produce Health </a:t>
            </a:r>
          </a:p>
        </p:txBody>
      </p:sp>
      <p:sp>
        <p:nvSpPr>
          <p:cNvPr id="5" name="Slide Number Placeholder 4"/>
          <p:cNvSpPr>
            <a:spLocks noGrp="1"/>
          </p:cNvSpPr>
          <p:nvPr>
            <p:ph type="sldNum" sz="quarter" idx="12"/>
          </p:nvPr>
        </p:nvSpPr>
        <p:spPr/>
        <p:txBody>
          <a:bodyPr/>
          <a:lstStyle/>
          <a:p>
            <a:fld id="{32F28A6F-8E41-4205-B3A1-EA9E89914676}"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To Do and How To Do It</a:t>
            </a:r>
          </a:p>
        </p:txBody>
      </p:sp>
      <p:sp>
        <p:nvSpPr>
          <p:cNvPr id="3" name="Content Placeholder 2"/>
          <p:cNvSpPr>
            <a:spLocks noGrp="1"/>
          </p:cNvSpPr>
          <p:nvPr>
            <p:ph idx="1"/>
          </p:nvPr>
        </p:nvSpPr>
        <p:spPr>
          <a:xfrm>
            <a:off x="800100" y="1524000"/>
            <a:ext cx="7543800" cy="5105400"/>
          </a:xfrm>
        </p:spPr>
        <p:txBody>
          <a:bodyPr>
            <a:normAutofit/>
          </a:bodyPr>
          <a:lstStyle/>
          <a:p>
            <a:endParaRPr lang="en-US" sz="2400" dirty="0"/>
          </a:p>
          <a:p>
            <a:r>
              <a:rPr lang="en-US" sz="2400" dirty="0"/>
              <a:t>Physician hubris or stubbornness may reject quality metrics for a while, but patient and societal demands will rightly press for change. </a:t>
            </a:r>
          </a:p>
          <a:p>
            <a:r>
              <a:rPr lang="en-US" sz="2400" dirty="0"/>
              <a:t>Caring in the 21st Century will no longer be measured by personality or friendliness; it will be measured by competence which will increasingly be an objective measurement. To reject that reality is to prepare oneself for obsolescence. </a:t>
            </a:r>
          </a:p>
          <a:p>
            <a:r>
              <a:rPr lang="en-US" sz="2400" dirty="0"/>
              <a:t>Quality metrics tells us where we are and they tell us where we are “tending to go.” If tracked, audited, analyzed and publicly reported, quality metrics will help us “judge what to do and how to do it.”</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Principles</a:t>
            </a:r>
          </a:p>
        </p:txBody>
      </p:sp>
      <p:sp>
        <p:nvSpPr>
          <p:cNvPr id="3" name="Content Placeholder 2"/>
          <p:cNvSpPr>
            <a:spLocks noGrp="1"/>
          </p:cNvSpPr>
          <p:nvPr>
            <p:ph idx="1"/>
          </p:nvPr>
        </p:nvSpPr>
        <p:spPr>
          <a:xfrm>
            <a:off x="800100" y="1524000"/>
            <a:ext cx="7543800" cy="5334000"/>
          </a:xfrm>
        </p:spPr>
        <p:txBody>
          <a:bodyPr/>
          <a:lstStyle/>
          <a:p>
            <a:endParaRPr lang="en-US" sz="2400" dirty="0"/>
          </a:p>
          <a:p>
            <a:r>
              <a:rPr lang="en-US" sz="2400" dirty="0"/>
              <a:t>Equal sharing of assets and liabilities in the formation of the group</a:t>
            </a:r>
          </a:p>
          <a:p>
            <a:r>
              <a:rPr lang="en-US" sz="2400" dirty="0"/>
              <a:t>Transition to common record system (numerical vs. alphabetical)</a:t>
            </a:r>
          </a:p>
          <a:p>
            <a:r>
              <a:rPr lang="en-US" sz="2400" dirty="0"/>
              <a:t>Transition to common billing and management system </a:t>
            </a:r>
          </a:p>
          <a:p>
            <a:r>
              <a:rPr lang="en-US" sz="2400" b="1" dirty="0"/>
              <a:t>Common business philosophy surrounding three principles:  ethical, equitable, eternal</a:t>
            </a:r>
          </a:p>
          <a:p>
            <a:r>
              <a:rPr lang="en-US" sz="2400" b="1" dirty="0"/>
              <a:t>Common professional philosophy surrounding excellence of care and the caring for those in greatest need</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2800" dirty="0"/>
              <a:t>SETMA’s Model of Care</a:t>
            </a:r>
          </a:p>
        </p:txBody>
      </p:sp>
      <p:sp>
        <p:nvSpPr>
          <p:cNvPr id="7172" name="Rectangle 4"/>
          <p:cNvSpPr>
            <a:spLocks noChangeArrowheads="1"/>
          </p:cNvSpPr>
          <p:nvPr/>
        </p:nvSpPr>
        <p:spPr bwMode="auto">
          <a:xfrm>
            <a:off x="572803" y="2105193"/>
            <a:ext cx="8039100" cy="3637406"/>
          </a:xfrm>
          <a:prstGeom prst="rect">
            <a:avLst/>
          </a:prstGeom>
          <a:noFill/>
          <a:ln w="9525">
            <a:noFill/>
            <a:miter lim="800000"/>
            <a:headEnd/>
            <a:tailEnd/>
          </a:ln>
          <a:effectLst/>
        </p:spPr>
        <p:txBody>
          <a:bodyPr wrap="square">
            <a:spAutoFit/>
          </a:bodyPr>
          <a:lstStyle/>
          <a:p>
            <a:pPr defTabSz="685800">
              <a:lnSpc>
                <a:spcPct val="90000"/>
              </a:lnSpc>
              <a:spcBef>
                <a:spcPts val="1350"/>
              </a:spcBef>
              <a:spcAft>
                <a:spcPts val="500"/>
              </a:spcAft>
              <a:buSzPct val="100000"/>
              <a:defRPr/>
            </a:pPr>
            <a:r>
              <a:rPr lang="en-US" sz="2400" dirty="0">
                <a:solidFill>
                  <a:schemeClr val="tx1">
                    <a:lumMod val="75000"/>
                    <a:lumOff val="25000"/>
                  </a:schemeClr>
                </a:solidFill>
              </a:rPr>
              <a:t>Key to our PC-MH is SETMA’s Model of Care:</a:t>
            </a:r>
          </a:p>
          <a:p>
            <a:pPr marL="568325" indent="-277813" defTabSz="685800">
              <a:lnSpc>
                <a:spcPct val="90000"/>
              </a:lnSpc>
              <a:spcBef>
                <a:spcPts val="1350"/>
              </a:spcBef>
              <a:spcAft>
                <a:spcPts val="500"/>
              </a:spcAft>
              <a:buSzPct val="100000"/>
              <a:buFont typeface="Arial" pitchFamily="34" charset="0"/>
              <a:buChar char="▪"/>
              <a:defRPr/>
            </a:pPr>
            <a:r>
              <a:rPr lang="en-US" sz="2400" dirty="0">
                <a:solidFill>
                  <a:schemeClr val="tx1">
                    <a:lumMod val="75000"/>
                    <a:lumOff val="25000"/>
                  </a:schemeClr>
                </a:solidFill>
              </a:rPr>
              <a:t>Personal Performance Tracking – one patient at a time</a:t>
            </a:r>
          </a:p>
          <a:p>
            <a:pPr marL="568325" indent="-277813" defTabSz="685800">
              <a:lnSpc>
                <a:spcPct val="90000"/>
              </a:lnSpc>
              <a:spcBef>
                <a:spcPts val="1350"/>
              </a:spcBef>
              <a:spcAft>
                <a:spcPts val="500"/>
              </a:spcAft>
              <a:buSzPct val="100000"/>
              <a:buFont typeface="Arial" pitchFamily="34" charset="0"/>
              <a:buChar char="▪"/>
              <a:defRPr/>
            </a:pPr>
            <a:r>
              <a:rPr lang="en-US" sz="2400" dirty="0">
                <a:solidFill>
                  <a:schemeClr val="tx1">
                    <a:lumMod val="75000"/>
                    <a:lumOff val="25000"/>
                  </a:schemeClr>
                </a:solidFill>
              </a:rPr>
              <a:t>Auditing of Performance – by panel or by population </a:t>
            </a:r>
          </a:p>
          <a:p>
            <a:pPr marL="568325" indent="-277813" defTabSz="685800">
              <a:lnSpc>
                <a:spcPct val="90000"/>
              </a:lnSpc>
              <a:spcBef>
                <a:spcPts val="1350"/>
              </a:spcBef>
              <a:spcAft>
                <a:spcPts val="500"/>
              </a:spcAft>
              <a:buSzPct val="100000"/>
              <a:buFont typeface="Arial" pitchFamily="34" charset="0"/>
              <a:buChar char="▪"/>
              <a:defRPr/>
            </a:pPr>
            <a:r>
              <a:rPr lang="en-US" sz="2400" dirty="0">
                <a:solidFill>
                  <a:schemeClr val="tx1">
                    <a:lumMod val="75000"/>
                    <a:lumOff val="25000"/>
                  </a:schemeClr>
                </a:solidFill>
              </a:rPr>
              <a:t>Analysis of Provider Performance -- statistical</a:t>
            </a:r>
          </a:p>
          <a:p>
            <a:pPr marL="568325" indent="-277813" defTabSz="685800">
              <a:lnSpc>
                <a:spcPct val="90000"/>
              </a:lnSpc>
              <a:spcBef>
                <a:spcPts val="1350"/>
              </a:spcBef>
              <a:spcAft>
                <a:spcPts val="500"/>
              </a:spcAft>
              <a:buSzPct val="100000"/>
              <a:buFont typeface="Arial" pitchFamily="34" charset="0"/>
              <a:buChar char="▪"/>
              <a:defRPr/>
            </a:pPr>
            <a:r>
              <a:rPr lang="en-US" sz="2400" dirty="0">
                <a:solidFill>
                  <a:schemeClr val="tx1">
                    <a:lumMod val="75000"/>
                    <a:lumOff val="25000"/>
                  </a:schemeClr>
                </a:solidFill>
              </a:rPr>
              <a:t>Public Reporting by Provider Name – </a:t>
            </a:r>
            <a:r>
              <a:rPr lang="en-US" sz="2400" dirty="0">
                <a:solidFill>
                  <a:schemeClr val="tx1">
                    <a:lumMod val="75000"/>
                    <a:lumOff val="25000"/>
                  </a:schemeClr>
                </a:solidFill>
                <a:hlinkClick r:id="rId2"/>
              </a:rPr>
              <a:t>www.jameslhollymd.com</a:t>
            </a:r>
            <a:r>
              <a:rPr lang="en-US" sz="2400" dirty="0">
                <a:solidFill>
                  <a:schemeClr val="tx1">
                    <a:lumMod val="75000"/>
                    <a:lumOff val="25000"/>
                  </a:schemeClr>
                </a:solidFill>
              </a:rPr>
              <a:t> </a:t>
            </a:r>
          </a:p>
          <a:p>
            <a:pPr marL="568325" indent="-277813" defTabSz="685800">
              <a:lnSpc>
                <a:spcPct val="90000"/>
              </a:lnSpc>
              <a:spcBef>
                <a:spcPts val="1350"/>
              </a:spcBef>
              <a:spcAft>
                <a:spcPts val="500"/>
              </a:spcAft>
              <a:buSzPct val="100000"/>
              <a:buFont typeface="Arial" pitchFamily="34" charset="0"/>
              <a:buChar char="▪"/>
              <a:defRPr/>
            </a:pPr>
            <a:r>
              <a:rPr lang="en-US" sz="2400" dirty="0">
                <a:solidFill>
                  <a:schemeClr val="tx1">
                    <a:lumMod val="75000"/>
                    <a:lumOff val="25000"/>
                  </a:schemeClr>
                </a:solidFill>
              </a:rPr>
              <a:t>Quality Assessment and Performance Improvement</a:t>
            </a:r>
          </a:p>
        </p:txBody>
      </p:sp>
      <p:sp>
        <p:nvSpPr>
          <p:cNvPr id="4" name="Slide Number Placeholder 3"/>
          <p:cNvSpPr>
            <a:spLocks noGrp="1"/>
          </p:cNvSpPr>
          <p:nvPr>
            <p:ph type="sldNum" sz="quarter" idx="12"/>
          </p:nvPr>
        </p:nvSpPr>
        <p:spPr/>
        <p:txBody>
          <a:bodyPr/>
          <a:lstStyle/>
          <a:p>
            <a:fld id="{32F28A6F-8E41-4205-B3A1-EA9E89914676}" type="slidenum">
              <a:rPr lang="en-US" smtClean="0"/>
              <a:pPr/>
              <a:t>30</a:t>
            </a:fld>
            <a:endParaRPr lang="en-US"/>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28A6F-8E41-4205-B3A1-EA9E89914676}" type="slidenum">
              <a:rPr lang="en-US" smtClean="0"/>
              <a:pPr/>
              <a:t>31</a:t>
            </a:fld>
            <a:endParaRPr lang="en-US"/>
          </a:p>
        </p:txBody>
      </p:sp>
      <p:sp>
        <p:nvSpPr>
          <p:cNvPr id="5123" name="Rectangle 4"/>
          <p:cNvSpPr>
            <a:spLocks noChangeArrowheads="1"/>
          </p:cNvSpPr>
          <p:nvPr/>
        </p:nvSpPr>
        <p:spPr bwMode="auto">
          <a:xfrm>
            <a:off x="800100" y="1981200"/>
            <a:ext cx="7543800" cy="3865161"/>
          </a:xfrm>
          <a:prstGeom prst="rect">
            <a:avLst/>
          </a:prstGeom>
          <a:noFill/>
          <a:ln w="9525">
            <a:noFill/>
            <a:miter lim="800000"/>
            <a:headEnd/>
            <a:tailEnd/>
          </a:ln>
        </p:spPr>
        <p:txBody>
          <a:bodyPr wrap="square">
            <a:spAutoFit/>
          </a:bodyPr>
          <a:lstStyle/>
          <a:p>
            <a:pPr defTabSz="685800">
              <a:lnSpc>
                <a:spcPct val="90000"/>
              </a:lnSpc>
              <a:spcBef>
                <a:spcPts val="1350"/>
              </a:spcBef>
              <a:spcAft>
                <a:spcPts val="500"/>
              </a:spcAft>
              <a:buSzPct val="100000"/>
              <a:defRPr/>
            </a:pPr>
            <a:r>
              <a:rPr lang="en-US" sz="2400" dirty="0">
                <a:solidFill>
                  <a:schemeClr val="tx1">
                    <a:lumMod val="75000"/>
                    <a:lumOff val="25000"/>
                  </a:schemeClr>
                </a:solidFill>
              </a:rPr>
              <a:t>SETMA currently tracks the following Physician Consortium for Performance Improvement (PCPI) measurement sets:</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Chronic Stable Angina</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Congestive Heart Failure</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Diabetes</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Hypertension</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Chronic Renal Disease</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Weight Management</a:t>
            </a:r>
          </a:p>
          <a:p>
            <a:pPr lvl="1" defTabSz="685800">
              <a:lnSpc>
                <a:spcPct val="90000"/>
              </a:lnSpc>
              <a:spcAft>
                <a:spcPts val="500"/>
              </a:spcAft>
              <a:buSzPct val="100000"/>
              <a:buFont typeface="Arial" charset="0"/>
              <a:buChar char="•"/>
              <a:defRPr/>
            </a:pPr>
            <a:r>
              <a:rPr lang="en-US" sz="2400" dirty="0">
                <a:solidFill>
                  <a:schemeClr val="tx1">
                    <a:lumMod val="75000"/>
                    <a:lumOff val="25000"/>
                  </a:schemeClr>
                </a:solidFill>
              </a:rPr>
              <a:t>Care Transitions</a:t>
            </a:r>
          </a:p>
        </p:txBody>
      </p:sp>
      <p:sp>
        <p:nvSpPr>
          <p:cNvPr id="2" name="Title 1"/>
          <p:cNvSpPr>
            <a:spLocks noGrp="1"/>
          </p:cNvSpPr>
          <p:nvPr>
            <p:ph type="title"/>
          </p:nvPr>
        </p:nvSpPr>
        <p:spPr/>
        <p:txBody>
          <a:bodyPr>
            <a:normAutofit/>
          </a:bodyPr>
          <a:lstStyle/>
          <a:p>
            <a:r>
              <a:rPr lang="en-US" sz="2800" dirty="0"/>
              <a:t>Step I - Provider Performance Tracking</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304800" y="1600200"/>
            <a:ext cx="8458200" cy="2739724"/>
          </a:xfrm>
          <a:prstGeom prst="rect">
            <a:avLst/>
          </a:prstGeom>
          <a:noFill/>
          <a:ln w="9525">
            <a:noFill/>
            <a:miter lim="800000"/>
            <a:headEnd/>
            <a:tailEnd/>
          </a:ln>
        </p:spPr>
        <p:txBody>
          <a:bodyPr>
            <a:spAutoFit/>
          </a:bodyPr>
          <a:lstStyle/>
          <a:p>
            <a:pPr defTabSz="685800">
              <a:lnSpc>
                <a:spcPct val="90000"/>
              </a:lnSpc>
              <a:spcBef>
                <a:spcPts val="1350"/>
              </a:spcBef>
              <a:spcAft>
                <a:spcPts val="500"/>
              </a:spcAft>
              <a:buSzPct val="100000"/>
              <a:defRPr/>
            </a:pPr>
            <a:r>
              <a:rPr lang="en-US" sz="2400" dirty="0">
                <a:solidFill>
                  <a:schemeClr val="tx1">
                    <a:lumMod val="75000"/>
                    <a:lumOff val="25000"/>
                  </a:schemeClr>
                </a:solidFill>
              </a:rPr>
              <a:t>SETMA also currently tracks the following published quality performance measure sets:</a:t>
            </a:r>
          </a:p>
          <a:p>
            <a:pPr marL="461963" lvl="1" indent="-230188" defTabSz="685800">
              <a:lnSpc>
                <a:spcPct val="90000"/>
              </a:lnSpc>
              <a:spcAft>
                <a:spcPts val="500"/>
              </a:spcAft>
              <a:buSzPct val="100000"/>
              <a:buFont typeface="Arial" charset="0"/>
              <a:buChar char="•"/>
              <a:defRPr/>
            </a:pPr>
            <a:r>
              <a:rPr lang="en-US" sz="2400" dirty="0">
                <a:solidFill>
                  <a:schemeClr val="tx1">
                    <a:lumMod val="75000"/>
                    <a:lumOff val="25000"/>
                  </a:schemeClr>
                </a:solidFill>
              </a:rPr>
              <a:t>HEDIS</a:t>
            </a:r>
          </a:p>
          <a:p>
            <a:pPr marL="461963" lvl="1" indent="-230188" defTabSz="685800">
              <a:lnSpc>
                <a:spcPct val="90000"/>
              </a:lnSpc>
              <a:spcAft>
                <a:spcPts val="500"/>
              </a:spcAft>
              <a:buSzPct val="100000"/>
              <a:buFont typeface="Arial" charset="0"/>
              <a:buChar char="•"/>
              <a:defRPr/>
            </a:pPr>
            <a:r>
              <a:rPr lang="en-US" sz="2400" dirty="0">
                <a:solidFill>
                  <a:schemeClr val="tx1">
                    <a:lumMod val="75000"/>
                    <a:lumOff val="25000"/>
                  </a:schemeClr>
                </a:solidFill>
              </a:rPr>
              <a:t>NQF</a:t>
            </a:r>
          </a:p>
          <a:p>
            <a:pPr marL="461963" lvl="1" indent="-230188" defTabSz="685800">
              <a:lnSpc>
                <a:spcPct val="90000"/>
              </a:lnSpc>
              <a:spcAft>
                <a:spcPts val="500"/>
              </a:spcAft>
              <a:buSzPct val="100000"/>
              <a:buFont typeface="Arial" charset="0"/>
              <a:buChar char="•"/>
              <a:defRPr/>
            </a:pPr>
            <a:r>
              <a:rPr lang="en-US" sz="2400" dirty="0">
                <a:solidFill>
                  <a:schemeClr val="tx1">
                    <a:lumMod val="75000"/>
                    <a:lumOff val="25000"/>
                  </a:schemeClr>
                </a:solidFill>
              </a:rPr>
              <a:t>AQA</a:t>
            </a:r>
          </a:p>
          <a:p>
            <a:pPr marL="461963" lvl="1" indent="-230188" defTabSz="685800">
              <a:lnSpc>
                <a:spcPct val="90000"/>
              </a:lnSpc>
              <a:spcAft>
                <a:spcPts val="500"/>
              </a:spcAft>
              <a:buSzPct val="100000"/>
              <a:buFont typeface="Arial" charset="0"/>
              <a:buChar char="•"/>
              <a:defRPr/>
            </a:pPr>
            <a:r>
              <a:rPr lang="en-US" sz="2400" dirty="0">
                <a:solidFill>
                  <a:schemeClr val="tx1">
                    <a:lumMod val="75000"/>
                    <a:lumOff val="25000"/>
                  </a:schemeClr>
                </a:solidFill>
              </a:rPr>
              <a:t>PQRI</a:t>
            </a:r>
          </a:p>
          <a:p>
            <a:pPr marL="461963" lvl="1" indent="-230188" defTabSz="685800">
              <a:lnSpc>
                <a:spcPct val="90000"/>
              </a:lnSpc>
              <a:spcAft>
                <a:spcPts val="500"/>
              </a:spcAft>
              <a:buSzPct val="100000"/>
              <a:buFont typeface="Arial" charset="0"/>
              <a:buChar char="•"/>
              <a:defRPr/>
            </a:pPr>
            <a:r>
              <a:rPr lang="en-US" sz="2400" dirty="0">
                <a:solidFill>
                  <a:schemeClr val="tx1">
                    <a:lumMod val="75000"/>
                    <a:lumOff val="25000"/>
                  </a:schemeClr>
                </a:solidFill>
              </a:rPr>
              <a:t>BTE</a:t>
            </a:r>
          </a:p>
        </p:txBody>
      </p:sp>
      <p:pic>
        <p:nvPicPr>
          <p:cNvPr id="6148" name="Picture 2"/>
          <p:cNvPicPr>
            <a:picLocks noChangeAspect="1" noChangeArrowheads="1"/>
          </p:cNvPicPr>
          <p:nvPr/>
        </p:nvPicPr>
        <p:blipFill>
          <a:blip r:embed="rId2" cstate="print"/>
          <a:srcRect/>
          <a:stretch>
            <a:fillRect/>
          </a:stretch>
        </p:blipFill>
        <p:spPr bwMode="auto">
          <a:xfrm>
            <a:off x="3581400" y="2616993"/>
            <a:ext cx="5080000" cy="3810000"/>
          </a:xfrm>
          <a:prstGeom prst="rect">
            <a:avLst/>
          </a:prstGeom>
          <a:noFill/>
          <a:ln w="9525">
            <a:noFill/>
            <a:miter lim="800000"/>
            <a:headEnd/>
            <a:tailEnd/>
          </a:ln>
        </p:spPr>
      </p:pic>
      <p:sp>
        <p:nvSpPr>
          <p:cNvPr id="6149" name="TextBox 4"/>
          <p:cNvSpPr txBox="1">
            <a:spLocks noChangeArrowheads="1"/>
          </p:cNvSpPr>
          <p:nvPr/>
        </p:nvSpPr>
        <p:spPr bwMode="auto">
          <a:xfrm>
            <a:off x="381000" y="4648200"/>
            <a:ext cx="3352800" cy="1421928"/>
          </a:xfrm>
          <a:prstGeom prst="rect">
            <a:avLst/>
          </a:prstGeom>
          <a:noFill/>
          <a:ln w="9525">
            <a:noFill/>
            <a:miter lim="800000"/>
            <a:headEnd/>
            <a:tailEnd/>
          </a:ln>
        </p:spPr>
        <p:txBody>
          <a:bodyPr>
            <a:spAutoFit/>
          </a:bodyPr>
          <a:lstStyle/>
          <a:p>
            <a:pPr defTabSz="685800">
              <a:lnSpc>
                <a:spcPct val="90000"/>
              </a:lnSpc>
              <a:spcBef>
                <a:spcPts val="1350"/>
              </a:spcBef>
              <a:spcAft>
                <a:spcPts val="500"/>
              </a:spcAft>
              <a:buSzPct val="100000"/>
              <a:defRPr/>
            </a:pPr>
            <a:r>
              <a:rPr lang="en-US" sz="2400" dirty="0">
                <a:solidFill>
                  <a:schemeClr val="tx1">
                    <a:lumMod val="75000"/>
                    <a:lumOff val="25000"/>
                  </a:schemeClr>
                </a:solidFill>
              </a:rPr>
              <a:t>Each is available to the provider interactively within the EHR at the time of the encounter.</a:t>
            </a:r>
          </a:p>
        </p:txBody>
      </p:sp>
      <p:sp>
        <p:nvSpPr>
          <p:cNvPr id="6" name="Slide Number Placeholder 5"/>
          <p:cNvSpPr>
            <a:spLocks noGrp="1"/>
          </p:cNvSpPr>
          <p:nvPr>
            <p:ph type="sldNum" sz="quarter" idx="12"/>
          </p:nvPr>
        </p:nvSpPr>
        <p:spPr/>
        <p:txBody>
          <a:bodyPr/>
          <a:lstStyle/>
          <a:p>
            <a:fld id="{32F28A6F-8E41-4205-B3A1-EA9E89914676}" type="slidenum">
              <a:rPr lang="en-US" smtClean="0"/>
              <a:pPr/>
              <a:t>32</a:t>
            </a:fld>
            <a:endParaRPr lang="en-US"/>
          </a:p>
        </p:txBody>
      </p:sp>
      <p:sp>
        <p:nvSpPr>
          <p:cNvPr id="2" name="Title 1"/>
          <p:cNvSpPr>
            <a:spLocks noGrp="1"/>
          </p:cNvSpPr>
          <p:nvPr>
            <p:ph type="title"/>
          </p:nvPr>
        </p:nvSpPr>
        <p:spPr/>
        <p:txBody>
          <a:bodyPr/>
          <a:lstStyle/>
          <a:p>
            <a:r>
              <a:rPr lang="en-US" sz="2800" dirty="0"/>
              <a:t>Step I - Provider Performance Tracking</a:t>
            </a:r>
            <a:endParaRPr lang="en-US"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F28A6F-8E41-4205-B3A1-EA9E89914676}" type="slidenum">
              <a:rPr lang="en-US" smtClean="0"/>
              <a:pPr/>
              <a:t>33</a:t>
            </a:fld>
            <a:endParaRPr lang="en-US"/>
          </a:p>
        </p:txBody>
      </p:sp>
      <p:sp>
        <p:nvSpPr>
          <p:cNvPr id="7171" name="Rectangle 4"/>
          <p:cNvSpPr>
            <a:spLocks noChangeArrowheads="1"/>
          </p:cNvSpPr>
          <p:nvPr/>
        </p:nvSpPr>
        <p:spPr bwMode="auto">
          <a:xfrm>
            <a:off x="228600" y="1676400"/>
            <a:ext cx="2667000" cy="2419124"/>
          </a:xfrm>
          <a:prstGeom prst="rect">
            <a:avLst/>
          </a:prstGeom>
          <a:noFill/>
          <a:ln w="9525">
            <a:noFill/>
            <a:miter lim="800000"/>
            <a:headEnd/>
            <a:tailEnd/>
          </a:ln>
        </p:spPr>
        <p:txBody>
          <a:bodyPr wrap="square">
            <a:spAutoFit/>
          </a:bodyPr>
          <a:lstStyle/>
          <a:p>
            <a:pPr defTabSz="685800">
              <a:lnSpc>
                <a:spcPct val="90000"/>
              </a:lnSpc>
              <a:spcBef>
                <a:spcPts val="1350"/>
              </a:spcBef>
              <a:spcAft>
                <a:spcPts val="500"/>
              </a:spcAft>
              <a:buSzPct val="100000"/>
              <a:defRPr/>
            </a:pPr>
            <a:r>
              <a:rPr lang="en-US" sz="2400" dirty="0">
                <a:solidFill>
                  <a:schemeClr val="tx1">
                    <a:lumMod val="75000"/>
                    <a:lumOff val="25000"/>
                  </a:schemeClr>
                </a:solidFill>
              </a:rPr>
              <a:t>A pre-visit screening tool allows each provider to assess quality measures for each patient at each encounter.</a:t>
            </a:r>
          </a:p>
        </p:txBody>
      </p:sp>
      <p:pic>
        <p:nvPicPr>
          <p:cNvPr id="2" name="Picture 1"/>
          <p:cNvPicPr>
            <a:picLocks noChangeAspect="1"/>
          </p:cNvPicPr>
          <p:nvPr/>
        </p:nvPicPr>
        <p:blipFill>
          <a:blip r:embed="rId3" cstate="print"/>
          <a:stretch>
            <a:fillRect/>
          </a:stretch>
        </p:blipFill>
        <p:spPr>
          <a:xfrm>
            <a:off x="3048000" y="1657348"/>
            <a:ext cx="5846590" cy="4824413"/>
          </a:xfrm>
          <a:prstGeom prst="rect">
            <a:avLst/>
          </a:prstGeom>
        </p:spPr>
      </p:pic>
      <p:sp>
        <p:nvSpPr>
          <p:cNvPr id="3" name="Title 2"/>
          <p:cNvSpPr>
            <a:spLocks noGrp="1"/>
          </p:cNvSpPr>
          <p:nvPr>
            <p:ph type="title"/>
          </p:nvPr>
        </p:nvSpPr>
        <p:spPr/>
        <p:txBody>
          <a:bodyPr/>
          <a:lstStyle/>
          <a:p>
            <a:r>
              <a:rPr lang="en-US" sz="2800" dirty="0"/>
              <a:t>Step I - Provider Performance Tracking</a:t>
            </a:r>
            <a:endParaRPr lang="en-US"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266700" y="1676400"/>
            <a:ext cx="1409700" cy="480131"/>
          </a:xfrm>
          <a:prstGeom prst="rect">
            <a:avLst/>
          </a:prstGeom>
          <a:noFill/>
          <a:ln w="9525">
            <a:noFill/>
            <a:miter lim="800000"/>
            <a:headEnd/>
            <a:tailEnd/>
          </a:ln>
        </p:spPr>
        <p:txBody>
          <a:bodyPr wrap="square">
            <a:spAutoFit/>
          </a:bodyPr>
          <a:lstStyle/>
          <a:p>
            <a:pPr defTabSz="685800">
              <a:lnSpc>
                <a:spcPct val="90000"/>
              </a:lnSpc>
              <a:spcBef>
                <a:spcPts val="1350"/>
              </a:spcBef>
              <a:spcAft>
                <a:spcPts val="500"/>
              </a:spcAft>
              <a:buSzPct val="100000"/>
              <a:defRPr/>
            </a:pPr>
            <a:r>
              <a:rPr lang="en-US" sz="2800" dirty="0">
                <a:solidFill>
                  <a:schemeClr val="tx1">
                    <a:lumMod val="75000"/>
                    <a:lumOff val="25000"/>
                  </a:schemeClr>
                </a:solidFill>
              </a:rPr>
              <a:t>HEDIS</a:t>
            </a:r>
            <a:endParaRPr lang="en-US" sz="2400"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32F28A6F-8E41-4205-B3A1-EA9E89914676}" type="slidenum">
              <a:rPr lang="en-US" smtClean="0"/>
              <a:pPr/>
              <a:t>34</a:t>
            </a:fld>
            <a:endParaRPr lang="en-US"/>
          </a:p>
        </p:txBody>
      </p:sp>
      <p:pic>
        <p:nvPicPr>
          <p:cNvPr id="2" name="Picture 1"/>
          <p:cNvPicPr>
            <a:picLocks noChangeAspect="1"/>
          </p:cNvPicPr>
          <p:nvPr/>
        </p:nvPicPr>
        <p:blipFill>
          <a:blip r:embed="rId2" cstate="print"/>
          <a:stretch>
            <a:fillRect/>
          </a:stretch>
        </p:blipFill>
        <p:spPr>
          <a:xfrm>
            <a:off x="2133600" y="1729185"/>
            <a:ext cx="6400800" cy="4448175"/>
          </a:xfrm>
          <a:prstGeom prst="rect">
            <a:avLst/>
          </a:prstGeom>
        </p:spPr>
      </p:pic>
      <p:sp>
        <p:nvSpPr>
          <p:cNvPr id="3" name="Title 2"/>
          <p:cNvSpPr>
            <a:spLocks noGrp="1"/>
          </p:cNvSpPr>
          <p:nvPr>
            <p:ph type="title"/>
          </p:nvPr>
        </p:nvSpPr>
        <p:spPr/>
        <p:txBody>
          <a:bodyPr/>
          <a:lstStyle/>
          <a:p>
            <a:r>
              <a:rPr lang="en-US" sz="2800" dirty="0"/>
              <a:t>Step I - Provider Performance Tracking</a:t>
            </a:r>
            <a:endParaRPr lang="en-US"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1991380"/>
            <a:ext cx="1143000" cy="523220"/>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2800" dirty="0">
                <a:solidFill>
                  <a:schemeClr val="tx1">
                    <a:lumMod val="75000"/>
                    <a:lumOff val="25000"/>
                  </a:schemeClr>
                </a:solidFill>
              </a:rPr>
              <a:t>PQRS</a:t>
            </a:r>
          </a:p>
        </p:txBody>
      </p:sp>
      <p:sp>
        <p:nvSpPr>
          <p:cNvPr id="5" name="Slide Number Placeholder 4"/>
          <p:cNvSpPr>
            <a:spLocks noGrp="1"/>
          </p:cNvSpPr>
          <p:nvPr>
            <p:ph type="sldNum" sz="quarter" idx="12"/>
          </p:nvPr>
        </p:nvSpPr>
        <p:spPr/>
        <p:txBody>
          <a:bodyPr/>
          <a:lstStyle/>
          <a:p>
            <a:fld id="{32F28A6F-8E41-4205-B3A1-EA9E89914676}" type="slidenum">
              <a:rPr lang="en-US" smtClean="0"/>
              <a:pPr/>
              <a:t>35</a:t>
            </a:fld>
            <a:endParaRPr lang="en-US"/>
          </a:p>
        </p:txBody>
      </p:sp>
      <p:pic>
        <p:nvPicPr>
          <p:cNvPr id="2" name="Picture 1"/>
          <p:cNvPicPr>
            <a:picLocks noChangeAspect="1"/>
          </p:cNvPicPr>
          <p:nvPr/>
        </p:nvPicPr>
        <p:blipFill>
          <a:blip r:embed="rId2" cstate="print"/>
          <a:stretch>
            <a:fillRect/>
          </a:stretch>
        </p:blipFill>
        <p:spPr>
          <a:xfrm>
            <a:off x="2286000" y="2016840"/>
            <a:ext cx="6305550" cy="3933825"/>
          </a:xfrm>
          <a:prstGeom prst="rect">
            <a:avLst/>
          </a:prstGeom>
        </p:spPr>
      </p:pic>
      <p:sp>
        <p:nvSpPr>
          <p:cNvPr id="3" name="Title 2"/>
          <p:cNvSpPr>
            <a:spLocks noGrp="1"/>
          </p:cNvSpPr>
          <p:nvPr>
            <p:ph type="title"/>
          </p:nvPr>
        </p:nvSpPr>
        <p:spPr/>
        <p:txBody>
          <a:bodyPr/>
          <a:lstStyle/>
          <a:p>
            <a:r>
              <a:rPr lang="en-US" sz="2800" dirty="0"/>
              <a:t>Step I - Provider Performance Tracking</a:t>
            </a:r>
            <a:endParaRPr lang="en-US"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304800" y="1712893"/>
            <a:ext cx="2590800" cy="954107"/>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2800" dirty="0">
                <a:solidFill>
                  <a:schemeClr val="tx1">
                    <a:lumMod val="75000"/>
                    <a:lumOff val="25000"/>
                  </a:schemeClr>
                </a:solidFill>
              </a:rPr>
              <a:t>Care Transition Audit</a:t>
            </a:r>
          </a:p>
        </p:txBody>
      </p:sp>
      <p:pic>
        <p:nvPicPr>
          <p:cNvPr id="10244" name="Picture 2"/>
          <p:cNvPicPr>
            <a:picLocks noChangeAspect="1" noChangeArrowheads="1"/>
          </p:cNvPicPr>
          <p:nvPr/>
        </p:nvPicPr>
        <p:blipFill>
          <a:blip r:embed="rId2" cstate="print"/>
          <a:srcRect/>
          <a:stretch>
            <a:fillRect/>
          </a:stretch>
        </p:blipFill>
        <p:spPr bwMode="auto">
          <a:xfrm>
            <a:off x="3657600" y="1600200"/>
            <a:ext cx="4416374"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2F28A6F-8E41-4205-B3A1-EA9E89914676}" type="slidenum">
              <a:rPr lang="en-US" smtClean="0"/>
              <a:pPr/>
              <a:t>36</a:t>
            </a:fld>
            <a:endParaRPr lang="en-US"/>
          </a:p>
        </p:txBody>
      </p:sp>
      <p:sp>
        <p:nvSpPr>
          <p:cNvPr id="2" name="Title 1"/>
          <p:cNvSpPr>
            <a:spLocks noGrp="1"/>
          </p:cNvSpPr>
          <p:nvPr>
            <p:ph type="title"/>
          </p:nvPr>
        </p:nvSpPr>
        <p:spPr/>
        <p:txBody>
          <a:bodyPr/>
          <a:lstStyle/>
          <a:p>
            <a:r>
              <a:rPr lang="en-US" sz="2800" dirty="0"/>
              <a:t>Step I - Provider Performance Tracking</a:t>
            </a:r>
            <a:endParaRPr lang="en-US"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152400" y="1905000"/>
            <a:ext cx="2286000" cy="954107"/>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2800" dirty="0">
                <a:solidFill>
                  <a:schemeClr val="tx1">
                    <a:lumMod val="75000"/>
                    <a:lumOff val="25000"/>
                  </a:schemeClr>
                </a:solidFill>
              </a:rPr>
              <a:t>Bridges to Excellence</a:t>
            </a:r>
          </a:p>
        </p:txBody>
      </p:sp>
      <p:sp>
        <p:nvSpPr>
          <p:cNvPr id="5" name="Slide Number Placeholder 4"/>
          <p:cNvSpPr>
            <a:spLocks noGrp="1"/>
          </p:cNvSpPr>
          <p:nvPr>
            <p:ph type="sldNum" sz="quarter" idx="12"/>
          </p:nvPr>
        </p:nvSpPr>
        <p:spPr/>
        <p:txBody>
          <a:bodyPr/>
          <a:lstStyle/>
          <a:p>
            <a:fld id="{32F28A6F-8E41-4205-B3A1-EA9E89914676}" type="slidenum">
              <a:rPr lang="en-US" smtClean="0"/>
              <a:pPr/>
              <a:t>37</a:t>
            </a:fld>
            <a:endParaRPr lang="en-US"/>
          </a:p>
        </p:txBody>
      </p:sp>
      <p:pic>
        <p:nvPicPr>
          <p:cNvPr id="2" name="Picture 1"/>
          <p:cNvPicPr>
            <a:picLocks noChangeAspect="1"/>
          </p:cNvPicPr>
          <p:nvPr/>
        </p:nvPicPr>
        <p:blipFill>
          <a:blip r:embed="rId2" cstate="print"/>
          <a:stretch>
            <a:fillRect/>
          </a:stretch>
        </p:blipFill>
        <p:spPr>
          <a:xfrm>
            <a:off x="2438400" y="1894820"/>
            <a:ext cx="6296025" cy="4400550"/>
          </a:xfrm>
          <a:prstGeom prst="rect">
            <a:avLst/>
          </a:prstGeom>
        </p:spPr>
      </p:pic>
      <p:sp>
        <p:nvSpPr>
          <p:cNvPr id="3" name="Title 2"/>
          <p:cNvSpPr>
            <a:spLocks noGrp="1"/>
          </p:cNvSpPr>
          <p:nvPr>
            <p:ph type="title"/>
          </p:nvPr>
        </p:nvSpPr>
        <p:spPr/>
        <p:txBody>
          <a:bodyPr/>
          <a:lstStyle/>
          <a:p>
            <a:r>
              <a:rPr lang="en-US" sz="2800" dirty="0"/>
              <a:t>Step I - Provider Performance Tracking</a:t>
            </a:r>
            <a:endParaRPr lang="en-US"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2800" dirty="0"/>
              <a:t>Step I - Provider Performance Tracking</a:t>
            </a:r>
          </a:p>
        </p:txBody>
      </p:sp>
      <p:sp>
        <p:nvSpPr>
          <p:cNvPr id="5" name="Slide Number Placeholder 4"/>
          <p:cNvSpPr>
            <a:spLocks noGrp="1"/>
          </p:cNvSpPr>
          <p:nvPr>
            <p:ph type="sldNum" sz="quarter" idx="12"/>
          </p:nvPr>
        </p:nvSpPr>
        <p:spPr/>
        <p:txBody>
          <a:bodyPr/>
          <a:lstStyle/>
          <a:p>
            <a:fld id="{32F28A6F-8E41-4205-B3A1-EA9E89914676}" type="slidenum">
              <a:rPr lang="en-US" smtClean="0"/>
              <a:pPr/>
              <a:t>38</a:t>
            </a:fld>
            <a:endParaRPr lang="en-US"/>
          </a:p>
        </p:txBody>
      </p:sp>
      <p:sp>
        <p:nvSpPr>
          <p:cNvPr id="6" name="Rectangle 4"/>
          <p:cNvSpPr>
            <a:spLocks noChangeArrowheads="1"/>
          </p:cNvSpPr>
          <p:nvPr/>
        </p:nvSpPr>
        <p:spPr bwMode="auto">
          <a:xfrm>
            <a:off x="381000" y="2017693"/>
            <a:ext cx="2286000" cy="954107"/>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2800" dirty="0">
                <a:solidFill>
                  <a:schemeClr val="tx1">
                    <a:lumMod val="75000"/>
                    <a:lumOff val="25000"/>
                  </a:schemeClr>
                </a:solidFill>
              </a:rPr>
              <a:t>Bridges to Excellence</a:t>
            </a:r>
          </a:p>
        </p:txBody>
      </p:sp>
      <p:pic>
        <p:nvPicPr>
          <p:cNvPr id="2" name="Picture 1"/>
          <p:cNvPicPr>
            <a:picLocks noChangeAspect="1"/>
          </p:cNvPicPr>
          <p:nvPr/>
        </p:nvPicPr>
        <p:blipFill>
          <a:blip r:embed="rId2" cstate="print"/>
          <a:stretch>
            <a:fillRect/>
          </a:stretch>
        </p:blipFill>
        <p:spPr>
          <a:xfrm>
            <a:off x="2590800" y="2049777"/>
            <a:ext cx="6000750" cy="3619500"/>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800100" y="1676400"/>
            <a:ext cx="7543800" cy="4924425"/>
          </a:xfrm>
          <a:prstGeom prst="rect">
            <a:avLst/>
          </a:prstGeom>
          <a:noFill/>
          <a:ln w="9525">
            <a:noFill/>
            <a:miter lim="800000"/>
            <a:headEnd/>
            <a:tailEnd/>
          </a:ln>
        </p:spPr>
        <p:txBody>
          <a:bodyPr wrap="square">
            <a:spAutoFit/>
          </a:bodyPr>
          <a:lstStyle/>
          <a:p>
            <a:pPr eaLnBrk="0" hangingPunct="0">
              <a:spcBef>
                <a:spcPts val="500"/>
              </a:spcBef>
              <a:spcAft>
                <a:spcPts val="500"/>
              </a:spcAft>
            </a:pPr>
            <a:endParaRPr lang="en-US" sz="2400" dirty="0">
              <a:solidFill>
                <a:schemeClr val="tx1">
                  <a:lumMod val="75000"/>
                  <a:lumOff val="25000"/>
                </a:schemeClr>
              </a:solidFill>
            </a:endParaRPr>
          </a:p>
          <a:p>
            <a:pPr eaLnBrk="0" hangingPunct="0">
              <a:spcBef>
                <a:spcPts val="500"/>
              </a:spcBef>
              <a:spcAft>
                <a:spcPts val="500"/>
              </a:spcAft>
            </a:pPr>
            <a:r>
              <a:rPr lang="en-US" sz="2400" dirty="0">
                <a:solidFill>
                  <a:schemeClr val="tx1">
                    <a:lumMod val="75000"/>
                    <a:lumOff val="25000"/>
                  </a:schemeClr>
                </a:solidFill>
              </a:rPr>
              <a:t>SETMA employed Business Intelligence software to audit provider performance and compliance after patient encounters.</a:t>
            </a:r>
          </a:p>
          <a:p>
            <a:pPr eaLnBrk="0" hangingPunct="0">
              <a:spcBef>
                <a:spcPts val="500"/>
              </a:spcBef>
              <a:spcAft>
                <a:spcPts val="500"/>
              </a:spcAft>
            </a:pPr>
            <a:endParaRPr lang="en-US" sz="2400" dirty="0">
              <a:solidFill>
                <a:schemeClr val="tx1">
                  <a:lumMod val="75000"/>
                  <a:lumOff val="25000"/>
                </a:schemeClr>
              </a:solidFill>
            </a:endParaRPr>
          </a:p>
          <a:p>
            <a:pPr eaLnBrk="0" hangingPunct="0">
              <a:spcBef>
                <a:spcPts val="500"/>
              </a:spcBef>
              <a:spcAft>
                <a:spcPts val="500"/>
              </a:spcAft>
            </a:pPr>
            <a:r>
              <a:rPr lang="en-US" sz="2400" dirty="0">
                <a:solidFill>
                  <a:schemeClr val="tx1">
                    <a:lumMod val="75000"/>
                    <a:lumOff val="25000"/>
                  </a:schemeClr>
                </a:solidFill>
              </a:rPr>
              <a:t>Business Intelligence allows all providers to:</a:t>
            </a:r>
          </a:p>
          <a:p>
            <a:pPr marL="346075" lvl="1" indent="-346075" eaLnBrk="0" hangingPunct="0">
              <a:spcBef>
                <a:spcPts val="500"/>
              </a:spcBef>
              <a:spcAft>
                <a:spcPts val="500"/>
              </a:spcAft>
              <a:buFont typeface="Impact" pitchFamily="34" charset="0"/>
              <a:buAutoNum type="arabicPeriod"/>
            </a:pPr>
            <a:r>
              <a:rPr lang="en-US" sz="2400" dirty="0">
                <a:solidFill>
                  <a:schemeClr val="tx1">
                    <a:lumMod val="75000"/>
                    <a:lumOff val="25000"/>
                  </a:schemeClr>
                </a:solidFill>
              </a:rPr>
              <a:t>Display their performance for their entire patient base</a:t>
            </a:r>
          </a:p>
          <a:p>
            <a:pPr marL="346075" lvl="1" indent="-346075" eaLnBrk="0" hangingPunct="0">
              <a:spcBef>
                <a:spcPts val="500"/>
              </a:spcBef>
              <a:spcAft>
                <a:spcPts val="500"/>
              </a:spcAft>
              <a:buFont typeface="Impact" pitchFamily="34" charset="0"/>
              <a:buAutoNum type="arabicPeriod"/>
            </a:pPr>
            <a:r>
              <a:rPr lang="en-US" sz="2400" dirty="0">
                <a:solidFill>
                  <a:schemeClr val="tx1">
                    <a:lumMod val="75000"/>
                    <a:lumOff val="25000"/>
                  </a:schemeClr>
                </a:solidFill>
              </a:rPr>
              <a:t>Compare their performance to all practice providers</a:t>
            </a:r>
          </a:p>
          <a:p>
            <a:pPr marL="346075" lvl="1" indent="-346075" eaLnBrk="0" hangingPunct="0">
              <a:spcBef>
                <a:spcPts val="500"/>
              </a:spcBef>
              <a:spcAft>
                <a:spcPts val="500"/>
              </a:spcAft>
              <a:buFont typeface="Impact" pitchFamily="34" charset="0"/>
              <a:buAutoNum type="arabicPeriod"/>
            </a:pPr>
            <a:r>
              <a:rPr lang="en-US" sz="2400" dirty="0">
                <a:solidFill>
                  <a:schemeClr val="tx1">
                    <a:lumMod val="75000"/>
                    <a:lumOff val="25000"/>
                  </a:schemeClr>
                </a:solidFill>
              </a:rPr>
              <a:t>See outcome trends to identify areas for improvement</a:t>
            </a:r>
          </a:p>
        </p:txBody>
      </p:sp>
      <p:sp>
        <p:nvSpPr>
          <p:cNvPr id="4" name="Slide Number Placeholder 3"/>
          <p:cNvSpPr>
            <a:spLocks noGrp="1"/>
          </p:cNvSpPr>
          <p:nvPr>
            <p:ph type="sldNum" sz="quarter" idx="12"/>
          </p:nvPr>
        </p:nvSpPr>
        <p:spPr/>
        <p:txBody>
          <a:bodyPr/>
          <a:lstStyle/>
          <a:p>
            <a:fld id="{32F28A6F-8E41-4205-B3A1-EA9E89914676}" type="slidenum">
              <a:rPr lang="en-US" smtClean="0"/>
              <a:pPr/>
              <a:t>39</a:t>
            </a:fld>
            <a:endParaRPr lang="en-US"/>
          </a:p>
        </p:txBody>
      </p:sp>
      <p:sp>
        <p:nvSpPr>
          <p:cNvPr id="2" name="Title 1"/>
          <p:cNvSpPr>
            <a:spLocks noGrp="1"/>
          </p:cNvSpPr>
          <p:nvPr>
            <p:ph type="title"/>
          </p:nvPr>
        </p:nvSpPr>
        <p:spPr/>
        <p:txBody>
          <a:bodyPr/>
          <a:lstStyle/>
          <a:p>
            <a:r>
              <a:rPr lang="en-US" sz="2800" dirty="0"/>
              <a:t>Step II -- Auditing Provider Performance</a:t>
            </a:r>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Communication – The SETMA Sentinel </a:t>
            </a:r>
          </a:p>
        </p:txBody>
      </p:sp>
      <p:sp>
        <p:nvSpPr>
          <p:cNvPr id="3" name="Content Placeholder 2"/>
          <p:cNvSpPr>
            <a:spLocks noGrp="1"/>
          </p:cNvSpPr>
          <p:nvPr>
            <p:ph idx="1"/>
          </p:nvPr>
        </p:nvSpPr>
        <p:spPr>
          <a:xfrm>
            <a:off x="800100" y="1524000"/>
            <a:ext cx="7543800" cy="5334000"/>
          </a:xfrm>
        </p:spPr>
        <p:txBody>
          <a:bodyPr>
            <a:noAutofit/>
          </a:bodyPr>
          <a:lstStyle/>
          <a:p>
            <a:pPr>
              <a:lnSpc>
                <a:spcPct val="110000"/>
              </a:lnSpc>
              <a:buNone/>
            </a:pPr>
            <a:r>
              <a:rPr lang="en-US" sz="2000" dirty="0"/>
              <a:t> </a:t>
            </a:r>
          </a:p>
          <a:p>
            <a:pPr marL="231775">
              <a:spcBef>
                <a:spcPts val="0"/>
              </a:spcBef>
            </a:pPr>
            <a:r>
              <a:rPr lang="en-US" sz="2400" dirty="0">
                <a:cs typeface="Times New Roman" pitchFamily="18" charset="0"/>
              </a:rPr>
              <a:t>The </a:t>
            </a:r>
            <a:r>
              <a:rPr lang="en-US" sz="2400" i="1" dirty="0">
                <a:cs typeface="Times New Roman" pitchFamily="18" charset="0"/>
              </a:rPr>
              <a:t>SETMA</a:t>
            </a:r>
            <a:r>
              <a:rPr lang="en-US" sz="2400" dirty="0">
                <a:cs typeface="Times New Roman" pitchFamily="18" charset="0"/>
              </a:rPr>
              <a:t> </a:t>
            </a:r>
            <a:r>
              <a:rPr lang="en-US" sz="2400" i="1" dirty="0">
                <a:cs typeface="Times New Roman" pitchFamily="18" charset="0"/>
              </a:rPr>
              <a:t>Sentinel</a:t>
            </a:r>
            <a:r>
              <a:rPr lang="en-US" sz="2400" dirty="0">
                <a:cs typeface="Times New Roman" pitchFamily="18" charset="0"/>
              </a:rPr>
              <a:t> was originally conceived as an in-house publication for the building of team spirit and for the making of one office out of five different medical practices.  It evolved to be a means of communicating the core values, the philosophy, the growth, the vision and the mission of SETMA.</a:t>
            </a:r>
          </a:p>
          <a:p>
            <a:pPr marL="231775">
              <a:spcBef>
                <a:spcPts val="0"/>
              </a:spcBef>
            </a:pPr>
            <a:r>
              <a:rPr lang="en-US" sz="2400" i="1" dirty="0">
                <a:cs typeface="Times New Roman" pitchFamily="18" charset="0"/>
              </a:rPr>
              <a:t>The Sentinel </a:t>
            </a:r>
            <a:r>
              <a:rPr lang="en-US" sz="2400" dirty="0">
                <a:cs typeface="Times New Roman" pitchFamily="18" charset="0"/>
              </a:rPr>
              <a:t>facilitated</a:t>
            </a:r>
            <a:r>
              <a:rPr lang="en-US" sz="2400" i="1" dirty="0">
                <a:cs typeface="Times New Roman" pitchFamily="18" charset="0"/>
              </a:rPr>
              <a:t> the development of </a:t>
            </a:r>
            <a:r>
              <a:rPr lang="en-US" sz="2400" dirty="0">
                <a:cs typeface="Times New Roman" pitchFamily="18" charset="0"/>
              </a:rPr>
              <a:t>SETMA into a “learning organization,” and consequently into a team, which created opportunities for growth and development of individuals.  </a:t>
            </a:r>
          </a:p>
          <a:p>
            <a:pPr marL="231775">
              <a:spcBef>
                <a:spcPts val="0"/>
              </a:spcBef>
            </a:pPr>
            <a:r>
              <a:rPr lang="en-US" sz="2400" dirty="0">
                <a:cs typeface="Times New Roman" pitchFamily="18" charset="0"/>
              </a:rPr>
              <a:t>Perhaps the intent of the </a:t>
            </a:r>
            <a:r>
              <a:rPr lang="en-US" sz="2400" i="1" dirty="0">
                <a:cs typeface="Times New Roman" pitchFamily="18" charset="0"/>
              </a:rPr>
              <a:t>Sentinel</a:t>
            </a:r>
            <a:r>
              <a:rPr lang="en-US" sz="2400" dirty="0">
                <a:cs typeface="Times New Roman" pitchFamily="18" charset="0"/>
              </a:rPr>
              <a:t> was best expressed by a statement from Peter </a:t>
            </a:r>
            <a:r>
              <a:rPr lang="en-US" sz="2400" dirty="0" err="1">
                <a:cs typeface="Times New Roman" pitchFamily="18" charset="0"/>
              </a:rPr>
              <a:t>Senge’s</a:t>
            </a:r>
            <a:r>
              <a:rPr lang="en-US" sz="2400" dirty="0">
                <a:cs typeface="Times New Roman" pitchFamily="18" charset="0"/>
              </a:rPr>
              <a:t> </a:t>
            </a:r>
            <a:r>
              <a:rPr lang="en-US" sz="2400" i="1" dirty="0">
                <a:cs typeface="Times New Roman" pitchFamily="18" charset="0"/>
              </a:rPr>
              <a:t>The Fifth Discipline</a:t>
            </a:r>
            <a:r>
              <a:rPr lang="en-US" sz="2400" dirty="0">
                <a:cs typeface="Times New Roman" pitchFamily="18" charset="0"/>
              </a:rPr>
              <a:t>:</a:t>
            </a:r>
          </a:p>
          <a:p>
            <a:pPr>
              <a:lnSpc>
                <a:spcPct val="110000"/>
              </a:lnSpc>
              <a:buNone/>
            </a:pPr>
            <a:r>
              <a:rPr lang="en-US" sz="2000" dirty="0"/>
              <a:t> </a:t>
            </a:r>
          </a:p>
          <a:p>
            <a:pPr>
              <a:lnSpc>
                <a:spcPct val="110000"/>
              </a:lnSpc>
            </a:pPr>
            <a:endParaRPr lang="en-US" sz="80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28A6F-8E41-4205-B3A1-EA9E89914676}" type="slidenum">
              <a:rPr lang="en-US" smtClean="0"/>
              <a:pPr/>
              <a:t>40</a:t>
            </a:fld>
            <a:endParaRPr lang="en-US"/>
          </a:p>
        </p:txBody>
      </p:sp>
      <p:pic>
        <p:nvPicPr>
          <p:cNvPr id="2" name="Picture 1"/>
          <p:cNvPicPr>
            <a:picLocks noChangeAspect="1"/>
          </p:cNvPicPr>
          <p:nvPr/>
        </p:nvPicPr>
        <p:blipFill>
          <a:blip r:embed="rId2" cstate="print"/>
          <a:stretch>
            <a:fillRect/>
          </a:stretch>
        </p:blipFill>
        <p:spPr>
          <a:xfrm>
            <a:off x="614362" y="2170443"/>
            <a:ext cx="7915275" cy="3552825"/>
          </a:xfrm>
          <a:prstGeom prst="rect">
            <a:avLst/>
          </a:prstGeom>
        </p:spPr>
      </p:pic>
      <p:sp>
        <p:nvSpPr>
          <p:cNvPr id="3" name="Title 2"/>
          <p:cNvSpPr>
            <a:spLocks noGrp="1"/>
          </p:cNvSpPr>
          <p:nvPr>
            <p:ph type="title"/>
          </p:nvPr>
        </p:nvSpPr>
        <p:spPr/>
        <p:txBody>
          <a:bodyPr/>
          <a:lstStyle/>
          <a:p>
            <a:r>
              <a:rPr lang="en-US" sz="2800" dirty="0"/>
              <a:t>Step II -- Auditing Provider Performance</a:t>
            </a:r>
            <a:endParaRPr 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28A6F-8E41-4205-B3A1-EA9E89914676}" type="slidenum">
              <a:rPr lang="en-US" smtClean="0"/>
              <a:pPr/>
              <a:t>41</a:t>
            </a:fld>
            <a:endParaRPr lang="en-US"/>
          </a:p>
        </p:txBody>
      </p:sp>
      <p:pic>
        <p:nvPicPr>
          <p:cNvPr id="2" name="Picture 1"/>
          <p:cNvPicPr>
            <a:picLocks noChangeAspect="1"/>
          </p:cNvPicPr>
          <p:nvPr/>
        </p:nvPicPr>
        <p:blipFill>
          <a:blip r:embed="rId2" cstate="print"/>
          <a:stretch>
            <a:fillRect/>
          </a:stretch>
        </p:blipFill>
        <p:spPr>
          <a:xfrm>
            <a:off x="986180" y="1600197"/>
            <a:ext cx="7357720" cy="4881564"/>
          </a:xfrm>
          <a:prstGeom prst="rect">
            <a:avLst/>
          </a:prstGeom>
        </p:spPr>
      </p:pic>
      <p:sp>
        <p:nvSpPr>
          <p:cNvPr id="3" name="Title 2"/>
          <p:cNvSpPr>
            <a:spLocks noGrp="1"/>
          </p:cNvSpPr>
          <p:nvPr>
            <p:ph type="title"/>
          </p:nvPr>
        </p:nvSpPr>
        <p:spPr/>
        <p:txBody>
          <a:bodyPr/>
          <a:lstStyle/>
          <a:p>
            <a:r>
              <a:rPr lang="en-US" sz="2800" dirty="0"/>
              <a:t>Step II -- Auditing Provider Performance</a:t>
            </a:r>
            <a:endParaRPr lang="en-US"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800100" y="1552575"/>
            <a:ext cx="7543800" cy="492442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2400" dirty="0">
                <a:solidFill>
                  <a:schemeClr val="tx1">
                    <a:lumMod val="75000"/>
                    <a:lumOff val="25000"/>
                  </a:schemeClr>
                </a:solidFill>
              </a:rPr>
              <a:t>Beyond how one provider performs (auditing) we look at data as a whole (analyzing) to develop new strategies for improving patient care.</a:t>
            </a:r>
          </a:p>
          <a:p>
            <a:pPr eaLnBrk="0" hangingPunct="0">
              <a:spcBef>
                <a:spcPts val="500"/>
              </a:spcBef>
              <a:spcAft>
                <a:spcPts val="500"/>
              </a:spcAft>
            </a:pPr>
            <a:r>
              <a:rPr lang="en-US" sz="2400" dirty="0">
                <a:solidFill>
                  <a:schemeClr val="tx1">
                    <a:lumMod val="75000"/>
                    <a:lumOff val="25000"/>
                  </a:schemeClr>
                </a:solidFill>
              </a:rPr>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pPr>
            <a:r>
              <a:rPr lang="en-US" sz="2400" dirty="0">
                <a:solidFill>
                  <a:schemeClr val="tx1">
                    <a:lumMod val="75000"/>
                    <a:lumOff val="25000"/>
                  </a:schemeClr>
                </a:solidFill>
              </a:rPr>
              <a:t>Frequency of visits</a:t>
            </a:r>
          </a:p>
          <a:p>
            <a:pPr lvl="1" eaLnBrk="0" hangingPunct="0">
              <a:spcBef>
                <a:spcPts val="500"/>
              </a:spcBef>
              <a:spcAft>
                <a:spcPts val="500"/>
              </a:spcAft>
              <a:buFont typeface="Arial" charset="0"/>
              <a:buChar char="•"/>
            </a:pPr>
            <a:r>
              <a:rPr lang="en-US" sz="2400" dirty="0">
                <a:solidFill>
                  <a:schemeClr val="tx1">
                    <a:lumMod val="75000"/>
                    <a:lumOff val="25000"/>
                  </a:schemeClr>
                </a:solidFill>
              </a:rPr>
              <a:t>Frequency of key testing</a:t>
            </a:r>
          </a:p>
          <a:p>
            <a:pPr lvl="1" eaLnBrk="0" hangingPunct="0">
              <a:spcBef>
                <a:spcPts val="500"/>
              </a:spcBef>
              <a:spcAft>
                <a:spcPts val="500"/>
              </a:spcAft>
              <a:buFont typeface="Arial" charset="0"/>
              <a:buChar char="•"/>
            </a:pPr>
            <a:r>
              <a:rPr lang="en-US" sz="2400" dirty="0">
                <a:solidFill>
                  <a:schemeClr val="tx1">
                    <a:lumMod val="75000"/>
                    <a:lumOff val="25000"/>
                  </a:schemeClr>
                </a:solidFill>
              </a:rPr>
              <a:t>Number of medications prescribed</a:t>
            </a:r>
          </a:p>
          <a:p>
            <a:pPr lvl="1" eaLnBrk="0" hangingPunct="0">
              <a:spcBef>
                <a:spcPts val="500"/>
              </a:spcBef>
              <a:spcAft>
                <a:spcPts val="500"/>
              </a:spcAft>
              <a:buFont typeface="Arial" charset="0"/>
              <a:buChar char="•"/>
            </a:pPr>
            <a:r>
              <a:rPr lang="en-US" sz="2400" dirty="0">
                <a:solidFill>
                  <a:schemeClr val="tx1">
                    <a:lumMod val="75000"/>
                    <a:lumOff val="25000"/>
                  </a:schemeClr>
                </a:solidFill>
              </a:rPr>
              <a:t>Changes in treatments if any, if patient not to goal</a:t>
            </a:r>
          </a:p>
          <a:p>
            <a:pPr lvl="1" eaLnBrk="0" hangingPunct="0">
              <a:spcBef>
                <a:spcPts val="500"/>
              </a:spcBef>
              <a:spcAft>
                <a:spcPts val="500"/>
              </a:spcAft>
              <a:buFont typeface="Arial" charset="0"/>
              <a:buChar char="•"/>
            </a:pPr>
            <a:r>
              <a:rPr lang="en-US" sz="2400" dirty="0">
                <a:solidFill>
                  <a:schemeClr val="tx1">
                    <a:lumMod val="75000"/>
                    <a:lumOff val="25000"/>
                  </a:schemeClr>
                </a:solidFill>
              </a:rPr>
              <a:t>Referrals to educational programs</a:t>
            </a:r>
          </a:p>
        </p:txBody>
      </p:sp>
      <p:sp>
        <p:nvSpPr>
          <p:cNvPr id="4" name="Slide Number Placeholder 3"/>
          <p:cNvSpPr>
            <a:spLocks noGrp="1"/>
          </p:cNvSpPr>
          <p:nvPr>
            <p:ph type="sldNum" sz="quarter" idx="12"/>
          </p:nvPr>
        </p:nvSpPr>
        <p:spPr/>
        <p:txBody>
          <a:bodyPr/>
          <a:lstStyle/>
          <a:p>
            <a:fld id="{32F28A6F-8E41-4205-B3A1-EA9E89914676}" type="slidenum">
              <a:rPr lang="en-US" smtClean="0"/>
              <a:pPr/>
              <a:t>42</a:t>
            </a:fld>
            <a:endParaRPr lang="en-US"/>
          </a:p>
        </p:txBody>
      </p:sp>
      <p:sp>
        <p:nvSpPr>
          <p:cNvPr id="2" name="Title 1"/>
          <p:cNvSpPr>
            <a:spLocks noGrp="1"/>
          </p:cNvSpPr>
          <p:nvPr>
            <p:ph type="title"/>
          </p:nvPr>
        </p:nvSpPr>
        <p:spPr/>
        <p:txBody>
          <a:bodyPr/>
          <a:lstStyle/>
          <a:p>
            <a:r>
              <a:rPr lang="en-US" sz="2800" dirty="0"/>
              <a:t>Step III -- Analyzing Performance</a:t>
            </a:r>
            <a:endParaRPr lang="en-US"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28A6F-8E41-4205-B3A1-EA9E89914676}" type="slidenum">
              <a:rPr lang="en-US" smtClean="0"/>
              <a:pPr/>
              <a:t>43</a:t>
            </a:fld>
            <a:endParaRPr lang="en-US"/>
          </a:p>
        </p:txBody>
      </p:sp>
      <p:pic>
        <p:nvPicPr>
          <p:cNvPr id="2" name="Picture 1"/>
          <p:cNvPicPr>
            <a:picLocks noChangeAspect="1"/>
          </p:cNvPicPr>
          <p:nvPr/>
        </p:nvPicPr>
        <p:blipFill>
          <a:blip r:embed="rId2" cstate="print"/>
          <a:stretch>
            <a:fillRect/>
          </a:stretch>
        </p:blipFill>
        <p:spPr>
          <a:xfrm>
            <a:off x="304800" y="1705372"/>
            <a:ext cx="8677275" cy="4495800"/>
          </a:xfrm>
          <a:prstGeom prst="rect">
            <a:avLst/>
          </a:prstGeom>
        </p:spPr>
      </p:pic>
      <p:sp>
        <p:nvSpPr>
          <p:cNvPr id="3" name="Title 2"/>
          <p:cNvSpPr>
            <a:spLocks noGrp="1"/>
          </p:cNvSpPr>
          <p:nvPr>
            <p:ph type="title"/>
          </p:nvPr>
        </p:nvSpPr>
        <p:spPr/>
        <p:txBody>
          <a:bodyPr/>
          <a:lstStyle/>
          <a:p>
            <a:r>
              <a:rPr lang="en-US" sz="2800" dirty="0"/>
              <a:t>Step III -- Analyzing Performance</a:t>
            </a:r>
            <a:endParaRPr lang="en-US"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5"/>
          <p:cNvSpPr>
            <a:spLocks noGrp="1"/>
          </p:cNvSpPr>
          <p:nvPr>
            <p:ph idx="1"/>
          </p:nvPr>
        </p:nvSpPr>
        <p:spPr>
          <a:xfrm>
            <a:off x="800100" y="1524000"/>
            <a:ext cx="7543800" cy="4876801"/>
          </a:xfrm>
        </p:spPr>
        <p:txBody>
          <a:bodyPr/>
          <a:lstStyle/>
          <a:p>
            <a:pPr eaLnBrk="1" hangingPunct="1">
              <a:buFontTx/>
              <a:buNone/>
            </a:pPr>
            <a:endParaRPr lang="en-US" sz="2400" b="0" dirty="0"/>
          </a:p>
          <a:p>
            <a:pPr marL="0" indent="0" defTabSz="914400" eaLnBrk="0" hangingPunct="0">
              <a:spcBef>
                <a:spcPts val="500"/>
              </a:spcBef>
              <a:spcAft>
                <a:spcPts val="500"/>
              </a:spcAft>
              <a:buFontTx/>
              <a:buNone/>
            </a:pPr>
            <a:r>
              <a:rPr lang="en-US" sz="2400" dirty="0"/>
              <a:t>Raw data can be misleading.  For example, with diabetes care, a provider may have many patients with very high HgbA1cs and the same number with equally low HgbA1cs which would produce a misleadingly good average.  As a result, SETMA also measures the:</a:t>
            </a:r>
          </a:p>
          <a:p>
            <a:pPr defTabSz="914400" eaLnBrk="0" hangingPunct="0">
              <a:spcBef>
                <a:spcPts val="500"/>
              </a:spcBef>
              <a:spcAft>
                <a:spcPts val="500"/>
              </a:spcAft>
              <a:buFontTx/>
              <a:buNone/>
            </a:pPr>
            <a:endParaRPr lang="en-US" sz="2400" dirty="0"/>
          </a:p>
          <a:p>
            <a:pPr marL="461963" lvl="1" indent="-290513" defTabSz="914400" eaLnBrk="0" hangingPunct="0">
              <a:spcBef>
                <a:spcPts val="500"/>
              </a:spcBef>
              <a:spcAft>
                <a:spcPts val="500"/>
              </a:spcAft>
              <a:buFont typeface="Arial" charset="0"/>
              <a:buChar char="•"/>
            </a:pPr>
            <a:r>
              <a:rPr lang="en-US" sz="2400" dirty="0"/>
              <a:t>Mean</a:t>
            </a:r>
          </a:p>
          <a:p>
            <a:pPr marL="461963" lvl="1" indent="-290513" defTabSz="914400" eaLnBrk="0" hangingPunct="0">
              <a:spcBef>
                <a:spcPts val="500"/>
              </a:spcBef>
              <a:spcAft>
                <a:spcPts val="500"/>
              </a:spcAft>
              <a:buFont typeface="Arial" charset="0"/>
              <a:buChar char="•"/>
            </a:pPr>
            <a:r>
              <a:rPr lang="en-US" sz="2400" dirty="0"/>
              <a:t>Median</a:t>
            </a:r>
          </a:p>
          <a:p>
            <a:pPr marL="461963" lvl="1" indent="-290513" defTabSz="914400" eaLnBrk="0" hangingPunct="0">
              <a:spcBef>
                <a:spcPts val="500"/>
              </a:spcBef>
              <a:spcAft>
                <a:spcPts val="500"/>
              </a:spcAft>
              <a:buFont typeface="Arial" charset="0"/>
              <a:buChar char="•"/>
            </a:pPr>
            <a:r>
              <a:rPr lang="en-US" sz="2400" dirty="0"/>
              <a:t>Mode</a:t>
            </a:r>
          </a:p>
          <a:p>
            <a:pPr marL="461963" lvl="1" indent="-290513" defTabSz="914400" eaLnBrk="0" hangingPunct="0">
              <a:spcBef>
                <a:spcPts val="500"/>
              </a:spcBef>
              <a:spcAft>
                <a:spcPts val="500"/>
              </a:spcAft>
              <a:buFont typeface="Arial" charset="0"/>
              <a:buChar char="•"/>
            </a:pPr>
            <a:r>
              <a:rPr lang="en-US" sz="2400" dirty="0"/>
              <a:t>Standard Deviation</a:t>
            </a:r>
          </a:p>
        </p:txBody>
      </p:sp>
      <p:sp>
        <p:nvSpPr>
          <p:cNvPr id="4" name="Slide Number Placeholder 3"/>
          <p:cNvSpPr>
            <a:spLocks noGrp="1"/>
          </p:cNvSpPr>
          <p:nvPr>
            <p:ph type="sldNum" sz="quarter" idx="12"/>
          </p:nvPr>
        </p:nvSpPr>
        <p:spPr/>
        <p:txBody>
          <a:bodyPr/>
          <a:lstStyle/>
          <a:p>
            <a:fld id="{32F28A6F-8E41-4205-B3A1-EA9E89914676}" type="slidenum">
              <a:rPr lang="en-US" smtClean="0"/>
              <a:pPr/>
              <a:t>44</a:t>
            </a:fld>
            <a:endParaRPr lang="en-US"/>
          </a:p>
        </p:txBody>
      </p:sp>
      <p:sp>
        <p:nvSpPr>
          <p:cNvPr id="2" name="Title 1"/>
          <p:cNvSpPr>
            <a:spLocks noGrp="1"/>
          </p:cNvSpPr>
          <p:nvPr>
            <p:ph type="title"/>
          </p:nvPr>
        </p:nvSpPr>
        <p:spPr/>
        <p:txBody>
          <a:bodyPr/>
          <a:lstStyle/>
          <a:p>
            <a:r>
              <a:rPr lang="en-US" sz="2800" dirty="0"/>
              <a:t>Step III -- Analyzing Performance</a:t>
            </a:r>
            <a:endParaRPr lang="en-US" dirty="0"/>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800100" y="1828800"/>
            <a:ext cx="7543800" cy="4724400"/>
          </a:xfrm>
        </p:spPr>
        <p:txBody>
          <a:bodyPr>
            <a:normAutofit lnSpcReduction="10000"/>
          </a:bodyPr>
          <a:lstStyle/>
          <a:p>
            <a:pPr defTabSz="914400" eaLnBrk="0" hangingPunct="0">
              <a:spcBef>
                <a:spcPts val="500"/>
              </a:spcBef>
              <a:spcAft>
                <a:spcPts val="500"/>
              </a:spcAft>
            </a:pPr>
            <a:r>
              <a:rPr lang="en-US" sz="2400" dirty="0"/>
              <a:t>SETMA’s average HgbA1c as been steadily improving for the last 10 years.  Yet, our standard deviation calculations revealed that a small subset of our patients were not being treated successfully and were being left behind.  </a:t>
            </a:r>
          </a:p>
          <a:p>
            <a:pPr defTabSz="914400" eaLnBrk="0" hangingPunct="0">
              <a:spcBef>
                <a:spcPts val="500"/>
              </a:spcBef>
              <a:spcAft>
                <a:spcPts val="500"/>
              </a:spcAft>
            </a:pPr>
            <a:endParaRPr lang="en-US" sz="2400" dirty="0"/>
          </a:p>
          <a:p>
            <a:pPr defTabSz="914400" eaLnBrk="0" hangingPunct="0">
              <a:spcBef>
                <a:spcPts val="500"/>
              </a:spcBef>
              <a:spcAft>
                <a:spcPts val="500"/>
              </a:spcAft>
            </a:pPr>
            <a:r>
              <a:rPr lang="en-US" sz="2400" dirty="0"/>
              <a:t>As we have improved our treatment and brought more patients to compliant levels, we have skewed our average.</a:t>
            </a:r>
          </a:p>
          <a:p>
            <a:pPr defTabSz="914400" eaLnBrk="0" hangingPunct="0">
              <a:spcBef>
                <a:spcPts val="500"/>
              </a:spcBef>
              <a:spcAft>
                <a:spcPts val="500"/>
              </a:spcAft>
            </a:pPr>
            <a:endParaRPr lang="en-US" sz="2400" dirty="0"/>
          </a:p>
          <a:p>
            <a:pPr defTabSz="914400" eaLnBrk="0" hangingPunct="0">
              <a:spcBef>
                <a:spcPts val="500"/>
              </a:spcBef>
              <a:spcAft>
                <a:spcPts val="500"/>
              </a:spcAft>
            </a:pPr>
            <a:r>
              <a:rPr lang="en-US" sz="2400" dirty="0"/>
              <a:t>By analyzing the standard deviation of our HgbA1c we have been able to address the patients whose values fall far from the average of the rest of the clinic.</a:t>
            </a:r>
          </a:p>
          <a:p>
            <a:pPr eaLnBrk="1" hangingPunct="1">
              <a:buFontTx/>
              <a:buNone/>
            </a:pPr>
            <a:endParaRPr lang="en-US" sz="2400" b="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45</a:t>
            </a:fld>
            <a:endParaRPr lang="en-US"/>
          </a:p>
        </p:txBody>
      </p:sp>
      <p:sp>
        <p:nvSpPr>
          <p:cNvPr id="2" name="Title 1"/>
          <p:cNvSpPr>
            <a:spLocks noGrp="1"/>
          </p:cNvSpPr>
          <p:nvPr>
            <p:ph type="title"/>
          </p:nvPr>
        </p:nvSpPr>
        <p:spPr/>
        <p:txBody>
          <a:bodyPr/>
          <a:lstStyle/>
          <a:p>
            <a:r>
              <a:rPr lang="en-US" sz="2800" dirty="0"/>
              <a:t>Step III -- Analyzing Performance</a:t>
            </a:r>
            <a:endParaRPr lang="en-US"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800100" y="1981200"/>
            <a:ext cx="7543800" cy="4337598"/>
          </a:xfrm>
          <a:prstGeom prst="rect">
            <a:avLst/>
          </a:prstGeom>
          <a:noFill/>
          <a:ln w="9525">
            <a:noFill/>
            <a:miter lim="800000"/>
            <a:headEnd/>
            <a:tailEnd/>
          </a:ln>
        </p:spPr>
        <p:txBody>
          <a:bodyPr wrap="square">
            <a:spAutoFit/>
          </a:bodyPr>
          <a:lstStyle/>
          <a:p>
            <a:pPr marL="171450" indent="-171450" eaLnBrk="0" hangingPunct="0">
              <a:lnSpc>
                <a:spcPct val="90000"/>
              </a:lnSpc>
              <a:spcBef>
                <a:spcPts val="500"/>
              </a:spcBef>
              <a:spcAft>
                <a:spcPts val="500"/>
              </a:spcAft>
              <a:buSzPct val="100000"/>
              <a:buFont typeface="Arial" pitchFamily="34" charset="0"/>
              <a:buChar char="▪"/>
            </a:pPr>
            <a:r>
              <a:rPr lang="en-US" sz="2400" dirty="0">
                <a:solidFill>
                  <a:schemeClr val="tx1">
                    <a:lumMod val="75000"/>
                    <a:lumOff val="25000"/>
                  </a:schemeClr>
                </a:solidFill>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marL="171450" indent="-171450" eaLnBrk="0" hangingPunct="0">
              <a:lnSpc>
                <a:spcPct val="90000"/>
              </a:lnSpc>
              <a:spcBef>
                <a:spcPts val="500"/>
              </a:spcBef>
              <a:spcAft>
                <a:spcPts val="500"/>
              </a:spcAft>
              <a:buSzPct val="100000"/>
              <a:buFont typeface="Arial" pitchFamily="34" charset="0"/>
              <a:buChar char="▪"/>
            </a:pPr>
            <a:endParaRPr lang="en-US" sz="2400" dirty="0">
              <a:solidFill>
                <a:schemeClr val="tx1">
                  <a:lumMod val="75000"/>
                  <a:lumOff val="25000"/>
                </a:schemeClr>
              </a:solidFill>
            </a:endParaRPr>
          </a:p>
          <a:p>
            <a:pPr marL="171450" indent="-171450" eaLnBrk="0" hangingPunct="0">
              <a:lnSpc>
                <a:spcPct val="90000"/>
              </a:lnSpc>
              <a:spcBef>
                <a:spcPts val="500"/>
              </a:spcBef>
              <a:spcAft>
                <a:spcPts val="500"/>
              </a:spcAft>
              <a:buSzPct val="100000"/>
              <a:buFont typeface="Arial" pitchFamily="34" charset="0"/>
              <a:buChar char="▪"/>
            </a:pPr>
            <a:r>
              <a:rPr lang="en-US" sz="2400" dirty="0">
                <a:solidFill>
                  <a:schemeClr val="tx1">
                    <a:lumMod val="75000"/>
                    <a:lumOff val="25000"/>
                  </a:schemeClr>
                </a:solidFill>
              </a:rPr>
              <a:t>To help overcome this “treatment inertia,” SETMA publishes all of our provider auditing (both the good and the bad) as a means to increase the level of discomfort in the healthcare provider and encourage performance improvement.</a:t>
            </a:r>
          </a:p>
        </p:txBody>
      </p:sp>
      <p:sp>
        <p:nvSpPr>
          <p:cNvPr id="4" name="Slide Number Placeholder 3"/>
          <p:cNvSpPr>
            <a:spLocks noGrp="1"/>
          </p:cNvSpPr>
          <p:nvPr>
            <p:ph type="sldNum" sz="quarter" idx="12"/>
          </p:nvPr>
        </p:nvSpPr>
        <p:spPr/>
        <p:txBody>
          <a:bodyPr/>
          <a:lstStyle/>
          <a:p>
            <a:fld id="{32F28A6F-8E41-4205-B3A1-EA9E89914676}" type="slidenum">
              <a:rPr lang="en-US" smtClean="0"/>
              <a:pPr/>
              <a:t>46</a:t>
            </a:fld>
            <a:endParaRPr lang="en-US"/>
          </a:p>
        </p:txBody>
      </p:sp>
      <p:sp>
        <p:nvSpPr>
          <p:cNvPr id="2" name="Title 1"/>
          <p:cNvSpPr>
            <a:spLocks noGrp="1"/>
          </p:cNvSpPr>
          <p:nvPr>
            <p:ph type="title"/>
          </p:nvPr>
        </p:nvSpPr>
        <p:spPr/>
        <p:txBody>
          <a:bodyPr>
            <a:normAutofit/>
          </a:bodyPr>
          <a:lstStyle/>
          <a:p>
            <a:r>
              <a:rPr lang="en-US" sz="2800" dirty="0"/>
              <a:t>Step IV - Public Reporting of Performance</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28A6F-8E41-4205-B3A1-EA9E89914676}" type="slidenum">
              <a:rPr lang="en-US" smtClean="0"/>
              <a:pPr/>
              <a:t>47</a:t>
            </a:fld>
            <a:endParaRPr lang="en-US"/>
          </a:p>
        </p:txBody>
      </p:sp>
      <p:sp>
        <p:nvSpPr>
          <p:cNvPr id="5" name="Content Placeholder 4"/>
          <p:cNvSpPr>
            <a:spLocks noGrp="1"/>
          </p:cNvSpPr>
          <p:nvPr>
            <p:ph idx="1"/>
          </p:nvPr>
        </p:nvSpPr>
        <p:spPr>
          <a:xfrm>
            <a:off x="152400" y="1828800"/>
            <a:ext cx="1295400" cy="4572001"/>
          </a:xfrm>
        </p:spPr>
        <p:txBody>
          <a:bodyPr>
            <a:normAutofit/>
          </a:bodyPr>
          <a:lstStyle/>
          <a:p>
            <a:pPr marL="0" indent="0">
              <a:buNone/>
            </a:pPr>
            <a:r>
              <a:rPr lang="en-US" sz="2400" dirty="0"/>
              <a:t>HCAPS</a:t>
            </a:r>
          </a:p>
        </p:txBody>
      </p:sp>
      <p:pic>
        <p:nvPicPr>
          <p:cNvPr id="6" name="Picture 5"/>
          <p:cNvPicPr>
            <a:picLocks noChangeAspect="1"/>
          </p:cNvPicPr>
          <p:nvPr/>
        </p:nvPicPr>
        <p:blipFill>
          <a:blip r:embed="rId2" cstate="print"/>
          <a:stretch>
            <a:fillRect/>
          </a:stretch>
        </p:blipFill>
        <p:spPr>
          <a:xfrm>
            <a:off x="1600200" y="1589087"/>
            <a:ext cx="7221510" cy="4728370"/>
          </a:xfrm>
          <a:prstGeom prst="rect">
            <a:avLst/>
          </a:prstGeom>
        </p:spPr>
      </p:pic>
      <p:sp>
        <p:nvSpPr>
          <p:cNvPr id="7" name="Title 6"/>
          <p:cNvSpPr>
            <a:spLocks noGrp="1"/>
          </p:cNvSpPr>
          <p:nvPr>
            <p:ph type="title"/>
          </p:nvPr>
        </p:nvSpPr>
        <p:spPr/>
        <p:txBody>
          <a:bodyPr>
            <a:normAutofit/>
          </a:bodyPr>
          <a:lstStyle/>
          <a:p>
            <a:r>
              <a:rPr lang="en-US" sz="2800" dirty="0"/>
              <a:t>Step IV - Public Reporting of Performance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dirty="0"/>
              <a:t>Step IV - Public Reporting of Performance</a:t>
            </a:r>
          </a:p>
        </p:txBody>
      </p:sp>
      <p:sp>
        <p:nvSpPr>
          <p:cNvPr id="22531" name="Rectangle 4"/>
          <p:cNvSpPr>
            <a:spLocks noChangeArrowheads="1"/>
          </p:cNvSpPr>
          <p:nvPr/>
        </p:nvSpPr>
        <p:spPr bwMode="auto">
          <a:xfrm>
            <a:off x="838200" y="1676400"/>
            <a:ext cx="1752600" cy="1089529"/>
          </a:xfrm>
          <a:prstGeom prst="rect">
            <a:avLst/>
          </a:prstGeom>
          <a:noFill/>
          <a:ln w="9525">
            <a:noFill/>
            <a:miter lim="800000"/>
            <a:headEnd/>
            <a:tailEnd/>
          </a:ln>
        </p:spPr>
        <p:txBody>
          <a:bodyPr wrap="square">
            <a:spAutoFit/>
          </a:bodyPr>
          <a:lstStyle/>
          <a:p>
            <a:pPr eaLnBrk="0" hangingPunct="0">
              <a:lnSpc>
                <a:spcPct val="90000"/>
              </a:lnSpc>
              <a:spcBef>
                <a:spcPts val="500"/>
              </a:spcBef>
              <a:spcAft>
                <a:spcPts val="500"/>
              </a:spcAft>
              <a:buSzPct val="100000"/>
            </a:pPr>
            <a:r>
              <a:rPr lang="en-US" sz="2400" dirty="0">
                <a:solidFill>
                  <a:schemeClr val="tx1">
                    <a:lumMod val="75000"/>
                    <a:lumOff val="25000"/>
                  </a:schemeClr>
                </a:solidFill>
              </a:rPr>
              <a:t>NQF Diabetes Measures</a:t>
            </a:r>
          </a:p>
        </p:txBody>
      </p:sp>
      <p:sp>
        <p:nvSpPr>
          <p:cNvPr id="5" name="Slide Number Placeholder 4"/>
          <p:cNvSpPr>
            <a:spLocks noGrp="1"/>
          </p:cNvSpPr>
          <p:nvPr>
            <p:ph type="sldNum" sz="quarter" idx="12"/>
          </p:nvPr>
        </p:nvSpPr>
        <p:spPr/>
        <p:txBody>
          <a:bodyPr/>
          <a:lstStyle/>
          <a:p>
            <a:fld id="{32F28A6F-8E41-4205-B3A1-EA9E89914676}" type="slidenum">
              <a:rPr lang="en-US" smtClean="0"/>
              <a:pPr/>
              <a:t>48</a:t>
            </a:fld>
            <a:endParaRPr lang="en-US"/>
          </a:p>
        </p:txBody>
      </p:sp>
      <p:pic>
        <p:nvPicPr>
          <p:cNvPr id="3" name="Picture 2"/>
          <p:cNvPicPr>
            <a:picLocks noChangeAspect="1"/>
          </p:cNvPicPr>
          <p:nvPr/>
        </p:nvPicPr>
        <p:blipFill>
          <a:blip r:embed="rId2" cstate="print"/>
          <a:stretch>
            <a:fillRect/>
          </a:stretch>
        </p:blipFill>
        <p:spPr>
          <a:xfrm>
            <a:off x="3048000" y="1608055"/>
            <a:ext cx="5098821" cy="5105400"/>
          </a:xfrm>
          <a:prstGeom prst="rect">
            <a:avLst/>
          </a:prstGeom>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685800" y="1676400"/>
            <a:ext cx="1752600" cy="1089529"/>
          </a:xfrm>
          <a:prstGeom prst="rect">
            <a:avLst/>
          </a:prstGeom>
          <a:noFill/>
          <a:ln w="9525">
            <a:noFill/>
            <a:miter lim="800000"/>
            <a:headEnd/>
            <a:tailEnd/>
          </a:ln>
        </p:spPr>
        <p:txBody>
          <a:bodyPr wrap="square">
            <a:spAutoFit/>
          </a:bodyPr>
          <a:lstStyle/>
          <a:p>
            <a:pPr eaLnBrk="0" hangingPunct="0">
              <a:lnSpc>
                <a:spcPct val="90000"/>
              </a:lnSpc>
              <a:spcBef>
                <a:spcPts val="500"/>
              </a:spcBef>
              <a:spcAft>
                <a:spcPts val="500"/>
              </a:spcAft>
              <a:buSzPct val="100000"/>
            </a:pPr>
            <a:r>
              <a:rPr lang="en-US" sz="2400" dirty="0">
                <a:solidFill>
                  <a:schemeClr val="tx1">
                    <a:lumMod val="75000"/>
                    <a:lumOff val="25000"/>
                  </a:schemeClr>
                </a:solidFill>
              </a:rPr>
              <a:t>NQF Diabetes Measures</a:t>
            </a:r>
          </a:p>
        </p:txBody>
      </p:sp>
      <p:sp>
        <p:nvSpPr>
          <p:cNvPr id="5" name="Slide Number Placeholder 4"/>
          <p:cNvSpPr>
            <a:spLocks noGrp="1"/>
          </p:cNvSpPr>
          <p:nvPr>
            <p:ph type="sldNum" sz="quarter" idx="12"/>
          </p:nvPr>
        </p:nvSpPr>
        <p:spPr/>
        <p:txBody>
          <a:bodyPr/>
          <a:lstStyle/>
          <a:p>
            <a:fld id="{32F28A6F-8E41-4205-B3A1-EA9E89914676}" type="slidenum">
              <a:rPr lang="en-US" smtClean="0"/>
              <a:pPr/>
              <a:t>49</a:t>
            </a:fld>
            <a:endParaRPr lang="en-US"/>
          </a:p>
        </p:txBody>
      </p:sp>
      <p:pic>
        <p:nvPicPr>
          <p:cNvPr id="2" name="Picture 1"/>
          <p:cNvPicPr>
            <a:picLocks noChangeAspect="1"/>
          </p:cNvPicPr>
          <p:nvPr/>
        </p:nvPicPr>
        <p:blipFill>
          <a:blip r:embed="rId2" cstate="print"/>
          <a:stretch>
            <a:fillRect/>
          </a:stretch>
        </p:blipFill>
        <p:spPr>
          <a:xfrm>
            <a:off x="2716078" y="1626275"/>
            <a:ext cx="5614988" cy="5095201"/>
          </a:xfrm>
          <a:prstGeom prst="rect">
            <a:avLst/>
          </a:prstGeom>
        </p:spPr>
      </p:pic>
      <p:sp>
        <p:nvSpPr>
          <p:cNvPr id="3" name="Title 2"/>
          <p:cNvSpPr>
            <a:spLocks noGrp="1"/>
          </p:cNvSpPr>
          <p:nvPr>
            <p:ph type="title"/>
          </p:nvPr>
        </p:nvSpPr>
        <p:spPr/>
        <p:txBody>
          <a:bodyPr>
            <a:normAutofit/>
          </a:bodyPr>
          <a:lstStyle/>
          <a:p>
            <a:r>
              <a:rPr lang="en-US" sz="2800" dirty="0"/>
              <a:t>Step IV - Public Reporting of Performance</a:t>
            </a:r>
          </a:p>
        </p:txBody>
      </p:sp>
    </p:spTree>
    <p:extLst>
      <p:ext uri="{BB962C8B-B14F-4D97-AF65-F5344CB8AC3E}">
        <p14:creationId xmlns:p14="http://schemas.microsoft.com/office/powerpoint/2010/main" val="14889897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Communication</a:t>
            </a:r>
          </a:p>
        </p:txBody>
      </p:sp>
      <p:sp>
        <p:nvSpPr>
          <p:cNvPr id="3" name="Content Placeholder 2"/>
          <p:cNvSpPr>
            <a:spLocks noGrp="1"/>
          </p:cNvSpPr>
          <p:nvPr>
            <p:ph idx="1"/>
          </p:nvPr>
        </p:nvSpPr>
        <p:spPr>
          <a:xfrm>
            <a:off x="800100" y="1524000"/>
            <a:ext cx="7543800" cy="5334000"/>
          </a:xfrm>
        </p:spPr>
        <p:txBody>
          <a:bodyPr>
            <a:normAutofit fontScale="25000" lnSpcReduction="20000"/>
          </a:bodyPr>
          <a:lstStyle/>
          <a:p>
            <a:pPr>
              <a:lnSpc>
                <a:spcPct val="120000"/>
              </a:lnSpc>
              <a:spcBef>
                <a:spcPts val="0"/>
              </a:spcBef>
            </a:pPr>
            <a:endParaRPr lang="en-US" sz="4600" dirty="0"/>
          </a:p>
          <a:p>
            <a:pPr>
              <a:lnSpc>
                <a:spcPct val="120000"/>
              </a:lnSpc>
              <a:spcBef>
                <a:spcPts val="0"/>
              </a:spcBef>
            </a:pPr>
            <a:r>
              <a:rPr lang="en-US" sz="8000" dirty="0"/>
              <a:t>Max de </a:t>
            </a:r>
            <a:r>
              <a:rPr lang="en-US" sz="8000" dirty="0" err="1"/>
              <a:t>Pree</a:t>
            </a:r>
            <a:r>
              <a:rPr lang="en-US" sz="8000" dirty="0"/>
              <a:t>, retired CEO of Herman Miller, speaks of a ‘covenant’ between organization and individual, in contrast to the traditional ‘contract’ (‘an honest day’s pay in exchange for an honest day’s work’).  </a:t>
            </a:r>
          </a:p>
          <a:p>
            <a:pPr>
              <a:lnSpc>
                <a:spcPct val="120000"/>
              </a:lnSpc>
              <a:spcBef>
                <a:spcPts val="0"/>
              </a:spcBef>
            </a:pPr>
            <a:r>
              <a:rPr lang="en-US" sz="8000" dirty="0"/>
              <a:t>‘Contracts,’ says De </a:t>
            </a:r>
            <a:r>
              <a:rPr lang="en-US" sz="8000" dirty="0" err="1"/>
              <a:t>Pree</a:t>
            </a:r>
            <a:r>
              <a:rPr lang="en-US" sz="8000" dirty="0"/>
              <a:t>, ‘are a small part of a relationship.  A complete relationship needs a covenant…a </a:t>
            </a:r>
            <a:r>
              <a:rPr lang="en-US" sz="8000" b="1" dirty="0"/>
              <a:t>covenantal relationship rests on a shared commitment to ideas, to issues, to values, to goals, and to management processes…Covenantal relationships reflect unity and grace and poise.  They are expressions of the sacred nature of relationships.’  (</a:t>
            </a:r>
            <a:r>
              <a:rPr lang="en-US" sz="8000" b="1" i="1" dirty="0"/>
              <a:t>The Fifth Discipline</a:t>
            </a:r>
            <a:r>
              <a:rPr lang="en-US" sz="8000" b="1" dirty="0"/>
              <a:t>, p. 145)</a:t>
            </a:r>
          </a:p>
          <a:p>
            <a:pPr>
              <a:lnSpc>
                <a:spcPct val="120000"/>
              </a:lnSpc>
              <a:spcBef>
                <a:spcPts val="0"/>
              </a:spcBef>
            </a:pPr>
            <a:r>
              <a:rPr lang="en-US" sz="8000" dirty="0"/>
              <a:t>SETMA wished for everyone to rediscover the sacred in business relationships based on mutual respect, common goals and a commitment to common values. </a:t>
            </a:r>
          </a:p>
          <a:p>
            <a:pPr marL="0" indent="0" algn="r">
              <a:lnSpc>
                <a:spcPct val="120000"/>
              </a:lnSpc>
              <a:spcBef>
                <a:spcPts val="0"/>
              </a:spcBef>
              <a:buNone/>
            </a:pPr>
            <a:r>
              <a:rPr lang="en-US" sz="11200" b="1" i="1" dirty="0"/>
              <a:t>The Sentinel Staph</a:t>
            </a:r>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800100" y="1600200"/>
            <a:ext cx="7486650" cy="5015732"/>
          </a:xfrm>
          <a:prstGeom prst="rect">
            <a:avLst/>
          </a:prstGeom>
          <a:noFill/>
          <a:ln w="9525">
            <a:noFill/>
            <a:miter lim="800000"/>
            <a:headEnd/>
            <a:tailEnd/>
          </a:ln>
        </p:spPr>
        <p:txBody>
          <a:bodyPr wrap="square">
            <a:spAutoFit/>
          </a:bodyPr>
          <a:lstStyle/>
          <a:p>
            <a:pPr eaLnBrk="0" hangingPunct="0">
              <a:lnSpc>
                <a:spcPct val="90000"/>
              </a:lnSpc>
              <a:spcBef>
                <a:spcPts val="500"/>
              </a:spcBef>
              <a:spcAft>
                <a:spcPts val="500"/>
              </a:spcAft>
              <a:buSzPct val="100000"/>
            </a:pPr>
            <a:r>
              <a:rPr lang="en-US" sz="2400" dirty="0">
                <a:solidFill>
                  <a:schemeClr val="tx1">
                    <a:lumMod val="75000"/>
                    <a:lumOff val="25000"/>
                  </a:schemeClr>
                </a:solidFill>
              </a:rPr>
              <a:t>Quality Assessment and Performance Improvement (QAPI) is SETMA’s roadmap for the future.  With data in hand,  we can begin to use the outcomes to design quality initiatives for our future.</a:t>
            </a:r>
          </a:p>
          <a:p>
            <a:pPr eaLnBrk="0" hangingPunct="0">
              <a:lnSpc>
                <a:spcPct val="90000"/>
              </a:lnSpc>
              <a:spcBef>
                <a:spcPts val="500"/>
              </a:spcBef>
              <a:spcAft>
                <a:spcPts val="500"/>
              </a:spcAft>
              <a:buSzPct val="100000"/>
            </a:pPr>
            <a:endParaRPr lang="en-US" sz="2400" dirty="0">
              <a:solidFill>
                <a:schemeClr val="tx1">
                  <a:lumMod val="75000"/>
                  <a:lumOff val="25000"/>
                </a:schemeClr>
              </a:solidFill>
            </a:endParaRPr>
          </a:p>
          <a:p>
            <a:pPr eaLnBrk="0" hangingPunct="0">
              <a:lnSpc>
                <a:spcPct val="90000"/>
              </a:lnSpc>
              <a:spcBef>
                <a:spcPts val="500"/>
              </a:spcBef>
              <a:spcAft>
                <a:spcPts val="500"/>
              </a:spcAft>
              <a:buSzPct val="100000"/>
            </a:pPr>
            <a:r>
              <a:rPr lang="en-US" sz="2400" dirty="0">
                <a:solidFill>
                  <a:schemeClr val="tx1">
                    <a:lumMod val="75000"/>
                    <a:lumOff val="25000"/>
                  </a:schemeClr>
                </a:solidFill>
              </a:rPr>
              <a:t>We can analyze our data to identify disparities in care between</a:t>
            </a:r>
          </a:p>
          <a:p>
            <a:pPr marL="461963" lvl="1" indent="-230188" eaLnBrk="0" hangingPunct="0">
              <a:lnSpc>
                <a:spcPct val="90000"/>
              </a:lnSpc>
              <a:spcBef>
                <a:spcPts val="500"/>
              </a:spcBef>
              <a:spcAft>
                <a:spcPts val="500"/>
              </a:spcAft>
              <a:buSzPct val="100000"/>
              <a:buFont typeface="Arial" panose="020B0604020202020204" pitchFamily="34" charset="0"/>
              <a:buChar char="•"/>
            </a:pPr>
            <a:r>
              <a:rPr lang="en-US" sz="2400" dirty="0">
                <a:solidFill>
                  <a:schemeClr val="tx1">
                    <a:lumMod val="75000"/>
                    <a:lumOff val="25000"/>
                  </a:schemeClr>
                </a:solidFill>
              </a:rPr>
              <a:t>Ethnicities</a:t>
            </a:r>
          </a:p>
          <a:p>
            <a:pPr marL="461963" lvl="1" indent="-230188" eaLnBrk="0" hangingPunct="0">
              <a:lnSpc>
                <a:spcPct val="90000"/>
              </a:lnSpc>
              <a:spcBef>
                <a:spcPts val="500"/>
              </a:spcBef>
              <a:spcAft>
                <a:spcPts val="500"/>
              </a:spcAft>
              <a:buSzPct val="100000"/>
              <a:buFont typeface="Arial" panose="020B0604020202020204" pitchFamily="34" charset="0"/>
              <a:buChar char="•"/>
            </a:pPr>
            <a:r>
              <a:rPr lang="en-US" sz="2400" dirty="0">
                <a:solidFill>
                  <a:schemeClr val="tx1">
                    <a:lumMod val="75000"/>
                    <a:lumOff val="25000"/>
                  </a:schemeClr>
                </a:solidFill>
              </a:rPr>
              <a:t>Socio-Economic Groups</a:t>
            </a:r>
          </a:p>
          <a:p>
            <a:pPr marL="461963" lvl="1" indent="-230188" eaLnBrk="0" hangingPunct="0">
              <a:lnSpc>
                <a:spcPct val="90000"/>
              </a:lnSpc>
              <a:spcBef>
                <a:spcPts val="500"/>
              </a:spcBef>
              <a:spcAft>
                <a:spcPts val="500"/>
              </a:spcAft>
              <a:buSzPct val="100000"/>
              <a:buFont typeface="Arial" panose="020B0604020202020204" pitchFamily="34" charset="0"/>
              <a:buChar char="•"/>
            </a:pPr>
            <a:r>
              <a:rPr lang="en-US" sz="2400" dirty="0">
                <a:solidFill>
                  <a:schemeClr val="tx1">
                    <a:lumMod val="75000"/>
                    <a:lumOff val="25000"/>
                  </a:schemeClr>
                </a:solidFill>
              </a:rPr>
              <a:t>Age Groups</a:t>
            </a:r>
          </a:p>
          <a:p>
            <a:pPr marL="461963" lvl="1" indent="-230188" eaLnBrk="0" hangingPunct="0">
              <a:lnSpc>
                <a:spcPct val="90000"/>
              </a:lnSpc>
              <a:spcBef>
                <a:spcPts val="500"/>
              </a:spcBef>
              <a:spcAft>
                <a:spcPts val="500"/>
              </a:spcAft>
              <a:buSzPct val="100000"/>
              <a:buFont typeface="Arial" panose="020B0604020202020204" pitchFamily="34" charset="0"/>
              <a:buChar char="•"/>
            </a:pPr>
            <a:r>
              <a:rPr lang="en-US" sz="2400" dirty="0">
                <a:solidFill>
                  <a:schemeClr val="tx1">
                    <a:lumMod val="75000"/>
                    <a:lumOff val="25000"/>
                  </a:schemeClr>
                </a:solidFill>
              </a:rPr>
              <a:t>Genders</a:t>
            </a:r>
          </a:p>
          <a:p>
            <a:pPr eaLnBrk="0" hangingPunct="0">
              <a:spcBef>
                <a:spcPts val="500"/>
              </a:spcBef>
              <a:spcAft>
                <a:spcPts val="500"/>
              </a:spcAft>
            </a:pPr>
            <a:endParaRPr lang="en-US" sz="240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50</a:t>
            </a:fld>
            <a:endParaRPr lang="en-US"/>
          </a:p>
        </p:txBody>
      </p:sp>
      <p:sp>
        <p:nvSpPr>
          <p:cNvPr id="3" name="Title 2"/>
          <p:cNvSpPr>
            <a:spLocks noGrp="1"/>
          </p:cNvSpPr>
          <p:nvPr>
            <p:ph type="title"/>
          </p:nvPr>
        </p:nvSpPr>
        <p:spPr/>
        <p:txBody>
          <a:bodyPr>
            <a:normAutofit/>
          </a:bodyPr>
          <a:lstStyle/>
          <a:p>
            <a:r>
              <a:rPr lang="en-US" sz="2800" dirty="0"/>
              <a:t>Step V -- Quality Assessment &amp; </a:t>
            </a:r>
            <a:br>
              <a:rPr lang="en-US" sz="2800" dirty="0"/>
            </a:br>
            <a:r>
              <a:rPr lang="en-US" sz="2800" dirty="0"/>
              <a:t>Performance Improvement</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p:cNvPicPr>
            <a:picLocks noChangeAspect="1" noChangeArrowheads="1"/>
          </p:cNvPicPr>
          <p:nvPr/>
        </p:nvPicPr>
        <p:blipFill>
          <a:blip r:embed="rId2" cstate="print"/>
          <a:srcRect/>
          <a:stretch>
            <a:fillRect/>
          </a:stretch>
        </p:blipFill>
        <p:spPr bwMode="auto">
          <a:xfrm>
            <a:off x="381000" y="3733800"/>
            <a:ext cx="3048000" cy="2895600"/>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3657600" y="3733800"/>
            <a:ext cx="5172075" cy="29622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32F28A6F-8E41-4205-B3A1-EA9E89914676}" type="slidenum">
              <a:rPr lang="en-US" smtClean="0"/>
              <a:pPr/>
              <a:t>51</a:t>
            </a:fld>
            <a:endParaRPr lang="en-US"/>
          </a:p>
        </p:txBody>
      </p:sp>
      <p:pic>
        <p:nvPicPr>
          <p:cNvPr id="2" name="Picture 1"/>
          <p:cNvPicPr>
            <a:picLocks noChangeAspect="1"/>
          </p:cNvPicPr>
          <p:nvPr/>
        </p:nvPicPr>
        <p:blipFill>
          <a:blip r:embed="rId4" cstate="print"/>
          <a:stretch>
            <a:fillRect/>
          </a:stretch>
        </p:blipFill>
        <p:spPr>
          <a:xfrm>
            <a:off x="862012" y="1828800"/>
            <a:ext cx="7419975" cy="1476375"/>
          </a:xfrm>
          <a:prstGeom prst="rect">
            <a:avLst/>
          </a:prstGeom>
        </p:spPr>
      </p:pic>
      <p:sp>
        <p:nvSpPr>
          <p:cNvPr id="3" name="Title 2"/>
          <p:cNvSpPr>
            <a:spLocks noGrp="1"/>
          </p:cNvSpPr>
          <p:nvPr>
            <p:ph type="title"/>
          </p:nvPr>
        </p:nvSpPr>
        <p:spPr/>
        <p:txBody>
          <a:bodyPr>
            <a:normAutofit/>
          </a:bodyPr>
          <a:lstStyle/>
          <a:p>
            <a:r>
              <a:rPr lang="en-US" sz="2800" dirty="0"/>
              <a:t>Step V -- Quality Assessment &amp; </a:t>
            </a:r>
            <a:br>
              <a:rPr lang="en-US" sz="2800" dirty="0"/>
            </a:br>
            <a:r>
              <a:rPr lang="en-US" sz="2800" dirty="0"/>
              <a:t>Performance Improvement</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sz="2800" dirty="0"/>
              <a:t>Coordination of Care </a:t>
            </a:r>
          </a:p>
        </p:txBody>
      </p:sp>
      <p:sp>
        <p:nvSpPr>
          <p:cNvPr id="3" name="Content Placeholder 2"/>
          <p:cNvSpPr>
            <a:spLocks noGrp="1"/>
          </p:cNvSpPr>
          <p:nvPr>
            <p:ph idx="1"/>
          </p:nvPr>
        </p:nvSpPr>
        <p:spPr>
          <a:xfrm>
            <a:off x="800100" y="1828800"/>
            <a:ext cx="7486650" cy="4572001"/>
          </a:xfrm>
        </p:spPr>
        <p:txBody>
          <a:bodyPr>
            <a:normAutofit/>
          </a:bodyPr>
          <a:lstStyle/>
          <a:p>
            <a:pPr marL="0" indent="0" eaLnBrk="1" hangingPunct="1">
              <a:buFontTx/>
              <a:buNone/>
              <a:defRPr/>
            </a:pPr>
            <a:r>
              <a:rPr lang="en-US" sz="2400" dirty="0"/>
              <a:t>“Coordination” has come to mean to SETMA, “specialized scheduling” which translates into:</a:t>
            </a:r>
          </a:p>
          <a:p>
            <a:pPr marL="914400" indent="-514350" eaLnBrk="1" hangingPunct="1">
              <a:buFont typeface="+mj-lt"/>
              <a:buAutoNum type="arabicPeriod"/>
              <a:defRPr/>
            </a:pPr>
            <a:r>
              <a:rPr lang="en-US" sz="2400" dirty="0"/>
              <a:t>Convenience for the patient, which</a:t>
            </a:r>
          </a:p>
          <a:p>
            <a:pPr marL="914400" indent="-514350" eaLnBrk="1" hangingPunct="1">
              <a:buFont typeface="+mj-lt"/>
              <a:buAutoNum type="arabicPeriod"/>
              <a:defRPr/>
            </a:pPr>
            <a:r>
              <a:rPr lang="en-US" sz="2400" dirty="0"/>
              <a:t>Results in increased patient satisfaction, which contributes to</a:t>
            </a:r>
          </a:p>
          <a:p>
            <a:pPr marL="914400" indent="-514350" eaLnBrk="1" hangingPunct="1">
              <a:buFont typeface="+mj-lt"/>
              <a:buAutoNum type="arabicPeriod"/>
              <a:defRPr/>
            </a:pPr>
            <a:r>
              <a:rPr lang="en-US" sz="2400" dirty="0"/>
              <a:t>The patient having confidence that the healthcare provider cares personally, which</a:t>
            </a:r>
          </a:p>
          <a:p>
            <a:pPr marL="914400" indent="-514350" eaLnBrk="1" hangingPunct="1">
              <a:buFont typeface="+mj-lt"/>
              <a:buAutoNum type="arabicPeriod"/>
              <a:defRPr/>
            </a:pPr>
            <a:r>
              <a:rPr lang="en-US" sz="2400" dirty="0"/>
              <a:t>Increases the trust the patient has in the provider, all of which,</a:t>
            </a:r>
          </a:p>
          <a:p>
            <a:pPr eaLnBrk="1" hangingPunct="1">
              <a:defRPr/>
            </a:pPr>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52</a:t>
            </a:fld>
            <a:endParaRPr lang="en-US"/>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sz="2800" dirty="0"/>
              <a:t>Coordination of Care</a:t>
            </a:r>
          </a:p>
        </p:txBody>
      </p:sp>
      <p:sp>
        <p:nvSpPr>
          <p:cNvPr id="3" name="Content Placeholder 2"/>
          <p:cNvSpPr>
            <a:spLocks noGrp="1"/>
          </p:cNvSpPr>
          <p:nvPr>
            <p:ph idx="1"/>
          </p:nvPr>
        </p:nvSpPr>
        <p:spPr>
          <a:xfrm>
            <a:off x="800100" y="1828800"/>
            <a:ext cx="7486650" cy="4572001"/>
          </a:xfrm>
        </p:spPr>
        <p:txBody>
          <a:bodyPr/>
          <a:lstStyle/>
          <a:p>
            <a:pPr marL="914400" indent="-514350" eaLnBrk="1" hangingPunct="1">
              <a:buFontTx/>
              <a:buNone/>
              <a:defRPr/>
            </a:pPr>
            <a:endParaRPr lang="en-US" sz="2800" dirty="0"/>
          </a:p>
          <a:p>
            <a:pPr marL="914400" indent="-514350" eaLnBrk="1" hangingPunct="1">
              <a:buFontTx/>
              <a:buNone/>
              <a:defRPr/>
            </a:pPr>
            <a:r>
              <a:rPr lang="en-US" sz="2400" b="0" dirty="0"/>
              <a:t>5.	Increases compliance in obtaining healthcare services recommended which,</a:t>
            </a:r>
          </a:p>
          <a:p>
            <a:pPr marL="914400" indent="-514350" eaLnBrk="1" hangingPunct="1">
              <a:buFontTx/>
              <a:buAutoNum type="arabicPeriod" startAt="6"/>
              <a:defRPr/>
            </a:pPr>
            <a:r>
              <a:rPr lang="en-US" sz="2400" b="0" dirty="0"/>
              <a:t>Promotes cost savings in travel, time and expense of care  which</a:t>
            </a:r>
          </a:p>
          <a:p>
            <a:pPr marL="914400" indent="-514350" eaLnBrk="1" hangingPunct="1">
              <a:buFontTx/>
              <a:buAutoNum type="arabicPeriod" startAt="6"/>
              <a:defRPr/>
            </a:pPr>
            <a:r>
              <a:rPr lang="en-US" sz="2400" b="0" dirty="0"/>
              <a:t>Results in increased patient safety and quality of care. </a:t>
            </a:r>
          </a:p>
          <a:p>
            <a:pPr eaLnBrk="1" hangingPunct="1">
              <a:defRPr/>
            </a:pPr>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53</a:t>
            </a:fld>
            <a:endParaRPr lang="en-US"/>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US" sz="2800" dirty="0"/>
              <a:t>Director of Coordinated Care</a:t>
            </a:r>
          </a:p>
        </p:txBody>
      </p:sp>
      <p:sp>
        <p:nvSpPr>
          <p:cNvPr id="30723" name="Content Placeholder 2"/>
          <p:cNvSpPr>
            <a:spLocks noGrp="1"/>
          </p:cNvSpPr>
          <p:nvPr>
            <p:ph idx="1"/>
          </p:nvPr>
        </p:nvSpPr>
        <p:spPr>
          <a:xfrm>
            <a:off x="800100" y="1828800"/>
            <a:ext cx="7486650" cy="4572001"/>
          </a:xfrm>
        </p:spPr>
        <p:txBody>
          <a:bodyPr>
            <a:normAutofit lnSpcReduction="10000"/>
          </a:bodyPr>
          <a:lstStyle/>
          <a:p>
            <a:pPr marL="0" indent="0" eaLnBrk="1" hangingPunct="1">
              <a:buFontTx/>
              <a:buNone/>
            </a:pPr>
            <a:r>
              <a:rPr lang="en-US" sz="2400" dirty="0"/>
              <a:t>SETMA’s Director of Coordinated Care is responsible for building a Department of Care Coordination.  </a:t>
            </a:r>
          </a:p>
          <a:p>
            <a:pPr eaLnBrk="1" hangingPunct="1"/>
            <a:r>
              <a:rPr lang="en-US" sz="2400" dirty="0"/>
              <a:t>This could be called the “Marcus </a:t>
            </a:r>
            <a:r>
              <a:rPr lang="en-US" sz="2400" dirty="0" err="1"/>
              <a:t>Welby</a:t>
            </a:r>
            <a:r>
              <a:rPr lang="en-US" sz="2400" dirty="0"/>
              <a:t> Department,” as it recognizes the value of each patient as an individual, and has as its fundamental mission the meeting of their healthcare needs and helping them achieving the degree of health which each person has determined to have.  </a:t>
            </a:r>
          </a:p>
          <a:p>
            <a:pPr eaLnBrk="1" hangingPunct="1"/>
            <a:r>
              <a:rPr lang="en-US" sz="2400" dirty="0"/>
              <a:t>The driving force of care coordination is to make each patient feel as if they are SETMA’s ONLY patient where all their questions are answered, all their needs are met and their care meets all quality standards presently known.</a:t>
            </a:r>
          </a:p>
          <a:p>
            <a:pPr eaLnBrk="1" hangingPunct="1"/>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54</a:t>
            </a:fld>
            <a:endParaRPr lang="en-US"/>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sz="2800" dirty="0"/>
              <a:t>The Transformation</a:t>
            </a:r>
          </a:p>
        </p:txBody>
      </p:sp>
      <p:sp>
        <p:nvSpPr>
          <p:cNvPr id="31747" name="Content Placeholder 2"/>
          <p:cNvSpPr>
            <a:spLocks noGrp="1"/>
          </p:cNvSpPr>
          <p:nvPr>
            <p:ph idx="1"/>
          </p:nvPr>
        </p:nvSpPr>
        <p:spPr>
          <a:xfrm>
            <a:off x="800100" y="1828800"/>
            <a:ext cx="7486650" cy="4572001"/>
          </a:xfrm>
        </p:spPr>
        <p:txBody>
          <a:bodyPr/>
          <a:lstStyle/>
          <a:p>
            <a:pPr marL="0" indent="0" algn="ctr" eaLnBrk="1" hangingPunct="1">
              <a:buFontTx/>
              <a:buNone/>
            </a:pPr>
            <a:endParaRPr lang="en-US" sz="2400" b="0" dirty="0"/>
          </a:p>
          <a:p>
            <a:pPr marL="0" indent="0" algn="ctr" eaLnBrk="1" hangingPunct="1">
              <a:buFontTx/>
              <a:buNone/>
            </a:pPr>
            <a:endParaRPr lang="en-US" sz="2400" dirty="0"/>
          </a:p>
          <a:p>
            <a:pPr marL="0" indent="0" algn="ctr" eaLnBrk="1" hangingPunct="1">
              <a:buFontTx/>
              <a:buNone/>
            </a:pPr>
            <a:r>
              <a:rPr lang="en-US" sz="2800" b="0" dirty="0"/>
              <a:t>SETMA’s Model of Care is the power source of SETMA’s Patient-Centered Medical Home.  We believe this model will transform our delivery of healthcare and is a model worthy of being adopted by others.</a:t>
            </a:r>
          </a:p>
          <a:p>
            <a:pPr eaLnBrk="1" hangingPunct="1"/>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55</a:t>
            </a:fld>
            <a:endParaRPr lang="en-US"/>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Where We Are Headed</a:t>
            </a:r>
          </a:p>
        </p:txBody>
      </p:sp>
      <p:sp>
        <p:nvSpPr>
          <p:cNvPr id="3" name="Content Placeholder 2"/>
          <p:cNvSpPr>
            <a:spLocks noGrp="1"/>
          </p:cNvSpPr>
          <p:nvPr>
            <p:ph idx="1"/>
          </p:nvPr>
        </p:nvSpPr>
        <p:spPr>
          <a:xfrm>
            <a:off x="800100" y="1524000"/>
            <a:ext cx="7543800" cy="5334000"/>
          </a:xfrm>
        </p:spPr>
        <p:txBody>
          <a:bodyPr/>
          <a:lstStyle/>
          <a:p>
            <a:endParaRPr lang="en-US" sz="2400" dirty="0"/>
          </a:p>
          <a:p>
            <a:r>
              <a:rPr lang="en-US" sz="2400" dirty="0"/>
              <a:t>The Automated Team</a:t>
            </a:r>
          </a:p>
          <a:p>
            <a:r>
              <a:rPr lang="en-US" sz="2400" dirty="0"/>
              <a:t>How many tasks can you get a provider to complete at each patient encounter?</a:t>
            </a:r>
          </a:p>
          <a:p>
            <a:r>
              <a:rPr lang="en-US" sz="2400" dirty="0"/>
              <a:t>“If you make a change will it make a difference?”</a:t>
            </a:r>
          </a:p>
          <a:p>
            <a:r>
              <a:rPr lang="en-US" sz="2400" dirty="0"/>
              <a:t>Benefiting from new opportunities: transitions of care management codes and annual wellness examinations</a:t>
            </a:r>
          </a:p>
          <a:p>
            <a:r>
              <a:rPr lang="en-US" sz="2400" dirty="0"/>
              <a:t>A team of colleagues</a:t>
            </a:r>
          </a:p>
          <a:p>
            <a:r>
              <a:rPr lang="en-US" sz="2400" dirty="0"/>
              <a:t>How to be successful</a:t>
            </a:r>
          </a:p>
          <a:p>
            <a:endParaRPr lang="en-US" dirty="0"/>
          </a:p>
          <a:p>
            <a:endParaRPr lang="en-US"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56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Communication</a:t>
            </a:r>
          </a:p>
        </p:txBody>
      </p:sp>
      <p:sp>
        <p:nvSpPr>
          <p:cNvPr id="3" name="Content Placeholder 2"/>
          <p:cNvSpPr>
            <a:spLocks noGrp="1"/>
          </p:cNvSpPr>
          <p:nvPr>
            <p:ph idx="1"/>
          </p:nvPr>
        </p:nvSpPr>
        <p:spPr>
          <a:xfrm>
            <a:off x="800100" y="1828800"/>
            <a:ext cx="7543800" cy="4572001"/>
          </a:xfrm>
        </p:spPr>
        <p:txBody>
          <a:bodyPr>
            <a:normAutofit/>
          </a:bodyPr>
          <a:lstStyle/>
          <a:p>
            <a:endParaRPr lang="en-US" sz="2400" dirty="0"/>
          </a:p>
          <a:p>
            <a:r>
              <a:rPr lang="en-US" sz="2400" dirty="0"/>
              <a:t>In 1998, SETMA began publishing a weekly column in a local newspaper on health affairs.  All of those articles are posted on our website. </a:t>
            </a:r>
          </a:p>
          <a:p>
            <a:r>
              <a:rPr lang="en-US" sz="2400" dirty="0"/>
              <a:t>SETMA documented our progress and development and transparently shared our growth with the community.</a:t>
            </a:r>
          </a:p>
          <a:p>
            <a:r>
              <a:rPr lang="en-US" sz="2400" dirty="0"/>
              <a:t>On February 16, 2009, we began published articles on PC-MH and since we have published over 100 articles on the subject.</a:t>
            </a:r>
          </a:p>
        </p:txBody>
      </p:sp>
      <p:sp>
        <p:nvSpPr>
          <p:cNvPr id="4" name="Slide Number Placeholder 3"/>
          <p:cNvSpPr>
            <a:spLocks noGrp="1"/>
          </p:cNvSpPr>
          <p:nvPr>
            <p:ph type="sldNum" sz="quarter" idx="12"/>
          </p:nvPr>
        </p:nvSpPr>
        <p:spPr/>
        <p:txBody>
          <a:bodyPr/>
          <a:lstStyle/>
          <a:p>
            <a:fld id="{32F28A6F-8E41-4205-B3A1-EA9E89914676}"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Mission</a:t>
            </a:r>
            <a:r>
              <a:rPr lang="en-US" b="1" dirty="0"/>
              <a:t> </a:t>
            </a:r>
            <a:r>
              <a:rPr lang="en-US" sz="2800" dirty="0"/>
              <a:t>Statement</a:t>
            </a:r>
          </a:p>
        </p:txBody>
      </p:sp>
      <p:sp>
        <p:nvSpPr>
          <p:cNvPr id="3" name="Content Placeholder 2"/>
          <p:cNvSpPr>
            <a:spLocks noGrp="1"/>
          </p:cNvSpPr>
          <p:nvPr>
            <p:ph idx="1"/>
          </p:nvPr>
        </p:nvSpPr>
        <p:spPr>
          <a:xfrm>
            <a:off x="800100" y="1524000"/>
            <a:ext cx="7543800" cy="5334000"/>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800" dirty="0"/>
              <a:t>“To build a multi-specialty clinic in Southeast Texas which is worthy of the trust of every patient who seeks our help with their health, and to promote excellence in healthcare delivery by example.”</a:t>
            </a:r>
          </a:p>
        </p:txBody>
      </p:sp>
      <p:sp>
        <p:nvSpPr>
          <p:cNvPr id="4" name="Slide Number Placeholder 3"/>
          <p:cNvSpPr>
            <a:spLocks noGrp="1"/>
          </p:cNvSpPr>
          <p:nvPr>
            <p:ph type="sldNum" sz="quarter" idx="12"/>
          </p:nvPr>
        </p:nvSpPr>
        <p:spPr/>
        <p:txBody>
          <a:bodyPr/>
          <a:lstStyle/>
          <a:p>
            <a:fld id="{32F28A6F-8E41-4205-B3A1-EA9E89914676}"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SETMA’s</a:t>
            </a:r>
            <a:r>
              <a:rPr lang="en-US" b="1" dirty="0"/>
              <a:t> </a:t>
            </a:r>
            <a:r>
              <a:rPr lang="en-US" sz="2800" dirty="0"/>
              <a:t>Mottos</a:t>
            </a:r>
          </a:p>
        </p:txBody>
      </p:sp>
      <p:sp>
        <p:nvSpPr>
          <p:cNvPr id="3" name="Content Placeholder 2"/>
          <p:cNvSpPr>
            <a:spLocks noGrp="1"/>
          </p:cNvSpPr>
          <p:nvPr>
            <p:ph idx="1"/>
          </p:nvPr>
        </p:nvSpPr>
        <p:spPr>
          <a:xfrm>
            <a:off x="800100" y="1524000"/>
            <a:ext cx="7543800" cy="5334000"/>
          </a:xfrm>
        </p:spPr>
        <p:txBody>
          <a:bodyPr/>
          <a:lstStyle/>
          <a:p>
            <a:pPr algn="ctr">
              <a:buNone/>
            </a:pPr>
            <a:endParaRPr lang="en-US" b="1" dirty="0"/>
          </a:p>
          <a:p>
            <a:pPr algn="ctr">
              <a:buNone/>
            </a:pPr>
            <a:endParaRPr lang="en-US" sz="2400" b="1" dirty="0"/>
          </a:p>
          <a:p>
            <a:pPr algn="ctr">
              <a:buNone/>
            </a:pPr>
            <a:r>
              <a:rPr lang="en-US" sz="2800" b="1" dirty="0"/>
              <a:t>Public Motto</a:t>
            </a:r>
          </a:p>
          <a:p>
            <a:pPr algn="ctr">
              <a:buNone/>
            </a:pPr>
            <a:r>
              <a:rPr lang="en-US" sz="2800" b="1" dirty="0">
                <a:solidFill>
                  <a:srgbClr val="C00000"/>
                </a:solidFill>
              </a:rPr>
              <a:t>Healthcare Where Your Health is the Only Care</a:t>
            </a:r>
          </a:p>
          <a:p>
            <a:pPr algn="ctr"/>
            <a:endParaRPr lang="en-US" sz="2800" dirty="0"/>
          </a:p>
          <a:p>
            <a:pPr algn="ctr">
              <a:buNone/>
            </a:pPr>
            <a:r>
              <a:rPr lang="en-US" sz="2800" b="1" dirty="0"/>
              <a:t>Private Motto</a:t>
            </a:r>
            <a:endParaRPr lang="en-US" sz="2800" dirty="0"/>
          </a:p>
          <a:p>
            <a:pPr algn="ctr">
              <a:buNone/>
            </a:pPr>
            <a:r>
              <a:rPr lang="en-US" sz="2800" b="1" dirty="0">
                <a:solidFill>
                  <a:srgbClr val="C00000"/>
                </a:solidFill>
              </a:rPr>
              <a:t>Doing Good While We Do Well</a:t>
            </a:r>
          </a:p>
        </p:txBody>
      </p:sp>
      <p:sp>
        <p:nvSpPr>
          <p:cNvPr id="4" name="Slide Number Placeholder 3"/>
          <p:cNvSpPr>
            <a:spLocks noGrp="1"/>
          </p:cNvSpPr>
          <p:nvPr>
            <p:ph type="sldNum" sz="quarter" idx="12"/>
          </p:nvPr>
        </p:nvSpPr>
        <p:spPr/>
        <p:txBody>
          <a:bodyPr/>
          <a:lstStyle/>
          <a:p>
            <a:fld id="{32F28A6F-8E41-4205-B3A1-EA9E89914676}"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Challenges</a:t>
            </a:r>
          </a:p>
        </p:txBody>
      </p:sp>
      <p:sp>
        <p:nvSpPr>
          <p:cNvPr id="3" name="Content Placeholder 2"/>
          <p:cNvSpPr>
            <a:spLocks noGrp="1"/>
          </p:cNvSpPr>
          <p:nvPr>
            <p:ph idx="1"/>
          </p:nvPr>
        </p:nvSpPr>
        <p:spPr>
          <a:xfrm>
            <a:off x="800100" y="1600200"/>
            <a:ext cx="7543800" cy="5029200"/>
          </a:xfrm>
        </p:spPr>
        <p:txBody>
          <a:bodyPr>
            <a:noAutofit/>
          </a:bodyPr>
          <a:lstStyle/>
          <a:p>
            <a:pPr marL="514350" indent="-514350">
              <a:lnSpc>
                <a:spcPct val="100000"/>
              </a:lnSpc>
              <a:spcBef>
                <a:spcPts val="0"/>
              </a:spcBef>
              <a:buAutoNum type="arabicPeriod"/>
            </a:pPr>
            <a:r>
              <a:rPr lang="en-US" sz="2400" dirty="0"/>
              <a:t>December 2, 1995, a partner, two broken legs.</a:t>
            </a:r>
          </a:p>
          <a:p>
            <a:pPr marL="514350" indent="-514350">
              <a:lnSpc>
                <a:spcPct val="100000"/>
              </a:lnSpc>
              <a:spcBef>
                <a:spcPts val="0"/>
              </a:spcBef>
              <a:buAutoNum type="arabicPeriod"/>
            </a:pPr>
            <a:r>
              <a:rPr lang="en-US" sz="2400" dirty="0"/>
              <a:t>March, 1996, Health Insurance purchased, one employee  to cost an addition $10,000 a year.  </a:t>
            </a:r>
          </a:p>
          <a:p>
            <a:pPr marL="514350" indent="-514350">
              <a:lnSpc>
                <a:spcPct val="100000"/>
              </a:lnSpc>
              <a:spcBef>
                <a:spcPts val="0"/>
              </a:spcBef>
              <a:buAutoNum type="arabicPeriod"/>
            </a:pPr>
            <a:r>
              <a:rPr lang="en-US" sz="2400" dirty="0"/>
              <a:t>October 16,1996, one partner filed an injunction against the others.</a:t>
            </a:r>
          </a:p>
          <a:p>
            <a:pPr marL="514350" indent="-514350">
              <a:lnSpc>
                <a:spcPct val="100000"/>
              </a:lnSpc>
              <a:spcBef>
                <a:spcPts val="0"/>
              </a:spcBef>
              <a:buAutoNum type="arabicPeriod"/>
            </a:pPr>
            <a:r>
              <a:rPr lang="en-US" sz="2400" dirty="0"/>
              <a:t>October, 1997, SETMA determined to transition to electronic medical records.</a:t>
            </a:r>
          </a:p>
          <a:p>
            <a:pPr marL="514350" indent="-514350">
              <a:lnSpc>
                <a:spcPct val="100000"/>
              </a:lnSpc>
              <a:spcBef>
                <a:spcPts val="0"/>
              </a:spcBef>
              <a:buAutoNum type="arabicPeriod"/>
            </a:pPr>
            <a:r>
              <a:rPr lang="en-US" sz="2400" dirty="0"/>
              <a:t>March, 2006, another partner filed injunction.</a:t>
            </a:r>
          </a:p>
          <a:p>
            <a:pPr marL="514350" indent="-514350">
              <a:lnSpc>
                <a:spcPct val="100000"/>
              </a:lnSpc>
              <a:spcBef>
                <a:spcPts val="0"/>
              </a:spcBef>
              <a:buAutoNum type="arabicPeriod"/>
            </a:pPr>
            <a:r>
              <a:rPr lang="en-US" sz="2400" dirty="0"/>
              <a:t>April 12, 2007, two partners resigned (July 30, 2007, 8 physicians left SETMA)</a:t>
            </a:r>
          </a:p>
          <a:p>
            <a:pPr marL="514350" indent="-514350">
              <a:lnSpc>
                <a:spcPct val="100000"/>
              </a:lnSpc>
              <a:spcBef>
                <a:spcPts val="0"/>
              </a:spcBef>
              <a:buAutoNum type="arabicPeriod"/>
            </a:pPr>
            <a:endParaRPr lang="en-US" sz="2000" dirty="0"/>
          </a:p>
          <a:p>
            <a:pPr marL="0" indent="0" algn="ctr">
              <a:buNone/>
            </a:pPr>
            <a:r>
              <a:rPr lang="en-US" sz="2400" dirty="0">
                <a:solidFill>
                  <a:srgbClr val="C00000"/>
                </a:solidFill>
              </a:rPr>
              <a:t>Principle:  Every time a physician left SETMA, SETMA was strengthened and improved.  </a:t>
            </a:r>
            <a:endParaRPr lang="en-US" sz="2400" dirty="0"/>
          </a:p>
        </p:txBody>
      </p:sp>
      <p:sp>
        <p:nvSpPr>
          <p:cNvPr id="4" name="Slide Number Placeholder 3"/>
          <p:cNvSpPr>
            <a:spLocks noGrp="1"/>
          </p:cNvSpPr>
          <p:nvPr>
            <p:ph type="sldNum" sz="quarter" idx="12"/>
          </p:nvPr>
        </p:nvSpPr>
        <p:spPr/>
        <p:txBody>
          <a:bodyPr/>
          <a:lstStyle/>
          <a:p>
            <a:fld id="{32F28A6F-8E41-4205-B3A1-EA9E89914676}"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themeOverride>
</file>

<file path=ppt/theme/themeOverride2.xml><?xml version="1.0" encoding="utf-8"?>
<a:themeOverride xmlns:a="http://schemas.openxmlformats.org/drawingml/2006/main">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themeOverride>
</file>

<file path=docProps/app.xml><?xml version="1.0" encoding="utf-8"?>
<Properties xmlns="http://schemas.openxmlformats.org/officeDocument/2006/extended-properties" xmlns:vt="http://schemas.openxmlformats.org/officeDocument/2006/docPropsVTypes">
  <Template/>
  <TotalTime>530</TotalTime>
  <Words>3775</Words>
  <Application>Microsoft Office PowerPoint</Application>
  <PresentationFormat>On-screen Show (4:3)</PresentationFormat>
  <Paragraphs>363</Paragraphs>
  <Slides>56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Franklin Gothic Medium</vt:lpstr>
      <vt:lpstr>Impact</vt:lpstr>
      <vt:lpstr>Medical Health 16x9</vt:lpstr>
      <vt:lpstr> Pearls In Internal Medicine  </vt:lpstr>
      <vt:lpstr>Motivations</vt:lpstr>
      <vt:lpstr>Principles</vt:lpstr>
      <vt:lpstr>Communication – The SETMA Sentinel </vt:lpstr>
      <vt:lpstr>Communication</vt:lpstr>
      <vt:lpstr>Communication</vt:lpstr>
      <vt:lpstr>Mission Statement</vt:lpstr>
      <vt:lpstr>SETMA’s Mottos</vt:lpstr>
      <vt:lpstr>Challenges</vt:lpstr>
      <vt:lpstr>EMR Pilgrimage Transition</vt:lpstr>
      <vt:lpstr>Four Seminal Events Number One</vt:lpstr>
      <vt:lpstr>Seminal Events Number One</vt:lpstr>
      <vt:lpstr>Seminal Event Number Two</vt:lpstr>
      <vt:lpstr>Seminal Event Number Two</vt:lpstr>
      <vt:lpstr>Seminal Event Number Three</vt:lpstr>
      <vt:lpstr>Seminal Event Number Four</vt:lpstr>
      <vt:lpstr>Achievements and Milestones</vt:lpstr>
      <vt:lpstr>Achievements and Milestones</vt:lpstr>
      <vt:lpstr>Achievements and Milestones</vt:lpstr>
      <vt:lpstr>Achievements and Milestones</vt:lpstr>
      <vt:lpstr>Achievements and Milestones</vt:lpstr>
      <vt:lpstr>Achievements and Milestones</vt:lpstr>
      <vt:lpstr>Transforming Healthcare</vt:lpstr>
      <vt:lpstr>Quality Metrics Philosophy</vt:lpstr>
      <vt:lpstr>Quality Metrics Philosophy</vt:lpstr>
      <vt:lpstr>Quality Metrics Philosophy</vt:lpstr>
      <vt:lpstr>The Limitations of Quality Metrics</vt:lpstr>
      <vt:lpstr>Technology Can Deal With Disease But Cannot Produce Health </vt:lpstr>
      <vt:lpstr>What To Do and How To Do It</vt:lpstr>
      <vt:lpstr>SETMA’s Model of Care</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II -- Auditing Provider Performance</vt:lpstr>
      <vt:lpstr>Step II -- Auditing Provider Performance</vt:lpstr>
      <vt:lpstr>Step II -- Auditing Provider Performance</vt:lpstr>
      <vt:lpstr>Step III -- Analyzing Performance</vt:lpstr>
      <vt:lpstr>Step III -- Analyzing Performance</vt:lpstr>
      <vt:lpstr>Step III -- Analyzing Performance</vt:lpstr>
      <vt:lpstr>Step III -- Analyzing Performance</vt:lpstr>
      <vt:lpstr>Step IV - Public Reporting of Performance</vt:lpstr>
      <vt:lpstr>Step IV - Public Reporting of Performance</vt:lpstr>
      <vt:lpstr>Step IV - Public Reporting of Performance</vt:lpstr>
      <vt:lpstr>Step IV - Public Reporting of Performance</vt:lpstr>
      <vt:lpstr>Step V -- Quality Assessment &amp;  Performance Improvement</vt:lpstr>
      <vt:lpstr>Step V -- Quality Assessment &amp;  Performance Improvement</vt:lpstr>
      <vt:lpstr>Coordination of Care </vt:lpstr>
      <vt:lpstr>Coordination of Care</vt:lpstr>
      <vt:lpstr>Director of Coordinated Care</vt:lpstr>
      <vt:lpstr>The Transformation</vt:lpstr>
      <vt:lpstr>Where We Are Headed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L. Holly</dc:creator>
  <cp:lastModifiedBy>Dale R. Fontenot</cp:lastModifiedBy>
  <cp:revision>145</cp:revision>
  <dcterms:created xsi:type="dcterms:W3CDTF">2013-09-23T12:00:10Z</dcterms:created>
  <dcterms:modified xsi:type="dcterms:W3CDTF">2020-08-23T20:53:45Z</dcterms:modified>
</cp:coreProperties>
</file>