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503" r:id="rId3"/>
    <p:sldId id="504" r:id="rId4"/>
    <p:sldId id="505" r:id="rId5"/>
    <p:sldId id="313" r:id="rId6"/>
    <p:sldId id="314" r:id="rId7"/>
    <p:sldId id="315" r:id="rId8"/>
    <p:sldId id="316" r:id="rId9"/>
    <p:sldId id="317" r:id="rId10"/>
    <p:sldId id="318" r:id="rId11"/>
    <p:sldId id="352" r:id="rId12"/>
    <p:sldId id="283" r:id="rId13"/>
    <p:sldId id="492" r:id="rId14"/>
    <p:sldId id="494" r:id="rId15"/>
    <p:sldId id="493" r:id="rId16"/>
    <p:sldId id="496" r:id="rId17"/>
    <p:sldId id="507" r:id="rId18"/>
    <p:sldId id="379" r:id="rId19"/>
    <p:sldId id="380" r:id="rId20"/>
    <p:sldId id="498" r:id="rId21"/>
    <p:sldId id="508" r:id="rId22"/>
    <p:sldId id="499" r:id="rId23"/>
    <p:sldId id="501" r:id="rId24"/>
    <p:sldId id="502" r:id="rId25"/>
    <p:sldId id="381" r:id="rId26"/>
    <p:sldId id="385" r:id="rId27"/>
    <p:sldId id="387" r:id="rId28"/>
    <p:sldId id="393" r:id="rId29"/>
    <p:sldId id="397" r:id="rId30"/>
    <p:sldId id="405" r:id="rId31"/>
    <p:sldId id="435" r:id="rId32"/>
    <p:sldId id="416" r:id="rId33"/>
    <p:sldId id="418" r:id="rId34"/>
    <p:sldId id="420" r:id="rId35"/>
    <p:sldId id="423" r:id="rId36"/>
    <p:sldId id="424" r:id="rId37"/>
    <p:sldId id="425" r:id="rId38"/>
    <p:sldId id="426" r:id="rId39"/>
    <p:sldId id="427" r:id="rId40"/>
    <p:sldId id="428" r:id="rId41"/>
    <p:sldId id="431" r:id="rId42"/>
    <p:sldId id="433" r:id="rId43"/>
    <p:sldId id="434" r:id="rId44"/>
    <p:sldId id="437" r:id="rId45"/>
    <p:sldId id="438" r:id="rId46"/>
    <p:sldId id="436" r:id="rId47"/>
    <p:sldId id="287" r:id="rId48"/>
    <p:sldId id="288" r:id="rId49"/>
    <p:sldId id="289" r:id="rId50"/>
    <p:sldId id="440" r:id="rId51"/>
    <p:sldId id="439"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0" r:id="rId102"/>
    <p:sldId id="491"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6" autoAdjust="0"/>
    <p:restoredTop sz="94660"/>
  </p:normalViewPr>
  <p:slideViewPr>
    <p:cSldViewPr>
      <p:cViewPr varScale="1">
        <p:scale>
          <a:sx n="81" d="100"/>
          <a:sy n="81" d="100"/>
        </p:scale>
        <p:origin x="15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BCB66A-22D6-4CFA-BCF4-AA8AA8909235}" type="datetimeFigureOut">
              <a:rPr lang="en-US"/>
              <a:pPr>
                <a:defRPr/>
              </a:pPr>
              <a:t>8/23/2020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02182E6-B6C4-44DB-8253-99016E5B47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63B1B-D9B4-480C-A487-59AB79F391A2}"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FF4ACD-0A08-44FE-8C2B-5A3AB5D44710}" type="slidenum">
              <a:rPr lang="en-US" smtClean="0"/>
              <a:pPr/>
              <a:t>101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6D297-97EE-43A6-BAF3-A911E3AE0302}" type="slidenum">
              <a:rPr lang="en-US" smtClean="0"/>
              <a:pPr/>
              <a:t>102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B34329-7ED9-4E0F-9789-CA7ED5B3C9DA}"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AAAD4-507B-4981-8340-F1FA0D595062}"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B8965-6B2A-49E5-BB84-F57AB83FF163}" type="slidenum">
              <a:rPr lang="en-US" smtClean="0"/>
              <a:pPr/>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2C9D95-D8FE-4148-9170-EFB64F0091EE}"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46A60-305E-455B-8AC1-5BF7CB3E6344}"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D5809-5CF3-4170-88E2-D2BF4AEFB3C5}" type="slidenum">
              <a:rPr lang="en-US" smtClean="0"/>
              <a:pPr/>
              <a:t>97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E7603-447D-475D-8B6C-18CA7AE3ADBE}" type="slidenum">
              <a:rPr lang="en-US" smtClean="0"/>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4C7A13-715A-4810-B2DA-CF8C875B4F57}"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17"/>
          <p:cNvSpPr>
            <a:spLocks noGrp="1"/>
          </p:cNvSpPr>
          <p:nvPr>
            <p:ph type="dt" sz="half" idx="10"/>
          </p:nvPr>
        </p:nvSpPr>
        <p:spPr/>
        <p:txBody>
          <a:bodyPr/>
          <a:lstStyle>
            <a:lvl1pPr>
              <a:defRPr/>
            </a:lvl1pPr>
          </a:lstStyle>
          <a:p>
            <a:pPr>
              <a:defRPr/>
            </a:pPr>
            <a:fld id="{4B29390A-8148-4A94-BCEE-AEC78F82556F}" type="datetime1">
              <a:rPr lang="en-US"/>
              <a:pPr>
                <a:defRPr/>
              </a:pPr>
              <a:t>8/23/2020</a:t>
            </a:fld>
            <a:endParaRPr lang="en-US" dirty="0"/>
          </a:p>
        </p:txBody>
      </p:sp>
      <p:sp>
        <p:nvSpPr>
          <p:cNvPr id="16" name="Slide Number Placeholder 18"/>
          <p:cNvSpPr>
            <a:spLocks noGrp="1"/>
          </p:cNvSpPr>
          <p:nvPr>
            <p:ph type="sldNum" sz="quarter" idx="11"/>
          </p:nvPr>
        </p:nvSpPr>
        <p:spPr/>
        <p:txBody>
          <a:bodyPr/>
          <a:lstStyle>
            <a:lvl1pPr>
              <a:defRPr/>
            </a:lvl1pPr>
          </a:lstStyle>
          <a:p>
            <a:pPr>
              <a:defRPr/>
            </a:pPr>
            <a:fld id="{970208D3-68FA-413A-A5E4-0E727E6C7AFE}" type="slidenum">
              <a:rPr lang="en-US"/>
              <a:pPr>
                <a:defRPr/>
              </a:pPr>
              <a:t>‹#›</a:t>
            </a:fld>
            <a:endParaRPr lang="en-US" dirty="0"/>
          </a:p>
        </p:txBody>
      </p:sp>
      <p:sp>
        <p:nvSpPr>
          <p:cNvPr id="17" name="Footer Placeholder 19"/>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DDE25A-79C4-4432-9728-6E04814E4460}" type="datetime1">
              <a:rPr lang="en-US"/>
              <a:pPr>
                <a:defRPr/>
              </a:pPr>
              <a:t>8/23/2020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86253-B855-4DEA-B021-5E1FF57B4C8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F481B1B9-17C8-4676-B403-D0F27A55B91A}"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2DBFF51D-93C2-405A-AD9B-2D2FD5B30930}" type="datetime1">
              <a:rPr lang="en-US"/>
              <a:pPr>
                <a:defRPr/>
              </a:pPr>
              <a:t>8/23/2020</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9347F6-D08D-4AE2-83A2-6EFFA1AAABB4}" type="datetime1">
              <a:rPr lang="en-US"/>
              <a:pPr>
                <a:defRPr/>
              </a:pPr>
              <a:t>8/23/2020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419600" y="6340475"/>
            <a:ext cx="457200" cy="441325"/>
          </a:xfrm>
        </p:spPr>
        <p:txBody>
          <a:bodyPr/>
          <a:lstStyle>
            <a:lvl1pPr>
              <a:defRPr>
                <a:solidFill>
                  <a:schemeClr val="bg1"/>
                </a:solidFill>
              </a:defRPr>
            </a:lvl1pPr>
          </a:lstStyle>
          <a:p>
            <a:pPr>
              <a:defRPr/>
            </a:pPr>
            <a:fld id="{60A85327-03E5-4185-8251-49B8C4262D5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2DAA50B3-377A-4A09-810E-3F8C623D4828}" type="datetime1">
              <a:rPr lang="en-US"/>
              <a:pPr>
                <a:defRPr/>
              </a:pPr>
              <a:t>8/23/2020</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A58FDCD8-F300-442C-8E61-B1892F1954E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5EFF0EF-CF3F-493B-BDE9-461CBD4BCA8C}" type="datetime1">
              <a:rPr lang="en-US"/>
              <a:pPr>
                <a:defRPr/>
              </a:pPr>
              <a:t>8/23/2020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37AE0F4-F1C6-4BBA-8D66-185043B34F0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5217E0F0-2AA1-43EF-93BA-4A7594FAF0E0}" type="datetime1">
              <a:rPr lang="en-US"/>
              <a:pPr>
                <a:defRPr/>
              </a:pPr>
              <a:t>8/23/2020</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5A2207F-E7F1-4106-B2BD-E4CFE620532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208F2EA-DFFA-4809-8C73-CC67C5FD2F6A}" type="datetime1">
              <a:rPr lang="en-US"/>
              <a:pPr>
                <a:defRPr/>
              </a:pPr>
              <a:t>8/23/2020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372C38E-B56F-4864-A3CD-4D0D7E2043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4EC9227F-AFF5-4FD6-B2CA-AF15329DD99E}" type="datetime1">
              <a:rPr lang="en-US"/>
              <a:pPr>
                <a:defRPr/>
              </a:pPr>
              <a:t>8/23/2020</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085CAEC-BE25-4152-9F57-8873246C73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2C7D611-D893-437C-86C7-9AC52FCA5703}"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86D1DA90-5353-465C-AF6D-19B50B529E0E}" type="datetime1">
              <a:rPr lang="en-US"/>
              <a:pPr>
                <a:defRPr/>
              </a:pPr>
              <a:t>8/23/2020</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90992AC-D26F-4210-B4EE-3947964F519B}"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C57E08CA-553D-4E1C-81F3-ED71E02EAF11}" type="datetime1">
              <a:rPr lang="en-US"/>
              <a:pPr>
                <a:defRPr/>
              </a:pPr>
              <a:t>8/23/2020</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E0D92C31-1937-4A90-A4EE-D98033177F98}" type="datetime1">
              <a:rPr lang="en-US"/>
              <a:pPr>
                <a:defRPr/>
              </a:pPr>
              <a:t>8/23/2020</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3B0BA776-1B50-4159-8188-568A65ECB24F}"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cid:image002.jpg@01CBE37F.BFB89D5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cid:image004.jpg@01CBE37F.BFB89D5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819400"/>
            <a:ext cx="7696200" cy="4038600"/>
          </a:xfrm>
        </p:spPr>
        <p:txBody>
          <a:bodyPr>
            <a:normAutofit/>
          </a:bodyPr>
          <a:lstStyle/>
          <a:p>
            <a:pPr eaLnBrk="1" fontAlgn="auto" hangingPunct="1">
              <a:spcAft>
                <a:spcPts val="0"/>
              </a:spcAft>
              <a:buFont typeface="Wingdings 2"/>
              <a:buNone/>
              <a:defRPr/>
            </a:pPr>
            <a:endParaRPr lang="en-US" sz="2000" b="0" dirty="0"/>
          </a:p>
          <a:p>
            <a:pPr eaLnBrk="1" fontAlgn="auto" hangingPunct="1">
              <a:spcAft>
                <a:spcPts val="0"/>
              </a:spcAft>
              <a:buFont typeface="Wingdings 2"/>
              <a:buNone/>
              <a:defRPr/>
            </a:pPr>
            <a:endParaRPr lang="en-US" sz="2000" b="0" dirty="0"/>
          </a:p>
          <a:p>
            <a:pPr eaLnBrk="1" fontAlgn="auto" hangingPunct="1">
              <a:spcAft>
                <a:spcPts val="0"/>
              </a:spcAft>
              <a:buFont typeface="Wingdings 2"/>
              <a:buNone/>
              <a:defRPr/>
            </a:pPr>
            <a:r>
              <a:rPr lang="en-US" sz="2000" b="0" dirty="0"/>
              <a:t>Dr. James L. Holly, CEO</a:t>
            </a:r>
          </a:p>
          <a:p>
            <a:pPr eaLnBrk="1" fontAlgn="auto" hangingPunct="1">
              <a:spcAft>
                <a:spcPts val="0"/>
              </a:spcAft>
              <a:buFont typeface="Wingdings 2"/>
              <a:buNone/>
              <a:defRPr/>
            </a:pPr>
            <a:r>
              <a:rPr lang="en-US" sz="2000" b="0" dirty="0"/>
              <a:t>Southeast Texas Medical Associates, LLP</a:t>
            </a:r>
          </a:p>
          <a:p>
            <a:pPr eaLnBrk="1" fontAlgn="auto" hangingPunct="1">
              <a:spcAft>
                <a:spcPts val="0"/>
              </a:spcAft>
              <a:buFont typeface="Wingdings 2"/>
              <a:buNone/>
              <a:defRPr/>
            </a:pPr>
            <a:endParaRPr lang="en-US" sz="2000" b="0" dirty="0"/>
          </a:p>
          <a:p>
            <a:pPr eaLnBrk="1" fontAlgn="auto" hangingPunct="1">
              <a:spcAft>
                <a:spcPts val="0"/>
              </a:spcAft>
              <a:buFont typeface="Wingdings 2"/>
              <a:buNone/>
              <a:defRPr/>
            </a:pPr>
            <a:endParaRPr lang="en-US" sz="2000" b="0" dirty="0"/>
          </a:p>
          <a:p>
            <a:pPr eaLnBrk="1" fontAlgn="auto" hangingPunct="1">
              <a:spcAft>
                <a:spcPts val="0"/>
              </a:spcAft>
              <a:buFont typeface="Wingdings 2"/>
              <a:buNone/>
              <a:defRPr/>
            </a:pPr>
            <a:r>
              <a:rPr lang="en-US" sz="2000" b="0" dirty="0"/>
              <a:t>Society For Academic CME </a:t>
            </a:r>
          </a:p>
          <a:p>
            <a:pPr eaLnBrk="1" fontAlgn="auto" hangingPunct="1">
              <a:spcAft>
                <a:spcPts val="0"/>
              </a:spcAft>
              <a:buFont typeface="Wingdings 2"/>
              <a:buNone/>
              <a:defRPr/>
            </a:pPr>
            <a:r>
              <a:rPr lang="en-US" sz="2000" b="0" dirty="0"/>
              <a:t>April 8, 2011</a:t>
            </a:r>
          </a:p>
          <a:p>
            <a:pPr eaLnBrk="1" fontAlgn="auto" hangingPunct="1">
              <a:spcAft>
                <a:spcPts val="0"/>
              </a:spcAft>
              <a:buFont typeface="Wingdings 2"/>
              <a:buNone/>
              <a:defRPr/>
            </a:pPr>
            <a:endParaRPr lang="en-US" sz="2000" b="0" dirty="0"/>
          </a:p>
          <a:p>
            <a:pPr eaLnBrk="1" fontAlgn="auto" hangingPunct="1">
              <a:spcAft>
                <a:spcPts val="0"/>
              </a:spcAft>
              <a:buFont typeface="Wingdings 2"/>
              <a:buNone/>
              <a:defRPr/>
            </a:pPr>
            <a:r>
              <a:rPr lang="en-US" sz="2000" b="0" dirty="0"/>
              <a:t>New York, New York</a:t>
            </a:r>
          </a:p>
        </p:txBody>
      </p:sp>
      <p:sp>
        <p:nvSpPr>
          <p:cNvPr id="13315" name="Title 1"/>
          <p:cNvSpPr>
            <a:spLocks noGrp="1"/>
          </p:cNvSpPr>
          <p:nvPr>
            <p:ph type="ctrTitle"/>
          </p:nvPr>
        </p:nvSpPr>
        <p:spPr>
          <a:xfrm>
            <a:off x="152400" y="381000"/>
            <a:ext cx="8839200" cy="1371600"/>
          </a:xfrm>
        </p:spPr>
        <p:txBody>
          <a:bodyPr/>
          <a:lstStyle/>
          <a:p>
            <a:pPr eaLnBrk="1" hangingPunct="1">
              <a:defRPr/>
            </a:pPr>
            <a:r>
              <a:rPr lang="en-US" cap="small" dirty="0"/>
              <a:t>Performance Improvement CME</a:t>
            </a:r>
          </a:p>
        </p:txBody>
      </p:sp>
      <p:sp>
        <p:nvSpPr>
          <p:cNvPr id="4" name="Slide Number Placeholder 3"/>
          <p:cNvSpPr>
            <a:spLocks noGrp="1"/>
          </p:cNvSpPr>
          <p:nvPr>
            <p:ph type="sldNum" sz="quarter" idx="11"/>
          </p:nvPr>
        </p:nvSpPr>
        <p:spPr/>
        <p:txBody>
          <a:bodyPr/>
          <a:lstStyle/>
          <a:p>
            <a:pPr>
              <a:defRPr/>
            </a:pPr>
            <a:fld id="{8E8D0E29-CA94-4BFB-A063-5873D55811F8}" type="slidenum">
              <a:rPr lang="en-US"/>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758825"/>
          </a:xfrm>
        </p:spPr>
        <p:txBody>
          <a:bodyPr/>
          <a:lstStyle/>
          <a:p>
            <a:pPr>
              <a:defRPr/>
            </a:pPr>
            <a:r>
              <a:rPr lang="en-US" dirty="0"/>
              <a:t>COGNOS Diabetes Audit – Ethnicity</a:t>
            </a:r>
          </a:p>
        </p:txBody>
      </p:sp>
      <p:pic>
        <p:nvPicPr>
          <p:cNvPr id="22531" name="Picture 2"/>
          <p:cNvPicPr>
            <a:picLocks noGrp="1" noChangeAspect="1" noChangeArrowheads="1"/>
          </p:cNvPicPr>
          <p:nvPr>
            <p:ph sz="quarter" idx="1"/>
          </p:nvPr>
        </p:nvPicPr>
        <p:blipFill>
          <a:blip r:embed="rId2" cstate="print"/>
          <a:srcRect/>
          <a:stretch>
            <a:fillRect/>
          </a:stretch>
        </p:blipFill>
        <p:spPr>
          <a:xfrm>
            <a:off x="2286000" y="1909763"/>
            <a:ext cx="4648200" cy="3957637"/>
          </a:xfrm>
        </p:spPr>
      </p:pic>
      <p:sp>
        <p:nvSpPr>
          <p:cNvPr id="4" name="Slide Number Placeholder 3"/>
          <p:cNvSpPr>
            <a:spLocks noGrp="1"/>
          </p:cNvSpPr>
          <p:nvPr>
            <p:ph type="sldNum" sz="quarter" idx="12"/>
          </p:nvPr>
        </p:nvSpPr>
        <p:spPr/>
        <p:txBody>
          <a:bodyPr/>
          <a:lstStyle/>
          <a:p>
            <a:pPr>
              <a:defRPr/>
            </a:pPr>
            <a:fld id="{BB4E624C-DAB5-4C49-BCD6-A0025FC1CA6C}" type="slidenum">
              <a:rPr lang="en-US"/>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lstStyle/>
          <a:p>
            <a:pPr>
              <a:defRPr/>
            </a:pPr>
            <a:r>
              <a:rPr lang="en-US" sz="2800" dirty="0"/>
              <a:t>Step 5 – Quality Assessment &amp; Performance Improvement</a:t>
            </a:r>
          </a:p>
        </p:txBody>
      </p:sp>
      <p:sp>
        <p:nvSpPr>
          <p:cNvPr id="3" name="Content Placeholder 2"/>
          <p:cNvSpPr>
            <a:spLocks noGrp="1"/>
          </p:cNvSpPr>
          <p:nvPr>
            <p:ph sz="quarter" idx="1"/>
          </p:nvPr>
        </p:nvSpPr>
        <p:spPr>
          <a:xfrm>
            <a:off x="301625" y="2209800"/>
            <a:ext cx="8504238" cy="3889375"/>
          </a:xfrm>
        </p:spPr>
        <p:txBody>
          <a:bodyPr/>
          <a:lstStyle/>
          <a:p>
            <a:pPr marL="514350" indent="-514350">
              <a:buFont typeface="Arial" pitchFamily="34" charset="0"/>
              <a:buChar char="•"/>
              <a:defRPr/>
            </a:pPr>
            <a:r>
              <a:rPr lang="en-US" dirty="0"/>
              <a:t>The </a:t>
            </a:r>
            <a:r>
              <a:rPr lang="en-US" b="1" dirty="0"/>
              <a:t>Quality Assessment and Performance Improvement </a:t>
            </a:r>
            <a:r>
              <a:rPr lang="en-US" dirty="0"/>
              <a:t>(QAPI) Initiatives -- this year SETMA’s initiatives involve the elimination of all ethnic diversities of care in diabetes, hypertension  and  dyslipidemia. Also, we have designed a program for reducing preventable readmissions to the hospital. </a:t>
            </a:r>
          </a:p>
          <a:p>
            <a:pPr marL="514350" indent="-514350">
              <a:buFont typeface="+mj-lt"/>
              <a:buAutoNum type="arabicPeriod" startAt="5"/>
              <a:defRPr/>
            </a:pPr>
            <a:endParaRPr lang="en-US" dirty="0"/>
          </a:p>
          <a:p>
            <a:pPr marL="457200" indent="-457200">
              <a:buFont typeface="+mj-lt"/>
              <a:buAutoNum type="arabicPeriod" startAt="5"/>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25B53CA8-A424-4C5E-8740-450BDA10E272}" type="slidenum">
              <a:rPr lang="en-US"/>
              <a:pPr>
                <a:defRPr/>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defRPr/>
            </a:pPr>
            <a:r>
              <a:rPr lang="en-US" sz="2800" dirty="0"/>
              <a:t>Step 5 – Quality Assessment &amp; Performance Improvement</a:t>
            </a:r>
          </a:p>
        </p:txBody>
      </p:sp>
      <p:sp>
        <p:nvSpPr>
          <p:cNvPr id="115715" name="Content Placeholder 3"/>
          <p:cNvSpPr>
            <a:spLocks noGrp="1"/>
          </p:cNvSpPr>
          <p:nvPr>
            <p:ph sz="quarter" idx="1"/>
          </p:nvPr>
        </p:nvSpPr>
        <p:spPr>
          <a:xfrm>
            <a:off x="301625" y="2438400"/>
            <a:ext cx="8504238" cy="3660775"/>
          </a:xfrm>
        </p:spPr>
        <p:txBody>
          <a:bodyPr/>
          <a:lstStyle/>
          <a:p>
            <a:pPr>
              <a:buFont typeface="Arial" charset="0"/>
              <a:buChar char="•"/>
            </a:pPr>
            <a:r>
              <a:rPr lang="en-US"/>
              <a:t>This logical and sequential process is possible and is rewarding for provider and patient.  This process has set SETMA on a course for successful and excellent healthcare delivery.  Our tracking, auditing, analysis, reporting and design will keep us on that course.</a:t>
            </a:r>
          </a:p>
        </p:txBody>
      </p:sp>
      <p:sp>
        <p:nvSpPr>
          <p:cNvPr id="4" name="Slide Number Placeholder 3"/>
          <p:cNvSpPr>
            <a:spLocks noGrp="1"/>
          </p:cNvSpPr>
          <p:nvPr>
            <p:ph type="sldNum" sz="quarter" idx="12"/>
          </p:nvPr>
        </p:nvSpPr>
        <p:spPr/>
        <p:txBody>
          <a:bodyPr/>
          <a:lstStyle/>
          <a:p>
            <a:pPr>
              <a:defRPr/>
            </a:pPr>
            <a:fld id="{DF9C8AB1-FE25-404E-8ED8-F1B15250F421}" type="slidenum">
              <a:rPr lang="en-US"/>
              <a:pPr>
                <a:defRPr/>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defRPr/>
            </a:pPr>
            <a:r>
              <a:rPr lang="en-US" sz="2800" dirty="0"/>
              <a:t>Step 5 – Quality Assessment &amp; Performance Improvement</a:t>
            </a:r>
          </a:p>
        </p:txBody>
      </p:sp>
      <p:sp>
        <p:nvSpPr>
          <p:cNvPr id="116739" name="Content Placeholder 3"/>
          <p:cNvSpPr>
            <a:spLocks noGrp="1"/>
          </p:cNvSpPr>
          <p:nvPr>
            <p:ph sz="quarter" idx="1"/>
          </p:nvPr>
        </p:nvSpPr>
        <p:spPr>
          <a:xfrm>
            <a:off x="301625" y="2590800"/>
            <a:ext cx="8504238" cy="3508375"/>
          </a:xfrm>
        </p:spPr>
        <p:txBody>
          <a:bodyPr/>
          <a:lstStyle/>
          <a:p>
            <a:pPr marL="6350" indent="7938" algn="ctr">
              <a:buFont typeface="Wingdings 2" pitchFamily="18" charset="2"/>
              <a:buNone/>
            </a:pPr>
            <a:r>
              <a:rPr lang="en-US"/>
              <a:t>SETMA’s Model of Care has and is transforming our delivery of healthcare, allowing us to provide cost effective, excellent care with high patient satisfaction.  This Model is evolving and will certainly change over the years as will the quality metrics which are at its core.</a:t>
            </a:r>
          </a:p>
        </p:txBody>
      </p:sp>
      <p:sp>
        <p:nvSpPr>
          <p:cNvPr id="4" name="Slide Number Placeholder 3"/>
          <p:cNvSpPr>
            <a:spLocks noGrp="1"/>
          </p:cNvSpPr>
          <p:nvPr>
            <p:ph type="sldNum" sz="quarter" idx="12"/>
          </p:nvPr>
        </p:nvSpPr>
        <p:spPr/>
        <p:txBody>
          <a:bodyPr/>
          <a:lstStyle/>
          <a:p>
            <a:pPr>
              <a:defRPr/>
            </a:pPr>
            <a:fld id="{10F069D6-1E74-474E-9496-16E208B26132}" type="slidenum">
              <a:rPr lang="en-US"/>
              <a:pPr>
                <a:defRPr/>
              </a:pPr>
              <a:t>102</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Trust and Hope</a:t>
            </a:r>
          </a:p>
        </p:txBody>
      </p:sp>
      <p:sp>
        <p:nvSpPr>
          <p:cNvPr id="23555" name="Content Placeholder 2"/>
          <p:cNvSpPr>
            <a:spLocks noGrp="1"/>
          </p:cNvSpPr>
          <p:nvPr>
            <p:ph sz="quarter" idx="1"/>
          </p:nvPr>
        </p:nvSpPr>
        <p:spPr>
          <a:xfrm>
            <a:off x="301625" y="2209800"/>
            <a:ext cx="8504238" cy="3889375"/>
          </a:xfrm>
        </p:spPr>
        <p:txBody>
          <a:bodyPr/>
          <a:lstStyle/>
          <a:p>
            <a:pPr algn="ctr">
              <a:buFont typeface="Wingdings 2" pitchFamily="18" charset="2"/>
              <a:buNone/>
            </a:pPr>
            <a:r>
              <a:rPr lang="en-US"/>
              <a:t>In the midst of health-information-technology</a:t>
            </a:r>
          </a:p>
          <a:p>
            <a:pPr algn="ctr">
              <a:buFont typeface="Wingdings 2" pitchFamily="18" charset="2"/>
              <a:buNone/>
            </a:pPr>
            <a:r>
              <a:rPr lang="en-US"/>
              <a:t>innovation, we must never forget that the</a:t>
            </a:r>
          </a:p>
          <a:p>
            <a:pPr algn="ctr">
              <a:buFont typeface="Wingdings 2" pitchFamily="18" charset="2"/>
              <a:buNone/>
            </a:pPr>
            <a:r>
              <a:rPr lang="en-US" b="1"/>
              <a:t>foundations of healthcare change are</a:t>
            </a:r>
          </a:p>
          <a:p>
            <a:pPr algn="ctr">
              <a:buFont typeface="Wingdings 2" pitchFamily="18" charset="2"/>
              <a:buNone/>
            </a:pPr>
            <a:r>
              <a:rPr lang="en-US" b="1"/>
              <a:t>“trust” and “hope</a:t>
            </a:r>
            <a:r>
              <a:rPr lang="en-US"/>
              <a:t>.” </a:t>
            </a:r>
          </a:p>
          <a:p>
            <a:pPr>
              <a:buFont typeface="Wingdings 2" pitchFamily="18" charset="2"/>
              <a:buNone/>
            </a:pPr>
            <a:endParaRPr lang="en-US"/>
          </a:p>
          <a:p>
            <a:pPr algn="ctr">
              <a:buFont typeface="Wingdings 2" pitchFamily="18" charset="2"/>
              <a:buNone/>
            </a:pPr>
            <a:r>
              <a:rPr lang="en-US"/>
              <a:t> </a:t>
            </a:r>
            <a:r>
              <a:rPr lang="en-US" b="1">
                <a:solidFill>
                  <a:srgbClr val="C00000"/>
                </a:solidFill>
              </a:rPr>
              <a:t>Without these, science is helpless!</a:t>
            </a:r>
          </a:p>
          <a:p>
            <a:endParaRPr lang="en-US"/>
          </a:p>
        </p:txBody>
      </p:sp>
      <p:sp>
        <p:nvSpPr>
          <p:cNvPr id="4" name="Slide Number Placeholder 3"/>
          <p:cNvSpPr>
            <a:spLocks noGrp="1"/>
          </p:cNvSpPr>
          <p:nvPr>
            <p:ph type="sldNum" sz="quarter" idx="12"/>
          </p:nvPr>
        </p:nvSpPr>
        <p:spPr/>
        <p:txBody>
          <a:bodyPr/>
          <a:lstStyle/>
          <a:p>
            <a:pPr>
              <a:defRPr/>
            </a:pPr>
            <a:fld id="{479FF1C0-9D4C-49F9-9086-D081C6866432}" type="slidenum">
              <a:rPr lang="en-US"/>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Domains of Healthcare Transformation</a:t>
            </a:r>
          </a:p>
        </p:txBody>
      </p:sp>
      <p:sp>
        <p:nvSpPr>
          <p:cNvPr id="24579" name="Content Placeholder 3"/>
          <p:cNvSpPr>
            <a:spLocks noGrp="1"/>
          </p:cNvSpPr>
          <p:nvPr>
            <p:ph sz="quarter" idx="1"/>
          </p:nvPr>
        </p:nvSpPr>
        <p:spPr>
          <a:xfrm>
            <a:off x="301625" y="1752600"/>
            <a:ext cx="8504238" cy="4572000"/>
          </a:xfrm>
        </p:spPr>
        <p:txBody>
          <a:bodyPr/>
          <a:lstStyle/>
          <a:p>
            <a:pPr marL="514350" indent="-514350">
              <a:buFont typeface="Wingdings 2" pitchFamily="18" charset="2"/>
              <a:buNone/>
            </a:pPr>
            <a:r>
              <a:rPr lang="en-US" b="1"/>
              <a:t>The Substance  </a:t>
            </a:r>
            <a:endParaRPr lang="en-US"/>
          </a:p>
          <a:p>
            <a:pPr marL="514350" indent="-514350">
              <a:buFont typeface="Wingdings 2" pitchFamily="18" charset="2"/>
              <a:buNone/>
            </a:pPr>
            <a:r>
              <a:rPr lang="en-US"/>
              <a:t>	Evidenced-based medicine and comprehensive health promotion</a:t>
            </a:r>
          </a:p>
          <a:p>
            <a:pPr marL="514350" indent="-514350">
              <a:buFont typeface="Wingdings 2" pitchFamily="18" charset="2"/>
              <a:buNone/>
            </a:pPr>
            <a:r>
              <a:rPr lang="en-US" b="1"/>
              <a:t>The Method  </a:t>
            </a:r>
            <a:endParaRPr lang="en-US"/>
          </a:p>
          <a:p>
            <a:pPr marL="514350" indent="-514350">
              <a:buFont typeface="Wingdings 2" pitchFamily="18" charset="2"/>
              <a:buNone/>
            </a:pPr>
            <a:r>
              <a:rPr lang="en-US"/>
              <a:t>	Electronic Patient Management </a:t>
            </a:r>
          </a:p>
          <a:p>
            <a:pPr marL="514350" indent="-514350">
              <a:buFont typeface="Wingdings 2" pitchFamily="18" charset="2"/>
              <a:buNone/>
            </a:pPr>
            <a:r>
              <a:rPr lang="en-US" b="1"/>
              <a:t>The Organization</a:t>
            </a:r>
          </a:p>
          <a:p>
            <a:pPr marL="514350" indent="-514350">
              <a:buFont typeface="Wingdings 2" pitchFamily="18" charset="2"/>
              <a:buNone/>
            </a:pPr>
            <a:r>
              <a:rPr lang="en-US"/>
              <a:t>	Patient-centered Medical Home</a:t>
            </a:r>
          </a:p>
          <a:p>
            <a:pPr marL="514350" indent="-514350">
              <a:buFont typeface="Wingdings 2" pitchFamily="18" charset="2"/>
              <a:buNone/>
            </a:pPr>
            <a:r>
              <a:rPr lang="en-US" b="1"/>
              <a:t>The Funding</a:t>
            </a:r>
          </a:p>
          <a:p>
            <a:pPr marL="514350" indent="-514350">
              <a:buFont typeface="Wingdings 2" pitchFamily="18" charset="2"/>
              <a:buNone/>
            </a:pPr>
            <a:r>
              <a:rPr lang="en-US" b="1"/>
              <a:t>	</a:t>
            </a:r>
            <a:r>
              <a:rPr lang="en-US"/>
              <a:t>Capitation with payment for quality</a:t>
            </a:r>
          </a:p>
        </p:txBody>
      </p:sp>
      <p:sp>
        <p:nvSpPr>
          <p:cNvPr id="4" name="Slide Number Placeholder 3"/>
          <p:cNvSpPr>
            <a:spLocks noGrp="1"/>
          </p:cNvSpPr>
          <p:nvPr>
            <p:ph type="sldNum" sz="quarter" idx="12"/>
          </p:nvPr>
        </p:nvSpPr>
        <p:spPr/>
        <p:txBody>
          <a:bodyPr/>
          <a:lstStyle/>
          <a:p>
            <a:pPr>
              <a:defRPr/>
            </a:pPr>
            <a:fld id="{95602339-D95A-42C4-BA2C-1350939FD1FD}" type="slidenum">
              <a:rPr lang="en-US"/>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Continuing Professional Development</a:t>
            </a:r>
          </a:p>
        </p:txBody>
      </p:sp>
      <p:sp>
        <p:nvSpPr>
          <p:cNvPr id="25603" name="Content Placeholder 2"/>
          <p:cNvSpPr>
            <a:spLocks noGrp="1"/>
          </p:cNvSpPr>
          <p:nvPr>
            <p:ph sz="quarter" idx="1"/>
          </p:nvPr>
        </p:nvSpPr>
        <p:spPr>
          <a:xfrm>
            <a:off x="301625" y="1527175"/>
            <a:ext cx="8504238" cy="4572000"/>
          </a:xfrm>
        </p:spPr>
        <p:txBody>
          <a:bodyPr/>
          <a:lstStyle/>
          <a:p>
            <a:pPr algn="ctr">
              <a:buFont typeface="Wingdings 2" pitchFamily="18" charset="2"/>
              <a:buNone/>
              <a:defRPr/>
            </a:pPr>
            <a:endParaRPr lang="en-US" sz="2000" b="1" dirty="0"/>
          </a:p>
          <a:p>
            <a:pPr algn="ctr">
              <a:buFont typeface="Wingdings 2" pitchFamily="18" charset="2"/>
              <a:buNone/>
              <a:defRPr/>
            </a:pPr>
            <a:r>
              <a:rPr lang="en-US" sz="2800" b="1" cap="all" dirty="0"/>
              <a:t>REDESIGNING CONTINUING EDUCATION </a:t>
            </a:r>
          </a:p>
          <a:p>
            <a:pPr algn="ctr">
              <a:buFont typeface="Wingdings 2" pitchFamily="18" charset="2"/>
              <a:buNone/>
              <a:defRPr/>
            </a:pPr>
            <a:r>
              <a:rPr lang="en-US" sz="2800" b="1" cap="all" dirty="0"/>
              <a:t>HEALTH PROFESSIONS</a:t>
            </a:r>
          </a:p>
          <a:p>
            <a:pPr algn="ctr">
              <a:buFont typeface="Wingdings 2" pitchFamily="18" charset="2"/>
              <a:buNone/>
              <a:defRPr/>
            </a:pPr>
            <a:endParaRPr lang="en-US" sz="2800" b="1" dirty="0"/>
          </a:p>
          <a:p>
            <a:pPr algn="ctr">
              <a:buFont typeface="Wingdings 2" pitchFamily="18" charset="2"/>
              <a:buNone/>
              <a:defRPr/>
            </a:pPr>
            <a:r>
              <a:rPr lang="en-US" sz="2400" dirty="0"/>
              <a:t>Institute of Medicine of National Academies (IOM)</a:t>
            </a:r>
          </a:p>
          <a:p>
            <a:pPr algn="ctr">
              <a:buFont typeface="Wingdings 2" pitchFamily="18" charset="2"/>
              <a:buNone/>
              <a:defRPr/>
            </a:pPr>
            <a:r>
              <a:rPr lang="en-US" sz="2400" dirty="0"/>
              <a:t>December 2009</a:t>
            </a:r>
          </a:p>
          <a:p>
            <a:pPr>
              <a:buFont typeface="Wingdings 2" pitchFamily="18" charset="2"/>
              <a:buNone/>
              <a:defRPr/>
            </a:pPr>
            <a:endParaRPr lang="en-US" sz="2400" dirty="0"/>
          </a:p>
          <a:p>
            <a:pPr algn="ctr">
              <a:buFont typeface="Wingdings 2" pitchFamily="18" charset="2"/>
              <a:buNone/>
              <a:defRPr/>
            </a:pPr>
            <a:r>
              <a:rPr lang="en-US" sz="2400" b="1" i="1" dirty="0"/>
              <a:t>“Knowing is not enough; we must apply.</a:t>
            </a:r>
          </a:p>
          <a:p>
            <a:pPr algn="ctr">
              <a:buFont typeface="Wingdings 2" pitchFamily="18" charset="2"/>
              <a:buNone/>
              <a:defRPr/>
            </a:pPr>
            <a:r>
              <a:rPr lang="en-US" sz="2400" b="1" i="1" dirty="0"/>
              <a:t>Willing is not enough; we must do.”</a:t>
            </a:r>
          </a:p>
          <a:p>
            <a:pPr algn="ctr">
              <a:buFont typeface="Wingdings 2" pitchFamily="18" charset="2"/>
              <a:buNone/>
              <a:defRPr/>
            </a:pPr>
            <a:r>
              <a:rPr lang="en-US" sz="2400" i="1" dirty="0"/>
              <a:t>- Goethe</a:t>
            </a:r>
          </a:p>
        </p:txBody>
      </p:sp>
      <p:sp>
        <p:nvSpPr>
          <p:cNvPr id="4" name="Slide Number Placeholder 3"/>
          <p:cNvSpPr>
            <a:spLocks noGrp="1"/>
          </p:cNvSpPr>
          <p:nvPr>
            <p:ph type="sldNum" sz="quarter" idx="12"/>
          </p:nvPr>
        </p:nvSpPr>
        <p:spPr/>
        <p:txBody>
          <a:bodyPr/>
          <a:lstStyle/>
          <a:p>
            <a:pPr>
              <a:defRPr/>
            </a:pPr>
            <a:fld id="{06B11942-F398-4327-B5DF-EEA55C6EF976}" type="slidenum">
              <a:rPr lang="en-US"/>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Continuing Professional Development</a:t>
            </a:r>
          </a:p>
        </p:txBody>
      </p:sp>
      <p:sp>
        <p:nvSpPr>
          <p:cNvPr id="26627" name="Content Placeholder 2"/>
          <p:cNvSpPr>
            <a:spLocks noGrp="1"/>
          </p:cNvSpPr>
          <p:nvPr>
            <p:ph sz="quarter" idx="1"/>
          </p:nvPr>
        </p:nvSpPr>
        <p:spPr>
          <a:xfrm>
            <a:off x="381000" y="2057400"/>
            <a:ext cx="8504238" cy="4117975"/>
          </a:xfrm>
        </p:spPr>
        <p:txBody>
          <a:bodyPr/>
          <a:lstStyle/>
          <a:p>
            <a:pPr algn="ctr">
              <a:buFont typeface="Wingdings 2" pitchFamily="18" charset="2"/>
              <a:buNone/>
            </a:pPr>
            <a:endParaRPr lang="en-US"/>
          </a:p>
          <a:p>
            <a:pPr>
              <a:buFont typeface="Wingdings 2" pitchFamily="18" charset="2"/>
              <a:buNone/>
            </a:pPr>
            <a:r>
              <a:rPr lang="en-US"/>
              <a:t>“On average, it now takes 14-17 years for new evidence to be broadly implemented (</a:t>
            </a:r>
            <a:r>
              <a:rPr lang="en-US" i="1"/>
              <a:t>Balas and Boren</a:t>
            </a:r>
            <a:r>
              <a:rPr lang="en-US"/>
              <a:t>, 2000). Shortening this period is key to advancing the provision of evidence-based care, and will require the existence of a well-trained health professional workforce that continually updates its knowledge.” </a:t>
            </a:r>
          </a:p>
          <a:p>
            <a:pPr algn="ctr">
              <a:buFont typeface="Wingdings 2" pitchFamily="18" charset="2"/>
              <a:buNone/>
            </a:pPr>
            <a:r>
              <a:rPr lang="en-US" sz="1200"/>
              <a:t>(p. 16)</a:t>
            </a:r>
          </a:p>
        </p:txBody>
      </p:sp>
      <p:sp>
        <p:nvSpPr>
          <p:cNvPr id="4" name="Slide Number Placeholder 3"/>
          <p:cNvSpPr>
            <a:spLocks noGrp="1"/>
          </p:cNvSpPr>
          <p:nvPr>
            <p:ph type="sldNum" sz="quarter" idx="12"/>
          </p:nvPr>
        </p:nvSpPr>
        <p:spPr/>
        <p:txBody>
          <a:bodyPr/>
          <a:lstStyle/>
          <a:p>
            <a:pPr>
              <a:defRPr/>
            </a:pPr>
            <a:fld id="{3BFF85BC-C41B-44ED-A9C3-25704FF6553B}"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Continuing Professional Development</a:t>
            </a:r>
          </a:p>
        </p:txBody>
      </p:sp>
      <p:sp>
        <p:nvSpPr>
          <p:cNvPr id="27651" name="Content Placeholder 2"/>
          <p:cNvSpPr>
            <a:spLocks noGrp="1"/>
          </p:cNvSpPr>
          <p:nvPr>
            <p:ph sz="quarter" idx="1"/>
          </p:nvPr>
        </p:nvSpPr>
        <p:spPr>
          <a:xfrm>
            <a:off x="301625" y="1527175"/>
            <a:ext cx="8504238" cy="4572000"/>
          </a:xfrm>
        </p:spPr>
        <p:txBody>
          <a:bodyPr/>
          <a:lstStyle/>
          <a:p>
            <a:pPr marL="282575" indent="-231775">
              <a:buFont typeface="Wingdings 2" pitchFamily="18" charset="2"/>
              <a:buNone/>
            </a:pPr>
            <a:r>
              <a:rPr lang="en-US"/>
              <a:t>“In recent years, a broader concept, called c</a:t>
            </a:r>
            <a:r>
              <a:rPr lang="en-US" b="1"/>
              <a:t>ontinuing professional development </a:t>
            </a:r>
            <a:r>
              <a:rPr lang="en-US"/>
              <a:t>(CPD), has been  emerging that 1ncorporates CE as one modality while adding other important features. CPD is </a:t>
            </a:r>
            <a:r>
              <a:rPr lang="en-US" b="1"/>
              <a:t>learner-driven</a:t>
            </a:r>
            <a:r>
              <a:rPr lang="en-US"/>
              <a:t>, allowing learning to be tailored to individual needs.  CPD uses a broader variety of learning methods and builds on a broader set of theories than CE. CPD methods include self-directed learning and organizational and systems factors; and it focuses on both clinical content and other practice-related content, such as communications and business.” </a:t>
            </a:r>
            <a:r>
              <a:rPr lang="en-US" sz="1200"/>
              <a:t>(p. 17)</a:t>
            </a:r>
          </a:p>
        </p:txBody>
      </p:sp>
      <p:sp>
        <p:nvSpPr>
          <p:cNvPr id="4" name="Slide Number Placeholder 3"/>
          <p:cNvSpPr>
            <a:spLocks noGrp="1"/>
          </p:cNvSpPr>
          <p:nvPr>
            <p:ph type="sldNum" sz="quarter" idx="12"/>
          </p:nvPr>
        </p:nvSpPr>
        <p:spPr/>
        <p:txBody>
          <a:bodyPr/>
          <a:lstStyle/>
          <a:p>
            <a:pPr>
              <a:defRPr/>
            </a:pPr>
            <a:fld id="{3380E9E5-474F-4CDA-96FD-A4DD856083E1}" type="slidenum">
              <a:rPr lang="en-US"/>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Continuing Professional Development</a:t>
            </a:r>
          </a:p>
        </p:txBody>
      </p:sp>
      <p:sp>
        <p:nvSpPr>
          <p:cNvPr id="28675" name="Content Placeholder 2"/>
          <p:cNvSpPr>
            <a:spLocks noGrp="1"/>
          </p:cNvSpPr>
          <p:nvPr>
            <p:ph sz="quarter" idx="1"/>
          </p:nvPr>
        </p:nvSpPr>
        <p:spPr>
          <a:xfrm>
            <a:off x="301625" y="1752600"/>
            <a:ext cx="8504238" cy="4346575"/>
          </a:xfrm>
        </p:spPr>
        <p:txBody>
          <a:bodyPr/>
          <a:lstStyle/>
          <a:p>
            <a:pPr>
              <a:buFont typeface="Wingdings 2" pitchFamily="18" charset="2"/>
              <a:buNone/>
              <a:defRPr/>
            </a:pPr>
            <a:r>
              <a:rPr lang="en-US" dirty="0"/>
              <a:t>“…an effective CPD system should ensure that health</a:t>
            </a:r>
          </a:p>
          <a:p>
            <a:pPr>
              <a:buFont typeface="Wingdings 2" pitchFamily="18" charset="2"/>
              <a:buNone/>
              <a:defRPr/>
            </a:pPr>
            <a:r>
              <a:rPr lang="en-US" dirty="0"/>
              <a:t>professionals are prepared to:</a:t>
            </a:r>
          </a:p>
          <a:p>
            <a:pPr>
              <a:buFont typeface="Wingdings 2" pitchFamily="18" charset="2"/>
              <a:buNone/>
              <a:defRPr/>
            </a:pPr>
            <a:r>
              <a:rPr lang="en-US" dirty="0"/>
              <a:t> </a:t>
            </a:r>
          </a:p>
          <a:p>
            <a:pPr marL="514350" indent="-514350">
              <a:buFont typeface="+mj-lt"/>
              <a:buAutoNum type="arabicPeriod"/>
              <a:defRPr/>
            </a:pPr>
            <a:r>
              <a:rPr lang="en-US" dirty="0"/>
              <a:t>“Provide patient-centered care.</a:t>
            </a:r>
          </a:p>
          <a:p>
            <a:pPr marL="514350" indent="-514350">
              <a:buFont typeface="+mj-lt"/>
              <a:buAutoNum type="arabicPeriod"/>
              <a:defRPr/>
            </a:pPr>
            <a:r>
              <a:rPr lang="en-US" dirty="0"/>
              <a:t>Work in inter-professional teams. </a:t>
            </a:r>
          </a:p>
          <a:p>
            <a:pPr marL="514350" indent="-514350">
              <a:buFont typeface="+mj-lt"/>
              <a:buAutoNum type="arabicPeriod"/>
              <a:defRPr/>
            </a:pPr>
            <a:r>
              <a:rPr lang="en-US" dirty="0"/>
              <a:t>Employ evidence-based practice. </a:t>
            </a:r>
          </a:p>
          <a:p>
            <a:pPr marL="514350" indent="-514350">
              <a:buFont typeface="+mj-lt"/>
              <a:buAutoNum type="arabicPeriod"/>
              <a:defRPr/>
            </a:pPr>
            <a:r>
              <a:rPr lang="en-US" dirty="0"/>
              <a:t>Apply quality improvement. </a:t>
            </a:r>
          </a:p>
          <a:p>
            <a:pPr marL="514350" indent="-514350">
              <a:buFont typeface="+mj-lt"/>
              <a:buAutoNum type="arabicPeriod"/>
              <a:defRPr/>
            </a:pPr>
            <a:r>
              <a:rPr lang="en-US" dirty="0"/>
              <a:t>Use health informatics.” </a:t>
            </a:r>
            <a:r>
              <a:rPr lang="en-US" sz="1200" dirty="0"/>
              <a:t>(p. 94) </a:t>
            </a:r>
          </a:p>
        </p:txBody>
      </p:sp>
      <p:sp>
        <p:nvSpPr>
          <p:cNvPr id="4" name="Slide Number Placeholder 3"/>
          <p:cNvSpPr>
            <a:spLocks noGrp="1"/>
          </p:cNvSpPr>
          <p:nvPr>
            <p:ph type="sldNum" sz="quarter" idx="12"/>
          </p:nvPr>
        </p:nvSpPr>
        <p:spPr/>
        <p:txBody>
          <a:bodyPr/>
          <a:lstStyle/>
          <a:p>
            <a:pPr>
              <a:defRPr/>
            </a:pPr>
            <a:fld id="{F9D5520F-874C-415D-9C45-A0CF91EBA793}" type="slidenum">
              <a:rPr lang="en-US"/>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34400" cy="987425"/>
          </a:xfrm>
        </p:spPr>
        <p:txBody>
          <a:bodyPr/>
          <a:lstStyle/>
          <a:p>
            <a:pPr>
              <a:defRPr/>
            </a:pPr>
            <a:r>
              <a:rPr lang="en-US" sz="2400" b="1" dirty="0"/>
              <a:t>The Dr. and Mrs. James L. Holly </a:t>
            </a:r>
            <a:br>
              <a:rPr lang="en-US" sz="2400" b="1" dirty="0"/>
            </a:br>
            <a:r>
              <a:rPr lang="en-US" sz="2400" b="1" dirty="0"/>
              <a:t>Distinguished Professorship</a:t>
            </a:r>
          </a:p>
        </p:txBody>
      </p:sp>
      <p:sp>
        <p:nvSpPr>
          <p:cNvPr id="29699" name="Content Placeholder 2"/>
          <p:cNvSpPr>
            <a:spLocks noGrp="1"/>
          </p:cNvSpPr>
          <p:nvPr>
            <p:ph sz="quarter" idx="1"/>
          </p:nvPr>
        </p:nvSpPr>
        <p:spPr>
          <a:xfrm>
            <a:off x="228600" y="1600200"/>
            <a:ext cx="8504238" cy="4953000"/>
          </a:xfrm>
        </p:spPr>
        <p:txBody>
          <a:bodyPr/>
          <a:lstStyle/>
          <a:p>
            <a:pPr algn="ctr">
              <a:buFont typeface="Wingdings 2" pitchFamily="18" charset="2"/>
              <a:buNone/>
            </a:pPr>
            <a:r>
              <a:rPr lang="en-US" sz="2400" b="1"/>
              <a:t>A Permanent Endowment…will promote </a:t>
            </a:r>
          </a:p>
          <a:p>
            <a:pPr algn="ctr">
              <a:buFont typeface="Wingdings 2" pitchFamily="18" charset="2"/>
              <a:buNone/>
            </a:pPr>
            <a:r>
              <a:rPr lang="en-US" sz="2400" b="1"/>
              <a:t>a model of patient-centered primary care and interdepartmental and interdisciplinary education.</a:t>
            </a:r>
          </a:p>
          <a:p>
            <a:pPr>
              <a:buFont typeface="Wingdings 2" pitchFamily="18" charset="2"/>
              <a:buNone/>
            </a:pPr>
            <a:endParaRPr lang="en-US" sz="600"/>
          </a:p>
          <a:p>
            <a:pPr>
              <a:buFont typeface="Wingdings 2" pitchFamily="18" charset="2"/>
              <a:buNone/>
            </a:pPr>
            <a:r>
              <a:rPr lang="en-US" sz="2000"/>
              <a:t>“…a  distinguished professorship to promote patient-centered medical</a:t>
            </a:r>
          </a:p>
          <a:p>
            <a:pPr>
              <a:buFont typeface="Wingdings 2" pitchFamily="18" charset="2"/>
              <a:buNone/>
            </a:pPr>
            <a:r>
              <a:rPr lang="en-US" sz="2000"/>
              <a:t>homes, the future of healthcare and the vision we share for the care of</a:t>
            </a:r>
          </a:p>
          <a:p>
            <a:pPr>
              <a:buFont typeface="Wingdings 2" pitchFamily="18" charset="2"/>
              <a:buNone/>
            </a:pPr>
            <a:r>
              <a:rPr lang="en-US" sz="2000"/>
              <a:t>which  your School of Medicine will be known….your vision…will create</a:t>
            </a:r>
          </a:p>
          <a:p>
            <a:pPr>
              <a:buFont typeface="Wingdings 2" pitchFamily="18" charset="2"/>
              <a:buNone/>
            </a:pPr>
            <a:r>
              <a:rPr lang="en-US" sz="2000"/>
              <a:t>the first-in-the-country academic endowment focused on the patient</a:t>
            </a:r>
          </a:p>
          <a:p>
            <a:pPr>
              <a:buFont typeface="Wingdings 2" pitchFamily="18" charset="2"/>
              <a:buNone/>
            </a:pPr>
            <a:r>
              <a:rPr lang="en-US" sz="2000"/>
              <a:t>centered medical home model, a notable milestone in the history of the</a:t>
            </a:r>
          </a:p>
          <a:p>
            <a:pPr>
              <a:buFont typeface="Wingdings 2" pitchFamily="18" charset="2"/>
              <a:buNone/>
            </a:pPr>
            <a:r>
              <a:rPr lang="en-US" sz="2000"/>
              <a:t>Health Science Centered.”  </a:t>
            </a:r>
          </a:p>
          <a:p>
            <a:pPr>
              <a:buFont typeface="Wingdings 2" pitchFamily="18" charset="2"/>
              <a:buNone/>
            </a:pPr>
            <a:endParaRPr lang="en-US" sz="800"/>
          </a:p>
          <a:p>
            <a:pPr>
              <a:buFont typeface="Wingdings 2" pitchFamily="18" charset="2"/>
              <a:buNone/>
            </a:pPr>
            <a:r>
              <a:rPr lang="en-US" sz="2000"/>
              <a:t>William L. Henrich, MD, M.A.C.P, </a:t>
            </a:r>
          </a:p>
          <a:p>
            <a:pPr>
              <a:buFont typeface="Wingdings 2" pitchFamily="18" charset="2"/>
              <a:buNone/>
            </a:pPr>
            <a:r>
              <a:rPr lang="en-US" sz="2000"/>
              <a:t>President, University of Texas Health Science Center, San Antonio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Missing Link in CME</a:t>
            </a:r>
          </a:p>
        </p:txBody>
      </p:sp>
      <p:sp>
        <p:nvSpPr>
          <p:cNvPr id="30723" name="Content Placeholder 2"/>
          <p:cNvSpPr>
            <a:spLocks noGrp="1"/>
          </p:cNvSpPr>
          <p:nvPr>
            <p:ph sz="quarter" idx="1"/>
          </p:nvPr>
        </p:nvSpPr>
        <p:spPr>
          <a:xfrm>
            <a:off x="301625" y="1828800"/>
            <a:ext cx="8504238" cy="4270375"/>
          </a:xfrm>
        </p:spPr>
        <p:txBody>
          <a:bodyPr/>
          <a:lstStyle/>
          <a:p>
            <a:r>
              <a:rPr lang="en-US"/>
              <a:t>The “missing link” in CME is the incorporation of the new information into a clinician’s active and intentional workflow.</a:t>
            </a:r>
          </a:p>
          <a:p>
            <a:endParaRPr lang="en-US"/>
          </a:p>
          <a:p>
            <a:r>
              <a:rPr lang="en-US"/>
              <a:t>SETMA had one provider who routinely completed 500 hours of CME a year.  He knew more than almost anybody but his outcomes never changed. He never incorporated what he knew into his workflow.  </a:t>
            </a:r>
          </a:p>
        </p:txBody>
      </p:sp>
      <p:sp>
        <p:nvSpPr>
          <p:cNvPr id="4" name="Slide Number Placeholder 3"/>
          <p:cNvSpPr>
            <a:spLocks noGrp="1"/>
          </p:cNvSpPr>
          <p:nvPr>
            <p:ph type="sldNum" sz="quarter" idx="12"/>
          </p:nvPr>
        </p:nvSpPr>
        <p:spPr/>
        <p:txBody>
          <a:bodyPr/>
          <a:lstStyle/>
          <a:p>
            <a:pPr>
              <a:defRPr/>
            </a:pPr>
            <a:fld id="{3D938F7F-844A-424E-BA0D-5927B9920166}"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Linking That Which is Missing</a:t>
            </a:r>
          </a:p>
        </p:txBody>
      </p:sp>
      <p:sp>
        <p:nvSpPr>
          <p:cNvPr id="31747" name="Content Placeholder 2"/>
          <p:cNvSpPr>
            <a:spLocks noGrp="1"/>
          </p:cNvSpPr>
          <p:nvPr>
            <p:ph sz="quarter" idx="1"/>
          </p:nvPr>
        </p:nvSpPr>
        <p:spPr>
          <a:xfrm>
            <a:off x="301625" y="1527175"/>
            <a:ext cx="8504238" cy="4797425"/>
          </a:xfrm>
        </p:spPr>
        <p:txBody>
          <a:bodyPr/>
          <a:lstStyle/>
          <a:p>
            <a:r>
              <a:rPr lang="en-US"/>
              <a:t>Annually, the American Diabetes Association (ADA) publishes a 100-page update on the standards of care in diabetes. </a:t>
            </a:r>
          </a:p>
          <a:p>
            <a:r>
              <a:rPr lang="en-US"/>
              <a:t>Reading it is good, but incorporating it into patient care is  the goal.</a:t>
            </a:r>
          </a:p>
          <a:p>
            <a:r>
              <a:rPr lang="en-US"/>
              <a:t>New information or new standards of care  built into clinical decision support, </a:t>
            </a:r>
            <a:r>
              <a:rPr lang="en-US" b="1"/>
              <a:t>provides the missing link between CME and performance.</a:t>
            </a:r>
          </a:p>
          <a:p>
            <a:r>
              <a:rPr lang="en-US"/>
              <a:t>Annually, SETMA’s Diabetes Disease Management Tool is updated with the ADA Standards.</a:t>
            </a:r>
          </a:p>
        </p:txBody>
      </p:sp>
      <p:sp>
        <p:nvSpPr>
          <p:cNvPr id="4" name="Slide Number Placeholder 3"/>
          <p:cNvSpPr>
            <a:spLocks noGrp="1"/>
          </p:cNvSpPr>
          <p:nvPr>
            <p:ph type="sldNum" sz="quarter" idx="12"/>
          </p:nvPr>
        </p:nvSpPr>
        <p:spPr/>
        <p:txBody>
          <a:bodyPr/>
          <a:lstStyle/>
          <a:p>
            <a:pPr>
              <a:defRPr/>
            </a:pPr>
            <a:fld id="{C453513F-53DC-4F89-B0F3-DB658EB2EE2A}" type="slidenum">
              <a:rPr lang="en-US"/>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Index to Slide Deck</a:t>
            </a:r>
          </a:p>
        </p:txBody>
      </p:sp>
      <p:sp>
        <p:nvSpPr>
          <p:cNvPr id="14339" name="Content Placeholder 2"/>
          <p:cNvSpPr>
            <a:spLocks noGrp="1"/>
          </p:cNvSpPr>
          <p:nvPr>
            <p:ph sz="quarter" idx="1"/>
          </p:nvPr>
        </p:nvSpPr>
        <p:spPr>
          <a:xfrm>
            <a:off x="301625" y="1527175"/>
            <a:ext cx="8504238" cy="4572000"/>
          </a:xfrm>
        </p:spPr>
        <p:txBody>
          <a:bodyPr/>
          <a:lstStyle/>
          <a:p>
            <a:pPr>
              <a:buFont typeface="Wingdings 2" pitchFamily="18" charset="2"/>
              <a:buNone/>
            </a:pPr>
            <a:endParaRPr lang="en-US"/>
          </a:p>
          <a:p>
            <a:pPr>
              <a:buFont typeface="Wingdings 2" pitchFamily="18" charset="2"/>
              <a:buNone/>
            </a:pPr>
            <a:r>
              <a:rPr lang="en-US"/>
              <a:t>Slide  5	Introduction – History of SETMA and 			of  Treatment of Diabetes</a:t>
            </a:r>
          </a:p>
          <a:p>
            <a:pPr>
              <a:buFont typeface="Wingdings 2" pitchFamily="18" charset="2"/>
              <a:buNone/>
            </a:pPr>
            <a:r>
              <a:rPr lang="en-US"/>
              <a:t>Slide 13	Continual Profession Development 				Mission Link Clinical Decision Support</a:t>
            </a:r>
          </a:p>
          <a:p>
            <a:pPr>
              <a:buFont typeface="Wingdings 2" pitchFamily="18" charset="2"/>
              <a:buNone/>
            </a:pPr>
            <a:r>
              <a:rPr lang="en-US"/>
              <a:t>Slide 25	Medical Information – Peter Senge </a:t>
            </a:r>
          </a:p>
          <a:p>
            <a:pPr>
              <a:buFont typeface="Wingdings 2" pitchFamily="18" charset="2"/>
              <a:buNone/>
            </a:pPr>
            <a:r>
              <a:rPr lang="en-US"/>
              <a:t>			Slide 42  Circular Causality  </a:t>
            </a:r>
          </a:p>
          <a:p>
            <a:pPr>
              <a:buFont typeface="Wingdings 2" pitchFamily="18" charset="2"/>
              <a:buNone/>
            </a:pPr>
            <a:r>
              <a:rPr lang="en-US"/>
              <a:t>Slide 44	SETMA Ten Principles of Designing EHR </a:t>
            </a:r>
          </a:p>
          <a:p>
            <a:pPr>
              <a:buFont typeface="Wingdings 2" pitchFamily="18" charset="2"/>
              <a:buNone/>
            </a:pPr>
            <a:r>
              <a:rPr lang="en-US"/>
              <a:t>Slide 47	Quality Metrics – Clusters and Galaxies</a:t>
            </a:r>
          </a:p>
          <a:p>
            <a:endParaRPr lang="en-US"/>
          </a:p>
        </p:txBody>
      </p:sp>
      <p:sp>
        <p:nvSpPr>
          <p:cNvPr id="4" name="Slide Number Placeholder 3"/>
          <p:cNvSpPr>
            <a:spLocks noGrp="1"/>
          </p:cNvSpPr>
          <p:nvPr>
            <p:ph type="sldNum" sz="quarter" idx="12"/>
          </p:nvPr>
        </p:nvSpPr>
        <p:spPr/>
        <p:txBody>
          <a:bodyPr/>
          <a:lstStyle/>
          <a:p>
            <a:pPr>
              <a:defRPr/>
            </a:pPr>
            <a:fld id="{C17D65A9-FCC7-42C8-B9EA-AC9811792C40}"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Quality Initiative &amp; Workflow</a:t>
            </a:r>
          </a:p>
        </p:txBody>
      </p:sp>
      <p:sp>
        <p:nvSpPr>
          <p:cNvPr id="32771" name="Content Placeholder 2"/>
          <p:cNvSpPr>
            <a:spLocks noGrp="1"/>
          </p:cNvSpPr>
          <p:nvPr>
            <p:ph sz="quarter" idx="1"/>
          </p:nvPr>
        </p:nvSpPr>
        <p:spPr>
          <a:xfrm>
            <a:off x="301625" y="1981200"/>
            <a:ext cx="8504238" cy="4343400"/>
          </a:xfrm>
        </p:spPr>
        <p:txBody>
          <a:bodyPr/>
          <a:lstStyle/>
          <a:p>
            <a:pPr algn="ctr">
              <a:buFont typeface="Wingdings 2" pitchFamily="18" charset="2"/>
              <a:buNone/>
            </a:pPr>
            <a:r>
              <a:rPr lang="en-US"/>
              <a:t>Texas Department of State Health Services</a:t>
            </a:r>
          </a:p>
          <a:p>
            <a:pPr algn="ctr">
              <a:buFont typeface="Wingdings 2" pitchFamily="18" charset="2"/>
              <a:buNone/>
            </a:pPr>
            <a:r>
              <a:rPr lang="en-US"/>
              <a:t>HIV/ASTD Prevention and Care Branch</a:t>
            </a:r>
          </a:p>
          <a:p>
            <a:pPr algn="ctr">
              <a:buFont typeface="Wingdings 2" pitchFamily="18" charset="2"/>
              <a:buNone/>
            </a:pPr>
            <a:r>
              <a:rPr lang="en-US"/>
              <a:t>Promoting Annual HIV </a:t>
            </a:r>
          </a:p>
          <a:p>
            <a:pPr algn="ctr">
              <a:buFont typeface="Wingdings 2" pitchFamily="18" charset="2"/>
              <a:buNone/>
            </a:pPr>
            <a:r>
              <a:rPr lang="en-US"/>
              <a:t>Screening for ages 13-64</a:t>
            </a:r>
          </a:p>
          <a:p>
            <a:pPr>
              <a:buFont typeface="Wingdings 2" pitchFamily="18" charset="2"/>
              <a:buNone/>
            </a:pPr>
            <a:endParaRPr lang="en-US"/>
          </a:p>
          <a:p>
            <a:pPr>
              <a:buFont typeface="Wingdings 2" pitchFamily="18" charset="2"/>
              <a:buNone/>
            </a:pPr>
            <a:r>
              <a:rPr lang="en-US"/>
              <a:t>SETMA has agreed to participate.  But how do you get this done with five clinics and busy providers who already have a great deal to do?</a:t>
            </a:r>
          </a:p>
          <a:p>
            <a:pPr>
              <a:buFont typeface="Wingdings 2" pitchFamily="18" charset="2"/>
              <a:buNone/>
            </a:pPr>
            <a:endParaRPr lang="en-US"/>
          </a:p>
        </p:txBody>
      </p:sp>
      <p:sp>
        <p:nvSpPr>
          <p:cNvPr id="4" name="Slide Number Placeholder 3"/>
          <p:cNvSpPr>
            <a:spLocks noGrp="1"/>
          </p:cNvSpPr>
          <p:nvPr>
            <p:ph type="sldNum" sz="quarter" idx="12"/>
          </p:nvPr>
        </p:nvSpPr>
        <p:spPr/>
        <p:txBody>
          <a:bodyPr/>
          <a:lstStyle/>
          <a:p>
            <a:pPr>
              <a:defRPr/>
            </a:pPr>
            <a:fld id="{139A88E0-E56A-42E5-92AA-AC5B0ECE16EB}"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HIV Screening Initiative</a:t>
            </a:r>
          </a:p>
        </p:txBody>
      </p:sp>
      <p:sp>
        <p:nvSpPr>
          <p:cNvPr id="4" name="Slide Number Placeholder 3"/>
          <p:cNvSpPr>
            <a:spLocks noGrp="1"/>
          </p:cNvSpPr>
          <p:nvPr>
            <p:ph type="sldNum" sz="quarter" idx="12"/>
          </p:nvPr>
        </p:nvSpPr>
        <p:spPr/>
        <p:txBody>
          <a:bodyPr/>
          <a:lstStyle/>
          <a:p>
            <a:pPr>
              <a:defRPr/>
            </a:pPr>
            <a:fld id="{C1AF278E-E319-46BA-895A-461A932F4858}" type="slidenum">
              <a:rPr lang="en-US"/>
              <a:pPr>
                <a:defRPr/>
              </a:pPr>
              <a:t>21</a:t>
            </a:fld>
            <a:endParaRPr lang="en-US" dirty="0"/>
          </a:p>
        </p:txBody>
      </p:sp>
      <p:pic>
        <p:nvPicPr>
          <p:cNvPr id="33796" name="Picture 5"/>
          <p:cNvPicPr>
            <a:picLocks noChangeAspect="1" noChangeArrowheads="1"/>
          </p:cNvPicPr>
          <p:nvPr/>
        </p:nvPicPr>
        <p:blipFill>
          <a:blip r:embed="rId2" cstate="print"/>
          <a:srcRect/>
          <a:stretch>
            <a:fillRect/>
          </a:stretch>
        </p:blipFill>
        <p:spPr bwMode="auto">
          <a:xfrm>
            <a:off x="2133600" y="2009775"/>
            <a:ext cx="4924425" cy="34766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Quality Initiative &amp; Workflow</a:t>
            </a:r>
          </a:p>
        </p:txBody>
      </p:sp>
      <p:sp>
        <p:nvSpPr>
          <p:cNvPr id="3" name="Content Placeholder 2"/>
          <p:cNvSpPr>
            <a:spLocks noGrp="1"/>
          </p:cNvSpPr>
          <p:nvPr>
            <p:ph sz="quarter" idx="1"/>
          </p:nvPr>
        </p:nvSpPr>
        <p:spPr>
          <a:xfrm>
            <a:off x="301625" y="1676400"/>
            <a:ext cx="8504238" cy="4422775"/>
          </a:xfrm>
        </p:spPr>
        <p:txBody>
          <a:bodyPr/>
          <a:lstStyle/>
          <a:p>
            <a:pPr algn="ctr">
              <a:buFont typeface="Wingdings 2" pitchFamily="18" charset="2"/>
              <a:buNone/>
              <a:defRPr/>
            </a:pPr>
            <a:r>
              <a:rPr lang="en-US" dirty="0"/>
              <a:t>Place HIV testing with the discriminators into Preventive Health &amp; Screening protocol.</a:t>
            </a:r>
          </a:p>
          <a:p>
            <a:pPr>
              <a:buFont typeface="Wingdings 2" pitchFamily="18" charset="2"/>
              <a:buNone/>
              <a:defRPr/>
            </a:pPr>
            <a:endParaRPr lang="en-US" dirty="0"/>
          </a:p>
          <a:p>
            <a:pPr>
              <a:defRPr/>
            </a:pPr>
            <a:r>
              <a:rPr lang="en-US" dirty="0"/>
              <a:t>If the HIV test is </a:t>
            </a:r>
            <a:r>
              <a:rPr lang="en-US" b="1" dirty="0"/>
              <a:t>black</a:t>
            </a:r>
            <a:r>
              <a:rPr lang="en-US" dirty="0"/>
              <a:t> it applies to the patient and has been done</a:t>
            </a:r>
          </a:p>
          <a:p>
            <a:pPr>
              <a:defRPr/>
            </a:pPr>
            <a:r>
              <a:rPr lang="en-US" dirty="0"/>
              <a:t>If the HIV test is </a:t>
            </a:r>
            <a:r>
              <a:rPr lang="en-US" b="1" dirty="0">
                <a:solidFill>
                  <a:schemeClr val="bg2">
                    <a:lumMod val="50000"/>
                  </a:schemeClr>
                </a:solidFill>
              </a:rPr>
              <a:t>grey</a:t>
            </a:r>
            <a:r>
              <a:rPr lang="en-US" dirty="0"/>
              <a:t>, it does not apply t the patient</a:t>
            </a:r>
          </a:p>
          <a:p>
            <a:pPr>
              <a:defRPr/>
            </a:pPr>
            <a:r>
              <a:rPr lang="en-US" dirty="0"/>
              <a:t>If the HIV is </a:t>
            </a:r>
            <a:r>
              <a:rPr lang="en-US" b="1" dirty="0">
                <a:solidFill>
                  <a:srgbClr val="C00000"/>
                </a:solidFill>
              </a:rPr>
              <a:t>red</a:t>
            </a:r>
            <a:r>
              <a:rPr lang="en-US" dirty="0"/>
              <a:t>, it applies and has note been done</a:t>
            </a:r>
          </a:p>
          <a:p>
            <a:pPr>
              <a:buFont typeface="Wingdings 2" pitchFamily="18" charset="2"/>
              <a:buNone/>
              <a:defRPr/>
            </a:pPr>
            <a:endParaRPr lang="en-US" dirty="0"/>
          </a:p>
          <a:p>
            <a:pPr>
              <a:buFont typeface="Wingdings 2" pitchFamily="18" charset="2"/>
              <a:buNone/>
              <a:defRPr/>
            </a:pPr>
            <a:r>
              <a:rPr lang="en-US" dirty="0"/>
              <a:t>If the button is red, click it!</a:t>
            </a:r>
          </a:p>
        </p:txBody>
      </p:sp>
      <p:sp>
        <p:nvSpPr>
          <p:cNvPr id="4" name="Slide Number Placeholder 3"/>
          <p:cNvSpPr>
            <a:spLocks noGrp="1"/>
          </p:cNvSpPr>
          <p:nvPr>
            <p:ph type="sldNum" sz="quarter" idx="12"/>
          </p:nvPr>
        </p:nvSpPr>
        <p:spPr/>
        <p:txBody>
          <a:bodyPr/>
          <a:lstStyle/>
          <a:p>
            <a:pPr>
              <a:defRPr/>
            </a:pPr>
            <a:fld id="{CEF97F95-93F6-4EEB-BF37-FA335007D360}"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Quality Initiative &amp; Workflow</a:t>
            </a:r>
          </a:p>
        </p:txBody>
      </p:sp>
      <p:sp>
        <p:nvSpPr>
          <p:cNvPr id="3" name="Content Placeholder 2"/>
          <p:cNvSpPr>
            <a:spLocks noGrp="1"/>
          </p:cNvSpPr>
          <p:nvPr>
            <p:ph sz="quarter" idx="1"/>
          </p:nvPr>
        </p:nvSpPr>
        <p:spPr>
          <a:xfrm>
            <a:off x="301625" y="1527175"/>
            <a:ext cx="8504238" cy="4572000"/>
          </a:xfrm>
        </p:spPr>
        <p:txBody>
          <a:bodyPr/>
          <a:lstStyle/>
          <a:p>
            <a:pPr>
              <a:buFont typeface="Wingdings 2" pitchFamily="18" charset="2"/>
              <a:buNone/>
              <a:defRPr/>
            </a:pPr>
            <a:r>
              <a:rPr lang="en-US" dirty="0"/>
              <a:t>When the button is clicked, the following happens:</a:t>
            </a:r>
          </a:p>
          <a:p>
            <a:pPr>
              <a:buFont typeface="Wingdings 2" pitchFamily="18" charset="2"/>
              <a:buNone/>
              <a:defRPr/>
            </a:pPr>
            <a:endParaRPr lang="en-US" dirty="0"/>
          </a:p>
          <a:p>
            <a:pPr marL="514350" indent="-514350">
              <a:buFont typeface="+mj-lt"/>
              <a:buAutoNum type="arabicPeriod"/>
              <a:defRPr/>
            </a:pPr>
            <a:r>
              <a:rPr lang="en-US" dirty="0"/>
              <a:t>Test is ordered </a:t>
            </a:r>
          </a:p>
          <a:p>
            <a:pPr marL="514350" indent="-514350">
              <a:buFont typeface="+mj-lt"/>
              <a:buAutoNum type="arabicPeriod"/>
              <a:defRPr/>
            </a:pPr>
            <a:r>
              <a:rPr lang="en-US" dirty="0"/>
              <a:t>Sends order to the chart, billing and lab</a:t>
            </a:r>
          </a:p>
          <a:p>
            <a:pPr marL="514350" indent="-514350">
              <a:buFont typeface="+mj-lt"/>
              <a:buAutoNum type="arabicPeriod"/>
              <a:defRPr/>
            </a:pPr>
            <a:r>
              <a:rPr lang="en-US" dirty="0"/>
              <a:t>Determines whether the patient's insurance will pay for test, or if bill goes to state grant</a:t>
            </a:r>
          </a:p>
          <a:p>
            <a:pPr marL="514350" indent="-514350">
              <a:buFont typeface="+mj-lt"/>
              <a:buAutoNum type="arabicPeriod"/>
              <a:defRPr/>
            </a:pPr>
            <a:r>
              <a:rPr lang="en-US" dirty="0"/>
              <a:t>Automatically populates release form giving  with patient information</a:t>
            </a:r>
          </a:p>
          <a:p>
            <a:pPr marL="514350" indent="-514350">
              <a:buFont typeface="+mj-lt"/>
              <a:buAutoNum type="arabicPeriod"/>
              <a:defRPr/>
            </a:pPr>
            <a:r>
              <a:rPr lang="en-US" dirty="0"/>
              <a:t>Prints the consent form for the patient to sign</a:t>
            </a:r>
          </a:p>
          <a:p>
            <a:pPr>
              <a:defRPr/>
            </a:pPr>
            <a:endParaRPr lang="en-US" dirty="0"/>
          </a:p>
        </p:txBody>
      </p:sp>
      <p:sp>
        <p:nvSpPr>
          <p:cNvPr id="4" name="Slide Number Placeholder 3"/>
          <p:cNvSpPr>
            <a:spLocks noGrp="1"/>
          </p:cNvSpPr>
          <p:nvPr>
            <p:ph type="sldNum" sz="quarter" idx="12"/>
          </p:nvPr>
        </p:nvSpPr>
        <p:spPr/>
        <p:txBody>
          <a:bodyPr/>
          <a:lstStyle/>
          <a:p>
            <a:pPr>
              <a:defRPr/>
            </a:pPr>
            <a:fld id="{713E0D86-BA24-4AB0-8335-E9C181C02118}" type="slidenum">
              <a:rPr lang="en-US"/>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Quality Initiative &amp; Workflow</a:t>
            </a:r>
          </a:p>
        </p:txBody>
      </p:sp>
      <p:sp>
        <p:nvSpPr>
          <p:cNvPr id="36867" name="Content Placeholder 2"/>
          <p:cNvSpPr>
            <a:spLocks noGrp="1"/>
          </p:cNvSpPr>
          <p:nvPr>
            <p:ph sz="quarter" idx="1"/>
          </p:nvPr>
        </p:nvSpPr>
        <p:spPr>
          <a:xfrm>
            <a:off x="301625" y="1527175"/>
            <a:ext cx="8504238" cy="4572000"/>
          </a:xfrm>
        </p:spPr>
        <p:txBody>
          <a:bodyPr/>
          <a:lstStyle/>
          <a:p>
            <a:pPr>
              <a:buFont typeface="Wingdings 2" pitchFamily="18" charset="2"/>
              <a:buNone/>
            </a:pPr>
            <a:endParaRPr lang="en-US"/>
          </a:p>
          <a:p>
            <a:r>
              <a:rPr lang="en-US"/>
              <a:t>Before starting the program audit all charts to see what percentage of patients had an HIV test in the past year. That number will be very low.</a:t>
            </a:r>
          </a:p>
          <a:p>
            <a:r>
              <a:rPr lang="en-US"/>
              <a:t>Quarterly, audit patients seen as to what percentage  had an HIV test done and what percent refused.</a:t>
            </a:r>
          </a:p>
          <a:p>
            <a:r>
              <a:rPr lang="en-US"/>
              <a:t>Post notices requesting that patients allow testing.</a:t>
            </a:r>
          </a:p>
          <a:p>
            <a:r>
              <a:rPr lang="en-US"/>
              <a:t>Send letters encouraging patients to be tested.</a:t>
            </a:r>
          </a:p>
          <a:p>
            <a:r>
              <a:rPr lang="en-US"/>
              <a:t>Do a survey among those who refuse and to why.</a:t>
            </a:r>
          </a:p>
        </p:txBody>
      </p:sp>
      <p:sp>
        <p:nvSpPr>
          <p:cNvPr id="4" name="Slide Number Placeholder 3"/>
          <p:cNvSpPr>
            <a:spLocks noGrp="1"/>
          </p:cNvSpPr>
          <p:nvPr>
            <p:ph type="sldNum" sz="quarter" idx="12"/>
          </p:nvPr>
        </p:nvSpPr>
        <p:spPr/>
        <p:txBody>
          <a:bodyPr/>
          <a:lstStyle/>
          <a:p>
            <a:pPr>
              <a:defRPr/>
            </a:pPr>
            <a:fld id="{3A3F00A6-DA21-4971-807F-0EEB5188E1CD}"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a:t>Knowledge and Practice</a:t>
            </a:r>
          </a:p>
        </p:txBody>
      </p:sp>
      <p:sp>
        <p:nvSpPr>
          <p:cNvPr id="37891" name="Rectangle 3"/>
          <p:cNvSpPr>
            <a:spLocks noGrp="1" noChangeArrowheads="1"/>
          </p:cNvSpPr>
          <p:nvPr>
            <p:ph type="body" idx="1"/>
          </p:nvPr>
        </p:nvSpPr>
        <p:spPr>
          <a:xfrm>
            <a:off x="301625" y="2133600"/>
            <a:ext cx="8504238" cy="3965575"/>
          </a:xfrm>
        </p:spPr>
        <p:txBody>
          <a:bodyPr/>
          <a:lstStyle/>
          <a:p>
            <a:r>
              <a:rPr lang="en-US"/>
              <a:t>Acquiring and applying medicine’s complex knowledge base effectively will require a fundamental shift in physician approach to information. </a:t>
            </a:r>
          </a:p>
          <a:p>
            <a:endParaRPr lang="en-US"/>
          </a:p>
          <a:p>
            <a:r>
              <a:rPr lang="en-US"/>
              <a:t>Electronic medical records provides the means for that shift but does not dictate that such a shift will take place.</a:t>
            </a:r>
          </a:p>
          <a:p>
            <a:endParaRPr lang="en-US"/>
          </a:p>
          <a:p>
            <a:endParaRPr lang="en-US"/>
          </a:p>
        </p:txBody>
      </p:sp>
      <p:sp>
        <p:nvSpPr>
          <p:cNvPr id="4" name="Slide Number Placeholder 3"/>
          <p:cNvSpPr>
            <a:spLocks noGrp="1"/>
          </p:cNvSpPr>
          <p:nvPr>
            <p:ph type="sldNum" sz="quarter" idx="12"/>
          </p:nvPr>
        </p:nvSpPr>
        <p:spPr/>
        <p:txBody>
          <a:bodyPr/>
          <a:lstStyle/>
          <a:p>
            <a:pPr>
              <a:defRPr/>
            </a:pPr>
            <a:fld id="{F12997A4-873A-4AE3-A50F-D344123492D1}"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mn-lt"/>
              </a:rPr>
              <a:t>Peter Senge, </a:t>
            </a:r>
            <a:r>
              <a:rPr lang="en-US" i="1" dirty="0">
                <a:latin typeface="+mn-lt"/>
              </a:rPr>
              <a:t>The Fifth Discipline</a:t>
            </a:r>
            <a:endParaRPr lang="en-US" dirty="0">
              <a:latin typeface="+mn-lt"/>
            </a:endParaRPr>
          </a:p>
        </p:txBody>
      </p:sp>
      <p:sp>
        <p:nvSpPr>
          <p:cNvPr id="12291" name="Rectangle 3"/>
          <p:cNvSpPr>
            <a:spLocks noGrp="1" noChangeArrowheads="1"/>
          </p:cNvSpPr>
          <p:nvPr>
            <p:ph type="body" idx="1"/>
          </p:nvPr>
        </p:nvSpPr>
        <p:spPr>
          <a:xfrm>
            <a:off x="228600" y="1905000"/>
            <a:ext cx="8504238" cy="4495800"/>
          </a:xfrm>
        </p:spPr>
        <p:txBody>
          <a:bodyPr/>
          <a:lstStyle/>
          <a:p>
            <a:pPr>
              <a:buFont typeface="Wingdings" pitchFamily="2" charset="2"/>
              <a:buNone/>
              <a:defRPr/>
            </a:pPr>
            <a:r>
              <a:rPr lang="en-US" dirty="0"/>
              <a:t>“Learning has come to be synonymous with</a:t>
            </a:r>
          </a:p>
          <a:p>
            <a:pPr>
              <a:buFont typeface="Wingdings" pitchFamily="2" charset="2"/>
              <a:buNone/>
              <a:defRPr/>
            </a:pPr>
            <a:r>
              <a:rPr lang="en-US" dirty="0"/>
              <a:t>‘taking in information’…(which) is only distantly</a:t>
            </a:r>
          </a:p>
          <a:p>
            <a:pPr>
              <a:buFont typeface="Wingdings" pitchFamily="2" charset="2"/>
              <a:buNone/>
              <a:defRPr/>
            </a:pPr>
            <a:r>
              <a:rPr lang="en-US" dirty="0"/>
              <a:t>related to real learning.”  Today healthcare can:</a:t>
            </a:r>
          </a:p>
          <a:p>
            <a:pPr>
              <a:buFont typeface="Wingdings" pitchFamily="2" charset="2"/>
              <a:buNone/>
              <a:defRPr/>
            </a:pPr>
            <a:endParaRPr lang="en-US" dirty="0"/>
          </a:p>
          <a:p>
            <a:pPr marL="640080">
              <a:defRPr/>
            </a:pPr>
            <a:r>
              <a:rPr lang="en-US" dirty="0"/>
              <a:t>Create more information than anyone can absorb</a:t>
            </a:r>
          </a:p>
          <a:p>
            <a:pPr marL="640080">
              <a:defRPr/>
            </a:pPr>
            <a:r>
              <a:rPr lang="en-US" dirty="0"/>
              <a:t>Foster greater interdependency than anyone can manage</a:t>
            </a:r>
          </a:p>
          <a:p>
            <a:pPr marL="640080">
              <a:defRPr/>
            </a:pPr>
            <a:r>
              <a:rPr lang="en-US" dirty="0"/>
              <a:t>Accelerate change faster than anyone’s ability to keep pace.”</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8A93F201-2EC2-4091-AB64-616EF34B7603}"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1625" y="304800"/>
            <a:ext cx="8534400" cy="762000"/>
          </a:xfrm>
        </p:spPr>
        <p:txBody>
          <a:bodyPr/>
          <a:lstStyle/>
          <a:p>
            <a:pPr>
              <a:defRPr/>
            </a:pPr>
            <a:br>
              <a:rPr lang="en-US" dirty="0">
                <a:latin typeface="Times New Roman" pitchFamily="18" charset="0"/>
              </a:rPr>
            </a:br>
            <a:r>
              <a:rPr lang="en-US" sz="2700" dirty="0"/>
              <a:t>Complexity Undermines Confidence and Responsibility</a:t>
            </a:r>
          </a:p>
        </p:txBody>
      </p:sp>
      <p:sp>
        <p:nvSpPr>
          <p:cNvPr id="39939" name="Rectangle 3"/>
          <p:cNvSpPr>
            <a:spLocks noGrp="1" noChangeArrowheads="1"/>
          </p:cNvSpPr>
          <p:nvPr>
            <p:ph type="body" idx="1"/>
          </p:nvPr>
        </p:nvSpPr>
        <p:spPr>
          <a:xfrm>
            <a:off x="301625" y="1905000"/>
            <a:ext cx="8504238" cy="4495800"/>
          </a:xfrm>
        </p:spPr>
        <p:txBody>
          <a:bodyPr/>
          <a:lstStyle/>
          <a:p>
            <a:r>
              <a:rPr lang="en-US"/>
              <a:t>Confidence is undermined when the vastness of available, valuable and applicable information is such that it appears futile to the individual to try and “keep up.”</a:t>
            </a:r>
          </a:p>
          <a:p>
            <a:endParaRPr lang="en-US"/>
          </a:p>
          <a:p>
            <a:r>
              <a:rPr lang="en-US"/>
              <a:t>Without confidence, responsibility is surrendered as healthcare providers tacitly ignore best practices, substituting experience as a decision-making guide.</a:t>
            </a:r>
          </a:p>
          <a:p>
            <a:endParaRPr lang="en-US"/>
          </a:p>
          <a:p>
            <a:endParaRPr lang="en-US"/>
          </a:p>
        </p:txBody>
      </p:sp>
      <p:sp>
        <p:nvSpPr>
          <p:cNvPr id="4" name="Slide Number Placeholder 3"/>
          <p:cNvSpPr>
            <a:spLocks noGrp="1"/>
          </p:cNvSpPr>
          <p:nvPr>
            <p:ph type="sldNum" sz="quarter" idx="12"/>
          </p:nvPr>
        </p:nvSpPr>
        <p:spPr/>
        <p:txBody>
          <a:bodyPr/>
          <a:lstStyle/>
          <a:p>
            <a:pPr>
              <a:defRPr/>
            </a:pPr>
            <a:fld id="{4DB922C8-1105-4122-ACE9-3C818F621A1B}"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dirty="0"/>
              <a:t>Primary Care Literature</a:t>
            </a:r>
          </a:p>
        </p:txBody>
      </p:sp>
      <p:sp>
        <p:nvSpPr>
          <p:cNvPr id="27651" name="Rectangle 3"/>
          <p:cNvSpPr>
            <a:spLocks noGrp="1" noChangeArrowheads="1"/>
          </p:cNvSpPr>
          <p:nvPr>
            <p:ph type="body" idx="1"/>
          </p:nvPr>
        </p:nvSpPr>
        <p:spPr>
          <a:xfrm>
            <a:off x="301625" y="2133600"/>
            <a:ext cx="8504238" cy="3965575"/>
          </a:xfrm>
        </p:spPr>
        <p:txBody>
          <a:bodyPr/>
          <a:lstStyle/>
          <a:p>
            <a:pPr marL="282575" indent="0">
              <a:lnSpc>
                <a:spcPct val="80000"/>
              </a:lnSpc>
              <a:buFont typeface="Wingdings" pitchFamily="2" charset="2"/>
              <a:buNone/>
              <a:defRPr/>
            </a:pPr>
            <a:r>
              <a:rPr lang="en-US" dirty="0"/>
              <a:t>“How Much Effort is needed to keep up with the literature  relevant to primary care?”</a:t>
            </a:r>
          </a:p>
          <a:p>
            <a:pPr>
              <a:lnSpc>
                <a:spcPct val="80000"/>
              </a:lnSpc>
              <a:buFont typeface="Wingdings" pitchFamily="2" charset="2"/>
              <a:buNone/>
              <a:defRPr/>
            </a:pPr>
            <a:endParaRPr lang="en-US" dirty="0"/>
          </a:p>
          <a:p>
            <a:pPr marL="569913" indent="-171450">
              <a:lnSpc>
                <a:spcPct val="80000"/>
              </a:lnSpc>
              <a:defRPr/>
            </a:pPr>
            <a:r>
              <a:rPr lang="en-US" u="sng" dirty="0"/>
              <a:t>341</a:t>
            </a:r>
            <a:r>
              <a:rPr lang="en-US" dirty="0"/>
              <a:t> journals relevant to primary care</a:t>
            </a:r>
          </a:p>
          <a:p>
            <a:pPr marL="569913" indent="-171450">
              <a:lnSpc>
                <a:spcPct val="80000"/>
              </a:lnSpc>
              <a:defRPr/>
            </a:pPr>
            <a:r>
              <a:rPr lang="en-US" u="sng" dirty="0"/>
              <a:t>7,287</a:t>
            </a:r>
            <a:r>
              <a:rPr lang="en-US" dirty="0"/>
              <a:t> articles published monthly</a:t>
            </a:r>
          </a:p>
          <a:p>
            <a:pPr marL="569913" indent="-171450">
              <a:lnSpc>
                <a:spcPct val="80000"/>
              </a:lnSpc>
              <a:defRPr/>
            </a:pPr>
            <a:r>
              <a:rPr lang="en-US" u="sng" dirty="0"/>
              <a:t>627.5</a:t>
            </a:r>
            <a:r>
              <a:rPr lang="en-US" dirty="0"/>
              <a:t> hours per month to read and evaluate these articles.  </a:t>
            </a:r>
          </a:p>
          <a:p>
            <a:pPr>
              <a:lnSpc>
                <a:spcPct val="80000"/>
              </a:lnSpc>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AEC6271C-08FC-4C12-92A2-7DCFCD4DE1C4}"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a:t>Knowledge and Access</a:t>
            </a:r>
          </a:p>
        </p:txBody>
      </p:sp>
      <p:sp>
        <p:nvSpPr>
          <p:cNvPr id="41987" name="Rectangle 3"/>
          <p:cNvSpPr>
            <a:spLocks noGrp="1" noChangeArrowheads="1"/>
          </p:cNvSpPr>
          <p:nvPr>
            <p:ph type="body" idx="1"/>
          </p:nvPr>
        </p:nvSpPr>
        <p:spPr>
          <a:xfrm>
            <a:off x="301625" y="2286000"/>
            <a:ext cx="8504238" cy="3813175"/>
          </a:xfrm>
        </p:spPr>
        <p:txBody>
          <a:bodyPr/>
          <a:lstStyle/>
          <a:p>
            <a:pPr>
              <a:lnSpc>
                <a:spcPct val="80000"/>
              </a:lnSpc>
            </a:pPr>
            <a:r>
              <a:rPr lang="en-US"/>
              <a:t>Without medical knowledge, quality-of-care initiatives will falter, but the volume of medical knowledge is so vast that it can overwhelm  healthcare providers.  </a:t>
            </a:r>
          </a:p>
          <a:p>
            <a:pPr>
              <a:lnSpc>
                <a:spcPct val="80000"/>
              </a:lnSpc>
            </a:pPr>
            <a:endParaRPr lang="en-US"/>
          </a:p>
          <a:p>
            <a:pPr>
              <a:lnSpc>
                <a:spcPct val="80000"/>
              </a:lnSpc>
            </a:pPr>
            <a:r>
              <a:rPr lang="en-US"/>
              <a:t>The good news: the state of our current knowledge is excellent. The bad news: the form in which that  knowledge is stored.</a:t>
            </a:r>
          </a:p>
        </p:txBody>
      </p:sp>
      <p:sp>
        <p:nvSpPr>
          <p:cNvPr id="4" name="Slide Number Placeholder 3"/>
          <p:cNvSpPr>
            <a:spLocks noGrp="1"/>
          </p:cNvSpPr>
          <p:nvPr>
            <p:ph type="sldNum" sz="quarter" idx="12"/>
          </p:nvPr>
        </p:nvSpPr>
        <p:spPr/>
        <p:txBody>
          <a:bodyPr/>
          <a:lstStyle/>
          <a:p>
            <a:pPr>
              <a:defRPr/>
            </a:pPr>
            <a:fld id="{3A9D45E0-3835-4FB1-8C67-9365A04E3E92}"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Index to Slide Deck</a:t>
            </a:r>
          </a:p>
        </p:txBody>
      </p:sp>
      <p:sp>
        <p:nvSpPr>
          <p:cNvPr id="15363"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a:t>Slide 51	SETMA Model of Care Steps 1-5</a:t>
            </a:r>
          </a:p>
          <a:p>
            <a:pPr>
              <a:buFont typeface="Wingdings 2" pitchFamily="18" charset="2"/>
              <a:buNone/>
            </a:pPr>
            <a:endParaRPr lang="en-US"/>
          </a:p>
          <a:p>
            <a:pPr>
              <a:buFont typeface="Wingdings 2" pitchFamily="18" charset="2"/>
              <a:buNone/>
            </a:pPr>
            <a:r>
              <a:rPr lang="en-US"/>
              <a:t>Slide 52	Step 1 	Tracking One Patient at a 					Time 		</a:t>
            </a:r>
          </a:p>
          <a:p>
            <a:pPr>
              <a:buFont typeface="Wingdings 2" pitchFamily="18" charset="2"/>
              <a:buNone/>
            </a:pPr>
            <a:endParaRPr lang="en-US"/>
          </a:p>
          <a:p>
            <a:pPr>
              <a:buFont typeface="Wingdings 2" pitchFamily="18" charset="2"/>
              <a:buNone/>
            </a:pPr>
            <a:r>
              <a:rPr lang="en-US"/>
              <a:t>Slide 60 	Passing the Baton</a:t>
            </a:r>
          </a:p>
          <a:p>
            <a:pPr>
              <a:buFont typeface="Wingdings 2" pitchFamily="18" charset="2"/>
              <a:buNone/>
            </a:pPr>
            <a:endParaRPr lang="en-US"/>
          </a:p>
          <a:p>
            <a:pPr>
              <a:buFont typeface="Wingdings 2" pitchFamily="18" charset="2"/>
              <a:buNone/>
            </a:pPr>
            <a:r>
              <a:rPr lang="en-US"/>
              <a:t>Slide 64 	Transitions of Care</a:t>
            </a:r>
          </a:p>
          <a:p>
            <a:pPr>
              <a:buFont typeface="Wingdings 2" pitchFamily="18" charset="2"/>
              <a:buNone/>
            </a:pPr>
            <a:endParaRPr lang="en-US"/>
          </a:p>
          <a:p>
            <a:pPr>
              <a:buFont typeface="Wingdings 2" pitchFamily="18" charset="2"/>
              <a:buNone/>
            </a:pPr>
            <a:r>
              <a:rPr lang="en-US"/>
              <a:t> Slide 70 	Step 2  	Auditing</a:t>
            </a:r>
          </a:p>
          <a:p>
            <a:endParaRPr lang="en-US"/>
          </a:p>
        </p:txBody>
      </p:sp>
      <p:sp>
        <p:nvSpPr>
          <p:cNvPr id="4" name="Slide Number Placeholder 3"/>
          <p:cNvSpPr>
            <a:spLocks noGrp="1"/>
          </p:cNvSpPr>
          <p:nvPr>
            <p:ph type="sldNum" sz="quarter" idx="12"/>
          </p:nvPr>
        </p:nvSpPr>
        <p:spPr/>
        <p:txBody>
          <a:bodyPr/>
          <a:lstStyle/>
          <a:p>
            <a:pPr>
              <a:defRPr/>
            </a:pPr>
            <a:fld id="{899D1A86-F04C-45BE-B9FB-5BD50D6C3C83}"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t>Creating Discomfort</a:t>
            </a:r>
          </a:p>
        </p:txBody>
      </p:sp>
      <p:sp>
        <p:nvSpPr>
          <p:cNvPr id="43011" name="Rectangle 3"/>
          <p:cNvSpPr>
            <a:spLocks noGrp="1" noChangeArrowheads="1"/>
          </p:cNvSpPr>
          <p:nvPr>
            <p:ph type="body" idx="1"/>
          </p:nvPr>
        </p:nvSpPr>
        <p:spPr>
          <a:xfrm>
            <a:off x="152400" y="1676400"/>
            <a:ext cx="8763000" cy="4419600"/>
          </a:xfrm>
        </p:spPr>
        <p:txBody>
          <a:bodyPr/>
          <a:lstStyle/>
          <a:p>
            <a:r>
              <a:rPr lang="en-US"/>
              <a:t>Patient change will be achieved by enhancing the capability of a provider to </a:t>
            </a:r>
            <a:r>
              <a:rPr lang="en-US" b="1"/>
              <a:t>create discomfort in the patient </a:t>
            </a:r>
            <a:r>
              <a:rPr lang="en-US"/>
              <a:t>in order To effect change which will benefit the patient in the long run. </a:t>
            </a:r>
          </a:p>
          <a:p>
            <a:endParaRPr lang="en-US"/>
          </a:p>
          <a:p>
            <a:r>
              <a:rPr lang="en-US" b="1"/>
              <a:t>Creation of discomfort in the provider </a:t>
            </a:r>
            <a:r>
              <a:rPr lang="en-US"/>
              <a:t>via self-auditing at the point of care allowing the provider to measure his/her performance against an accepted standard and then public reporting by provider name.</a:t>
            </a:r>
          </a:p>
          <a:p>
            <a:endParaRPr lang="en-US"/>
          </a:p>
          <a:p>
            <a:endParaRPr lang="en-US"/>
          </a:p>
        </p:txBody>
      </p:sp>
      <p:sp>
        <p:nvSpPr>
          <p:cNvPr id="4" name="Slide Number Placeholder 3"/>
          <p:cNvSpPr>
            <a:spLocks noGrp="1"/>
          </p:cNvSpPr>
          <p:nvPr>
            <p:ph type="sldNum" sz="quarter" idx="12"/>
          </p:nvPr>
        </p:nvSpPr>
        <p:spPr/>
        <p:txBody>
          <a:bodyPr/>
          <a:lstStyle/>
          <a:p>
            <a:pPr>
              <a:defRPr/>
            </a:pPr>
            <a:fld id="{83BA24D7-1210-428C-A09D-579AB5EB6697}"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Framingham Risk Scores – What If Scenario</a:t>
            </a:r>
          </a:p>
        </p:txBody>
      </p:sp>
      <p:pic>
        <p:nvPicPr>
          <p:cNvPr id="44035" name="Picture 4"/>
          <p:cNvPicPr>
            <a:picLocks noChangeAspect="1" noChangeArrowheads="1"/>
          </p:cNvPicPr>
          <p:nvPr/>
        </p:nvPicPr>
        <p:blipFill>
          <a:blip r:embed="rId2" cstate="print"/>
          <a:srcRect/>
          <a:stretch>
            <a:fillRect/>
          </a:stretch>
        </p:blipFill>
        <p:spPr bwMode="auto">
          <a:xfrm>
            <a:off x="1066800" y="1752600"/>
            <a:ext cx="7105650" cy="44862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B6E2BC1-06FA-4302-A263-5344E015A868}"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dirty="0"/>
              <a:t>Point of Leverage</a:t>
            </a:r>
          </a:p>
        </p:txBody>
      </p:sp>
      <p:sp>
        <p:nvSpPr>
          <p:cNvPr id="45059" name="Rectangle 3"/>
          <p:cNvSpPr>
            <a:spLocks noGrp="1" noChangeArrowheads="1"/>
          </p:cNvSpPr>
          <p:nvPr>
            <p:ph type="body" idx="1"/>
          </p:nvPr>
        </p:nvSpPr>
        <p:spPr>
          <a:xfrm>
            <a:off x="381000" y="2209800"/>
            <a:ext cx="8763000" cy="3886200"/>
          </a:xfrm>
        </p:spPr>
        <p:txBody>
          <a:bodyPr/>
          <a:lstStyle/>
          <a:p>
            <a:r>
              <a:rPr lang="en-US"/>
              <a:t>Most healthcare analysis focuses upon multiple variables and a plethora of data.  This is “</a:t>
            </a:r>
            <a:r>
              <a:rPr lang="en-US" b="1"/>
              <a:t>detail complexity</a:t>
            </a:r>
            <a:r>
              <a:rPr lang="en-US"/>
              <a:t>.”</a:t>
            </a:r>
          </a:p>
          <a:p>
            <a:endParaRPr lang="en-US"/>
          </a:p>
          <a:p>
            <a:r>
              <a:rPr lang="en-US"/>
              <a:t>The greatest opportunity for effecting change in an organization or an organism is in what Senge calls  “</a:t>
            </a:r>
            <a:r>
              <a:rPr lang="en-US" b="1"/>
              <a:t>dynamic complexity</a:t>
            </a:r>
            <a:r>
              <a:rPr lang="en-US"/>
              <a:t>.”</a:t>
            </a:r>
          </a:p>
        </p:txBody>
      </p:sp>
      <p:sp>
        <p:nvSpPr>
          <p:cNvPr id="4" name="Slide Number Placeholder 3"/>
          <p:cNvSpPr>
            <a:spLocks noGrp="1"/>
          </p:cNvSpPr>
          <p:nvPr>
            <p:ph type="sldNum" sz="quarter" idx="12"/>
          </p:nvPr>
        </p:nvSpPr>
        <p:spPr/>
        <p:txBody>
          <a:bodyPr/>
          <a:lstStyle/>
          <a:p>
            <a:pPr>
              <a:defRPr/>
            </a:pPr>
            <a:fld id="{20915A45-5B48-4798-B942-87D30B446083}" type="slidenum">
              <a:rPr lang="en-US"/>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dirty="0"/>
              <a:t>Dynamic Complexity and Data Display</a:t>
            </a:r>
          </a:p>
        </p:txBody>
      </p:sp>
      <p:sp>
        <p:nvSpPr>
          <p:cNvPr id="46083" name="Rectangle 3"/>
          <p:cNvSpPr>
            <a:spLocks noGrp="1" noChangeArrowheads="1"/>
          </p:cNvSpPr>
          <p:nvPr>
            <p:ph type="body" idx="1"/>
          </p:nvPr>
        </p:nvSpPr>
        <p:spPr>
          <a:xfrm>
            <a:off x="609600" y="1828800"/>
            <a:ext cx="8305800" cy="4267200"/>
          </a:xfrm>
        </p:spPr>
        <p:txBody>
          <a:bodyPr/>
          <a:lstStyle/>
          <a:p>
            <a:r>
              <a:rPr lang="en-US"/>
              <a:t>Dynamic complexity occurs when “cause and effect are subtle, and where the effects over time of interventions are not obvious.”</a:t>
            </a:r>
          </a:p>
          <a:p>
            <a:endParaRPr lang="en-US"/>
          </a:p>
          <a:p>
            <a:r>
              <a:rPr lang="en-US"/>
              <a:t>Data display can obscure effective management if it simply presents more detail while ignoring, or further obscuring, the dynamic interaction of one part of a biological system with another.</a:t>
            </a:r>
          </a:p>
        </p:txBody>
      </p:sp>
      <p:sp>
        <p:nvSpPr>
          <p:cNvPr id="4" name="Slide Number Placeholder 3"/>
          <p:cNvSpPr>
            <a:spLocks noGrp="1"/>
          </p:cNvSpPr>
          <p:nvPr>
            <p:ph type="sldNum" sz="quarter" idx="12"/>
          </p:nvPr>
        </p:nvSpPr>
        <p:spPr/>
        <p:txBody>
          <a:bodyPr/>
          <a:lstStyle/>
          <a:p>
            <a:pPr>
              <a:defRPr/>
            </a:pPr>
            <a:fld id="{7F5445B8-9A98-42CF-BC52-685A8FFF0A69}" type="slidenum">
              <a:rPr lang="en-US"/>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a:t>Seeing Circles of Causality</a:t>
            </a:r>
          </a:p>
        </p:txBody>
      </p:sp>
      <p:sp>
        <p:nvSpPr>
          <p:cNvPr id="33795" name="Rectangle 3"/>
          <p:cNvSpPr>
            <a:spLocks noGrp="1" noChangeArrowheads="1"/>
          </p:cNvSpPr>
          <p:nvPr>
            <p:ph type="body" idx="1"/>
          </p:nvPr>
        </p:nvSpPr>
        <p:spPr>
          <a:xfrm>
            <a:off x="301625" y="1527175"/>
            <a:ext cx="8232775" cy="4572000"/>
          </a:xfrm>
        </p:spPr>
        <p:txBody>
          <a:bodyPr/>
          <a:lstStyle/>
          <a:p>
            <a:pPr>
              <a:buFont typeface="Wingdings" pitchFamily="2" charset="2"/>
              <a:buNone/>
              <a:defRPr/>
            </a:pPr>
            <a:endParaRPr lang="en-US" dirty="0"/>
          </a:p>
          <a:p>
            <a:pPr indent="-47625" algn="ctr">
              <a:buFont typeface="Wingdings" pitchFamily="2" charset="2"/>
              <a:buNone/>
              <a:defRPr/>
            </a:pPr>
            <a:endParaRPr lang="en-US" dirty="0"/>
          </a:p>
          <a:p>
            <a:pPr indent="-47625" algn="ctr">
              <a:buFont typeface="Wingdings" pitchFamily="2" charset="2"/>
              <a:buNone/>
              <a:defRPr/>
            </a:pPr>
            <a:r>
              <a:rPr lang="en-US" dirty="0"/>
              <a:t>“Reality is made up of circles, but we see straight lines …Western languages…are Biased toward a  linear view.  If we want to see system-wide interrelationships, we need a language of interrelationships, a language of circles.”</a:t>
            </a:r>
          </a:p>
          <a:p>
            <a:pPr indent="-47625" algn="ctr">
              <a:buFont typeface="Wingdings" pitchFamily="2" charset="2"/>
              <a:buNone/>
              <a:defRPr/>
            </a:pPr>
            <a:r>
              <a:rPr lang="en-US" dirty="0"/>
              <a:t>					(</a:t>
            </a:r>
            <a:r>
              <a:rPr lang="en-US" i="1" dirty="0"/>
              <a:t>The Fifth Disciple</a:t>
            </a:r>
            <a:r>
              <a:rPr lang="en-US" dirty="0"/>
              <a:t>)</a:t>
            </a:r>
          </a:p>
        </p:txBody>
      </p:sp>
      <p:sp>
        <p:nvSpPr>
          <p:cNvPr id="4" name="Slide Number Placeholder 3"/>
          <p:cNvSpPr>
            <a:spLocks noGrp="1"/>
          </p:cNvSpPr>
          <p:nvPr>
            <p:ph type="sldNum" sz="quarter" idx="12"/>
          </p:nvPr>
        </p:nvSpPr>
        <p:spPr/>
        <p:txBody>
          <a:bodyPr/>
          <a:lstStyle/>
          <a:p>
            <a:pPr>
              <a:defRPr/>
            </a:pPr>
            <a:fld id="{9AC42B4A-D8D7-43F8-9810-9F26E60DBB43}" type="slidenum">
              <a:rPr lang="en-US"/>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z="3600" dirty="0"/>
              <a:t>Dynamic Interaction</a:t>
            </a:r>
            <a:endParaRPr lang="en-US" dirty="0"/>
          </a:p>
        </p:txBody>
      </p:sp>
      <p:sp>
        <p:nvSpPr>
          <p:cNvPr id="48131" name="Rectangle 3"/>
          <p:cNvSpPr>
            <a:spLocks noGrp="1" noChangeArrowheads="1"/>
          </p:cNvSpPr>
          <p:nvPr>
            <p:ph type="body" idx="1"/>
          </p:nvPr>
        </p:nvSpPr>
        <p:spPr>
          <a:xfrm>
            <a:off x="301625" y="2133600"/>
            <a:ext cx="8504238" cy="3965575"/>
          </a:xfrm>
        </p:spPr>
        <p:txBody>
          <a:bodyPr/>
          <a:lstStyle/>
          <a:p>
            <a:pPr marL="61913" indent="-47625" algn="ctr">
              <a:buFont typeface="Wingdings" pitchFamily="2" charset="2"/>
              <a:buNone/>
            </a:pPr>
            <a:r>
              <a:rPr lang="en-US"/>
              <a:t>Healthcare is improved when the organization of information creates a dynamic interaction between the provider, the patient, the consultant and all other members of the healthcare team, as well as creating the simultaneous integration of that data across disease processes and across provider perspectives, i.e., specialties. </a:t>
            </a:r>
          </a:p>
        </p:txBody>
      </p:sp>
      <p:sp>
        <p:nvSpPr>
          <p:cNvPr id="4" name="Slide Number Placeholder 3"/>
          <p:cNvSpPr>
            <a:spLocks noGrp="1"/>
          </p:cNvSpPr>
          <p:nvPr>
            <p:ph type="sldNum" sz="quarter" idx="12"/>
          </p:nvPr>
        </p:nvSpPr>
        <p:spPr/>
        <p:txBody>
          <a:bodyPr/>
          <a:lstStyle/>
          <a:p>
            <a:pPr>
              <a:defRPr/>
            </a:pPr>
            <a:fld id="{3946A387-7CA4-4467-B530-5BF394128D43}"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t>Dynamic Changes </a:t>
            </a:r>
          </a:p>
        </p:txBody>
      </p:sp>
      <p:sp>
        <p:nvSpPr>
          <p:cNvPr id="49155" name="Rectangle 3"/>
          <p:cNvSpPr>
            <a:spLocks noGrp="1" noChangeArrowheads="1"/>
          </p:cNvSpPr>
          <p:nvPr>
            <p:ph type="body" idx="1"/>
          </p:nvPr>
        </p:nvSpPr>
        <p:spPr>
          <a:xfrm>
            <a:off x="301625" y="1752600"/>
            <a:ext cx="8504238" cy="4346575"/>
          </a:xfrm>
        </p:spPr>
        <p:txBody>
          <a:bodyPr/>
          <a:lstStyle/>
          <a:p>
            <a:pPr algn="ctr">
              <a:buFont typeface="Wingdings" pitchFamily="2" charset="2"/>
              <a:buNone/>
            </a:pPr>
            <a:endParaRPr lang="en-US" sz="2800"/>
          </a:p>
          <a:p>
            <a:pPr algn="ctr">
              <a:buFont typeface="Wingdings" pitchFamily="2" charset="2"/>
              <a:buNone/>
            </a:pPr>
            <a:r>
              <a:rPr lang="en-US" sz="2800"/>
              <a:t>Healthcare delivery is not necessarily improved when an algorithm for every disease process is produced and made available on a handheld pocket computer device but it is improved when the data and decision-making tools are structured and displayed in a fashion which dynamically changes as the patient’s situation and need change.</a:t>
            </a:r>
          </a:p>
        </p:txBody>
      </p:sp>
      <p:sp>
        <p:nvSpPr>
          <p:cNvPr id="4" name="Slide Number Placeholder 3"/>
          <p:cNvSpPr>
            <a:spLocks noGrp="1"/>
          </p:cNvSpPr>
          <p:nvPr>
            <p:ph type="sldNum" sz="quarter" idx="12"/>
          </p:nvPr>
        </p:nvSpPr>
        <p:spPr/>
        <p:txBody>
          <a:bodyPr/>
          <a:lstStyle/>
          <a:p>
            <a:pPr>
              <a:defRPr/>
            </a:pPr>
            <a:fld id="{7AE94EBB-ABEE-4452-9909-F87F73D7D76A}"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dirty="0"/>
              <a:t>Impact of Data</a:t>
            </a:r>
          </a:p>
        </p:txBody>
      </p:sp>
      <p:sp>
        <p:nvSpPr>
          <p:cNvPr id="50179" name="Rectangle 3"/>
          <p:cNvSpPr>
            <a:spLocks noGrp="1" noChangeArrowheads="1"/>
          </p:cNvSpPr>
          <p:nvPr>
            <p:ph type="body" idx="1"/>
          </p:nvPr>
        </p:nvSpPr>
        <p:spPr>
          <a:xfrm>
            <a:off x="301625" y="2133600"/>
            <a:ext cx="8504238" cy="3965575"/>
          </a:xfrm>
        </p:spPr>
        <p:txBody>
          <a:bodyPr/>
          <a:lstStyle/>
          <a:p>
            <a:r>
              <a:rPr lang="en-US"/>
              <a:t>Healthcare delivery also improves when data and information processed in one clinical setting are simultaneously available in all settings.  </a:t>
            </a:r>
          </a:p>
          <a:p>
            <a:endParaRPr lang="en-US"/>
          </a:p>
          <a:p>
            <a:r>
              <a:rPr lang="en-US"/>
              <a:t>This improvement does not only result from efficiency but from the impact the elements contained in that data set exert upon multiple aspects of a patient’s health.</a:t>
            </a:r>
          </a:p>
        </p:txBody>
      </p:sp>
      <p:sp>
        <p:nvSpPr>
          <p:cNvPr id="4" name="Slide Number Placeholder 3"/>
          <p:cNvSpPr>
            <a:spLocks noGrp="1"/>
          </p:cNvSpPr>
          <p:nvPr>
            <p:ph type="sldNum" sz="quarter" idx="12"/>
          </p:nvPr>
        </p:nvSpPr>
        <p:spPr/>
        <p:txBody>
          <a:bodyPr/>
          <a:lstStyle/>
          <a:p>
            <a:pPr>
              <a:defRPr/>
            </a:pPr>
            <a:fld id="{3485FDD0-DA9B-4947-AB8A-5B2280EAAFA6}" type="slidenum">
              <a:rPr lang="en-US"/>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a:t>Quality at the Point of Care </a:t>
            </a:r>
          </a:p>
        </p:txBody>
      </p:sp>
      <p:sp>
        <p:nvSpPr>
          <p:cNvPr id="51203" name="Rectangle 3"/>
          <p:cNvSpPr>
            <a:spLocks noGrp="1" noChangeArrowheads="1"/>
          </p:cNvSpPr>
          <p:nvPr>
            <p:ph type="body" idx="1"/>
          </p:nvPr>
        </p:nvSpPr>
        <p:spPr>
          <a:xfrm>
            <a:off x="301625" y="1752600"/>
            <a:ext cx="8385175" cy="4346575"/>
          </a:xfrm>
        </p:spPr>
        <p:txBody>
          <a:bodyPr/>
          <a:lstStyle/>
          <a:p>
            <a:pPr indent="7938" algn="ctr">
              <a:buFont typeface="Wingdings" pitchFamily="2" charset="2"/>
              <a:buNone/>
            </a:pPr>
            <a:endParaRPr lang="en-US"/>
          </a:p>
          <a:p>
            <a:pPr indent="7938" algn="ctr">
              <a:buFont typeface="Wingdings" pitchFamily="2" charset="2"/>
              <a:buNone/>
            </a:pPr>
            <a:r>
              <a:rPr lang="en-US"/>
              <a:t>Healthcare is improved when evaluation of the quality of care as measured by evidenced-based criteria is automatically determined at the point of.  Healthcare  is improved when the data display makes it simple for the provider to comply with the standards of care, if the evaluation demonstrates a failure to do so.</a:t>
            </a:r>
          </a:p>
        </p:txBody>
      </p:sp>
      <p:sp>
        <p:nvSpPr>
          <p:cNvPr id="4" name="Slide Number Placeholder 3"/>
          <p:cNvSpPr>
            <a:spLocks noGrp="1"/>
          </p:cNvSpPr>
          <p:nvPr>
            <p:ph type="sldNum" sz="quarter" idx="12"/>
          </p:nvPr>
        </p:nvSpPr>
        <p:spPr/>
        <p:txBody>
          <a:bodyPr/>
          <a:lstStyle/>
          <a:p>
            <a:pPr>
              <a:defRPr/>
            </a:pPr>
            <a:fld id="{4DBDBE61-D486-4E79-BD61-A1E0B31E0881}"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a:t>Data Longitudinally</a:t>
            </a:r>
          </a:p>
        </p:txBody>
      </p:sp>
      <p:sp>
        <p:nvSpPr>
          <p:cNvPr id="52227" name="Rectangle 3"/>
          <p:cNvSpPr>
            <a:spLocks noGrp="1" noChangeArrowheads="1"/>
          </p:cNvSpPr>
          <p:nvPr>
            <p:ph type="body" idx="1"/>
          </p:nvPr>
        </p:nvSpPr>
        <p:spPr>
          <a:xfrm>
            <a:off x="301625" y="1981200"/>
            <a:ext cx="8504238" cy="4117975"/>
          </a:xfrm>
        </p:spPr>
        <p:txBody>
          <a:bodyPr/>
          <a:lstStyle/>
          <a:p>
            <a:pPr>
              <a:lnSpc>
                <a:spcPct val="80000"/>
              </a:lnSpc>
            </a:pPr>
            <a:r>
              <a:rPr lang="en-US"/>
              <a:t>Healthcare </a:t>
            </a:r>
            <a:r>
              <a:rPr lang="en-US" b="1"/>
              <a:t>is also improved</a:t>
            </a:r>
            <a:r>
              <a:rPr lang="en-US"/>
              <a:t> when data can be displayed longitudinally, demonstrating to the patient over time how their efforts have affected their global well-being.</a:t>
            </a:r>
          </a:p>
          <a:p>
            <a:pPr>
              <a:lnSpc>
                <a:spcPct val="80000"/>
              </a:lnSpc>
            </a:pPr>
            <a:endParaRPr lang="en-US"/>
          </a:p>
          <a:p>
            <a:pPr>
              <a:lnSpc>
                <a:spcPct val="80000"/>
              </a:lnSpc>
            </a:pPr>
            <a:r>
              <a:rPr lang="en-US"/>
              <a:t>This is circular rather than linear thinking:</a:t>
            </a:r>
          </a:p>
          <a:p>
            <a:pPr lvl="1">
              <a:lnSpc>
                <a:spcPct val="80000"/>
              </a:lnSpc>
            </a:pPr>
            <a:r>
              <a:rPr lang="en-US"/>
              <a:t>A person begins at health.  </a:t>
            </a:r>
          </a:p>
          <a:p>
            <a:pPr lvl="1">
              <a:lnSpc>
                <a:spcPct val="80000"/>
              </a:lnSpc>
            </a:pPr>
            <a:r>
              <a:rPr lang="en-US"/>
              <a:t>Aging and habits result in the relative lack of health.</a:t>
            </a:r>
          </a:p>
          <a:p>
            <a:pPr lvl="1">
              <a:lnSpc>
                <a:spcPct val="80000"/>
              </a:lnSpc>
            </a:pPr>
            <a:r>
              <a:rPr lang="en-US"/>
              <a:t>Preventive care and positive steps preserve, or restore health.</a:t>
            </a:r>
          </a:p>
        </p:txBody>
      </p:sp>
      <p:sp>
        <p:nvSpPr>
          <p:cNvPr id="4" name="Slide Number Placeholder 3"/>
          <p:cNvSpPr>
            <a:spLocks noGrp="1"/>
          </p:cNvSpPr>
          <p:nvPr>
            <p:ph type="sldNum" sz="quarter" idx="12"/>
          </p:nvPr>
        </p:nvSpPr>
        <p:spPr/>
        <p:txBody>
          <a:bodyPr/>
          <a:lstStyle/>
          <a:p>
            <a:pPr>
              <a:defRPr/>
            </a:pPr>
            <a:fld id="{0B9DCF83-1C03-4A52-B6A1-2EA1D713189E}" type="slidenum">
              <a:rPr lang="en-US"/>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Index to Slide Deck</a:t>
            </a:r>
          </a:p>
        </p:txBody>
      </p:sp>
      <p:sp>
        <p:nvSpPr>
          <p:cNvPr id="16387" name="Content Placeholder 2"/>
          <p:cNvSpPr>
            <a:spLocks noGrp="1"/>
          </p:cNvSpPr>
          <p:nvPr>
            <p:ph sz="quarter" idx="1"/>
          </p:nvPr>
        </p:nvSpPr>
        <p:spPr>
          <a:xfrm>
            <a:off x="301625" y="1527175"/>
            <a:ext cx="8504238" cy="4572000"/>
          </a:xfrm>
        </p:spPr>
        <p:txBody>
          <a:bodyPr/>
          <a:lstStyle/>
          <a:p>
            <a:pPr>
              <a:buFont typeface="Wingdings 2" pitchFamily="18" charset="2"/>
              <a:buNone/>
              <a:defRPr/>
            </a:pPr>
            <a:r>
              <a:rPr lang="en-US" dirty="0"/>
              <a:t>Slide 87	Step 3 	Statistical  Analysis</a:t>
            </a:r>
          </a:p>
          <a:p>
            <a:pPr>
              <a:buFont typeface="Wingdings 2" pitchFamily="18" charset="2"/>
              <a:buNone/>
              <a:defRPr/>
            </a:pPr>
            <a:endParaRPr lang="en-US" dirty="0"/>
          </a:p>
          <a:p>
            <a:pPr>
              <a:buFont typeface="Wingdings 2" pitchFamily="18" charset="2"/>
              <a:buNone/>
              <a:defRPr/>
            </a:pPr>
            <a:r>
              <a:rPr lang="en-US" dirty="0"/>
              <a:t>Slide 93	Step 4	Public Reporting</a:t>
            </a:r>
          </a:p>
          <a:p>
            <a:pPr indent="-47625" algn="ctr">
              <a:buFont typeface="Wingdings 2" pitchFamily="18" charset="2"/>
              <a:buNone/>
              <a:defRPr/>
            </a:pPr>
            <a:endParaRPr lang="en-US" dirty="0"/>
          </a:p>
          <a:p>
            <a:pPr indent="-47625" algn="ctr">
              <a:buFont typeface="Wingdings 2" pitchFamily="18" charset="2"/>
              <a:buNone/>
              <a:defRPr/>
            </a:pPr>
            <a:r>
              <a:rPr lang="en-US" b="1" i="1" dirty="0">
                <a:solidFill>
                  <a:srgbClr val="C00000"/>
                </a:solidFill>
              </a:rPr>
              <a:t>Once you “open your books on performance” to public scrutiny, the only safe place you  have in which to hide is excellence.</a:t>
            </a:r>
            <a:endParaRPr lang="en-US" b="1" dirty="0">
              <a:solidFill>
                <a:srgbClr val="C00000"/>
              </a:solidFill>
            </a:endParaRPr>
          </a:p>
          <a:p>
            <a:pPr>
              <a:buFont typeface="Wingdings 2" pitchFamily="18" charset="2"/>
              <a:buNone/>
              <a:defRPr/>
            </a:pPr>
            <a:r>
              <a:rPr lang="en-US" i="1" dirty="0"/>
              <a:t> </a:t>
            </a:r>
            <a:endParaRPr lang="en-US" dirty="0"/>
          </a:p>
          <a:p>
            <a:pPr>
              <a:buFont typeface="Wingdings 2" pitchFamily="18" charset="2"/>
              <a:buNone/>
              <a:defRPr/>
            </a:pPr>
            <a:r>
              <a:rPr lang="en-US" i="1" dirty="0"/>
              <a:t>Slide 100 	Step 5	Quality Improvement</a:t>
            </a:r>
            <a:endParaRPr lang="en-US" dirty="0"/>
          </a:p>
          <a:p>
            <a:pPr>
              <a:buFont typeface="Wingdings 2" pitchFamily="18" charset="2"/>
              <a:buNone/>
              <a:defRPr/>
            </a:pPr>
            <a:r>
              <a:rPr lang="en-US" b="1" i="1" dirty="0"/>
              <a:t> </a:t>
            </a: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8DADA31C-9F6A-4185-A25C-8E461EE1A4DF}"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dirty="0"/>
              <a:t>Dynamic Auditing Tools</a:t>
            </a:r>
          </a:p>
        </p:txBody>
      </p:sp>
      <p:sp>
        <p:nvSpPr>
          <p:cNvPr id="53251" name="Rectangle 3"/>
          <p:cNvSpPr>
            <a:spLocks noGrp="1" noChangeArrowheads="1"/>
          </p:cNvSpPr>
          <p:nvPr>
            <p:ph type="body" idx="1"/>
          </p:nvPr>
        </p:nvSpPr>
        <p:spPr>
          <a:xfrm>
            <a:off x="301625" y="2514600"/>
            <a:ext cx="8504238" cy="3584575"/>
          </a:xfrm>
        </p:spPr>
        <p:txBody>
          <a:bodyPr/>
          <a:lstStyle/>
          <a:p>
            <a:pPr indent="7938" algn="ctr">
              <a:buFont typeface="Symbol" pitchFamily="18" charset="2"/>
              <a:buNone/>
            </a:pPr>
            <a:endParaRPr lang="en-US"/>
          </a:p>
          <a:p>
            <a:pPr indent="7938" algn="ctr">
              <a:buFont typeface="Symbol" pitchFamily="18" charset="2"/>
              <a:buNone/>
            </a:pPr>
            <a:r>
              <a:rPr lang="en-US"/>
              <a:t>Healthcare improvement via systems will require dynamic auditing tools giving providers and patients immediate feedback on the effectiveness of their healthcare delivery.</a:t>
            </a:r>
          </a:p>
        </p:txBody>
      </p:sp>
      <p:sp>
        <p:nvSpPr>
          <p:cNvPr id="4" name="Slide Number Placeholder 3"/>
          <p:cNvSpPr>
            <a:spLocks noGrp="1"/>
          </p:cNvSpPr>
          <p:nvPr>
            <p:ph type="sldNum" sz="quarter" idx="12"/>
          </p:nvPr>
        </p:nvSpPr>
        <p:spPr/>
        <p:txBody>
          <a:bodyPr/>
          <a:lstStyle/>
          <a:p>
            <a:pPr>
              <a:defRPr/>
            </a:pPr>
            <a:fld id="{9D5F97B4-CB23-4E62-B18B-7457E9274D1A}" type="slidenum">
              <a:rPr lang="en-US"/>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dirty="0"/>
              <a:t>EMR Power</a:t>
            </a:r>
          </a:p>
        </p:txBody>
      </p:sp>
      <p:sp>
        <p:nvSpPr>
          <p:cNvPr id="54275" name="Rectangle 3"/>
          <p:cNvSpPr>
            <a:spLocks noGrp="1" noChangeArrowheads="1"/>
          </p:cNvSpPr>
          <p:nvPr>
            <p:ph type="body" idx="1"/>
          </p:nvPr>
        </p:nvSpPr>
        <p:spPr>
          <a:xfrm>
            <a:off x="301625" y="1527175"/>
            <a:ext cx="8504238" cy="4572000"/>
          </a:xfrm>
        </p:spPr>
        <p:txBody>
          <a:bodyPr/>
          <a:lstStyle/>
          <a:p>
            <a:pPr indent="7938" algn="ctr">
              <a:buFont typeface="Wingdings" pitchFamily="2" charset="2"/>
              <a:buNone/>
            </a:pPr>
            <a:endParaRPr lang="en-US"/>
          </a:p>
          <a:p>
            <a:pPr indent="7938" algn="ctr">
              <a:buFont typeface="Wingdings" pitchFamily="2" charset="2"/>
              <a:buNone/>
            </a:pPr>
            <a:endParaRPr lang="en-US"/>
          </a:p>
          <a:p>
            <a:pPr indent="7938" algn="ctr">
              <a:buFont typeface="Wingdings" pitchFamily="2" charset="2"/>
              <a:buNone/>
            </a:pPr>
            <a:r>
              <a:rPr lang="en-US"/>
              <a:t>How can electronic patient records and/or  electronic patient management help solve these problems and make it possible for healthcare providers to remain current and fulfill their responsibility of caring for patients with the best treatments available?</a:t>
            </a:r>
          </a:p>
        </p:txBody>
      </p:sp>
      <p:sp>
        <p:nvSpPr>
          <p:cNvPr id="4" name="Slide Number Placeholder 3"/>
          <p:cNvSpPr>
            <a:spLocks noGrp="1"/>
          </p:cNvSpPr>
          <p:nvPr>
            <p:ph type="sldNum" sz="quarter" idx="12"/>
          </p:nvPr>
        </p:nvSpPr>
        <p:spPr/>
        <p:txBody>
          <a:bodyPr/>
          <a:lstStyle/>
          <a:p>
            <a:pPr>
              <a:defRPr/>
            </a:pPr>
            <a:fld id="{AA7CFA04-E5CE-40D7-9E75-C43EFA9FE428}" type="slidenum">
              <a:rPr lang="en-US"/>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Rectangle 10"/>
          <p:cNvSpPr>
            <a:spLocks noGrp="1" noChangeArrowheads="1"/>
          </p:cNvSpPr>
          <p:nvPr>
            <p:ph type="title"/>
          </p:nvPr>
        </p:nvSpPr>
        <p:spPr/>
        <p:txBody>
          <a:bodyPr/>
          <a:lstStyle/>
          <a:p>
            <a:pPr>
              <a:defRPr/>
            </a:pPr>
            <a:r>
              <a:rPr lang="en-US" dirty="0"/>
              <a:t>Circular Causality</a:t>
            </a:r>
          </a:p>
        </p:txBody>
      </p:sp>
      <p:pic>
        <p:nvPicPr>
          <p:cNvPr id="55299" name="Picture 5"/>
          <p:cNvPicPr>
            <a:picLocks noChangeAspect="1" noChangeArrowheads="1"/>
          </p:cNvPicPr>
          <p:nvPr/>
        </p:nvPicPr>
        <p:blipFill>
          <a:blip r:embed="rId2" cstate="print"/>
          <a:srcRect/>
          <a:stretch>
            <a:fillRect/>
          </a:stretch>
        </p:blipFill>
        <p:spPr bwMode="auto">
          <a:xfrm>
            <a:off x="2057400" y="1676400"/>
            <a:ext cx="5000625" cy="4981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8D68762-1EC1-45F0-85D9-25F330A7B188}" type="slidenum">
              <a:rPr lang="en-US"/>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dirty="0"/>
              <a:t>Data Flow </a:t>
            </a:r>
          </a:p>
        </p:txBody>
      </p:sp>
      <p:sp>
        <p:nvSpPr>
          <p:cNvPr id="56323" name="Rectangle 3"/>
          <p:cNvSpPr>
            <a:spLocks noGrp="1" noChangeArrowheads="1"/>
          </p:cNvSpPr>
          <p:nvPr>
            <p:ph type="body" idx="1"/>
          </p:nvPr>
        </p:nvSpPr>
        <p:spPr>
          <a:xfrm>
            <a:off x="228600" y="1527175"/>
            <a:ext cx="8763000" cy="4797425"/>
          </a:xfrm>
        </p:spPr>
        <p:txBody>
          <a:bodyPr/>
          <a:lstStyle/>
          <a:p>
            <a:pPr>
              <a:lnSpc>
                <a:spcPct val="125000"/>
              </a:lnSpc>
            </a:pPr>
            <a:r>
              <a:rPr lang="en-US"/>
              <a:t>To and from the patient’s core information, and to and from interactive disease management capabilities:</a:t>
            </a:r>
          </a:p>
          <a:p>
            <a:pPr lvl="1">
              <a:lnSpc>
                <a:spcPct val="125000"/>
              </a:lnSpc>
            </a:pPr>
            <a:r>
              <a:rPr lang="en-US"/>
              <a:t>Acute condition data</a:t>
            </a:r>
          </a:p>
          <a:p>
            <a:pPr lvl="1">
              <a:lnSpc>
                <a:spcPct val="125000"/>
              </a:lnSpc>
            </a:pPr>
            <a:r>
              <a:rPr lang="en-US"/>
              <a:t>Longitudinal data</a:t>
            </a:r>
          </a:p>
          <a:p>
            <a:pPr lvl="1">
              <a:lnSpc>
                <a:spcPct val="125000"/>
              </a:lnSpc>
            </a:pPr>
            <a:r>
              <a:rPr lang="en-US"/>
              <a:t>Standards of care which reflect a positive state of health</a:t>
            </a:r>
          </a:p>
          <a:p>
            <a:pPr lvl="1">
              <a:lnSpc>
                <a:spcPct val="125000"/>
              </a:lnSpc>
            </a:pPr>
            <a:r>
              <a:rPr lang="en-US"/>
              <a:t>Automatically-populated-treatment reflecting best practices based on random controlled trials</a:t>
            </a:r>
          </a:p>
          <a:p>
            <a:pPr lvl="1">
              <a:lnSpc>
                <a:spcPct val="125000"/>
              </a:lnSpc>
            </a:pPr>
            <a:r>
              <a:rPr lang="en-US"/>
              <a:t>Auditing tools which reflect provider excellence</a:t>
            </a:r>
          </a:p>
          <a:p>
            <a:pPr lvl="1">
              <a:lnSpc>
                <a:spcPct val="125000"/>
              </a:lnSpc>
            </a:pPr>
            <a:r>
              <a:rPr lang="en-US"/>
              <a:t>Automatically-populated-patient follow-up instructions </a:t>
            </a:r>
          </a:p>
          <a:p>
            <a:pPr lvl="1">
              <a:lnSpc>
                <a:spcPct val="125000"/>
              </a:lnSpc>
            </a:pPr>
            <a:r>
              <a:rPr lang="en-US"/>
              <a:t>Automatically-created-patient education</a:t>
            </a:r>
          </a:p>
        </p:txBody>
      </p:sp>
      <p:sp>
        <p:nvSpPr>
          <p:cNvPr id="4" name="Slide Number Placeholder 3"/>
          <p:cNvSpPr>
            <a:spLocks noGrp="1"/>
          </p:cNvSpPr>
          <p:nvPr>
            <p:ph type="sldNum" sz="quarter" idx="12"/>
          </p:nvPr>
        </p:nvSpPr>
        <p:spPr/>
        <p:txBody>
          <a:bodyPr/>
          <a:lstStyle/>
          <a:p>
            <a:pPr>
              <a:defRPr/>
            </a:pPr>
            <a:fld id="{F9F51704-C8BE-4278-950B-7222000C14CF}" type="slidenum">
              <a:rPr lang="en-US"/>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SETMA’s Ten Principles of EHR Design</a:t>
            </a:r>
          </a:p>
        </p:txBody>
      </p:sp>
      <p:sp>
        <p:nvSpPr>
          <p:cNvPr id="57347" name="Content Placeholder 2"/>
          <p:cNvSpPr>
            <a:spLocks noGrp="1"/>
          </p:cNvSpPr>
          <p:nvPr>
            <p:ph sz="quarter" idx="1"/>
          </p:nvPr>
        </p:nvSpPr>
        <p:spPr>
          <a:xfrm>
            <a:off x="301625" y="2057400"/>
            <a:ext cx="8504238" cy="4343400"/>
          </a:xfrm>
        </p:spPr>
        <p:txBody>
          <a:bodyPr/>
          <a:lstStyle/>
          <a:p>
            <a:r>
              <a:rPr lang="en-US" sz="2400"/>
              <a:t>Pursue Electronic Patient Management rather than Electronic Patient Records</a:t>
            </a:r>
          </a:p>
          <a:p>
            <a:r>
              <a:rPr lang="en-US" sz="2400"/>
              <a:t>Bring to bear upon every patient encounter what is known rather than what a particular provider knows.</a:t>
            </a:r>
          </a:p>
          <a:p>
            <a:r>
              <a:rPr lang="en-US" sz="2400"/>
              <a:t>Make it easier to do it right than not to do it at all.</a:t>
            </a:r>
          </a:p>
          <a:p>
            <a:r>
              <a:rPr lang="en-US" sz="2400"/>
              <a:t> Continually challenge providers to improve their performance.</a:t>
            </a:r>
          </a:p>
          <a:p>
            <a:r>
              <a:rPr lang="en-US" sz="2400"/>
              <a:t>Infuse new knowledge and decision-making tools throughout an organization instantly.</a:t>
            </a:r>
          </a:p>
          <a:p>
            <a:endParaRPr lang="en-US"/>
          </a:p>
          <a:p>
            <a:endParaRPr lang="en-US"/>
          </a:p>
        </p:txBody>
      </p:sp>
      <p:sp>
        <p:nvSpPr>
          <p:cNvPr id="4" name="Slide Number Placeholder 3"/>
          <p:cNvSpPr>
            <a:spLocks noGrp="1"/>
          </p:cNvSpPr>
          <p:nvPr>
            <p:ph type="sldNum" sz="quarter" idx="12"/>
          </p:nvPr>
        </p:nvSpPr>
        <p:spPr/>
        <p:txBody>
          <a:bodyPr/>
          <a:lstStyle/>
          <a:p>
            <a:pPr>
              <a:defRPr/>
            </a:pPr>
            <a:fld id="{29DDAC2C-3827-48D8-88E9-76B7F34CA7AF}" type="slidenum">
              <a:rPr lang="en-US"/>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SETMA’s Ten Principles of EHR Design</a:t>
            </a:r>
          </a:p>
        </p:txBody>
      </p:sp>
      <p:sp>
        <p:nvSpPr>
          <p:cNvPr id="58371" name="Content Placeholder 2"/>
          <p:cNvSpPr>
            <a:spLocks noGrp="1"/>
          </p:cNvSpPr>
          <p:nvPr>
            <p:ph sz="quarter" idx="1"/>
          </p:nvPr>
        </p:nvSpPr>
        <p:spPr>
          <a:xfrm>
            <a:off x="301625" y="1752600"/>
            <a:ext cx="8504238" cy="4346575"/>
          </a:xfrm>
        </p:spPr>
        <p:txBody>
          <a:bodyPr/>
          <a:lstStyle/>
          <a:p>
            <a:r>
              <a:rPr lang="en-US" sz="2400"/>
              <a:t>Establish and promote continuity of care with patient education, information and plans of care.</a:t>
            </a:r>
          </a:p>
          <a:p>
            <a:r>
              <a:rPr lang="en-US" sz="2400"/>
              <a:t>Enlist patients as partners in their health improvement.</a:t>
            </a:r>
          </a:p>
          <a:p>
            <a:r>
              <a:rPr lang="en-US" sz="2400"/>
              <a:t>Evaluate the care of patients longitudinally.</a:t>
            </a:r>
          </a:p>
          <a:p>
            <a:r>
              <a:rPr lang="en-US" sz="2400"/>
              <a:t>Audit provider performance based on the Consortium for Physician Performance Improvement Data Sets.</a:t>
            </a:r>
          </a:p>
          <a:p>
            <a:r>
              <a:rPr lang="en-US" sz="2400"/>
              <a:t>Create multiple disease-management tools which are integrated in an intuitive and interchangeable fashion giving patients the benefit of expert knowledge about specific conditions while they get the benefit of a global approach to their total health.</a:t>
            </a:r>
          </a:p>
          <a:p>
            <a:endParaRPr lang="en-US"/>
          </a:p>
          <a:p>
            <a:endParaRPr lang="en-US"/>
          </a:p>
        </p:txBody>
      </p:sp>
      <p:sp>
        <p:nvSpPr>
          <p:cNvPr id="4" name="Slide Number Placeholder 3"/>
          <p:cNvSpPr>
            <a:spLocks noGrp="1"/>
          </p:cNvSpPr>
          <p:nvPr>
            <p:ph type="sldNum" sz="quarter" idx="12"/>
          </p:nvPr>
        </p:nvSpPr>
        <p:spPr/>
        <p:txBody>
          <a:bodyPr/>
          <a:lstStyle/>
          <a:p>
            <a:pPr>
              <a:defRPr/>
            </a:pPr>
            <a:fld id="{AC7562C6-83AB-45D3-BA13-66251438DAD9}" type="slidenum">
              <a:rPr lang="en-US"/>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SETMA’s Ten Principles of EHR Design</a:t>
            </a:r>
          </a:p>
        </p:txBody>
      </p:sp>
      <p:sp>
        <p:nvSpPr>
          <p:cNvPr id="59395"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p>
          <a:p>
            <a:pPr algn="ctr">
              <a:buFont typeface="Wingdings 2" pitchFamily="18" charset="2"/>
              <a:buNone/>
            </a:pPr>
            <a:endParaRPr lang="en-US"/>
          </a:p>
          <a:p>
            <a:pPr algn="ctr">
              <a:buFont typeface="Wingdings 2" pitchFamily="18" charset="2"/>
              <a:buNone/>
            </a:pPr>
            <a:r>
              <a:rPr lang="en-US"/>
              <a:t>These principles define the nature of EHR tools which</a:t>
            </a:r>
          </a:p>
          <a:p>
            <a:pPr algn="ctr">
              <a:buFont typeface="Wingdings 2" pitchFamily="18" charset="2"/>
              <a:buNone/>
            </a:pPr>
            <a:r>
              <a:rPr lang="en-US"/>
              <a:t>are designed as electronic-patient-management tools</a:t>
            </a:r>
          </a:p>
          <a:p>
            <a:pPr algn="ctr">
              <a:buFont typeface="Wingdings 2" pitchFamily="18" charset="2"/>
              <a:buNone/>
            </a:pPr>
            <a:r>
              <a:rPr lang="en-US"/>
              <a:t>and  they define nature of effective clinical-decision-</a:t>
            </a:r>
          </a:p>
          <a:p>
            <a:pPr algn="ctr">
              <a:buFont typeface="Wingdings 2" pitchFamily="18" charset="2"/>
              <a:buNone/>
            </a:pPr>
            <a:r>
              <a:rPr lang="en-US"/>
              <a:t>support tools.</a:t>
            </a:r>
          </a:p>
        </p:txBody>
      </p:sp>
      <p:sp>
        <p:nvSpPr>
          <p:cNvPr id="4" name="Slide Number Placeholder 3"/>
          <p:cNvSpPr>
            <a:spLocks noGrp="1"/>
          </p:cNvSpPr>
          <p:nvPr>
            <p:ph type="sldNum" sz="quarter" idx="12"/>
          </p:nvPr>
        </p:nvSpPr>
        <p:spPr/>
        <p:txBody>
          <a:bodyPr/>
          <a:lstStyle/>
          <a:p>
            <a:pPr>
              <a:defRPr/>
            </a:pPr>
            <a:fld id="{6B2B400E-1DB4-4770-9F59-6C897287EA69}" type="slidenum">
              <a:rPr lang="en-US"/>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Clusters and Galaxies</a:t>
            </a:r>
          </a:p>
        </p:txBody>
      </p:sp>
      <p:sp>
        <p:nvSpPr>
          <p:cNvPr id="25603" name="Content Placeholder 3"/>
          <p:cNvSpPr>
            <a:spLocks noGrp="1"/>
          </p:cNvSpPr>
          <p:nvPr>
            <p:ph sz="quarter" idx="1"/>
          </p:nvPr>
        </p:nvSpPr>
        <p:spPr>
          <a:xfrm>
            <a:off x="301625" y="1527175"/>
            <a:ext cx="8504238" cy="4572000"/>
          </a:xfrm>
        </p:spPr>
        <p:txBody>
          <a:bodyPr/>
          <a:lstStyle/>
          <a:p>
            <a:pPr marL="514350" indent="-514350">
              <a:defRPr/>
            </a:pPr>
            <a:endParaRPr lang="en-US" dirty="0"/>
          </a:p>
          <a:p>
            <a:pPr marL="514350" indent="-514350">
              <a:buFont typeface="Wingdings 2" pitchFamily="18" charset="2"/>
              <a:buNone/>
              <a:defRPr/>
            </a:pPr>
            <a:r>
              <a:rPr lang="en-US" dirty="0"/>
              <a:t>SETMA believes that fulfilling a single or a few quality</a:t>
            </a:r>
          </a:p>
          <a:p>
            <a:pPr marL="514350" indent="-514350">
              <a:buFont typeface="Wingdings 2" pitchFamily="18" charset="2"/>
              <a:buNone/>
              <a:defRPr/>
            </a:pPr>
            <a:r>
              <a:rPr lang="en-US" dirty="0"/>
              <a:t>metrics does not change outcomes, but fulfilling</a:t>
            </a:r>
          </a:p>
          <a:p>
            <a:pPr marL="514350" indent="-514350">
              <a:buFont typeface="Wingdings 2" pitchFamily="18" charset="2"/>
              <a:buNone/>
              <a:defRPr/>
            </a:pPr>
            <a:r>
              <a:rPr lang="en-US" dirty="0"/>
              <a:t>“clusters” and “galaxies” of metrics at the point-of-care</a:t>
            </a:r>
          </a:p>
          <a:p>
            <a:pPr marL="514350" indent="-514350">
              <a:buFont typeface="Wingdings 2" pitchFamily="18" charset="2"/>
              <a:buNone/>
              <a:defRPr/>
            </a:pPr>
            <a:r>
              <a:rPr lang="en-US" i="1" dirty="0"/>
              <a:t>will</a:t>
            </a:r>
            <a:r>
              <a:rPr lang="en-US" dirty="0"/>
              <a:t> change outcomes.</a:t>
            </a:r>
          </a:p>
          <a:p>
            <a:pPr marL="514350" indent="-514350">
              <a:buFont typeface="Wingdings 2" pitchFamily="18" charset="2"/>
              <a:buNone/>
              <a:defRPr/>
            </a:pPr>
            <a:endParaRPr lang="en-US" sz="2050" dirty="0"/>
          </a:p>
          <a:p>
            <a:pPr marL="514350" indent="-514350">
              <a:defRPr/>
            </a:pPr>
            <a:r>
              <a:rPr lang="en-US" dirty="0"/>
              <a:t>A “</a:t>
            </a:r>
            <a:r>
              <a:rPr lang="en-US" b="1" dirty="0"/>
              <a:t>cluster</a:t>
            </a:r>
            <a:r>
              <a:rPr lang="en-US" dirty="0"/>
              <a:t>” is seven or more quality metrics for a single condition (i.e. diabetes, hypertension, etc.)</a:t>
            </a:r>
          </a:p>
          <a:p>
            <a:pPr marL="514350" indent="-514350">
              <a:defRPr/>
            </a:pPr>
            <a:r>
              <a:rPr lang="en-US" dirty="0"/>
              <a:t>A “</a:t>
            </a:r>
            <a:r>
              <a:rPr lang="en-US" b="1" dirty="0"/>
              <a:t>galaxy</a:t>
            </a:r>
            <a:r>
              <a:rPr lang="en-US" dirty="0"/>
              <a:t>” is multiple clusters for the same patient (i.e. diabetes, hypertension, lipids, CHF, etc.)</a:t>
            </a:r>
          </a:p>
          <a:p>
            <a:pPr marL="514350" indent="-514350">
              <a:defRPr/>
            </a:pPr>
            <a:endParaRPr lang="en-US" dirty="0"/>
          </a:p>
          <a:p>
            <a:pPr marL="514350" indent="-514350">
              <a:defRPr/>
            </a:pPr>
            <a:endParaRPr lang="en-US" dirty="0"/>
          </a:p>
        </p:txBody>
      </p:sp>
      <p:sp>
        <p:nvSpPr>
          <p:cNvPr id="4" name="Slide Number Placeholder 3"/>
          <p:cNvSpPr>
            <a:spLocks noGrp="1"/>
          </p:cNvSpPr>
          <p:nvPr>
            <p:ph type="sldNum" sz="quarter" idx="12"/>
          </p:nvPr>
        </p:nvSpPr>
        <p:spPr/>
        <p:txBody>
          <a:bodyPr/>
          <a:lstStyle/>
          <a:p>
            <a:pPr>
              <a:defRPr/>
            </a:pPr>
            <a:fld id="{8770A9A1-453B-468B-A982-28A7F052D275}"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A Cluster</a:t>
            </a:r>
          </a:p>
        </p:txBody>
      </p:sp>
      <p:pic>
        <p:nvPicPr>
          <p:cNvPr id="61443" name="Content Placeholder 4" descr="Diabetes Final.JPG"/>
          <p:cNvPicPr>
            <a:picLocks noGrp="1"/>
          </p:cNvPicPr>
          <p:nvPr>
            <p:ph sz="quarter" idx="1"/>
          </p:nvPr>
        </p:nvPicPr>
        <p:blipFill>
          <a:blip r:embed="rId2" r:link="rId3" cstate="print"/>
          <a:srcRect/>
          <a:stretch>
            <a:fillRect/>
          </a:stretch>
        </p:blipFill>
        <p:spPr>
          <a:xfrm>
            <a:off x="2990850" y="1600200"/>
            <a:ext cx="6000750" cy="4648200"/>
          </a:xfrm>
        </p:spPr>
      </p:pic>
      <p:sp>
        <p:nvSpPr>
          <p:cNvPr id="6" name="TextBox 5"/>
          <p:cNvSpPr txBox="1"/>
          <p:nvPr/>
        </p:nvSpPr>
        <p:spPr>
          <a:xfrm>
            <a:off x="152400" y="1676400"/>
            <a:ext cx="2895600" cy="3416300"/>
          </a:xfrm>
          <a:prstGeom prst="rect">
            <a:avLst/>
          </a:prstGeom>
          <a:noFill/>
        </p:spPr>
        <p:txBody>
          <a:bodyPr>
            <a:spAutoFit/>
          </a:bodyPr>
          <a:lstStyle/>
          <a:p>
            <a:pPr>
              <a:defRPr/>
            </a:pPr>
            <a:r>
              <a:rPr lang="en-US" sz="2400" dirty="0">
                <a:latin typeface="+mn-lt"/>
              </a:rPr>
              <a:t>A single patient, at a single visit, for a single condition, will have eight or more quality metrics fulfilled, which WILL change the outcome of a patient’s treatment.</a:t>
            </a:r>
          </a:p>
        </p:txBody>
      </p:sp>
      <p:sp>
        <p:nvSpPr>
          <p:cNvPr id="5" name="Slide Number Placeholder 4"/>
          <p:cNvSpPr>
            <a:spLocks noGrp="1"/>
          </p:cNvSpPr>
          <p:nvPr>
            <p:ph type="sldNum" sz="quarter" idx="12"/>
          </p:nvPr>
        </p:nvSpPr>
        <p:spPr/>
        <p:txBody>
          <a:bodyPr/>
          <a:lstStyle/>
          <a:p>
            <a:pPr>
              <a:defRPr/>
            </a:pPr>
            <a:fld id="{454804AA-5335-4D68-BF69-E05F0365A631}"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A Galaxy</a:t>
            </a:r>
          </a:p>
        </p:txBody>
      </p:sp>
      <p:pic>
        <p:nvPicPr>
          <p:cNvPr id="62467" name="Picture 5" descr="Galaxy Final.JPG"/>
          <p:cNvPicPr>
            <a:picLocks noChangeAspect="1" noChangeArrowheads="1"/>
          </p:cNvPicPr>
          <p:nvPr/>
        </p:nvPicPr>
        <p:blipFill>
          <a:blip r:embed="rId2" r:link="rId3" cstate="print"/>
          <a:srcRect/>
          <a:stretch>
            <a:fillRect/>
          </a:stretch>
        </p:blipFill>
        <p:spPr bwMode="auto">
          <a:xfrm>
            <a:off x="3124200" y="1608138"/>
            <a:ext cx="5867400" cy="4716462"/>
          </a:xfrm>
          <a:prstGeom prst="rect">
            <a:avLst/>
          </a:prstGeom>
          <a:noFill/>
          <a:ln w="9525">
            <a:noFill/>
            <a:miter lim="800000"/>
            <a:headEnd/>
            <a:tailEnd/>
          </a:ln>
        </p:spPr>
      </p:pic>
      <p:sp>
        <p:nvSpPr>
          <p:cNvPr id="7" name="TextBox 6"/>
          <p:cNvSpPr txBox="1"/>
          <p:nvPr/>
        </p:nvSpPr>
        <p:spPr>
          <a:xfrm>
            <a:off x="228600" y="1676400"/>
            <a:ext cx="2743200" cy="4154488"/>
          </a:xfrm>
          <a:prstGeom prst="rect">
            <a:avLst/>
          </a:prstGeom>
          <a:noFill/>
        </p:spPr>
        <p:txBody>
          <a:bodyPr>
            <a:spAutoFit/>
          </a:bodyPr>
          <a:lstStyle/>
          <a:p>
            <a:pPr>
              <a:defRPr/>
            </a:pPr>
            <a:r>
              <a:rPr lang="en-US" sz="2400" dirty="0">
                <a:latin typeface="+mn-lt"/>
              </a:rPr>
              <a:t>A single patient, at a single visit, can have multiple clusters of quality metrics and may have as many as 60 or more quality metrics fulfilled in his/her care which WILL change the outcomes.</a:t>
            </a:r>
          </a:p>
        </p:txBody>
      </p:sp>
      <p:sp>
        <p:nvSpPr>
          <p:cNvPr id="5" name="Slide Number Placeholder 4"/>
          <p:cNvSpPr>
            <a:spLocks noGrp="1"/>
          </p:cNvSpPr>
          <p:nvPr>
            <p:ph type="sldNum" sz="quarter" idx="12"/>
          </p:nvPr>
        </p:nvSpPr>
        <p:spPr/>
        <p:txBody>
          <a:bodyPr/>
          <a:lstStyle/>
          <a:p>
            <a:pPr>
              <a:defRPr/>
            </a:pPr>
            <a:fld id="{D556B07B-4112-4F74-A41A-722C443923AC}"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SETMA Achievements</a:t>
            </a:r>
          </a:p>
        </p:txBody>
      </p:sp>
      <p:sp>
        <p:nvSpPr>
          <p:cNvPr id="17411" name="Content Placeholder 2"/>
          <p:cNvSpPr>
            <a:spLocks noGrp="1"/>
          </p:cNvSpPr>
          <p:nvPr>
            <p:ph sz="quarter" idx="1"/>
          </p:nvPr>
        </p:nvSpPr>
        <p:spPr>
          <a:xfrm>
            <a:off x="301625" y="1527175"/>
            <a:ext cx="8504238" cy="4572000"/>
          </a:xfrm>
        </p:spPr>
        <p:txBody>
          <a:bodyPr/>
          <a:lstStyle/>
          <a:p>
            <a:pPr eaLnBrk="1" hangingPunct="1"/>
            <a:endParaRPr lang="en-US" dirty="0"/>
          </a:p>
          <a:p>
            <a:pPr eaLnBrk="1" hangingPunct="1"/>
            <a:r>
              <a:rPr lang="en-US" dirty="0"/>
              <a:t>July 2010 - NCQA PC-MH Tier Three</a:t>
            </a:r>
          </a:p>
          <a:p>
            <a:pPr eaLnBrk="1" hangingPunct="1"/>
            <a:r>
              <a:rPr lang="en-US" dirty="0"/>
              <a:t>July 2010 – Joslin Diabetes Center Affiliate</a:t>
            </a:r>
          </a:p>
          <a:p>
            <a:pPr eaLnBrk="1" hangingPunct="1"/>
            <a:r>
              <a:rPr lang="en-US" dirty="0"/>
              <a:t>August 2010 - NCQA Diabetes Recognition Program </a:t>
            </a:r>
          </a:p>
          <a:p>
            <a:pPr eaLnBrk="1" hangingPunct="1"/>
            <a:r>
              <a:rPr lang="en-US" dirty="0"/>
              <a:t>August 2010 - AAAHC Medical Home</a:t>
            </a:r>
          </a:p>
          <a:p>
            <a:pPr eaLnBrk="1" hangingPunct="1"/>
            <a:r>
              <a:rPr lang="en-US" dirty="0"/>
              <a:t>August 2010 - AAAHC Ambulatory Care</a:t>
            </a:r>
          </a:p>
          <a:p>
            <a:pPr eaLnBrk="1" hangingPunct="1"/>
            <a:r>
              <a:rPr lang="en-US" dirty="0"/>
              <a:t>March 2011 – Address staff of ONC of HIT, HHS</a:t>
            </a:r>
          </a:p>
          <a:p>
            <a:pPr algn="ctr" eaLnBrk="1" hangingPunct="1">
              <a:buFont typeface="Wingdings 2" pitchFamily="18" charset="2"/>
              <a:buNone/>
            </a:pPr>
            <a:endParaRPr lang="en-US" b="1" i="1" dirty="0"/>
          </a:p>
          <a:p>
            <a:pPr algn="ctr" eaLnBrk="1" hangingPunct="1">
              <a:buFont typeface="Wingdings 2" pitchFamily="18" charset="2"/>
              <a:buNone/>
            </a:pPr>
            <a:r>
              <a:rPr lang="en-US" b="1" i="1" dirty="0"/>
              <a:t>www.jameslhollymd.com</a:t>
            </a:r>
          </a:p>
        </p:txBody>
      </p:sp>
      <p:sp>
        <p:nvSpPr>
          <p:cNvPr id="4" name="Slide Number Placeholder 3"/>
          <p:cNvSpPr>
            <a:spLocks noGrp="1"/>
          </p:cNvSpPr>
          <p:nvPr>
            <p:ph type="sldNum" sz="quarter" idx="12"/>
          </p:nvPr>
        </p:nvSpPr>
        <p:spPr/>
        <p:txBody>
          <a:bodyPr/>
          <a:lstStyle/>
          <a:p>
            <a:pPr>
              <a:defRPr/>
            </a:pPr>
            <a:fld id="{7460C826-A66F-45A1-9BEF-E18B7E192719}" type="slidenum">
              <a:rPr lang="en-US"/>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US"/>
              <a:t>The SETMA Model of Care</a:t>
            </a:r>
          </a:p>
        </p:txBody>
      </p:sp>
      <p:pic>
        <p:nvPicPr>
          <p:cNvPr id="63491" name="Picture 3" descr="logo.jpg"/>
          <p:cNvPicPr>
            <a:picLocks noChangeAspect="1" noChangeArrowheads="1"/>
          </p:cNvPicPr>
          <p:nvPr/>
        </p:nvPicPr>
        <p:blipFill>
          <a:blip r:embed="rId2" cstate="print"/>
          <a:srcRect/>
          <a:stretch>
            <a:fillRect/>
          </a:stretch>
        </p:blipFill>
        <p:spPr bwMode="auto">
          <a:xfrm>
            <a:off x="3581400" y="3581400"/>
            <a:ext cx="1981200" cy="1981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159A514-CDE4-435A-A203-48102E266FB2}"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SETMA Model of Care</a:t>
            </a:r>
          </a:p>
        </p:txBody>
      </p:sp>
      <p:sp>
        <p:nvSpPr>
          <p:cNvPr id="64515" name="Content Placeholder 2"/>
          <p:cNvSpPr>
            <a:spLocks noGrp="1"/>
          </p:cNvSpPr>
          <p:nvPr>
            <p:ph sz="quarter" idx="1"/>
          </p:nvPr>
        </p:nvSpPr>
        <p:spPr>
          <a:xfrm>
            <a:off x="301625" y="1527175"/>
            <a:ext cx="8504238" cy="4572000"/>
          </a:xfrm>
        </p:spPr>
        <p:txBody>
          <a:bodyPr/>
          <a:lstStyle/>
          <a:p>
            <a:endParaRPr lang="en-US"/>
          </a:p>
          <a:p>
            <a:pPr>
              <a:buFont typeface="Wingdings 2" pitchFamily="18" charset="2"/>
              <a:buNone/>
            </a:pPr>
            <a:r>
              <a:rPr lang="en-US"/>
              <a:t>SETMA’s model of care is based on the concepts of</a:t>
            </a:r>
          </a:p>
          <a:p>
            <a:pPr>
              <a:buFont typeface="Wingdings 2" pitchFamily="18" charset="2"/>
              <a:buNone/>
            </a:pPr>
            <a:r>
              <a:rPr lang="en-US"/>
              <a:t>“clusters” and “galaxies” of quality metrics and on</a:t>
            </a:r>
          </a:p>
          <a:p>
            <a:pPr>
              <a:buFont typeface="Wingdings 2" pitchFamily="18" charset="2"/>
              <a:buNone/>
            </a:pPr>
            <a:r>
              <a:rPr lang="en-US"/>
              <a:t>these  principles of healthcare transformation:</a:t>
            </a:r>
          </a:p>
          <a:p>
            <a:pPr>
              <a:buFont typeface="Wingdings 2" pitchFamily="18" charset="2"/>
              <a:buNone/>
            </a:pPr>
            <a:endParaRPr lang="en-US"/>
          </a:p>
          <a:p>
            <a:r>
              <a:rPr lang="en-US"/>
              <a:t>Evidence based medicine/health and wellness</a:t>
            </a:r>
          </a:p>
          <a:p>
            <a:r>
              <a:rPr lang="en-US"/>
              <a:t>Electronic patient management</a:t>
            </a:r>
          </a:p>
          <a:p>
            <a:r>
              <a:rPr lang="en-US"/>
              <a:t>Patient-Centered Medical Home</a:t>
            </a:r>
          </a:p>
          <a:p>
            <a:r>
              <a:rPr lang="en-US"/>
              <a:t>Medicare Advantage Payment Method (capitation)</a:t>
            </a:r>
          </a:p>
          <a:p>
            <a:endParaRPr lang="en-US"/>
          </a:p>
        </p:txBody>
      </p:sp>
      <p:sp>
        <p:nvSpPr>
          <p:cNvPr id="4" name="Slide Number Placeholder 3"/>
          <p:cNvSpPr>
            <a:spLocks noGrp="1"/>
          </p:cNvSpPr>
          <p:nvPr>
            <p:ph type="sldNum" sz="quarter" idx="12"/>
          </p:nvPr>
        </p:nvSpPr>
        <p:spPr/>
        <p:txBody>
          <a:bodyPr/>
          <a:lstStyle/>
          <a:p>
            <a:pPr>
              <a:defRPr/>
            </a:pPr>
            <a:fld id="{A1E9DBE8-9CC2-4EBA-9516-AE1439867C5B}" type="slidenum">
              <a:rPr lang="en-US"/>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3" name="Content Placeholder 2"/>
          <p:cNvSpPr>
            <a:spLocks noGrp="1"/>
          </p:cNvSpPr>
          <p:nvPr>
            <p:ph sz="quarter" idx="1"/>
          </p:nvPr>
        </p:nvSpPr>
        <p:spPr>
          <a:xfrm>
            <a:off x="301625" y="1981200"/>
            <a:ext cx="8504238" cy="4117975"/>
          </a:xfrm>
        </p:spPr>
        <p:txBody>
          <a:bodyPr/>
          <a:lstStyle/>
          <a:p>
            <a:pPr marL="457200" indent="-457200">
              <a:buFont typeface="Wingdings 2" pitchFamily="18" charset="2"/>
              <a:buNone/>
              <a:defRPr/>
            </a:pPr>
            <a:endParaRPr lang="en-US" dirty="0"/>
          </a:p>
          <a:p>
            <a:pPr marL="457200" indent="-457200">
              <a:buFont typeface="Wingdings 2" pitchFamily="18" charset="2"/>
              <a:buNone/>
              <a:defRPr/>
            </a:pPr>
            <a:r>
              <a:rPr lang="en-US" dirty="0"/>
              <a:t>The </a:t>
            </a:r>
            <a:r>
              <a:rPr lang="en-US" b="1" dirty="0"/>
              <a:t>tracking</a:t>
            </a:r>
            <a:r>
              <a:rPr lang="en-US" dirty="0"/>
              <a:t> on each patient by each provider of their</a:t>
            </a:r>
          </a:p>
          <a:p>
            <a:pPr marL="457200" indent="-457200">
              <a:buFont typeface="Wingdings 2" pitchFamily="18" charset="2"/>
              <a:buNone/>
              <a:defRPr/>
            </a:pPr>
            <a:r>
              <a:rPr lang="en-US" dirty="0"/>
              <a:t>performance on preventive and screening care and</a:t>
            </a:r>
          </a:p>
          <a:p>
            <a:pPr marL="457200" indent="-457200">
              <a:buFont typeface="Wingdings 2" pitchFamily="18" charset="2"/>
              <a:buNone/>
              <a:defRPr/>
            </a:pPr>
            <a:r>
              <a:rPr lang="en-US" dirty="0"/>
              <a:t>quality standards for acute and chronic care.   Tracking</a:t>
            </a:r>
          </a:p>
          <a:p>
            <a:pPr marL="457200" indent="-457200">
              <a:buFont typeface="Wingdings 2" pitchFamily="18" charset="2"/>
              <a:buNone/>
              <a:defRPr/>
            </a:pPr>
            <a:r>
              <a:rPr lang="en-US" dirty="0"/>
              <a:t>occurs simultaneously with the performing of these</a:t>
            </a:r>
          </a:p>
          <a:p>
            <a:pPr marL="457200" indent="-457200">
              <a:buFont typeface="Wingdings 2" pitchFamily="18" charset="2"/>
              <a:buNone/>
              <a:defRPr/>
            </a:pPr>
            <a:r>
              <a:rPr lang="en-US" dirty="0"/>
              <a:t>services by the entire healthcare team, including the</a:t>
            </a:r>
          </a:p>
          <a:p>
            <a:pPr marL="457200" indent="-457200">
              <a:buFont typeface="Wingdings 2" pitchFamily="18" charset="2"/>
              <a:buNone/>
              <a:defRPr/>
            </a:pPr>
            <a:r>
              <a:rPr lang="en-US" dirty="0"/>
              <a:t>personal provider, nurse, clerk, management, etc. </a:t>
            </a:r>
          </a:p>
          <a:p>
            <a:pPr>
              <a:defRPr/>
            </a:pPr>
            <a:endParaRPr lang="en-US" dirty="0"/>
          </a:p>
        </p:txBody>
      </p:sp>
      <p:sp>
        <p:nvSpPr>
          <p:cNvPr id="4" name="Slide Number Placeholder 3"/>
          <p:cNvSpPr>
            <a:spLocks noGrp="1"/>
          </p:cNvSpPr>
          <p:nvPr>
            <p:ph type="sldNum" sz="quarter" idx="12"/>
          </p:nvPr>
        </p:nvSpPr>
        <p:spPr/>
        <p:txBody>
          <a:bodyPr/>
          <a:lstStyle/>
          <a:p>
            <a:pPr>
              <a:defRPr/>
            </a:pPr>
            <a:fld id="{DE7BB0C4-C6B3-44C6-8C94-AABA8B1A6C6E}" type="slidenum">
              <a:rPr lang="en-US"/>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66563" name="Content Placeholder 2"/>
          <p:cNvSpPr>
            <a:spLocks noGrp="1"/>
          </p:cNvSpPr>
          <p:nvPr>
            <p:ph sz="quarter" idx="1"/>
          </p:nvPr>
        </p:nvSpPr>
        <p:spPr>
          <a:xfrm>
            <a:off x="301625" y="1752600"/>
            <a:ext cx="8504238" cy="4346575"/>
          </a:xfrm>
        </p:spPr>
        <p:txBody>
          <a:bodyPr/>
          <a:lstStyle/>
          <a:p>
            <a:pPr>
              <a:buFont typeface="Arial" charset="0"/>
              <a:buChar char="•"/>
            </a:pPr>
            <a:r>
              <a:rPr lang="en-US"/>
              <a:t>The PCPI is an organization created by the AMA, CMS, IOM and others to develop measurement sets for quality-care assessment. The intent is to allow healthcare providers to evaluate their own performance at the time they are seeing a patient.  </a:t>
            </a:r>
          </a:p>
          <a:p>
            <a:pPr>
              <a:buFont typeface="Arial" charset="0"/>
              <a:buChar char="•"/>
            </a:pPr>
            <a:endParaRPr lang="en-US"/>
          </a:p>
          <a:p>
            <a:pPr>
              <a:buFont typeface="Arial" charset="0"/>
              <a:buChar char="•"/>
            </a:pPr>
            <a:r>
              <a:rPr lang="en-US"/>
              <a:t>SETMA tracks PCPI measurement sets for Chronic Stable Angina, CHF, Diabetes, Hypertension, and CRD Stages IV &amp; V, ESRD, Adult Weight Management, and Care Transitions.   </a:t>
            </a:r>
          </a:p>
        </p:txBody>
      </p:sp>
      <p:sp>
        <p:nvSpPr>
          <p:cNvPr id="4" name="Slide Number Placeholder 3"/>
          <p:cNvSpPr>
            <a:spLocks noGrp="1"/>
          </p:cNvSpPr>
          <p:nvPr>
            <p:ph type="sldNum" sz="quarter" idx="12"/>
          </p:nvPr>
        </p:nvSpPr>
        <p:spPr/>
        <p:txBody>
          <a:bodyPr/>
          <a:lstStyle/>
          <a:p>
            <a:pPr>
              <a:defRPr/>
            </a:pPr>
            <a:fld id="{C89B5BC2-4798-4370-9D06-5AF2DF70D92B}" type="slidenum">
              <a:rPr lang="en-US"/>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67587" name="Content Placeholder 2"/>
          <p:cNvSpPr>
            <a:spLocks noGrp="1"/>
          </p:cNvSpPr>
          <p:nvPr>
            <p:ph sz="quarter" idx="1"/>
          </p:nvPr>
        </p:nvSpPr>
        <p:spPr>
          <a:xfrm>
            <a:off x="301625" y="1752600"/>
            <a:ext cx="8504238" cy="4346575"/>
          </a:xfrm>
        </p:spPr>
        <p:txBody>
          <a:bodyPr/>
          <a:lstStyle/>
          <a:p>
            <a:pPr>
              <a:buFont typeface="Arial" charset="0"/>
              <a:buChar char="•"/>
            </a:pPr>
            <a:r>
              <a:rPr lang="en-US"/>
              <a:t>SETMA also tracks measurement sets endorsed by NQF. NCQA (HEDIS and Medical Home), PQRI, AQA, and Bridges to Excellence.   Also, SETMA designed a Pre-visit quality measures screening and preventive care tool.  </a:t>
            </a:r>
          </a:p>
          <a:p>
            <a:pPr>
              <a:buFont typeface="Arial" charset="0"/>
              <a:buChar char="•"/>
            </a:pPr>
            <a:r>
              <a:rPr lang="en-US"/>
              <a:t>This allows a SETMA provider and a patient to quickly and easily assess whether or not the patient has received all of the appropriate preventive health care and the appropriate screening health care which national standards establish as being needed by this patient. </a:t>
            </a:r>
          </a:p>
        </p:txBody>
      </p:sp>
      <p:sp>
        <p:nvSpPr>
          <p:cNvPr id="4" name="Slide Number Placeholder 3"/>
          <p:cNvSpPr>
            <a:spLocks noGrp="1"/>
          </p:cNvSpPr>
          <p:nvPr>
            <p:ph type="sldNum" sz="quarter" idx="12"/>
          </p:nvPr>
        </p:nvSpPr>
        <p:spPr/>
        <p:txBody>
          <a:bodyPr/>
          <a:lstStyle/>
          <a:p>
            <a:pPr>
              <a:defRPr/>
            </a:pPr>
            <a:fld id="{D097F8B6-8DDF-4ED5-A684-768B919B26FC}" type="slidenum">
              <a:rPr lang="en-US"/>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38915" name="Content Placeholder 2"/>
          <p:cNvSpPr>
            <a:spLocks noGrp="1"/>
          </p:cNvSpPr>
          <p:nvPr>
            <p:ph sz="quarter" idx="1"/>
          </p:nvPr>
        </p:nvSpPr>
        <p:spPr>
          <a:xfrm>
            <a:off x="304800" y="1676400"/>
            <a:ext cx="8504238" cy="4648200"/>
          </a:xfrm>
        </p:spPr>
        <p:txBody>
          <a:bodyPr/>
          <a:lstStyle/>
          <a:p>
            <a:pPr algn="ctr">
              <a:buFont typeface="Wingdings 2" pitchFamily="18" charset="2"/>
              <a:buNone/>
              <a:defRPr/>
            </a:pPr>
            <a:r>
              <a:rPr lang="en-US" sz="2800" dirty="0"/>
              <a:t>Pre-Visit Preventive/Screening tool</a:t>
            </a:r>
          </a:p>
          <a:p>
            <a:pPr>
              <a:defRPr/>
            </a:pPr>
            <a:r>
              <a:rPr lang="en-US" sz="2800" dirty="0"/>
              <a:t>All measures in </a:t>
            </a:r>
            <a:r>
              <a:rPr lang="en-US" sz="2800" b="1" dirty="0"/>
              <a:t>black</a:t>
            </a:r>
            <a:r>
              <a:rPr lang="en-US" sz="2800" dirty="0"/>
              <a:t> apply to the current patient and are fulfilled. </a:t>
            </a:r>
          </a:p>
          <a:p>
            <a:pPr>
              <a:defRPr/>
            </a:pPr>
            <a:r>
              <a:rPr lang="en-US" sz="2800" dirty="0"/>
              <a:t>All measures in </a:t>
            </a:r>
            <a:r>
              <a:rPr lang="en-US" sz="2800" b="1" dirty="0">
                <a:solidFill>
                  <a:srgbClr val="C00000"/>
                </a:solidFill>
              </a:rPr>
              <a:t>red</a:t>
            </a:r>
            <a:r>
              <a:rPr lang="en-US" sz="2800" dirty="0"/>
              <a:t> apply to the current patient and have not been fulfilled.</a:t>
            </a:r>
          </a:p>
          <a:p>
            <a:pPr>
              <a:defRPr/>
            </a:pPr>
            <a:r>
              <a:rPr lang="en-US" sz="2800" dirty="0"/>
              <a:t>All measures in </a:t>
            </a:r>
            <a:r>
              <a:rPr lang="en-US" sz="2800" b="1" dirty="0">
                <a:solidFill>
                  <a:schemeClr val="bg1">
                    <a:lumMod val="50000"/>
                  </a:schemeClr>
                </a:solidFill>
              </a:rPr>
              <a:t>grey</a:t>
            </a:r>
            <a:r>
              <a:rPr lang="en-US" sz="2800" dirty="0"/>
              <a:t> do not apply to the current patient.  </a:t>
            </a:r>
          </a:p>
          <a:p>
            <a:pPr>
              <a:buFont typeface="Wingdings 2" pitchFamily="18" charset="2"/>
              <a:buNone/>
              <a:defRPr/>
            </a:pPr>
            <a:endParaRPr lang="en-US" sz="2020" dirty="0"/>
          </a:p>
          <a:p>
            <a:pPr>
              <a:buFont typeface="Wingdings 2" pitchFamily="18" charset="2"/>
              <a:buNone/>
              <a:defRPr/>
            </a:pPr>
            <a:r>
              <a:rPr lang="en-US" sz="2800" dirty="0"/>
              <a:t>	If a point of care is missing, it can be fulfilled with the single click of a single button.</a:t>
            </a:r>
          </a:p>
          <a:p>
            <a:pPr>
              <a:defRPr/>
            </a:pPr>
            <a:endParaRPr lang="en-US" sz="2400" dirty="0"/>
          </a:p>
        </p:txBody>
      </p:sp>
      <p:sp>
        <p:nvSpPr>
          <p:cNvPr id="4" name="Slide Number Placeholder 3"/>
          <p:cNvSpPr>
            <a:spLocks noGrp="1"/>
          </p:cNvSpPr>
          <p:nvPr>
            <p:ph type="sldNum" sz="quarter" idx="12"/>
          </p:nvPr>
        </p:nvSpPr>
        <p:spPr/>
        <p:txBody>
          <a:bodyPr/>
          <a:lstStyle/>
          <a:p>
            <a:pPr>
              <a:defRPr/>
            </a:pPr>
            <a:fld id="{B9DE072F-9CAA-487C-B86B-C343491BEFA3}" type="slidenum">
              <a:rPr lang="en-US"/>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pic>
        <p:nvPicPr>
          <p:cNvPr id="69635" name="Picture 4"/>
          <p:cNvPicPr>
            <a:picLocks noChangeAspect="1" noChangeArrowheads="1"/>
          </p:cNvPicPr>
          <p:nvPr/>
        </p:nvPicPr>
        <p:blipFill>
          <a:blip r:embed="rId2" cstate="print"/>
          <a:srcRect/>
          <a:stretch>
            <a:fillRect/>
          </a:stretch>
        </p:blipFill>
        <p:spPr bwMode="auto">
          <a:xfrm>
            <a:off x="685800" y="1476375"/>
            <a:ext cx="7772400" cy="51530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4134FBD-54E7-4C29-9BCD-676B1C687A06}" type="slidenum">
              <a:rPr lang="en-US"/>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70659" name="Rectangle 5"/>
          <p:cNvSpPr>
            <a:spLocks noChangeArrowheads="1"/>
          </p:cNvSpPr>
          <p:nvPr/>
        </p:nvSpPr>
        <p:spPr bwMode="auto">
          <a:xfrm>
            <a:off x="228600" y="1681163"/>
            <a:ext cx="2286000" cy="3170237"/>
          </a:xfrm>
          <a:prstGeom prst="rect">
            <a:avLst/>
          </a:prstGeom>
          <a:noFill/>
          <a:ln w="9525">
            <a:noFill/>
            <a:miter lim="800000"/>
            <a:headEnd/>
            <a:tailEnd/>
          </a:ln>
        </p:spPr>
        <p:txBody>
          <a:bodyPr>
            <a:spAutoFit/>
          </a:bodyPr>
          <a:lstStyle/>
          <a:p>
            <a:r>
              <a:rPr lang="en-US" sz="2000">
                <a:solidFill>
                  <a:srgbClr val="000000"/>
                </a:solidFill>
                <a:latin typeface="Georgia" pitchFamily="18" charset="0"/>
              </a:rPr>
              <a:t>There are similar tracking tools for all of the quality metrics which SETMA providers track each day. Such as this example of NQF-endorsed measures.</a:t>
            </a:r>
          </a:p>
        </p:txBody>
      </p:sp>
      <p:pic>
        <p:nvPicPr>
          <p:cNvPr id="70660" name="Picture 5"/>
          <p:cNvPicPr>
            <a:picLocks noChangeAspect="1" noChangeArrowheads="1"/>
          </p:cNvPicPr>
          <p:nvPr/>
        </p:nvPicPr>
        <p:blipFill>
          <a:blip r:embed="rId2" cstate="print"/>
          <a:srcRect/>
          <a:stretch>
            <a:fillRect/>
          </a:stretch>
        </p:blipFill>
        <p:spPr bwMode="auto">
          <a:xfrm>
            <a:off x="2628900" y="1600200"/>
            <a:ext cx="6134100" cy="47339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FA6DDC5-43C3-4D39-BCAB-A48C748F0EE2}" type="slidenum">
              <a:rPr lang="en-US"/>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pic>
        <p:nvPicPr>
          <p:cNvPr id="71683" name="Picture 2"/>
          <p:cNvPicPr>
            <a:picLocks noGrp="1" noChangeAspect="1" noChangeArrowheads="1"/>
          </p:cNvPicPr>
          <p:nvPr>
            <p:ph sz="quarter" idx="1"/>
          </p:nvPr>
        </p:nvPicPr>
        <p:blipFill>
          <a:blip r:embed="rId2" cstate="print"/>
          <a:srcRect/>
          <a:stretch>
            <a:fillRect/>
          </a:stretch>
        </p:blipFill>
        <p:spPr>
          <a:xfrm>
            <a:off x="2395538" y="1603375"/>
            <a:ext cx="4310062" cy="4797425"/>
          </a:xfrm>
        </p:spPr>
      </p:pic>
      <p:sp>
        <p:nvSpPr>
          <p:cNvPr id="4" name="Slide Number Placeholder 3"/>
          <p:cNvSpPr>
            <a:spLocks noGrp="1"/>
          </p:cNvSpPr>
          <p:nvPr>
            <p:ph type="sldNum" sz="quarter" idx="12"/>
          </p:nvPr>
        </p:nvSpPr>
        <p:spPr/>
        <p:txBody>
          <a:bodyPr/>
          <a:lstStyle/>
          <a:p>
            <a:pPr>
              <a:defRPr/>
            </a:pPr>
            <a:fld id="{F3E6E869-76E5-4853-A5AC-4A22C33022C8}" type="slidenum">
              <a:rPr lang="en-US"/>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1 –Tracking Quality Metrics</a:t>
            </a:r>
          </a:p>
        </p:txBody>
      </p:sp>
      <p:sp>
        <p:nvSpPr>
          <p:cNvPr id="72707" name="Content Placeholder 2"/>
          <p:cNvSpPr>
            <a:spLocks noGrp="1"/>
          </p:cNvSpPr>
          <p:nvPr>
            <p:ph sz="quarter" idx="1"/>
          </p:nvPr>
        </p:nvSpPr>
        <p:spPr>
          <a:xfrm>
            <a:off x="301625" y="2209800"/>
            <a:ext cx="8504238" cy="3889375"/>
          </a:xfrm>
        </p:spPr>
        <p:txBody>
          <a:bodyPr/>
          <a:lstStyle/>
          <a:p>
            <a:pPr>
              <a:buFont typeface="Wingdings 2" pitchFamily="18" charset="2"/>
              <a:buNone/>
            </a:pPr>
            <a:endParaRPr lang="en-US"/>
          </a:p>
          <a:p>
            <a:pPr>
              <a:buFont typeface="Arial" charset="0"/>
              <a:buChar char="•"/>
            </a:pPr>
            <a:r>
              <a:rPr lang="en-US"/>
              <a:t>In order for the tracking of quality metrics to be valuable to the patient,  the patient must know what is being tracked, what it means and what has or has not been performed in their own care.</a:t>
            </a:r>
          </a:p>
        </p:txBody>
      </p:sp>
      <p:sp>
        <p:nvSpPr>
          <p:cNvPr id="4" name="Slide Number Placeholder 3"/>
          <p:cNvSpPr>
            <a:spLocks noGrp="1"/>
          </p:cNvSpPr>
          <p:nvPr>
            <p:ph type="sldNum" sz="quarter" idx="12"/>
          </p:nvPr>
        </p:nvSpPr>
        <p:spPr/>
        <p:txBody>
          <a:bodyPr/>
          <a:lstStyle/>
          <a:p>
            <a:pPr>
              <a:defRPr/>
            </a:pPr>
            <a:fld id="{A7CF1526-5F62-4F92-B343-BE81E455D202}" type="slidenum">
              <a:rPr lang="en-US"/>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Diabetes Care Improvements</a:t>
            </a:r>
          </a:p>
        </p:txBody>
      </p:sp>
      <p:sp>
        <p:nvSpPr>
          <p:cNvPr id="18435" name="Content Placeholder 2"/>
          <p:cNvSpPr>
            <a:spLocks noGrp="1"/>
          </p:cNvSpPr>
          <p:nvPr>
            <p:ph sz="quarter" idx="1"/>
          </p:nvPr>
        </p:nvSpPr>
        <p:spPr>
          <a:xfrm>
            <a:off x="304800" y="1752600"/>
            <a:ext cx="8504238" cy="4346575"/>
          </a:xfrm>
        </p:spPr>
        <p:txBody>
          <a:bodyPr/>
          <a:lstStyle/>
          <a:p>
            <a:pPr algn="ctr" eaLnBrk="1" hangingPunct="1">
              <a:buFont typeface="Wingdings 2" pitchFamily="18" charset="2"/>
              <a:buNone/>
            </a:pPr>
            <a:r>
              <a:rPr lang="en-US"/>
              <a:t>From 2000 to 2011</a:t>
            </a:r>
          </a:p>
          <a:p>
            <a:pPr algn="ctr" eaLnBrk="1" hangingPunct="1">
              <a:buFont typeface="Wingdings 2" pitchFamily="18" charset="2"/>
              <a:buNone/>
            </a:pPr>
            <a:endParaRPr lang="en-US"/>
          </a:p>
          <a:p>
            <a:pPr eaLnBrk="1" hangingPunct="1"/>
            <a:r>
              <a:rPr lang="en-US"/>
              <a:t>HgbA1C standard deviation improvement from </a:t>
            </a:r>
          </a:p>
          <a:p>
            <a:pPr eaLnBrk="1" hangingPunct="1">
              <a:buFont typeface="Wingdings 2" pitchFamily="18" charset="2"/>
              <a:buNone/>
            </a:pPr>
            <a:r>
              <a:rPr lang="en-US"/>
              <a:t>		</a:t>
            </a:r>
            <a:r>
              <a:rPr lang="en-US" b="1"/>
              <a:t>1.98 to 1.33</a:t>
            </a:r>
          </a:p>
          <a:p>
            <a:pPr eaLnBrk="1" hangingPunct="1"/>
            <a:endParaRPr lang="en-US"/>
          </a:p>
          <a:p>
            <a:pPr eaLnBrk="1" hangingPunct="1"/>
            <a:r>
              <a:rPr lang="en-US"/>
              <a:t>HgbA1C mean (average) improvement from </a:t>
            </a:r>
          </a:p>
          <a:p>
            <a:pPr eaLnBrk="1" hangingPunct="1">
              <a:buFont typeface="Wingdings 2" pitchFamily="18" charset="2"/>
              <a:buNone/>
            </a:pPr>
            <a:r>
              <a:rPr lang="en-US"/>
              <a:t>		</a:t>
            </a:r>
            <a:r>
              <a:rPr lang="en-US" b="1"/>
              <a:t>7.48% to 6.65%</a:t>
            </a:r>
          </a:p>
          <a:p>
            <a:pPr eaLnBrk="1" hangingPunct="1"/>
            <a:endParaRPr lang="en-US"/>
          </a:p>
          <a:p>
            <a:pPr eaLnBrk="1" hangingPunct="1"/>
            <a:r>
              <a:rPr lang="en-US"/>
              <a:t>Elimination of Ethnic Disparities of Care in Diabetes</a:t>
            </a:r>
          </a:p>
        </p:txBody>
      </p:sp>
      <p:sp>
        <p:nvSpPr>
          <p:cNvPr id="4" name="Slide Number Placeholder 3"/>
          <p:cNvSpPr>
            <a:spLocks noGrp="1"/>
          </p:cNvSpPr>
          <p:nvPr>
            <p:ph type="sldNum" sz="quarter" idx="12"/>
          </p:nvPr>
        </p:nvSpPr>
        <p:spPr/>
        <p:txBody>
          <a:bodyPr/>
          <a:lstStyle/>
          <a:p>
            <a:pPr>
              <a:defRPr/>
            </a:pPr>
            <a:fld id="{2FFBA8BE-0194-4E8A-A3DC-4CE6A0435F42}" type="slidenum">
              <a:rPr lang="en-US"/>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Passing the Baton</a:t>
            </a:r>
          </a:p>
        </p:txBody>
      </p:sp>
      <p:sp>
        <p:nvSpPr>
          <p:cNvPr id="73731" name="Content Placeholder 2"/>
          <p:cNvSpPr>
            <a:spLocks noGrp="1"/>
          </p:cNvSpPr>
          <p:nvPr>
            <p:ph sz="quarter" idx="1"/>
          </p:nvPr>
        </p:nvSpPr>
        <p:spPr>
          <a:xfrm>
            <a:off x="304800" y="1828800"/>
            <a:ext cx="8504238" cy="4194175"/>
          </a:xfrm>
        </p:spPr>
        <p:txBody>
          <a:bodyPr/>
          <a:lstStyle/>
          <a:p>
            <a:pPr>
              <a:buFont typeface="Arial" charset="0"/>
              <a:buChar char="•"/>
            </a:pPr>
            <a:r>
              <a:rPr lang="en-US"/>
              <a:t>If responsibility for a patient’s healthcare is symbolized by a baton, the healthcare provider carries the baton for 0.68% of the time.  The patient carries  the baton 99.22% of the time.   </a:t>
            </a:r>
          </a:p>
          <a:p>
            <a:pPr>
              <a:buFont typeface="Arial" charset="0"/>
              <a:buChar char="•"/>
            </a:pPr>
            <a:endParaRPr lang="en-US"/>
          </a:p>
          <a:p>
            <a:pPr>
              <a:buFont typeface="Arial" charset="0"/>
              <a:buChar char="•"/>
            </a:pPr>
            <a:r>
              <a:rPr lang="en-US"/>
              <a:t>Coordination of care between healthcare providers is important but </a:t>
            </a:r>
            <a:r>
              <a:rPr lang="en-US" b="1"/>
              <a:t>the coordination of the patient’s care between the healthcare provider and the patient is imperative</a:t>
            </a:r>
            <a:r>
              <a:rPr lang="en-US"/>
              <a:t>.  </a:t>
            </a:r>
          </a:p>
        </p:txBody>
      </p:sp>
      <p:sp>
        <p:nvSpPr>
          <p:cNvPr id="4" name="Slide Number Placeholder 3"/>
          <p:cNvSpPr>
            <a:spLocks noGrp="1"/>
          </p:cNvSpPr>
          <p:nvPr>
            <p:ph type="sldNum" sz="quarter" idx="12"/>
          </p:nvPr>
        </p:nvSpPr>
        <p:spPr/>
        <p:txBody>
          <a:bodyPr/>
          <a:lstStyle/>
          <a:p>
            <a:pPr>
              <a:defRPr/>
            </a:pPr>
            <a:fld id="{6B91C8DB-DA26-434B-83AE-EC95C46D2B56}" type="slidenum">
              <a:rPr lang="en-US"/>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Passing the Baton</a:t>
            </a:r>
          </a:p>
        </p:txBody>
      </p:sp>
      <p:sp>
        <p:nvSpPr>
          <p:cNvPr id="74755" name="Content Placeholder 2"/>
          <p:cNvSpPr>
            <a:spLocks noGrp="1"/>
          </p:cNvSpPr>
          <p:nvPr>
            <p:ph sz="quarter" idx="1"/>
          </p:nvPr>
        </p:nvSpPr>
        <p:spPr>
          <a:xfrm>
            <a:off x="301625" y="2438400"/>
            <a:ext cx="8504238" cy="3660775"/>
          </a:xfrm>
        </p:spPr>
        <p:txBody>
          <a:bodyPr/>
          <a:lstStyle/>
          <a:p>
            <a:pPr>
              <a:buFont typeface="Wingdings 2" pitchFamily="18" charset="2"/>
              <a:buNone/>
            </a:pPr>
            <a:r>
              <a:rPr lang="en-US"/>
              <a:t>“Often, it is forgotten that the member of the healthcare delivery team who carries the ‘baton’ for the majority of the time is the patient and/or the family member who is the principal caregiver.  If the ‘baton’ is not effectively transferred to the patient or caregiver, the patient’s care will suffer.”</a:t>
            </a:r>
          </a:p>
        </p:txBody>
      </p:sp>
      <p:sp>
        <p:nvSpPr>
          <p:cNvPr id="4" name="Slide Number Placeholder 3"/>
          <p:cNvSpPr>
            <a:spLocks noGrp="1"/>
          </p:cNvSpPr>
          <p:nvPr>
            <p:ph type="sldNum" sz="quarter" idx="12"/>
          </p:nvPr>
        </p:nvSpPr>
        <p:spPr/>
        <p:txBody>
          <a:bodyPr/>
          <a:lstStyle/>
          <a:p>
            <a:pPr>
              <a:defRPr/>
            </a:pPr>
            <a:fld id="{1B79011E-0FE3-4289-80D4-963B5917F9F8}" type="slidenum">
              <a:rPr lang="en-US"/>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465263" y="304800"/>
            <a:ext cx="6230937" cy="5867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FDCDD5C-5BAB-42AF-8305-FBC1563F4D4C}"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Baton – What Does it Mean?</a:t>
            </a:r>
          </a:p>
        </p:txBody>
      </p:sp>
      <p:sp>
        <p:nvSpPr>
          <p:cNvPr id="76803"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a:t>In all public areas and in every examination room,</a:t>
            </a:r>
          </a:p>
          <a:p>
            <a:pPr>
              <a:buFont typeface="Wingdings 2" pitchFamily="18" charset="2"/>
              <a:buNone/>
            </a:pPr>
            <a:r>
              <a:rPr lang="en-US"/>
              <a:t>SETMA’s  “Baton” poster is displayed.  It illustrates:</a:t>
            </a:r>
          </a:p>
          <a:p>
            <a:pPr>
              <a:buFont typeface="Wingdings 2" pitchFamily="18" charset="2"/>
              <a:buNone/>
            </a:pPr>
            <a:r>
              <a:rPr lang="en-US"/>
              <a:t> </a:t>
            </a:r>
          </a:p>
          <a:p>
            <a:r>
              <a:rPr lang="en-US"/>
              <a:t>That the healthcare-team relationship, which exists between  patient and healthcare provider, is key to the success of the outcome of quality healthcare.</a:t>
            </a:r>
          </a:p>
          <a:p>
            <a:r>
              <a:rPr lang="en-US"/>
              <a:t>That the plan of care and treatment plan, the “baton,” is the engine through which the knowledge and power of the healthcare team is transmitted and sustained.</a:t>
            </a:r>
          </a:p>
          <a:p>
            <a:endParaRPr lang="en-US"/>
          </a:p>
        </p:txBody>
      </p:sp>
      <p:sp>
        <p:nvSpPr>
          <p:cNvPr id="4" name="Slide Number Placeholder 3"/>
          <p:cNvSpPr>
            <a:spLocks noGrp="1"/>
          </p:cNvSpPr>
          <p:nvPr>
            <p:ph type="sldNum" sz="quarter" idx="12"/>
          </p:nvPr>
        </p:nvSpPr>
        <p:spPr/>
        <p:txBody>
          <a:bodyPr/>
          <a:lstStyle/>
          <a:p>
            <a:pPr>
              <a:defRPr/>
            </a:pPr>
            <a:fld id="{1E02D02D-1FB7-4A24-89EB-3DBCD54C42DD}" type="slidenum">
              <a:rPr lang="en-US"/>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Baton – What Does it Mean?</a:t>
            </a:r>
          </a:p>
        </p:txBody>
      </p:sp>
      <p:sp>
        <p:nvSpPr>
          <p:cNvPr id="77827" name="Content Placeholder 2"/>
          <p:cNvSpPr>
            <a:spLocks noGrp="1"/>
          </p:cNvSpPr>
          <p:nvPr>
            <p:ph sz="quarter" idx="1"/>
          </p:nvPr>
        </p:nvSpPr>
        <p:spPr>
          <a:xfrm>
            <a:off x="301625" y="1676400"/>
            <a:ext cx="8504238" cy="4648200"/>
          </a:xfrm>
        </p:spPr>
        <p:txBody>
          <a:bodyPr/>
          <a:lstStyle/>
          <a:p>
            <a:r>
              <a:rPr lang="en-US" sz="2500"/>
              <a:t>That the means of transfer of the “baton”, which has been developed by the healthcare team .is a coordinated effort between the provider and the patient.</a:t>
            </a:r>
          </a:p>
          <a:p>
            <a:r>
              <a:rPr lang="en-US" sz="2500"/>
              <a:t>That typically the healthcare provider knows and understands the patient’s healthcare plan of care and the treatment plan, but  without its transfer to the patient, the provider’s knowledge is useless to the patient.</a:t>
            </a:r>
          </a:p>
          <a:p>
            <a:r>
              <a:rPr lang="en-US" sz="2500"/>
              <a:t>That the imperative for the plan – the “baton” – is that it be transferred from the provider to the patient, if change in the life of the patient is going to make a difference in the patient’s health.</a:t>
            </a:r>
          </a:p>
          <a:p>
            <a:endParaRPr lang="en-US"/>
          </a:p>
        </p:txBody>
      </p:sp>
      <p:sp>
        <p:nvSpPr>
          <p:cNvPr id="4" name="Slide Number Placeholder 3"/>
          <p:cNvSpPr>
            <a:spLocks noGrp="1"/>
          </p:cNvSpPr>
          <p:nvPr>
            <p:ph type="sldNum" sz="quarter" idx="12"/>
          </p:nvPr>
        </p:nvSpPr>
        <p:spPr/>
        <p:txBody>
          <a:bodyPr/>
          <a:lstStyle/>
          <a:p>
            <a:pPr>
              <a:defRPr/>
            </a:pPr>
            <a:fld id="{57280D90-8B64-4101-A739-6112668C9AA3}" type="slidenum">
              <a:rPr lang="en-US"/>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Baton – What Does it Mean?</a:t>
            </a:r>
          </a:p>
        </p:txBody>
      </p:sp>
      <p:sp>
        <p:nvSpPr>
          <p:cNvPr id="78851" name="Content Placeholder 2"/>
          <p:cNvSpPr>
            <a:spLocks noGrp="1"/>
          </p:cNvSpPr>
          <p:nvPr>
            <p:ph sz="quarter" idx="1"/>
          </p:nvPr>
        </p:nvSpPr>
        <p:spPr>
          <a:xfrm>
            <a:off x="301625" y="1752600"/>
            <a:ext cx="8504238" cy="4346575"/>
          </a:xfrm>
        </p:spPr>
        <p:txBody>
          <a:bodyPr/>
          <a:lstStyle/>
          <a:p>
            <a:r>
              <a:rPr lang="en-US"/>
              <a:t>That this transfer requires that the patient “grasps” the “baton,” i.e., that the patient accepts, receives , understands and comprehends the plan, and that the patient is equipped and empowered to carry out the plan successfully.</a:t>
            </a:r>
          </a:p>
          <a:p>
            <a:endParaRPr lang="en-US"/>
          </a:p>
          <a:p>
            <a:r>
              <a:rPr lang="en-US"/>
              <a:t>That the patient knows that of the 8,760 hours in the year, he/she will be responsible for “carrying the baton,” longer and better than any other member of the healthcare team.</a:t>
            </a:r>
          </a:p>
          <a:p>
            <a:endParaRPr lang="en-US"/>
          </a:p>
          <a:p>
            <a:endParaRPr lang="en-US"/>
          </a:p>
        </p:txBody>
      </p:sp>
      <p:sp>
        <p:nvSpPr>
          <p:cNvPr id="4" name="Slide Number Placeholder 3"/>
          <p:cNvSpPr>
            <a:spLocks noGrp="1"/>
          </p:cNvSpPr>
          <p:nvPr>
            <p:ph type="sldNum" sz="quarter" idx="12"/>
          </p:nvPr>
        </p:nvSpPr>
        <p:spPr/>
        <p:txBody>
          <a:bodyPr/>
          <a:lstStyle/>
          <a:p>
            <a:pPr>
              <a:defRPr/>
            </a:pPr>
            <a:fld id="{241677C9-1427-4A78-8EB2-E383EDE90B61}" type="slidenum">
              <a:rPr lang="en-US"/>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Baton – What Does it Mean?</a:t>
            </a:r>
          </a:p>
        </p:txBody>
      </p:sp>
      <p:sp>
        <p:nvSpPr>
          <p:cNvPr id="79875" name="Content Placeholder 2"/>
          <p:cNvSpPr>
            <a:spLocks noGrp="1"/>
          </p:cNvSpPr>
          <p:nvPr>
            <p:ph sz="quarter" idx="1"/>
          </p:nvPr>
        </p:nvSpPr>
        <p:spPr>
          <a:xfrm>
            <a:off x="301625" y="1527175"/>
            <a:ext cx="8504238" cy="4572000"/>
          </a:xfrm>
        </p:spPr>
        <p:txBody>
          <a:bodyPr/>
          <a:lstStyle/>
          <a:p>
            <a:pPr>
              <a:buFont typeface="Arial" charset="0"/>
              <a:buChar char="•"/>
            </a:pPr>
            <a:endParaRPr lang="en-US"/>
          </a:p>
          <a:p>
            <a:pPr>
              <a:buFont typeface="Arial" charset="0"/>
              <a:buChar char="•"/>
            </a:pPr>
            <a:r>
              <a:rPr lang="en-US"/>
              <a:t>There are numerous  points of “care transition” in the patient's care.  In the transition of care from the hospital,  there are potential eight different types of care transition.</a:t>
            </a:r>
          </a:p>
          <a:p>
            <a:pPr>
              <a:buFont typeface="Arial" charset="0"/>
              <a:buChar char="•"/>
            </a:pPr>
            <a:endParaRPr lang="en-US"/>
          </a:p>
          <a:p>
            <a:pPr>
              <a:buFont typeface="Arial" charset="0"/>
              <a:buChar char="•"/>
            </a:pPr>
            <a:r>
              <a:rPr lang="en-US"/>
              <a:t>PCPI has published a “Transition of Care Measurement Set,” which is illustrated here.</a:t>
            </a:r>
          </a:p>
        </p:txBody>
      </p:sp>
      <p:sp>
        <p:nvSpPr>
          <p:cNvPr id="4" name="Slide Number Placeholder 3"/>
          <p:cNvSpPr>
            <a:spLocks noGrp="1"/>
          </p:cNvSpPr>
          <p:nvPr>
            <p:ph type="sldNum" sz="quarter" idx="12"/>
          </p:nvPr>
        </p:nvSpPr>
        <p:spPr/>
        <p:txBody>
          <a:bodyPr/>
          <a:lstStyle/>
          <a:p>
            <a:pPr>
              <a:defRPr/>
            </a:pPr>
            <a:fld id="{F14F125D-4817-4153-B9B8-35CD84E20F4A}" type="slidenum">
              <a:rPr lang="en-US"/>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pic>
        <p:nvPicPr>
          <p:cNvPr id="80899" name="Picture 3"/>
          <p:cNvPicPr>
            <a:picLocks noGrp="1" noChangeAspect="1" noChangeArrowheads="1"/>
          </p:cNvPicPr>
          <p:nvPr>
            <p:ph sz="quarter" idx="1"/>
          </p:nvPr>
        </p:nvPicPr>
        <p:blipFill>
          <a:blip r:embed="rId3" cstate="print"/>
          <a:srcRect/>
          <a:stretch>
            <a:fillRect/>
          </a:stretch>
        </p:blipFill>
        <p:spPr>
          <a:xfrm>
            <a:off x="2017713" y="1676400"/>
            <a:ext cx="5145087" cy="4572000"/>
          </a:xfrm>
        </p:spPr>
      </p:pic>
      <p:sp>
        <p:nvSpPr>
          <p:cNvPr id="4" name="Slide Number Placeholder 3"/>
          <p:cNvSpPr>
            <a:spLocks noGrp="1"/>
          </p:cNvSpPr>
          <p:nvPr>
            <p:ph type="sldNum" sz="quarter" idx="12"/>
          </p:nvPr>
        </p:nvSpPr>
        <p:spPr/>
        <p:txBody>
          <a:bodyPr/>
          <a:lstStyle/>
          <a:p>
            <a:pPr>
              <a:defRPr/>
            </a:pPr>
            <a:fld id="{B3C33633-54E4-4557-A98A-FEC5FF55DFAA}" type="slidenum">
              <a:rPr lang="en-US"/>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sp>
        <p:nvSpPr>
          <p:cNvPr id="81923" name="Content Placeholder 3"/>
          <p:cNvSpPr>
            <a:spLocks noGrp="1"/>
          </p:cNvSpPr>
          <p:nvPr>
            <p:ph sz="quarter" idx="1"/>
          </p:nvPr>
        </p:nvSpPr>
        <p:spPr>
          <a:xfrm>
            <a:off x="301625" y="1527175"/>
            <a:ext cx="8504238" cy="4572000"/>
          </a:xfrm>
        </p:spPr>
        <p:txBody>
          <a:bodyPr/>
          <a:lstStyle/>
          <a:p>
            <a:endParaRPr lang="en-US"/>
          </a:p>
        </p:txBody>
      </p:sp>
      <p:pic>
        <p:nvPicPr>
          <p:cNvPr id="81924" name="Picture 2"/>
          <p:cNvPicPr>
            <a:picLocks noChangeAspect="1" noChangeArrowheads="1"/>
          </p:cNvPicPr>
          <p:nvPr/>
        </p:nvPicPr>
        <p:blipFill>
          <a:blip r:embed="rId3" cstate="print"/>
          <a:srcRect/>
          <a:stretch>
            <a:fillRect/>
          </a:stretch>
        </p:blipFill>
        <p:spPr bwMode="auto">
          <a:xfrm>
            <a:off x="1676400" y="2667000"/>
            <a:ext cx="6003925" cy="17573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CDCBEDE-EA9D-488F-99EC-2B79EE9CF270}" type="slidenum">
              <a:rPr lang="en-US"/>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pic>
        <p:nvPicPr>
          <p:cNvPr id="82947" name="Picture 4"/>
          <p:cNvPicPr>
            <a:picLocks noGrp="1" noChangeAspect="1" noChangeArrowheads="1"/>
          </p:cNvPicPr>
          <p:nvPr>
            <p:ph sz="quarter" idx="1"/>
          </p:nvPr>
        </p:nvPicPr>
        <p:blipFill>
          <a:blip r:embed="rId2" cstate="print"/>
          <a:srcRect/>
          <a:stretch>
            <a:fillRect/>
          </a:stretch>
        </p:blipFill>
        <p:spPr>
          <a:xfrm>
            <a:off x="990600" y="1565275"/>
            <a:ext cx="7208838" cy="4987925"/>
          </a:xfrm>
        </p:spPr>
      </p:pic>
      <p:sp>
        <p:nvSpPr>
          <p:cNvPr id="4" name="Slide Number Placeholder 3"/>
          <p:cNvSpPr>
            <a:spLocks noGrp="1"/>
          </p:cNvSpPr>
          <p:nvPr>
            <p:ph type="sldNum" sz="quarter" idx="12"/>
          </p:nvPr>
        </p:nvSpPr>
        <p:spPr/>
        <p:txBody>
          <a:bodyPr/>
          <a:lstStyle/>
          <a:p>
            <a:pPr>
              <a:defRPr/>
            </a:pPr>
            <a:fld id="{62FB634F-4F74-4333-B25A-106200C94D69}" type="slidenum">
              <a:rPr lang="en-US"/>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Diabetes Care Initiatives and Results</a:t>
            </a:r>
          </a:p>
        </p:txBody>
      </p:sp>
      <p:sp>
        <p:nvSpPr>
          <p:cNvPr id="19459" name="Content Placeholder 2"/>
          <p:cNvSpPr>
            <a:spLocks noGrp="1"/>
          </p:cNvSpPr>
          <p:nvPr>
            <p:ph sz="quarter" idx="1"/>
          </p:nvPr>
        </p:nvSpPr>
        <p:spPr>
          <a:xfrm>
            <a:off x="301625" y="1527175"/>
            <a:ext cx="8504238" cy="4572000"/>
          </a:xfrm>
        </p:spPr>
        <p:txBody>
          <a:bodyPr/>
          <a:lstStyle/>
          <a:p>
            <a:pPr eaLnBrk="1" hangingPunct="1"/>
            <a:r>
              <a:rPr lang="en-US"/>
              <a:t>2000 -  Design and Deployment of EHR-based Diabetes Disease Management Tool </a:t>
            </a:r>
          </a:p>
          <a:p>
            <a:pPr lvl="1" eaLnBrk="1" hangingPunct="1"/>
            <a:r>
              <a:rPr lang="en-US" b="1"/>
              <a:t>HgbA1C improvement 0.3%</a:t>
            </a:r>
          </a:p>
          <a:p>
            <a:pPr lvl="1" eaLnBrk="1" hangingPunct="1"/>
            <a:endParaRPr lang="en-US" sz="1600"/>
          </a:p>
          <a:p>
            <a:pPr eaLnBrk="1" hangingPunct="1"/>
            <a:r>
              <a:rPr lang="en-US"/>
              <a:t>2004 -  Design and Deployment of American Diabetes Association certified Diabetes Self Management Education (DSME) Program</a:t>
            </a:r>
          </a:p>
          <a:p>
            <a:pPr lvl="1" eaLnBrk="1" hangingPunct="1"/>
            <a:r>
              <a:rPr lang="en-US" b="1"/>
              <a:t>HgbA1C improvement 0.3%</a:t>
            </a:r>
          </a:p>
          <a:p>
            <a:pPr eaLnBrk="1" hangingPunct="1"/>
            <a:endParaRPr lang="en-US" sz="1600"/>
          </a:p>
          <a:p>
            <a:pPr eaLnBrk="1" hangingPunct="1"/>
            <a:r>
              <a:rPr lang="en-US"/>
              <a:t>2006 -  Recruitment of Endocrinologist </a:t>
            </a:r>
          </a:p>
          <a:p>
            <a:pPr lvl="1" eaLnBrk="1" hangingPunct="1"/>
            <a:r>
              <a:rPr lang="en-US" b="1"/>
              <a:t>HgbA1C improvement 0.25%</a:t>
            </a:r>
          </a:p>
        </p:txBody>
      </p:sp>
      <p:sp>
        <p:nvSpPr>
          <p:cNvPr id="4" name="Slide Number Placeholder 3"/>
          <p:cNvSpPr>
            <a:spLocks noGrp="1"/>
          </p:cNvSpPr>
          <p:nvPr>
            <p:ph type="sldNum" sz="quarter" idx="12"/>
          </p:nvPr>
        </p:nvSpPr>
        <p:spPr/>
        <p:txBody>
          <a:bodyPr/>
          <a:lstStyle/>
          <a:p>
            <a:pPr>
              <a:defRPr/>
            </a:pPr>
            <a:fld id="{C2A0F274-24C6-4521-95D3-EE7C5BFC8D50}" type="slidenum">
              <a:rPr lang="en-US"/>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pic>
        <p:nvPicPr>
          <p:cNvPr id="83971" name="Picture 2"/>
          <p:cNvPicPr>
            <a:picLocks noGrp="1" noChangeAspect="1" noChangeArrowheads="1"/>
          </p:cNvPicPr>
          <p:nvPr>
            <p:ph sz="quarter" idx="1"/>
          </p:nvPr>
        </p:nvPicPr>
        <p:blipFill>
          <a:blip r:embed="rId2" cstate="print"/>
          <a:srcRect/>
          <a:stretch>
            <a:fillRect/>
          </a:stretch>
        </p:blipFill>
        <p:spPr>
          <a:xfrm>
            <a:off x="1068388" y="1603375"/>
            <a:ext cx="7085012" cy="5026025"/>
          </a:xfrm>
        </p:spPr>
      </p:pic>
      <p:sp>
        <p:nvSpPr>
          <p:cNvPr id="4" name="Slide Number Placeholder 3"/>
          <p:cNvSpPr>
            <a:spLocks noGrp="1"/>
          </p:cNvSpPr>
          <p:nvPr>
            <p:ph type="sldNum" sz="quarter" idx="12"/>
          </p:nvPr>
        </p:nvSpPr>
        <p:spPr/>
        <p:txBody>
          <a:bodyPr/>
          <a:lstStyle/>
          <a:p>
            <a:pPr>
              <a:defRPr/>
            </a:pPr>
            <a:fld id="{513B9778-7B68-4CA5-9619-F5402234BFA6}" type="slidenum">
              <a:rPr lang="en-US"/>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sp>
        <p:nvSpPr>
          <p:cNvPr id="84995" name="Content Placeholder 3"/>
          <p:cNvSpPr>
            <a:spLocks noGrp="1"/>
          </p:cNvSpPr>
          <p:nvPr>
            <p:ph sz="quarter" idx="1"/>
          </p:nvPr>
        </p:nvSpPr>
        <p:spPr>
          <a:xfrm>
            <a:off x="301625" y="1752600"/>
            <a:ext cx="8504238" cy="4724400"/>
          </a:xfrm>
        </p:spPr>
        <p:txBody>
          <a:bodyPr/>
          <a:lstStyle/>
          <a:p>
            <a:pPr>
              <a:buFont typeface="Arial" charset="0"/>
              <a:buChar char="•"/>
            </a:pPr>
            <a:r>
              <a:rPr lang="en-US"/>
              <a:t>The second, third and fourth of the  transition s of care involve “follow-up call” scheduling:</a:t>
            </a:r>
          </a:p>
          <a:p>
            <a:pPr>
              <a:buFont typeface="Arial" charset="0"/>
              <a:buChar char="•"/>
            </a:pPr>
            <a:endParaRPr lang="en-US"/>
          </a:p>
          <a:p>
            <a:pPr>
              <a:buFont typeface="Arial" charset="0"/>
              <a:buChar char="•"/>
            </a:pPr>
            <a:r>
              <a:rPr lang="en-US"/>
              <a:t>The day following discharge from the hospital – this goes to follow-up call nursing staff in our Care Coordination Department.  These calls differ from the “administrative calls’ initiated by the hospital which may last for 30 seconds are less.  These calls last from 12-30 minutes and involved detailed discussions of patient’s needs and conditions.</a:t>
            </a:r>
          </a:p>
          <a:p>
            <a:endParaRPr lang="en-US"/>
          </a:p>
        </p:txBody>
      </p:sp>
      <p:sp>
        <p:nvSpPr>
          <p:cNvPr id="4" name="Slide Number Placeholder 3"/>
          <p:cNvSpPr>
            <a:spLocks noGrp="1"/>
          </p:cNvSpPr>
          <p:nvPr>
            <p:ph type="sldNum" sz="quarter" idx="12"/>
          </p:nvPr>
        </p:nvSpPr>
        <p:spPr/>
        <p:txBody>
          <a:bodyPr/>
          <a:lstStyle/>
          <a:p>
            <a:pPr>
              <a:defRPr/>
            </a:pPr>
            <a:fld id="{CC5B0202-71F1-4040-B8F2-8C06B0FEE137}" type="slidenum">
              <a:rPr lang="en-US"/>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Transition of Care Measurement</a:t>
            </a:r>
          </a:p>
        </p:txBody>
      </p:sp>
      <p:pic>
        <p:nvPicPr>
          <p:cNvPr id="86019" name="Picture 2"/>
          <p:cNvPicPr>
            <a:picLocks noGrp="1" noChangeAspect="1" noChangeArrowheads="1"/>
          </p:cNvPicPr>
          <p:nvPr>
            <p:ph sz="quarter" idx="1"/>
          </p:nvPr>
        </p:nvPicPr>
        <p:blipFill>
          <a:blip r:embed="rId3" cstate="print"/>
          <a:srcRect/>
          <a:stretch>
            <a:fillRect/>
          </a:stretch>
        </p:blipFill>
        <p:spPr>
          <a:xfrm>
            <a:off x="762000" y="1676400"/>
            <a:ext cx="7696200" cy="4814888"/>
          </a:xfrm>
        </p:spPr>
      </p:pic>
      <p:sp>
        <p:nvSpPr>
          <p:cNvPr id="4" name="Slide Number Placeholder 3"/>
          <p:cNvSpPr>
            <a:spLocks noGrp="1"/>
          </p:cNvSpPr>
          <p:nvPr>
            <p:ph type="sldNum" sz="quarter" idx="12"/>
          </p:nvPr>
        </p:nvSpPr>
        <p:spPr/>
        <p:txBody>
          <a:bodyPr/>
          <a:lstStyle/>
          <a:p>
            <a:pPr>
              <a:defRPr/>
            </a:pPr>
            <a:fld id="{E5AD91E5-62E4-4DD6-9C29-CB2C1200AAB7}" type="slidenum">
              <a:rPr lang="en-US"/>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3" name="Content Placeholder 2"/>
          <p:cNvSpPr>
            <a:spLocks noGrp="1"/>
          </p:cNvSpPr>
          <p:nvPr>
            <p:ph sz="quarter" idx="1"/>
          </p:nvPr>
        </p:nvSpPr>
        <p:spPr>
          <a:xfrm>
            <a:off x="301625" y="2286000"/>
            <a:ext cx="8504238" cy="3813175"/>
          </a:xfrm>
        </p:spPr>
        <p:txBody>
          <a:bodyPr/>
          <a:lstStyle/>
          <a:p>
            <a:pPr marL="280988" indent="-280988">
              <a:buFont typeface="Arial" pitchFamily="34" charset="0"/>
              <a:buChar char="•"/>
              <a:defRPr/>
            </a:pPr>
            <a:r>
              <a:rPr lang="en-US" dirty="0"/>
              <a:t>The </a:t>
            </a:r>
            <a:r>
              <a:rPr lang="en-US" b="1" dirty="0"/>
              <a:t>auditing</a:t>
            </a:r>
            <a:r>
              <a:rPr lang="en-US" dirty="0"/>
              <a:t> of provider performance on the entire practice, on each individual clinic, on each provider on a population, or on  each provider on a panel of patients is critical for quality improvement. SETMA believes that this is the piece missing from most healthcare improvement programs.</a:t>
            </a:r>
          </a:p>
          <a:p>
            <a:pPr>
              <a:defRPr/>
            </a:pPr>
            <a:endParaRPr lang="en-US" dirty="0"/>
          </a:p>
        </p:txBody>
      </p:sp>
      <p:sp>
        <p:nvSpPr>
          <p:cNvPr id="4" name="Slide Number Placeholder 3"/>
          <p:cNvSpPr>
            <a:spLocks noGrp="1"/>
          </p:cNvSpPr>
          <p:nvPr>
            <p:ph type="sldNum" sz="quarter" idx="12"/>
          </p:nvPr>
        </p:nvSpPr>
        <p:spPr/>
        <p:txBody>
          <a:bodyPr/>
          <a:lstStyle/>
          <a:p>
            <a:pPr>
              <a:defRPr/>
            </a:pPr>
            <a:fld id="{A84D9C25-D66B-479E-83A0-665440B715FB}" type="slidenum">
              <a:rPr lang="en-US"/>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88067" name="Content Placeholder 2"/>
          <p:cNvSpPr>
            <a:spLocks noGrp="1"/>
          </p:cNvSpPr>
          <p:nvPr>
            <p:ph sz="quarter" idx="1"/>
          </p:nvPr>
        </p:nvSpPr>
        <p:spPr>
          <a:xfrm>
            <a:off x="301625" y="1600200"/>
            <a:ext cx="8504238" cy="5257800"/>
          </a:xfrm>
        </p:spPr>
        <p:txBody>
          <a:bodyPr/>
          <a:lstStyle/>
          <a:p>
            <a:pPr>
              <a:buFont typeface="Arial" charset="0"/>
              <a:buChar char="•"/>
            </a:pPr>
            <a:r>
              <a:rPr lang="en-US"/>
              <a:t>The creating of quality  measures is a complex process.   That Is why it is important for agencies such as the AQA, NCQA, NQF, PQRI and PCPI, among others, to identify, endorse and publish quality  metrics. </a:t>
            </a:r>
          </a:p>
          <a:p>
            <a:pPr>
              <a:buFont typeface="Arial" charset="0"/>
              <a:buChar char="•"/>
            </a:pPr>
            <a:endParaRPr lang="en-US"/>
          </a:p>
          <a:p>
            <a:pPr>
              <a:buFont typeface="Arial" charset="0"/>
              <a:buChar char="•"/>
            </a:pPr>
            <a:r>
              <a:rPr lang="en-US"/>
              <a:t>The provider’s ability to monitor their own performance and the making of those monitoring results available to the patient is important, but it only allows the provider to know how they have performed on one patient. </a:t>
            </a:r>
          </a:p>
        </p:txBody>
      </p:sp>
      <p:sp>
        <p:nvSpPr>
          <p:cNvPr id="4" name="Slide Number Placeholder 3"/>
          <p:cNvSpPr>
            <a:spLocks noGrp="1"/>
          </p:cNvSpPr>
          <p:nvPr>
            <p:ph type="sldNum" sz="quarter" idx="12"/>
          </p:nvPr>
        </p:nvSpPr>
        <p:spPr/>
        <p:txBody>
          <a:bodyPr/>
          <a:lstStyle/>
          <a:p>
            <a:pPr>
              <a:defRPr/>
            </a:pPr>
            <a:fld id="{FB9A6698-0D96-418C-9041-0A8977283BF8}" type="slidenum">
              <a:rPr lang="en-US"/>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89091" name="Content Placeholder 2"/>
          <p:cNvSpPr>
            <a:spLocks noGrp="1"/>
          </p:cNvSpPr>
          <p:nvPr>
            <p:ph sz="quarter" idx="1"/>
          </p:nvPr>
        </p:nvSpPr>
        <p:spPr>
          <a:xfrm>
            <a:off x="301625" y="1752600"/>
            <a:ext cx="8504238" cy="4800600"/>
          </a:xfrm>
        </p:spPr>
        <p:txBody>
          <a:bodyPr/>
          <a:lstStyle/>
          <a:p>
            <a:pPr>
              <a:buFont typeface="Arial" charset="0"/>
              <a:buChar char="•"/>
            </a:pPr>
            <a:r>
              <a:rPr lang="en-US"/>
              <a:t>The aggregation of provider performance results over’ his/her entire panel of patients carries the process of designing the future of healthcare delivery a further and a critical step.   </a:t>
            </a:r>
          </a:p>
          <a:p>
            <a:pPr>
              <a:buFont typeface="Arial" charset="0"/>
              <a:buChar char="•"/>
            </a:pPr>
            <a:endParaRPr lang="en-US"/>
          </a:p>
          <a:p>
            <a:pPr>
              <a:buFont typeface="Arial" charset="0"/>
              <a:buChar char="•"/>
            </a:pPr>
            <a:r>
              <a:rPr lang="en-US"/>
              <a:t>Most auditing results, such as HEDIS, are presented to the provider 12 to 18 months after the fact.  SETMA believes that “real time, auditing and giving of the audit results to providers can change provider behavior and can overcome “treatment inertia.”</a:t>
            </a:r>
          </a:p>
        </p:txBody>
      </p:sp>
      <p:sp>
        <p:nvSpPr>
          <p:cNvPr id="4" name="Slide Number Placeholder 3"/>
          <p:cNvSpPr>
            <a:spLocks noGrp="1"/>
          </p:cNvSpPr>
          <p:nvPr>
            <p:ph type="sldNum" sz="quarter" idx="12"/>
          </p:nvPr>
        </p:nvSpPr>
        <p:spPr/>
        <p:txBody>
          <a:bodyPr/>
          <a:lstStyle/>
          <a:p>
            <a:pPr>
              <a:defRPr/>
            </a:pPr>
            <a:fld id="{2CBB8FAF-D4C7-4823-8C5E-30B4AF0CAE06}" type="slidenum">
              <a:rPr lang="en-US"/>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0115" name="Content Placeholder 2"/>
          <p:cNvSpPr>
            <a:spLocks noGrp="1"/>
          </p:cNvSpPr>
          <p:nvPr>
            <p:ph sz="quarter" idx="1"/>
          </p:nvPr>
        </p:nvSpPr>
        <p:spPr>
          <a:xfrm>
            <a:off x="301625" y="1981200"/>
            <a:ext cx="8504238" cy="4495800"/>
          </a:xfrm>
        </p:spPr>
        <p:txBody>
          <a:bodyPr/>
          <a:lstStyle/>
          <a:p>
            <a:pPr>
              <a:buFont typeface="Arial" charset="0"/>
              <a:buChar char="•"/>
            </a:pPr>
            <a:r>
              <a:rPr lang="en-US"/>
              <a:t>Auditing of provider performance allows physicians and nurse practitioners to know how they are doing in the care of all of their patients. </a:t>
            </a:r>
          </a:p>
          <a:p>
            <a:pPr>
              <a:buFont typeface="Arial" charset="0"/>
              <a:buChar char="•"/>
            </a:pPr>
            <a:endParaRPr lang="en-US"/>
          </a:p>
          <a:p>
            <a:pPr>
              <a:buFont typeface="Arial" charset="0"/>
              <a:buChar char="•"/>
            </a:pPr>
            <a:r>
              <a:rPr lang="en-US"/>
              <a:t>It allows them to know how they are doing in relationship to their colleagues in their clinic or organization, and also how they are performing in relationship to similar practices and providers around the country.</a:t>
            </a:r>
          </a:p>
        </p:txBody>
      </p:sp>
      <p:sp>
        <p:nvSpPr>
          <p:cNvPr id="4" name="Slide Number Placeholder 3"/>
          <p:cNvSpPr>
            <a:spLocks noGrp="1"/>
          </p:cNvSpPr>
          <p:nvPr>
            <p:ph type="sldNum" sz="quarter" idx="12"/>
          </p:nvPr>
        </p:nvSpPr>
        <p:spPr/>
        <p:txBody>
          <a:bodyPr/>
          <a:lstStyle/>
          <a:p>
            <a:pPr>
              <a:defRPr/>
            </a:pPr>
            <a:fld id="{0D47646A-1D94-4C20-9072-CF8BE8FC0F42}" type="slidenum">
              <a:rPr lang="en-US"/>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1139" name="Content Placeholder 2"/>
          <p:cNvSpPr>
            <a:spLocks noGrp="1"/>
          </p:cNvSpPr>
          <p:nvPr>
            <p:ph sz="quarter" idx="1"/>
          </p:nvPr>
        </p:nvSpPr>
        <p:spPr>
          <a:xfrm>
            <a:off x="301625" y="1828800"/>
            <a:ext cx="8504238" cy="4648200"/>
          </a:xfrm>
        </p:spPr>
        <p:txBody>
          <a:bodyPr/>
          <a:lstStyle/>
          <a:p>
            <a:pPr>
              <a:buFont typeface="Arial" charset="0"/>
              <a:buChar char="•"/>
            </a:pPr>
            <a:r>
              <a:rPr lang="en-US" dirty="0"/>
              <a:t>SETMA designed auditing tools through IBM’s Business intelligence software,  COGNOS.  (see SETMA’s COGNOS Project  at  </a:t>
            </a:r>
            <a:r>
              <a:rPr lang="en-US" dirty="0">
                <a:hlinkClick r:id="rId2"/>
              </a:rPr>
              <a:t>www.jameslhollymd.com</a:t>
            </a:r>
            <a:r>
              <a:rPr lang="en-US" dirty="0"/>
              <a:t> under </a:t>
            </a:r>
            <a:r>
              <a:rPr lang="en-US" i="1" dirty="0"/>
              <a:t>Your Life Your Health </a:t>
            </a:r>
            <a:r>
              <a:rPr lang="en-US" dirty="0"/>
              <a:t>and the </a:t>
            </a:r>
            <a:r>
              <a:rPr lang="en-US" dirty="0" err="1"/>
              <a:t>icon</a:t>
            </a:r>
            <a:r>
              <a:rPr lang="en-US" i="1" dirty="0" err="1"/>
              <a:t>COGNOS</a:t>
            </a:r>
            <a:r>
              <a:rPr lang="en-US" dirty="0"/>
              <a:t>.)</a:t>
            </a:r>
          </a:p>
          <a:p>
            <a:pPr>
              <a:buFont typeface="Arial" charset="0"/>
              <a:buChar char="•"/>
            </a:pPr>
            <a:endParaRPr lang="en-US" dirty="0"/>
          </a:p>
          <a:p>
            <a:pPr>
              <a:buFont typeface="Arial" charset="0"/>
              <a:buChar char="•"/>
            </a:pPr>
            <a:r>
              <a:rPr lang="en-US" dirty="0"/>
              <a:t>Through COGNOS, SETMA is able to display outcomes  trending which can show seasonal patterns of care and trending comparing one provider with another.  </a:t>
            </a: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pPr>
              <a:defRPr/>
            </a:pPr>
            <a:fld id="{88280D8A-2525-4204-9BD1-95FF218C9107}" type="slidenum">
              <a:rPr lang="en-US"/>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2163" name="Content Placeholder 2"/>
          <p:cNvSpPr>
            <a:spLocks noGrp="1"/>
          </p:cNvSpPr>
          <p:nvPr>
            <p:ph sz="quarter" idx="1"/>
          </p:nvPr>
        </p:nvSpPr>
        <p:spPr>
          <a:xfrm>
            <a:off x="182563" y="1524000"/>
            <a:ext cx="8504237" cy="4575175"/>
          </a:xfrm>
        </p:spPr>
        <p:txBody>
          <a:bodyPr/>
          <a:lstStyle/>
          <a:p>
            <a:pPr>
              <a:buFont typeface="Arial" charset="0"/>
              <a:buChar char="•"/>
            </a:pPr>
            <a:r>
              <a:rPr lang="en-US"/>
              <a:t>It is also possible to look at differences between the care of patients who are treated to goal and those who are not.</a:t>
            </a:r>
          </a:p>
          <a:p>
            <a:pPr>
              <a:buFont typeface="Arial" charset="0"/>
              <a:buChar char="•"/>
            </a:pPr>
            <a:endParaRPr lang="en-US"/>
          </a:p>
          <a:p>
            <a:pPr>
              <a:buFont typeface="Arial" charset="0"/>
              <a:buChar char="•"/>
            </a:pPr>
            <a:r>
              <a:rPr lang="en-US"/>
              <a:t>Patients can be compared as to socio-economic characteristics, ethnicity, frequency of evaluation by  visits and by laboratory analysis, numbers of medication, payer class, cultural, financial and other barriers to care, gender and other differences.  This analysis can suggest ways in which to modify care in order to get all patients to goal.</a:t>
            </a:r>
          </a:p>
        </p:txBody>
      </p:sp>
      <p:sp>
        <p:nvSpPr>
          <p:cNvPr id="4" name="Slide Number Placeholder 3"/>
          <p:cNvSpPr>
            <a:spLocks noGrp="1"/>
          </p:cNvSpPr>
          <p:nvPr>
            <p:ph type="sldNum" sz="quarter" idx="12"/>
          </p:nvPr>
        </p:nvSpPr>
        <p:spPr/>
        <p:txBody>
          <a:bodyPr/>
          <a:lstStyle/>
          <a:p>
            <a:pPr>
              <a:defRPr/>
            </a:pPr>
            <a:fld id="{1F3E7A1C-6099-4F8C-A413-2B5B67319022}" type="slidenum">
              <a:rPr lang="en-US"/>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3187" name="Content Placeholder 2"/>
          <p:cNvSpPr>
            <a:spLocks noGrp="1"/>
          </p:cNvSpPr>
          <p:nvPr>
            <p:ph sz="quarter" idx="1"/>
          </p:nvPr>
        </p:nvSpPr>
        <p:spPr>
          <a:xfrm>
            <a:off x="301625" y="1905000"/>
            <a:ext cx="8504238" cy="4194175"/>
          </a:xfrm>
        </p:spPr>
        <p:txBody>
          <a:bodyPr/>
          <a:lstStyle/>
          <a:p>
            <a:r>
              <a:rPr lang="en-US" sz="2400"/>
              <a:t>Using digital dashboard technology, SETMA analysis provider and practice performance in order to find patterns which can result in improved outcomes practice wide for an entire population of patients.  We analyze patient populations by:</a:t>
            </a:r>
          </a:p>
          <a:p>
            <a:pPr lvl="1"/>
            <a:r>
              <a:rPr lang="en-US" sz="2400"/>
              <a:t>Provider Panel</a:t>
            </a:r>
          </a:p>
          <a:p>
            <a:pPr lvl="1"/>
            <a:r>
              <a:rPr lang="en-US" sz="2400"/>
              <a:t>Practice Panel</a:t>
            </a:r>
          </a:p>
          <a:p>
            <a:pPr lvl="1"/>
            <a:r>
              <a:rPr lang="en-US" sz="2400"/>
              <a:t>Financial Class – payer</a:t>
            </a:r>
          </a:p>
          <a:p>
            <a:pPr lvl="1"/>
            <a:r>
              <a:rPr lang="en-US" sz="2400"/>
              <a:t>Ethic Group</a:t>
            </a:r>
          </a:p>
          <a:p>
            <a:pPr lvl="1"/>
            <a:r>
              <a:rPr lang="en-US" sz="2400"/>
              <a:t>Socio-economic groups</a:t>
            </a:r>
          </a:p>
        </p:txBody>
      </p:sp>
      <p:sp>
        <p:nvSpPr>
          <p:cNvPr id="4" name="Slide Number Placeholder 3"/>
          <p:cNvSpPr>
            <a:spLocks noGrp="1"/>
          </p:cNvSpPr>
          <p:nvPr>
            <p:ph type="sldNum" sz="quarter" idx="12"/>
          </p:nvPr>
        </p:nvSpPr>
        <p:spPr/>
        <p:txBody>
          <a:bodyPr/>
          <a:lstStyle/>
          <a:p>
            <a:pPr>
              <a:defRPr/>
            </a:pPr>
            <a:fld id="{71497F81-D082-4107-B38D-12BA7E5CD1A2}" type="slidenum">
              <a:rPr lang="en-US"/>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SETMA’s 2010 NCQA Diabetes Metrics</a:t>
            </a:r>
          </a:p>
        </p:txBody>
      </p:sp>
      <p:sp>
        <p:nvSpPr>
          <p:cNvPr id="20483" name="Content Placeholder 3"/>
          <p:cNvSpPr>
            <a:spLocks noGrp="1"/>
          </p:cNvSpPr>
          <p:nvPr>
            <p:ph sz="quarter" idx="1"/>
          </p:nvPr>
        </p:nvSpPr>
        <p:spPr>
          <a:xfrm>
            <a:off x="301625" y="1527175"/>
            <a:ext cx="8504238" cy="4572000"/>
          </a:xfrm>
        </p:spPr>
        <p:txBody>
          <a:bodyPr/>
          <a:lstStyle/>
          <a:p>
            <a:endParaRPr lang="en-US"/>
          </a:p>
        </p:txBody>
      </p:sp>
      <p:pic>
        <p:nvPicPr>
          <p:cNvPr id="20484" name="Picture 4"/>
          <p:cNvPicPr>
            <a:picLocks noChangeAspect="1" noChangeArrowheads="1"/>
          </p:cNvPicPr>
          <p:nvPr/>
        </p:nvPicPr>
        <p:blipFill>
          <a:blip r:embed="rId2" cstate="print"/>
          <a:srcRect/>
          <a:stretch>
            <a:fillRect/>
          </a:stretch>
        </p:blipFill>
        <p:spPr bwMode="auto">
          <a:xfrm>
            <a:off x="274638" y="1600200"/>
            <a:ext cx="8564562" cy="4572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1045468-03BC-42C6-94AF-2639AC54A122}" type="slidenum">
              <a:rPr lang="en-US"/>
              <a:pPr>
                <a:defRPr/>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4211" name="Content Placeholder 2"/>
          <p:cNvSpPr>
            <a:spLocks noGrp="1"/>
          </p:cNvSpPr>
          <p:nvPr>
            <p:ph sz="quarter" idx="1"/>
          </p:nvPr>
        </p:nvSpPr>
        <p:spPr>
          <a:xfrm>
            <a:off x="301625" y="2057400"/>
            <a:ext cx="8504238" cy="4041775"/>
          </a:xfrm>
        </p:spPr>
        <p:txBody>
          <a:bodyPr/>
          <a:lstStyle/>
          <a:p>
            <a:r>
              <a:rPr lang="en-US" sz="2400"/>
              <a:t>We are able to analyze if there are patterns to explain why one population or one patient is not to goal and others are. WE can look at:</a:t>
            </a:r>
          </a:p>
          <a:p>
            <a:pPr lvl="1"/>
            <a:r>
              <a:rPr lang="en-US" sz="2400"/>
              <a:t>Frequency of visits</a:t>
            </a:r>
          </a:p>
          <a:p>
            <a:pPr lvl="1"/>
            <a:r>
              <a:rPr lang="en-US" sz="2400"/>
              <a:t>Frequency of testing</a:t>
            </a:r>
          </a:p>
          <a:p>
            <a:pPr lvl="1"/>
            <a:r>
              <a:rPr lang="en-US" sz="2400"/>
              <a:t>Number of medications</a:t>
            </a:r>
          </a:p>
          <a:p>
            <a:pPr lvl="1"/>
            <a:r>
              <a:rPr lang="en-US" sz="2400"/>
              <a:t>Change in treatment</a:t>
            </a:r>
          </a:p>
          <a:p>
            <a:pPr lvl="1"/>
            <a:r>
              <a:rPr lang="en-US" sz="2400"/>
              <a:t>Education or not</a:t>
            </a:r>
          </a:p>
          <a:p>
            <a:pPr lvl="1"/>
            <a:r>
              <a:rPr lang="en-US" sz="2400"/>
              <a:t>Many other metrics</a:t>
            </a:r>
          </a:p>
        </p:txBody>
      </p:sp>
      <p:sp>
        <p:nvSpPr>
          <p:cNvPr id="4" name="Slide Number Placeholder 3"/>
          <p:cNvSpPr>
            <a:spLocks noGrp="1"/>
          </p:cNvSpPr>
          <p:nvPr>
            <p:ph type="sldNum" sz="quarter" idx="12"/>
          </p:nvPr>
        </p:nvSpPr>
        <p:spPr/>
        <p:txBody>
          <a:bodyPr/>
          <a:lstStyle/>
          <a:p>
            <a:pPr>
              <a:defRPr/>
            </a:pPr>
            <a:fld id="{C1A239AE-B2DA-4E02-B707-917BBC126FCC}" type="slidenum">
              <a:rPr lang="en-US"/>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pic>
        <p:nvPicPr>
          <p:cNvPr id="95235" name="Picture 4"/>
          <p:cNvPicPr>
            <a:picLocks noChangeAspect="1" noChangeArrowheads="1"/>
          </p:cNvPicPr>
          <p:nvPr/>
        </p:nvPicPr>
        <p:blipFill>
          <a:blip r:embed="rId2" cstate="print"/>
          <a:srcRect/>
          <a:stretch>
            <a:fillRect/>
          </a:stretch>
        </p:blipFill>
        <p:spPr bwMode="auto">
          <a:xfrm>
            <a:off x="914400" y="1628775"/>
            <a:ext cx="7343775" cy="50006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A16CD0B4-3FC7-4BF0-A7FD-A312CAFCB752}" type="slidenum">
              <a:rPr lang="en-US"/>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pic>
        <p:nvPicPr>
          <p:cNvPr id="96259" name="Picture 3"/>
          <p:cNvPicPr>
            <a:picLocks noChangeAspect="1" noChangeArrowheads="1"/>
          </p:cNvPicPr>
          <p:nvPr/>
        </p:nvPicPr>
        <p:blipFill>
          <a:blip r:embed="rId2" cstate="print"/>
          <a:srcRect/>
          <a:stretch>
            <a:fillRect/>
          </a:stretch>
        </p:blipFill>
        <p:spPr bwMode="auto">
          <a:xfrm>
            <a:off x="533400" y="2057400"/>
            <a:ext cx="8074025" cy="3429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14171AE-CAE7-4D7B-A4C3-8AE956C7925A}" type="slidenum">
              <a:rPr lang="en-US"/>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pic>
        <p:nvPicPr>
          <p:cNvPr id="97283" name="Picture 2"/>
          <p:cNvPicPr>
            <a:picLocks noGrp="1" noChangeAspect="1" noChangeArrowheads="1"/>
          </p:cNvPicPr>
          <p:nvPr>
            <p:ph sz="quarter" idx="1"/>
          </p:nvPr>
        </p:nvPicPr>
        <p:blipFill>
          <a:blip r:embed="rId2" cstate="print"/>
          <a:srcRect/>
          <a:stretch>
            <a:fillRect/>
          </a:stretch>
        </p:blipFill>
        <p:spPr>
          <a:xfrm>
            <a:off x="1374775" y="1527175"/>
            <a:ext cx="6357938" cy="4572000"/>
          </a:xfrm>
        </p:spPr>
      </p:pic>
      <p:sp>
        <p:nvSpPr>
          <p:cNvPr id="4" name="Slide Number Placeholder 3"/>
          <p:cNvSpPr>
            <a:spLocks noGrp="1"/>
          </p:cNvSpPr>
          <p:nvPr>
            <p:ph type="sldNum" sz="quarter" idx="12"/>
          </p:nvPr>
        </p:nvSpPr>
        <p:spPr/>
        <p:txBody>
          <a:bodyPr/>
          <a:lstStyle/>
          <a:p>
            <a:pPr>
              <a:defRPr/>
            </a:pPr>
            <a:fld id="{671D5D50-D35A-40E7-BD24-DDEA3321FBCC}" type="slidenum">
              <a:rPr lang="en-US"/>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762000" y="1600200"/>
            <a:ext cx="7600950" cy="1524000"/>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228600" y="3276600"/>
            <a:ext cx="1844675" cy="3260725"/>
          </a:xfrm>
          <a:prstGeom prst="rect">
            <a:avLst/>
          </a:prstGeom>
          <a:noFill/>
          <a:ln w="9525">
            <a:noFill/>
            <a:miter lim="800000"/>
            <a:headEnd/>
            <a:tailEnd/>
          </a:ln>
        </p:spPr>
      </p:pic>
      <p:pic>
        <p:nvPicPr>
          <p:cNvPr id="98308" name="Picture 4"/>
          <p:cNvPicPr>
            <a:picLocks noChangeAspect="1" noChangeArrowheads="1"/>
          </p:cNvPicPr>
          <p:nvPr/>
        </p:nvPicPr>
        <p:blipFill>
          <a:blip r:embed="rId4" cstate="print"/>
          <a:srcRect/>
          <a:stretch>
            <a:fillRect/>
          </a:stretch>
        </p:blipFill>
        <p:spPr bwMode="auto">
          <a:xfrm>
            <a:off x="2286000" y="3276600"/>
            <a:ext cx="6686550" cy="3276600"/>
          </a:xfrm>
          <a:prstGeom prst="rect">
            <a:avLst/>
          </a:prstGeom>
          <a:noFill/>
          <a:ln w="9525">
            <a:noFill/>
            <a:miter lim="800000"/>
            <a:headEnd/>
            <a:tailEnd/>
          </a:ln>
        </p:spPr>
      </p:pic>
      <p:sp>
        <p:nvSpPr>
          <p:cNvPr id="7" name="Title 1"/>
          <p:cNvSpPr>
            <a:spLocks noGrp="1"/>
          </p:cNvSpPr>
          <p:nvPr>
            <p:ph type="title"/>
          </p:nvPr>
        </p:nvSpPr>
        <p:spPr>
          <a:xfrm>
            <a:off x="0" y="76200"/>
            <a:ext cx="9144000" cy="990600"/>
          </a:xfrm>
        </p:spPr>
        <p:txBody>
          <a:bodyPr/>
          <a:lstStyle/>
          <a:p>
            <a:pPr eaLnBrk="1" fontAlgn="auto" hangingPunct="1">
              <a:spcAft>
                <a:spcPts val="0"/>
              </a:spcAft>
              <a:defRPr/>
            </a:pPr>
            <a:r>
              <a:rPr lang="en-US" dirty="0"/>
              <a:t>Step 2 – Auditing Provider Performance</a:t>
            </a:r>
            <a:endParaRPr lang="en-US" dirty="0">
              <a:solidFill>
                <a:schemeClr val="accent1">
                  <a:satMod val="150000"/>
                </a:schemeClr>
              </a:solidFill>
            </a:endParaRPr>
          </a:p>
        </p:txBody>
      </p:sp>
      <p:sp>
        <p:nvSpPr>
          <p:cNvPr id="6" name="Slide Number Placeholder 5"/>
          <p:cNvSpPr>
            <a:spLocks noGrp="1"/>
          </p:cNvSpPr>
          <p:nvPr>
            <p:ph type="sldNum" sz="quarter" idx="12"/>
          </p:nvPr>
        </p:nvSpPr>
        <p:spPr/>
        <p:txBody>
          <a:bodyPr/>
          <a:lstStyle/>
          <a:p>
            <a:pPr>
              <a:defRPr/>
            </a:pPr>
            <a:fld id="{F37A5F3A-A21F-486B-BBED-6200D5147455}" type="slidenum">
              <a:rPr lang="en-US"/>
              <a:pPr>
                <a:defRPr/>
              </a:pPr>
              <a:t>84</a:t>
            </a:fld>
            <a:endParaRPr 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sp>
        <p:nvSpPr>
          <p:cNvPr id="99331" name="Content Placeholder 2"/>
          <p:cNvSpPr>
            <a:spLocks noGrp="1"/>
          </p:cNvSpPr>
          <p:nvPr>
            <p:ph sz="quarter" idx="1"/>
          </p:nvPr>
        </p:nvSpPr>
        <p:spPr>
          <a:xfrm>
            <a:off x="381000" y="2362200"/>
            <a:ext cx="8504238" cy="3352800"/>
          </a:xfrm>
        </p:spPr>
        <p:txBody>
          <a:bodyPr/>
          <a:lstStyle/>
          <a:p>
            <a:pPr>
              <a:buFont typeface="Wingdings 2" pitchFamily="18" charset="2"/>
              <a:buNone/>
            </a:pPr>
            <a:r>
              <a:rPr lang="en-US" sz="2400"/>
              <a:t>We are able to present over-time patient results comparing:</a:t>
            </a:r>
          </a:p>
          <a:p>
            <a:pPr>
              <a:buFont typeface="Wingdings 2" pitchFamily="18" charset="2"/>
              <a:buNone/>
            </a:pPr>
            <a:endParaRPr lang="en-US" sz="2400"/>
          </a:p>
          <a:p>
            <a:pPr lvl="1"/>
            <a:r>
              <a:rPr lang="en-US" sz="2400"/>
              <a:t>Provider to practice</a:t>
            </a:r>
          </a:p>
          <a:p>
            <a:pPr lvl="1"/>
            <a:r>
              <a:rPr lang="en-US" sz="2400"/>
              <a:t>Provider to provider</a:t>
            </a:r>
          </a:p>
          <a:p>
            <a:pPr lvl="1"/>
            <a:r>
              <a:rPr lang="en-US" sz="2400"/>
              <a:t>Provider current to provider over time</a:t>
            </a:r>
          </a:p>
          <a:p>
            <a:pPr lvl="1"/>
            <a:r>
              <a:rPr lang="en-US" sz="2400"/>
              <a:t>Trending of results to see seasonal changes, etc.</a:t>
            </a:r>
          </a:p>
        </p:txBody>
      </p:sp>
      <p:sp>
        <p:nvSpPr>
          <p:cNvPr id="4" name="Slide Number Placeholder 3"/>
          <p:cNvSpPr>
            <a:spLocks noGrp="1"/>
          </p:cNvSpPr>
          <p:nvPr>
            <p:ph type="sldNum" sz="quarter" idx="12"/>
          </p:nvPr>
        </p:nvSpPr>
        <p:spPr/>
        <p:txBody>
          <a:bodyPr/>
          <a:lstStyle/>
          <a:p>
            <a:pPr>
              <a:defRPr/>
            </a:pPr>
            <a:fld id="{FFD0E4C3-D335-4CB1-A80C-27D1C3154AE4}" type="slidenum">
              <a:rPr lang="en-US"/>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2 – Auditing Provider Performance</a:t>
            </a:r>
          </a:p>
        </p:txBody>
      </p:sp>
      <p:pic>
        <p:nvPicPr>
          <p:cNvPr id="100355" name="Picture 4"/>
          <p:cNvPicPr>
            <a:picLocks noChangeAspect="1" noChangeArrowheads="1"/>
          </p:cNvPicPr>
          <p:nvPr/>
        </p:nvPicPr>
        <p:blipFill>
          <a:blip r:embed="rId2" cstate="print"/>
          <a:srcRect/>
          <a:stretch>
            <a:fillRect/>
          </a:stretch>
        </p:blipFill>
        <p:spPr bwMode="auto">
          <a:xfrm>
            <a:off x="762000" y="2133600"/>
            <a:ext cx="7620000" cy="3562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AE3B8C08-BEEB-41F2-892B-4514ECD000D1}" type="slidenum">
              <a:rPr lang="en-US"/>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3" name="Content Placeholder 2"/>
          <p:cNvSpPr>
            <a:spLocks noGrp="1"/>
          </p:cNvSpPr>
          <p:nvPr>
            <p:ph sz="quarter" idx="1"/>
          </p:nvPr>
        </p:nvSpPr>
        <p:spPr>
          <a:xfrm>
            <a:off x="301625" y="1676400"/>
            <a:ext cx="8504238" cy="4422775"/>
          </a:xfrm>
        </p:spPr>
        <p:txBody>
          <a:bodyPr/>
          <a:lstStyle/>
          <a:p>
            <a:pPr marL="457200" indent="-457200">
              <a:defRPr/>
            </a:pPr>
            <a:r>
              <a:rPr lang="en-US" dirty="0"/>
              <a:t>The </a:t>
            </a:r>
            <a:r>
              <a:rPr lang="en-US" b="1" dirty="0"/>
              <a:t>statistical analyzing </a:t>
            </a:r>
            <a:r>
              <a:rPr lang="en-US" dirty="0"/>
              <a:t>of the above audit performance in order to measure improvement by practice, by clinic or by provider. This includes analysis for ethnic disparities, and other discriminators such as age, gender, payer class, socio economic groupings, education, frequency of visit, frequency of testing, etc.  </a:t>
            </a:r>
          </a:p>
          <a:p>
            <a:pPr marL="457200" indent="-457200">
              <a:defRPr/>
            </a:pPr>
            <a:r>
              <a:rPr lang="en-US" b="1" dirty="0"/>
              <a:t>This allows SETMA to look for leverage points through which to improve care of all patients.</a:t>
            </a:r>
          </a:p>
          <a:p>
            <a:pPr marL="457200" indent="-457200">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B89FA359-8017-4408-B76A-8AB7F07D4A21}" type="slidenum">
              <a:rPr lang="en-US"/>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102403" name="Content Placeholder 2"/>
          <p:cNvSpPr>
            <a:spLocks noGrp="1"/>
          </p:cNvSpPr>
          <p:nvPr>
            <p:ph sz="quarter" idx="1"/>
          </p:nvPr>
        </p:nvSpPr>
        <p:spPr>
          <a:xfrm>
            <a:off x="381000" y="2209800"/>
            <a:ext cx="8504238" cy="4114800"/>
          </a:xfrm>
        </p:spPr>
        <p:txBody>
          <a:bodyPr/>
          <a:lstStyle/>
          <a:p>
            <a:r>
              <a:rPr lang="en-US"/>
              <a:t>Raw data can be misleading. It can cause you to think you are doing a good job when in fact many of your patients are not receiving optimal care.  For instance the tracking of your mean performance in the treatment of diabetes may obscure the fact that a large percentage of your patients are not at goal.   </a:t>
            </a:r>
          </a:p>
        </p:txBody>
      </p:sp>
      <p:sp>
        <p:nvSpPr>
          <p:cNvPr id="4" name="Slide Number Placeholder 3"/>
          <p:cNvSpPr>
            <a:spLocks noGrp="1"/>
          </p:cNvSpPr>
          <p:nvPr>
            <p:ph type="sldNum" sz="quarter" idx="12"/>
          </p:nvPr>
        </p:nvSpPr>
        <p:spPr/>
        <p:txBody>
          <a:bodyPr/>
          <a:lstStyle/>
          <a:p>
            <a:pPr>
              <a:defRPr/>
            </a:pPr>
            <a:fld id="{D55A821F-1D3B-4F94-AC91-DDB4CF20459A}" type="slidenum">
              <a:rPr lang="en-US"/>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103427" name="Content Placeholder 2"/>
          <p:cNvSpPr>
            <a:spLocks noGrp="1"/>
          </p:cNvSpPr>
          <p:nvPr>
            <p:ph sz="quarter" idx="1"/>
          </p:nvPr>
        </p:nvSpPr>
        <p:spPr>
          <a:xfrm>
            <a:off x="381000" y="1752600"/>
            <a:ext cx="8504238" cy="4572000"/>
          </a:xfrm>
        </p:spPr>
        <p:txBody>
          <a:bodyPr/>
          <a:lstStyle/>
          <a:p>
            <a:endParaRPr lang="en-US"/>
          </a:p>
          <a:p>
            <a:r>
              <a:rPr lang="en-US"/>
              <a:t>Each of the statistical measurements which SETMA Tracks --  the mean, the median, the mode and the standard deviation -- tells us something about our performance, and helps us design quality improvement initiatives for the future.  Of  particular, and often, of little known importance is the standard deviation.</a:t>
            </a:r>
          </a:p>
          <a:p>
            <a:endParaRPr lang="en-US"/>
          </a:p>
        </p:txBody>
      </p:sp>
      <p:sp>
        <p:nvSpPr>
          <p:cNvPr id="4" name="Slide Number Placeholder 3"/>
          <p:cNvSpPr>
            <a:spLocks noGrp="1"/>
          </p:cNvSpPr>
          <p:nvPr>
            <p:ph type="sldNum" sz="quarter" idx="12"/>
          </p:nvPr>
        </p:nvSpPr>
        <p:spPr/>
        <p:txBody>
          <a:bodyPr/>
          <a:lstStyle/>
          <a:p>
            <a:pPr>
              <a:defRPr/>
            </a:pPr>
            <a:fld id="{38DEF5F3-B1C3-45FD-B021-CB55D641B490}" type="slidenum">
              <a:rPr lang="en-US"/>
              <a:pPr>
                <a:defRPr/>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COGNOS Diabetes Audit - Trending</a:t>
            </a:r>
          </a:p>
        </p:txBody>
      </p:sp>
      <p:pic>
        <p:nvPicPr>
          <p:cNvPr id="21507" name="Picture 2"/>
          <p:cNvPicPr>
            <a:picLocks noGrp="1" noChangeAspect="1" noChangeArrowheads="1"/>
          </p:cNvPicPr>
          <p:nvPr>
            <p:ph sz="quarter" idx="1"/>
          </p:nvPr>
        </p:nvPicPr>
        <p:blipFill>
          <a:blip r:embed="rId2" cstate="print"/>
          <a:srcRect/>
          <a:stretch>
            <a:fillRect/>
          </a:stretch>
        </p:blipFill>
        <p:spPr>
          <a:xfrm>
            <a:off x="609600" y="2041525"/>
            <a:ext cx="7934325" cy="3543300"/>
          </a:xfrm>
        </p:spPr>
      </p:pic>
      <p:sp>
        <p:nvSpPr>
          <p:cNvPr id="4" name="Slide Number Placeholder 3"/>
          <p:cNvSpPr>
            <a:spLocks noGrp="1"/>
          </p:cNvSpPr>
          <p:nvPr>
            <p:ph type="sldNum" sz="quarter" idx="12"/>
          </p:nvPr>
        </p:nvSpPr>
        <p:spPr/>
        <p:txBody>
          <a:bodyPr/>
          <a:lstStyle/>
          <a:p>
            <a:pPr>
              <a:defRPr/>
            </a:pPr>
            <a:fld id="{4ABAE78E-3AD8-4A35-B54E-F299697F1B1A}" type="slidenum">
              <a:rPr lang="en-US"/>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104451" name="Content Placeholder 2"/>
          <p:cNvSpPr>
            <a:spLocks noGrp="1"/>
          </p:cNvSpPr>
          <p:nvPr>
            <p:ph sz="quarter" idx="1"/>
          </p:nvPr>
        </p:nvSpPr>
        <p:spPr>
          <a:xfrm>
            <a:off x="381000" y="1981200"/>
            <a:ext cx="8504238" cy="4343400"/>
          </a:xfrm>
        </p:spPr>
        <p:txBody>
          <a:bodyPr/>
          <a:lstStyle/>
          <a:p>
            <a:r>
              <a:rPr lang="en-US"/>
              <a:t>From 2000 to 2010, SETMA has shown annual improvement in the </a:t>
            </a:r>
            <a:r>
              <a:rPr lang="en-US" b="1"/>
              <a:t>mean</a:t>
            </a:r>
            <a:r>
              <a:rPr lang="en-US"/>
              <a:t> (the average) and the </a:t>
            </a:r>
            <a:r>
              <a:rPr lang="en-US" b="1"/>
              <a:t>median</a:t>
            </a:r>
            <a:r>
              <a:rPr lang="en-US"/>
              <a:t> for the treatment of diabetes. </a:t>
            </a:r>
          </a:p>
          <a:p>
            <a:endParaRPr lang="en-US"/>
          </a:p>
          <a:p>
            <a:r>
              <a:rPr lang="en-US"/>
              <a:t>There has never been a year when we did not improve.  Yet, our </a:t>
            </a:r>
            <a:r>
              <a:rPr lang="en-US" b="1"/>
              <a:t>standard deviations </a:t>
            </a:r>
            <a:r>
              <a:rPr lang="en-US"/>
              <a:t>revealed that there were still significant numbers of our patients who are not being treated successfully.  </a:t>
            </a:r>
          </a:p>
        </p:txBody>
      </p:sp>
      <p:sp>
        <p:nvSpPr>
          <p:cNvPr id="4" name="Slide Number Placeholder 3"/>
          <p:cNvSpPr>
            <a:spLocks noGrp="1"/>
          </p:cNvSpPr>
          <p:nvPr>
            <p:ph type="sldNum" sz="quarter" idx="12"/>
          </p:nvPr>
        </p:nvSpPr>
        <p:spPr/>
        <p:txBody>
          <a:bodyPr/>
          <a:lstStyle/>
          <a:p>
            <a:pPr>
              <a:defRPr/>
            </a:pPr>
            <a:fld id="{67CD0546-C821-4ED6-A9D7-EC7C72849FE0}" type="slidenum">
              <a:rPr lang="en-US"/>
              <a:pPr>
                <a:defRPr/>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105475" name="Content Placeholder 2"/>
          <p:cNvSpPr>
            <a:spLocks noGrp="1"/>
          </p:cNvSpPr>
          <p:nvPr>
            <p:ph sz="quarter" idx="1"/>
          </p:nvPr>
        </p:nvSpPr>
        <p:spPr>
          <a:xfrm>
            <a:off x="301625" y="1752600"/>
            <a:ext cx="8504238" cy="4346575"/>
          </a:xfrm>
        </p:spPr>
        <p:txBody>
          <a:bodyPr/>
          <a:lstStyle/>
          <a:p>
            <a:pPr>
              <a:buFont typeface="Arial" charset="0"/>
              <a:buChar char="•"/>
            </a:pPr>
            <a:endParaRPr lang="en-US"/>
          </a:p>
          <a:p>
            <a:pPr>
              <a:buFont typeface="Arial" charset="0"/>
              <a:buChar char="•"/>
            </a:pPr>
            <a:r>
              <a:rPr lang="en-US"/>
              <a:t>From 2008 to 2009, SETMA experience a 9.3% improvement in standard deviation. Some individual SETMA  providers had an improvement of over 16% in their standard deviations. </a:t>
            </a:r>
          </a:p>
          <a:p>
            <a:pPr>
              <a:buFont typeface="Arial" charset="0"/>
              <a:buChar char="•"/>
            </a:pPr>
            <a:endParaRPr lang="en-US"/>
          </a:p>
          <a:p>
            <a:pPr>
              <a:buFont typeface="Arial" charset="0"/>
              <a:buChar char="•"/>
            </a:pPr>
            <a:r>
              <a:rPr lang="en-US"/>
              <a:t>SETMA’s HbA1C  standard deviations from  2000 to 2011 have improved from 1.98 to 1.33.</a:t>
            </a:r>
          </a:p>
        </p:txBody>
      </p:sp>
      <p:sp>
        <p:nvSpPr>
          <p:cNvPr id="4" name="Slide Number Placeholder 3"/>
          <p:cNvSpPr>
            <a:spLocks noGrp="1"/>
          </p:cNvSpPr>
          <p:nvPr>
            <p:ph type="sldNum" sz="quarter" idx="12"/>
          </p:nvPr>
        </p:nvSpPr>
        <p:spPr/>
        <p:txBody>
          <a:bodyPr/>
          <a:lstStyle/>
          <a:p>
            <a:pPr>
              <a:defRPr/>
            </a:pPr>
            <a:fld id="{D8395A88-842B-45CE-A2A8-CB8ECDEF3BF0}" type="slidenum">
              <a:rPr lang="en-US"/>
              <a:pPr>
                <a:defRPr/>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3 – Analysis of Provider Performance</a:t>
            </a:r>
          </a:p>
        </p:txBody>
      </p:sp>
      <p:sp>
        <p:nvSpPr>
          <p:cNvPr id="106499" name="Content Placeholder 2"/>
          <p:cNvSpPr>
            <a:spLocks noGrp="1"/>
          </p:cNvSpPr>
          <p:nvPr>
            <p:ph sz="quarter" idx="1"/>
          </p:nvPr>
        </p:nvSpPr>
        <p:spPr>
          <a:xfrm>
            <a:off x="381000" y="2362200"/>
            <a:ext cx="8504238" cy="3962400"/>
          </a:xfrm>
        </p:spPr>
        <p:txBody>
          <a:bodyPr/>
          <a:lstStyle/>
          <a:p>
            <a:pPr>
              <a:buFont typeface="Arial" charset="0"/>
              <a:buChar char="•"/>
            </a:pPr>
            <a:r>
              <a:rPr lang="en-US"/>
              <a:t>When our standard deviations are below 1 and as they approach 0.8, we can be increasingly confident that </a:t>
            </a:r>
            <a:r>
              <a:rPr lang="en-US" b="1" i="1" u="sng"/>
              <a:t>all</a:t>
            </a:r>
            <a:r>
              <a:rPr lang="en-US"/>
              <a:t> of our patients with diabetes are being treated well.</a:t>
            </a:r>
          </a:p>
        </p:txBody>
      </p:sp>
      <p:sp>
        <p:nvSpPr>
          <p:cNvPr id="4" name="Slide Number Placeholder 3"/>
          <p:cNvSpPr>
            <a:spLocks noGrp="1"/>
          </p:cNvSpPr>
          <p:nvPr>
            <p:ph type="sldNum" sz="quarter" idx="12"/>
          </p:nvPr>
        </p:nvSpPr>
        <p:spPr/>
        <p:txBody>
          <a:bodyPr/>
          <a:lstStyle/>
          <a:p>
            <a:pPr>
              <a:defRPr/>
            </a:pPr>
            <a:fld id="{666B91A8-346B-49C9-8F09-B8B24B341453}" type="slidenum">
              <a:rPr lang="en-US"/>
              <a:pPr>
                <a:defRPr/>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3" name="Content Placeholder 2"/>
          <p:cNvSpPr>
            <a:spLocks noGrp="1"/>
          </p:cNvSpPr>
          <p:nvPr>
            <p:ph sz="quarter" idx="1"/>
          </p:nvPr>
        </p:nvSpPr>
        <p:spPr>
          <a:xfrm>
            <a:off x="301625" y="2286000"/>
            <a:ext cx="8504238" cy="3813175"/>
          </a:xfrm>
        </p:spPr>
        <p:txBody>
          <a:bodyPr/>
          <a:lstStyle/>
          <a:p>
            <a:pPr marL="514350" indent="-514350">
              <a:buFont typeface="Arial" pitchFamily="34" charset="0"/>
              <a:buChar char="•"/>
              <a:defRPr/>
            </a:pPr>
            <a:endParaRPr lang="en-US" dirty="0"/>
          </a:p>
          <a:p>
            <a:pPr marL="514350" indent="-514350">
              <a:buFont typeface="Arial" pitchFamily="34" charset="0"/>
              <a:buChar char="•"/>
              <a:defRPr/>
            </a:pPr>
            <a:r>
              <a:rPr lang="en-US" dirty="0"/>
              <a:t>The </a:t>
            </a:r>
            <a:r>
              <a:rPr lang="en-US" b="1" dirty="0"/>
              <a:t>public reporting </a:t>
            </a:r>
            <a:r>
              <a:rPr lang="en-US" dirty="0"/>
              <a:t>by provider of performance on hundreds of quality measures places pressure on all providers to improve, and it allows patients to know what is expected of providers.  </a:t>
            </a:r>
          </a:p>
          <a:p>
            <a:pPr marL="514350" indent="-514350">
              <a:buFont typeface="Arial" pitchFamily="34" charset="0"/>
              <a:buChar char="•"/>
              <a:defRPr/>
            </a:pPr>
            <a:endParaRPr lang="en-US" dirty="0"/>
          </a:p>
          <a:p>
            <a:pPr marL="457200" indent="-457200">
              <a:buFont typeface="Arial" pitchFamily="34" charset="0"/>
              <a:buChar char="•"/>
              <a:defRPr/>
            </a:pPr>
            <a:endParaRPr lang="en-US" dirty="0"/>
          </a:p>
          <a:p>
            <a:pPr>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009FE989-7FC8-4313-9163-799B63366D56}" type="slidenum">
              <a:rPr lang="en-US"/>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3" name="Content Placeholder 2"/>
          <p:cNvSpPr>
            <a:spLocks noGrp="1"/>
          </p:cNvSpPr>
          <p:nvPr>
            <p:ph sz="quarter" idx="1"/>
          </p:nvPr>
        </p:nvSpPr>
        <p:spPr>
          <a:xfrm>
            <a:off x="301625" y="1752600"/>
            <a:ext cx="8504238" cy="4346575"/>
          </a:xfrm>
        </p:spPr>
        <p:txBody>
          <a:bodyPr/>
          <a:lstStyle/>
          <a:p>
            <a:pPr marL="514350" indent="-514350">
              <a:buFont typeface="Wingdings 2" pitchFamily="18" charset="2"/>
              <a:buNone/>
              <a:defRPr/>
            </a:pPr>
            <a:r>
              <a:rPr lang="en-US" sz="2800" dirty="0"/>
              <a:t>SETMA public reports quality metrics two ways:</a:t>
            </a:r>
          </a:p>
          <a:p>
            <a:pPr marL="514350" indent="-514350">
              <a:buFont typeface="Wingdings 2" pitchFamily="18" charset="2"/>
              <a:buNone/>
              <a:defRPr/>
            </a:pPr>
            <a:endParaRPr lang="en-US" sz="2800" dirty="0"/>
          </a:p>
          <a:p>
            <a:pPr marL="514350" indent="-514350">
              <a:buFont typeface="Wingdings 2" pitchFamily="18" charset="2"/>
              <a:buAutoNum type="arabicPeriod"/>
              <a:defRPr/>
            </a:pPr>
            <a:r>
              <a:rPr lang="en-US" sz="2800" dirty="0"/>
              <a:t>In the patient’s plan of care and treatment plan which is given to the patient at the point of care.  This reporting is specific to the individual patient.</a:t>
            </a:r>
          </a:p>
          <a:p>
            <a:pPr marL="514350" indent="-514350">
              <a:buFont typeface="Wingdings 2" pitchFamily="18" charset="2"/>
              <a:buAutoNum type="arabicPeriod"/>
              <a:defRPr/>
            </a:pPr>
            <a:r>
              <a:rPr lang="en-US" sz="2800" dirty="0"/>
              <a:t>On SETMA’s website.  Here the reporting is by panels or populations of patients without patient identification but with the provider name given.  </a:t>
            </a:r>
          </a:p>
          <a:p>
            <a:pPr>
              <a:defRPr/>
            </a:pPr>
            <a:endParaRPr lang="en-US" dirty="0"/>
          </a:p>
        </p:txBody>
      </p:sp>
      <p:sp>
        <p:nvSpPr>
          <p:cNvPr id="4" name="Slide Number Placeholder 3"/>
          <p:cNvSpPr>
            <a:spLocks noGrp="1"/>
          </p:cNvSpPr>
          <p:nvPr>
            <p:ph type="sldNum" sz="quarter" idx="12"/>
          </p:nvPr>
        </p:nvSpPr>
        <p:spPr/>
        <p:txBody>
          <a:bodyPr/>
          <a:lstStyle/>
          <a:p>
            <a:pPr>
              <a:defRPr/>
            </a:pPr>
            <a:fld id="{05D4F1BE-E41F-42E5-B5F6-EAB44D2B5303}" type="slidenum">
              <a:rPr lang="en-US"/>
              <a:pPr>
                <a:defRPr/>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109571" name="Content Placeholder 2"/>
          <p:cNvSpPr>
            <a:spLocks noGrp="1"/>
          </p:cNvSpPr>
          <p:nvPr>
            <p:ph sz="quarter" idx="1"/>
          </p:nvPr>
        </p:nvSpPr>
        <p:spPr>
          <a:xfrm>
            <a:off x="381000" y="1905000"/>
            <a:ext cx="8504238" cy="4419600"/>
          </a:xfrm>
        </p:spPr>
        <p:txBody>
          <a:bodyPr/>
          <a:lstStyle/>
          <a:p>
            <a:r>
              <a:rPr lang="en-US"/>
              <a:t>One of the most insidious problems in healthcare delivery is reported in the medical literature as “treatment inertia.” This is caused by the natural inclination of human beings to resist change.  </a:t>
            </a:r>
          </a:p>
          <a:p>
            <a:endParaRPr lang="en-US"/>
          </a:p>
          <a:p>
            <a:r>
              <a:rPr lang="en-US"/>
              <a:t>Often, when care is not to goal, no change in treatment is made.  As a result, one of the auditing elements in SETMA’s COGNOS Project is the assessment of whether a treatment change was made when a patient was not treated to goal.  </a:t>
            </a:r>
            <a:endParaRPr lang="en-US" b="1" i="1" u="sng">
              <a:hlinkClick r:id="rId2"/>
            </a:endParaRPr>
          </a:p>
        </p:txBody>
      </p:sp>
      <p:sp>
        <p:nvSpPr>
          <p:cNvPr id="4" name="Slide Number Placeholder 3"/>
          <p:cNvSpPr>
            <a:spLocks noGrp="1"/>
          </p:cNvSpPr>
          <p:nvPr>
            <p:ph type="sldNum" sz="quarter" idx="12"/>
          </p:nvPr>
        </p:nvSpPr>
        <p:spPr/>
        <p:txBody>
          <a:bodyPr/>
          <a:lstStyle/>
          <a:p>
            <a:pPr>
              <a:defRPr/>
            </a:pPr>
            <a:fld id="{578CF768-FF16-416E-8EA2-585BA2A08F00}" type="slidenum">
              <a:rPr lang="en-US"/>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110595" name="Content Placeholder 2"/>
          <p:cNvSpPr>
            <a:spLocks noGrp="1"/>
          </p:cNvSpPr>
          <p:nvPr>
            <p:ph sz="quarter" idx="1"/>
          </p:nvPr>
        </p:nvSpPr>
        <p:spPr>
          <a:xfrm>
            <a:off x="381000" y="1905000"/>
            <a:ext cx="8504238" cy="4419600"/>
          </a:xfrm>
        </p:spPr>
        <p:txBody>
          <a:bodyPr/>
          <a:lstStyle/>
          <a:p>
            <a:pPr>
              <a:buFont typeface="Arial" charset="0"/>
              <a:buChar char="•"/>
            </a:pPr>
            <a:r>
              <a:rPr lang="en-US" dirty="0"/>
              <a:t>Overcoming “treatment inertia” requires the creating of an increased level of discomfort in the healthcare provider and in the patient so that both are more inclined to change their performance.  </a:t>
            </a:r>
          </a:p>
          <a:p>
            <a:pPr>
              <a:buFont typeface="Arial" charset="0"/>
              <a:buChar char="•"/>
            </a:pPr>
            <a:endParaRPr lang="en-US" dirty="0"/>
          </a:p>
          <a:p>
            <a:pPr>
              <a:buFont typeface="Arial" charset="0"/>
              <a:buChar char="•"/>
            </a:pPr>
            <a:r>
              <a:rPr lang="en-US" dirty="0"/>
              <a:t>SETMA believes that one of the ways to do this is the pubic reporting of provider performance.  That is why  we are publishing provider performance by provider name at</a:t>
            </a:r>
            <a:r>
              <a:rPr lang="en-US" dirty="0">
                <a:hlinkClick r:id="rId2"/>
              </a:rPr>
              <a:t>www.jameslhollymd.com</a:t>
            </a:r>
            <a:r>
              <a:rPr lang="en-US" dirty="0"/>
              <a:t> under </a:t>
            </a:r>
            <a:r>
              <a:rPr lang="en-US" b="1" i="1" dirty="0"/>
              <a:t>Public Reporting</a:t>
            </a:r>
            <a:r>
              <a:rPr lang="en-US" dirty="0"/>
              <a:t>.</a:t>
            </a:r>
          </a:p>
          <a:p>
            <a:pPr>
              <a:buFont typeface="Arial" charset="0"/>
              <a:buChar char="•"/>
            </a:pPr>
            <a:endParaRPr lang="en-US" i="1" u="sng" dirty="0">
              <a:hlinkClick r:id="rId3"/>
            </a:endParaRPr>
          </a:p>
          <a:p>
            <a:pPr>
              <a:buFont typeface="Arial" charset="0"/>
              <a:buChar char="•"/>
            </a:pPr>
            <a:endParaRPr lang="en-US" i="1" u="sng" dirty="0">
              <a:hlinkClick r:id="rId3"/>
            </a:endParaRPr>
          </a:p>
        </p:txBody>
      </p:sp>
      <p:sp>
        <p:nvSpPr>
          <p:cNvPr id="4" name="Slide Number Placeholder 3"/>
          <p:cNvSpPr>
            <a:spLocks noGrp="1"/>
          </p:cNvSpPr>
          <p:nvPr>
            <p:ph type="sldNum" sz="quarter" idx="12"/>
          </p:nvPr>
        </p:nvSpPr>
        <p:spPr/>
        <p:txBody>
          <a:bodyPr/>
          <a:lstStyle/>
          <a:p>
            <a:pPr>
              <a:defRPr/>
            </a:pPr>
            <a:fld id="{CFAB0280-73BD-406B-8F4F-12A954C6BDDD}" type="slidenum">
              <a:rPr lang="en-US"/>
              <a:pPr>
                <a:defRPr/>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111619" name="Content Placeholder 2"/>
          <p:cNvSpPr>
            <a:spLocks noGrp="1"/>
          </p:cNvSpPr>
          <p:nvPr>
            <p:ph sz="quarter" idx="1"/>
          </p:nvPr>
        </p:nvSpPr>
        <p:spPr>
          <a:xfrm>
            <a:off x="381000" y="2514600"/>
            <a:ext cx="8504238" cy="3810000"/>
          </a:xfrm>
        </p:spPr>
        <p:txBody>
          <a:bodyPr/>
          <a:lstStyle/>
          <a:p>
            <a:pPr marL="53975" indent="-41275" algn="ctr">
              <a:buFont typeface="Wingdings 2" pitchFamily="18" charset="2"/>
              <a:buNone/>
            </a:pPr>
            <a:r>
              <a:rPr lang="en-US" sz="3600" b="1" i="1">
                <a:solidFill>
                  <a:srgbClr val="C00000"/>
                </a:solidFill>
              </a:rPr>
              <a:t>Once you “open your books on performance” to public scrutiny, the only safe place  you have in which to hide is excellence.</a:t>
            </a:r>
          </a:p>
        </p:txBody>
      </p:sp>
      <p:sp>
        <p:nvSpPr>
          <p:cNvPr id="4" name="Slide Number Placeholder 3"/>
          <p:cNvSpPr>
            <a:spLocks noGrp="1"/>
          </p:cNvSpPr>
          <p:nvPr>
            <p:ph type="sldNum" sz="quarter" idx="12"/>
          </p:nvPr>
        </p:nvSpPr>
        <p:spPr/>
        <p:txBody>
          <a:bodyPr/>
          <a:lstStyle/>
          <a:p>
            <a:pPr>
              <a:defRPr/>
            </a:pPr>
            <a:fld id="{843B4260-2E1C-4222-BDBA-610149C63232}" type="slidenum">
              <a:rPr lang="en-US"/>
              <a:pPr>
                <a:defRPr/>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sp>
        <p:nvSpPr>
          <p:cNvPr id="112643" name="Content Placeholder 3"/>
          <p:cNvSpPr>
            <a:spLocks noGrp="1"/>
          </p:cNvSpPr>
          <p:nvPr>
            <p:ph sz="quarter" idx="1"/>
          </p:nvPr>
        </p:nvSpPr>
        <p:spPr>
          <a:xfrm>
            <a:off x="301625" y="1527175"/>
            <a:ext cx="8504238" cy="4572000"/>
          </a:xfrm>
        </p:spPr>
        <p:txBody>
          <a:bodyPr/>
          <a:lstStyle/>
          <a:p>
            <a:endParaRPr lang="en-US"/>
          </a:p>
        </p:txBody>
      </p:sp>
      <p:pic>
        <p:nvPicPr>
          <p:cNvPr id="112644" name="Picture 2"/>
          <p:cNvPicPr>
            <a:picLocks noChangeAspect="1" noChangeArrowheads="1"/>
          </p:cNvPicPr>
          <p:nvPr/>
        </p:nvPicPr>
        <p:blipFill>
          <a:blip r:embed="rId3" cstate="print"/>
          <a:srcRect/>
          <a:stretch>
            <a:fillRect/>
          </a:stretch>
        </p:blipFill>
        <p:spPr bwMode="auto">
          <a:xfrm>
            <a:off x="1281113" y="1579563"/>
            <a:ext cx="6567487" cy="50498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1648EA7-9EC5-4F9E-B73C-86810991DF15}" type="slidenum">
              <a:rPr lang="en-US"/>
              <a:pPr>
                <a:defRPr/>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 4 – Public Reporting of Performance</a:t>
            </a:r>
          </a:p>
        </p:txBody>
      </p:sp>
      <p:pic>
        <p:nvPicPr>
          <p:cNvPr id="113667" name="Picture 2"/>
          <p:cNvPicPr>
            <a:picLocks noChangeAspect="1" noChangeArrowheads="1"/>
          </p:cNvPicPr>
          <p:nvPr/>
        </p:nvPicPr>
        <p:blipFill>
          <a:blip r:embed="rId3" cstate="print"/>
          <a:srcRect/>
          <a:stretch>
            <a:fillRect/>
          </a:stretch>
        </p:blipFill>
        <p:spPr bwMode="auto">
          <a:xfrm>
            <a:off x="1066800" y="1533525"/>
            <a:ext cx="6991350" cy="5087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23CEAE7-C815-4815-A443-ED23BE2B75CD}" type="slidenum">
              <a:rPr lang="en-US"/>
              <a:pPr>
                <a:defRPr/>
              </a:pPr>
              <a:t>99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1538</TotalTime>
  <Words>5073</Words>
  <Application>Microsoft Office PowerPoint</Application>
  <PresentationFormat>On-screen Show (4:3)</PresentationFormat>
  <Paragraphs>559</Paragraphs>
  <Slides>102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Arial</vt:lpstr>
      <vt:lpstr>Calibri</vt:lpstr>
      <vt:lpstr>Georgia</vt:lpstr>
      <vt:lpstr>Symbol</vt:lpstr>
      <vt:lpstr>Times New Roman</vt:lpstr>
      <vt:lpstr>Wingdings</vt:lpstr>
      <vt:lpstr>Wingdings 2</vt:lpstr>
      <vt:lpstr>Civic</vt:lpstr>
      <vt:lpstr>Performance Improvement CME</vt:lpstr>
      <vt:lpstr>Index to Slide Deck</vt:lpstr>
      <vt:lpstr>Index to Slide Deck</vt:lpstr>
      <vt:lpstr>Index to Slide Deck</vt:lpstr>
      <vt:lpstr>SETMA Achievements</vt:lpstr>
      <vt:lpstr>Diabetes Care Improvements</vt:lpstr>
      <vt:lpstr>Diabetes Care Initiatives and Results</vt:lpstr>
      <vt:lpstr>SETMA’s 2010 NCQA Diabetes Metrics</vt:lpstr>
      <vt:lpstr>COGNOS Diabetes Audit - Trending</vt:lpstr>
      <vt:lpstr>COGNOS Diabetes Audit – Ethnicity</vt:lpstr>
      <vt:lpstr>Trust and Hope</vt:lpstr>
      <vt:lpstr>Domains of Healthcare Transformation</vt:lpstr>
      <vt:lpstr>Continuing Professional Development</vt:lpstr>
      <vt:lpstr>Continuing Professional Development</vt:lpstr>
      <vt:lpstr>Continuing Professional Development</vt:lpstr>
      <vt:lpstr>Continuing Professional Development</vt:lpstr>
      <vt:lpstr>The Dr. and Mrs. James L. Holly  Distinguished Professorship</vt:lpstr>
      <vt:lpstr>Missing Link in CME</vt:lpstr>
      <vt:lpstr>Linking That Which is Missing</vt:lpstr>
      <vt:lpstr>Quality Initiative &amp; Workflow</vt:lpstr>
      <vt:lpstr>HIV Screening Initiative</vt:lpstr>
      <vt:lpstr>Quality Initiative &amp; Workflow</vt:lpstr>
      <vt:lpstr>Quality Initiative &amp; Workflow</vt:lpstr>
      <vt:lpstr>Quality Initiative &amp; Workflow</vt:lpstr>
      <vt:lpstr>Knowledge and Practice</vt:lpstr>
      <vt:lpstr>Peter Senge, The Fifth Discipline</vt:lpstr>
      <vt:lpstr> Complexity Undermines Confidence and Responsibility</vt:lpstr>
      <vt:lpstr>Primary Care Literature</vt:lpstr>
      <vt:lpstr>Knowledge and Access</vt:lpstr>
      <vt:lpstr>Creating Discomfort</vt:lpstr>
      <vt:lpstr>Framingham Risk Scores – What If Scenario</vt:lpstr>
      <vt:lpstr>Point of Leverage</vt:lpstr>
      <vt:lpstr>Dynamic Complexity and Data Display</vt:lpstr>
      <vt:lpstr>Seeing Circles of Causality</vt:lpstr>
      <vt:lpstr>Dynamic Interaction</vt:lpstr>
      <vt:lpstr>Dynamic Changes </vt:lpstr>
      <vt:lpstr>Impact of Data</vt:lpstr>
      <vt:lpstr>Quality at the Point of Care </vt:lpstr>
      <vt:lpstr>Data Longitudinally</vt:lpstr>
      <vt:lpstr>Dynamic Auditing Tools</vt:lpstr>
      <vt:lpstr>EMR Power</vt:lpstr>
      <vt:lpstr>Circular Causality</vt:lpstr>
      <vt:lpstr>Data Flow </vt:lpstr>
      <vt:lpstr>SETMA’s Ten Principles of EHR Design</vt:lpstr>
      <vt:lpstr>SETMA’s Ten Principles of EHR Design</vt:lpstr>
      <vt:lpstr>SETMA’s Ten Principles of EHR Design</vt:lpstr>
      <vt:lpstr>Clusters and Galaxies</vt:lpstr>
      <vt:lpstr>A Cluster</vt:lpstr>
      <vt:lpstr>A Galaxy</vt:lpstr>
      <vt:lpstr>The SETMA Model of Care</vt:lpstr>
      <vt:lpstr>The SETMA Model of Care</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Step 1 –Tracking Quality Metrics</vt:lpstr>
      <vt:lpstr>Passing the Baton</vt:lpstr>
      <vt:lpstr>Passing the Baton</vt:lpstr>
      <vt:lpstr>PowerPoint Presentation</vt:lpstr>
      <vt:lpstr>The Baton – What Does it Mean?</vt:lpstr>
      <vt:lpstr>The Baton – What Does it Mean?</vt:lpstr>
      <vt:lpstr>The Baton – What Does it Mean?</vt:lpstr>
      <vt:lpstr>The Baton – What Does it Mean?</vt:lpstr>
      <vt:lpstr>Transition of Care Measurement</vt:lpstr>
      <vt:lpstr>Transition of Care Measurement</vt:lpstr>
      <vt:lpstr>Transition of Care Measurement</vt:lpstr>
      <vt:lpstr>Transition of Care Measurement</vt:lpstr>
      <vt:lpstr>Transition of Care Measurement</vt:lpstr>
      <vt:lpstr>Transition of Care Measurement</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2 – Auditing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3 – Analysis of Provider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4 – Public Reporting of Performance</vt:lpstr>
      <vt:lpstr>Step 5 – Quality Assessment &amp; Performance Improvement</vt:lpstr>
      <vt:lpstr>Step 5 – Quality Assessment &amp; Performance Improvement</vt:lpstr>
      <vt:lpstr>Step 5 – Quality Assessment &amp; Performance Improvement</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SETMA Seven Stations of Success</dc:title>
  <dc:creator>JOwens.Admin</dc:creator>
  <cp:lastModifiedBy>Dale R. Fontenot</cp:lastModifiedBy>
  <cp:revision>387</cp:revision>
  <dcterms:created xsi:type="dcterms:W3CDTF">2011-03-02T14:05:24Z</dcterms:created>
  <dcterms:modified xsi:type="dcterms:W3CDTF">2020-08-23T20:56:07Z</dcterms:modified>
</cp:coreProperties>
</file>