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4" autoAdjust="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4B4A9B-449B-49D5-B4F3-1A41745B7387}" type="datetimeFigureOut">
              <a:rPr lang="en-US"/>
              <a:pPr>
                <a:defRPr/>
              </a:pPr>
              <a:t>10/21/2011</a:t>
            </a:fld>
            <a:endParaRPr lang="en-US" dirty="0"/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D24A9-8468-4E15-9C3F-51B72159EC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0B61AC-AADF-46E1-B878-C82625388734}" type="datetimeFigureOut">
              <a:rPr lang="en-US"/>
              <a:pPr>
                <a:defRPr/>
              </a:pPr>
              <a:t>10/21/2011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335B4-0E7A-4CBC-A4F9-6445A6A6FF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731112-4C6B-4422-86E4-382FFB238CDB}" type="datetimeFigureOut">
              <a:rPr lang="en-US"/>
              <a:pPr>
                <a:defRPr/>
              </a:pPr>
              <a:t>10/21/2011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B7B69-C85E-46C1-87D4-DF3106C78C0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F72FB-85F4-405B-8C38-68E92A368605}" type="datetimeFigureOut">
              <a:rPr lang="en-US"/>
              <a:pPr>
                <a:defRPr/>
              </a:pPr>
              <a:t>10/21/2011</a:t>
            </a:fld>
            <a:endParaRPr lang="en-US" dirty="0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CE039-376D-4720-8536-4B37F6C23A5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78D26-4D42-4328-AEB8-8F7A4579E58E}" type="datetimeFigureOut">
              <a:rPr lang="en-US"/>
              <a:pPr>
                <a:defRPr/>
              </a:pPr>
              <a:t>10/21/2011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D00F8D-AF94-40E9-9DDA-6E10C16A3B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F9CB7-7CE6-4411-AD82-4EF0CB7D6CA9}" type="datetimeFigureOut">
              <a:rPr lang="en-US"/>
              <a:pPr>
                <a:defRPr/>
              </a:pPr>
              <a:t>10/21/2011</a:t>
            </a:fld>
            <a:endParaRPr lang="en-US" dirty="0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101A9-A0EB-4F8A-B282-D210F9185D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E69195-7476-475A-995B-977C0E05C118}" type="datetimeFigureOut">
              <a:rPr lang="en-US"/>
              <a:pPr>
                <a:defRPr/>
              </a:pPr>
              <a:t>10/21/2011</a:t>
            </a:fld>
            <a:endParaRPr lang="en-US" dirty="0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CA40C-2748-4EA0-8495-8777E82913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77A9C-3BED-49D0-B517-03D462EE9411}" type="datetimeFigureOut">
              <a:rPr lang="en-US"/>
              <a:pPr>
                <a:defRPr/>
              </a:pPr>
              <a:t>10/21/2011</a:t>
            </a:fld>
            <a:endParaRPr lang="en-US" dirty="0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4967CA-4317-4519-BBC0-6D853AAA1E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03205-5880-4965-B106-D9C8B1734EDA}" type="datetimeFigureOut">
              <a:rPr lang="en-US"/>
              <a:pPr>
                <a:defRPr/>
              </a:pPr>
              <a:t>10/21/2011</a:t>
            </a:fld>
            <a:endParaRPr lang="en-US" dirty="0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89304-0768-4144-93E2-8C1CE56A89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/>
          <a:lstStyle>
            <a:lvl1pPr algn="l">
              <a:buNone/>
              <a:defRPr sz="5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EE4D5-A2BC-4A0F-9A1E-84BFD84536F1}" type="datetimeFigureOut">
              <a:rPr lang="en-US"/>
              <a:pPr>
                <a:defRPr/>
              </a:pPr>
              <a:t>10/21/2011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7C5A-2DFF-4A16-A580-08C986847E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/>
          <a:lstStyle>
            <a:lvl1pPr algn="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>
            <a:normAutofit/>
          </a:bodyPr>
          <a:lstStyle>
            <a:lvl1pPr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158D4-7EF4-44B1-BF30-F640ED7A886A}" type="datetimeFigureOut">
              <a:rPr lang="en-US"/>
              <a:pPr>
                <a:defRPr/>
              </a:pPr>
              <a:t>10/21/2011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30B18-5456-43FD-9602-DD7BECF641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2179638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F835537-0C16-4604-AFA4-256C90EED5F4}" type="datetimeFigureOut">
              <a:rPr lang="en-US"/>
              <a:pPr>
                <a:defRPr/>
              </a:pPr>
              <a:t>10/21/2011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 smtClean="0">
                <a:solidFill>
                  <a:schemeClr val="tx2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AA6690-D928-43B0-872C-9B4983B815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99" r:id="rId1"/>
    <p:sldLayoutId id="2147483892" r:id="rId2"/>
    <p:sldLayoutId id="2147483900" r:id="rId3"/>
    <p:sldLayoutId id="2147483893" r:id="rId4"/>
    <p:sldLayoutId id="2147483894" r:id="rId5"/>
    <p:sldLayoutId id="2147483895" r:id="rId6"/>
    <p:sldLayoutId id="2147483896" r:id="rId7"/>
    <p:sldLayoutId id="2147483901" r:id="rId8"/>
    <p:sldLayoutId id="2147483902" r:id="rId9"/>
    <p:sldLayoutId id="2147483897" r:id="rId10"/>
    <p:sldLayoutId id="214748389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rgbClr val="FFFFD2"/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 b="1">
          <a:solidFill>
            <a:srgbClr val="FFFFD2"/>
          </a:solidFill>
          <a:latin typeface="Corbel" pitchFamily="34" charset="0"/>
        </a:defRPr>
      </a:lvl9pPr>
    </p:titleStyle>
    <p:bodyStyle>
      <a:lvl1pPr marL="319088" indent="-3190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23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2338" indent="-273050" algn="l" rtl="0" fontAlgn="base">
        <a:spcBef>
          <a:spcPct val="20000"/>
        </a:spcBef>
        <a:spcAft>
          <a:spcPct val="0"/>
        </a:spcAft>
        <a:buClr>
          <a:srgbClr val="FF953E"/>
        </a:buClr>
        <a:buFont typeface="Wingdings 2" pitchFamily="18" charset="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28600" algn="l" rtl="0" fontAlgn="base">
        <a:spcBef>
          <a:spcPct val="20000"/>
        </a:spcBef>
        <a:spcAft>
          <a:spcPct val="0"/>
        </a:spcAft>
        <a:buClr>
          <a:srgbClr val="F8BD52"/>
        </a:buClr>
        <a:buFont typeface="Wingdings 2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228600" algn="l" rtl="0" fontAlgn="base">
        <a:spcBef>
          <a:spcPct val="20000"/>
        </a:spcBef>
        <a:spcAft>
          <a:spcPct val="0"/>
        </a:spcAft>
        <a:buClr>
          <a:srgbClr val="46A6BD"/>
        </a:buClr>
        <a:buFont typeface="Wingdings 2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</a:t>
            </a:r>
            <a:r>
              <a:rPr lang="en-US" sz="44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Peter Senge &amp; EHR:</a:t>
            </a:r>
            <a:br>
              <a:rPr lang="en-US" sz="44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r>
              <a:rPr lang="en-US" sz="4400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Beyond electronic patient records…electronic patient management and EHR Design</a:t>
            </a:r>
            <a:endParaRPr lang="en-US" sz="4400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063" y="1560513"/>
            <a:ext cx="5105400" cy="1219200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Dr. James L. Holly, MD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Southeast Texas Medical Associates, LLP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January 27, 2011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/>
            </a:r>
            <a:b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Personal Mastery:</a:t>
            </a:r>
            <a:b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 Characteristics </a:t>
            </a:r>
            <a:endParaRPr lang="en-US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20040" indent="-32004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/>
              <a:t>People with a high level of personal mastery share several basic characteristics:</a:t>
            </a: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The have a special sense of purpose that lies behind their vision and goals.  </a:t>
            </a:r>
            <a:r>
              <a:rPr lang="en-US" i="1" dirty="0" smtClean="0"/>
              <a:t>For such a person, a vision is a calling rather than simply a good idea.</a:t>
            </a:r>
            <a:endParaRPr lang="en-US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They see current reality as an ally, not an enemy.  They have learned how to perceive and work with forces of change rather than resist those forces.</a:t>
            </a:r>
          </a:p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Personal Mastery:  Characteristics</a:t>
            </a:r>
            <a:endParaRPr lang="en-US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They are deeply inquisitive, committed to continually seeing reality more and more accurately.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They feel connected to others and to life itself.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Yet, they sacrifice none of their uniqueness.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They feel as if they are part of a larger creative process, which they can influence but cannot unilaterally control.  (p. 142)</a:t>
            </a:r>
          </a:p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Personal Mastery: Characteristics </a:t>
            </a:r>
            <a:endParaRPr lang="en-US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Live in a continual learning mode.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They never ARRIVE!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(They) are acutely aware of their ignorance, their incompetence, their growth areas.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And they are deeply self-confident! (p. 142)</a:t>
            </a:r>
          </a:p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2. Produce Practical Work</a:t>
            </a:r>
            <a:endParaRPr lang="en-US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4114800"/>
          </a:xfrm>
        </p:spPr>
        <p:txBody>
          <a:bodyPr>
            <a:normAutofit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r>
              <a:rPr lang="en-US" dirty="0" smtClean="0"/>
              <a:t>“Creative tension” can only produce results, however, when it finds a place from which to leverage change.  </a:t>
            </a:r>
          </a:p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r>
              <a:rPr lang="en-US" dirty="0" smtClean="0"/>
              <a:t>Senge wisely comments that “</a:t>
            </a:r>
            <a:r>
              <a:rPr lang="en-US" b="1" dirty="0" smtClean="0"/>
              <a:t>Cynicism…often comes from frustrated idealism – someone who made the mistake of converting his ideals into expectations.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2. Produce Practical Work</a:t>
            </a:r>
            <a:endParaRPr lang="en-US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4114800"/>
          </a:xfrm>
        </p:spPr>
        <p:txBody>
          <a:bodyPr>
            <a:normAutofit fontScale="92500"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r>
              <a:rPr lang="en-US" dirty="0" smtClean="0"/>
              <a:t>The problem is that  it is possible to design an elegant solution to healthcare's problems and  yet not impact healthcare at all, </a:t>
            </a:r>
            <a:r>
              <a:rPr lang="en-US" b="1" dirty="0" smtClean="0"/>
              <a:t>because it is not possible to use it within present day realities</a:t>
            </a:r>
            <a:r>
              <a:rPr lang="en-US" dirty="0" smtClean="0"/>
              <a:t>.  </a:t>
            </a:r>
          </a:p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r>
              <a:rPr lang="en-US" dirty="0" smtClean="0"/>
              <a:t>One enterprising full-page ad in the </a:t>
            </a:r>
            <a:r>
              <a:rPr lang="en-US" i="1" dirty="0" smtClean="0"/>
              <a:t>New York Times </a:t>
            </a:r>
            <a:r>
              <a:rPr lang="en-US" dirty="0" smtClean="0"/>
              <a:t>heralded that </a:t>
            </a:r>
            <a:r>
              <a:rPr lang="en-US" i="1" dirty="0" smtClean="0"/>
              <a:t>“</a:t>
            </a:r>
            <a:r>
              <a:rPr lang="en-US" b="1" dirty="0" smtClean="0"/>
              <a:t>it is not how many good ideas you have that matters, but how many good ideas you can implement</a:t>
            </a:r>
            <a:r>
              <a:rPr lang="en-US" dirty="0" smtClean="0"/>
              <a:t>.”</a:t>
            </a:r>
          </a:p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Forward Thinkers versus Day Dreamers</a:t>
            </a:r>
            <a:endParaRPr lang="en-US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4114800"/>
          </a:xfrm>
        </p:spPr>
        <p:txBody>
          <a:bodyPr>
            <a:normAutofit fontScale="92500"/>
          </a:bodyPr>
          <a:lstStyle/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r>
              <a:rPr lang="en-US" dirty="0" smtClean="0"/>
              <a:t>In this context, Dr. Senge addresses the difference between a </a:t>
            </a:r>
            <a:r>
              <a:rPr lang="en-US" b="1" dirty="0" smtClean="0"/>
              <a:t>forward thinker </a:t>
            </a:r>
            <a:r>
              <a:rPr lang="en-US" dirty="0" smtClean="0"/>
              <a:t>and a </a:t>
            </a:r>
            <a:r>
              <a:rPr lang="en-US" b="1" dirty="0" smtClean="0"/>
              <a:t>day dreamer</a:t>
            </a:r>
            <a:r>
              <a:rPr lang="en-US" dirty="0" smtClean="0"/>
              <a:t>.  He said:  </a:t>
            </a:r>
          </a:p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endParaRPr lang="en-US" dirty="0" smtClean="0"/>
          </a:p>
          <a:p>
            <a:pPr marL="630936" lvl="1" indent="-274320" fontAlgn="auto">
              <a:spcAft>
                <a:spcPts val="0"/>
              </a:spcAft>
              <a:buFont typeface="Wingdings 2"/>
              <a:buChar char=""/>
              <a:defRPr/>
            </a:pPr>
            <a:r>
              <a:rPr lang="en-US" dirty="0" smtClean="0"/>
              <a:t>“</a:t>
            </a:r>
            <a:r>
              <a:rPr lang="en-US" b="1" dirty="0" smtClean="0"/>
              <a:t>The juxtaposition of vision (what we want) and a clear picture of current reality (where we are relative to what we want) generates what we call ‘creative tension’:  a force to bring them together, caused by the natural tendency of tension to seek resolution</a:t>
            </a:r>
            <a:r>
              <a:rPr lang="en-US" dirty="0" smtClean="0"/>
              <a:t>.”</a:t>
            </a:r>
          </a:p>
          <a:p>
            <a:pPr marL="630936" lvl="1" indent="-274320" fontAlgn="auto">
              <a:spcAft>
                <a:spcPts val="0"/>
              </a:spcAft>
              <a:buFont typeface="Wingdings 2"/>
              <a:buChar char="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Forward Thinkers and Day Dreamers</a:t>
            </a:r>
            <a:endParaRPr lang="en-US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Forward thinkers are able to create and sustain  “creative tension. “  They are persistent and sometimes can be described as “</a:t>
            </a:r>
            <a:r>
              <a:rPr lang="en-US" b="1" smtClean="0"/>
              <a:t>relentless</a:t>
            </a:r>
            <a:r>
              <a:rPr lang="en-US" smtClean="0"/>
              <a:t>” in the pursuit of the future they have envisioned.  Sometimes, they are not fun people to be around as they will constantly be declaring, “</a:t>
            </a:r>
            <a:r>
              <a:rPr lang="en-US" b="1" smtClean="0"/>
              <a:t>Do it right and do it right now</a:t>
            </a:r>
            <a:r>
              <a:rPr lang="en-US" smtClean="0"/>
              <a:t>!”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Forward Thinkers and Day Dreams</a:t>
            </a:r>
            <a:endParaRPr lang="en-US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“Creative Tension will occur in an organization when “</a:t>
            </a:r>
            <a:r>
              <a:rPr lang="en-US" b="1" smtClean="0"/>
              <a:t>process becomes passion</a:t>
            </a:r>
            <a:r>
              <a:rPr lang="en-US" smtClean="0"/>
              <a:t>.”  When the goal is internalized and becomes a product of “generative” thinking and “creative tension” </a:t>
            </a:r>
            <a:r>
              <a:rPr lang="en-US" b="1" smtClean="0"/>
              <a:t>both of which exist independent of external pressures and obstacles</a:t>
            </a:r>
            <a:r>
              <a:rPr lang="en-US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Forward Thinkers and Day Dreamers </a:t>
            </a:r>
            <a:endParaRPr lang="en-US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Health reform </a:t>
            </a:r>
            <a:r>
              <a:rPr lang="en-US" smtClean="0"/>
              <a:t>employs external pressure to reshape healthcare delivery into a desired pattern.  It functions only as long as rules, regulations, requirements and  restrains squeeze the system into a desire form.  Unfortunately, it is not creative and is not self-sustaining.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Forward Thinkers and Day Dreamers </a:t>
            </a:r>
            <a:endParaRPr lang="en-US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smtClean="0"/>
              <a:t>Healthcare transformation </a:t>
            </a:r>
            <a:r>
              <a:rPr lang="en-US" smtClean="0"/>
              <a:t>will result from the internalized ideals  which create vision and passion, both of which produce and sustain “creative tension” and “generative thinking.”  </a:t>
            </a:r>
            <a:r>
              <a:rPr lang="en-US" b="1" smtClean="0"/>
              <a:t>Transformation</a:t>
            </a:r>
            <a:r>
              <a:rPr lang="en-US" smtClean="0"/>
              <a:t> is not the result of pressure and it is not frustrated by obstacles.  In fact, the more difficult a problem is, the more power is created by transformation in order to overcome the problem.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Forward Thinkers Have Person Mastery </a:t>
            </a:r>
            <a:endParaRPr lang="en-US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229600" cy="4114800"/>
          </a:xfrm>
        </p:spPr>
        <p:txBody>
          <a:bodyPr/>
          <a:lstStyle/>
          <a:p>
            <a:r>
              <a:rPr lang="en-US" smtClean="0"/>
              <a:t>Senge goes on to discuss “personal mastery” which in its essence, he says, “</a:t>
            </a:r>
            <a:r>
              <a:rPr lang="en-US" b="1" smtClean="0"/>
              <a:t>is learning how to generate and sustain creative tension in our lives</a:t>
            </a:r>
            <a:r>
              <a:rPr lang="en-US" smtClean="0"/>
              <a:t>.”  </a:t>
            </a:r>
          </a:p>
          <a:p>
            <a:endParaRPr lang="en-US" smtClean="0"/>
          </a:p>
          <a:p>
            <a:r>
              <a:rPr lang="en-US" smtClean="0"/>
              <a:t>“Personal Mastery” is the “intelligence” which is the foundation of transformation.</a:t>
            </a:r>
          </a:p>
          <a:p>
            <a:pPr lvl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tint val="100000"/>
                    <a:satMod val="250000"/>
                  </a:schemeClr>
                </a:solidFill>
              </a:rPr>
              <a:t>Forward Thinkers have Personal Mastery</a:t>
            </a:r>
            <a:endParaRPr lang="en-US" dirty="0">
              <a:solidFill>
                <a:schemeClr val="tx2">
                  <a:tint val="100000"/>
                  <a:satMod val="2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r>
              <a:rPr lang="en-US" b="1" dirty="0" smtClean="0"/>
              <a:t>Personal Mastery</a:t>
            </a:r>
            <a:r>
              <a:rPr lang="en-US" dirty="0" smtClean="0"/>
              <a:t> – the discipline of continually clarifying and deepening our personal vision, of focusing our energies, of developing patience, and of seeing reality objectively – the learning organization’s spiritual foundation. (Peter Senge) </a:t>
            </a:r>
          </a:p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endParaRPr lang="en-US" dirty="0" smtClean="0"/>
          </a:p>
          <a:p>
            <a:pPr marL="320040" indent="-320040" fontAlgn="auto">
              <a:spcAft>
                <a:spcPts val="0"/>
              </a:spcAft>
              <a:buFont typeface="Wingdings 2"/>
              <a:buChar char=""/>
              <a:defRPr/>
            </a:pPr>
            <a:r>
              <a:rPr lang="en-US" b="1" dirty="0" smtClean="0"/>
              <a:t>“The essence of personal mastery is learning how to generate and sustain creative tension in our lives.”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Deluxe</Template>
  <TotalTime>404</TotalTime>
  <Words>766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Corbel</vt:lpstr>
      <vt:lpstr>Arial</vt:lpstr>
      <vt:lpstr>Wingdings 2</vt:lpstr>
      <vt:lpstr>Calibri</vt:lpstr>
      <vt:lpstr>Deluxe</vt:lpstr>
      <vt:lpstr> Peter Senge &amp; EHR: Beyond electronic patient records…electronic patient management and EHR Design</vt:lpstr>
      <vt:lpstr>2. Produce Practical Work</vt:lpstr>
      <vt:lpstr>Forward Thinkers versus Day Dreamers</vt:lpstr>
      <vt:lpstr>Forward Thinkers and Day Dreamers</vt:lpstr>
      <vt:lpstr>Forward Thinkers and Day Dreams</vt:lpstr>
      <vt:lpstr>Forward Thinkers and Day Dreamers </vt:lpstr>
      <vt:lpstr>Forward Thinkers and Day Dreamers </vt:lpstr>
      <vt:lpstr>Forward Thinkers Have Person Mastery </vt:lpstr>
      <vt:lpstr>Forward Thinkers have Personal Mastery</vt:lpstr>
      <vt:lpstr> Personal Mastery:  Characteristics </vt:lpstr>
      <vt:lpstr>Personal Mastery:  Characteristics</vt:lpstr>
      <vt:lpstr>Personal Mastery: Characteristics </vt:lpstr>
      <vt:lpstr>2. Produce Practical Work</vt:lpstr>
    </vt:vector>
  </TitlesOfParts>
  <Company>SETMA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 Shift in Thinking</dc:title>
  <dc:creator>JOwens.Admin</dc:creator>
  <cp:lastModifiedBy>dfontenot</cp:lastModifiedBy>
  <cp:revision>103</cp:revision>
  <dcterms:created xsi:type="dcterms:W3CDTF">2011-01-25T14:36:23Z</dcterms:created>
  <dcterms:modified xsi:type="dcterms:W3CDTF">2011-10-21T23:23:41Z</dcterms:modified>
</cp:coreProperties>
</file>