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60" r:id="rId3"/>
    <p:sldId id="257" r:id="rId4"/>
    <p:sldId id="258" r:id="rId5"/>
    <p:sldId id="259" r:id="rId6"/>
    <p:sldId id="312" r:id="rId7"/>
    <p:sldId id="263" r:id="rId8"/>
    <p:sldId id="317" r:id="rId9"/>
    <p:sldId id="284" r:id="rId10"/>
    <p:sldId id="282" r:id="rId11"/>
    <p:sldId id="286" r:id="rId12"/>
    <p:sldId id="287" r:id="rId13"/>
    <p:sldId id="288" r:id="rId14"/>
    <p:sldId id="297" r:id="rId15"/>
    <p:sldId id="280" r:id="rId16"/>
    <p:sldId id="269" r:id="rId17"/>
    <p:sldId id="270" r:id="rId18"/>
    <p:sldId id="271" r:id="rId19"/>
    <p:sldId id="272" r:id="rId20"/>
    <p:sldId id="261" r:id="rId21"/>
    <p:sldId id="264" r:id="rId22"/>
    <p:sldId id="265" r:id="rId23"/>
    <p:sldId id="313" r:id="rId24"/>
    <p:sldId id="314" r:id="rId25"/>
    <p:sldId id="315" r:id="rId26"/>
    <p:sldId id="316" r:id="rId27"/>
    <p:sldId id="262" r:id="rId28"/>
    <p:sldId id="307" r:id="rId29"/>
    <p:sldId id="266" r:id="rId30"/>
    <p:sldId id="308" r:id="rId31"/>
    <p:sldId id="309" r:id="rId32"/>
    <p:sldId id="268" r:id="rId33"/>
    <p:sldId id="310" r:id="rId34"/>
    <p:sldId id="273" r:id="rId35"/>
    <p:sldId id="311" r:id="rId36"/>
    <p:sldId id="274" r:id="rId37"/>
    <p:sldId id="275" r:id="rId38"/>
    <p:sldId id="276" r:id="rId39"/>
    <p:sldId id="277" r:id="rId40"/>
    <p:sldId id="298" r:id="rId41"/>
    <p:sldId id="299" r:id="rId42"/>
    <p:sldId id="300" r:id="rId43"/>
    <p:sldId id="301" r:id="rId44"/>
    <p:sldId id="302" r:id="rId45"/>
    <p:sldId id="303" r:id="rId46"/>
    <p:sldId id="304" r:id="rId47"/>
    <p:sldId id="305" r:id="rId48"/>
    <p:sldId id="278" r:id="rId49"/>
    <p:sldId id="279" r:id="rId50"/>
    <p:sldId id="306" r:id="rId51"/>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7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defRPr>
            </a:lvl1pPr>
          </a:lstStyle>
          <a:p>
            <a:pPr>
              <a:defRPr/>
            </a:pPr>
            <a:fld id="{57BC7C43-F834-4589-B2E6-4F929D3C93C5}" type="datetimeFigureOut">
              <a:rPr lang="en-US"/>
              <a:pPr>
                <a:defRPr/>
              </a:pPr>
              <a:t>3/28/2012</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smtClean="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2546" tIns="46273" rIns="92546" bIns="46273" rtlCol="0" anchor="b"/>
          <a:lstStyle>
            <a:lvl1pPr algn="r" fontAlgn="auto">
              <a:spcBef>
                <a:spcPts val="0"/>
              </a:spcBef>
              <a:spcAft>
                <a:spcPts val="0"/>
              </a:spcAft>
              <a:defRPr sz="1200">
                <a:latin typeface="+mn-lt"/>
              </a:defRPr>
            </a:lvl1pPr>
          </a:lstStyle>
          <a:p>
            <a:pPr>
              <a:defRPr/>
            </a:pPr>
            <a:fld id="{6B30CF73-3E91-467A-938D-31B0095B9C56}" type="slidenum">
              <a:rPr lang="en-US"/>
              <a:pPr>
                <a:defRPr/>
              </a:pPr>
              <a:t>‹#›</a:t>
            </a:fld>
            <a:endParaRPr lang="en-US"/>
          </a:p>
        </p:txBody>
      </p:sp>
    </p:spTree>
    <p:extLst>
      <p:ext uri="{BB962C8B-B14F-4D97-AF65-F5344CB8AC3E}">
        <p14:creationId xmlns:p14="http://schemas.microsoft.com/office/powerpoint/2010/main" val="2452141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8DC06-2544-44C0-ACB2-6F28CF389133}"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739633-58A5-4EC2-AFE7-5E210DBB3AF2}"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43E738-CEFD-4AF9-9600-9A7399C1527E}"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4ECC20-CA55-430F-98E9-D79DF7972E9C}"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BEE4CB-B4CE-4545-A13D-F93D08EA23CB}"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D26D74-8059-44ED-8033-9A4748534A2E}"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65D39E-2BE1-4D97-BDD9-2FDA3A0EE88E}"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3DBA4C-CD26-465C-9620-72A6A4A5BB64}"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E442DD-F306-465C-9EDF-A0ED5594313A}"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8AA7B8-1E81-4867-B7CC-4030447BEAB9}"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60C792-A4EE-4C54-942E-D41AC7528F0B}"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6DFE4-06BA-4ADE-BBC0-98EABA6092AC}" type="slidenum">
              <a:rPr lang="en-US" smtClean="0"/>
              <a:pPr fontAlgn="base">
                <a:spcBef>
                  <a:spcPct val="0"/>
                </a:spcBef>
                <a:spcAft>
                  <a:spcPct val="0"/>
                </a:spcAft>
                <a:defRPr/>
              </a:pPr>
              <a:t>44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0" y="6707188"/>
            <a:ext cx="1905000" cy="165100"/>
          </a:xfrm>
        </p:spPr>
        <p:txBody>
          <a:bodyPr/>
          <a:lstStyle>
            <a:lvl1pPr>
              <a:defRPr sz="1100"/>
            </a:lvl1pPr>
          </a:lstStyle>
          <a:p>
            <a:pPr>
              <a:defRPr/>
            </a:pPr>
            <a:fld id="{3E60789D-010E-47CA-AF06-4358867F0189}" type="datetime1">
              <a:rPr lang="en-US"/>
              <a:pPr>
                <a:defRPr/>
              </a:pPr>
              <a:t>3/28/2012</a:t>
            </a:fld>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a:solidFill>
                  <a:schemeClr val="tx1"/>
                </a:solidFill>
              </a:defRPr>
            </a:lvl1pPr>
          </a:lstStyle>
          <a:p>
            <a:pPr>
              <a:defRPr/>
            </a:pPr>
            <a:fld id="{647EF12A-0308-4C91-93EB-D4838FACFE69}" type="slidenum">
              <a:rPr lang="en-US"/>
              <a:pPr>
                <a:defRPr/>
              </a:pPr>
              <a:t>‹#›</a:t>
            </a:fld>
            <a:endParaRPr lang="en-US"/>
          </a:p>
        </p:txBody>
      </p:sp>
    </p:spTree>
    <p:extLst>
      <p:ext uri="{BB962C8B-B14F-4D97-AF65-F5344CB8AC3E}">
        <p14:creationId xmlns:p14="http://schemas.microsoft.com/office/powerpoint/2010/main" val="94304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BC8146-9961-41C9-8F6B-424202B86E6A}" type="datetime1">
              <a:rPr lang="en-US"/>
              <a:pPr>
                <a:defRPr/>
              </a:pPr>
              <a:t>3/28/2012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DE4769-5158-4E5A-9C49-46E2F0C7685B}" type="slidenum">
              <a:rPr lang="en-US"/>
              <a:pPr>
                <a:defRPr/>
              </a:pPr>
              <a:t>‹#›</a:t>
            </a:fld>
            <a:endParaRPr lang="en-US"/>
          </a:p>
        </p:txBody>
      </p:sp>
    </p:spTree>
    <p:extLst>
      <p:ext uri="{BB962C8B-B14F-4D97-AF65-F5344CB8AC3E}">
        <p14:creationId xmlns:p14="http://schemas.microsoft.com/office/powerpoint/2010/main" val="201547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2F1FE2B-4968-4651-9828-78C1EF9A9120}" type="datetime1">
              <a:rPr lang="en-US"/>
              <a:pPr>
                <a:defRPr/>
              </a:pPr>
              <a:t>3/28/2012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B07747-D157-4F08-8AA1-00FCE957267C}" type="slidenum">
              <a:rPr lang="en-US"/>
              <a:pPr>
                <a:defRPr/>
              </a:pPr>
              <a:t>‹#›</a:t>
            </a:fld>
            <a:endParaRPr lang="en-US"/>
          </a:p>
        </p:txBody>
      </p:sp>
    </p:spTree>
    <p:extLst>
      <p:ext uri="{BB962C8B-B14F-4D97-AF65-F5344CB8AC3E}">
        <p14:creationId xmlns:p14="http://schemas.microsoft.com/office/powerpoint/2010/main" val="176844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0" y="6019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0" y="6624638"/>
            <a:ext cx="1905000" cy="233362"/>
          </a:xfrm>
        </p:spPr>
        <p:txBody>
          <a:bodyPr/>
          <a:lstStyle>
            <a:lvl1pPr algn="l">
              <a:defRPr baseline="0">
                <a:solidFill>
                  <a:schemeClr val="tx1"/>
                </a:solidFill>
              </a:defRPr>
            </a:lvl1pPr>
          </a:lstStyle>
          <a:p>
            <a:pPr>
              <a:defRPr/>
            </a:pPr>
            <a:fld id="{D0DF7088-B9ED-4219-93BE-BF06258E13C6}" type="slidenum">
              <a:rPr lang="en-US"/>
              <a:pPr>
                <a:defRPr/>
              </a:pPr>
              <a:t>‹#›</a:t>
            </a:fld>
            <a:endParaRPr lang="en-US"/>
          </a:p>
        </p:txBody>
      </p:sp>
    </p:spTree>
    <p:extLst>
      <p:ext uri="{BB962C8B-B14F-4D97-AF65-F5344CB8AC3E}">
        <p14:creationId xmlns:p14="http://schemas.microsoft.com/office/powerpoint/2010/main" val="199458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663931-B554-4676-ABA3-B235B35977DF}" type="datetime1">
              <a:rPr lang="en-US"/>
              <a:pPr>
                <a:defRPr/>
              </a:pPr>
              <a:t>3/28/2012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31CC7D-626C-46D4-8DAE-5ACC3DAD76BB}" type="slidenum">
              <a:rPr lang="en-US"/>
              <a:pPr>
                <a:defRPr/>
              </a:pPr>
              <a:t>‹#›</a:t>
            </a:fld>
            <a:endParaRPr lang="en-US"/>
          </a:p>
        </p:txBody>
      </p:sp>
    </p:spTree>
    <p:extLst>
      <p:ext uri="{BB962C8B-B14F-4D97-AF65-F5344CB8AC3E}">
        <p14:creationId xmlns:p14="http://schemas.microsoft.com/office/powerpoint/2010/main" val="314668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9CA08C9-A792-463D-84C3-B8599DFDB6CC}" type="datetime1">
              <a:rPr lang="en-US"/>
              <a:pPr>
                <a:defRPr/>
              </a:pPr>
              <a:t>3/28/2012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7D433-B9FB-4209-9848-CC42FD9BF742}" type="slidenum">
              <a:rPr lang="en-US"/>
              <a:pPr>
                <a:defRPr/>
              </a:pPr>
              <a:t>‹#›</a:t>
            </a:fld>
            <a:endParaRPr lang="en-US"/>
          </a:p>
        </p:txBody>
      </p:sp>
    </p:spTree>
    <p:extLst>
      <p:ext uri="{BB962C8B-B14F-4D97-AF65-F5344CB8AC3E}">
        <p14:creationId xmlns:p14="http://schemas.microsoft.com/office/powerpoint/2010/main" val="30511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1F8171D-DD3A-4547-9254-A48EF7FFBA71}" type="datetime1">
              <a:rPr lang="en-US"/>
              <a:pPr>
                <a:defRPr/>
              </a:pPr>
              <a:t>3/28/2012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4D0650-0A61-4537-A98B-F786737A6138}" type="slidenum">
              <a:rPr lang="en-US"/>
              <a:pPr>
                <a:defRPr/>
              </a:pPr>
              <a:t>‹#›</a:t>
            </a:fld>
            <a:endParaRPr lang="en-US"/>
          </a:p>
        </p:txBody>
      </p:sp>
    </p:spTree>
    <p:extLst>
      <p:ext uri="{BB962C8B-B14F-4D97-AF65-F5344CB8AC3E}">
        <p14:creationId xmlns:p14="http://schemas.microsoft.com/office/powerpoint/2010/main" val="90936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63B5518-80C5-4507-89AF-7E0574381C41}" type="datetime1">
              <a:rPr lang="en-US"/>
              <a:pPr>
                <a:defRPr/>
              </a:pPr>
              <a:t>3/28/2012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5C903D-1C23-4D52-9EB9-B3F888928872}" type="slidenum">
              <a:rPr lang="en-US"/>
              <a:pPr>
                <a:defRPr/>
              </a:pPr>
              <a:t>‹#›</a:t>
            </a:fld>
            <a:endParaRPr lang="en-US"/>
          </a:p>
        </p:txBody>
      </p:sp>
    </p:spTree>
    <p:extLst>
      <p:ext uri="{BB962C8B-B14F-4D97-AF65-F5344CB8AC3E}">
        <p14:creationId xmlns:p14="http://schemas.microsoft.com/office/powerpoint/2010/main" val="128547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0A28015-D77D-4A8E-A6FE-3446BDF2BB2B}" type="datetime1">
              <a:rPr lang="en-US"/>
              <a:pPr>
                <a:defRPr/>
              </a:pPr>
              <a:t>3/28/2012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4D6E2F-EEA2-42E9-A092-F035EE00E403}" type="slidenum">
              <a:rPr lang="en-US"/>
              <a:pPr>
                <a:defRPr/>
              </a:pPr>
              <a:t>‹#›</a:t>
            </a:fld>
            <a:endParaRPr lang="en-US"/>
          </a:p>
        </p:txBody>
      </p:sp>
    </p:spTree>
    <p:extLst>
      <p:ext uri="{BB962C8B-B14F-4D97-AF65-F5344CB8AC3E}">
        <p14:creationId xmlns:p14="http://schemas.microsoft.com/office/powerpoint/2010/main" val="429025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F082EE3-AD80-4700-BF62-8776BA2D22A7}" type="datetime1">
              <a:rPr lang="en-US"/>
              <a:pPr>
                <a:defRPr/>
              </a:pPr>
              <a:t>3/28/2012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E285A6-A84B-48FC-9EFB-C21C374C7BFF}" type="slidenum">
              <a:rPr lang="en-US"/>
              <a:pPr>
                <a:defRPr/>
              </a:pPr>
              <a:t>‹#›</a:t>
            </a:fld>
            <a:endParaRPr lang="en-US"/>
          </a:p>
        </p:txBody>
      </p:sp>
    </p:spTree>
    <p:extLst>
      <p:ext uri="{BB962C8B-B14F-4D97-AF65-F5344CB8AC3E}">
        <p14:creationId xmlns:p14="http://schemas.microsoft.com/office/powerpoint/2010/main" val="365000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C30F3C-BBCF-4F3A-869A-B46F5B3BC3E4}" type="datetime1">
              <a:rPr lang="en-US"/>
              <a:pPr>
                <a:defRPr/>
              </a:pPr>
              <a:t>3/28/2012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4FD443-8D33-46EC-B858-C1B0176FF9FC}" type="slidenum">
              <a:rPr lang="en-US"/>
              <a:pPr>
                <a:defRPr/>
              </a:pPr>
              <a:t>‹#›</a:t>
            </a:fld>
            <a:endParaRPr lang="en-US"/>
          </a:p>
        </p:txBody>
      </p:sp>
    </p:spTree>
    <p:extLst>
      <p:ext uri="{BB962C8B-B14F-4D97-AF65-F5344CB8AC3E}">
        <p14:creationId xmlns:p14="http://schemas.microsoft.com/office/powerpoint/2010/main" val="198846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a:effectLst/>
                <a:latin typeface="Arial" charset="0"/>
              </a:defRPr>
            </a:lvl1pPr>
          </a:lstStyle>
          <a:p>
            <a:pPr>
              <a:defRPr/>
            </a:pPr>
            <a:fld id="{193FED38-95E3-4EC3-B38F-DD054C6DA27B}" type="datetime1">
              <a:rPr lang="en-US"/>
              <a:pPr>
                <a:defRPr/>
              </a:pPr>
              <a:t>3/28/2012</a:t>
            </a:fld>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a:solidFill>
                  <a:srgbClr val="FFFFFF"/>
                </a:solidFill>
                <a:effectLst/>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a:solidFill>
                  <a:srgbClr val="FFFFFF"/>
                </a:solidFill>
                <a:effectLst/>
                <a:latin typeface="Arial" charset="0"/>
              </a:defRPr>
            </a:lvl1pPr>
          </a:lstStyle>
          <a:p>
            <a:pPr>
              <a:defRPr/>
            </a:pPr>
            <a:fld id="{65FA2C24-6D4C-4226-9A12-1BABDE375B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200">
          <a:solidFill>
            <a:srgbClr val="FFFFFF"/>
          </a:solidFill>
          <a:latin typeface="+mn-lt"/>
        </a:defRPr>
      </a:lvl2pPr>
      <a:lvl3pPr marL="1141413" indent="-227013" algn="l" rtl="0" eaLnBrk="0" fontAlgn="base" hangingPunct="0">
        <a:spcBef>
          <a:spcPct val="20000"/>
        </a:spcBef>
        <a:spcAft>
          <a:spcPct val="0"/>
        </a:spcAft>
        <a:buChar char="•"/>
        <a:defRPr sz="2200">
          <a:solidFill>
            <a:srgbClr val="FFFFFF"/>
          </a:solidFill>
          <a:latin typeface="+mn-lt"/>
        </a:defRPr>
      </a:lvl3pPr>
      <a:lvl4pPr marL="1598613" indent="-227013" algn="l" rtl="0" eaLnBrk="0" fontAlgn="base" hangingPunct="0">
        <a:spcBef>
          <a:spcPct val="20000"/>
        </a:spcBef>
        <a:spcAft>
          <a:spcPct val="0"/>
        </a:spcAft>
        <a:buChar char="–"/>
        <a:defRPr sz="1900">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image001.png@01CBF91D.4585420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edpac.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edpac.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edpac.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medpac.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qualityforum.org/WorkArea/linkit.aspx?LinkIdentifier=id&amp;ItemID=5368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3.jpg@01CBF91A.4C263770"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cid:image003.png@01CBF91D.45854200"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1206500"/>
            <a:ext cx="6324600" cy="1881188"/>
          </a:xfrm>
        </p:spPr>
        <p:txBody>
          <a:bodyPr/>
          <a:lstStyle/>
          <a:p>
            <a:pPr algn="ctr" eaLnBrk="1" hangingPunct="1"/>
            <a:r>
              <a:rPr lang="en-US" sz="2800" b="1" smtClean="0"/>
              <a:t>SETMA Monthly Staff Training </a:t>
            </a:r>
            <a:br>
              <a:rPr lang="en-US" sz="2800" b="1" smtClean="0"/>
            </a:br>
            <a:r>
              <a:rPr lang="en-US" sz="2800" b="1" smtClean="0"/>
              <a:t>March 28, 2012</a:t>
            </a:r>
          </a:p>
        </p:txBody>
      </p:sp>
      <p:sp>
        <p:nvSpPr>
          <p:cNvPr id="3" name="Subtitle 2"/>
          <p:cNvSpPr>
            <a:spLocks noGrp="1"/>
          </p:cNvSpPr>
          <p:nvPr>
            <p:ph type="subTitle" idx="1"/>
          </p:nvPr>
        </p:nvSpPr>
        <p:spPr>
          <a:xfrm>
            <a:off x="130175" y="2959100"/>
            <a:ext cx="6423025" cy="1308100"/>
          </a:xfrm>
        </p:spPr>
        <p:txBody>
          <a:bodyPr rtlCol="0">
            <a:noAutofit/>
          </a:bodyPr>
          <a:lstStyle/>
          <a:p>
            <a:pPr algn="ctr" eaLnBrk="1" fontAlgn="auto" hangingPunct="1">
              <a:spcAft>
                <a:spcPts val="0"/>
              </a:spcAft>
              <a:buFont typeface="Arial" pitchFamily="34" charset="0"/>
              <a:buNone/>
              <a:defRPr/>
            </a:pPr>
            <a:r>
              <a:rPr lang="en-US" sz="2800" b="1" dirty="0" smtClean="0">
                <a:solidFill>
                  <a:schemeClr val="bg1">
                    <a:lumMod val="20000"/>
                    <a:lumOff val="80000"/>
                  </a:schemeClr>
                </a:solidFill>
              </a:rPr>
              <a:t>Preventable Hospital Readmissions Policy, Problems, Processes</a:t>
            </a:r>
            <a:br>
              <a:rPr lang="en-US" sz="2800" b="1" dirty="0" smtClean="0">
                <a:solidFill>
                  <a:schemeClr val="bg1">
                    <a:lumMod val="20000"/>
                    <a:lumOff val="80000"/>
                  </a:schemeClr>
                </a:solidFill>
              </a:rPr>
            </a:br>
            <a:endParaRPr lang="en-US" sz="2800" b="1" dirty="0" smtClean="0">
              <a:solidFill>
                <a:schemeClr val="bg1">
                  <a:lumMod val="20000"/>
                  <a:lumOff val="80000"/>
                </a:schemeClr>
              </a:solidFill>
            </a:endParaRPr>
          </a:p>
        </p:txBody>
      </p:sp>
      <p:pic>
        <p:nvPicPr>
          <p:cNvPr id="4100" name="Picture 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A4A31DDF-AE2E-4242-98BE-3404EF408783}" type="slidenum">
              <a:rPr lang="en-US" smtClean="0"/>
              <a:pPr defTabSz="914400"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775" y="381000"/>
            <a:ext cx="4899025"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5410200"/>
            <a:ext cx="418941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3"/>
          <p:cNvSpPr>
            <a:spLocks noGrp="1"/>
          </p:cNvSpPr>
          <p:nvPr>
            <p:ph type="title"/>
          </p:nvPr>
        </p:nvSpPr>
        <p:spPr/>
        <p:txBody>
          <a:bodyPr/>
          <a:lstStyle/>
          <a:p>
            <a:pPr eaLnBrk="1" hangingPunct="1"/>
            <a:endParaRPr lang="en-US" smtClean="0"/>
          </a:p>
        </p:txBody>
      </p:sp>
      <p:sp>
        <p:nvSpPr>
          <p:cNvPr id="13317" name="Content Placeholder 4"/>
          <p:cNvSpPr>
            <a:spLocks noGrp="1"/>
          </p:cNvSpPr>
          <p:nvPr>
            <p:ph idx="1"/>
          </p:nvPr>
        </p:nvSpPr>
        <p:spPr/>
        <p:txBody>
          <a:bodyPr/>
          <a:lstStyle/>
          <a:p>
            <a:pPr eaLnBrk="1" hangingPunct="1"/>
            <a:endParaRPr lang="en-US" smtClean="0"/>
          </a:p>
        </p:txBody>
      </p:sp>
      <p:sp>
        <p:nvSpPr>
          <p:cNvPr id="1331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AD28D659-F83A-45D3-ABDD-5EA83D85176B}" type="slidenum">
              <a:rPr lang="en-US" smtClean="0"/>
              <a:pPr defTabSz="914400" eaLnBrk="1" hangingPunct="1"/>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lstStyle/>
          <a:p>
            <a:pPr eaLnBrk="1" hangingPunct="1"/>
            <a:r>
              <a:rPr lang="en-US" sz="3200" smtClean="0"/>
              <a:t>Care Transition Audit</a:t>
            </a:r>
          </a:p>
        </p:txBody>
      </p:sp>
      <p:sp>
        <p:nvSpPr>
          <p:cNvPr id="8" name="Content Placeholder 7"/>
          <p:cNvSpPr>
            <a:spLocks noGrp="1"/>
          </p:cNvSpPr>
          <p:nvPr>
            <p:ph idx="1"/>
          </p:nvPr>
        </p:nvSpPr>
        <p:spPr/>
        <p:txBody>
          <a:bodyPr/>
          <a:lstStyle/>
          <a:p>
            <a:pPr eaLnBrk="1" fontAlgn="auto" hangingPunct="1">
              <a:spcBef>
                <a:spcPts val="0"/>
              </a:spcBef>
              <a:spcAft>
                <a:spcPts val="1000"/>
              </a:spcAft>
              <a:defRPr/>
            </a:pPr>
            <a:r>
              <a:rPr lang="en-US" sz="2400" dirty="0" smtClean="0"/>
              <a:t>Quarterly and annually, SETMA audits each provider’s performance on these measures and publishes that audit on our website under “</a:t>
            </a:r>
            <a:r>
              <a:rPr lang="en-US" sz="2400" b="1" dirty="0" smtClean="0"/>
              <a:t>Public Reporting</a:t>
            </a:r>
            <a:r>
              <a:rPr lang="en-US" sz="2400" dirty="0" smtClean="0"/>
              <a:t>,” along with over 200 other quality metrics which we track routinely.  </a:t>
            </a:r>
          </a:p>
          <a:p>
            <a:pPr eaLnBrk="1" fontAlgn="auto" hangingPunct="1">
              <a:spcBef>
                <a:spcPts val="0"/>
              </a:spcBef>
              <a:spcAft>
                <a:spcPts val="1000"/>
              </a:spcAft>
              <a:defRPr/>
            </a:pPr>
            <a:endParaRPr lang="en-US" sz="2400" dirty="0" smtClean="0"/>
          </a:p>
          <a:p>
            <a:pPr eaLnBrk="1" fontAlgn="auto" hangingPunct="1">
              <a:spcBef>
                <a:spcPts val="0"/>
              </a:spcBef>
              <a:spcAft>
                <a:spcPts val="1000"/>
              </a:spcAft>
              <a:defRPr/>
            </a:pPr>
            <a:r>
              <a:rPr lang="en-US" sz="2400" dirty="0" smtClean="0"/>
              <a:t>The following is the care transition audit results by provider name for 2011.  </a:t>
            </a:r>
          </a:p>
          <a:p>
            <a:pPr marL="347663" indent="-347663" eaLnBrk="1" fontAlgn="auto" hangingPunct="1">
              <a:spcBef>
                <a:spcPts val="0"/>
              </a:spcBef>
              <a:spcAft>
                <a:spcPts val="1000"/>
              </a:spcAft>
              <a:buFont typeface="Arial" charset="0"/>
              <a:buChar char="•"/>
              <a:defRPr/>
            </a:pPr>
            <a:endParaRPr lang="en-US" sz="2400" dirty="0" smtClean="0"/>
          </a:p>
          <a:p>
            <a:pPr eaLnBrk="1" hangingPunct="1">
              <a:defRPr/>
            </a:pPr>
            <a:endParaRPr lang="en-US" dirty="0"/>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FFA3B3C8-A452-4398-83F6-F9F786227EAC}" type="slidenum">
              <a:rPr lang="en-US" smtClean="0"/>
              <a:pPr defTabSz="914400" eaLnBrk="1" hangingPunct="1"/>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pPr eaLnBrk="1" hangingPunct="1"/>
            <a:r>
              <a:rPr lang="en-US" smtClean="0"/>
              <a:t>Care Transition Audit</a:t>
            </a:r>
          </a:p>
        </p:txBody>
      </p:sp>
      <p:sp>
        <p:nvSpPr>
          <p:cNvPr id="15363" name="Content Placeholder 5"/>
          <p:cNvSpPr>
            <a:spLocks noGrp="1"/>
          </p:cNvSpPr>
          <p:nvPr>
            <p:ph idx="1"/>
          </p:nvPr>
        </p:nvSpPr>
        <p:spPr/>
        <p:txBody>
          <a:bodyPr/>
          <a:lstStyle/>
          <a:p>
            <a:pPr eaLnBrk="1" hangingPunct="1"/>
            <a:endParaRPr lang="en-US" smtClean="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DB75451D-B28B-48CF-8AF5-B32166F8A80D}" type="slidenum">
              <a:rPr lang="en-US" smtClean="0"/>
              <a:pPr defTabSz="914400" eaLnBrk="1" hangingPunct="1"/>
              <a:t>12</a:t>
            </a:fld>
            <a:endParaRPr lang="en-US" smtClean="0"/>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3" y="1512888"/>
            <a:ext cx="7735887"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pPr eaLnBrk="1" hangingPunct="1"/>
            <a:r>
              <a:rPr lang="en-US" smtClean="0"/>
              <a:t>Care Transition Audit</a:t>
            </a:r>
          </a:p>
        </p:txBody>
      </p:sp>
      <p:sp>
        <p:nvSpPr>
          <p:cNvPr id="16387" name="Content Placeholder 5"/>
          <p:cNvSpPr>
            <a:spLocks noGrp="1"/>
          </p:cNvSpPr>
          <p:nvPr>
            <p:ph idx="1"/>
          </p:nvPr>
        </p:nvSpPr>
        <p:spPr/>
        <p:txBody>
          <a:bodyPr/>
          <a:lstStyle/>
          <a:p>
            <a:pPr eaLnBrk="1" hangingPunct="1"/>
            <a:endParaRPr lang="en-US" smtClean="0"/>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90BBF5D3-9E5D-40D7-8D93-07DC34D57DE7}" type="slidenum">
              <a:rPr lang="en-US" smtClean="0"/>
              <a:pPr defTabSz="914400" eaLnBrk="1" hangingPunct="1"/>
              <a:t>13</a:t>
            </a:fld>
            <a:endParaRPr lang="en-US" smtClean="0"/>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92250"/>
            <a:ext cx="76946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962025" y="138113"/>
            <a:ext cx="8181975" cy="1376362"/>
          </a:xfrm>
        </p:spPr>
        <p:txBody>
          <a:bodyPr/>
          <a:lstStyle/>
          <a:p>
            <a:pPr eaLnBrk="1" hangingPunct="1"/>
            <a:r>
              <a:rPr lang="en-US" sz="3200" b="1" smtClean="0"/>
              <a:t>Hospital Care Summary and Post Hospital Plan of Care and Treatment Plan</a:t>
            </a:r>
            <a:endParaRPr lang="en-US" sz="3200" smtClean="0"/>
          </a:p>
        </p:txBody>
      </p:sp>
      <p:sp>
        <p:nvSpPr>
          <p:cNvPr id="17411" name="Content Placeholder 6"/>
          <p:cNvSpPr>
            <a:spLocks noGrp="1"/>
          </p:cNvSpPr>
          <p:nvPr>
            <p:ph idx="1"/>
          </p:nvPr>
        </p:nvSpPr>
        <p:spPr/>
        <p:txBody>
          <a:bodyPr/>
          <a:lstStyle/>
          <a:p>
            <a:pPr eaLnBrk="1" hangingPunct="1"/>
            <a:endParaRPr lang="en-US" smtClean="0"/>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528E4C23-E08B-4FF2-9C56-A49AE65E3DD4}" type="slidenum">
              <a:rPr lang="en-US" smtClean="0"/>
              <a:pPr defTabSz="914400" eaLnBrk="1" hangingPunct="1"/>
              <a:t>14</a:t>
            </a:fld>
            <a:endParaRPr lang="en-US" smtClean="0"/>
          </a:p>
        </p:txBody>
      </p:sp>
      <p:pic>
        <p:nvPicPr>
          <p:cNvPr id="17413" name="Picture 1" descr="cid:image001.png@01CBF91D.458542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0" y="1863725"/>
            <a:ext cx="61722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62025" y="138113"/>
            <a:ext cx="8181975" cy="1376362"/>
          </a:xfrm>
        </p:spPr>
        <p:txBody>
          <a:bodyPr/>
          <a:lstStyle/>
          <a:p>
            <a:pPr eaLnBrk="1" hangingPunct="1"/>
            <a:r>
              <a:rPr lang="en-US" sz="3200" b="1" smtClean="0"/>
              <a:t>Hospital Care Summary and Post Hospital Plan of Care and Treatment Plan</a:t>
            </a:r>
            <a:endParaRPr lang="en-US" sz="3200" smtClean="0"/>
          </a:p>
        </p:txBody>
      </p:sp>
      <p:sp>
        <p:nvSpPr>
          <p:cNvPr id="3" name="Content Placeholder 2"/>
          <p:cNvSpPr>
            <a:spLocks noGrp="1"/>
          </p:cNvSpPr>
          <p:nvPr>
            <p:ph idx="1"/>
          </p:nvPr>
        </p:nvSpPr>
        <p:spPr>
          <a:xfrm>
            <a:off x="1235075" y="2133600"/>
            <a:ext cx="7551738" cy="4406900"/>
          </a:xfrm>
        </p:spPr>
        <p:txBody>
          <a:bodyPr rtlCol="0">
            <a:normAutofit/>
          </a:bodyPr>
          <a:lstStyle/>
          <a:p>
            <a:pPr marL="0" indent="0" eaLnBrk="1" fontAlgn="auto" hangingPunct="1">
              <a:spcAft>
                <a:spcPts val="0"/>
              </a:spcAft>
              <a:buFont typeface="Arial" pitchFamily="34" charset="0"/>
              <a:buNone/>
              <a:defRPr/>
            </a:pPr>
            <a:r>
              <a:rPr lang="en-US" dirty="0" smtClean="0"/>
              <a:t>Hospital Care Summary completed at the time the patient is discharged from the hospital:</a:t>
            </a:r>
          </a:p>
          <a:p>
            <a:pPr eaLnBrk="1" fontAlgn="auto" hangingPunct="1">
              <a:spcAft>
                <a:spcPts val="0"/>
              </a:spcAft>
              <a:buFont typeface="Arial" pitchFamily="34" charset="0"/>
              <a:buNone/>
              <a:defRPr/>
            </a:pPr>
            <a:r>
              <a:rPr lang="en-US" dirty="0" smtClean="0"/>
              <a:t>		</a:t>
            </a:r>
            <a:r>
              <a:rPr lang="en-US" u="sng" dirty="0" smtClean="0"/>
              <a:t>Year	</a:t>
            </a:r>
            <a:r>
              <a:rPr lang="en-US" dirty="0" smtClean="0"/>
              <a:t>		</a:t>
            </a:r>
            <a:r>
              <a:rPr lang="en-US" u="sng" dirty="0" smtClean="0"/>
              <a:t>Completion (%)</a:t>
            </a:r>
          </a:p>
          <a:p>
            <a:pPr eaLnBrk="1" fontAlgn="auto" hangingPunct="1">
              <a:spcAft>
                <a:spcPts val="0"/>
              </a:spcAft>
              <a:buFontTx/>
              <a:buNone/>
              <a:defRPr/>
            </a:pPr>
            <a:r>
              <a:rPr lang="en-US" dirty="0" smtClean="0"/>
              <a:t>		2010  				98.8</a:t>
            </a:r>
          </a:p>
          <a:p>
            <a:pPr eaLnBrk="1" fontAlgn="auto" hangingPunct="1">
              <a:spcAft>
                <a:spcPts val="0"/>
              </a:spcAft>
              <a:buFontTx/>
              <a:buNone/>
              <a:defRPr/>
            </a:pPr>
            <a:r>
              <a:rPr lang="en-US" dirty="0" smtClean="0"/>
              <a:t>		2011  				97.7</a:t>
            </a:r>
          </a:p>
          <a:p>
            <a:pPr eaLnBrk="1" fontAlgn="auto" hangingPunct="1">
              <a:spcAft>
                <a:spcPts val="0"/>
              </a:spcAft>
              <a:buFontTx/>
              <a:buNone/>
              <a:defRPr/>
            </a:pPr>
            <a:r>
              <a:rPr lang="en-US" dirty="0" smtClean="0"/>
              <a:t>		2012 (to date)  		92.1</a:t>
            </a:r>
          </a:p>
          <a:p>
            <a:pPr eaLnBrk="1" fontAlgn="auto" hangingPunct="1">
              <a:spcAft>
                <a:spcPts val="0"/>
              </a:spcAft>
              <a:buFontTx/>
              <a:buNone/>
              <a:defRPr/>
            </a:pPr>
            <a:r>
              <a:rPr lang="en-US" dirty="0" smtClean="0"/>
              <a:t>		Cumulative			97.7</a:t>
            </a:r>
          </a:p>
          <a:p>
            <a:pPr eaLnBrk="1" fontAlgn="auto" hangingPunct="1">
              <a:spcAft>
                <a:spcPts val="0"/>
              </a:spcAft>
              <a:buFontTx/>
              <a:buNone/>
              <a:defRPr/>
            </a:pPr>
            <a:endParaRPr lang="en-US" dirty="0" smtClean="0"/>
          </a:p>
          <a:p>
            <a:pPr eaLnBrk="1" fontAlgn="auto" hangingPunct="1">
              <a:spcAft>
                <a:spcPts val="0"/>
              </a:spcAft>
              <a:buFontTx/>
              <a:buNone/>
              <a:defRPr/>
            </a:pPr>
            <a:endParaRPr lang="en-US" sz="1600" dirty="0" smtClean="0"/>
          </a:p>
          <a:p>
            <a:pPr eaLnBrk="1" fontAlgn="auto" hangingPunct="1">
              <a:spcAft>
                <a:spcPts val="0"/>
              </a:spcAft>
              <a:buFontTx/>
              <a:buNone/>
              <a:defRPr/>
            </a:pPr>
            <a:r>
              <a:rPr lang="en-US" sz="1600" dirty="0" smtClean="0"/>
              <a:t>* January 1, 2010 to date</a:t>
            </a:r>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3FC08043-9F80-4C53-838E-A1BA1EDA7846}" type="slidenum">
              <a:rPr lang="en-US" smtClean="0"/>
              <a:pPr defTabSz="914400"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3213"/>
            <a:ext cx="6162675"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01486BA3-076E-48D5-8DA0-3725A579543F}" type="slidenum">
              <a:rPr lang="en-US" smtClean="0"/>
              <a:pPr defTabSz="914400"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65532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7ADF50A7-9342-4564-9CBB-CA6BBF8B4CB3}" type="slidenum">
              <a:rPr lang="en-US" smtClean="0"/>
              <a:pPr defTabSz="914400"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6096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0F807FF7-4FF2-4E5B-98CF-CD6D8ED0DE7C}" type="slidenum">
              <a:rPr lang="en-US" smtClean="0"/>
              <a:pPr defTabSz="914400"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76200"/>
            <a:ext cx="62960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2E97EC7C-98F3-4D04-9531-6B066C631227}" type="slidenum">
              <a:rPr lang="en-US" smtClean="0"/>
              <a:pPr defTabSz="914400" eaLnBrk="1" hangingPunct="1"/>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b="1" smtClean="0"/>
              <a:t>Preventable Hospital Readmissions</a:t>
            </a:r>
            <a:br>
              <a:rPr lang="en-US" sz="3200" b="1" smtClean="0"/>
            </a:br>
            <a:r>
              <a:rPr lang="en-US" sz="3200" b="1" smtClean="0"/>
              <a:t>Public Policy</a:t>
            </a:r>
            <a:endParaRPr lang="en-US" sz="3200" smtClean="0"/>
          </a:p>
        </p:txBody>
      </p:sp>
      <p:sp>
        <p:nvSpPr>
          <p:cNvPr id="3075" name="Content Placeholder 2"/>
          <p:cNvSpPr>
            <a:spLocks noGrp="1"/>
          </p:cNvSpPr>
          <p:nvPr>
            <p:ph idx="1"/>
          </p:nvPr>
        </p:nvSpPr>
        <p:spPr/>
        <p:txBody>
          <a:bodyPr/>
          <a:lstStyle/>
          <a:p>
            <a:pPr eaLnBrk="1" hangingPunct="1">
              <a:buFont typeface="Arial" charset="0"/>
              <a:buNone/>
              <a:defRPr/>
            </a:pPr>
            <a:endParaRPr lang="en-US" i="1" dirty="0" smtClean="0"/>
          </a:p>
          <a:p>
            <a:pPr marL="0" indent="0" eaLnBrk="1" hangingPunct="1">
              <a:buFont typeface="Arial" charset="0"/>
              <a:buNone/>
              <a:defRPr/>
            </a:pPr>
            <a:r>
              <a:rPr lang="en-US" b="1" i="1" dirty="0" smtClean="0"/>
              <a:t>HEALTHCARE REFORM: PENDING CHANGES TO REIMBURSEMENT FOR 30-DAY READMISSIONS </a:t>
            </a:r>
            <a:r>
              <a:rPr lang="en-US" sz="1600" dirty="0" smtClean="0"/>
              <a:t>(reference for slides 3-6)</a:t>
            </a:r>
          </a:p>
          <a:p>
            <a:pPr eaLnBrk="1" hangingPunct="1">
              <a:buFont typeface="Arial" charset="0"/>
              <a:buNone/>
              <a:defRPr/>
            </a:pPr>
            <a:endParaRPr lang="en-US" sz="1400" dirty="0" smtClean="0"/>
          </a:p>
          <a:p>
            <a:pPr eaLnBrk="1" hangingPunct="1">
              <a:buFont typeface="Arial" charset="0"/>
              <a:buNone/>
              <a:defRPr/>
            </a:pPr>
            <a:r>
              <a:rPr lang="en-US" sz="2800" dirty="0" smtClean="0"/>
              <a:t>AUGUST 2010</a:t>
            </a:r>
          </a:p>
          <a:p>
            <a:pPr eaLnBrk="1" hangingPunct="1">
              <a:buFont typeface="Arial" charset="0"/>
              <a:buNone/>
              <a:defRPr/>
            </a:pPr>
            <a:endParaRPr lang="en-US" sz="1600" dirty="0" smtClean="0"/>
          </a:p>
          <a:p>
            <a:pPr eaLnBrk="1" hangingPunct="1">
              <a:buFont typeface="Arial" charset="0"/>
              <a:buNone/>
              <a:defRPr/>
            </a:pPr>
            <a:r>
              <a:rPr lang="en-US" sz="2800" dirty="0" smtClean="0"/>
              <a:t>David Foster, PhD, MPH</a:t>
            </a:r>
          </a:p>
          <a:p>
            <a:pPr eaLnBrk="1" hangingPunct="1">
              <a:buFont typeface="Arial" charset="0"/>
              <a:buNone/>
              <a:defRPr/>
            </a:pPr>
            <a:r>
              <a:rPr lang="en-US" sz="2800" dirty="0" smtClean="0"/>
              <a:t>Chief Scientist</a:t>
            </a:r>
          </a:p>
          <a:p>
            <a:pPr eaLnBrk="1" hangingPunct="1">
              <a:buFont typeface="Arial" charset="0"/>
              <a:buNone/>
              <a:defRPr/>
            </a:pPr>
            <a:r>
              <a:rPr lang="en-US" sz="2800" dirty="0" smtClean="0"/>
              <a:t>Center for Healthcare Improvement</a:t>
            </a:r>
          </a:p>
          <a:p>
            <a:pPr eaLnBrk="1" hangingPunct="1">
              <a:buFont typeface="Arial" charset="0"/>
              <a:buNone/>
              <a:defRPr/>
            </a:pPr>
            <a:endParaRPr lang="en-US" dirty="0" smtClean="0"/>
          </a:p>
          <a:p>
            <a:pPr eaLnBrk="1" hangingPunct="1">
              <a:buFont typeface="Arial" charset="0"/>
              <a:buNone/>
              <a:defRPr/>
            </a:pPr>
            <a:endParaRPr lang="en-US" dirty="0" smtClean="0"/>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344E99F1-2829-47F0-B97D-7986CEE23C18}" type="slidenum">
              <a:rPr lang="en-US" smtClean="0"/>
              <a:pPr defTabSz="914400" eaLnBrk="1" hangingPunct="1"/>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ttp://thecenturyfoundation.typepad.com/.a/6a00d8341d843653ef015432fc4755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533400"/>
            <a:ext cx="76120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D581F67A-0795-416F-82C6-6CD7449AF2BB}" type="slidenum">
              <a:rPr lang="en-US" smtClean="0"/>
              <a:pPr defTabSz="914400"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200" b="1" smtClean="0"/>
              <a:t>All Readmissions Are Not Preventable</a:t>
            </a:r>
            <a:endParaRPr lang="en-US" sz="3200" smtClean="0"/>
          </a:p>
        </p:txBody>
      </p:sp>
      <p:sp>
        <p:nvSpPr>
          <p:cNvPr id="4" name="Content Placeholder 3"/>
          <p:cNvSpPr>
            <a:spLocks noGrp="1"/>
          </p:cNvSpPr>
          <p:nvPr>
            <p:ph idx="1"/>
          </p:nvPr>
        </p:nvSpPr>
        <p:spPr/>
        <p:txBody>
          <a:bodyPr/>
          <a:lstStyle/>
          <a:p>
            <a:pPr marL="0" indent="0" eaLnBrk="1" fontAlgn="auto" hangingPunct="1">
              <a:spcAft>
                <a:spcPts val="0"/>
              </a:spcAft>
              <a:buFont typeface="Arial" pitchFamily="34" charset="0"/>
              <a:buNone/>
              <a:defRPr/>
            </a:pPr>
            <a:r>
              <a:rPr lang="en-US" sz="2400" dirty="0" smtClean="0"/>
              <a:t>“Critical to the analysis of readmissions is appropriateness. Some readmissions may be unavoidable. Other readmissions may be avoidable, but nevertheless occur, due to a </a:t>
            </a:r>
            <a:r>
              <a:rPr lang="en-US" sz="2400" i="1" dirty="0" smtClean="0"/>
              <a:t>lack </a:t>
            </a:r>
            <a:r>
              <a:rPr lang="en-US" sz="2400" dirty="0" smtClean="0"/>
              <a:t>of follow-up care coordination or some other problem. Obtaining a readmissions rate of zero is not feasible and may even indicate poor quality care, as many readmissions are medically appropriate due to an unavoidable change in condition or a new condition. For example, physicians may provide patient centered care by discussing early discharge with patients, with the mutual understanding that readmission may be necessary.”</a:t>
            </a:r>
          </a:p>
          <a:p>
            <a:pPr eaLnBrk="1" hangingPunct="1">
              <a:defRPr/>
            </a:pPr>
            <a:endParaRPr lang="en-US" dirty="0"/>
          </a:p>
        </p:txBody>
      </p:sp>
      <p:sp>
        <p:nvSpPr>
          <p:cNvPr id="2458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4FD812F6-4610-427D-B1BA-72F6928157BF}" type="slidenum">
              <a:rPr lang="en-US" smtClean="0"/>
              <a:pPr defTabSz="914400" eaLnBrk="1" hangingPunct="1"/>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200" b="1" smtClean="0"/>
              <a:t>All Readmissions Are Not Preventable</a:t>
            </a:r>
            <a:endParaRPr lang="en-US" sz="3200" smtClean="0"/>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defRPr/>
            </a:pPr>
            <a:r>
              <a:rPr lang="en-US" sz="2800" dirty="0" smtClean="0"/>
              <a:t>“Behavioral choices, such as non-compliance with dietary recommendations, may also trigger an avoidable readmission despite proper outpatient care coordination.”</a:t>
            </a:r>
          </a:p>
          <a:p>
            <a:pPr eaLnBrk="1" fontAlgn="auto" hangingPunct="1">
              <a:spcAft>
                <a:spcPts val="0"/>
              </a:spcAft>
              <a:defRPr/>
            </a:pPr>
            <a:endParaRPr lang="en-US" sz="2800" dirty="0" smtClean="0"/>
          </a:p>
          <a:p>
            <a:pPr eaLnBrk="1" fontAlgn="auto" hangingPunct="1">
              <a:spcAft>
                <a:spcPts val="0"/>
              </a:spcAft>
              <a:defRPr/>
            </a:pPr>
            <a:r>
              <a:rPr lang="en-US" sz="2800" dirty="0" smtClean="0"/>
              <a:t>“Other readmissions may occur as a result of a medical error or adverse event that occurred during the initial hospitalization or as a result of a lack of social support, follow up care, understanding of discharge instructions, or communication following discharge. These avoidable readmissions that occur as a result of a breakdown along the care continuum were the focus of meeting discussion and of this brief.”</a:t>
            </a:r>
          </a:p>
          <a:p>
            <a:pPr eaLnBrk="1" fontAlgn="auto" hangingPunct="1">
              <a:spcAft>
                <a:spcPts val="0"/>
              </a:spcAft>
              <a:buFont typeface="Arial" pitchFamily="34" charset="0"/>
              <a:buChar char="•"/>
              <a:defRPr/>
            </a:pPr>
            <a:endParaRPr lang="en-US" dirty="0" smtClean="0"/>
          </a:p>
        </p:txBody>
      </p:sp>
      <p:sp>
        <p:nvSpPr>
          <p:cNvPr id="256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D30264DC-4356-4304-A52E-F6D5B8542F1F}" type="slidenum">
              <a:rPr lang="en-US" smtClean="0"/>
              <a:pPr defTabSz="914400" eaLnBrk="1" hangingPunct="1"/>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Strategies For Reducing Readmissions</a:t>
            </a:r>
          </a:p>
        </p:txBody>
      </p:sp>
      <p:sp>
        <p:nvSpPr>
          <p:cNvPr id="26627" name="Content Placeholder 2"/>
          <p:cNvSpPr>
            <a:spLocks noGrp="1"/>
          </p:cNvSpPr>
          <p:nvPr>
            <p:ph idx="1"/>
          </p:nvPr>
        </p:nvSpPr>
        <p:spPr/>
        <p:txBody>
          <a:bodyPr/>
          <a:lstStyle/>
          <a:p>
            <a:pPr eaLnBrk="1" hangingPunct="1"/>
            <a:r>
              <a:rPr lang="en-US" sz="2400" smtClean="0"/>
              <a:t>Provide better, safer care during the inpatient stay. According to one study, hospital readmission rates doubled—from 14 percent to 28 percent—when initial hospitalizations involved adverse patient safety events, such as anesthesia complications and infections. Evidence-based care practices—such as giving blood thinners after joint replacement surgery—can also reduce complications that tend to occur after discharge, resulting in readmission. </a:t>
            </a:r>
          </a:p>
          <a:p>
            <a:pPr eaLnBrk="1" hangingPunct="1"/>
            <a:endParaRPr lang="en-US" sz="2400" smtClean="0"/>
          </a:p>
          <a:p>
            <a:pPr eaLnBrk="1" hangingPunct="1">
              <a:buFontTx/>
              <a:buNone/>
            </a:pPr>
            <a:r>
              <a:rPr lang="en-US" sz="800" i="1" smtClean="0"/>
              <a:t>Source:</a:t>
            </a:r>
            <a:r>
              <a:rPr lang="en-US" sz="800" smtClean="0"/>
              <a:t> </a:t>
            </a:r>
            <a:r>
              <a:rPr lang="en-US" sz="800" i="1" smtClean="0"/>
              <a:t>2007 Report to Congress: Reforming the Delivery System, Medicare Payment Advisory Committee</a:t>
            </a:r>
            <a:r>
              <a:rPr lang="en-US" sz="800" smtClean="0"/>
              <a:t>, 2008. (Available at </a:t>
            </a:r>
            <a:r>
              <a:rPr lang="en-US" sz="800" u="sng" smtClean="0">
                <a:hlinkClick r:id="rId2"/>
              </a:rPr>
              <a:t>www.medpac.gov</a:t>
            </a:r>
            <a:r>
              <a:rPr lang="en-US" sz="800" smtClean="0"/>
              <a:t>.)</a:t>
            </a:r>
          </a:p>
          <a:p>
            <a:pPr eaLnBrk="1" hangingPunct="1"/>
            <a:endParaRPr lang="en-US" sz="2400" smtClean="0"/>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24A5A634-584D-465B-8D4E-D56CA9A05654}" type="slidenum">
              <a:rPr lang="en-US" smtClean="0"/>
              <a:pPr defTabSz="914400" eaLnBrk="1" hangingPunct="1"/>
              <a:t>23</a:t>
            </a:fld>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Strategies For Reducing Readmissions</a:t>
            </a:r>
          </a:p>
        </p:txBody>
      </p:sp>
      <p:sp>
        <p:nvSpPr>
          <p:cNvPr id="27651" name="Content Placeholder 2"/>
          <p:cNvSpPr>
            <a:spLocks noGrp="1"/>
          </p:cNvSpPr>
          <p:nvPr>
            <p:ph idx="1"/>
          </p:nvPr>
        </p:nvSpPr>
        <p:spPr/>
        <p:txBody>
          <a:bodyPr/>
          <a:lstStyle/>
          <a:p>
            <a:pPr eaLnBrk="1" hangingPunct="1"/>
            <a:r>
              <a:rPr lang="en-US" sz="2400" i="1" smtClean="0"/>
              <a:t>Attend to a patient’s medication needs at discharge.</a:t>
            </a:r>
            <a:r>
              <a:rPr lang="en-US" sz="2400" smtClean="0"/>
              <a:t> Sixty-six percent of the patients who experienced an adverse event within three weeks of hospital discharge suffered an adverse drug event. Physicians and nurses at one hospital improved the appropriate use of medications—and reduced readmissions—for cardiovascular patients by using a checklist of indications and contraindications for five life-saving medications, including beta blockers and warfarin. </a:t>
            </a:r>
          </a:p>
          <a:p>
            <a:pPr eaLnBrk="1" hangingPunct="1"/>
            <a:endParaRPr lang="en-US" sz="2400" smtClean="0"/>
          </a:p>
          <a:p>
            <a:pPr eaLnBrk="1" hangingPunct="1">
              <a:buFontTx/>
              <a:buNone/>
            </a:pPr>
            <a:r>
              <a:rPr lang="en-US" sz="800" i="1" smtClean="0"/>
              <a:t>Source:</a:t>
            </a:r>
            <a:r>
              <a:rPr lang="en-US" sz="800" smtClean="0"/>
              <a:t> </a:t>
            </a:r>
            <a:r>
              <a:rPr lang="en-US" sz="800" i="1" smtClean="0"/>
              <a:t>2007 Report to Congress: Reforming the Delivery System, Medicare Payment Advisory Committee</a:t>
            </a:r>
            <a:r>
              <a:rPr lang="en-US" sz="800" smtClean="0"/>
              <a:t>, 2008. (Available at </a:t>
            </a:r>
            <a:r>
              <a:rPr lang="en-US" sz="800" u="sng" smtClean="0">
                <a:hlinkClick r:id="rId2"/>
              </a:rPr>
              <a:t>www.medpac.gov</a:t>
            </a:r>
            <a:r>
              <a:rPr lang="en-US" sz="800" smtClean="0"/>
              <a:t>.)</a:t>
            </a:r>
          </a:p>
          <a:p>
            <a:pPr eaLnBrk="1" hangingPunct="1"/>
            <a:endParaRPr lang="en-US" sz="2400" smtClean="0"/>
          </a:p>
        </p:txBody>
      </p:sp>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C519CE09-3750-40B2-8F18-1EDF0D65A96D}" type="slidenum">
              <a:rPr lang="en-US" smtClean="0"/>
              <a:pPr defTabSz="914400" eaLnBrk="1" hangingPunct="1"/>
              <a:t>24</a:t>
            </a:fld>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Strategies For Reducing Readmissions</a:t>
            </a:r>
          </a:p>
        </p:txBody>
      </p:sp>
      <p:sp>
        <p:nvSpPr>
          <p:cNvPr id="28675" name="Content Placeholder 2"/>
          <p:cNvSpPr>
            <a:spLocks noGrp="1"/>
          </p:cNvSpPr>
          <p:nvPr>
            <p:ph idx="1"/>
          </p:nvPr>
        </p:nvSpPr>
        <p:spPr/>
        <p:txBody>
          <a:bodyPr/>
          <a:lstStyle/>
          <a:p>
            <a:pPr eaLnBrk="1" hangingPunct="1"/>
            <a:r>
              <a:rPr lang="en-US" sz="2400" i="1" smtClean="0"/>
              <a:t>Improve communication with patients before and after discharge.</a:t>
            </a:r>
            <a:r>
              <a:rPr lang="en-US" sz="2400" smtClean="0"/>
              <a:t> Philadelphia hospitals reduced readmissions by 45 percent by having nurses meet frequently with high-risk patients both in the hospital and after discharge to discuss medication management, diet, symptom management, etc. Even ensuring that all patients receive complete instructions about how to take care of themselves after discharge has been shown to reduce readmissions. </a:t>
            </a:r>
          </a:p>
          <a:p>
            <a:pPr eaLnBrk="1" hangingPunct="1"/>
            <a:endParaRPr lang="en-US" sz="2400" smtClean="0"/>
          </a:p>
          <a:p>
            <a:pPr eaLnBrk="1" hangingPunct="1">
              <a:buFontTx/>
              <a:buNone/>
            </a:pPr>
            <a:r>
              <a:rPr lang="en-US" sz="800" i="1" smtClean="0"/>
              <a:t>Source:</a:t>
            </a:r>
            <a:r>
              <a:rPr lang="en-US" sz="800" smtClean="0"/>
              <a:t> </a:t>
            </a:r>
            <a:r>
              <a:rPr lang="en-US" sz="800" i="1" smtClean="0"/>
              <a:t>2007 Report to Congress: Reforming the Delivery System, Medicare Payment Advisory Committee</a:t>
            </a:r>
            <a:r>
              <a:rPr lang="en-US" sz="800" smtClean="0"/>
              <a:t>, 2008. (Available at </a:t>
            </a:r>
            <a:r>
              <a:rPr lang="en-US" sz="800" u="sng" smtClean="0">
                <a:hlinkClick r:id="rId2"/>
              </a:rPr>
              <a:t>www.medpac.gov</a:t>
            </a:r>
            <a:r>
              <a:rPr lang="en-US" sz="800" smtClean="0"/>
              <a:t>.)</a:t>
            </a:r>
          </a:p>
          <a:p>
            <a:pPr eaLnBrk="1" hangingPunct="1">
              <a:buFontTx/>
              <a:buNone/>
            </a:pPr>
            <a:endParaRPr lang="en-US" sz="800" smtClean="0"/>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D45C7A51-361F-4626-BEA1-9B5B2AFBCB3F}" type="slidenum">
              <a:rPr lang="en-US" smtClean="0"/>
              <a:pPr defTabSz="914400" eaLnBrk="1" hangingPunct="1"/>
              <a:t>25</a:t>
            </a:fld>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Strategies For Reducing Readmissions</a:t>
            </a:r>
          </a:p>
        </p:txBody>
      </p:sp>
      <p:sp>
        <p:nvSpPr>
          <p:cNvPr id="29699" name="Content Placeholder 2"/>
          <p:cNvSpPr>
            <a:spLocks noGrp="1"/>
          </p:cNvSpPr>
          <p:nvPr>
            <p:ph idx="1"/>
          </p:nvPr>
        </p:nvSpPr>
        <p:spPr/>
        <p:txBody>
          <a:bodyPr/>
          <a:lstStyle/>
          <a:p>
            <a:pPr eaLnBrk="1" hangingPunct="1"/>
            <a:r>
              <a:rPr lang="en-US" sz="2400" i="1" smtClean="0"/>
              <a:t>Improve communication with other providers.</a:t>
            </a:r>
            <a:r>
              <a:rPr lang="en-US" sz="2400" smtClean="0"/>
              <a:t> For example, California-based Healthcare Partners has established the goal of getting discharge summaries to primary care physicians within one business day of their patients’ discharges. </a:t>
            </a:r>
          </a:p>
          <a:p>
            <a:pPr eaLnBrk="1" hangingPunct="1"/>
            <a:r>
              <a:rPr lang="en-US" sz="2400" i="1" smtClean="0"/>
              <a:t>Review practice patterns.</a:t>
            </a:r>
            <a:r>
              <a:rPr lang="en-US" sz="2400" smtClean="0"/>
              <a:t> Some practice patterns may influence the likelihood of readmission. Examples include keeping patients an extra day in the hospital and providing physicians with comparative data on their readmission rates. </a:t>
            </a:r>
          </a:p>
          <a:p>
            <a:pPr eaLnBrk="1" hangingPunct="1"/>
            <a:endParaRPr lang="en-US" sz="2400" smtClean="0"/>
          </a:p>
          <a:p>
            <a:pPr eaLnBrk="1" hangingPunct="1">
              <a:buFontTx/>
              <a:buNone/>
            </a:pPr>
            <a:r>
              <a:rPr lang="en-US" sz="800" i="1" smtClean="0"/>
              <a:t>Source:</a:t>
            </a:r>
            <a:r>
              <a:rPr lang="en-US" sz="800" smtClean="0"/>
              <a:t> </a:t>
            </a:r>
            <a:r>
              <a:rPr lang="en-US" sz="800" i="1" smtClean="0"/>
              <a:t>2007 Report to Congress: Reforming the Delivery System, Medicare Payment Advisory Committee</a:t>
            </a:r>
            <a:r>
              <a:rPr lang="en-US" sz="800" smtClean="0"/>
              <a:t>, 2008. (Available at </a:t>
            </a:r>
            <a:r>
              <a:rPr lang="en-US" sz="800" u="sng" smtClean="0">
                <a:hlinkClick r:id="rId2"/>
              </a:rPr>
              <a:t>www.medpac.gov</a:t>
            </a:r>
            <a:r>
              <a:rPr lang="en-US" sz="800" smtClean="0"/>
              <a:t>.)</a:t>
            </a:r>
          </a:p>
          <a:p>
            <a:pPr eaLnBrk="1" hangingPunct="1"/>
            <a:endParaRPr lang="en-US" sz="2400" smtClean="0"/>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ABBE4293-7685-4503-A71A-1C730CD7DAAB}" type="slidenum">
              <a:rPr lang="en-US" smtClean="0"/>
              <a:pPr defTabSz="914400" eaLnBrk="1" hangingPunct="1"/>
              <a:t>26</a:t>
            </a:fld>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Risk of Readmissions</a:t>
            </a:r>
          </a:p>
        </p:txBody>
      </p:sp>
      <p:sp>
        <p:nvSpPr>
          <p:cNvPr id="30723" name="Content Placeholder 3"/>
          <p:cNvSpPr>
            <a:spLocks noGrp="1"/>
          </p:cNvSpPr>
          <p:nvPr>
            <p:ph idx="1"/>
          </p:nvPr>
        </p:nvSpPr>
        <p:spPr>
          <a:xfrm>
            <a:off x="1235075" y="2286000"/>
            <a:ext cx="7551738" cy="4254500"/>
          </a:xfrm>
        </p:spPr>
        <p:txBody>
          <a:bodyPr/>
          <a:lstStyle/>
          <a:p>
            <a:pPr eaLnBrk="1" hangingPunct="1"/>
            <a:r>
              <a:rPr lang="en-US" sz="2400" smtClean="0">
                <a:cs typeface="Times New Roman" pitchFamily="18" charset="0"/>
              </a:rPr>
              <a:t>Recent studies continue to suggest the risk of readmission can be quantified based on a patient's risk factors and therefore are an important tool in establishing evidence-based best practices.  </a:t>
            </a:r>
          </a:p>
          <a:p>
            <a:pPr lvl="2" eaLnBrk="1" hangingPunct="1"/>
            <a:endParaRPr lang="en-US" smtClean="0"/>
          </a:p>
        </p:txBody>
      </p:sp>
      <p:sp>
        <p:nvSpPr>
          <p:cNvPr id="3072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DB04F88D-20E3-4A53-B9F6-4AD2D8283946}" type="slidenum">
              <a:rPr lang="en-US" smtClean="0"/>
              <a:pPr defTabSz="914400"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Risk of Readmissions</a:t>
            </a:r>
          </a:p>
        </p:txBody>
      </p:sp>
      <p:sp>
        <p:nvSpPr>
          <p:cNvPr id="31747" name="Content Placeholder 3"/>
          <p:cNvSpPr>
            <a:spLocks noGrp="1"/>
          </p:cNvSpPr>
          <p:nvPr>
            <p:ph idx="1"/>
          </p:nvPr>
        </p:nvSpPr>
        <p:spPr>
          <a:xfrm>
            <a:off x="1235075" y="1447800"/>
            <a:ext cx="7551738" cy="5092700"/>
          </a:xfrm>
        </p:spPr>
        <p:txBody>
          <a:bodyPr/>
          <a:lstStyle/>
          <a:p>
            <a:pPr eaLnBrk="1" hangingPunct="1"/>
            <a:r>
              <a:rPr lang="en-US" sz="2400" smtClean="0">
                <a:cs typeface="Times New Roman" pitchFamily="18" charset="0"/>
              </a:rPr>
              <a:t>The </a:t>
            </a:r>
            <a:r>
              <a:rPr lang="en-US" sz="2400" i="1" smtClean="0">
                <a:cs typeface="Times New Roman" pitchFamily="18" charset="0"/>
              </a:rPr>
              <a:t>Journal of Hospital Medicine </a:t>
            </a:r>
            <a:r>
              <a:rPr lang="en-US" sz="2400" smtClean="0">
                <a:cs typeface="Times New Roman" pitchFamily="18" charset="0"/>
              </a:rPr>
              <a:t>recently published a pair of studies in which researchers analyzed data from California and Austria to determine the risk factors of hospital readmission.  </a:t>
            </a:r>
            <a:endParaRPr lang="en-US" sz="1100" smtClean="0">
              <a:cs typeface="Times New Roman" pitchFamily="18" charset="0"/>
            </a:endParaRPr>
          </a:p>
          <a:p>
            <a:pPr lvl="2" eaLnBrk="1" hangingPunct="1"/>
            <a:r>
              <a:rPr lang="en-US" smtClean="0">
                <a:cs typeface="Times New Roman" pitchFamily="18" charset="0"/>
              </a:rPr>
              <a:t>Medicare</a:t>
            </a:r>
          </a:p>
          <a:p>
            <a:pPr lvl="2" eaLnBrk="1" hangingPunct="1"/>
            <a:r>
              <a:rPr lang="en-US" smtClean="0">
                <a:cs typeface="Times New Roman" pitchFamily="18" charset="0"/>
              </a:rPr>
              <a:t>Medicaid</a:t>
            </a:r>
          </a:p>
          <a:p>
            <a:pPr lvl="2" eaLnBrk="1" hangingPunct="1"/>
            <a:r>
              <a:rPr lang="en-US" smtClean="0">
                <a:cs typeface="Times New Roman" pitchFamily="18" charset="0"/>
              </a:rPr>
              <a:t>Black Race</a:t>
            </a:r>
          </a:p>
          <a:p>
            <a:pPr lvl="2" eaLnBrk="1" hangingPunct="1"/>
            <a:r>
              <a:rPr lang="en-US" smtClean="0">
                <a:cs typeface="Times New Roman" pitchFamily="18" charset="0"/>
              </a:rPr>
              <a:t>Inpatient use of narcotics</a:t>
            </a:r>
          </a:p>
          <a:p>
            <a:pPr lvl="2" eaLnBrk="1" hangingPunct="1"/>
            <a:r>
              <a:rPr lang="en-US" smtClean="0">
                <a:cs typeface="Times New Roman" pitchFamily="18" charset="0"/>
              </a:rPr>
              <a:t>Inpatient use of corticosteroids </a:t>
            </a:r>
          </a:p>
          <a:p>
            <a:pPr lvl="2" eaLnBrk="1" hangingPunct="1"/>
            <a:r>
              <a:rPr lang="en-US" smtClean="0">
                <a:cs typeface="Times New Roman" pitchFamily="18" charset="0"/>
              </a:rPr>
              <a:t>Cancer with and without metastasis</a:t>
            </a:r>
          </a:p>
          <a:p>
            <a:pPr lvl="2" eaLnBrk="1" hangingPunct="1"/>
            <a:r>
              <a:rPr lang="en-US" smtClean="0">
                <a:cs typeface="Times New Roman" pitchFamily="18" charset="0"/>
              </a:rPr>
              <a:t>Renal Failure</a:t>
            </a:r>
          </a:p>
          <a:p>
            <a:pPr lvl="2" eaLnBrk="1" hangingPunct="1"/>
            <a:r>
              <a:rPr lang="en-US" smtClean="0">
                <a:cs typeface="Times New Roman" pitchFamily="18" charset="0"/>
              </a:rPr>
              <a:t>Congestive Heart Failure</a:t>
            </a:r>
          </a:p>
          <a:p>
            <a:pPr lvl="2" eaLnBrk="1" hangingPunct="1"/>
            <a:r>
              <a:rPr lang="en-US" smtClean="0">
                <a:cs typeface="Times New Roman" pitchFamily="18" charset="0"/>
              </a:rPr>
              <a:t>Weight loss</a:t>
            </a:r>
          </a:p>
          <a:p>
            <a:pPr lvl="2" eaLnBrk="1" hangingPunct="1"/>
            <a:endParaRPr lang="en-US" smtClean="0"/>
          </a:p>
        </p:txBody>
      </p:sp>
      <p:sp>
        <p:nvSpPr>
          <p:cNvPr id="3174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152239D4-D4EC-4F5E-A10E-4FD8D1A2ADF5}" type="slidenum">
              <a:rPr lang="en-US" smtClean="0"/>
              <a:pPr defTabSz="914400"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71342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B1EBDF29-099D-4D18-ADE2-2D97EFB69C49}" type="slidenum">
              <a:rPr lang="en-US" smtClean="0"/>
              <a:pPr defTabSz="914400"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10000"/>
          </a:bodyPr>
          <a:lstStyle/>
          <a:p>
            <a:pPr marL="0" indent="0" eaLnBrk="1" fontAlgn="auto" hangingPunct="1">
              <a:spcAft>
                <a:spcPts val="0"/>
              </a:spcAft>
              <a:buFont typeface="Arial" pitchFamily="34" charset="0"/>
              <a:buNone/>
              <a:defRPr/>
            </a:pPr>
            <a:r>
              <a:rPr lang="en-US" dirty="0" smtClean="0"/>
              <a:t>High readmission rates have long been considered a marker of lower quality care. In its 2008 recommendation to Congress, the Medicare Payment Advisory Commission (</a:t>
            </a:r>
            <a:r>
              <a:rPr lang="en-US" dirty="0" err="1" smtClean="0"/>
              <a:t>MedPAC</a:t>
            </a:r>
            <a:r>
              <a:rPr lang="en-US" dirty="0" smtClean="0"/>
              <a:t>) reported that</a:t>
            </a:r>
          </a:p>
          <a:p>
            <a:pPr marL="0" indent="0" eaLnBrk="1" fontAlgn="auto" hangingPunct="1">
              <a:spcAft>
                <a:spcPts val="0"/>
              </a:spcAft>
              <a:buFont typeface="Arial" pitchFamily="34" charset="0"/>
              <a:buNone/>
              <a:defRPr/>
            </a:pPr>
            <a:endParaRPr lang="en-US" dirty="0" smtClean="0"/>
          </a:p>
          <a:p>
            <a:pPr marL="339725" indent="-339725" eaLnBrk="1" fontAlgn="auto" hangingPunct="1">
              <a:spcAft>
                <a:spcPts val="0"/>
              </a:spcAft>
              <a:buFont typeface="Arial" pitchFamily="34" charset="0"/>
              <a:buChar char="•"/>
              <a:defRPr/>
            </a:pPr>
            <a:r>
              <a:rPr lang="en-US" dirty="0" smtClean="0"/>
              <a:t>in 2005, 17.6 percent of admissions were readmitted within 30 days of discharge. That same year, readmissions accounted for $15 billion in Medicare spending, of which $12 billion was related to potentially preventable readmissions, equating to an average payment of about $7,000 per case.</a:t>
            </a:r>
          </a:p>
          <a:p>
            <a:pPr marL="339725" indent="-339725" eaLnBrk="1" fontAlgn="auto" hangingPunct="1">
              <a:spcAft>
                <a:spcPts val="0"/>
              </a:spcAft>
              <a:buFont typeface="Arial" pitchFamily="34" charset="0"/>
              <a:buChar char="•"/>
              <a:defRPr/>
            </a:pPr>
            <a:r>
              <a:rPr lang="en-US" dirty="0" smtClean="0"/>
              <a:t>Congress has taken notice and acted. Lawmakers specifically addressed the issue in the healthcare reform legislation, the Patient Protection and Affordable Care Act, with the intent of holding care providers responsible and of managing healthcare spending.</a:t>
            </a:r>
          </a:p>
        </p:txBody>
      </p:sp>
      <p:sp>
        <p:nvSpPr>
          <p:cNvPr id="6147" name="Title 3"/>
          <p:cNvSpPr>
            <a:spLocks noGrp="1"/>
          </p:cNvSpPr>
          <p:nvPr>
            <p:ph type="title"/>
          </p:nvPr>
        </p:nvSpPr>
        <p:spPr/>
        <p:txBody>
          <a:bodyPr/>
          <a:lstStyle/>
          <a:p>
            <a:pPr eaLnBrk="1" hangingPunct="1"/>
            <a:r>
              <a:rPr lang="en-US" sz="3200" b="1" smtClean="0"/>
              <a:t>Preventable Hospital Readmissions</a:t>
            </a:r>
            <a:br>
              <a:rPr lang="en-US" sz="3200" b="1" smtClean="0"/>
            </a:br>
            <a:r>
              <a:rPr lang="en-US" sz="3200" b="1" smtClean="0"/>
              <a:t>Public Policy</a:t>
            </a:r>
            <a:endParaRPr lang="en-US" sz="3200" smtClean="0"/>
          </a:p>
        </p:txBody>
      </p:sp>
      <p:sp>
        <p:nvSpPr>
          <p:cNvPr id="614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8559BA71-EF9F-4D34-8717-9EA5486D1668}" type="slidenum">
              <a:rPr lang="en-US" smtClean="0"/>
              <a:pPr defTabSz="914400"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Managing High Risk Patients</a:t>
            </a:r>
          </a:p>
        </p:txBody>
      </p:sp>
      <p:sp>
        <p:nvSpPr>
          <p:cNvPr id="33795" name="Content Placeholder 2"/>
          <p:cNvSpPr>
            <a:spLocks noGrp="1"/>
          </p:cNvSpPr>
          <p:nvPr>
            <p:ph idx="1"/>
          </p:nvPr>
        </p:nvSpPr>
        <p:spPr/>
        <p:txBody>
          <a:bodyPr/>
          <a:lstStyle/>
          <a:p>
            <a:pPr marL="0" indent="0" eaLnBrk="1" hangingPunct="1">
              <a:buFontTx/>
              <a:buNone/>
            </a:pPr>
            <a:r>
              <a:rPr lang="en-US" sz="2400" smtClean="0"/>
              <a:t>When a person is identified as a high risk for readmissions, SETMA’s Department of Care Coordination is alerted. The following ten steps are then instituted:</a:t>
            </a:r>
          </a:p>
          <a:p>
            <a:pPr marL="0" indent="0" eaLnBrk="1" hangingPunct="1">
              <a:buFontTx/>
              <a:buAutoNum type="arabicPeriod"/>
            </a:pPr>
            <a:r>
              <a:rPr lang="en-US" sz="2400" b="1" i="1" smtClean="0"/>
              <a:t>Hospital Care Summary and Post Hospital Plan of Care and Treatment Plan</a:t>
            </a:r>
            <a:r>
              <a:rPr lang="en-US" sz="2400" smtClean="0"/>
              <a:t> is given to patient, care giver or family member.</a:t>
            </a:r>
          </a:p>
          <a:p>
            <a:pPr marL="0" indent="0" eaLnBrk="1" hangingPunct="1">
              <a:buFontTx/>
              <a:buAutoNum type="arabicPeriod"/>
            </a:pPr>
            <a:r>
              <a:rPr lang="en-US" sz="2400" smtClean="0"/>
              <a:t>The post hospital, care coaching call, which is done the day after discharge, goes to the top of the queue for the call – made the day after discharge by SETMA’s Care Coordination Department.  It is a 12-30 minute call.</a:t>
            </a:r>
          </a:p>
        </p:txBody>
      </p:sp>
      <p:sp>
        <p:nvSpPr>
          <p:cNvPr id="337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48B692BC-E66F-4FD8-BE98-635411D6081F}" type="slidenum">
              <a:rPr lang="en-US" smtClean="0"/>
              <a:pPr defTabSz="914400" eaLnBrk="1" hangingPunct="1"/>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Managing High Risk Patients</a:t>
            </a:r>
          </a:p>
        </p:txBody>
      </p:sp>
      <p:sp>
        <p:nvSpPr>
          <p:cNvPr id="34819" name="Content Placeholder 2"/>
          <p:cNvSpPr>
            <a:spLocks noGrp="1"/>
          </p:cNvSpPr>
          <p:nvPr>
            <p:ph idx="1"/>
          </p:nvPr>
        </p:nvSpPr>
        <p:spPr/>
        <p:txBody>
          <a:bodyPr/>
          <a:lstStyle/>
          <a:p>
            <a:pPr marL="514350" indent="-514350" eaLnBrk="1" hangingPunct="1">
              <a:buFontTx/>
              <a:buAutoNum type="arabicPeriod" startAt="3"/>
            </a:pPr>
            <a:r>
              <a:rPr lang="en-US" sz="2400" smtClean="0"/>
              <a:t>Medication reconciliation is done at the time of discharge, is repeated in the care coordination call the day after discharge and is repeated at the follow-up visit in the clinic. </a:t>
            </a:r>
          </a:p>
          <a:p>
            <a:pPr marL="514350" indent="-514350" eaLnBrk="1" hangingPunct="1">
              <a:buFontTx/>
              <a:buAutoNum type="arabicPeriod" startAt="3"/>
            </a:pPr>
            <a:endParaRPr lang="en-US" sz="2400" smtClean="0"/>
          </a:p>
          <a:p>
            <a:pPr marL="514350" indent="-514350" eaLnBrk="1" hangingPunct="1">
              <a:buFontTx/>
              <a:buAutoNum type="arabicPeriod" startAt="3"/>
            </a:pPr>
            <a:r>
              <a:rPr lang="en-US" sz="2400" smtClean="0"/>
              <a:t>MSW makes a home visit for need evaluation, including barriers and social needs for those who are socially isolated. </a:t>
            </a:r>
          </a:p>
          <a:p>
            <a:pPr marL="514350" indent="-514350" eaLnBrk="1" hangingPunct="1">
              <a:buFontTx/>
              <a:buAutoNum type="arabicPeriod" startAt="3"/>
            </a:pPr>
            <a:endParaRPr lang="en-US" sz="2400" smtClean="0"/>
          </a:p>
          <a:p>
            <a:pPr marL="514350" indent="-514350" eaLnBrk="1" hangingPunct="1">
              <a:buFontTx/>
              <a:buAutoNum type="arabicPeriod" startAt="3"/>
            </a:pPr>
            <a:r>
              <a:rPr lang="en-US" sz="2400" smtClean="0"/>
              <a:t>A clinic follow-up visit within three days for those at high risk for readmission.</a:t>
            </a:r>
          </a:p>
          <a:p>
            <a:pPr marL="514350" indent="-514350" eaLnBrk="1" hangingPunct="1">
              <a:buFontTx/>
              <a:buAutoNum type="arabicPeriod" startAt="3"/>
            </a:pPr>
            <a:endParaRPr lang="en-US" sz="2400" smtClean="0"/>
          </a:p>
          <a:p>
            <a:pPr marL="514350" indent="-514350" eaLnBrk="1" hangingPunct="1"/>
            <a:endParaRPr lang="en-US" sz="2400" smtClean="0"/>
          </a:p>
          <a:p>
            <a:pPr marL="514350" indent="-514350" eaLnBrk="1" hangingPunct="1"/>
            <a:endParaRPr lang="en-US" sz="2400" smtClean="0"/>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B49D58BD-F86F-4692-BE7D-61AF57AFCFED}" type="slidenum">
              <a:rPr lang="en-US" smtClean="0"/>
              <a:pPr defTabSz="914400" eaLnBrk="1" hangingPunct="1"/>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Managing High Risk Patients</a:t>
            </a:r>
          </a:p>
        </p:txBody>
      </p:sp>
      <p:sp>
        <p:nvSpPr>
          <p:cNvPr id="35843" name="Content Placeholder 2"/>
          <p:cNvSpPr>
            <a:spLocks noGrp="1"/>
          </p:cNvSpPr>
          <p:nvPr>
            <p:ph idx="1"/>
          </p:nvPr>
        </p:nvSpPr>
        <p:spPr/>
        <p:txBody>
          <a:bodyPr/>
          <a:lstStyle/>
          <a:p>
            <a:pPr marL="514350" indent="-514350" eaLnBrk="1" hangingPunct="1">
              <a:buFontTx/>
              <a:buAutoNum type="arabicPeriod" startAt="6"/>
            </a:pPr>
            <a:r>
              <a:rPr lang="en-US" smtClean="0"/>
              <a:t>A second care coordination call in four days.</a:t>
            </a:r>
          </a:p>
          <a:p>
            <a:pPr marL="514350" indent="-514350" eaLnBrk="1" hangingPunct="1">
              <a:buFontTx/>
              <a:buAutoNum type="arabicPeriod" startAt="6"/>
            </a:pPr>
            <a:endParaRPr lang="en-US" smtClean="0"/>
          </a:p>
          <a:p>
            <a:pPr marL="514350" indent="-514350" eaLnBrk="1" hangingPunct="1">
              <a:buFontTx/>
              <a:buAutoNum type="arabicPeriod" startAt="6"/>
            </a:pPr>
            <a:r>
              <a:rPr lang="en-US" smtClean="0"/>
              <a:t>Plan of care and treatment plan discussed with patient, family and/or care giver at EVERY visit and a written copy with the patient’s reconciled medication list, follow-up instructions, state of health, and how to access further care needs. </a:t>
            </a:r>
          </a:p>
          <a:p>
            <a:pPr marL="514350" indent="-514350" eaLnBrk="1" hangingPunct="1">
              <a:buFontTx/>
              <a:buAutoNum type="arabicPeriod" startAt="6"/>
            </a:pPr>
            <a:endParaRPr lang="en-US" smtClean="0"/>
          </a:p>
          <a:p>
            <a:pPr marL="514350" indent="-514350" eaLnBrk="1" hangingPunct="1">
              <a:buFontTx/>
              <a:buAutoNum type="arabicPeriod" startAt="6"/>
            </a:pPr>
            <a:r>
              <a:rPr lang="en-US" smtClean="0"/>
              <a:t>MSW documents barriers to care and care coordination department designs a solution for each.</a:t>
            </a:r>
          </a:p>
          <a:p>
            <a:pPr marL="514350" indent="-514350" eaLnBrk="1" hangingPunct="1"/>
            <a:endParaRPr lang="en-US" smtClean="0"/>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BA1849C4-65BF-4CAD-8E56-0867F8FB2C41}" type="slidenum">
              <a:rPr lang="en-US" smtClean="0"/>
              <a:pPr defTabSz="914400"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Managing High Risk Patients</a:t>
            </a:r>
          </a:p>
        </p:txBody>
      </p:sp>
      <p:sp>
        <p:nvSpPr>
          <p:cNvPr id="36867" name="Content Placeholder 2"/>
          <p:cNvSpPr>
            <a:spLocks noGrp="1"/>
          </p:cNvSpPr>
          <p:nvPr>
            <p:ph idx="1"/>
          </p:nvPr>
        </p:nvSpPr>
        <p:spPr/>
        <p:txBody>
          <a:bodyPr/>
          <a:lstStyle/>
          <a:p>
            <a:pPr marL="514350" indent="-514350" eaLnBrk="1" hangingPunct="1">
              <a:buFontTx/>
              <a:buAutoNum type="arabicPeriod" startAt="9"/>
            </a:pPr>
            <a:endParaRPr lang="en-US" smtClean="0"/>
          </a:p>
          <a:p>
            <a:pPr marL="514350" indent="-514350" eaLnBrk="1" hangingPunct="1">
              <a:buFontTx/>
              <a:buAutoNum type="arabicPeriod" startAt="9"/>
            </a:pPr>
            <a:r>
              <a:rPr lang="en-US" smtClean="0"/>
              <a:t>The patient’s end of life choices and code status are discussed and when appropriate hospice is recommended.</a:t>
            </a:r>
          </a:p>
          <a:p>
            <a:pPr marL="514350" indent="-514350" eaLnBrk="1" hangingPunct="1">
              <a:buFontTx/>
              <a:buAutoNum type="arabicPeriod" startAt="9"/>
            </a:pPr>
            <a:endParaRPr lang="en-US" smtClean="0"/>
          </a:p>
          <a:p>
            <a:pPr marL="514350" indent="-514350" eaLnBrk="1" hangingPunct="1">
              <a:buFontTx/>
              <a:buAutoNum type="arabicPeriod" startAt="9"/>
            </a:pPr>
            <a:r>
              <a:rPr lang="en-US" smtClean="0"/>
              <a:t>Referral to disease management is done when appropriate, along with tetehealth monitoring measures. </a:t>
            </a:r>
          </a:p>
          <a:p>
            <a:pPr marL="514350" indent="-514350" eaLnBrk="1" hangingPunct="1"/>
            <a:endParaRPr lang="en-US" smtClean="0"/>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DCBC983F-3608-4029-B6C2-48616E82033F}" type="slidenum">
              <a:rPr lang="en-US" smtClean="0"/>
              <a:pPr defTabSz="914400" eaLnBrk="1" hangingPunct="1"/>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Managing High Risk Patients</a:t>
            </a:r>
          </a:p>
        </p:txBody>
      </p:sp>
      <p:sp>
        <p:nvSpPr>
          <p:cNvPr id="37891" name="Content Placeholder 2"/>
          <p:cNvSpPr>
            <a:spLocks noGrp="1"/>
          </p:cNvSpPr>
          <p:nvPr>
            <p:ph idx="1"/>
          </p:nvPr>
        </p:nvSpPr>
        <p:spPr/>
        <p:txBody>
          <a:bodyPr/>
          <a:lstStyle/>
          <a:p>
            <a:pPr eaLnBrk="1" hangingPunct="1"/>
            <a:r>
              <a:rPr lang="en-US" smtClean="0"/>
              <a:t>Currently, SETMA’s determination of whether patients are high risk for readmissions is intuitively determined, i.e., at discharged based on experience and judgment, a patient is designated as potentially high risk for readmission.  SETMA is designing a “predictive model” for identifying patients at high risk for readmissions and instituting the above plan for interdicting a readmission.  This is an attempt to quantify the most effective opportunities for decreasing preventable readmissions.</a:t>
            </a:r>
          </a:p>
          <a:p>
            <a:pPr eaLnBrk="1" hangingPunct="1">
              <a:buFontTx/>
              <a:buNone/>
            </a:pPr>
            <a:r>
              <a:rPr lang="en-US" smtClean="0"/>
              <a:t> </a:t>
            </a:r>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88665AEC-E9E9-460C-9C9E-C6CE909AC2D7}" type="slidenum">
              <a:rPr lang="en-US" smtClean="0"/>
              <a:pPr defTabSz="914400"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Managing High Risk Patients</a:t>
            </a:r>
          </a:p>
        </p:txBody>
      </p:sp>
      <p:sp>
        <p:nvSpPr>
          <p:cNvPr id="38915" name="Content Placeholder 2"/>
          <p:cNvSpPr>
            <a:spLocks noGrp="1"/>
          </p:cNvSpPr>
          <p:nvPr>
            <p:ph idx="1"/>
          </p:nvPr>
        </p:nvSpPr>
        <p:spPr/>
        <p:txBody>
          <a:bodyPr/>
          <a:lstStyle/>
          <a:p>
            <a:pPr eaLnBrk="1" hangingPunct="1">
              <a:buFontTx/>
              <a:buNone/>
            </a:pPr>
            <a:endParaRPr lang="en-US" smtClean="0"/>
          </a:p>
          <a:p>
            <a:pPr eaLnBrk="1" hangingPunct="1"/>
            <a:r>
              <a:rPr lang="en-US" smtClean="0"/>
              <a:t>There is a significant body of science associated with “</a:t>
            </a:r>
            <a:r>
              <a:rPr lang="en-US" b="1" smtClean="0"/>
              <a:t>predictive modeling</a:t>
            </a:r>
            <a:r>
              <a:rPr lang="en-US" smtClean="0"/>
              <a:t>.”  It is clear that tradition models of care delivery will not “work” in a sustainable program for decreasing readmissions.  Traditional disease management will not result in changing the patterns of care.  In a January/February, 2012 </a:t>
            </a:r>
            <a:r>
              <a:rPr lang="en-US" i="1" smtClean="0"/>
              <a:t>Professional Care Management</a:t>
            </a:r>
            <a:r>
              <a:rPr lang="en-US" smtClean="0"/>
              <a:t> Journal article, the following abstract addressed changes needed to affect a decrease in preventable readmissions:  </a:t>
            </a:r>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A1A228A7-22F4-4E97-A7A1-29E1E8F6EB07}" type="slidenum">
              <a:rPr lang="en-US" smtClean="0"/>
              <a:pPr defTabSz="914400"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Managing High Risk Patients</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a:t>
            </a:r>
            <a:r>
              <a:rPr lang="en-US" b="1" dirty="0" smtClean="0"/>
              <a:t>Purpose/Objectives</a:t>
            </a:r>
            <a:r>
              <a:rPr lang="en-US" dirty="0" smtClean="0"/>
              <a:t>: The move to the Accountable Care Organization model of care calls for broad-sweeping structural, operational, and cultural changes in our health care systems. The use of predictive modeling as part of the discharge process is used as a way to highlight just one of the common processes that will need to be transformed to maximize reimbursement under the Accountable Care Organization model. The purpose of this article is to summarize what has been learned about predictive modeling from the population health management industry perspective, to discuss how that knowledge might be applied to discharge planning in the Accountable Care Organization model of patient care, and then to outline how the Accountable Care Organization environment presents various challenges, opportunities, and implications for the case management role.”</a:t>
            </a:r>
          </a:p>
          <a:p>
            <a:pPr eaLnBrk="1" fontAlgn="auto" hangingPunct="1">
              <a:spcAft>
                <a:spcPts val="0"/>
              </a:spcAft>
              <a:buFont typeface="Arial" pitchFamily="34" charset="0"/>
              <a:buChar char="•"/>
              <a:defRPr/>
            </a:pPr>
            <a:endParaRPr lang="en-US" dirty="0" smtClean="0"/>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4DAD7AD0-DFC8-4946-9969-606A3F8C5ABD}" type="slidenum">
              <a:rPr lang="en-US" smtClean="0"/>
              <a:pPr defTabSz="914400" eaLnBrk="1" hangingPunct="1"/>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Managing High Risk Patients</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a:t>
            </a:r>
            <a:r>
              <a:rPr lang="en-US" b="1" dirty="0" smtClean="0"/>
              <a:t>Findings/Conclusions</a:t>
            </a:r>
            <a:r>
              <a:rPr lang="en-US" dirty="0" smtClean="0"/>
              <a:t>: The development of predictive models to identify patients at risk for readmission and can positively impact the discharge planning process by lowering readmission rates. Examples of the structural, operational, cultural, and case management role changes necessary to maximize the benefits of an Accountable Care Organization are critical.”</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a:t>
            </a:r>
            <a:r>
              <a:rPr lang="en-US" b="1" dirty="0" smtClean="0"/>
              <a:t>Implications for Case Management Practice</a:t>
            </a:r>
            <a:r>
              <a:rPr lang="en-US" dirty="0" smtClean="0"/>
              <a:t>: There is a growing need for advanced practice nurses to fill the leadership, resource management, analytical, informatics-based, and organizational development roles that are sorely needed to advance the Accountable Care Organization model of care. Case managers are well-positioned to lend their expertise to the development efforts, but they will need to be educationally prepared for the many advanced practice roles that will emerge as our nation evolves this new system of health care delivery.”</a:t>
            </a:r>
          </a:p>
          <a:p>
            <a:pPr eaLnBrk="1" fontAlgn="auto" hangingPunct="1">
              <a:spcAft>
                <a:spcPts val="0"/>
              </a:spcAft>
              <a:buFont typeface="Arial" pitchFamily="34" charset="0"/>
              <a:buChar char="•"/>
              <a:defRPr/>
            </a:pPr>
            <a:endParaRPr lang="en-US" dirty="0" smtClean="0"/>
          </a:p>
        </p:txBody>
      </p:sp>
      <p:sp>
        <p:nvSpPr>
          <p:cNvPr id="409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74483F21-AD48-411D-BE97-503896B2DF42}" type="slidenum">
              <a:rPr lang="en-US" smtClean="0"/>
              <a:pPr defTabSz="914400"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Care Transitions</a:t>
            </a:r>
          </a:p>
        </p:txBody>
      </p:sp>
      <p:sp>
        <p:nvSpPr>
          <p:cNvPr id="41987" name="Content Placeholder 2"/>
          <p:cNvSpPr>
            <a:spLocks noGrp="1"/>
          </p:cNvSpPr>
          <p:nvPr>
            <p:ph idx="1"/>
          </p:nvPr>
        </p:nvSpPr>
        <p:spPr/>
        <p:txBody>
          <a:bodyPr/>
          <a:lstStyle/>
          <a:p>
            <a:pPr marL="0" indent="0" eaLnBrk="1" hangingPunct="1">
              <a:lnSpc>
                <a:spcPct val="90000"/>
              </a:lnSpc>
              <a:spcBef>
                <a:spcPct val="0"/>
              </a:spcBef>
              <a:spcAft>
                <a:spcPts val="1000"/>
              </a:spcAft>
              <a:buFontTx/>
              <a:buNone/>
            </a:pPr>
            <a:r>
              <a:rPr lang="en-US" sz="2400" smtClean="0"/>
              <a:t>In SETMA’s Model of Care -- Care Transition involves:	</a:t>
            </a:r>
          </a:p>
          <a:p>
            <a:pPr marL="0" indent="0" eaLnBrk="1" hangingPunct="1">
              <a:lnSpc>
                <a:spcPct val="90000"/>
              </a:lnSpc>
              <a:spcBef>
                <a:spcPct val="0"/>
              </a:spcBef>
              <a:spcAft>
                <a:spcPts val="600"/>
              </a:spcAft>
              <a:buFontTx/>
              <a:buAutoNum type="arabicPeriod"/>
            </a:pPr>
            <a:r>
              <a:rPr lang="en-US" sz="2400" smtClean="0"/>
              <a:t>Evaluation at admission  -- transition issues: “lives alone,” barriers, DME, residential care, or other needs</a:t>
            </a:r>
          </a:p>
          <a:p>
            <a:pPr marL="0" indent="0" eaLnBrk="1" hangingPunct="1">
              <a:lnSpc>
                <a:spcPct val="90000"/>
              </a:lnSpc>
              <a:spcBef>
                <a:spcPct val="0"/>
              </a:spcBef>
              <a:spcAft>
                <a:spcPts val="600"/>
              </a:spcAft>
              <a:buFontTx/>
              <a:buAutoNum type="arabicPeriod"/>
            </a:pPr>
            <a:r>
              <a:rPr lang="en-US" sz="2400" smtClean="0"/>
              <a:t>Fulfillment of PCPI Transitions of Care Quality Metric Set </a:t>
            </a:r>
          </a:p>
          <a:p>
            <a:pPr marL="0" indent="0" eaLnBrk="1" hangingPunct="1">
              <a:lnSpc>
                <a:spcPct val="90000"/>
              </a:lnSpc>
              <a:spcBef>
                <a:spcPct val="0"/>
              </a:spcBef>
              <a:spcAft>
                <a:spcPts val="600"/>
              </a:spcAft>
              <a:buFontTx/>
              <a:buAutoNum type="arabicPeriod"/>
            </a:pPr>
            <a:r>
              <a:rPr lang="en-US" sz="2400" smtClean="0"/>
              <a:t>Hospital Care Summary and Post Hospital Plan of Care and Treatment Plan</a:t>
            </a:r>
          </a:p>
          <a:p>
            <a:pPr marL="0" indent="0" eaLnBrk="1" hangingPunct="1">
              <a:lnSpc>
                <a:spcPct val="90000"/>
              </a:lnSpc>
              <a:spcBef>
                <a:spcPct val="0"/>
              </a:spcBef>
              <a:spcAft>
                <a:spcPts val="600"/>
              </a:spcAft>
              <a:buFontTx/>
              <a:buAutoNum type="arabicPeriod"/>
            </a:pPr>
            <a:r>
              <a:rPr lang="en-US" sz="2400" smtClean="0"/>
              <a:t>Post Hospital Follow-up Coaching -- a 12-30 minute call made by members of SETMA’s Care Coordination Department and additional support</a:t>
            </a:r>
          </a:p>
          <a:p>
            <a:pPr marL="0" indent="0" eaLnBrk="1" hangingPunct="1">
              <a:lnSpc>
                <a:spcPct val="90000"/>
              </a:lnSpc>
              <a:spcBef>
                <a:spcPct val="0"/>
              </a:spcBef>
              <a:spcAft>
                <a:spcPts val="600"/>
              </a:spcAft>
              <a:buFontTx/>
              <a:buAutoNum type="arabicPeriod"/>
            </a:pPr>
            <a:r>
              <a:rPr lang="en-US" sz="2400" smtClean="0"/>
              <a:t>Follow-up visit with primary provider </a:t>
            </a:r>
          </a:p>
          <a:p>
            <a:pPr marL="0" indent="0" eaLnBrk="1" hangingPunct="1">
              <a:lnSpc>
                <a:spcPct val="90000"/>
              </a:lnSpc>
            </a:pPr>
            <a:endParaRPr lang="en-US" sz="2300" smtClean="0"/>
          </a:p>
        </p:txBody>
      </p:sp>
      <p:sp>
        <p:nvSpPr>
          <p:cNvPr id="419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49FC5A42-1184-4546-A4D1-617176D9CFD0}" type="slidenum">
              <a:rPr lang="en-US" smtClean="0"/>
              <a:pPr defTabSz="914400"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National Priorities Partnership</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Tx/>
              <a:buNone/>
              <a:defRPr/>
            </a:pPr>
            <a:r>
              <a:rPr lang="en-US" dirty="0" smtClean="0"/>
              <a:t>Focus in care coordination by NPP are the links between:</a:t>
            </a:r>
          </a:p>
          <a:p>
            <a:pPr eaLnBrk="1" fontAlgn="auto" hangingPunct="1">
              <a:spcAft>
                <a:spcPts val="0"/>
              </a:spcAft>
              <a:defRPr/>
            </a:pPr>
            <a:r>
              <a:rPr lang="en-US" b="1" dirty="0" smtClean="0"/>
              <a:t>Care Transitions -</a:t>
            </a:r>
            <a:r>
              <a:rPr lang="en-US" dirty="0" smtClean="0"/>
              <a:t> …continually strive to improve care by … considering feedback from all patients and their families… regarding coordination of their care during transitions between healthcare systems and services, and…communities.</a:t>
            </a:r>
          </a:p>
          <a:p>
            <a:pPr eaLnBrk="1" fontAlgn="auto" hangingPunct="1">
              <a:spcAft>
                <a:spcPts val="0"/>
              </a:spcAft>
              <a:defRPr/>
            </a:pPr>
            <a:r>
              <a:rPr lang="en-US" b="1" dirty="0" smtClean="0"/>
              <a:t>Preventable Readmissions -</a:t>
            </a:r>
            <a:r>
              <a:rPr lang="en-US" dirty="0" smtClean="0"/>
              <a:t> …work collaboratively with patients to reduce preventable 30-day readmission rates.</a:t>
            </a:r>
            <a:endParaRPr lang="en-US" dirty="0" smtClean="0">
              <a:solidFill>
                <a:srgbClr val="6D276A"/>
              </a:solidFill>
              <a:cs typeface="Times New Roman" pitchFamily="18" charset="0"/>
              <a:hlinkClick r:id="rId2"/>
            </a:endParaRPr>
          </a:p>
          <a:p>
            <a:pPr eaLnBrk="1" fontAlgn="auto" hangingPunct="1">
              <a:spcAft>
                <a:spcPts val="0"/>
              </a:spcAft>
              <a:buFont typeface="Arial" pitchFamily="34" charset="0"/>
              <a:buChar char="•"/>
              <a:defRPr/>
            </a:pPr>
            <a:endParaRPr lang="en-US" dirty="0" smtClean="0"/>
          </a:p>
        </p:txBody>
      </p:sp>
      <p:sp>
        <p:nvSpPr>
          <p:cNvPr id="430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45589CA1-BFC8-44DB-9F2E-5CD94D69784D}" type="slidenum">
              <a:rPr lang="en-US" smtClean="0"/>
              <a:pPr defTabSz="914400" eaLnBrk="1" hangingPunct="1"/>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3200" b="1" smtClean="0"/>
              <a:t>Preventable Hospital Readmissions</a:t>
            </a:r>
            <a:br>
              <a:rPr lang="en-US" sz="3200" b="1" smtClean="0"/>
            </a:br>
            <a:r>
              <a:rPr lang="en-US" sz="3200" b="1" smtClean="0"/>
              <a:t>Public Policy</a:t>
            </a:r>
            <a:endParaRPr lang="en-US" sz="3200" smtClean="0"/>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dirty="0" smtClean="0"/>
              <a:t>With regard to readmissions, areas of improvement are often focused around:</a:t>
            </a:r>
          </a:p>
          <a:p>
            <a:pPr marL="339725" indent="-339725" eaLnBrk="1" fontAlgn="auto" hangingPunct="1">
              <a:spcAft>
                <a:spcPts val="0"/>
              </a:spcAft>
              <a:buFontTx/>
              <a:buNone/>
              <a:defRPr/>
            </a:pPr>
            <a:endParaRPr lang="en-US" dirty="0" smtClean="0"/>
          </a:p>
          <a:p>
            <a:pPr marL="339725" indent="-339725" eaLnBrk="1" fontAlgn="auto" hangingPunct="1">
              <a:spcAft>
                <a:spcPts val="0"/>
              </a:spcAft>
              <a:defRPr/>
            </a:pPr>
            <a:r>
              <a:rPr lang="en-US" dirty="0" smtClean="0"/>
              <a:t>Better quality care during hospitalizations —  effective use of diagnosis-specific clinical decision support tools embedded into the workflow has demonstrated effectiveness.</a:t>
            </a:r>
          </a:p>
          <a:p>
            <a:pPr marL="339725" indent="-339725" eaLnBrk="1" fontAlgn="auto" hangingPunct="1">
              <a:spcAft>
                <a:spcPts val="0"/>
              </a:spcAft>
              <a:defRPr/>
            </a:pPr>
            <a:r>
              <a:rPr lang="en-US" dirty="0" smtClean="0"/>
              <a:t>Improved communication among providers and with patients and caregivers — particularly between the inpatient and outpatient providers of care.</a:t>
            </a:r>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B659AD4F-D1E7-4ED4-8107-8935DA4C42F0}" type="slidenum">
              <a:rPr lang="en-US" smtClean="0"/>
              <a:pPr defTabSz="914400"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Hospital Care Summary</a:t>
            </a:r>
          </a:p>
        </p:txBody>
      </p:sp>
      <p:sp>
        <p:nvSpPr>
          <p:cNvPr id="44035" name="Content Placeholder 4"/>
          <p:cNvSpPr>
            <a:spLocks noGrp="1"/>
          </p:cNvSpPr>
          <p:nvPr>
            <p:ph idx="1"/>
          </p:nvPr>
        </p:nvSpPr>
        <p:spPr>
          <a:xfrm>
            <a:off x="1235075" y="2209800"/>
            <a:ext cx="7551738" cy="4330700"/>
          </a:xfrm>
        </p:spPr>
        <p:txBody>
          <a:bodyPr/>
          <a:lstStyle/>
          <a:p>
            <a:pPr eaLnBrk="1" hangingPunct="1"/>
            <a:r>
              <a:rPr lang="en-US" sz="2400" smtClean="0"/>
              <a:t>Once the </a:t>
            </a:r>
            <a:r>
              <a:rPr lang="en-US" sz="2400" b="1" smtClean="0"/>
              <a:t>Care Transition </a:t>
            </a:r>
            <a:r>
              <a:rPr lang="en-US" sz="2400" smtClean="0"/>
              <a:t>issues are completed, The </a:t>
            </a:r>
            <a:r>
              <a:rPr lang="en-US" sz="2400" b="1" smtClean="0"/>
              <a:t>Hospital Care-Summary-and-Post- Hospital-Plan-of Care-and Treatment-Plan </a:t>
            </a:r>
            <a:r>
              <a:rPr lang="en-US" sz="2400" smtClean="0"/>
              <a:t>document is generated and printed.  It is given to the patient and/or to the patient’s family and to the hospital.  </a:t>
            </a:r>
          </a:p>
          <a:p>
            <a:pPr eaLnBrk="1" hangingPunct="1"/>
            <a:endParaRPr lang="en-US" smtClean="0"/>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718E676D-82EE-4F25-99F2-38278B941A58}" type="slidenum">
              <a:rPr lang="en-US" smtClean="0"/>
              <a:pPr defTabSz="914400"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The Baton</a:t>
            </a:r>
          </a:p>
        </p:txBody>
      </p:sp>
      <p:sp>
        <p:nvSpPr>
          <p:cNvPr id="45059" name="Content Placeholder 5"/>
          <p:cNvSpPr>
            <a:spLocks noGrp="1"/>
          </p:cNvSpPr>
          <p:nvPr>
            <p:ph idx="1"/>
          </p:nvPr>
        </p:nvSpPr>
        <p:spPr>
          <a:xfrm>
            <a:off x="1235075" y="1584325"/>
            <a:ext cx="1889125" cy="3292475"/>
          </a:xfrm>
        </p:spPr>
        <p:txBody>
          <a:bodyPr/>
          <a:lstStyle/>
          <a:p>
            <a:pPr marL="0" indent="0" eaLnBrk="1" hangingPunct="1">
              <a:buFontTx/>
              <a:buNone/>
            </a:pPr>
            <a:r>
              <a:rPr lang="en-US" sz="2000" smtClean="0">
                <a:latin typeface="Calibri" pitchFamily="34" charset="0"/>
              </a:rPr>
              <a:t>The following picture is a portrayal of the “plan of care and treatment plan” which is like the “baton” in a relay race.</a:t>
            </a:r>
          </a:p>
          <a:p>
            <a:pPr marL="0" indent="0" eaLnBrk="1" hangingPunct="1">
              <a:buFontTx/>
              <a:buNone/>
            </a:pPr>
            <a:endParaRPr lang="en-US" sz="2000" smtClean="0"/>
          </a:p>
        </p:txBody>
      </p:sp>
      <p:sp>
        <p:nvSpPr>
          <p:cNvPr id="4506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B626941E-7EB7-4F90-97E7-57C147579AB7}" type="slidenum">
              <a:rPr lang="en-US" smtClean="0"/>
              <a:pPr defTabSz="914400" eaLnBrk="1" hangingPunct="1"/>
              <a:t>41</a:t>
            </a:fld>
            <a:endParaRPr lang="en-US" smtClean="0"/>
          </a:p>
        </p:txBody>
      </p:sp>
      <p:pic>
        <p:nvPicPr>
          <p:cNvPr id="45061" name="Picture 1" descr="2010-12-20_102357.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76600" y="914400"/>
            <a:ext cx="55626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The Baton</a:t>
            </a:r>
          </a:p>
        </p:txBody>
      </p:sp>
      <p:sp>
        <p:nvSpPr>
          <p:cNvPr id="5" name="Content Placeholder 4"/>
          <p:cNvSpPr>
            <a:spLocks noGrp="1"/>
          </p:cNvSpPr>
          <p:nvPr>
            <p:ph idx="1"/>
          </p:nvPr>
        </p:nvSpPr>
        <p:spPr/>
        <p:txBody>
          <a:bodyPr/>
          <a:lstStyle/>
          <a:p>
            <a:pPr marL="0" indent="0" eaLnBrk="1" hangingPunct="1">
              <a:spcAft>
                <a:spcPts val="1000"/>
              </a:spcAft>
              <a:buFontTx/>
              <a:buNone/>
              <a:defRPr/>
            </a:pPr>
            <a:r>
              <a:rPr lang="en-US" sz="2800" dirty="0" smtClean="0">
                <a:latin typeface="Calibri" pitchFamily="34" charset="0"/>
              </a:rPr>
              <a:t>“The Baton” is the instrument through which responsibility for a patient’s health care is transferred to the patient or family.  Framed copies of this picture hang in the public areas of all SETMA clinics and a poster of it hangs in every examination room.   The poster declares:</a:t>
            </a:r>
          </a:p>
          <a:p>
            <a:pPr algn="ctr" eaLnBrk="1" hangingPunct="1">
              <a:buFontTx/>
              <a:buNone/>
              <a:defRPr/>
            </a:pPr>
            <a:r>
              <a:rPr lang="en-US" sz="2800" b="1" i="1" dirty="0" smtClean="0">
                <a:latin typeface="Calibri" pitchFamily="34" charset="0"/>
              </a:rPr>
              <a:t>Firmly in the provider’s hand --The baton -- the care and treatment plan Must be confidently and securely grasped by the patient, If change is to make a difference 8,760 hours a year.</a:t>
            </a:r>
          </a:p>
          <a:p>
            <a:pPr eaLnBrk="1" hangingPunct="1">
              <a:spcAft>
                <a:spcPts val="1000"/>
              </a:spcAft>
              <a:defRPr/>
            </a:pPr>
            <a:r>
              <a:rPr lang="en-US" sz="2800" dirty="0" smtClean="0">
                <a:latin typeface="Calibri" pitchFamily="34" charset="0"/>
              </a:rPr>
              <a:t> </a:t>
            </a:r>
          </a:p>
          <a:p>
            <a:pPr eaLnBrk="1" hangingPunct="1">
              <a:spcAft>
                <a:spcPts val="1000"/>
              </a:spcAft>
              <a:defRPr/>
            </a:pPr>
            <a:endParaRPr lang="en-US" sz="2800" dirty="0" smtClean="0">
              <a:latin typeface="Calibri" pitchFamily="34" charset="0"/>
            </a:endParaRPr>
          </a:p>
          <a:p>
            <a:pPr eaLnBrk="1" hangingPunct="1">
              <a:defRPr/>
            </a:pPr>
            <a:endParaRPr lang="en-US" dirty="0"/>
          </a:p>
        </p:txBody>
      </p:sp>
      <p:sp>
        <p:nvSpPr>
          <p:cNvPr id="460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4B24B67A-F0F1-408E-8EC3-A775E2B7C501}" type="slidenum">
              <a:rPr lang="en-US" smtClean="0"/>
              <a:pPr defTabSz="914400"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The Baton</a:t>
            </a:r>
          </a:p>
        </p:txBody>
      </p:sp>
      <p:sp>
        <p:nvSpPr>
          <p:cNvPr id="47107" name="Content Placeholder 5"/>
          <p:cNvSpPr>
            <a:spLocks noGrp="1"/>
          </p:cNvSpPr>
          <p:nvPr>
            <p:ph idx="1"/>
          </p:nvPr>
        </p:nvSpPr>
        <p:spPr>
          <a:xfrm>
            <a:off x="1235075" y="1295400"/>
            <a:ext cx="7551738" cy="5245100"/>
          </a:xfrm>
        </p:spPr>
        <p:txBody>
          <a:bodyPr/>
          <a:lstStyle/>
          <a:p>
            <a:pPr eaLnBrk="1" hangingPunct="1">
              <a:spcBef>
                <a:spcPct val="0"/>
              </a:spcBef>
              <a:spcAft>
                <a:spcPts val="1000"/>
              </a:spcAft>
              <a:buFontTx/>
              <a:buNone/>
            </a:pPr>
            <a:r>
              <a:rPr lang="en-US" sz="2400" smtClean="0"/>
              <a:t>The poster illustrates:</a:t>
            </a:r>
          </a:p>
          <a:p>
            <a:pPr eaLnBrk="1" hangingPunct="1">
              <a:spcBef>
                <a:spcPct val="0"/>
              </a:spcBef>
              <a:spcAft>
                <a:spcPts val="1000"/>
              </a:spcAft>
              <a:buFontTx/>
              <a:buAutoNum type="arabicPeriod"/>
            </a:pPr>
            <a:r>
              <a:rPr lang="en-US" sz="2400" smtClean="0"/>
              <a:t>That the healthcare-team relationship, which exists between the patient and the healthcare provider, is key to the success of the outcome of quality healthcare.</a:t>
            </a:r>
          </a:p>
          <a:p>
            <a:pPr eaLnBrk="1" hangingPunct="1">
              <a:spcBef>
                <a:spcPct val="0"/>
              </a:spcBef>
              <a:spcAft>
                <a:spcPts val="1000"/>
              </a:spcAft>
              <a:buFontTx/>
              <a:buAutoNum type="arabicPeriod"/>
            </a:pPr>
            <a:r>
              <a:rPr lang="en-US" sz="2400" smtClean="0"/>
              <a:t>That the plan of care and treatment plan, the “baton,” is the engine through which the knowledge and power of the healthcare team is transmitted and sustained.</a:t>
            </a:r>
          </a:p>
          <a:p>
            <a:pPr eaLnBrk="1" hangingPunct="1">
              <a:spcBef>
                <a:spcPct val="0"/>
              </a:spcBef>
              <a:spcAft>
                <a:spcPts val="1000"/>
              </a:spcAft>
              <a:buFontTx/>
              <a:buAutoNum type="arabicPeriod"/>
            </a:pPr>
            <a:r>
              <a:rPr lang="en-US" sz="2400" smtClean="0"/>
              <a:t>That the means of transfer of the “baton,” which has been developed by the healthcare team,  is a coordinated effort between the provider and the patient.</a:t>
            </a:r>
          </a:p>
          <a:p>
            <a:pPr eaLnBrk="1" hangingPunct="1"/>
            <a:endParaRPr lang="en-US" sz="2400" smtClean="0"/>
          </a:p>
        </p:txBody>
      </p:sp>
      <p:sp>
        <p:nvSpPr>
          <p:cNvPr id="4710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24473B9C-FC60-49FB-8A30-8C2025DA7BD0}" type="slidenum">
              <a:rPr lang="en-US" smtClean="0"/>
              <a:pPr defTabSz="914400"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The Baton</a:t>
            </a:r>
          </a:p>
        </p:txBody>
      </p:sp>
      <p:sp>
        <p:nvSpPr>
          <p:cNvPr id="5" name="Content Placeholder 4"/>
          <p:cNvSpPr>
            <a:spLocks noGrp="1"/>
          </p:cNvSpPr>
          <p:nvPr>
            <p:ph idx="1"/>
          </p:nvPr>
        </p:nvSpPr>
        <p:spPr/>
        <p:txBody>
          <a:bodyPr/>
          <a:lstStyle/>
          <a:p>
            <a:pPr marL="457200" indent="-457200" eaLnBrk="1" hangingPunct="1">
              <a:spcAft>
                <a:spcPts val="1000"/>
              </a:spcAft>
              <a:buFont typeface="Trebuchet MS" pitchFamily="34" charset="0"/>
              <a:buAutoNum type="arabicPeriod" startAt="4"/>
              <a:defRPr/>
            </a:pPr>
            <a:r>
              <a:rPr lang="en-US" sz="2400" dirty="0" smtClean="0"/>
              <a:t>That typically the healthcare provider knows and understands the patient’s healthcare plan of care and the treatment plan, but without its transfer to the patient, the provider’s knowledge is useless to the patient.</a:t>
            </a:r>
          </a:p>
          <a:p>
            <a:pPr marL="457200" indent="-457200" eaLnBrk="1" hangingPunct="1">
              <a:spcAft>
                <a:spcPts val="1000"/>
              </a:spcAft>
              <a:buFont typeface="Trebuchet MS" pitchFamily="34" charset="0"/>
              <a:buAutoNum type="arabicPeriod" startAt="4"/>
              <a:defRPr/>
            </a:pPr>
            <a:r>
              <a:rPr lang="en-US" sz="2400" dirty="0" smtClean="0"/>
              <a:t>That the imperative for the plan – the “baton” – is that it must be transferred from the provider to the patient, </a:t>
            </a:r>
            <a:r>
              <a:rPr lang="en-US" sz="2400" b="1" dirty="0" smtClean="0"/>
              <a:t>if change in the life of the patient is going to make a difference in the patient’s health.</a:t>
            </a:r>
          </a:p>
          <a:p>
            <a:pPr eaLnBrk="1" hangingPunct="1">
              <a:defRPr/>
            </a:pPr>
            <a:endParaRPr lang="en-US" sz="2400" dirty="0"/>
          </a:p>
        </p:txBody>
      </p:sp>
      <p:sp>
        <p:nvSpPr>
          <p:cNvPr id="48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F65AA8B5-1F88-42E3-BBD7-591579869AF5}" type="slidenum">
              <a:rPr lang="en-US" smtClean="0"/>
              <a:pPr defTabSz="914400"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The Baton</a:t>
            </a:r>
          </a:p>
        </p:txBody>
      </p:sp>
      <p:sp>
        <p:nvSpPr>
          <p:cNvPr id="5" name="Content Placeholder 4"/>
          <p:cNvSpPr>
            <a:spLocks noGrp="1"/>
          </p:cNvSpPr>
          <p:nvPr>
            <p:ph idx="1"/>
          </p:nvPr>
        </p:nvSpPr>
        <p:spPr/>
        <p:txBody>
          <a:bodyPr/>
          <a:lstStyle/>
          <a:p>
            <a:pPr marL="457200" indent="-457200" eaLnBrk="1" hangingPunct="1">
              <a:spcAft>
                <a:spcPts val="1000"/>
              </a:spcAft>
              <a:buFont typeface="Trebuchet MS" pitchFamily="34" charset="0"/>
              <a:buAutoNum type="arabicPeriod" startAt="6"/>
              <a:defRPr/>
            </a:pPr>
            <a:r>
              <a:rPr lang="en-US" sz="2400" dirty="0" smtClean="0"/>
              <a:t>That this transfer requires that the patient “grasps” the “baton,” i.e., that the patient </a:t>
            </a:r>
            <a:r>
              <a:rPr lang="en-US" sz="2400" b="1" dirty="0" smtClean="0"/>
              <a:t>accepts</a:t>
            </a:r>
            <a:r>
              <a:rPr lang="en-US" sz="2400" dirty="0" smtClean="0"/>
              <a:t>, </a:t>
            </a:r>
            <a:r>
              <a:rPr lang="en-US" sz="2400" b="1" dirty="0" smtClean="0"/>
              <a:t>receives</a:t>
            </a:r>
            <a:r>
              <a:rPr lang="en-US" sz="2400" dirty="0" smtClean="0"/>
              <a:t>, </a:t>
            </a:r>
            <a:r>
              <a:rPr lang="en-US" sz="2400" b="1" dirty="0" smtClean="0"/>
              <a:t>understands</a:t>
            </a:r>
            <a:r>
              <a:rPr lang="en-US" sz="2400" dirty="0" smtClean="0"/>
              <a:t> and </a:t>
            </a:r>
            <a:r>
              <a:rPr lang="en-US" sz="2400" b="1" dirty="0" smtClean="0"/>
              <a:t>comprehends</a:t>
            </a:r>
            <a:r>
              <a:rPr lang="en-US" sz="2400" dirty="0" smtClean="0"/>
              <a:t> the plan, and that the patient is equipped and empowered to carry out the plan successfully.</a:t>
            </a:r>
          </a:p>
          <a:p>
            <a:pPr marL="457200" indent="-457200" eaLnBrk="1" hangingPunct="1">
              <a:spcAft>
                <a:spcPts val="1000"/>
              </a:spcAft>
              <a:buFont typeface="Trebuchet MS" pitchFamily="34" charset="0"/>
              <a:buAutoNum type="arabicPeriod" startAt="6"/>
              <a:defRPr/>
            </a:pPr>
            <a:endParaRPr lang="en-US" sz="2400" dirty="0" smtClean="0"/>
          </a:p>
          <a:p>
            <a:pPr marL="457200" indent="-457200" eaLnBrk="1" hangingPunct="1">
              <a:spcAft>
                <a:spcPts val="1000"/>
              </a:spcAft>
              <a:buFont typeface="Trebuchet MS" pitchFamily="34" charset="0"/>
              <a:buAutoNum type="arabicPeriod" startAt="6"/>
              <a:defRPr/>
            </a:pPr>
            <a:r>
              <a:rPr lang="en-US" sz="2400" dirty="0" smtClean="0"/>
              <a:t>That the patient knows that of the 8,760 hours in the year, he/she will be responsible for “carrying the baton,” longer and better than any other member of the healthcare team.</a:t>
            </a:r>
          </a:p>
          <a:p>
            <a:pPr eaLnBrk="1" hangingPunct="1">
              <a:defRPr/>
            </a:pPr>
            <a:endParaRPr lang="en-US" sz="2400" dirty="0"/>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06D3417F-D80C-452A-B2CA-9D3BC492F68E}" type="slidenum">
              <a:rPr lang="en-US" smtClean="0"/>
              <a:pPr defTabSz="914400"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Hospital Follow-Up Call</a:t>
            </a:r>
          </a:p>
        </p:txBody>
      </p:sp>
      <p:sp>
        <p:nvSpPr>
          <p:cNvPr id="50179" name="Content Placeholder 5"/>
          <p:cNvSpPr>
            <a:spLocks noGrp="1"/>
          </p:cNvSpPr>
          <p:nvPr>
            <p:ph idx="1"/>
          </p:nvPr>
        </p:nvSpPr>
        <p:spPr>
          <a:xfrm>
            <a:off x="990600" y="1371600"/>
            <a:ext cx="2346325" cy="4054475"/>
          </a:xfrm>
        </p:spPr>
        <p:txBody>
          <a:bodyPr/>
          <a:lstStyle/>
          <a:p>
            <a:pPr marL="0" indent="0" eaLnBrk="1" hangingPunct="1">
              <a:buFontTx/>
              <a:buNone/>
            </a:pPr>
            <a:r>
              <a:rPr lang="en-US" sz="1800" smtClean="0">
                <a:latin typeface="Calibri" pitchFamily="34" charset="0"/>
              </a:rPr>
              <a:t>After the care transition audit is completed and the document is generated, the provider completes the Hospital-Follow-up-Call document:</a:t>
            </a:r>
          </a:p>
          <a:p>
            <a:pPr marL="0" indent="0" eaLnBrk="1" hangingPunct="1">
              <a:buFontTx/>
              <a:buNone/>
            </a:pPr>
            <a:endParaRPr lang="en-US" sz="1800" smtClean="0"/>
          </a:p>
        </p:txBody>
      </p:sp>
      <p:sp>
        <p:nvSpPr>
          <p:cNvPr id="5018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00E7CFE9-C0D3-4ECF-B04B-26291AD3CA94}" type="slidenum">
              <a:rPr lang="en-US" smtClean="0"/>
              <a:pPr defTabSz="914400" eaLnBrk="1" hangingPunct="1"/>
              <a:t>46</a:t>
            </a:fld>
            <a:endParaRPr lang="en-US" smtClean="0"/>
          </a:p>
        </p:txBody>
      </p:sp>
      <p:pic>
        <p:nvPicPr>
          <p:cNvPr id="50181" name="Picture 3" descr="cid:image003.png@01CBF91D.458542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48000" y="1371600"/>
            <a:ext cx="57483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Follow-Up Call</a:t>
            </a:r>
          </a:p>
        </p:txBody>
      </p:sp>
      <p:sp>
        <p:nvSpPr>
          <p:cNvPr id="5" name="Content Placeholder 4"/>
          <p:cNvSpPr>
            <a:spLocks noGrp="1"/>
          </p:cNvSpPr>
          <p:nvPr>
            <p:ph idx="1"/>
          </p:nvPr>
        </p:nvSpPr>
        <p:spPr/>
        <p:txBody>
          <a:bodyPr/>
          <a:lstStyle/>
          <a:p>
            <a:pPr marL="403225" indent="-403225" eaLnBrk="1" hangingPunct="1">
              <a:buFont typeface="Arial" charset="0"/>
              <a:buChar char="•"/>
              <a:defRPr/>
            </a:pPr>
            <a:r>
              <a:rPr lang="en-US" sz="2400" dirty="0" smtClean="0"/>
              <a:t>During that preparation of the “baton,” the provider  checks off the questions which are to be asked the patient in the follow-up call.  </a:t>
            </a:r>
          </a:p>
          <a:p>
            <a:pPr marL="403225" indent="-403225" eaLnBrk="1" hangingPunct="1">
              <a:buFont typeface="Arial" charset="0"/>
              <a:buChar char="•"/>
              <a:defRPr/>
            </a:pPr>
            <a:endParaRPr lang="en-US" sz="2400" dirty="0" smtClean="0"/>
          </a:p>
          <a:p>
            <a:pPr marL="403225" indent="-403225" eaLnBrk="1" hangingPunct="1">
              <a:buFont typeface="Arial" charset="0"/>
              <a:buChar char="•"/>
              <a:defRPr/>
            </a:pPr>
            <a:r>
              <a:rPr lang="en-US" sz="2400" dirty="0" smtClean="0"/>
              <a:t>The call order is sent to the Care Coordination Department electronically. The day following discharge, the patient is called.  </a:t>
            </a:r>
          </a:p>
          <a:p>
            <a:pPr marL="403225" indent="-403225" eaLnBrk="1" hangingPunct="1">
              <a:buFont typeface="Arial" charset="0"/>
              <a:buChar char="•"/>
              <a:defRPr/>
            </a:pPr>
            <a:endParaRPr lang="en-US" sz="2400" dirty="0" smtClean="0"/>
          </a:p>
          <a:p>
            <a:pPr marL="403225" indent="-403225" eaLnBrk="1" hangingPunct="1">
              <a:buFont typeface="Arial" charset="0"/>
              <a:buChar char="•"/>
              <a:defRPr/>
            </a:pPr>
            <a:r>
              <a:rPr lang="en-US" sz="2400" dirty="0" smtClean="0"/>
              <a:t>The call is the beginning of the “</a:t>
            </a:r>
            <a:r>
              <a:rPr lang="en-US" sz="2400" b="1" dirty="0" smtClean="0"/>
              <a:t>coaching</a:t>
            </a:r>
            <a:r>
              <a:rPr lang="en-US" sz="2400" dirty="0" smtClean="0"/>
              <a:t>” of the patient to help make them successful in the transition from the inpatient setting.  </a:t>
            </a:r>
          </a:p>
          <a:p>
            <a:pPr eaLnBrk="1" hangingPunct="1">
              <a:defRPr/>
            </a:pPr>
            <a:endParaRPr lang="en-US" dirty="0"/>
          </a:p>
        </p:txBody>
      </p:sp>
      <p:sp>
        <p:nvSpPr>
          <p:cNvPr id="512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BE851B78-7E45-4B0C-AE7E-B297EB0C61ED}" type="slidenum">
              <a:rPr lang="en-US" smtClean="0"/>
              <a:pPr defTabSz="914400"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
            </a:r>
            <a:br>
              <a:rPr lang="en-US" smtClean="0"/>
            </a:br>
            <a:r>
              <a:rPr lang="en-US" smtClean="0"/>
              <a:t>Conclusions </a:t>
            </a:r>
          </a:p>
        </p:txBody>
      </p:sp>
      <p:sp>
        <p:nvSpPr>
          <p:cNvPr id="52227"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The problem of readmissions will not be solved by more care:  more medicines, more tests, more visits, etc.</a:t>
            </a:r>
          </a:p>
          <a:p>
            <a:pPr marL="514350" indent="-514350" eaLnBrk="1" hangingPunct="1">
              <a:buFont typeface="Calibri" pitchFamily="34" charset="0"/>
              <a:buAutoNum type="arabicPeriod"/>
            </a:pPr>
            <a:endParaRPr lang="en-US" smtClean="0"/>
          </a:p>
          <a:p>
            <a:pPr marL="514350" indent="-514350" eaLnBrk="1" hangingPunct="1">
              <a:buFont typeface="Calibri" pitchFamily="34" charset="0"/>
              <a:buAutoNum type="arabicPeriod"/>
            </a:pPr>
            <a:r>
              <a:rPr lang="en-US" smtClean="0"/>
              <a:t>The problem will be solved by redirecting the patient’s attention for a safety net away from the emergency department.</a:t>
            </a:r>
          </a:p>
          <a:p>
            <a:pPr marL="514350" indent="-514350" eaLnBrk="1" hangingPunct="1">
              <a:buFont typeface="Calibri" pitchFamily="34" charset="0"/>
              <a:buAutoNum type="arabicPeriod"/>
            </a:pPr>
            <a:endParaRPr lang="en-US" smtClean="0"/>
          </a:p>
          <a:p>
            <a:pPr marL="514350" indent="-514350" eaLnBrk="1" hangingPunct="1">
              <a:buFont typeface="Calibri" pitchFamily="34" charset="0"/>
              <a:buAutoNum type="arabicPeriod"/>
            </a:pPr>
            <a:r>
              <a:rPr lang="en-US" smtClean="0"/>
              <a:t>The problem will be solved by our having more proactive contact with the patient.</a:t>
            </a:r>
          </a:p>
        </p:txBody>
      </p:sp>
      <p:sp>
        <p:nvSpPr>
          <p:cNvPr id="522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3CCC930C-7743-43C8-B908-3AAAEA4F1BB7}" type="slidenum">
              <a:rPr lang="en-US" smtClean="0"/>
              <a:pPr defTabSz="914400" eaLnBrk="1" hangingPunct="1"/>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Conclusions</a:t>
            </a:r>
          </a:p>
        </p:txBody>
      </p:sp>
      <p:sp>
        <p:nvSpPr>
          <p:cNvPr id="53251" name="Content Placeholder 2"/>
          <p:cNvSpPr>
            <a:spLocks noGrp="1"/>
          </p:cNvSpPr>
          <p:nvPr>
            <p:ph idx="1"/>
          </p:nvPr>
        </p:nvSpPr>
        <p:spPr/>
        <p:txBody>
          <a:bodyPr/>
          <a:lstStyle/>
          <a:p>
            <a:pPr marL="514350" indent="-514350" eaLnBrk="1" hangingPunct="1">
              <a:buFontTx/>
              <a:buAutoNum type="arabicPeriod" startAt="4"/>
            </a:pPr>
            <a:r>
              <a:rPr lang="en-US" smtClean="0"/>
              <a:t>The problem will be solved by more contact with the patient and/or care giver in the home:  home health, social worker, provider house calls.</a:t>
            </a:r>
          </a:p>
          <a:p>
            <a:pPr marL="514350" indent="-514350" eaLnBrk="1" hangingPunct="1">
              <a:buFontTx/>
              <a:buAutoNum type="arabicPeriod" startAt="4"/>
            </a:pPr>
            <a:endParaRPr lang="en-US" smtClean="0"/>
          </a:p>
          <a:p>
            <a:pPr marL="514350" indent="-514350" eaLnBrk="1" hangingPunct="1">
              <a:buFontTx/>
              <a:buAutoNum type="arabicPeriod" startAt="4"/>
            </a:pPr>
            <a:r>
              <a:rPr lang="en-US" smtClean="0"/>
              <a:t>The problem will be solved by the patient and/or care giver having more contact electronically (telephone, e-mail, web portal, cell phone) with the patient giving immediate if not instantaneous access.  </a:t>
            </a:r>
          </a:p>
        </p:txBody>
      </p:sp>
      <p:sp>
        <p:nvSpPr>
          <p:cNvPr id="532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14A6B7CA-5EDF-4541-BBF5-7EA822DAB735}" type="slidenum">
              <a:rPr lang="en-US" smtClean="0"/>
              <a:pPr defTabSz="914400"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200" b="1" smtClean="0"/>
              <a:t>Preventable Hospital Readmissions</a:t>
            </a:r>
            <a:br>
              <a:rPr lang="en-US" sz="3200" b="1" smtClean="0"/>
            </a:br>
            <a:r>
              <a:rPr lang="en-US" sz="3200" b="1" smtClean="0"/>
              <a:t>Public Policy</a:t>
            </a:r>
            <a:endParaRPr lang="en-US" sz="3200" smtClean="0"/>
          </a:p>
        </p:txBody>
      </p:sp>
      <p:sp>
        <p:nvSpPr>
          <p:cNvPr id="8195" name="Content Placeholder 2"/>
          <p:cNvSpPr>
            <a:spLocks noGrp="1"/>
          </p:cNvSpPr>
          <p:nvPr>
            <p:ph idx="1"/>
          </p:nvPr>
        </p:nvSpPr>
        <p:spPr/>
        <p:txBody>
          <a:bodyPr/>
          <a:lstStyle/>
          <a:p>
            <a:pPr eaLnBrk="1" hangingPunct="1"/>
            <a:r>
              <a:rPr lang="en-US" smtClean="0"/>
              <a:t>Care planning that begins with an assessment at admission — nurse care managers representing the insurer, the hospital, and the primary providers must collaborate.</a:t>
            </a:r>
          </a:p>
          <a:p>
            <a:pPr eaLnBrk="1" hangingPunct="1"/>
            <a:r>
              <a:rPr lang="en-US" smtClean="0"/>
              <a:t>Clear discharge instructions with particular attention to medication management — incorporating the input of the inpatient and outpatient pharmacist has proven effective.</a:t>
            </a:r>
          </a:p>
          <a:p>
            <a:pPr eaLnBrk="1" hangingPunct="1"/>
            <a:r>
              <a:rPr lang="en-US" smtClean="0"/>
              <a:t>Discharge to a proper setting of care — Hospital case management screenings should determine rehab/skilled nursing requirements before discharge to outpatient care.</a:t>
            </a:r>
          </a:p>
          <a:p>
            <a:pPr eaLnBrk="1" hangingPunct="1"/>
            <a:endParaRPr lang="en-US" smtClean="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4562A677-3335-43F8-8F85-A39E791DAF53}" type="slidenum">
              <a:rPr lang="en-US" smtClean="0"/>
              <a:pPr defTabSz="914400"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Keys to Success</a:t>
            </a:r>
          </a:p>
        </p:txBody>
      </p:sp>
      <p:sp>
        <p:nvSpPr>
          <p:cNvPr id="41987" name="Content Placeholder 2"/>
          <p:cNvSpPr>
            <a:spLocks noGrp="1"/>
          </p:cNvSpPr>
          <p:nvPr>
            <p:ph idx="1"/>
          </p:nvPr>
        </p:nvSpPr>
        <p:spPr/>
        <p:txBody>
          <a:bodyPr/>
          <a:lstStyle/>
          <a:p>
            <a:pPr eaLnBrk="1" hangingPunct="1">
              <a:buFont typeface="Arial" charset="0"/>
              <a:buNone/>
              <a:defRPr/>
            </a:pPr>
            <a:r>
              <a:rPr lang="en-US" dirty="0" smtClean="0"/>
              <a:t>Seamless Collaboration Between:</a:t>
            </a:r>
          </a:p>
          <a:p>
            <a:pPr eaLnBrk="1" hangingPunct="1">
              <a:buFont typeface="Arial" charset="0"/>
              <a:buNone/>
              <a:defRPr/>
            </a:pPr>
            <a:endParaRPr lang="en-US" dirty="0" smtClean="0"/>
          </a:p>
          <a:p>
            <a:pPr marL="690563" indent="-350838" eaLnBrk="1" hangingPunct="1">
              <a:defRPr/>
            </a:pPr>
            <a:r>
              <a:rPr lang="en-US" dirty="0" smtClean="0"/>
              <a:t>Hospital Care Team</a:t>
            </a:r>
          </a:p>
          <a:p>
            <a:pPr marL="690563" indent="-350838" eaLnBrk="1" hangingPunct="1">
              <a:defRPr/>
            </a:pPr>
            <a:r>
              <a:rPr lang="en-US" dirty="0" smtClean="0"/>
              <a:t>Care Coordination Department</a:t>
            </a:r>
          </a:p>
          <a:p>
            <a:pPr marL="690563" indent="-350838" eaLnBrk="1" hangingPunct="1">
              <a:defRPr/>
            </a:pPr>
            <a:r>
              <a:rPr lang="en-US" dirty="0" smtClean="0"/>
              <a:t>I-Care (Nursing Home) Team</a:t>
            </a:r>
          </a:p>
          <a:p>
            <a:pPr marL="690563" indent="-350838" eaLnBrk="1" hangingPunct="1">
              <a:defRPr/>
            </a:pPr>
            <a:r>
              <a:rPr lang="en-US" dirty="0" smtClean="0"/>
              <a:t>Healthcare Providers</a:t>
            </a:r>
          </a:p>
          <a:p>
            <a:pPr marL="690563" indent="-350838" eaLnBrk="1" hangingPunct="1">
              <a:defRPr/>
            </a:pPr>
            <a:r>
              <a:rPr lang="en-US" dirty="0" smtClean="0"/>
              <a:t>Clinic Staff</a:t>
            </a:r>
          </a:p>
        </p:txBody>
      </p:sp>
      <p:sp>
        <p:nvSpPr>
          <p:cNvPr id="542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C9F9A8AD-480A-44CD-9205-F46A70E9F3C4}" type="slidenum">
              <a:rPr lang="en-US" smtClean="0"/>
              <a:pPr defTabSz="914400" eaLnBrk="1" hangingPunct="1"/>
              <a:t>50</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3200" b="1" smtClean="0"/>
              <a:t>Preventable Hospital Readmissions</a:t>
            </a:r>
            <a:br>
              <a:rPr lang="en-US" sz="3200" b="1" smtClean="0"/>
            </a:br>
            <a:r>
              <a:rPr lang="en-US" sz="3200" b="1" smtClean="0"/>
              <a:t>Public Policy</a:t>
            </a:r>
            <a:endParaRPr lang="en-US" sz="3200" smtClean="0"/>
          </a:p>
        </p:txBody>
      </p:sp>
      <p:sp>
        <p:nvSpPr>
          <p:cNvPr id="9219" name="Content Placeholder 2"/>
          <p:cNvSpPr>
            <a:spLocks noGrp="1"/>
          </p:cNvSpPr>
          <p:nvPr>
            <p:ph idx="1"/>
          </p:nvPr>
        </p:nvSpPr>
        <p:spPr/>
        <p:txBody>
          <a:bodyPr/>
          <a:lstStyle/>
          <a:p>
            <a:pPr eaLnBrk="1" hangingPunct="1"/>
            <a:r>
              <a:rPr lang="en-US" smtClean="0"/>
              <a:t>Timely physician follow-up visits — with primary care provider and appropriate specialists; preferably the appointment should be scheduled prior to discharge.</a:t>
            </a:r>
          </a:p>
          <a:p>
            <a:pPr eaLnBrk="1" hangingPunct="1"/>
            <a:endParaRPr lang="en-US" smtClean="0"/>
          </a:p>
          <a:p>
            <a:pPr eaLnBrk="1" hangingPunct="1"/>
            <a:r>
              <a:rPr lang="en-US" smtClean="0"/>
              <a:t>Appropriate use of palliative care and end-of-life planning should be built into the hospital discharge process. Palliative specialists and hospice expertise need to be integrated components of post-hospital planning.</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C072EA00-C332-4123-A20C-498CA4E0D06D}" type="slidenum">
              <a:rPr lang="en-US" smtClean="0"/>
              <a:pPr defTabSz="914400" eaLnBrk="1" hangingPunct="1"/>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b="1" smtClean="0"/>
              <a:t>SETMA’s Hospital Discharges</a:t>
            </a:r>
          </a:p>
        </p:txBody>
      </p:sp>
      <p:sp>
        <p:nvSpPr>
          <p:cNvPr id="10243" name="Content Placeholder 2"/>
          <p:cNvSpPr>
            <a:spLocks noGrp="1"/>
          </p:cNvSpPr>
          <p:nvPr>
            <p:ph idx="1"/>
          </p:nvPr>
        </p:nvSpPr>
        <p:spPr/>
        <p:txBody>
          <a:bodyPr/>
          <a:lstStyle/>
          <a:p>
            <a:pPr eaLnBrk="1" hangingPunct="1">
              <a:buFontTx/>
              <a:buNone/>
            </a:pPr>
            <a:r>
              <a:rPr lang="en-US" smtClean="0"/>
              <a:t>	Total Discharges 	Readmission Rate (Days)	</a:t>
            </a:r>
          </a:p>
          <a:p>
            <a:pPr eaLnBrk="1" hangingPunct="1">
              <a:buFontTx/>
              <a:buNone/>
            </a:pPr>
            <a:r>
              <a:rPr lang="en-US" smtClean="0"/>
              <a:t>						30 		60	</a:t>
            </a:r>
          </a:p>
          <a:p>
            <a:pPr eaLnBrk="1" hangingPunct="1"/>
            <a:r>
              <a:rPr lang="en-US" smtClean="0"/>
              <a:t>2009	– 	2995		--		--</a:t>
            </a:r>
          </a:p>
          <a:p>
            <a:pPr eaLnBrk="1" hangingPunct="1"/>
            <a:r>
              <a:rPr lang="en-US" smtClean="0"/>
              <a:t>2010  	– 	3001	 	16.5%      	21.9%</a:t>
            </a:r>
          </a:p>
          <a:p>
            <a:pPr eaLnBrk="1" hangingPunct="1"/>
            <a:r>
              <a:rPr lang="en-US" smtClean="0"/>
              <a:t>2011  	– 	4194		17.4%    	24.6%</a:t>
            </a:r>
          </a:p>
          <a:p>
            <a:pPr eaLnBrk="1" hangingPunct="1"/>
            <a:r>
              <a:rPr lang="en-US" smtClean="0"/>
              <a:t>2012 * 	– 	946		--		--</a:t>
            </a:r>
          </a:p>
          <a:p>
            <a:pPr eaLnBrk="1" hangingPunct="1"/>
            <a:r>
              <a:rPr lang="en-US" smtClean="0"/>
              <a:t>Total	–	11055		--		--</a:t>
            </a:r>
          </a:p>
          <a:p>
            <a:pPr eaLnBrk="1" hangingPunct="1">
              <a:buFontTx/>
              <a:buNone/>
            </a:pPr>
            <a:endParaRPr lang="en-US" smtClean="0"/>
          </a:p>
          <a:p>
            <a:pPr eaLnBrk="1" hangingPunct="1">
              <a:buFontTx/>
              <a:buNone/>
            </a:pPr>
            <a:r>
              <a:rPr lang="en-US" sz="1800" smtClean="0"/>
              <a:t>	*Jan, Feb 2012</a:t>
            </a:r>
          </a:p>
          <a:p>
            <a:pPr eaLnBrk="1" hangingPunct="1"/>
            <a:endParaRPr lang="en-US" smtClean="0"/>
          </a:p>
        </p:txBody>
      </p:sp>
      <p:sp>
        <p:nvSpPr>
          <p:cNvPr id="1024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03A982EC-56E7-4736-AC4C-78992446A443}" type="slidenum">
              <a:rPr lang="en-US" smtClean="0"/>
              <a:pPr defTabSz="914400" eaLnBrk="1" hangingPunct="1"/>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200" b="1" smtClean="0"/>
              <a:t>CMS Fee For Service Medicare Study –Medical Homes vs. Benchmarks</a:t>
            </a:r>
          </a:p>
        </p:txBody>
      </p:sp>
      <p:sp>
        <p:nvSpPr>
          <p:cNvPr id="1126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5D51E351-326B-40EA-8894-B1E6F0156661}" type="slidenum">
              <a:rPr lang="en-US" smtClean="0"/>
              <a:pPr defTabSz="914400" eaLnBrk="1" hangingPunct="1"/>
              <a:t>8</a:t>
            </a:fld>
            <a:endParaRPr lang="en-US" smtClean="0"/>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90800"/>
            <a:ext cx="7650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520700"/>
            <a:ext cx="64643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noGrp="1"/>
          </p:cNvSpPr>
          <p:nvPr>
            <p:ph type="title"/>
          </p:nvPr>
        </p:nvSpPr>
        <p:spPr/>
        <p:txBody>
          <a:bodyPr/>
          <a:lstStyle/>
          <a:p>
            <a:pPr eaLnBrk="1" hangingPunct="1"/>
            <a:endParaRPr lang="en-US" smtClean="0"/>
          </a:p>
        </p:txBody>
      </p:sp>
      <p:sp>
        <p:nvSpPr>
          <p:cNvPr id="12292" name="Content Placeholder 3"/>
          <p:cNvSpPr>
            <a:spLocks noGrp="1"/>
          </p:cNvSpPr>
          <p:nvPr>
            <p:ph idx="1"/>
          </p:nvPr>
        </p:nvSpPr>
        <p:spPr/>
        <p:txBody>
          <a:bodyPr/>
          <a:lstStyle/>
          <a:p>
            <a:pPr eaLnBrk="1" hangingPunct="1"/>
            <a:endParaRPr lang="en-US" smtClean="0"/>
          </a:p>
        </p:txBody>
      </p:sp>
      <p:sp>
        <p:nvSpPr>
          <p:cNvPr id="1229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fld id="{5D93F4C4-DABD-4817-889D-122A368494F5}" type="slidenum">
              <a:rPr lang="en-US" smtClean="0"/>
              <a:pPr defTabSz="914400" eaLnBrk="1" hangingPunct="1"/>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Mass Mediccal Society May 30 2012 Analytics In Healthcare</Template>
  <TotalTime>372</TotalTime>
  <Words>2543</Words>
  <Application>Microsoft Office PowerPoint</Application>
  <PresentationFormat>On-screen Show (4:3)</PresentationFormat>
  <Paragraphs>247</Paragraphs>
  <Slides>50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Times New Roman</vt:lpstr>
      <vt:lpstr>Trebuchet MS</vt:lpstr>
      <vt:lpstr>DNA structure design template</vt:lpstr>
      <vt:lpstr>SETMA Monthly Staff Training  March 28, 2012</vt:lpstr>
      <vt:lpstr>Preventable Hospital Readmissions Public Policy</vt:lpstr>
      <vt:lpstr>Preventable Hospital Readmissions Public Policy</vt:lpstr>
      <vt:lpstr>Preventable Hospital Readmissions Public Policy</vt:lpstr>
      <vt:lpstr>Preventable Hospital Readmissions Public Policy</vt:lpstr>
      <vt:lpstr>Preventable Hospital Readmissions Public Policy</vt:lpstr>
      <vt:lpstr>SETMA’s Hospital Discharges</vt:lpstr>
      <vt:lpstr>CMS Fee For Service Medicare Study –Medical Homes vs. Benchmarks</vt:lpstr>
      <vt:lpstr>PowerPoint Presentation</vt:lpstr>
      <vt:lpstr>PowerPoint Presentation</vt:lpstr>
      <vt:lpstr>Care Transition Audit</vt:lpstr>
      <vt:lpstr>Care Transition Audit</vt:lpstr>
      <vt:lpstr>Care Transition Audit</vt:lpstr>
      <vt:lpstr>Hospital Care Summary and Post Hospital Plan of Care and Treatment Plan</vt:lpstr>
      <vt:lpstr>Hospital Care Summary and Post Hospital Plan of Care and Treatment Plan</vt:lpstr>
      <vt:lpstr>PowerPoint Presentation</vt:lpstr>
      <vt:lpstr>PowerPoint Presentation</vt:lpstr>
      <vt:lpstr>PowerPoint Presentation</vt:lpstr>
      <vt:lpstr>PowerPoint Presentation</vt:lpstr>
      <vt:lpstr>PowerPoint Presentation</vt:lpstr>
      <vt:lpstr>All Readmissions Are Not Preventable</vt:lpstr>
      <vt:lpstr>All Readmissions Are Not Preventable</vt:lpstr>
      <vt:lpstr>Strategies For Reducing Readmissions</vt:lpstr>
      <vt:lpstr>Strategies For Reducing Readmissions</vt:lpstr>
      <vt:lpstr>Strategies For Reducing Readmissions</vt:lpstr>
      <vt:lpstr>Strategies For Reducing Readmissions</vt:lpstr>
      <vt:lpstr>Risk of Readmissions</vt:lpstr>
      <vt:lpstr>Risk of Readmissions</vt:lpstr>
      <vt:lpstr>PowerPoint Presentation</vt:lpstr>
      <vt:lpstr>Managing High Risk Patients</vt:lpstr>
      <vt:lpstr>Managing High Risk Patients</vt:lpstr>
      <vt:lpstr>Managing High Risk Patients</vt:lpstr>
      <vt:lpstr>Managing High Risk Patients</vt:lpstr>
      <vt:lpstr>Managing High Risk Patients</vt:lpstr>
      <vt:lpstr>Managing High Risk Patients</vt:lpstr>
      <vt:lpstr>Managing High Risk Patients</vt:lpstr>
      <vt:lpstr>Managing High Risk Patients</vt:lpstr>
      <vt:lpstr>Care Transitions</vt:lpstr>
      <vt:lpstr>National Priorities Partnership</vt:lpstr>
      <vt:lpstr>Hospital Care Summary</vt:lpstr>
      <vt:lpstr>The Baton</vt:lpstr>
      <vt:lpstr>The Baton</vt:lpstr>
      <vt:lpstr>The Baton</vt:lpstr>
      <vt:lpstr>The Baton</vt:lpstr>
      <vt:lpstr>The Baton</vt:lpstr>
      <vt:lpstr>Hospital Follow-Up Call</vt:lpstr>
      <vt:lpstr>Follow-Up Call</vt:lpstr>
      <vt:lpstr> Conclusions </vt:lpstr>
      <vt:lpstr>Conclusions</vt:lpstr>
      <vt:lpstr>Keys to Success</vt:lpstr>
    </vt:vector>
  </TitlesOfParts>
  <Company>SETMA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SETMA Monthly Staff Training  March 28, 2012</dc:title>
  <dc:creator>jholly</dc:creator>
  <cp:lastModifiedBy>Dale</cp:lastModifiedBy>
  <cp:revision>69</cp:revision>
  <dcterms:created xsi:type="dcterms:W3CDTF">2012-03-27T12:41:37Z</dcterms:created>
  <dcterms:modified xsi:type="dcterms:W3CDTF">2012-03-28T13:08:09Z</dcterms:modified>
</cp:coreProperties>
</file>