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351" r:id="rId3"/>
    <p:sldId id="362" r:id="rId4"/>
    <p:sldId id="352" r:id="rId5"/>
    <p:sldId id="347" r:id="rId6"/>
    <p:sldId id="364" r:id="rId7"/>
    <p:sldId id="338" r:id="rId8"/>
    <p:sldId id="339" r:id="rId9"/>
    <p:sldId id="340" r:id="rId10"/>
    <p:sldId id="341" r:id="rId11"/>
    <p:sldId id="342" r:id="rId12"/>
    <p:sldId id="343" r:id="rId13"/>
    <p:sldId id="344" r:id="rId14"/>
    <p:sldId id="345" r:id="rId15"/>
    <p:sldId id="257" r:id="rId16"/>
    <p:sldId id="258" r:id="rId17"/>
    <p:sldId id="259" r:id="rId18"/>
    <p:sldId id="260" r:id="rId19"/>
    <p:sldId id="261" r:id="rId20"/>
    <p:sldId id="365" r:id="rId21"/>
    <p:sldId id="331" r:id="rId22"/>
    <p:sldId id="346" r:id="rId23"/>
    <p:sldId id="328" r:id="rId24"/>
    <p:sldId id="355" r:id="rId25"/>
    <p:sldId id="349" r:id="rId26"/>
    <p:sldId id="360" r:id="rId27"/>
    <p:sldId id="361" r:id="rId28"/>
    <p:sldId id="277" r:id="rId29"/>
    <p:sldId id="278" r:id="rId30"/>
    <p:sldId id="279" r:id="rId31"/>
    <p:sldId id="280" r:id="rId32"/>
    <p:sldId id="334" r:id="rId33"/>
    <p:sldId id="281" r:id="rId34"/>
    <p:sldId id="335" r:id="rId35"/>
    <p:sldId id="336" r:id="rId36"/>
    <p:sldId id="337" r:id="rId37"/>
    <p:sldId id="282"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53" r:id="rId73"/>
    <p:sldId id="354" r:id="rId74"/>
    <p:sldId id="319" r:id="rId75"/>
    <p:sldId id="320" r:id="rId76"/>
    <p:sldId id="321" r:id="rId77"/>
    <p:sldId id="356" r:id="rId78"/>
    <p:sldId id="357" r:id="rId79"/>
    <p:sldId id="358" r:id="rId80"/>
    <p:sldId id="363" r:id="rId81"/>
    <p:sldId id="359" r:id="rId82"/>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5C9D931A-A4ED-4C27-B720-8659206BB6D5}"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E0BF6DA0-B9F7-497C-9EC2-88C039CC7612}" type="slidenum">
              <a:rPr lang="en-US"/>
              <a:pPr>
                <a:defRPr/>
              </a:pPr>
              <a:t>‹#›</a:t>
            </a:fld>
            <a:endParaRPr lang="en-US" dirty="0"/>
          </a:p>
        </p:txBody>
      </p:sp>
    </p:spTree>
    <p:extLst>
      <p:ext uri="{BB962C8B-B14F-4D97-AF65-F5344CB8AC3E}">
        <p14:creationId xmlns:p14="http://schemas.microsoft.com/office/powerpoint/2010/main" val="2389275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3D05075-AD44-4E22-B2BB-CE39907A08DE}"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35391-E9D9-40E0-A0BA-644E4032599E}" type="slidenum">
              <a:rPr lang="en-US" smtClean="0"/>
              <a:pPr fontAlgn="base">
                <a:spcBef>
                  <a:spcPct val="0"/>
                </a:spcBef>
                <a:spcAft>
                  <a:spcPct val="0"/>
                </a:spcAft>
                <a:defRPr/>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0D369C7-565E-42B8-9093-C3E233A5E482}" type="slidenum">
              <a:rPr lang="en-US" smtClean="0">
                <a:latin typeface="Tahoma" pitchFamily="34" charset="0"/>
              </a:rPr>
              <a:pPr eaLnBrk="1" fontAlgn="base" hangingPunct="1">
                <a:spcBef>
                  <a:spcPct val="0"/>
                </a:spcBef>
                <a:spcAft>
                  <a:spcPct val="0"/>
                </a:spcAft>
              </a:pPr>
              <a:t>57</a:t>
            </a:fld>
            <a:endParaRPr lang="en-US">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3EDECF6-DC2B-44B3-B333-3C78819824F4}" type="datetimeFigureOut">
              <a:rPr lang="en-US"/>
              <a:pPr>
                <a:defRPr/>
              </a:pPr>
              <a:t>8/23/2020</a:t>
            </a:fld>
            <a:endParaRPr lang="en-US" dirty="0"/>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dirty="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3277E7C-F531-467D-9848-BE439325F7BA}" type="slidenum">
              <a:rPr lang="en-US"/>
              <a:pPr>
                <a:defRPr/>
              </a:pPr>
              <a:t>‹#›</a:t>
            </a:fld>
            <a:endParaRPr lang="en-US" dirty="0"/>
          </a:p>
        </p:txBody>
      </p:sp>
    </p:spTree>
    <p:extLst>
      <p:ext uri="{BB962C8B-B14F-4D97-AF65-F5344CB8AC3E}">
        <p14:creationId xmlns:p14="http://schemas.microsoft.com/office/powerpoint/2010/main" val="388294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E6B8541-9704-4C9F-8E55-D9975A34042D}"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F391263-D92C-44B4-9CD2-0EC42F118541}" type="slidenum">
              <a:rPr lang="en-US"/>
              <a:pPr>
                <a:defRPr/>
              </a:pPr>
              <a:t>‹#›</a:t>
            </a:fld>
            <a:endParaRPr lang="en-US" dirty="0"/>
          </a:p>
        </p:txBody>
      </p:sp>
    </p:spTree>
    <p:extLst>
      <p:ext uri="{BB962C8B-B14F-4D97-AF65-F5344CB8AC3E}">
        <p14:creationId xmlns:p14="http://schemas.microsoft.com/office/powerpoint/2010/main" val="328663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1385611-4A61-43FD-AA1B-AD5A6B345B5C}"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BAF06F-E677-4634-9CB5-E7440529A500}" type="slidenum">
              <a:rPr lang="en-US"/>
              <a:pPr>
                <a:defRPr/>
              </a:pPr>
              <a:t>‹#›</a:t>
            </a:fld>
            <a:endParaRPr lang="en-US" dirty="0"/>
          </a:p>
        </p:txBody>
      </p:sp>
    </p:spTree>
    <p:extLst>
      <p:ext uri="{BB962C8B-B14F-4D97-AF65-F5344CB8AC3E}">
        <p14:creationId xmlns:p14="http://schemas.microsoft.com/office/powerpoint/2010/main" val="293781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F3BD27B6-7ED4-4F8D-AB29-285C4F73EF02}" type="datetimeFigureOut">
              <a:rPr lang="en-US"/>
              <a:pPr>
                <a:defRPr/>
              </a:pPr>
              <a:t>8/23/2020</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4CD099-BF05-41C6-9BB4-6FBCE9359241}" type="slidenum">
              <a:rPr lang="en-US"/>
              <a:pPr>
                <a:defRPr/>
              </a:pPr>
              <a:t>‹#›</a:t>
            </a:fld>
            <a:endParaRPr lang="en-US" dirty="0"/>
          </a:p>
        </p:txBody>
      </p:sp>
    </p:spTree>
    <p:extLst>
      <p:ext uri="{BB962C8B-B14F-4D97-AF65-F5344CB8AC3E}">
        <p14:creationId xmlns:p14="http://schemas.microsoft.com/office/powerpoint/2010/main" val="375127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635183C9-8F6F-4F7F-A190-2DF0D45F1771}" type="datetimeFigureOut">
              <a:rPr lang="en-US"/>
              <a:pPr>
                <a:defRPr/>
              </a:pPr>
              <a:t>8/23/2020</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dirty="0"/>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DD9D45B6-B0AB-4691-B10C-E3503420D0BD}" type="slidenum">
              <a:rPr lang="en-US"/>
              <a:pPr>
                <a:defRPr/>
              </a:pPr>
              <a:t>‹#›</a:t>
            </a:fld>
            <a:endParaRPr lang="en-US" dirty="0"/>
          </a:p>
        </p:txBody>
      </p:sp>
    </p:spTree>
    <p:extLst>
      <p:ext uri="{BB962C8B-B14F-4D97-AF65-F5344CB8AC3E}">
        <p14:creationId xmlns:p14="http://schemas.microsoft.com/office/powerpoint/2010/main" val="1792075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B0F9A49-4F54-4BF4-B0A8-64E838379484}" type="datetimeFigureOut">
              <a:rPr lang="en-US"/>
              <a:pPr>
                <a:defRPr/>
              </a:pPr>
              <a:t>8/23/2020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26C0215-1700-4445-BBFF-B3665B7BA2E6}" type="slidenum">
              <a:rPr lang="en-US"/>
              <a:pPr>
                <a:defRPr/>
              </a:pPr>
              <a:t>‹#›</a:t>
            </a:fld>
            <a:endParaRPr lang="en-US" dirty="0"/>
          </a:p>
        </p:txBody>
      </p:sp>
    </p:spTree>
    <p:extLst>
      <p:ext uri="{BB962C8B-B14F-4D97-AF65-F5344CB8AC3E}">
        <p14:creationId xmlns:p14="http://schemas.microsoft.com/office/powerpoint/2010/main" val="27441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EF3F85FA-3AA2-41D3-A456-EBDA156D3E13}" type="datetimeFigureOut">
              <a:rPr lang="en-US"/>
              <a:pPr>
                <a:defRPr/>
              </a:pPr>
              <a:t>8/23/2020</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dirty="0"/>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1F3AFB25-2E08-40F2-8F03-2BAD7472350C}" type="slidenum">
              <a:rPr lang="en-US"/>
              <a:pPr>
                <a:defRPr/>
              </a:pPr>
              <a:t>‹#›</a:t>
            </a:fld>
            <a:endParaRPr lang="en-US" dirty="0"/>
          </a:p>
        </p:txBody>
      </p:sp>
    </p:spTree>
    <p:extLst>
      <p:ext uri="{BB962C8B-B14F-4D97-AF65-F5344CB8AC3E}">
        <p14:creationId xmlns:p14="http://schemas.microsoft.com/office/powerpoint/2010/main" val="223362211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44E51137-CDF0-4C72-8E41-AA9B2E6365D3}" type="datetimeFigureOut">
              <a:rPr lang="en-US"/>
              <a:pPr>
                <a:defRPr/>
              </a:pPr>
              <a:t>8/23/2020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90534FC-C7C4-403E-AAF8-E280D778B58D}" type="slidenum">
              <a:rPr lang="en-US"/>
              <a:pPr>
                <a:defRPr/>
              </a:pPr>
              <a:t>‹#›</a:t>
            </a:fld>
            <a:endParaRPr lang="en-US" dirty="0"/>
          </a:p>
        </p:txBody>
      </p:sp>
    </p:spTree>
    <p:extLst>
      <p:ext uri="{BB962C8B-B14F-4D97-AF65-F5344CB8AC3E}">
        <p14:creationId xmlns:p14="http://schemas.microsoft.com/office/powerpoint/2010/main" val="336973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A24B3BF-7150-480D-811B-DE2CBEEE4E62}" type="datetimeFigureOut">
              <a:rPr lang="en-US"/>
              <a:pPr>
                <a:defRPr/>
              </a:pPr>
              <a:t>8/23/2020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9909C15-63F1-4019-81ED-641E3BE0DBAA}" type="slidenum">
              <a:rPr lang="en-US"/>
              <a:pPr>
                <a:defRPr/>
              </a:pPr>
              <a:t>‹#›</a:t>
            </a:fld>
            <a:endParaRPr lang="en-US" dirty="0"/>
          </a:p>
        </p:txBody>
      </p:sp>
    </p:spTree>
    <p:extLst>
      <p:ext uri="{BB962C8B-B14F-4D97-AF65-F5344CB8AC3E}">
        <p14:creationId xmlns:p14="http://schemas.microsoft.com/office/powerpoint/2010/main" val="345608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99529F91-DD66-4DCC-8933-7C991FEF6ECD}" type="datetimeFigureOut">
              <a:rPr lang="en-US"/>
              <a:pPr>
                <a:defRPr/>
              </a:pPr>
              <a:t>8/23/2020</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627E6674-1C40-4162-89F4-DA9B5ADCE435}" type="slidenum">
              <a:rPr lang="en-US"/>
              <a:pPr>
                <a:defRPr/>
              </a:pPr>
              <a:t>‹#›</a:t>
            </a:fld>
            <a:endParaRPr lang="en-US" dirty="0"/>
          </a:p>
        </p:txBody>
      </p:sp>
    </p:spTree>
    <p:extLst>
      <p:ext uri="{BB962C8B-B14F-4D97-AF65-F5344CB8AC3E}">
        <p14:creationId xmlns:p14="http://schemas.microsoft.com/office/powerpoint/2010/main" val="54025775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846812E-C272-4976-82F4-0901635A79EF}" type="datetimeFigureOut">
              <a:rPr lang="en-US"/>
              <a:pPr>
                <a:defRPr/>
              </a:pPr>
              <a:t>8/23/2020</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D80423AB-BE58-4D74-AF62-A348366343F1}" type="slidenum">
              <a:rPr lang="en-US"/>
              <a:pPr>
                <a:defRPr/>
              </a:pPr>
              <a:t>‹#›</a:t>
            </a:fld>
            <a:endParaRPr lang="en-US" dirty="0"/>
          </a:p>
        </p:txBody>
      </p:sp>
    </p:spTree>
    <p:extLst>
      <p:ext uri="{BB962C8B-B14F-4D97-AF65-F5344CB8AC3E}">
        <p14:creationId xmlns:p14="http://schemas.microsoft.com/office/powerpoint/2010/main" val="42616115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0CB49750-95E1-4DFA-AC9F-4E20DD26A757}" type="datetimeFigureOut">
              <a:rPr lang="en-US"/>
              <a:pPr>
                <a:defRPr/>
              </a:pPr>
              <a:t>8/23/2020</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F596B5B5-CCDB-445F-866E-EB917332A5C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15" r:id="rId4"/>
    <p:sldLayoutId id="2147483823" r:id="rId5"/>
    <p:sldLayoutId id="2147483816" r:id="rId6"/>
    <p:sldLayoutId id="2147483817" r:id="rId7"/>
    <p:sldLayoutId id="2147483824" r:id="rId8"/>
    <p:sldLayoutId id="2147483825" r:id="rId9"/>
    <p:sldLayoutId id="2147483818" r:id="rId10"/>
    <p:sldLayoutId id="2147483819"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56F5B"/>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56F5B"/>
          </a:solidFill>
          <a:latin typeface="Century Gothic" pitchFamily="34" charset="0"/>
        </a:defRPr>
      </a:lvl2pPr>
      <a:lvl3pPr marL="484188" indent="-484188" algn="l" rtl="0" eaLnBrk="0" fontAlgn="base" hangingPunct="0">
        <a:spcBef>
          <a:spcPct val="0"/>
        </a:spcBef>
        <a:spcAft>
          <a:spcPct val="0"/>
        </a:spcAft>
        <a:defRPr sz="4200">
          <a:solidFill>
            <a:srgbClr val="F56F5B"/>
          </a:solidFill>
          <a:latin typeface="Century Gothic" pitchFamily="34" charset="0"/>
        </a:defRPr>
      </a:lvl3pPr>
      <a:lvl4pPr marL="484188" indent="-484188" algn="l" rtl="0" eaLnBrk="0" fontAlgn="base" hangingPunct="0">
        <a:spcBef>
          <a:spcPct val="0"/>
        </a:spcBef>
        <a:spcAft>
          <a:spcPct val="0"/>
        </a:spcAft>
        <a:defRPr sz="4200">
          <a:solidFill>
            <a:srgbClr val="F56F5B"/>
          </a:solidFill>
          <a:latin typeface="Century Gothic" pitchFamily="34" charset="0"/>
        </a:defRPr>
      </a:lvl4pPr>
      <a:lvl5pPr marL="484188" indent="-484188" algn="l" rtl="0" eaLnBrk="0" fontAlgn="base" hangingPunct="0">
        <a:spcBef>
          <a:spcPct val="0"/>
        </a:spcBef>
        <a:spcAft>
          <a:spcPct val="0"/>
        </a:spcAft>
        <a:defRPr sz="4200">
          <a:solidFill>
            <a:srgbClr val="F56F5B"/>
          </a:solidFill>
          <a:latin typeface="Century Gothic" pitchFamily="34" charset="0"/>
        </a:defRPr>
      </a:lvl5pPr>
      <a:lvl6pPr marL="941388" indent="-484188" algn="l" rtl="0" fontAlgn="base">
        <a:spcBef>
          <a:spcPct val="0"/>
        </a:spcBef>
        <a:spcAft>
          <a:spcPct val="0"/>
        </a:spcAft>
        <a:defRPr sz="4200">
          <a:solidFill>
            <a:srgbClr val="F56F5B"/>
          </a:solidFill>
          <a:latin typeface="Century Gothic" pitchFamily="34" charset="0"/>
        </a:defRPr>
      </a:lvl6pPr>
      <a:lvl7pPr marL="1398588" indent="-484188" algn="l" rtl="0" fontAlgn="base">
        <a:spcBef>
          <a:spcPct val="0"/>
        </a:spcBef>
        <a:spcAft>
          <a:spcPct val="0"/>
        </a:spcAft>
        <a:defRPr sz="4200">
          <a:solidFill>
            <a:srgbClr val="F56F5B"/>
          </a:solidFill>
          <a:latin typeface="Century Gothic" pitchFamily="34" charset="0"/>
        </a:defRPr>
      </a:lvl7pPr>
      <a:lvl8pPr marL="1855788" indent="-484188" algn="l" rtl="0" fontAlgn="base">
        <a:spcBef>
          <a:spcPct val="0"/>
        </a:spcBef>
        <a:spcAft>
          <a:spcPct val="0"/>
        </a:spcAft>
        <a:defRPr sz="4200">
          <a:solidFill>
            <a:srgbClr val="F56F5B"/>
          </a:solidFill>
          <a:latin typeface="Century Gothic" pitchFamily="34" charset="0"/>
        </a:defRPr>
      </a:lvl8pPr>
      <a:lvl9pPr marL="2312988" indent="-484188" algn="l" rtl="0" fontAlgn="base">
        <a:spcBef>
          <a:spcPct val="0"/>
        </a:spcBef>
        <a:spcAft>
          <a:spcPct val="0"/>
        </a:spcAft>
        <a:defRPr sz="4200">
          <a:solidFill>
            <a:srgbClr val="F56F5B"/>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DF958B"/>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062912" cy="3733800"/>
          </a:xfrm>
        </p:spPr>
        <p:txBody>
          <a:bodyPr>
            <a:normAutofit fontScale="90000"/>
          </a:bodyPr>
          <a:lstStyle/>
          <a:p>
            <a:pPr marL="484632" indent="0" algn="l" eaLnBrk="1" fontAlgn="auto" hangingPunct="1">
              <a:spcAft>
                <a:spcPts val="0"/>
              </a:spcAft>
              <a:defRPr/>
            </a:pPr>
            <a:br>
              <a:rPr lang="en-US" b="1" dirty="0">
                <a:solidFill>
                  <a:schemeClr val="accent1">
                    <a:tint val="83000"/>
                    <a:satMod val="150000"/>
                  </a:schemeClr>
                </a:solidFill>
              </a:rPr>
            </a:br>
            <a:br>
              <a:rPr lang="en-US" b="1" dirty="0">
                <a:solidFill>
                  <a:schemeClr val="accent1">
                    <a:tint val="83000"/>
                    <a:satMod val="150000"/>
                  </a:schemeClr>
                </a:solidFill>
              </a:rPr>
            </a:br>
            <a:br>
              <a:rPr lang="en-US" b="1" dirty="0">
                <a:solidFill>
                  <a:schemeClr val="accent1">
                    <a:tint val="83000"/>
                    <a:satMod val="150000"/>
                  </a:schemeClr>
                </a:solidFill>
              </a:rPr>
            </a:br>
            <a:br>
              <a:rPr lang="en-US" b="1" dirty="0">
                <a:solidFill>
                  <a:schemeClr val="accent1">
                    <a:tint val="83000"/>
                    <a:satMod val="150000"/>
                  </a:schemeClr>
                </a:solidFill>
              </a:rPr>
            </a:br>
            <a:br>
              <a:rPr lang="en-US" b="1" dirty="0">
                <a:solidFill>
                  <a:schemeClr val="accent1">
                    <a:tint val="83000"/>
                    <a:satMod val="150000"/>
                  </a:schemeClr>
                </a:solidFill>
              </a:rPr>
            </a:br>
            <a:br>
              <a:rPr lang="en-US" b="1" dirty="0">
                <a:solidFill>
                  <a:schemeClr val="accent1">
                    <a:tint val="83000"/>
                    <a:satMod val="150000"/>
                  </a:schemeClr>
                </a:solidFill>
              </a:rPr>
            </a:br>
            <a:r>
              <a:rPr lang="en-US" dirty="0">
                <a:solidFill>
                  <a:schemeClr val="accent1">
                    <a:tint val="83000"/>
                    <a:satMod val="150000"/>
                  </a:schemeClr>
                </a:solidFill>
              </a:rPr>
              <a:t>Primary Care: The Future </a:t>
            </a:r>
            <a:br>
              <a:rPr lang="en-US" dirty="0">
                <a:solidFill>
                  <a:schemeClr val="accent1">
                    <a:tint val="83000"/>
                    <a:satMod val="150000"/>
                  </a:schemeClr>
                </a:solidFill>
              </a:rPr>
            </a:br>
            <a:br>
              <a:rPr lang="en-US" sz="1200" dirty="0">
                <a:solidFill>
                  <a:schemeClr val="accent1">
                    <a:tint val="83000"/>
                    <a:satMod val="150000"/>
                  </a:schemeClr>
                </a:solidFill>
              </a:rPr>
            </a:br>
            <a:r>
              <a:rPr lang="en-US" dirty="0"/>
              <a:t>Primary Care Progress (PCP) UTHSCSA Chapter</a:t>
            </a:r>
            <a:br>
              <a:rPr lang="en-US" dirty="0"/>
            </a:br>
            <a:br>
              <a:rPr lang="en-US" sz="1600" dirty="0"/>
            </a:br>
            <a:r>
              <a:rPr lang="en-US" dirty="0"/>
              <a:t>Town Hall Meeting</a:t>
            </a:r>
            <a:br>
              <a:rPr lang="en-US" dirty="0"/>
            </a:br>
            <a:r>
              <a:rPr lang="en-US" dirty="0"/>
              <a:t>March 21, 2012</a:t>
            </a:r>
            <a:endParaRPr lang="en-US" dirty="0">
              <a:solidFill>
                <a:schemeClr val="accent1">
                  <a:tint val="83000"/>
                  <a:satMod val="150000"/>
                </a:schemeClr>
              </a:solidFill>
            </a:endParaRPr>
          </a:p>
        </p:txBody>
      </p:sp>
      <p:sp>
        <p:nvSpPr>
          <p:cNvPr id="3" name="Subtitle 2"/>
          <p:cNvSpPr>
            <a:spLocks noGrp="1"/>
          </p:cNvSpPr>
          <p:nvPr>
            <p:ph type="subTitle" idx="1"/>
          </p:nvPr>
        </p:nvSpPr>
        <p:spPr>
          <a:xfrm rot="10800000" flipV="1">
            <a:off x="-228599" y="4114800"/>
            <a:ext cx="8062912" cy="2743199"/>
          </a:xfrm>
          <a:ln>
            <a:miter lim="800000"/>
            <a:headEnd/>
            <a:tailEnd/>
          </a:ln>
        </p:spPr>
        <p:txBody>
          <a:bodyPr>
            <a:normAutofit/>
          </a:bodyPr>
          <a:lstStyle/>
          <a:p>
            <a:pPr eaLnBrk="1" fontAlgn="auto" hangingPunct="1">
              <a:spcAft>
                <a:spcPts val="0"/>
              </a:spcAft>
              <a:buFont typeface="Wingdings 2"/>
              <a:buNone/>
              <a:defRPr/>
            </a:pPr>
            <a:endParaRPr lang="en-US" sz="2400" dirty="0"/>
          </a:p>
          <a:p>
            <a:pPr eaLnBrk="1" fontAlgn="auto" hangingPunct="1">
              <a:spcAft>
                <a:spcPts val="0"/>
              </a:spcAft>
              <a:buFont typeface="Wingdings 2"/>
              <a:buNone/>
              <a:defRPr/>
            </a:pPr>
            <a:r>
              <a:rPr lang="en-US" sz="2400" dirty="0"/>
              <a:t>James L. Holly, MD</a:t>
            </a:r>
          </a:p>
          <a:p>
            <a:pPr eaLnBrk="1" fontAlgn="auto" hangingPunct="1">
              <a:spcAft>
                <a:spcPts val="0"/>
              </a:spcAft>
              <a:buFont typeface="Wingdings 2"/>
              <a:buNone/>
              <a:defRPr/>
            </a:pPr>
            <a:r>
              <a:rPr lang="en-US" sz="2400" dirty="0"/>
              <a:t>CEO, SETMA, LLP</a:t>
            </a:r>
          </a:p>
          <a:p>
            <a:pPr eaLnBrk="1" fontAlgn="auto" hangingPunct="1">
              <a:spcAft>
                <a:spcPts val="0"/>
              </a:spcAft>
              <a:buFont typeface="Wingdings 2"/>
              <a:buNone/>
              <a:defRPr/>
            </a:pPr>
            <a:r>
              <a:rPr lang="en-US" sz="2400" dirty="0"/>
              <a:t>Adjunct Professor</a:t>
            </a:r>
          </a:p>
          <a:p>
            <a:pPr eaLnBrk="1" fontAlgn="auto" hangingPunct="1">
              <a:spcAft>
                <a:spcPts val="0"/>
              </a:spcAft>
              <a:buFont typeface="Wingdings 2"/>
              <a:buNone/>
              <a:defRPr/>
            </a:pPr>
            <a:r>
              <a:rPr lang="en-US" sz="2400" dirty="0"/>
              <a:t>Family &amp; Community Medicine</a:t>
            </a:r>
          </a:p>
          <a:p>
            <a:pPr eaLnBrk="1" fontAlgn="auto" hangingPunct="1">
              <a:spcAft>
                <a:spcPts val="0"/>
              </a:spcAft>
              <a:buFont typeface="Wingdings 2"/>
              <a:buNone/>
              <a:defRPr/>
            </a:pPr>
            <a:r>
              <a:rPr lang="en-US" sz="2400" dirty="0"/>
              <a:t>University of Texas HSC San Antonio </a:t>
            </a:r>
          </a:p>
          <a:p>
            <a:pPr eaLnBrk="1" fontAlgn="auto" hangingPunct="1">
              <a:spcAft>
                <a:spcPts val="0"/>
              </a:spcAft>
              <a:buFont typeface="Wingdings 2"/>
              <a:buNone/>
              <a:defRPr/>
            </a:pPr>
            <a:r>
              <a:rPr lang="en-US" sz="2400" dirty="0"/>
              <a:t>School of Medicine</a:t>
            </a:r>
          </a:p>
          <a:p>
            <a:pPr eaLnBrk="1" fontAlgn="auto" hangingPunct="1">
              <a:spcAft>
                <a:spcPts val="0"/>
              </a:spcAft>
              <a:buFont typeface="Wingdings 2"/>
              <a:buNone/>
              <a:defRPr/>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600" dirty="0">
                <a:solidFill>
                  <a:schemeClr val="accent1">
                    <a:tint val="83000"/>
                    <a:satMod val="150000"/>
                  </a:schemeClr>
                </a:solidFill>
              </a:rPr>
              <a:t>The Future:  Information Explosion</a:t>
            </a:r>
          </a:p>
        </p:txBody>
      </p:sp>
      <p:sp>
        <p:nvSpPr>
          <p:cNvPr id="3" name="Content Placeholder 2"/>
          <p:cNvSpPr>
            <a:spLocks noGrp="1"/>
          </p:cNvSpPr>
          <p:nvPr>
            <p:ph idx="1"/>
          </p:nvPr>
        </p:nvSpPr>
        <p:spPr>
          <a:xfrm>
            <a:off x="457200" y="1882775"/>
            <a:ext cx="8229600" cy="4572000"/>
          </a:xfrm>
        </p:spPr>
        <p:txBody>
          <a:bodyPr>
            <a:normAutofit fontScale="92500"/>
          </a:bodyPr>
          <a:lstStyle/>
          <a:p>
            <a:pPr marL="448056" indent="-384048" eaLnBrk="1" fontAlgn="auto" hangingPunct="1">
              <a:spcAft>
                <a:spcPts val="0"/>
              </a:spcAft>
              <a:buFont typeface="Wingdings 2"/>
              <a:buChar char=""/>
              <a:defRPr/>
            </a:pPr>
            <a:r>
              <a:rPr lang="en-US" dirty="0"/>
              <a:t>In 1997, </a:t>
            </a:r>
            <a:r>
              <a:rPr lang="en-US" i="1" dirty="0"/>
              <a:t>The British Medical Journal</a:t>
            </a:r>
            <a:r>
              <a:rPr lang="en-US" dirty="0"/>
              <a:t> stated that there are over 10,000,000 medically-related articles on library shelves of which about 1/3</a:t>
            </a:r>
            <a:r>
              <a:rPr lang="en-US" baseline="30000" dirty="0"/>
              <a:t>rd</a:t>
            </a:r>
            <a:r>
              <a:rPr lang="en-US" dirty="0"/>
              <a:t> are indexed in the </a:t>
            </a:r>
            <a:r>
              <a:rPr lang="en-US" i="1" dirty="0"/>
              <a:t>Medline</a:t>
            </a:r>
            <a:r>
              <a:rPr lang="en-US" dirty="0"/>
              <a:t> database compiled by the National Library of Medicine.  If a healthcare provider receives only an average of 8 journals, including those which are free, it can be seen how overwhelming the problem of information 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600" dirty="0">
                <a:solidFill>
                  <a:schemeClr val="accent1">
                    <a:tint val="83000"/>
                    <a:satMod val="150000"/>
                  </a:schemeClr>
                </a:solidFill>
              </a:rPr>
              <a:t>The Future:  Information Explosion</a:t>
            </a: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en-US" dirty="0"/>
              <a:t>This is the level of the problem for individual physicians, but </a:t>
            </a:r>
            <a:r>
              <a:rPr lang="en-US" b="1" dirty="0"/>
              <a:t>what about collaborative efforts to organize medical data</a:t>
            </a:r>
            <a:r>
              <a:rPr lang="en-US" dirty="0"/>
              <a:t>?  </a:t>
            </a:r>
          </a:p>
          <a:p>
            <a:pPr marL="448056" indent="-384048" eaLnBrk="1" fontAlgn="auto" hangingPunct="1">
              <a:spcAft>
                <a:spcPts val="0"/>
              </a:spcAft>
              <a:buFont typeface="Wingdings 2"/>
              <a:buChar char=""/>
              <a:defRPr/>
            </a:pPr>
            <a:r>
              <a:rPr lang="en-US" dirty="0"/>
              <a:t>The </a:t>
            </a:r>
            <a:r>
              <a:rPr lang="en-US" i="1" dirty="0"/>
              <a:t>Cochrane Collaboration </a:t>
            </a:r>
            <a:r>
              <a:rPr lang="en-US" dirty="0"/>
              <a:t>was started in 1992 following Dr. Archie Cochrane’s 1979 statement in which he opined “</a:t>
            </a:r>
            <a:r>
              <a:rPr lang="en-US" b="1" dirty="0"/>
              <a:t>It is surely a great criticism of our profession that we have not organized a critical summary, by specialty or subspecialty, adapted periodically, of all relevant randomized controlled trials</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600" dirty="0">
                <a:solidFill>
                  <a:schemeClr val="accent1">
                    <a:tint val="83000"/>
                    <a:satMod val="150000"/>
                  </a:schemeClr>
                </a:solidFill>
              </a:rPr>
              <a:t>The Future:  Information Explosion</a:t>
            </a: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en-US" dirty="0"/>
              <a:t>There are now fifteen Cochrane Centers around the world with 1,098 complete reviews and 866 protocols (reviews in progress).  It is estimated that it will take 30 years to complete reviews on random-controlled studies (RCTs) in all fields of medicine which presently exist.  </a:t>
            </a:r>
          </a:p>
          <a:p>
            <a:pPr marL="448056" indent="-384048" eaLnBrk="1" fontAlgn="auto" hangingPunct="1">
              <a:spcAft>
                <a:spcPts val="0"/>
              </a:spcAft>
              <a:buFont typeface="Wingdings 2"/>
              <a:buChar char=""/>
              <a:defRPr/>
            </a:pPr>
            <a:r>
              <a:rPr lang="en-US" dirty="0"/>
              <a:t>At the end of those 30 years, nothing would have been done on the RCTs which will have been completed in the intervening 30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chemeClr val="accent1">
                    <a:tint val="83000"/>
                    <a:satMod val="150000"/>
                  </a:schemeClr>
                </a:solidFill>
              </a:rPr>
              <a:t>The Future:  Information Explosion</a:t>
            </a:r>
            <a:endParaRPr lang="en-US" sz="3600" dirty="0"/>
          </a:p>
        </p:txBody>
      </p:sp>
      <p:sp>
        <p:nvSpPr>
          <p:cNvPr id="20483" name="Content Placeholder 2"/>
          <p:cNvSpPr>
            <a:spLocks noGrp="1"/>
          </p:cNvSpPr>
          <p:nvPr>
            <p:ph idx="1"/>
          </p:nvPr>
        </p:nvSpPr>
        <p:spPr>
          <a:xfrm>
            <a:off x="457200" y="1882775"/>
            <a:ext cx="8229600" cy="4572000"/>
          </a:xfrm>
        </p:spPr>
        <p:txBody>
          <a:bodyPr/>
          <a:lstStyle/>
          <a:p>
            <a:endParaRPr lang="en-US"/>
          </a:p>
          <a:p>
            <a:r>
              <a:rPr lang="en-US"/>
              <a:t>And if this review does not convince you, think about the millions of pieces of information the genome is going to bring to clinical medicine within your medical career.  It is truly more information than anyone can possibly learn, leaving electronic patient management as the only option.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600" dirty="0">
                <a:solidFill>
                  <a:schemeClr val="accent1">
                    <a:tint val="83000"/>
                    <a:satMod val="150000"/>
                  </a:schemeClr>
                </a:solidFill>
              </a:rPr>
              <a:t>The Future:  Information Explosion</a:t>
            </a:r>
          </a:p>
        </p:txBody>
      </p:sp>
      <p:sp>
        <p:nvSpPr>
          <p:cNvPr id="3" name="Content Placeholder 2"/>
          <p:cNvSpPr>
            <a:spLocks noGrp="1"/>
          </p:cNvSpPr>
          <p:nvPr>
            <p:ph idx="1"/>
          </p:nvPr>
        </p:nvSpPr>
        <p:spPr>
          <a:xfrm>
            <a:off x="457200" y="1882775"/>
            <a:ext cx="8229600" cy="4572000"/>
          </a:xfrm>
        </p:spPr>
        <p:txBody>
          <a:bodyPr>
            <a:normAutofit fontScale="92500"/>
          </a:bodyPr>
          <a:lstStyle/>
          <a:p>
            <a:pPr marL="448056" indent="-384048" eaLnBrk="1" fontAlgn="auto" hangingPunct="1">
              <a:spcAft>
                <a:spcPts val="0"/>
              </a:spcAft>
              <a:buFont typeface="Wingdings 2"/>
              <a:buChar char=""/>
              <a:defRPr/>
            </a:pPr>
            <a:r>
              <a:rPr lang="en-US" dirty="0"/>
              <a:t>Without medical knowledge, quality-of-care initiatives will falter, but the volume of medical knowledge is so vast that it can overwhelm healthcare providers.  Stated a different way, the good news about healthcare today is the state of our current knowledge; it is excellent.  The bad news is the form in which that knowledge is stored and/or accessed.   The solution is “a shift of mind.”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The Future:  Systems Thinking</a:t>
            </a:r>
          </a:p>
        </p:txBody>
      </p:sp>
      <p:sp>
        <p:nvSpPr>
          <p:cNvPr id="22531" name="Content Placeholder 2"/>
          <p:cNvSpPr>
            <a:spLocks noGrp="1"/>
          </p:cNvSpPr>
          <p:nvPr>
            <p:ph idx="1"/>
          </p:nvPr>
        </p:nvSpPr>
        <p:spPr>
          <a:xfrm>
            <a:off x="457200" y="1882775"/>
            <a:ext cx="8229600" cy="4572000"/>
          </a:xfrm>
        </p:spPr>
        <p:txBody>
          <a:bodyPr/>
          <a:lstStyle/>
          <a:p>
            <a:pPr eaLnBrk="1" hangingPunct="1"/>
            <a:r>
              <a:rPr lang="en-US"/>
              <a:t>In his seminal work, </a:t>
            </a:r>
            <a:r>
              <a:rPr lang="en-US" i="1"/>
              <a:t>The Fifth Discipline</a:t>
            </a:r>
            <a:r>
              <a:rPr lang="en-US"/>
              <a:t>, Dr. Peter Senge addressed “systems thinking.”  While the term does not refer to computer systems, the principles apply to health care delivery via an electronic medical record as legitimately as to other business enterprises.  </a:t>
            </a:r>
          </a:p>
          <a:p>
            <a:pPr eaLnBrk="1" hangingPunct="1"/>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The Future:  Systems Thinking</a:t>
            </a: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en-US" dirty="0"/>
              <a:t>“Learning has come to be synonymous with ‘taking in information.’…Yet, taking in information is only distantly related to real learning.”   Classically, healthcare has focused upon “taking in information” in the form of facts.  </a:t>
            </a:r>
          </a:p>
          <a:p>
            <a:pPr marL="448056" indent="-384048" eaLnBrk="1" fontAlgn="auto" hangingPunct="1">
              <a:spcAft>
                <a:spcPts val="0"/>
              </a:spcAft>
              <a:buFont typeface="Wingdings 2"/>
              <a:buChar char=""/>
              <a:defRPr/>
            </a:pPr>
            <a:r>
              <a:rPr lang="en-US" dirty="0"/>
              <a:t>The hurdle required to enter medicine as a physician is the proven ability to absorb and retain tens of thousands of isolated pieces of information and then to be able to repeat that information in a test format.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The Future:  Systems Thinking</a:t>
            </a:r>
          </a:p>
        </p:txBody>
      </p:sp>
      <p:sp>
        <p:nvSpPr>
          <p:cNvPr id="24579" name="Content Placeholder 2"/>
          <p:cNvSpPr>
            <a:spLocks noGrp="1"/>
          </p:cNvSpPr>
          <p:nvPr>
            <p:ph idx="1"/>
          </p:nvPr>
        </p:nvSpPr>
        <p:spPr>
          <a:xfrm>
            <a:off x="457200" y="1882775"/>
            <a:ext cx="8229600" cy="4572000"/>
          </a:xfrm>
        </p:spPr>
        <p:txBody>
          <a:bodyPr/>
          <a:lstStyle/>
          <a:p>
            <a:pPr eaLnBrk="1" hangingPunct="1"/>
            <a:r>
              <a:rPr lang="en-US"/>
              <a:t>“Clinical training” attempts to take the static database created by facts and to transform it into a dynamic tool which can provide answers to complex disease-process questions.  </a:t>
            </a:r>
          </a:p>
          <a:p>
            <a:pPr eaLnBrk="1" hangingPunct="1"/>
            <a:r>
              <a:rPr lang="en-US" b="1" i="1"/>
              <a:t>How do you take a fact-based data set and transform it into a dynamic, interactive decision-making tool</a:t>
            </a:r>
            <a:r>
              <a:rPr lang="en-US"/>
              <a:t>?</a:t>
            </a:r>
          </a:p>
          <a:p>
            <a:pPr eaLnBrk="1" hangingPunct="1"/>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The Future:  Systems Thinking</a:t>
            </a:r>
          </a:p>
        </p:txBody>
      </p:sp>
      <p:sp>
        <p:nvSpPr>
          <p:cNvPr id="25603" name="Content Placeholder 2"/>
          <p:cNvSpPr>
            <a:spLocks noGrp="1"/>
          </p:cNvSpPr>
          <p:nvPr>
            <p:ph idx="1"/>
          </p:nvPr>
        </p:nvSpPr>
        <p:spPr>
          <a:xfrm>
            <a:off x="457200" y="1882775"/>
            <a:ext cx="8229600" cy="4572000"/>
          </a:xfrm>
        </p:spPr>
        <p:txBody>
          <a:bodyPr/>
          <a:lstStyle/>
          <a:p>
            <a:pPr eaLnBrk="1" hangingPunct="1"/>
            <a:r>
              <a:rPr lang="en-US" b="1"/>
              <a:t>“</a:t>
            </a:r>
            <a:r>
              <a:rPr lang="en-US"/>
              <a:t>System thinking is needed more than ever because for the first time in history, humankind has the capacity:</a:t>
            </a:r>
          </a:p>
          <a:p>
            <a:pPr eaLnBrk="1" hangingPunct="1"/>
            <a:endParaRPr lang="en-US" sz="1200"/>
          </a:p>
          <a:p>
            <a:pPr lvl="1" eaLnBrk="1" hangingPunct="1"/>
            <a:r>
              <a:rPr lang="en-US"/>
              <a:t>To create far more information than anyone can absorb,</a:t>
            </a:r>
          </a:p>
          <a:p>
            <a:pPr lvl="1" eaLnBrk="1" hangingPunct="1"/>
            <a:r>
              <a:rPr lang="en-US"/>
              <a:t>To foster far greater interdependency than anyone can manage</a:t>
            </a:r>
          </a:p>
          <a:p>
            <a:pPr lvl="1" eaLnBrk="1" hangingPunct="1"/>
            <a:r>
              <a:rPr lang="en-US"/>
              <a:t>To accelerate change far faster than anyone’s ability to keep pace.”</a:t>
            </a:r>
          </a:p>
          <a:p>
            <a:pPr eaLnBrk="1" hangingPunct="1"/>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The Future: Systems Thinking</a:t>
            </a:r>
          </a:p>
        </p:txBody>
      </p:sp>
      <p:sp>
        <p:nvSpPr>
          <p:cNvPr id="3" name="Content Placeholder 2"/>
          <p:cNvSpPr>
            <a:spLocks noGrp="1"/>
          </p:cNvSpPr>
          <p:nvPr>
            <p:ph idx="1"/>
          </p:nvPr>
        </p:nvSpPr>
        <p:spPr>
          <a:xfrm>
            <a:off x="457200" y="1882775"/>
            <a:ext cx="8229600" cy="4572000"/>
          </a:xfrm>
        </p:spPr>
        <p:txBody>
          <a:bodyPr>
            <a:normAutofit fontScale="85000" lnSpcReduction="20000"/>
          </a:bodyPr>
          <a:lstStyle/>
          <a:p>
            <a:pPr marL="448056" indent="-384048" eaLnBrk="1" fontAlgn="auto" hangingPunct="1">
              <a:spcAft>
                <a:spcPts val="0"/>
              </a:spcAft>
              <a:buFont typeface="Wingdings 2"/>
              <a:buChar char=""/>
              <a:defRPr/>
            </a:pPr>
            <a:r>
              <a:rPr lang="en-US" dirty="0"/>
              <a:t>“</a:t>
            </a:r>
            <a:r>
              <a:rPr lang="en-US" b="1" dirty="0"/>
              <a:t>Complexity</a:t>
            </a:r>
            <a:r>
              <a:rPr lang="en-US" dirty="0"/>
              <a:t> can easily undermine confidence and responsibility.”  </a:t>
            </a:r>
          </a:p>
          <a:p>
            <a:pPr marL="448056" indent="-384048" eaLnBrk="1" fontAlgn="auto" hangingPunct="1">
              <a:spcAft>
                <a:spcPts val="0"/>
              </a:spcAft>
              <a:buFont typeface="Wingdings 2"/>
              <a:buChar char=""/>
              <a:defRPr/>
            </a:pPr>
            <a:endParaRPr lang="en-US" dirty="0"/>
          </a:p>
          <a:p>
            <a:pPr marL="448056" indent="-384048" eaLnBrk="1" fontAlgn="auto" hangingPunct="1">
              <a:spcAft>
                <a:spcPts val="0"/>
              </a:spcAft>
              <a:buFont typeface="Wingdings 2"/>
              <a:buChar char=""/>
              <a:defRPr/>
            </a:pPr>
            <a:r>
              <a:rPr lang="en-US" b="1" dirty="0"/>
              <a:t>Confidence</a:t>
            </a:r>
            <a:r>
              <a:rPr lang="en-US" dirty="0"/>
              <a:t> is undermined when the vastness of available, valuable and applicable information is such that it appears futile to the individual to try and ‘keep up.’  </a:t>
            </a:r>
          </a:p>
          <a:p>
            <a:pPr marL="448056" indent="-384048" eaLnBrk="1" fontAlgn="auto" hangingPunct="1">
              <a:spcAft>
                <a:spcPts val="0"/>
              </a:spcAft>
              <a:buFont typeface="Wingdings 2"/>
              <a:buChar char=""/>
              <a:defRPr/>
            </a:pPr>
            <a:endParaRPr lang="en-US" dirty="0"/>
          </a:p>
          <a:p>
            <a:pPr marL="448056" indent="-384048" eaLnBrk="1" fontAlgn="auto" hangingPunct="1">
              <a:spcAft>
                <a:spcPts val="0"/>
              </a:spcAft>
              <a:buFont typeface="Wingdings 2"/>
              <a:buChar char=""/>
              <a:defRPr/>
            </a:pPr>
            <a:r>
              <a:rPr lang="en-US" dirty="0"/>
              <a:t>In healthcare, once confidence is undermined, </a:t>
            </a:r>
            <a:r>
              <a:rPr lang="en-US" b="1" dirty="0"/>
              <a:t>responsibility is surrendered </a:t>
            </a:r>
            <a:r>
              <a:rPr lang="en-US" dirty="0"/>
              <a:t>as providers tacitly ignore best practices, substituting experience as a decision-making guide.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4062"/>
          </a:xfrm>
        </p:spPr>
        <p:txBody>
          <a:bodyPr rtlCol="0">
            <a:normAutofit fontScale="90000"/>
          </a:bodyPr>
          <a:lstStyle/>
          <a:p>
            <a:pPr algn="ctr" eaLnBrk="1" fontAlgn="auto" hangingPunct="1">
              <a:spcAft>
                <a:spcPts val="0"/>
              </a:spcAft>
              <a:defRPr/>
            </a:pPr>
            <a:r>
              <a:rPr lang="en-US" dirty="0"/>
              <a:t>Conflict of Interest Disclosure</a:t>
            </a:r>
            <a:br>
              <a:rPr lang="en-US" sz="4800" dirty="0"/>
            </a:br>
            <a:endParaRPr lang="en-US" sz="2700" dirty="0"/>
          </a:p>
        </p:txBody>
      </p:sp>
      <p:sp>
        <p:nvSpPr>
          <p:cNvPr id="9219" name="Content Placeholder 2"/>
          <p:cNvSpPr>
            <a:spLocks noGrp="1"/>
          </p:cNvSpPr>
          <p:nvPr>
            <p:ph idx="1"/>
          </p:nvPr>
        </p:nvSpPr>
        <p:spPr>
          <a:xfrm>
            <a:off x="457200" y="1762125"/>
            <a:ext cx="8229600" cy="3495675"/>
          </a:xfrm>
        </p:spPr>
        <p:txBody>
          <a:bodyPr/>
          <a:lstStyle/>
          <a:p>
            <a:pPr algn="ctr" eaLnBrk="1" hangingPunct="1"/>
            <a:endParaRPr lang="en-US" sz="3200"/>
          </a:p>
          <a:p>
            <a:pPr algn="ctr" eaLnBrk="1" hangingPunct="1">
              <a:buFontTx/>
              <a:buNone/>
            </a:pPr>
            <a:r>
              <a:rPr lang="en-US" sz="3200"/>
              <a:t> James L. Holly, MD</a:t>
            </a:r>
            <a:br>
              <a:rPr lang="en-US" sz="3200"/>
            </a:br>
            <a:r>
              <a:rPr lang="en-US" sz="3200"/>
              <a:t>CEO, Southeast Texas Medical Associates, LLP</a:t>
            </a:r>
          </a:p>
          <a:p>
            <a:pPr algn="ctr" eaLnBrk="1" hangingPunct="1">
              <a:buFontTx/>
              <a:buNone/>
            </a:pPr>
            <a:endParaRPr lang="en-US" sz="3200"/>
          </a:p>
          <a:p>
            <a:pPr algn="ctr" eaLnBrk="1" hangingPunct="1">
              <a:buFontTx/>
              <a:buNone/>
            </a:pPr>
            <a:r>
              <a:rPr lang="en-US" sz="3200"/>
              <a:t>Has no real or apparent </a:t>
            </a:r>
          </a:p>
          <a:p>
            <a:pPr algn="ctr" eaLnBrk="1" hangingPunct="1">
              <a:buFontTx/>
              <a:buNone/>
            </a:pPr>
            <a:r>
              <a:rPr lang="en-US" sz="3200"/>
              <a:t>conflicts of interest to report.</a:t>
            </a:r>
          </a:p>
          <a:p>
            <a:pPr eaLnBrk="1" hangingPunct="1"/>
            <a:endParaRPr lang="en-US"/>
          </a:p>
        </p:txBody>
      </p:sp>
      <p:sp>
        <p:nvSpPr>
          <p:cNvPr id="4" name="Footer Placeholder 3"/>
          <p:cNvSpPr>
            <a:spLocks noGrp="1"/>
          </p:cNvSpPr>
          <p:nvPr>
            <p:ph type="ftr" sz="quarter" idx="11"/>
          </p:nvPr>
        </p:nvSpPr>
        <p:spPr>
          <a:xfrm>
            <a:off x="2867025" y="6356350"/>
            <a:ext cx="3438525" cy="365125"/>
          </a:xfrm>
        </p:spPr>
        <p:txBody>
          <a:bodyPr/>
          <a:lstStyle/>
          <a:p>
            <a:pPr>
              <a:defRPr/>
            </a:pPr>
            <a:r>
              <a:rPr lang="en-US" sz="900"/>
              <a:t>© 2012 HIMSS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tint val="83000"/>
                    <a:satMod val="150000"/>
                  </a:schemeClr>
                </a:solidFill>
              </a:rPr>
              <a:t>The Future: Systems Thinking</a:t>
            </a:r>
            <a:endParaRPr lang="en-US" dirty="0"/>
          </a:p>
        </p:txBody>
      </p:sp>
      <p:sp>
        <p:nvSpPr>
          <p:cNvPr id="27651" name="Content Placeholder 2"/>
          <p:cNvSpPr>
            <a:spLocks noGrp="1"/>
          </p:cNvSpPr>
          <p:nvPr>
            <p:ph idx="1"/>
          </p:nvPr>
        </p:nvSpPr>
        <p:spPr>
          <a:xfrm>
            <a:off x="457200" y="1882775"/>
            <a:ext cx="8229600" cy="4572000"/>
          </a:xfrm>
        </p:spPr>
        <p:txBody>
          <a:bodyPr/>
          <a:lstStyle/>
          <a:p>
            <a:pPr eaLnBrk="1" hangingPunct="1">
              <a:buFont typeface="Wingdings 2" pitchFamily="18" charset="2"/>
              <a:buNone/>
            </a:pPr>
            <a:endParaRPr lang="en-US"/>
          </a:p>
          <a:p>
            <a:pPr eaLnBrk="1" hangingPunct="1">
              <a:buFont typeface="Wingdings 2" pitchFamily="18" charset="2"/>
              <a:buNone/>
            </a:pPr>
            <a:r>
              <a:rPr lang="en-US"/>
              <a:t>No intellectual discipline is more illustrative</a:t>
            </a:r>
          </a:p>
          <a:p>
            <a:pPr eaLnBrk="1" hangingPunct="1">
              <a:buFont typeface="Wingdings 2" pitchFamily="18" charset="2"/>
              <a:buNone/>
            </a:pPr>
            <a:r>
              <a:rPr lang="en-US"/>
              <a:t>of Peter Senge’s principle of undermining</a:t>
            </a:r>
          </a:p>
          <a:p>
            <a:pPr eaLnBrk="1" hangingPunct="1">
              <a:buFont typeface="Wingdings 2" pitchFamily="18" charset="2"/>
              <a:buNone/>
            </a:pPr>
            <a:r>
              <a:rPr lang="en-US"/>
              <a:t>confidence/responsibility than is the</a:t>
            </a:r>
          </a:p>
          <a:p>
            <a:pPr eaLnBrk="1" hangingPunct="1">
              <a:buFont typeface="Wingdings 2" pitchFamily="18" charset="2"/>
              <a:buNone/>
            </a:pPr>
            <a:r>
              <a:rPr lang="en-US"/>
              <a:t> knowledge base required to perform</a:t>
            </a:r>
          </a:p>
          <a:p>
            <a:pPr eaLnBrk="1" hangingPunct="1">
              <a:buFont typeface="Wingdings 2" pitchFamily="18" charset="2"/>
              <a:buNone/>
            </a:pPr>
            <a:r>
              <a:rPr lang="en-US"/>
              <a:t>excellently in the delivery of primary</a:t>
            </a:r>
          </a:p>
          <a:p>
            <a:pPr eaLnBrk="1" hangingPunct="1">
              <a:buFont typeface="Wingdings 2" pitchFamily="18" charset="2"/>
              <a:buNone/>
            </a:pPr>
            <a:r>
              <a:rPr lang="en-US"/>
              <a:t>healthcare.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Systems Thinking</a:t>
            </a:r>
          </a:p>
        </p:txBody>
      </p:sp>
      <p:sp>
        <p:nvSpPr>
          <p:cNvPr id="28675" name="Content Placeholder 2"/>
          <p:cNvSpPr>
            <a:spLocks noGrp="1"/>
          </p:cNvSpPr>
          <p:nvPr>
            <p:ph idx="1"/>
          </p:nvPr>
        </p:nvSpPr>
        <p:spPr>
          <a:xfrm>
            <a:off x="457200" y="1676400"/>
            <a:ext cx="8229600" cy="5181600"/>
          </a:xfrm>
        </p:spPr>
        <p:txBody>
          <a:bodyPr/>
          <a:lstStyle/>
          <a:p>
            <a:r>
              <a:rPr lang="en-US" b="1"/>
              <a:t>Detail Complexity</a:t>
            </a:r>
            <a:r>
              <a:rPr lang="en-US"/>
              <a:t> – there are many variables – this complexity is created by classical medical education; the solution is electronic health records (EHR). </a:t>
            </a:r>
          </a:p>
          <a:p>
            <a:r>
              <a:rPr lang="en-US" b="1"/>
              <a:t>Dynamic Complexity</a:t>
            </a:r>
            <a:r>
              <a:rPr lang="en-US"/>
              <a:t> – cause and effect are subtle, and effects over time of interventions are not obvious --   dealing with this complexity will transform healthcare by morphing HER into electronic patient management.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dirty="0">
                <a:latin typeface="+mn-lt"/>
              </a:rPr>
              <a:t>The Future:  Systems Thinking</a:t>
            </a:r>
          </a:p>
        </p:txBody>
      </p:sp>
      <p:sp>
        <p:nvSpPr>
          <p:cNvPr id="29699" name="Rectangle 3"/>
          <p:cNvSpPr>
            <a:spLocks noGrp="1" noChangeArrowheads="1"/>
          </p:cNvSpPr>
          <p:nvPr>
            <p:ph type="body" idx="1"/>
          </p:nvPr>
        </p:nvSpPr>
        <p:spPr>
          <a:xfrm>
            <a:off x="457200" y="1882775"/>
            <a:ext cx="8229600" cy="4572000"/>
          </a:xfrm>
        </p:spPr>
        <p:txBody>
          <a:bodyPr/>
          <a:lstStyle/>
          <a:p>
            <a:pPr>
              <a:spcBef>
                <a:spcPct val="0"/>
              </a:spcBef>
              <a:buFont typeface="Wingdings 2" pitchFamily="18" charset="2"/>
              <a:buNone/>
            </a:pPr>
            <a:r>
              <a:rPr lang="en-US"/>
              <a:t>How can electronic patient records and</a:t>
            </a:r>
          </a:p>
          <a:p>
            <a:pPr>
              <a:spcBef>
                <a:spcPct val="0"/>
              </a:spcBef>
              <a:buFont typeface="Wingdings 2" pitchFamily="18" charset="2"/>
              <a:buNone/>
            </a:pPr>
            <a:r>
              <a:rPr lang="en-US"/>
              <a:t>electronic patient management – a</a:t>
            </a:r>
          </a:p>
          <a:p>
            <a:pPr>
              <a:spcBef>
                <a:spcPct val="0"/>
              </a:spcBef>
              <a:buFont typeface="Wingdings 2" pitchFamily="18" charset="2"/>
              <a:buNone/>
            </a:pPr>
            <a:r>
              <a:rPr lang="en-US"/>
              <a:t>systems approach to healthcare – help</a:t>
            </a:r>
          </a:p>
          <a:p>
            <a:pPr>
              <a:spcBef>
                <a:spcPct val="0"/>
              </a:spcBef>
              <a:buFont typeface="Wingdings 2" pitchFamily="18" charset="2"/>
              <a:buNone/>
            </a:pPr>
            <a:r>
              <a:rPr lang="en-US"/>
              <a:t>solve these problems and make it possible</a:t>
            </a:r>
          </a:p>
          <a:p>
            <a:pPr>
              <a:spcBef>
                <a:spcPct val="0"/>
              </a:spcBef>
              <a:buFont typeface="Wingdings 2" pitchFamily="18" charset="2"/>
              <a:buNone/>
            </a:pPr>
            <a:r>
              <a:rPr lang="en-US"/>
              <a:t>for healthcare providers to remain current</a:t>
            </a:r>
          </a:p>
          <a:p>
            <a:pPr>
              <a:spcBef>
                <a:spcPct val="0"/>
              </a:spcBef>
              <a:buFont typeface="Wingdings 2" pitchFamily="18" charset="2"/>
              <a:buNone/>
            </a:pPr>
            <a:r>
              <a:rPr lang="en-US"/>
              <a:t>and fulfill their responsibility of caring for</a:t>
            </a:r>
          </a:p>
          <a:p>
            <a:pPr>
              <a:spcBef>
                <a:spcPct val="0"/>
              </a:spcBef>
              <a:buFont typeface="Wingdings 2" pitchFamily="18" charset="2"/>
              <a:buNone/>
            </a:pPr>
            <a:r>
              <a:rPr lang="en-US"/>
              <a:t>patients with the best treatments</a:t>
            </a:r>
          </a:p>
          <a:p>
            <a:pPr>
              <a:spcBef>
                <a:spcPct val="0"/>
              </a:spcBef>
              <a:buFont typeface="Wingdings 2" pitchFamily="18" charset="2"/>
              <a:buNone/>
            </a:pPr>
            <a:r>
              <a:rPr lang="en-US"/>
              <a:t>available?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Rectangle 10"/>
          <p:cNvSpPr>
            <a:spLocks noGrp="1" noChangeArrowheads="1"/>
          </p:cNvSpPr>
          <p:nvPr>
            <p:ph type="title"/>
          </p:nvPr>
        </p:nvSpPr>
        <p:spPr/>
        <p:txBody>
          <a:bodyPr/>
          <a:lstStyle/>
          <a:p>
            <a:pPr>
              <a:defRPr/>
            </a:pPr>
            <a:r>
              <a:rPr lang="en-US" dirty="0">
                <a:latin typeface="+mn-lt"/>
              </a:rPr>
              <a:t>The Future:  Systems Thinking</a:t>
            </a:r>
          </a:p>
        </p:txBody>
      </p:sp>
      <p:sp>
        <p:nvSpPr>
          <p:cNvPr id="30723" name="Rectangle 3"/>
          <p:cNvSpPr>
            <a:spLocks noChangeArrowheads="1"/>
          </p:cNvSpPr>
          <p:nvPr/>
        </p:nvSpPr>
        <p:spPr bwMode="auto">
          <a:xfrm>
            <a:off x="152400" y="2211388"/>
            <a:ext cx="3200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Detail complexity and electronic patient records leads to Linear Thinking.</a:t>
            </a:r>
          </a:p>
        </p:txBody>
      </p:sp>
      <p:pic>
        <p:nvPicPr>
          <p:cNvPr id="30724" name="Picture 4" descr="Char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1752600"/>
            <a:ext cx="5013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Char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73152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Rectangle 10"/>
          <p:cNvSpPr>
            <a:spLocks noGrp="1" noChangeArrowheads="1"/>
          </p:cNvSpPr>
          <p:nvPr>
            <p:ph type="title"/>
          </p:nvPr>
        </p:nvSpPr>
        <p:spPr/>
        <p:txBody>
          <a:bodyPr/>
          <a:lstStyle/>
          <a:p>
            <a:pPr>
              <a:defRPr/>
            </a:pPr>
            <a:r>
              <a:rPr lang="en-US" dirty="0">
                <a:latin typeface="+mn-lt"/>
              </a:rPr>
              <a:t>The Future:  Systems Thinking</a:t>
            </a:r>
          </a:p>
        </p:txBody>
      </p:sp>
      <p:sp>
        <p:nvSpPr>
          <p:cNvPr id="31748" name="Rectangle 3"/>
          <p:cNvSpPr>
            <a:spLocks noChangeArrowheads="1"/>
          </p:cNvSpPr>
          <p:nvPr/>
        </p:nvSpPr>
        <p:spPr bwMode="auto">
          <a:xfrm>
            <a:off x="152400" y="2211388"/>
            <a:ext cx="3200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Circular Complexity leads to electronic patient management, leveraging the power of electronic functionalities to improve care.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119063" indent="0">
              <a:defRPr/>
            </a:pPr>
            <a:r>
              <a:rPr lang="en-US" sz="2800" dirty="0">
                <a:latin typeface="+mn-lt"/>
              </a:rPr>
              <a:t>Data flow to and from the patient’s core</a:t>
            </a:r>
            <a:br>
              <a:rPr lang="en-US" sz="2800" dirty="0">
                <a:latin typeface="+mn-lt"/>
              </a:rPr>
            </a:br>
            <a:r>
              <a:rPr lang="en-US" sz="2800" dirty="0">
                <a:latin typeface="+mn-lt"/>
              </a:rPr>
              <a:t>information, and to and from interactive</a:t>
            </a:r>
            <a:br>
              <a:rPr lang="en-US" sz="2800" dirty="0">
                <a:latin typeface="+mn-lt"/>
              </a:rPr>
            </a:br>
            <a:r>
              <a:rPr lang="en-US" sz="2800" dirty="0">
                <a:latin typeface="+mn-lt"/>
              </a:rPr>
              <a:t>disease management capabilities:</a:t>
            </a:r>
          </a:p>
        </p:txBody>
      </p:sp>
      <p:sp>
        <p:nvSpPr>
          <p:cNvPr id="32771" name="Rectangle 3"/>
          <p:cNvSpPr>
            <a:spLocks noGrp="1" noChangeArrowheads="1"/>
          </p:cNvSpPr>
          <p:nvPr>
            <p:ph type="body" idx="1"/>
          </p:nvPr>
        </p:nvSpPr>
        <p:spPr>
          <a:xfrm>
            <a:off x="457200" y="1882775"/>
            <a:ext cx="8229600" cy="4572000"/>
          </a:xfrm>
        </p:spPr>
        <p:txBody>
          <a:bodyPr/>
          <a:lstStyle/>
          <a:p>
            <a:pPr>
              <a:lnSpc>
                <a:spcPct val="125000"/>
              </a:lnSpc>
            </a:pPr>
            <a:r>
              <a:rPr lang="en-US" sz="2000"/>
              <a:t>Acute condition data</a:t>
            </a:r>
          </a:p>
          <a:p>
            <a:pPr>
              <a:lnSpc>
                <a:spcPct val="125000"/>
              </a:lnSpc>
            </a:pPr>
            <a:r>
              <a:rPr lang="en-US" sz="2000"/>
              <a:t>Longitudinal data</a:t>
            </a:r>
          </a:p>
          <a:p>
            <a:pPr>
              <a:lnSpc>
                <a:spcPct val="125000"/>
              </a:lnSpc>
            </a:pPr>
            <a:r>
              <a:rPr lang="en-US" sz="2000"/>
              <a:t>Standards of care which reflect a positive state of health</a:t>
            </a:r>
          </a:p>
          <a:p>
            <a:pPr>
              <a:lnSpc>
                <a:spcPct val="125000"/>
              </a:lnSpc>
            </a:pPr>
            <a:r>
              <a:rPr lang="en-US" sz="2000"/>
              <a:t>Automatically-populated-treatment reflecting best practices based on random controlled trials</a:t>
            </a:r>
          </a:p>
          <a:p>
            <a:pPr>
              <a:lnSpc>
                <a:spcPct val="125000"/>
              </a:lnSpc>
            </a:pPr>
            <a:r>
              <a:rPr lang="en-US" sz="2000"/>
              <a:t>Auditing tools which reflect provider excellence</a:t>
            </a:r>
          </a:p>
          <a:p>
            <a:pPr>
              <a:lnSpc>
                <a:spcPct val="125000"/>
              </a:lnSpc>
            </a:pPr>
            <a:r>
              <a:rPr lang="en-US" sz="2000"/>
              <a:t>Automatically-populated-patient follow-up instructions </a:t>
            </a:r>
          </a:p>
          <a:p>
            <a:pPr>
              <a:lnSpc>
                <a:spcPct val="125000"/>
              </a:lnSpc>
            </a:pPr>
            <a:r>
              <a:rPr lang="en-US" sz="2000"/>
              <a:t>Automatically-created-patient education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Systems Thinking</a:t>
            </a:r>
          </a:p>
        </p:txBody>
      </p:sp>
      <p:sp>
        <p:nvSpPr>
          <p:cNvPr id="33795" name="Content Placeholder 2"/>
          <p:cNvSpPr>
            <a:spLocks noGrp="1"/>
          </p:cNvSpPr>
          <p:nvPr>
            <p:ph idx="1"/>
          </p:nvPr>
        </p:nvSpPr>
        <p:spPr>
          <a:xfrm>
            <a:off x="457200" y="1882775"/>
            <a:ext cx="8229600" cy="4975225"/>
          </a:xfrm>
        </p:spPr>
        <p:txBody>
          <a:bodyPr/>
          <a:lstStyle/>
          <a:p>
            <a:pPr>
              <a:buFont typeface="Wingdings 2" pitchFamily="18" charset="2"/>
              <a:buNone/>
            </a:pPr>
            <a:r>
              <a:rPr lang="en-US" sz="3200" b="1"/>
              <a:t>Electronic patient management</a:t>
            </a:r>
            <a:r>
              <a:rPr lang="en-US"/>
              <a:t>:</a:t>
            </a:r>
          </a:p>
          <a:p>
            <a:endParaRPr lang="en-US" sz="1200"/>
          </a:p>
          <a:p>
            <a:r>
              <a:rPr lang="en-US" b="1"/>
              <a:t>Makes complex tasks simple </a:t>
            </a:r>
            <a:r>
              <a:rPr lang="en-US" sz="2400"/>
              <a:t>(Infectious disease reporting, HIV screening, Screening and Preventive care, promoting healthy behaviors, Framingham)</a:t>
            </a:r>
          </a:p>
          <a:p>
            <a:r>
              <a:rPr lang="en-US" b="1"/>
              <a:t>Restores the joy of learning </a:t>
            </a:r>
            <a:r>
              <a:rPr lang="en-US"/>
              <a:t>to an otherwise impossible task.</a:t>
            </a:r>
          </a:p>
          <a:p>
            <a:r>
              <a:rPr lang="en-US" b="1"/>
              <a:t>Extends healthcare teamwork </a:t>
            </a:r>
            <a:r>
              <a:rPr lang="en-US"/>
              <a:t>to knowledge acquisition and deployment  with Clinical Decision Support tools</a:t>
            </a:r>
          </a:p>
          <a:p>
            <a:endParaRPr lang="en-US"/>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Systems Thinking</a:t>
            </a:r>
          </a:p>
        </p:txBody>
      </p:sp>
      <p:sp>
        <p:nvSpPr>
          <p:cNvPr id="34819" name="Content Placeholder 2"/>
          <p:cNvSpPr>
            <a:spLocks noGrp="1"/>
          </p:cNvSpPr>
          <p:nvPr>
            <p:ph idx="1"/>
          </p:nvPr>
        </p:nvSpPr>
        <p:spPr>
          <a:xfrm>
            <a:off x="457200" y="1882775"/>
            <a:ext cx="8229600" cy="4572000"/>
          </a:xfrm>
        </p:spPr>
        <p:txBody>
          <a:bodyPr/>
          <a:lstStyle/>
          <a:p>
            <a:pPr>
              <a:buFont typeface="Wingdings 2" pitchFamily="18" charset="2"/>
              <a:buNone/>
            </a:pPr>
            <a:r>
              <a:rPr lang="en-US"/>
              <a:t>Whether process, outcomes or content,</a:t>
            </a:r>
          </a:p>
          <a:p>
            <a:pPr>
              <a:buFont typeface="Wingdings 2" pitchFamily="18" charset="2"/>
              <a:buNone/>
            </a:pPr>
            <a:r>
              <a:rPr lang="en-US"/>
              <a:t>electronic patient management,</a:t>
            </a:r>
          </a:p>
          <a:p>
            <a:pPr>
              <a:buFont typeface="Wingdings 2" pitchFamily="18" charset="2"/>
              <a:buNone/>
            </a:pPr>
            <a:r>
              <a:rPr lang="en-US"/>
              <a:t>eliminates the inefficiency and expense of</a:t>
            </a:r>
          </a:p>
          <a:p>
            <a:pPr>
              <a:buFont typeface="Wingdings 2" pitchFamily="18" charset="2"/>
              <a:buNone/>
            </a:pPr>
            <a:r>
              <a:rPr lang="en-US"/>
              <a:t>paper-patient management and gives the</a:t>
            </a:r>
          </a:p>
          <a:p>
            <a:pPr>
              <a:buFont typeface="Wingdings 2" pitchFamily="18" charset="2"/>
              <a:buNone/>
            </a:pPr>
            <a:r>
              <a:rPr lang="en-US"/>
              <a:t>primary-care provider confidence that he</a:t>
            </a:r>
          </a:p>
          <a:p>
            <a:pPr>
              <a:buFont typeface="Wingdings 2" pitchFamily="18" charset="2"/>
              <a:buNone/>
            </a:pPr>
            <a:r>
              <a:rPr lang="en-US"/>
              <a:t>and she are giving the best care, every</a:t>
            </a:r>
          </a:p>
          <a:p>
            <a:pPr>
              <a:buFont typeface="Wingdings 2" pitchFamily="18" charset="2"/>
              <a:buNone/>
            </a:pPr>
            <a:r>
              <a:rPr lang="en-US"/>
              <a:t>time to every patient with the ability to</a:t>
            </a:r>
          </a:p>
          <a:p>
            <a:pPr>
              <a:buFont typeface="Wingdings 2" pitchFamily="18" charset="2"/>
              <a:buNone/>
            </a:pPr>
            <a:r>
              <a:rPr lang="en-US"/>
              <a:t>validate that performance.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Electronic Solution Design</a:t>
            </a:r>
          </a:p>
        </p:txBody>
      </p:sp>
      <p:sp>
        <p:nvSpPr>
          <p:cNvPr id="35843" name="Content Placeholder 2"/>
          <p:cNvSpPr>
            <a:spLocks noGrp="1"/>
          </p:cNvSpPr>
          <p:nvPr>
            <p:ph idx="1"/>
          </p:nvPr>
        </p:nvSpPr>
        <p:spPr>
          <a:xfrm>
            <a:off x="457200" y="1882775"/>
            <a:ext cx="8229600" cy="4572000"/>
          </a:xfrm>
        </p:spPr>
        <p:txBody>
          <a:bodyPr/>
          <a:lstStyle/>
          <a:p>
            <a:pPr marL="631825" indent="-514350" eaLnBrk="1" hangingPunct="1">
              <a:spcBef>
                <a:spcPct val="0"/>
              </a:spcBef>
              <a:buFont typeface="Century Gothic" pitchFamily="34" charset="0"/>
              <a:buAutoNum type="arabicPeriod"/>
            </a:pPr>
            <a:r>
              <a:rPr lang="en-US" sz="2800"/>
              <a:t>Pursue Electronic Patient Management rather than Electronic Patient Records.</a:t>
            </a:r>
          </a:p>
          <a:p>
            <a:pPr marL="631825" indent="-514350" eaLnBrk="1" hangingPunct="1">
              <a:spcBef>
                <a:spcPct val="0"/>
              </a:spcBef>
              <a:buFont typeface="Century Gothic" pitchFamily="34" charset="0"/>
              <a:buAutoNum type="arabicPeriod"/>
            </a:pPr>
            <a:endParaRPr lang="en-US" sz="2800"/>
          </a:p>
          <a:p>
            <a:pPr marL="631825" indent="-514350" eaLnBrk="1" hangingPunct="1">
              <a:spcBef>
                <a:spcPct val="0"/>
              </a:spcBef>
              <a:buFont typeface="Century Gothic" pitchFamily="34" charset="0"/>
              <a:buAutoNum type="arabicPeriod"/>
            </a:pPr>
            <a:r>
              <a:rPr lang="en-US" sz="2800"/>
              <a:t>Bring to every patient encounter what is known, not what a particular provider knows.</a:t>
            </a:r>
          </a:p>
          <a:p>
            <a:pPr marL="631825" indent="-514350" eaLnBrk="1" hangingPunct="1">
              <a:spcBef>
                <a:spcPct val="0"/>
              </a:spcBef>
              <a:buFont typeface="Wingdings 2" pitchFamily="18" charset="2"/>
              <a:buNone/>
            </a:pPr>
            <a:endParaRPr lang="en-US" sz="2800"/>
          </a:p>
          <a:p>
            <a:pPr marL="631825" indent="-514350" eaLnBrk="1" hangingPunct="1">
              <a:spcBef>
                <a:spcPct val="0"/>
              </a:spcBef>
              <a:buFont typeface="Century Gothic" pitchFamily="34" charset="0"/>
              <a:buAutoNum type="arabicPeriod" startAt="3"/>
            </a:pPr>
            <a:r>
              <a:rPr lang="en-US" sz="2800"/>
              <a:t>Make it easier to do “it” right than not to do it at all (turning complex tasks into simply processes).</a:t>
            </a:r>
          </a:p>
        </p:txBody>
      </p:sp>
      <p:sp>
        <p:nvSpPr>
          <p:cNvPr id="337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BF1200E-7A4A-4627-9319-3586FFA9DCCA}" type="slidenum">
              <a:rPr lang="en-US" smtClean="0"/>
              <a:pPr fontAlgn="base">
                <a:spcBef>
                  <a:spcPct val="0"/>
                </a:spcBef>
                <a:spcAft>
                  <a:spcPct val="0"/>
                </a:spcAft>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Electronic Solution Design</a:t>
            </a:r>
          </a:p>
        </p:txBody>
      </p:sp>
      <p:sp>
        <p:nvSpPr>
          <p:cNvPr id="3" name="Content Placeholder 2"/>
          <p:cNvSpPr>
            <a:spLocks noGrp="1"/>
          </p:cNvSpPr>
          <p:nvPr>
            <p:ph idx="1"/>
          </p:nvPr>
        </p:nvSpPr>
        <p:spPr>
          <a:xfrm>
            <a:off x="457200" y="1882775"/>
            <a:ext cx="8229600" cy="4572000"/>
          </a:xfrm>
        </p:spPr>
        <p:txBody>
          <a:bodyPr rtlCol="0">
            <a:noAutofit/>
          </a:bodyPr>
          <a:lstStyle/>
          <a:p>
            <a:pPr marL="633222" indent="-514350" eaLnBrk="1" fontAlgn="auto" hangingPunct="1">
              <a:spcBef>
                <a:spcPts val="0"/>
              </a:spcBef>
              <a:spcAft>
                <a:spcPts val="0"/>
              </a:spcAft>
              <a:buFont typeface="+mj-lt"/>
              <a:buAutoNum type="arabicPeriod" startAt="4"/>
              <a:defRPr/>
            </a:pPr>
            <a:r>
              <a:rPr lang="en-US" sz="2800" dirty="0"/>
              <a:t>Continually challenge providers to improve their performance.</a:t>
            </a:r>
          </a:p>
          <a:p>
            <a:pPr marL="633222" indent="-514350" eaLnBrk="1" fontAlgn="auto" hangingPunct="1">
              <a:spcBef>
                <a:spcPts val="0"/>
              </a:spcBef>
              <a:spcAft>
                <a:spcPts val="0"/>
              </a:spcAft>
              <a:buFont typeface="+mj-lt"/>
              <a:buAutoNum type="arabicPeriod" startAt="4"/>
              <a:defRPr/>
            </a:pPr>
            <a:endParaRPr lang="en-US" sz="2800" dirty="0"/>
          </a:p>
          <a:p>
            <a:pPr marL="633222" indent="-514350" eaLnBrk="1" fontAlgn="auto" hangingPunct="1">
              <a:spcBef>
                <a:spcPts val="0"/>
              </a:spcBef>
              <a:spcAft>
                <a:spcPts val="0"/>
              </a:spcAft>
              <a:buFont typeface="+mj-lt"/>
              <a:buAutoNum type="arabicPeriod" startAt="4"/>
              <a:defRPr/>
            </a:pPr>
            <a:r>
              <a:rPr lang="en-US" sz="2800" dirty="0"/>
              <a:t>Infuse new knowledge and decision-making tools throughout an organization instantly (Clinical Decision Support).</a:t>
            </a:r>
          </a:p>
          <a:p>
            <a:pPr marL="633222" indent="-514350" eaLnBrk="1" fontAlgn="auto" hangingPunct="1">
              <a:spcBef>
                <a:spcPts val="0"/>
              </a:spcBef>
              <a:spcAft>
                <a:spcPts val="0"/>
              </a:spcAft>
              <a:buFont typeface="+mj-lt"/>
              <a:buAutoNum type="arabicPeriod" startAt="4"/>
              <a:defRPr/>
            </a:pPr>
            <a:endParaRPr lang="en-US" sz="2800" dirty="0"/>
          </a:p>
          <a:p>
            <a:pPr marL="633222" indent="-514350" eaLnBrk="1" fontAlgn="auto" hangingPunct="1">
              <a:spcBef>
                <a:spcPts val="0"/>
              </a:spcBef>
              <a:spcAft>
                <a:spcPts val="0"/>
              </a:spcAft>
              <a:buFont typeface="+mj-lt"/>
              <a:buAutoNum type="arabicPeriod" startAt="4"/>
              <a:defRPr/>
            </a:pPr>
            <a:r>
              <a:rPr lang="en-US" sz="2800" dirty="0"/>
              <a:t>Promote continuity of care with patient education, information and plans of care.</a:t>
            </a:r>
          </a:p>
          <a:p>
            <a:pPr marL="633222" indent="-514350" eaLnBrk="1" fontAlgn="auto" hangingPunct="1">
              <a:spcBef>
                <a:spcPts val="0"/>
              </a:spcBef>
              <a:spcAft>
                <a:spcPts val="0"/>
              </a:spcAft>
              <a:buFont typeface="+mj-lt"/>
              <a:buAutoNum type="arabicPeriod" startAt="4"/>
              <a:defRPr/>
            </a:pPr>
            <a:endParaRPr lang="en-US" sz="2800" dirty="0"/>
          </a:p>
          <a:p>
            <a:pPr marL="438912" indent="-320040" eaLnBrk="1" fontAlgn="auto" hangingPunct="1">
              <a:spcBef>
                <a:spcPts val="0"/>
              </a:spcBef>
              <a:spcAft>
                <a:spcPts val="0"/>
              </a:spcAft>
              <a:buFont typeface="Wingdings 2"/>
              <a:buChar char=""/>
              <a:defRPr/>
            </a:pPr>
            <a:endParaRPr lang="en-US" sz="2800" dirty="0"/>
          </a:p>
        </p:txBody>
      </p:sp>
      <p:sp>
        <p:nvSpPr>
          <p:cNvPr id="3482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8DE574-1FFA-4FC8-B9AE-C98FC80A3D48}" type="slidenum">
              <a:rPr lang="en-US" smtClean="0"/>
              <a:pPr fontAlgn="base">
                <a:spcBef>
                  <a:spcPct val="0"/>
                </a:spcBef>
                <a:spcAft>
                  <a:spcPct val="0"/>
                </a:spcAft>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Future of Primary Care:  People</a:t>
            </a:r>
          </a:p>
        </p:txBody>
      </p:sp>
      <p:sp>
        <p:nvSpPr>
          <p:cNvPr id="10243" name="Content Placeholder 2"/>
          <p:cNvSpPr>
            <a:spLocks noGrp="1"/>
          </p:cNvSpPr>
          <p:nvPr>
            <p:ph idx="1"/>
          </p:nvPr>
        </p:nvSpPr>
        <p:spPr>
          <a:xfrm>
            <a:off x="457200" y="1882775"/>
            <a:ext cx="8229600" cy="4746625"/>
          </a:xfrm>
        </p:spPr>
        <p:txBody>
          <a:bodyPr/>
          <a:lstStyle/>
          <a:p>
            <a:pPr>
              <a:spcBef>
                <a:spcPct val="0"/>
              </a:spcBef>
              <a:buFont typeface="Wingdings 2" pitchFamily="18" charset="2"/>
              <a:buNone/>
            </a:pPr>
            <a:r>
              <a:rPr lang="en-US" sz="2800"/>
              <a:t>A typical scene in my professional life: “Dr.</a:t>
            </a:r>
          </a:p>
          <a:p>
            <a:pPr>
              <a:spcBef>
                <a:spcPct val="0"/>
              </a:spcBef>
              <a:buFont typeface="Wingdings 2" pitchFamily="18" charset="2"/>
              <a:buNone/>
            </a:pPr>
            <a:r>
              <a:rPr lang="en-US" sz="2800"/>
              <a:t>Holly, I am pleased to meet you. What is</a:t>
            </a:r>
          </a:p>
          <a:p>
            <a:pPr>
              <a:spcBef>
                <a:spcPct val="0"/>
              </a:spcBef>
              <a:buFont typeface="Wingdings 2" pitchFamily="18" charset="2"/>
              <a:buNone/>
            </a:pPr>
            <a:r>
              <a:rPr lang="en-US" sz="2800"/>
              <a:t>your specialty?”  Dr. Holly’s response: </a:t>
            </a:r>
          </a:p>
          <a:p>
            <a:pPr algn="ctr">
              <a:spcBef>
                <a:spcPct val="0"/>
              </a:spcBef>
              <a:buFont typeface="Wingdings 2" pitchFamily="18" charset="2"/>
              <a:buNone/>
            </a:pPr>
            <a:r>
              <a:rPr lang="en-US" sz="2800" b="1">
                <a:solidFill>
                  <a:srgbClr val="C00000"/>
                </a:solidFill>
              </a:rPr>
              <a:t>”People!</a:t>
            </a:r>
          </a:p>
          <a:p>
            <a:pPr>
              <a:spcBef>
                <a:spcPct val="0"/>
              </a:spcBef>
              <a:buFont typeface="Wingdings 2" pitchFamily="18" charset="2"/>
              <a:buNone/>
            </a:pPr>
            <a:endParaRPr lang="en-US" sz="1200" b="1">
              <a:solidFill>
                <a:srgbClr val="C00000"/>
              </a:solidFill>
            </a:endParaRPr>
          </a:p>
          <a:p>
            <a:pPr>
              <a:spcBef>
                <a:spcPct val="0"/>
              </a:spcBef>
              <a:buFont typeface="Wingdings 2" pitchFamily="18" charset="2"/>
              <a:buNone/>
            </a:pPr>
            <a:r>
              <a:rPr lang="en-US" sz="2800"/>
              <a:t>Stories:</a:t>
            </a:r>
          </a:p>
          <a:p>
            <a:pPr>
              <a:spcBef>
                <a:spcPct val="0"/>
              </a:spcBef>
              <a:buFont typeface="Wingdings 2" pitchFamily="18" charset="2"/>
              <a:buNone/>
            </a:pPr>
            <a:endParaRPr lang="en-US" sz="1200"/>
          </a:p>
          <a:p>
            <a:pPr>
              <a:spcBef>
                <a:spcPct val="0"/>
              </a:spcBef>
            </a:pPr>
            <a:r>
              <a:rPr lang="en-US" sz="2400"/>
              <a:t>Patient-Centered Medical home Poster Child!</a:t>
            </a:r>
          </a:p>
          <a:p>
            <a:pPr>
              <a:spcBef>
                <a:spcPct val="0"/>
              </a:spcBef>
            </a:pPr>
            <a:r>
              <a:rPr lang="en-US" sz="2400"/>
              <a:t>Does he have a gun?</a:t>
            </a:r>
          </a:p>
          <a:p>
            <a:pPr>
              <a:spcBef>
                <a:spcPct val="0"/>
              </a:spcBef>
            </a:pPr>
            <a:r>
              <a:rPr lang="en-US" sz="2400"/>
              <a:t>I want you to give a $4,000 donation to the SETMA Foundation!</a:t>
            </a:r>
          </a:p>
          <a:p>
            <a:pPr>
              <a:spcBef>
                <a:spcPct val="0"/>
              </a:spcBef>
            </a:pPr>
            <a:r>
              <a:rPr lang="en-US" sz="2400"/>
              <a:t>Brilliant Diagnostician and Diabetes!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Electronic Solution Design</a:t>
            </a:r>
          </a:p>
        </p:txBody>
      </p:sp>
      <p:sp>
        <p:nvSpPr>
          <p:cNvPr id="37891" name="Content Placeholder 2"/>
          <p:cNvSpPr>
            <a:spLocks noGrp="1"/>
          </p:cNvSpPr>
          <p:nvPr>
            <p:ph idx="1"/>
          </p:nvPr>
        </p:nvSpPr>
        <p:spPr>
          <a:xfrm>
            <a:off x="457200" y="1882775"/>
            <a:ext cx="8229600" cy="4572000"/>
          </a:xfrm>
        </p:spPr>
        <p:txBody>
          <a:bodyPr/>
          <a:lstStyle/>
          <a:p>
            <a:pPr marL="631825" indent="-514350" eaLnBrk="1" hangingPunct="1">
              <a:buFont typeface="Corbel" pitchFamily="34" charset="0"/>
              <a:buAutoNum type="arabicPeriod" startAt="7"/>
            </a:pPr>
            <a:endParaRPr lang="en-US" sz="2800"/>
          </a:p>
          <a:p>
            <a:pPr marL="631825" indent="-514350" eaLnBrk="1" hangingPunct="1">
              <a:buFont typeface="Corbel" pitchFamily="34" charset="0"/>
              <a:buAutoNum type="arabicPeriod" startAt="7"/>
            </a:pPr>
            <a:r>
              <a:rPr lang="en-US" sz="2800"/>
              <a:t>Enlist patients as participants, partners and collaborators in their own health improvement.</a:t>
            </a:r>
          </a:p>
          <a:p>
            <a:pPr marL="631825" indent="-514350" eaLnBrk="1" hangingPunct="1">
              <a:buFont typeface="Corbel" pitchFamily="34" charset="0"/>
              <a:buAutoNum type="arabicPeriod" startAt="7"/>
            </a:pPr>
            <a:endParaRPr lang="en-US" sz="2800"/>
          </a:p>
          <a:p>
            <a:pPr marL="631825" indent="-514350" eaLnBrk="1" hangingPunct="1">
              <a:buFont typeface="Corbel" pitchFamily="34" charset="0"/>
              <a:buAutoNum type="arabicPeriod" startAt="7"/>
            </a:pPr>
            <a:r>
              <a:rPr lang="en-US" sz="2800"/>
              <a:t>Evaluate the care of patients and populations of patients longitudinally with transparent public reporting of provider performance by name.</a:t>
            </a:r>
          </a:p>
          <a:p>
            <a:pPr marL="631825" indent="-514350" eaLnBrk="1" hangingPunct="1">
              <a:buFont typeface="Corbel" pitchFamily="34" charset="0"/>
              <a:buAutoNum type="arabicPeriod" startAt="7"/>
            </a:pPr>
            <a:endParaRPr lang="en-US" sz="2800"/>
          </a:p>
          <a:p>
            <a:pPr marL="631825" indent="-514350" eaLnBrk="1" hangingPunct="1">
              <a:buFont typeface="Corbel" pitchFamily="34" charset="0"/>
              <a:buAutoNum type="arabicPeriod" startAt="7"/>
            </a:pPr>
            <a:endParaRPr lang="en-US" sz="2800"/>
          </a:p>
        </p:txBody>
      </p:sp>
      <p:sp>
        <p:nvSpPr>
          <p:cNvPr id="3584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3F96F7B-C054-4123-A214-67B819B6C815}" type="slidenum">
              <a:rPr lang="en-US" smtClean="0"/>
              <a:pPr fontAlgn="base">
                <a:spcBef>
                  <a:spcPct val="0"/>
                </a:spcBef>
                <a:spcAft>
                  <a:spcPct val="0"/>
                </a:spcAft>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Electronic Solution Design</a:t>
            </a:r>
          </a:p>
        </p:txBody>
      </p:sp>
      <p:sp>
        <p:nvSpPr>
          <p:cNvPr id="38915" name="Content Placeholder 2"/>
          <p:cNvSpPr>
            <a:spLocks noGrp="1"/>
          </p:cNvSpPr>
          <p:nvPr>
            <p:ph idx="1"/>
          </p:nvPr>
        </p:nvSpPr>
        <p:spPr>
          <a:xfrm>
            <a:off x="457200" y="1882775"/>
            <a:ext cx="8229600" cy="4572000"/>
          </a:xfrm>
        </p:spPr>
        <p:txBody>
          <a:bodyPr/>
          <a:lstStyle/>
          <a:p>
            <a:pPr marL="631825" indent="-514350" eaLnBrk="1" hangingPunct="1">
              <a:buFont typeface="Corbel" pitchFamily="34" charset="0"/>
              <a:buAutoNum type="arabicPeriod" startAt="7"/>
            </a:pPr>
            <a:endParaRPr lang="en-US" sz="2800"/>
          </a:p>
          <a:p>
            <a:pPr marL="631825" indent="-514350" eaLnBrk="1" hangingPunct="1">
              <a:buFont typeface="Corbel" pitchFamily="34" charset="0"/>
              <a:buAutoNum type="arabicPeriod" startAt="9"/>
            </a:pPr>
            <a:r>
              <a:rPr lang="en-US" sz="2800"/>
              <a:t>Audit provider performance based on endorsed quality measurement sets</a:t>
            </a:r>
          </a:p>
          <a:p>
            <a:pPr marL="631825" indent="-514350" eaLnBrk="1" hangingPunct="1">
              <a:buFont typeface="Corbel" pitchFamily="34" charset="0"/>
              <a:buAutoNum type="arabicPeriod" startAt="9"/>
            </a:pPr>
            <a:endParaRPr lang="en-US" sz="2800"/>
          </a:p>
          <a:p>
            <a:pPr marL="631825" indent="-514350" eaLnBrk="1" hangingPunct="1">
              <a:buFont typeface="Corbel" pitchFamily="34" charset="0"/>
              <a:buAutoNum type="arabicPeriod" startAt="9"/>
            </a:pPr>
            <a:r>
              <a:rPr lang="en-US" sz="2800"/>
              <a:t>Integrate electronic tools in an intuitive fashion giving patients the benefit of expert knowledge about specific conditions</a:t>
            </a:r>
          </a:p>
        </p:txBody>
      </p:sp>
      <p:sp>
        <p:nvSpPr>
          <p:cNvPr id="3686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5FDC39-105C-4B9C-9366-FD69DEF35670}" type="slidenum">
              <a:rPr lang="en-US" smtClean="0"/>
              <a:pPr fontAlgn="base">
                <a:spcBef>
                  <a:spcPct val="0"/>
                </a:spcBef>
                <a:spcAft>
                  <a:spcPct val="0"/>
                </a:spcAft>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solidFill>
                  <a:schemeClr val="accent1">
                    <a:tint val="83000"/>
                    <a:satMod val="150000"/>
                  </a:schemeClr>
                </a:solidFill>
              </a:rPr>
              <a:t>The Future:  Primary Care Practice Model</a:t>
            </a:r>
            <a:endParaRPr lang="en-US" sz="3200" dirty="0"/>
          </a:p>
        </p:txBody>
      </p:sp>
      <p:sp>
        <p:nvSpPr>
          <p:cNvPr id="39939" name="Content Placeholder 2"/>
          <p:cNvSpPr>
            <a:spLocks noGrp="1"/>
          </p:cNvSpPr>
          <p:nvPr>
            <p:ph idx="1"/>
          </p:nvPr>
        </p:nvSpPr>
        <p:spPr>
          <a:xfrm>
            <a:off x="457200" y="1600200"/>
            <a:ext cx="8229600" cy="5257800"/>
          </a:xfrm>
        </p:spPr>
        <p:txBody>
          <a:bodyPr/>
          <a:lstStyle/>
          <a:p>
            <a:pPr marL="577850" indent="-514350">
              <a:spcBef>
                <a:spcPct val="0"/>
              </a:spcBef>
              <a:buFont typeface="Century Gothic" pitchFamily="34" charset="0"/>
              <a:buAutoNum type="arabicPeriod"/>
            </a:pPr>
            <a:r>
              <a:rPr lang="en-US"/>
              <a:t>Tracking quality metrics at the point-of-care, one patient at a time.</a:t>
            </a:r>
          </a:p>
          <a:p>
            <a:pPr marL="577850" indent="-514350">
              <a:spcBef>
                <a:spcPct val="0"/>
              </a:spcBef>
              <a:buFont typeface="Century Gothic" pitchFamily="34" charset="0"/>
              <a:buAutoNum type="arabicPeriod"/>
            </a:pPr>
            <a:r>
              <a:rPr lang="en-US"/>
              <a:t>Auditing populations of patients by provider name.</a:t>
            </a:r>
          </a:p>
          <a:p>
            <a:pPr marL="577850" indent="-514350">
              <a:spcBef>
                <a:spcPct val="0"/>
              </a:spcBef>
              <a:buFont typeface="Century Gothic" pitchFamily="34" charset="0"/>
              <a:buAutoNum type="arabicPeriod"/>
            </a:pPr>
            <a:r>
              <a:rPr lang="en-US"/>
              <a:t>Statistical analysis of practice performance to find leverage points for improvement of care.</a:t>
            </a:r>
          </a:p>
          <a:p>
            <a:pPr marL="577850" indent="-514350">
              <a:spcBef>
                <a:spcPct val="0"/>
              </a:spcBef>
              <a:buFont typeface="Century Gothic" pitchFamily="34" charset="0"/>
              <a:buAutoNum type="arabicPeriod"/>
            </a:pPr>
            <a:r>
              <a:rPr lang="en-US"/>
              <a:t>Public Reporting of provider performance by name.</a:t>
            </a:r>
          </a:p>
          <a:p>
            <a:pPr marL="577850" indent="-514350">
              <a:spcBef>
                <a:spcPct val="0"/>
              </a:spcBef>
              <a:buFont typeface="Century Gothic" pitchFamily="34" charset="0"/>
              <a:buAutoNum type="arabicPeriod"/>
            </a:pPr>
            <a:r>
              <a:rPr lang="en-US"/>
              <a:t>Continuous quantity improvement based on the first four steps.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2800" dirty="0">
                <a:solidFill>
                  <a:schemeClr val="accent1">
                    <a:tint val="83000"/>
                    <a:satMod val="150000"/>
                  </a:schemeClr>
                </a:solidFill>
              </a:rPr>
              <a:t>The Future:  Primary Care Practice Model</a:t>
            </a:r>
          </a:p>
        </p:txBody>
      </p:sp>
      <p:sp>
        <p:nvSpPr>
          <p:cNvPr id="40963" name="Content Placeholder 2"/>
          <p:cNvSpPr>
            <a:spLocks noGrp="1"/>
          </p:cNvSpPr>
          <p:nvPr>
            <p:ph idx="1"/>
          </p:nvPr>
        </p:nvSpPr>
        <p:spPr>
          <a:xfrm>
            <a:off x="457200" y="1882775"/>
            <a:ext cx="8229600" cy="4572000"/>
          </a:xfrm>
        </p:spPr>
        <p:txBody>
          <a:bodyPr/>
          <a:lstStyle/>
          <a:p>
            <a:pPr marL="631825" indent="-514350" eaLnBrk="1" hangingPunct="1"/>
            <a:r>
              <a:rPr lang="en-US" sz="2800"/>
              <a:t>The key to this Model is the real-time ability of providers to measure their own performance at the point-of-care.  This is done with multiple displays of quality metric sets, with real-time aggregation of performance, incidental to excellent care.</a:t>
            </a:r>
          </a:p>
          <a:p>
            <a:pPr marL="631825" indent="-514350" eaLnBrk="1" hangingPunct="1"/>
            <a:endParaRPr lang="en-US" sz="2800"/>
          </a:p>
        </p:txBody>
      </p:sp>
      <p:sp>
        <p:nvSpPr>
          <p:cNvPr id="3789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454B92E-86CD-4DBE-BF66-1A66B6162F7B}" type="slidenum">
              <a:rPr lang="en-US" smtClean="0"/>
              <a:pPr fontAlgn="base">
                <a:spcBef>
                  <a:spcPct val="0"/>
                </a:spcBef>
                <a:spcAft>
                  <a:spcPct val="0"/>
                </a:spcAft>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solidFill>
                  <a:schemeClr val="accent1">
                    <a:tint val="83000"/>
                    <a:satMod val="150000"/>
                  </a:schemeClr>
                </a:solidFill>
              </a:rPr>
              <a:t>The Future:  Primary Care Practice Model</a:t>
            </a:r>
            <a:endParaRPr lang="en-US" sz="2800" dirty="0"/>
          </a:p>
        </p:txBody>
      </p:sp>
      <p:sp>
        <p:nvSpPr>
          <p:cNvPr id="41987" name="Content Placeholder 2"/>
          <p:cNvSpPr>
            <a:spLocks noGrp="1"/>
          </p:cNvSpPr>
          <p:nvPr>
            <p:ph idx="1"/>
          </p:nvPr>
        </p:nvSpPr>
        <p:spPr>
          <a:xfrm>
            <a:off x="457200" y="1600200"/>
            <a:ext cx="8229600" cy="5257800"/>
          </a:xfrm>
        </p:spPr>
        <p:txBody>
          <a:bodyPr/>
          <a:lstStyle/>
          <a:p>
            <a:r>
              <a:rPr lang="en-US" sz="2800" b="1"/>
              <a:t>" </a:t>
            </a:r>
            <a:r>
              <a:rPr lang="en-US" sz="2800" i="1"/>
              <a:t>The May 2, 2010, New York Times Magazine </a:t>
            </a:r>
            <a:r>
              <a:rPr lang="en-US" sz="2800"/>
              <a:t>published, "The Data-Driven Life," which asked the question, "Technology has made it feasible…to measure our most basic habits…What happens when technology can calculate and analyze every quotidian thing that happened to you today?"  Does this remind you of Einstein's admonition, "</a:t>
            </a:r>
            <a:r>
              <a:rPr lang="en-US" sz="2800" b="1"/>
              <a:t>Not everything that can be counted counts, and not everything that counts can be counted?</a:t>
            </a:r>
            <a:endParaRPr lang="en-US" sz="2800"/>
          </a:p>
          <a:p>
            <a:pPr>
              <a:buFont typeface="Wingdings 2" pitchFamily="18" charset="2"/>
              <a:buNone/>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solidFill>
                  <a:schemeClr val="accent1">
                    <a:tint val="83000"/>
                    <a:satMod val="150000"/>
                  </a:schemeClr>
                </a:solidFill>
              </a:rPr>
              <a:t>The Future:  Primary Care Practice Model</a:t>
            </a:r>
            <a:endParaRPr lang="en-US" sz="2800" dirty="0"/>
          </a:p>
        </p:txBody>
      </p:sp>
      <p:sp>
        <p:nvSpPr>
          <p:cNvPr id="43011" name="Content Placeholder 2"/>
          <p:cNvSpPr>
            <a:spLocks noGrp="1"/>
          </p:cNvSpPr>
          <p:nvPr>
            <p:ph idx="1"/>
          </p:nvPr>
        </p:nvSpPr>
        <p:spPr>
          <a:xfrm>
            <a:off x="457200" y="1882775"/>
            <a:ext cx="8229600" cy="4572000"/>
          </a:xfrm>
        </p:spPr>
        <p:txBody>
          <a:bodyPr/>
          <a:lstStyle/>
          <a:p>
            <a:r>
              <a:rPr lang="en-US"/>
              <a:t>Bioethicist</a:t>
            </a:r>
            <a:r>
              <a:rPr lang="en-US" b="1"/>
              <a:t>, </a:t>
            </a:r>
            <a:r>
              <a:rPr lang="en-US"/>
              <a:t>Onora O'Neill, said, </a:t>
            </a:r>
            <a:r>
              <a:rPr lang="en-US" i="1"/>
              <a:t>"In theory again the new culture of accountability and audit makes professionals and institutions more accountable for good performance… </a:t>
            </a:r>
            <a:r>
              <a:rPr lang="en-US" b="1"/>
              <a:t>But beneath this admirable rhetoric the real focus is on performance indicators chosen for ease of measurement and control rather than because they measure accurately what the quality of performance is." </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solidFill>
                  <a:schemeClr val="accent1">
                    <a:tint val="83000"/>
                    <a:satMod val="150000"/>
                  </a:schemeClr>
                </a:solidFill>
              </a:rPr>
              <a:t>The Future:  Primary Care Practice Model</a:t>
            </a:r>
            <a:endParaRPr lang="en-US" sz="2800" dirty="0"/>
          </a:p>
        </p:txBody>
      </p:sp>
      <p:sp>
        <p:nvSpPr>
          <p:cNvPr id="44035" name="Content Placeholder 2"/>
          <p:cNvSpPr>
            <a:spLocks noGrp="1"/>
          </p:cNvSpPr>
          <p:nvPr>
            <p:ph idx="1"/>
          </p:nvPr>
        </p:nvSpPr>
        <p:spPr>
          <a:xfrm>
            <a:off x="457200" y="1371600"/>
            <a:ext cx="8229600" cy="5334000"/>
          </a:xfrm>
        </p:spPr>
        <p:txBody>
          <a:bodyPr/>
          <a:lstStyle/>
          <a:p>
            <a:pPr>
              <a:spcBef>
                <a:spcPct val="0"/>
              </a:spcBef>
              <a:buFont typeface="Wingdings 2" pitchFamily="18" charset="2"/>
              <a:buNone/>
            </a:pPr>
            <a:r>
              <a:rPr lang="en-US"/>
              <a:t>Primary Care Providers must whole</a:t>
            </a:r>
          </a:p>
          <a:p>
            <a:pPr>
              <a:spcBef>
                <a:spcPct val="0"/>
              </a:spcBef>
              <a:buFont typeface="Wingdings 2" pitchFamily="18" charset="2"/>
              <a:buNone/>
            </a:pPr>
            <a:r>
              <a:rPr lang="en-US"/>
              <a:t>heartedly embrace technology and</a:t>
            </a:r>
          </a:p>
          <a:p>
            <a:pPr>
              <a:spcBef>
                <a:spcPct val="0"/>
              </a:spcBef>
              <a:buFont typeface="Wingdings 2" pitchFamily="18" charset="2"/>
              <a:buNone/>
            </a:pPr>
            <a:r>
              <a:rPr lang="en-US"/>
              <a:t>science, while retaining the sense of</a:t>
            </a:r>
          </a:p>
          <a:p>
            <a:pPr>
              <a:spcBef>
                <a:spcPct val="0"/>
              </a:spcBef>
              <a:buFont typeface="Wingdings 2" pitchFamily="18" charset="2"/>
              <a:buNone/>
            </a:pPr>
            <a:r>
              <a:rPr lang="en-US"/>
              <a:t>person in our daily responsibilities of caring</a:t>
            </a:r>
          </a:p>
          <a:p>
            <a:pPr>
              <a:spcBef>
                <a:spcPct val="0"/>
              </a:spcBef>
              <a:buFont typeface="Wingdings 2" pitchFamily="18" charset="2"/>
              <a:buNone/>
            </a:pPr>
            <a:r>
              <a:rPr lang="en-US"/>
              <a:t>for persons.  Quality metrics will make us</a:t>
            </a:r>
          </a:p>
          <a:p>
            <a:pPr>
              <a:spcBef>
                <a:spcPct val="0"/>
              </a:spcBef>
              <a:buFont typeface="Wingdings 2" pitchFamily="18" charset="2"/>
              <a:buNone/>
            </a:pPr>
            <a:r>
              <a:rPr lang="en-US"/>
              <a:t>better healthcare providers. The public</a:t>
            </a:r>
          </a:p>
          <a:p>
            <a:pPr>
              <a:spcBef>
                <a:spcPct val="0"/>
              </a:spcBef>
              <a:buFont typeface="Wingdings 2" pitchFamily="18" charset="2"/>
              <a:buNone/>
            </a:pPr>
            <a:r>
              <a:rPr lang="en-US"/>
              <a:t>reporting of our performance of those</a:t>
            </a:r>
          </a:p>
          <a:p>
            <a:pPr>
              <a:spcBef>
                <a:spcPct val="0"/>
              </a:spcBef>
              <a:buFont typeface="Wingdings 2" pitchFamily="18" charset="2"/>
              <a:buNone/>
            </a:pPr>
            <a:r>
              <a:rPr lang="en-US"/>
              <a:t>metrics will made us better clinician/</a:t>
            </a:r>
          </a:p>
          <a:p>
            <a:pPr>
              <a:spcBef>
                <a:spcPct val="0"/>
              </a:spcBef>
              <a:buFont typeface="Wingdings 2" pitchFamily="18" charset="2"/>
              <a:buNone/>
            </a:pPr>
            <a:r>
              <a:rPr lang="en-US"/>
              <a:t>scientist.  But what will make us better</a:t>
            </a:r>
          </a:p>
          <a:p>
            <a:pPr>
              <a:spcBef>
                <a:spcPct val="0"/>
              </a:spcBef>
              <a:buFont typeface="Wingdings 2" pitchFamily="18" charset="2"/>
              <a:buNone/>
            </a:pPr>
            <a:r>
              <a:rPr lang="en-US"/>
              <a:t>healthcare providers will be our caring for</a:t>
            </a:r>
          </a:p>
          <a:p>
            <a:pPr>
              <a:spcBef>
                <a:spcPct val="0"/>
              </a:spcBef>
              <a:buFont typeface="Wingdings 2" pitchFamily="18" charset="2"/>
              <a:buNone/>
            </a:pPr>
            <a:r>
              <a:rPr lang="en-US"/>
              <a:t>people.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3891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F96CC6-3593-42AB-AD73-633396E2D569}" type="slidenum">
              <a:rPr lang="en-US" smtClean="0"/>
              <a:pPr fontAlgn="base">
                <a:spcBef>
                  <a:spcPct val="0"/>
                </a:spcBef>
                <a:spcAft>
                  <a:spcPct val="0"/>
                </a:spcAft>
                <a:defRPr/>
              </a:pPr>
              <a:t>37</a:t>
            </a:fld>
            <a:endParaRPr lang="en-US" dirty="0"/>
          </a:p>
        </p:txBody>
      </p:sp>
      <p:pic>
        <p:nvPicPr>
          <p:cNvPr id="450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1524000"/>
            <a:ext cx="67929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4096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FB42D3E-7C6B-43FE-AB02-6DB871B401B0}" type="slidenum">
              <a:rPr lang="en-US" smtClean="0"/>
              <a:pPr fontAlgn="base">
                <a:spcBef>
                  <a:spcPct val="0"/>
                </a:spcBef>
                <a:spcAft>
                  <a:spcPct val="0"/>
                </a:spcAft>
                <a:defRPr/>
              </a:pPr>
              <a:t>38</a:t>
            </a:fld>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60864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3" name="Content Placeholder 2"/>
          <p:cNvSpPr>
            <a:spLocks noGrp="1"/>
          </p:cNvSpPr>
          <p:nvPr>
            <p:ph idx="1"/>
          </p:nvPr>
        </p:nvSpPr>
        <p:spPr>
          <a:xfrm>
            <a:off x="457200" y="1882775"/>
            <a:ext cx="8229600" cy="4572000"/>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dirty="0"/>
              <a:t>SETMA is able to look at differences between the care of patients who are treated to goal and those who are not. Patients can be compared as to socio-economic characteristics, ethnicity, frequency of evaluation by visits, and by laboratory analysis, numbers of medications, payer class, cultural, financial and other barriers to care, gender and other differences.  </a:t>
            </a:r>
          </a:p>
          <a:p>
            <a:pPr marL="438912" indent="-320040" eaLnBrk="1" fontAlgn="auto" hangingPunct="1">
              <a:spcBef>
                <a:spcPts val="0"/>
              </a:spcBef>
              <a:spcAft>
                <a:spcPts val="0"/>
              </a:spcAft>
              <a:buFont typeface="Wingdings 2"/>
              <a:buChar char=""/>
              <a:defRPr/>
            </a:pPr>
            <a:r>
              <a:rPr lang="en-US" dirty="0"/>
              <a:t>This analysis can suggest ways in which to modify care in order to get all patients to goal.</a:t>
            </a:r>
          </a:p>
          <a:p>
            <a:pPr marL="438912" indent="-320040" eaLnBrk="1" fontAlgn="auto" hangingPunct="1">
              <a:spcBef>
                <a:spcPts val="0"/>
              </a:spcBef>
              <a:spcAft>
                <a:spcPts val="0"/>
              </a:spcAft>
              <a:buFont typeface="Wingdings 2"/>
              <a:buChar char=""/>
              <a:defRPr/>
            </a:pPr>
            <a:endParaRPr lang="en-US" dirty="0"/>
          </a:p>
        </p:txBody>
      </p:sp>
      <p:sp>
        <p:nvSpPr>
          <p:cNvPr id="4198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97312CA-61C9-4000-B7D7-1A4E9708E901}" type="slidenum">
              <a:rPr lang="en-US" smtClean="0"/>
              <a:pPr fontAlgn="base">
                <a:spcBef>
                  <a:spcPct val="0"/>
                </a:spcBef>
                <a:spcAft>
                  <a:spcPct val="0"/>
                </a:spcAft>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19200"/>
          </a:xfrm>
        </p:spPr>
        <p:txBody>
          <a:bodyPr/>
          <a:lstStyle/>
          <a:p>
            <a:pPr>
              <a:defRPr/>
            </a:pPr>
            <a:r>
              <a:rPr lang="en-US" dirty="0"/>
              <a:t>The Future of Primary Care</a:t>
            </a:r>
          </a:p>
        </p:txBody>
      </p:sp>
      <p:sp>
        <p:nvSpPr>
          <p:cNvPr id="3" name="Content Placeholder 2"/>
          <p:cNvSpPr>
            <a:spLocks noGrp="1"/>
          </p:cNvSpPr>
          <p:nvPr>
            <p:ph idx="1"/>
          </p:nvPr>
        </p:nvSpPr>
        <p:spPr>
          <a:xfrm>
            <a:off x="457200" y="1295400"/>
            <a:ext cx="8229600" cy="5334000"/>
          </a:xfrm>
        </p:spPr>
        <p:txBody>
          <a:bodyPr/>
          <a:lstStyle/>
          <a:p>
            <a:pPr marL="579437" indent="-514350">
              <a:buFont typeface="+mj-lt"/>
              <a:buAutoNum type="arabicPeriod"/>
              <a:defRPr/>
            </a:pPr>
            <a:r>
              <a:rPr lang="en-US" dirty="0"/>
              <a:t>The Future:  People</a:t>
            </a:r>
          </a:p>
          <a:p>
            <a:pPr marL="579437" indent="-514350">
              <a:buFont typeface="+mj-lt"/>
              <a:buAutoNum type="arabicPeriod"/>
              <a:defRPr/>
            </a:pPr>
            <a:r>
              <a:rPr lang="en-US" dirty="0"/>
              <a:t>The Future:	Four Domains</a:t>
            </a:r>
          </a:p>
          <a:p>
            <a:pPr marL="579437" indent="-514350">
              <a:buFont typeface="+mj-lt"/>
              <a:buAutoNum type="arabicPeriod"/>
              <a:defRPr/>
            </a:pPr>
            <a:r>
              <a:rPr lang="en-US" dirty="0"/>
              <a:t>The Future:  Information Explosion</a:t>
            </a:r>
          </a:p>
          <a:p>
            <a:pPr marL="579437" indent="-514350">
              <a:buFont typeface="+mj-lt"/>
              <a:buAutoNum type="arabicPeriod"/>
              <a:defRPr/>
            </a:pPr>
            <a:r>
              <a:rPr lang="en-US" dirty="0"/>
              <a:t>The Future:  Systems Thinking</a:t>
            </a:r>
          </a:p>
          <a:p>
            <a:pPr marL="579437" indent="-514350">
              <a:buFont typeface="+mj-lt"/>
              <a:buAutoNum type="arabicPeriod"/>
              <a:defRPr/>
            </a:pPr>
            <a:r>
              <a:rPr lang="en-US" sz="2800" dirty="0"/>
              <a:t>The Future:  	Electronic Solution Design</a:t>
            </a:r>
          </a:p>
          <a:p>
            <a:pPr marL="579437" indent="-514350">
              <a:buFont typeface="+mj-lt"/>
              <a:buAutoNum type="arabicPeriod"/>
              <a:defRPr/>
            </a:pPr>
            <a:r>
              <a:rPr lang="en-US" sz="2800" dirty="0"/>
              <a:t>The Future: 	Primary Care Practice Model</a:t>
            </a:r>
          </a:p>
          <a:p>
            <a:pPr marL="579437" indent="-514350">
              <a:buFont typeface="+mj-lt"/>
              <a:buAutoNum type="arabicPeriod"/>
              <a:defRPr/>
            </a:pPr>
            <a:r>
              <a:rPr lang="en-US" sz="2800" dirty="0"/>
              <a:t>The Future: 	SETMA As An Example</a:t>
            </a:r>
          </a:p>
          <a:p>
            <a:pPr marL="579437" indent="-514350">
              <a:buFont typeface="+mj-lt"/>
              <a:buAutoNum type="arabicPeriod"/>
              <a:defRPr/>
            </a:pPr>
            <a:r>
              <a:rPr lang="en-US" sz="2800" dirty="0"/>
              <a:t>The Future: 	Personal Mastery</a:t>
            </a:r>
          </a:p>
          <a:p>
            <a:pPr marL="579437" indent="-514350">
              <a:buFont typeface="+mj-lt"/>
              <a:buAutoNum type="arabicPeriod"/>
              <a:defRPr/>
            </a:pPr>
            <a:r>
              <a:rPr lang="en-US" sz="2800" dirty="0"/>
              <a:t> The Future:  Flexibility</a:t>
            </a:r>
          </a:p>
          <a:p>
            <a:pPr marL="579437" indent="-514350">
              <a:buFont typeface="+mj-lt"/>
              <a:buAutoNum type="arabicPeriod"/>
              <a:defRPr/>
            </a:pPr>
            <a:r>
              <a:rPr lang="en-US" sz="2800" dirty="0"/>
              <a:t> The Future:  Financing of Primary Care</a:t>
            </a:r>
          </a:p>
          <a:p>
            <a:pPr marL="579437" indent="-514350">
              <a:buFont typeface="+mj-lt"/>
              <a:buAutoNum type="arabicPeriod"/>
              <a:defRPr/>
            </a:pPr>
            <a:endParaRPr lang="en-US" sz="2800" dirty="0"/>
          </a:p>
          <a:p>
            <a:pPr marL="579437" indent="-514350">
              <a:buFont typeface="+mj-lt"/>
              <a:buAutoNum type="arabicPeriod"/>
              <a:defRPr/>
            </a:pPr>
            <a:endParaRPr lang="en-US" dirty="0"/>
          </a:p>
          <a:p>
            <a:pP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4301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1DD292F-1FF1-434A-B664-33573C52D675}" type="slidenum">
              <a:rPr lang="en-US" smtClean="0"/>
              <a:pPr fontAlgn="base">
                <a:spcBef>
                  <a:spcPct val="0"/>
                </a:spcBef>
                <a:spcAft>
                  <a:spcPct val="0"/>
                </a:spcAft>
                <a:defRPr/>
              </a:pPr>
              <a:t>40</a:t>
            </a:fld>
            <a:endParaRPr lang="en-US" dirty="0"/>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866900"/>
            <a:ext cx="84867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4403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014800-D8BB-40C7-AF71-4BDD0936426F}" type="slidenum">
              <a:rPr lang="en-US" smtClean="0"/>
              <a:pPr fontAlgn="base">
                <a:spcBef>
                  <a:spcPct val="0"/>
                </a:spcBef>
                <a:spcAft>
                  <a:spcPct val="0"/>
                </a:spcAft>
                <a:defRPr/>
              </a:pPr>
              <a:t>41</a:t>
            </a:fld>
            <a:endParaRPr lang="en-US" dirty="0"/>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7313"/>
            <a:ext cx="86868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45059"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DC04CC4-8B6F-4956-933A-01DF348535D8}" type="slidenum">
              <a:rPr lang="en-US" smtClean="0"/>
              <a:pPr fontAlgn="base">
                <a:spcBef>
                  <a:spcPct val="0"/>
                </a:spcBef>
                <a:spcAft>
                  <a:spcPct val="0"/>
                </a:spcAft>
                <a:defRPr/>
              </a:pPr>
              <a:t>42</a:t>
            </a:fld>
            <a:endParaRPr lang="en-US" dirty="0"/>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419350"/>
            <a:ext cx="87439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51203" name="Content Placeholder 2"/>
          <p:cNvSpPr>
            <a:spLocks noGrp="1"/>
          </p:cNvSpPr>
          <p:nvPr>
            <p:ph idx="1"/>
          </p:nvPr>
        </p:nvSpPr>
        <p:spPr>
          <a:xfrm>
            <a:off x="457200" y="1600200"/>
            <a:ext cx="8229600" cy="4854575"/>
          </a:xfrm>
        </p:spPr>
        <p:txBody>
          <a:bodyPr/>
          <a:lstStyle/>
          <a:p>
            <a:pPr eaLnBrk="1" hangingPunct="1"/>
            <a:r>
              <a:rPr lang="en-US"/>
              <a:t>SETMA can also compare different providers and clinics with one another:</a:t>
            </a:r>
          </a:p>
        </p:txBody>
      </p:sp>
      <p:sp>
        <p:nvSpPr>
          <p:cNvPr id="46084"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9D3DCB5-E59D-4418-AD69-761D9785026D}" type="slidenum">
              <a:rPr lang="en-US" smtClean="0"/>
              <a:pPr fontAlgn="base">
                <a:spcBef>
                  <a:spcPct val="0"/>
                </a:spcBef>
                <a:spcAft>
                  <a:spcPct val="0"/>
                </a:spcAft>
                <a:defRPr/>
              </a:pPr>
              <a:t>43</a:t>
            </a:fld>
            <a:endParaRPr lang="en-US" dirty="0"/>
          </a:p>
        </p:txBody>
      </p:sp>
      <p:pic>
        <p:nvPicPr>
          <p:cNvPr id="512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5342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3" name="Content Placeholder 2"/>
          <p:cNvSpPr>
            <a:spLocks noGrp="1"/>
          </p:cNvSpPr>
          <p:nvPr>
            <p:ph idx="1"/>
          </p:nvPr>
        </p:nvSpPr>
        <p:spPr>
          <a:xfrm>
            <a:off x="457200" y="1882775"/>
            <a:ext cx="8229600" cy="4572000"/>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dirty="0"/>
              <a:t>SETMA’s provider performance is benchmarked against published, evidence-based, national standards of care.  Because SETMA has deployed a robust Business Intelligence (BI, COGNOS) solution for data auditing and analytics, and because we have bought multiple licenses, practice leadership, informatics staff and healthcare providers can review performance outcomes.</a:t>
            </a:r>
          </a:p>
        </p:txBody>
      </p:sp>
      <p:sp>
        <p:nvSpPr>
          <p:cNvPr id="4710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BEF98DD-6876-44E9-8246-9B631F308C75}" type="slidenum">
              <a:rPr lang="en-US" smtClean="0"/>
              <a:pPr fontAlgn="base">
                <a:spcBef>
                  <a:spcPct val="0"/>
                </a:spcBef>
                <a:spcAft>
                  <a:spcPct val="0"/>
                </a:spcAft>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3" name="Content Placeholder 2"/>
          <p:cNvSpPr>
            <a:spLocks noGrp="1"/>
          </p:cNvSpPr>
          <p:nvPr>
            <p:ph idx="1"/>
          </p:nvPr>
        </p:nvSpPr>
        <p:spPr>
          <a:xfrm>
            <a:off x="457200" y="1882775"/>
            <a:ext cx="8229600" cy="4572000"/>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dirty="0"/>
              <a:t>SETMA also has monthly peer-review sessions with all providers.  The clinic is closed for a morning, and performance on quality metrics, patient satisfaction and gaps in care are discussed openly among all providers.  Collegial relationships and an organizational-cultural commitment to excellence make it possible for SETMA to be specific about needs for improvement in these monthly meetings.</a:t>
            </a:r>
          </a:p>
        </p:txBody>
      </p:sp>
      <p:sp>
        <p:nvSpPr>
          <p:cNvPr id="4813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69E2A06-AEA8-4B25-AA98-CDC58B4B9656}" type="slidenum">
              <a:rPr lang="en-US" smtClean="0"/>
              <a:pPr fontAlgn="base">
                <a:spcBef>
                  <a:spcPct val="0"/>
                </a:spcBef>
                <a:spcAft>
                  <a:spcPct val="0"/>
                </a:spcAft>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4915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C5E26F-B3AA-4E12-9926-770FEF4ED2AA}" type="slidenum">
              <a:rPr lang="en-US" smtClean="0"/>
              <a:pPr fontAlgn="base">
                <a:spcBef>
                  <a:spcPct val="0"/>
                </a:spcBef>
                <a:spcAft>
                  <a:spcPct val="0"/>
                </a:spcAft>
                <a:defRPr/>
              </a:pPr>
              <a:t>46</a:t>
            </a:fld>
            <a:endParaRPr lang="en-US" dirty="0"/>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2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24579" name="Content Placeholder 2"/>
          <p:cNvSpPr>
            <a:spLocks noGrp="1"/>
          </p:cNvSpPr>
          <p:nvPr>
            <p:ph idx="1"/>
          </p:nvPr>
        </p:nvSpPr>
        <p:spPr>
          <a:xfrm>
            <a:off x="457200" y="1774825"/>
            <a:ext cx="8534400" cy="4625975"/>
          </a:xfrm>
        </p:spPr>
        <p:txBody>
          <a:bodyPr>
            <a:normAutofit fontScale="92500" lnSpcReduction="10000"/>
          </a:bodyPr>
          <a:lstStyle/>
          <a:p>
            <a:pPr marL="448056" indent="-384048" eaLnBrk="1" fontAlgn="auto" hangingPunct="1">
              <a:spcAft>
                <a:spcPts val="0"/>
              </a:spcAft>
              <a:buFont typeface="Wingdings 2"/>
              <a:buChar char=""/>
              <a:defRPr/>
            </a:pPr>
            <a:r>
              <a:rPr lang="en-US" dirty="0"/>
              <a:t>Specific dashboards, such as the one above, have also been developed for programs such as the </a:t>
            </a:r>
            <a:r>
              <a:rPr lang="en-US" i="1" dirty="0"/>
              <a:t>NCQA Diabetes Recognition Program.  </a:t>
            </a:r>
            <a:r>
              <a:rPr lang="en-US" dirty="0"/>
              <a:t>All SETMA clinics and providers qualified for this recognition in 2010-2013.  </a:t>
            </a:r>
          </a:p>
          <a:p>
            <a:pPr marL="448056" indent="-384048" eaLnBrk="1" fontAlgn="auto" hangingPunct="1">
              <a:spcAft>
                <a:spcPts val="0"/>
              </a:spcAft>
              <a:buFont typeface="Wingdings 2"/>
              <a:buChar char=""/>
              <a:defRPr/>
            </a:pPr>
            <a:r>
              <a:rPr lang="en-US" dirty="0"/>
              <a:t>Quarterly and annually, we now measure this standard so as to make sure that we continue to improve.  As can be seen below, the dashboard gives the metric, the benchmark, the provider’s performance and the aggregate score required for recognition.  </a:t>
            </a:r>
          </a:p>
          <a:p>
            <a:pPr marL="448056" indent="-384048" eaLnBrk="1" fontAlgn="auto" hangingPunct="1">
              <a:spcAft>
                <a:spcPts val="0"/>
              </a:spcAft>
              <a:buFont typeface="Wingdings 2"/>
              <a:buChar char=""/>
              <a:defRPr/>
            </a:pPr>
            <a:endParaRPr lang="en-US" dirty="0"/>
          </a:p>
        </p:txBody>
      </p:sp>
      <p:sp>
        <p:nvSpPr>
          <p:cNvPr id="5018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C0452C1-7913-45F8-B2AB-2E11A1FB0CFB}" type="slidenum">
              <a:rPr lang="en-US" smtClean="0"/>
              <a:pPr fontAlgn="base">
                <a:spcBef>
                  <a:spcPct val="0"/>
                </a:spcBef>
                <a:spcAft>
                  <a:spcPct val="0"/>
                </a:spcAft>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56323" name="Content Placeholder 2"/>
          <p:cNvSpPr>
            <a:spLocks noGrp="1"/>
          </p:cNvSpPr>
          <p:nvPr>
            <p:ph idx="1"/>
          </p:nvPr>
        </p:nvSpPr>
        <p:spPr>
          <a:xfrm>
            <a:off x="457200" y="2057400"/>
            <a:ext cx="8534400" cy="4343400"/>
          </a:xfrm>
        </p:spPr>
        <p:txBody>
          <a:bodyPr/>
          <a:lstStyle/>
          <a:p>
            <a:pPr eaLnBrk="1" hangingPunct="1"/>
            <a:r>
              <a:rPr lang="en-US" sz="2800" dirty="0"/>
              <a:t>This material is given to the provider and it is posted on our website at </a:t>
            </a:r>
            <a:r>
              <a:rPr lang="en-US" sz="2800" u="sng" dirty="0">
                <a:hlinkClick r:id="rId2"/>
              </a:rPr>
              <a:t>www.jameslhollymd.com</a:t>
            </a:r>
            <a:r>
              <a:rPr lang="en-US" sz="2800" u="sng" dirty="0"/>
              <a:t> </a:t>
            </a:r>
            <a:r>
              <a:rPr lang="en-US" sz="2800" dirty="0"/>
              <a:t>under </a:t>
            </a:r>
            <a:r>
              <a:rPr lang="en-US" sz="2800" b="1" i="1" dirty="0"/>
              <a:t>Provider Performance, NCQA Diabetes Recognition Program Audit.  </a:t>
            </a:r>
          </a:p>
          <a:p>
            <a:pPr eaLnBrk="1" hangingPunct="1"/>
            <a:endParaRPr lang="en-US" sz="2800" b="1" i="1" dirty="0"/>
          </a:p>
          <a:p>
            <a:pPr eaLnBrk="1" hangingPunct="1"/>
            <a:r>
              <a:rPr lang="en-US" sz="2800" dirty="0"/>
              <a:t>Because all deficiencies in care are displayed in “red,” SETMA providers have developed their own commitment to “get the </a:t>
            </a:r>
            <a:r>
              <a:rPr lang="en-US" sz="2800" dirty="0">
                <a:solidFill>
                  <a:srgbClr val="FF0000"/>
                </a:solidFill>
              </a:rPr>
              <a:t>RED</a:t>
            </a:r>
            <a:r>
              <a:rPr lang="en-US" sz="2800" dirty="0"/>
              <a:t> out.” </a:t>
            </a:r>
          </a:p>
        </p:txBody>
      </p:sp>
      <p:sp>
        <p:nvSpPr>
          <p:cNvPr id="5120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00C9AB9-26EE-4565-9247-85D61B06F603}" type="slidenum">
              <a:rPr lang="en-US" smtClean="0"/>
              <a:pPr fontAlgn="base">
                <a:spcBef>
                  <a:spcPct val="0"/>
                </a:spcBef>
                <a:spcAft>
                  <a:spcPct val="0"/>
                </a:spcAft>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24ED450-BCFB-4293-960D-56AAF99AF6B3}" type="slidenum">
              <a:rPr lang="en-US" smtClean="0"/>
              <a:pPr fontAlgn="base">
                <a:spcBef>
                  <a:spcPct val="0"/>
                </a:spcBef>
                <a:spcAft>
                  <a:spcPct val="0"/>
                </a:spcAft>
                <a:defRPr/>
              </a:pPr>
              <a:t>49</a:t>
            </a:fld>
            <a:endParaRPr lang="en-US" dirty="0"/>
          </a:p>
        </p:txBody>
      </p:sp>
      <p:sp>
        <p:nvSpPr>
          <p:cNvPr id="57347" name="Rectangle 4"/>
          <p:cNvSpPr>
            <a:spLocks noChangeArrowheads="1"/>
          </p:cNvSpPr>
          <p:nvPr/>
        </p:nvSpPr>
        <p:spPr bwMode="auto">
          <a:xfrm>
            <a:off x="304800" y="1600200"/>
            <a:ext cx="84582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ts val="500"/>
              </a:spcBef>
              <a:spcAft>
                <a:spcPts val="500"/>
              </a:spcAft>
            </a:pPr>
            <a:r>
              <a:rPr lang="en-US" sz="2400">
                <a:latin typeface="Century Gothic" pitchFamily="34" charset="0"/>
              </a:rPr>
              <a:t>SETMA also tracks the following published quality performance measure sets:</a:t>
            </a:r>
          </a:p>
          <a:p>
            <a:pPr lvl="1" eaLnBrk="0" hangingPunct="0">
              <a:spcBef>
                <a:spcPts val="500"/>
              </a:spcBef>
              <a:spcAft>
                <a:spcPts val="500"/>
              </a:spcAft>
              <a:buClr>
                <a:schemeClr val="accent1"/>
              </a:buClr>
              <a:buFont typeface="Arial" charset="0"/>
              <a:buChar char="•"/>
            </a:pPr>
            <a:r>
              <a:rPr lang="en-US" sz="2400">
                <a:latin typeface="Century Gothic" pitchFamily="34" charset="0"/>
              </a:rPr>
              <a:t>HEDIS</a:t>
            </a:r>
          </a:p>
          <a:p>
            <a:pPr lvl="1" eaLnBrk="0" hangingPunct="0">
              <a:spcBef>
                <a:spcPts val="500"/>
              </a:spcBef>
              <a:spcAft>
                <a:spcPts val="500"/>
              </a:spcAft>
              <a:buClr>
                <a:schemeClr val="accent1"/>
              </a:buClr>
              <a:buFont typeface="Arial" charset="0"/>
              <a:buChar char="•"/>
            </a:pPr>
            <a:r>
              <a:rPr lang="en-US" sz="2400">
                <a:latin typeface="Century Gothic" pitchFamily="34" charset="0"/>
              </a:rPr>
              <a:t>NQF</a:t>
            </a:r>
          </a:p>
          <a:p>
            <a:pPr lvl="1" eaLnBrk="0" hangingPunct="0">
              <a:spcBef>
                <a:spcPts val="500"/>
              </a:spcBef>
              <a:spcAft>
                <a:spcPts val="500"/>
              </a:spcAft>
              <a:buClr>
                <a:schemeClr val="accent1"/>
              </a:buClr>
              <a:buFont typeface="Arial" charset="0"/>
              <a:buChar char="•"/>
            </a:pPr>
            <a:r>
              <a:rPr lang="en-US" sz="2400">
                <a:latin typeface="Century Gothic" pitchFamily="34" charset="0"/>
              </a:rPr>
              <a:t>AQA</a:t>
            </a:r>
          </a:p>
          <a:p>
            <a:pPr lvl="1" eaLnBrk="0" hangingPunct="0">
              <a:spcBef>
                <a:spcPts val="500"/>
              </a:spcBef>
              <a:spcAft>
                <a:spcPts val="500"/>
              </a:spcAft>
              <a:buClr>
                <a:schemeClr val="accent1"/>
              </a:buClr>
              <a:buFont typeface="Arial" charset="0"/>
              <a:buChar char="•"/>
            </a:pPr>
            <a:r>
              <a:rPr lang="en-US" sz="2400">
                <a:latin typeface="Century Gothic" pitchFamily="34" charset="0"/>
              </a:rPr>
              <a:t>PQRI</a:t>
            </a:r>
          </a:p>
          <a:p>
            <a:pPr lvl="1" eaLnBrk="0" hangingPunct="0">
              <a:spcBef>
                <a:spcPts val="500"/>
              </a:spcBef>
              <a:spcAft>
                <a:spcPts val="500"/>
              </a:spcAft>
              <a:buClr>
                <a:schemeClr val="accent1"/>
              </a:buClr>
              <a:buFont typeface="Arial" charset="0"/>
              <a:buChar char="•"/>
            </a:pPr>
            <a:r>
              <a:rPr lang="en-US" sz="2400">
                <a:latin typeface="Century Gothic" pitchFamily="34" charset="0"/>
              </a:rPr>
              <a:t>BTE</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4"/>
          <p:cNvSpPr txBox="1">
            <a:spLocks noChangeArrowheads="1"/>
          </p:cNvSpPr>
          <p:nvPr/>
        </p:nvSpPr>
        <p:spPr bwMode="auto">
          <a:xfrm>
            <a:off x="381000" y="50292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Century Gothic" pitchFamily="34" charset="0"/>
              </a:rPr>
              <a:t>Each is available to the provider, interactively at each patient encounter.</a:t>
            </a:r>
          </a:p>
        </p:txBody>
      </p:sp>
      <p:sp>
        <p:nvSpPr>
          <p:cNvPr id="7" name="Title 6"/>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Four Domains</a:t>
            </a:r>
          </a:p>
        </p:txBody>
      </p:sp>
      <p:sp>
        <p:nvSpPr>
          <p:cNvPr id="12291" name="Content Placeholder 2"/>
          <p:cNvSpPr>
            <a:spLocks noGrp="1"/>
          </p:cNvSpPr>
          <p:nvPr>
            <p:ph idx="1"/>
          </p:nvPr>
        </p:nvSpPr>
        <p:spPr>
          <a:xfrm>
            <a:off x="381000" y="1600200"/>
            <a:ext cx="8229600" cy="5334000"/>
          </a:xfrm>
        </p:spPr>
        <p:txBody>
          <a:bodyPr/>
          <a:lstStyle/>
          <a:p>
            <a:pPr marL="577850" indent="-514350">
              <a:spcBef>
                <a:spcPct val="0"/>
              </a:spcBef>
              <a:buFont typeface="Wingdings 2" pitchFamily="18" charset="2"/>
              <a:buNone/>
            </a:pPr>
            <a:r>
              <a:rPr lang="en-US" b="1"/>
              <a:t>Transformation of healthcare involves:</a:t>
            </a:r>
          </a:p>
          <a:p>
            <a:pPr marL="577850" indent="-514350">
              <a:spcBef>
                <a:spcPct val="0"/>
              </a:spcBef>
              <a:buFont typeface="Wingdings 2" pitchFamily="18" charset="2"/>
              <a:buNone/>
            </a:pPr>
            <a:endParaRPr lang="en-US" b="1"/>
          </a:p>
          <a:p>
            <a:pPr marL="577850" indent="-514350">
              <a:spcBef>
                <a:spcPct val="0"/>
              </a:spcBef>
              <a:buFont typeface="Century Gothic" pitchFamily="34" charset="0"/>
              <a:buAutoNum type="arabicPeriod"/>
            </a:pPr>
            <a:r>
              <a:rPr lang="en-US" b="1"/>
              <a:t>Method:  </a:t>
            </a:r>
            <a:r>
              <a:rPr lang="en-US"/>
              <a:t>electronic patient management</a:t>
            </a:r>
          </a:p>
          <a:p>
            <a:pPr marL="577850" indent="-514350">
              <a:spcBef>
                <a:spcPct val="0"/>
              </a:spcBef>
              <a:buFont typeface="Century Gothic" pitchFamily="34" charset="0"/>
              <a:buAutoNum type="arabicPeriod"/>
            </a:pPr>
            <a:r>
              <a:rPr lang="en-US" b="1"/>
              <a:t>Content:  </a:t>
            </a:r>
            <a:r>
              <a:rPr lang="en-US"/>
              <a:t>evidenced-based medicine</a:t>
            </a:r>
          </a:p>
          <a:p>
            <a:pPr marL="577850" indent="-514350">
              <a:spcBef>
                <a:spcPct val="0"/>
              </a:spcBef>
              <a:buFont typeface="Century Gothic" pitchFamily="34" charset="0"/>
              <a:buAutoNum type="arabicPeriod"/>
            </a:pPr>
            <a:r>
              <a:rPr lang="en-US" b="1"/>
              <a:t>Structure and organization:</a:t>
            </a:r>
            <a:r>
              <a:rPr lang="en-US"/>
              <a:t>  patient-centered medical home</a:t>
            </a:r>
          </a:p>
          <a:p>
            <a:pPr marL="577850" indent="-514350">
              <a:spcBef>
                <a:spcPct val="0"/>
              </a:spcBef>
              <a:buFont typeface="Century Gothic" pitchFamily="34" charset="0"/>
              <a:buAutoNum type="arabicPeriod"/>
            </a:pPr>
            <a:r>
              <a:rPr lang="en-US" b="1"/>
              <a:t>Payment methodology:  </a:t>
            </a:r>
            <a:r>
              <a:rPr lang="en-US"/>
              <a:t>capitation with payment for quality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8262F30-A247-40B8-890C-C5BB24336106}" type="slidenum">
              <a:rPr lang="en-US" smtClean="0"/>
              <a:pPr fontAlgn="base">
                <a:spcBef>
                  <a:spcPct val="0"/>
                </a:spcBef>
                <a:spcAft>
                  <a:spcPct val="0"/>
                </a:spcAft>
                <a:defRPr/>
              </a:pPr>
              <a:t>50</a:t>
            </a:fld>
            <a:endParaRPr lang="en-US" dirty="0"/>
          </a:p>
        </p:txBody>
      </p:sp>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5627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4FC67ED-1E7D-421A-BDAD-D302DF7FA1BD}" type="slidenum">
              <a:rPr lang="en-US" smtClean="0"/>
              <a:pPr fontAlgn="base">
                <a:spcBef>
                  <a:spcPct val="0"/>
                </a:spcBef>
                <a:spcAft>
                  <a:spcPct val="0"/>
                </a:spcAft>
                <a:defRPr/>
              </a:pPr>
              <a:t>51</a:t>
            </a:fld>
            <a:endParaRPr lang="en-US" dirty="0"/>
          </a:p>
        </p:txBody>
      </p:sp>
      <p:sp>
        <p:nvSpPr>
          <p:cNvPr id="59395" name="Rectangle 4"/>
          <p:cNvSpPr>
            <a:spLocks noChangeArrowheads="1"/>
          </p:cNvSpPr>
          <p:nvPr/>
        </p:nvSpPr>
        <p:spPr bwMode="auto">
          <a:xfrm>
            <a:off x="304800" y="179228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ts val="500"/>
              </a:spcBef>
              <a:spcAft>
                <a:spcPts val="500"/>
              </a:spcAft>
            </a:pPr>
            <a:r>
              <a:rPr lang="en-US" sz="3600">
                <a:latin typeface="Calibri" pitchFamily="34" charset="0"/>
              </a:rPr>
              <a:t>PQRI</a:t>
            </a:r>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7097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60419" name="Content Placeholder 2"/>
          <p:cNvSpPr>
            <a:spLocks noGrp="1"/>
          </p:cNvSpPr>
          <p:nvPr>
            <p:ph idx="1"/>
          </p:nvPr>
        </p:nvSpPr>
        <p:spPr>
          <a:xfrm>
            <a:off x="457200" y="1600200"/>
            <a:ext cx="8229600" cy="4854575"/>
          </a:xfrm>
        </p:spPr>
        <p:txBody>
          <a:bodyPr/>
          <a:lstStyle/>
          <a:p>
            <a:pPr eaLnBrk="1" hangingPunct="1"/>
            <a:endParaRPr lang="en-US" sz="2400"/>
          </a:p>
          <a:p>
            <a:pPr eaLnBrk="1" hangingPunct="1"/>
            <a:r>
              <a:rPr lang="en-US" sz="2400"/>
              <a:t>A “</a:t>
            </a:r>
            <a:r>
              <a:rPr lang="en-US" sz="2400" i="1"/>
              <a:t>cluster</a:t>
            </a:r>
            <a:r>
              <a:rPr lang="en-US" sz="2400"/>
              <a:t>” is seven or more quality metrics for a single condition, i.e., diabetes, hypertension, etc.</a:t>
            </a:r>
          </a:p>
          <a:p>
            <a:pPr eaLnBrk="1" hangingPunct="1"/>
            <a:endParaRPr lang="en-US" sz="2400"/>
          </a:p>
          <a:p>
            <a:pPr eaLnBrk="1" hangingPunct="1"/>
            <a:r>
              <a:rPr lang="en-US" sz="2400"/>
              <a:t>A “</a:t>
            </a:r>
            <a:r>
              <a:rPr lang="en-US" sz="2400" i="1"/>
              <a:t>galaxy</a:t>
            </a:r>
            <a:r>
              <a:rPr lang="en-US" sz="2400"/>
              <a:t>” is multiple clusters for the same patient, i.e., diabetes, hypertension, lipids, CHF, etc.</a:t>
            </a:r>
          </a:p>
          <a:p>
            <a:pPr eaLnBrk="1" hangingPunct="1"/>
            <a:endParaRPr lang="en-US" sz="2400"/>
          </a:p>
          <a:p>
            <a:pPr eaLnBrk="1" hangingPunct="1"/>
            <a:r>
              <a:rPr lang="en-US" sz="2400"/>
              <a:t>Fulfilling a single or a few quality metrics does not change outcomes, but fulfilling “clusters” and “galaxies” of metrics at the point-of-care can and </a:t>
            </a:r>
            <a:r>
              <a:rPr lang="en-US" sz="2400" i="1"/>
              <a:t>will</a:t>
            </a:r>
            <a:r>
              <a:rPr lang="en-US" sz="2400"/>
              <a:t> change outcomes.</a:t>
            </a:r>
          </a:p>
          <a:p>
            <a:pPr eaLnBrk="1" hangingPunct="1"/>
            <a:endParaRPr lang="en-US" sz="2400"/>
          </a:p>
        </p:txBody>
      </p:sp>
      <p:sp>
        <p:nvSpPr>
          <p:cNvPr id="5632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D3A0839-3878-4FAD-89C1-09CE08EBAAF9}" type="slidenum">
              <a:rPr lang="en-US" smtClean="0"/>
              <a:pPr fontAlgn="base">
                <a:spcBef>
                  <a:spcPct val="0"/>
                </a:spcBef>
                <a:spcAft>
                  <a:spcPct val="0"/>
                </a:spcAft>
                <a:defRPr/>
              </a:pPr>
              <a:t>52</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5575"/>
            <a:ext cx="8915400" cy="1252538"/>
          </a:xfrm>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pic>
        <p:nvPicPr>
          <p:cNvPr id="61443" name="Content Placeholder 7" descr="Diabetes Fina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8300" y="1882775"/>
            <a:ext cx="5867400" cy="4572000"/>
          </a:xfrm>
        </p:spPr>
      </p:pic>
      <p:sp>
        <p:nvSpPr>
          <p:cNvPr id="5734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90D49B-DA5C-4E0A-A847-C1CFC371B652}" type="slidenum">
              <a:rPr lang="en-US" smtClean="0"/>
              <a:pPr fontAlgn="base">
                <a:spcBef>
                  <a:spcPct val="0"/>
                </a:spcBef>
                <a:spcAft>
                  <a:spcPct val="0"/>
                </a:spcAft>
                <a:defRPr/>
              </a:pPr>
              <a:t>53</a:t>
            </a:fld>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4" descr="Galaxy Fina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25" y="1882775"/>
            <a:ext cx="5492750" cy="4572000"/>
          </a:xfrm>
        </p:spPr>
      </p:pic>
      <p:sp>
        <p:nvSpPr>
          <p:cNvPr id="5837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404D58-20E7-4842-B046-14E873AC8BA9}" type="slidenum">
              <a:rPr lang="en-US" smtClean="0"/>
              <a:pPr fontAlgn="base">
                <a:spcBef>
                  <a:spcPct val="0"/>
                </a:spcBef>
                <a:spcAft>
                  <a:spcPct val="0"/>
                </a:spcAft>
                <a:defRPr/>
              </a:pPr>
              <a:t>54</a:t>
            </a:fld>
            <a:endParaRPr lang="en-US" dirty="0"/>
          </a:p>
        </p:txBody>
      </p:sp>
      <p:sp>
        <p:nvSpPr>
          <p:cNvPr id="6"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ACAC828-F768-4721-A44A-F3D1B60A8D7D}" type="slidenum">
              <a:rPr lang="en-US" smtClean="0"/>
              <a:pPr fontAlgn="base">
                <a:spcBef>
                  <a:spcPct val="0"/>
                </a:spcBef>
                <a:spcAft>
                  <a:spcPct val="0"/>
                </a:spcAft>
                <a:defRPr/>
              </a:pPr>
              <a:t>55</a:t>
            </a:fld>
            <a:endParaRPr lang="en-US" dirty="0"/>
          </a:p>
        </p:txBody>
      </p:sp>
      <p:sp>
        <p:nvSpPr>
          <p:cNvPr id="63491" name="TextBox 3"/>
          <p:cNvSpPr txBox="1">
            <a:spLocks noChangeArrowheads="1"/>
          </p:cNvSpPr>
          <p:nvPr/>
        </p:nvSpPr>
        <p:spPr bwMode="auto">
          <a:xfrm>
            <a:off x="533400" y="2133600"/>
            <a:ext cx="838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Century Gothic" pitchFamily="34" charset="0"/>
              </a:rPr>
              <a:t>Unlike a single metric, such as “was the blood pressure taken,” which will not improve care, fulfilling and then auditing a “cluster” or a “galaxy of clusters” in the care of a patient </a:t>
            </a:r>
            <a:r>
              <a:rPr lang="en-US" sz="2800" b="1" i="1">
                <a:latin typeface="Century Gothic" pitchFamily="34" charset="0"/>
              </a:rPr>
              <a:t>will</a:t>
            </a:r>
            <a:r>
              <a:rPr lang="en-US" sz="2800">
                <a:latin typeface="Century Gothic" pitchFamily="34" charset="0"/>
              </a:rPr>
              <a:t> improve treatment outcomes and </a:t>
            </a:r>
            <a:r>
              <a:rPr lang="en-US" sz="2800" b="1" i="1">
                <a:latin typeface="Century Gothic" pitchFamily="34" charset="0"/>
              </a:rPr>
              <a:t>will</a:t>
            </a:r>
            <a:r>
              <a:rPr lang="en-US" sz="2800">
                <a:latin typeface="Century Gothic" pitchFamily="34" charset="0"/>
              </a:rPr>
              <a:t> result in quality care.</a:t>
            </a:r>
          </a:p>
          <a:p>
            <a:pPr eaLnBrk="1" hangingPunct="1"/>
            <a:endParaRPr lang="en-US" sz="2800">
              <a:latin typeface="Calibri" pitchFamily="34" charset="0"/>
            </a:endParaRPr>
          </a:p>
          <a:p>
            <a:pPr eaLnBrk="1" hangingPunct="1"/>
            <a:endParaRPr lang="en-US" sz="2800">
              <a:latin typeface="Calibri" pitchFamily="34" charset="0"/>
            </a:endParaRPr>
          </a:p>
        </p:txBody>
      </p:sp>
      <p:sp>
        <p:nvSpPr>
          <p:cNvPr id="6" name="Title 5"/>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5958CE0-EF34-4FA3-90A5-8EF6230EF8D5}" type="slidenum">
              <a:rPr lang="en-US" smtClean="0"/>
              <a:pPr fontAlgn="base">
                <a:spcBef>
                  <a:spcPct val="0"/>
                </a:spcBef>
                <a:spcAft>
                  <a:spcPct val="0"/>
                </a:spcAft>
                <a:defRPr/>
              </a:pPr>
              <a:t>56</a:t>
            </a:fld>
            <a:endParaRPr lang="en-US" dirty="0"/>
          </a:p>
        </p:txBody>
      </p:sp>
      <p:sp>
        <p:nvSpPr>
          <p:cNvPr id="64515" name="TextBox 3"/>
          <p:cNvSpPr txBox="1">
            <a:spLocks noChangeArrowheads="1"/>
          </p:cNvSpPr>
          <p:nvPr/>
        </p:nvSpPr>
        <p:spPr bwMode="auto">
          <a:xfrm>
            <a:off x="76200" y="1835150"/>
            <a:ext cx="3810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Century Gothic" pitchFamily="34" charset="0"/>
              </a:rPr>
              <a:t>What is most often missing in quality improvement initiative is real-time, auditing with comparative display of results, and public reporting.</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28800"/>
            <a:ext cx="51149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D3A5DF1-4D85-415C-8849-DB64E3A81C54}" type="slidenum">
              <a:rPr lang="en-US" smtClean="0"/>
              <a:pPr fontAlgn="base">
                <a:spcBef>
                  <a:spcPct val="0"/>
                </a:spcBef>
                <a:spcAft>
                  <a:spcPct val="0"/>
                </a:spcAft>
                <a:defRPr/>
              </a:pPr>
              <a:t>57</a:t>
            </a:fld>
            <a:endParaRPr lang="en-US" dirty="0"/>
          </a:p>
        </p:txBody>
      </p:sp>
      <p:sp>
        <p:nvSpPr>
          <p:cNvPr id="65539" name="Rectangle 4"/>
          <p:cNvSpPr>
            <a:spLocks noChangeArrowheads="1"/>
          </p:cNvSpPr>
          <p:nvPr/>
        </p:nvSpPr>
        <p:spPr bwMode="auto">
          <a:xfrm>
            <a:off x="304800" y="1898650"/>
            <a:ext cx="85344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Aft>
                <a:spcPts val="500"/>
              </a:spcAft>
            </a:pPr>
            <a:r>
              <a:rPr lang="en-US" sz="2400">
                <a:latin typeface="Century Gothic" pitchFamily="34" charset="0"/>
              </a:rPr>
              <a:t>SETMA employed Business Intelligence (BI) software to audit provider performance and compliance.</a:t>
            </a:r>
          </a:p>
          <a:p>
            <a:pPr eaLnBrk="0" hangingPunct="0">
              <a:spcAft>
                <a:spcPts val="500"/>
              </a:spcAft>
            </a:pPr>
            <a:endParaRPr lang="en-US" sz="1100">
              <a:latin typeface="Century Gothic" pitchFamily="34" charset="0"/>
            </a:endParaRPr>
          </a:p>
          <a:p>
            <a:pPr eaLnBrk="0" hangingPunct="0">
              <a:spcAft>
                <a:spcPts val="500"/>
              </a:spcAft>
            </a:pPr>
            <a:r>
              <a:rPr lang="en-US" sz="2400">
                <a:latin typeface="Century Gothic" pitchFamily="34" charset="0"/>
              </a:rPr>
              <a:t>SETMA’s BI Project allows all providers to:</a:t>
            </a:r>
          </a:p>
          <a:p>
            <a:pPr eaLnBrk="0" hangingPunct="0">
              <a:spcAft>
                <a:spcPts val="500"/>
              </a:spcAft>
            </a:pPr>
            <a:endParaRPr lang="en-US" sz="900">
              <a:latin typeface="Century Gothic" pitchFamily="34" charset="0"/>
            </a:endParaRPr>
          </a:p>
          <a:p>
            <a:pPr marL="914400" lvl="1" indent="-457200" eaLnBrk="0" hangingPunct="0">
              <a:spcAft>
                <a:spcPts val="500"/>
              </a:spcAft>
              <a:buFont typeface="Impact" pitchFamily="34" charset="0"/>
              <a:buAutoNum type="arabicPeriod"/>
            </a:pPr>
            <a:r>
              <a:rPr lang="en-US" sz="2400">
                <a:latin typeface="Century Gothic" pitchFamily="34" charset="0"/>
              </a:rPr>
              <a:t>Display their performance for their entire patient base</a:t>
            </a:r>
          </a:p>
          <a:p>
            <a:pPr marL="914400" lvl="1" indent="-457200" eaLnBrk="0" hangingPunct="0">
              <a:spcAft>
                <a:spcPts val="500"/>
              </a:spcAft>
              <a:buFont typeface="Impact" pitchFamily="34" charset="0"/>
              <a:buAutoNum type="arabicPeriod"/>
            </a:pPr>
            <a:r>
              <a:rPr lang="en-US" sz="2400">
                <a:latin typeface="Century Gothic" pitchFamily="34" charset="0"/>
              </a:rPr>
              <a:t>Compare their performance to all practice providers</a:t>
            </a:r>
          </a:p>
          <a:p>
            <a:pPr marL="914400" lvl="1" indent="-457200" eaLnBrk="0" hangingPunct="0">
              <a:spcAft>
                <a:spcPts val="500"/>
              </a:spcAft>
              <a:buFont typeface="Impact" pitchFamily="34" charset="0"/>
              <a:buAutoNum type="arabicPeriod"/>
            </a:pPr>
            <a:r>
              <a:rPr lang="en-US" sz="2400">
                <a:latin typeface="Century Gothic" pitchFamily="34" charset="0"/>
              </a:rPr>
              <a:t>See outcome trends to identify areas for improvement</a:t>
            </a:r>
          </a:p>
          <a:p>
            <a:pPr marL="914400" lvl="1" indent="-457200" eaLnBrk="0" hangingPunct="0">
              <a:spcAft>
                <a:spcPts val="500"/>
              </a:spcAft>
              <a:buFont typeface="Impact" pitchFamily="34" charset="0"/>
              <a:buAutoNum type="arabicPeriod"/>
            </a:pPr>
            <a:r>
              <a:rPr lang="en-US" sz="2400">
                <a:latin typeface="Century Gothic" pitchFamily="34" charset="0"/>
              </a:rPr>
              <a:t>See this at the point-of-care</a:t>
            </a:r>
          </a:p>
        </p:txBody>
      </p:sp>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41D734-DECB-4443-911A-29C48969F9DD}" type="slidenum">
              <a:rPr lang="en-US" smtClean="0"/>
              <a:pPr fontAlgn="base">
                <a:spcBef>
                  <a:spcPct val="0"/>
                </a:spcBef>
                <a:spcAft>
                  <a:spcPct val="0"/>
                </a:spcAft>
                <a:defRPr/>
              </a:pPr>
              <a:t>58</a:t>
            </a:fld>
            <a:endParaRPr lang="en-US" dirty="0"/>
          </a:p>
        </p:txBody>
      </p:sp>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pic>
        <p:nvPicPr>
          <p:cNvPr id="665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2057400"/>
            <a:ext cx="724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2F25B76-6BF5-421C-951A-5AA9C3204624}" type="slidenum">
              <a:rPr lang="en-US" smtClean="0"/>
              <a:pPr fontAlgn="base">
                <a:spcBef>
                  <a:spcPct val="0"/>
                </a:spcBef>
                <a:spcAft>
                  <a:spcPct val="0"/>
                </a:spcAft>
                <a:defRPr/>
              </a:pPr>
              <a:t>59</a:t>
            </a:fld>
            <a:endParaRPr lang="en-US" dirty="0"/>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677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Future of Primary Care:  SETMA</a:t>
            </a:r>
          </a:p>
        </p:txBody>
      </p:sp>
      <p:sp>
        <p:nvSpPr>
          <p:cNvPr id="13315" name="Content Placeholder 2"/>
          <p:cNvSpPr>
            <a:spLocks noGrp="1"/>
          </p:cNvSpPr>
          <p:nvPr>
            <p:ph idx="1"/>
          </p:nvPr>
        </p:nvSpPr>
        <p:spPr>
          <a:xfrm>
            <a:off x="457200" y="1882775"/>
            <a:ext cx="8229600" cy="4572000"/>
          </a:xfrm>
        </p:spPr>
        <p:txBody>
          <a:bodyPr/>
          <a:lstStyle/>
          <a:p>
            <a:r>
              <a:rPr lang="en-US"/>
              <a:t>NCQA Tier III Patient-Centered MH</a:t>
            </a:r>
          </a:p>
          <a:p>
            <a:r>
              <a:rPr lang="en-US"/>
              <a:t>AAAHC Accredited Ambulatory Care</a:t>
            </a:r>
          </a:p>
          <a:p>
            <a:r>
              <a:rPr lang="en-US"/>
              <a:t>AAAHC Accredited Medical Home</a:t>
            </a:r>
          </a:p>
          <a:p>
            <a:r>
              <a:rPr lang="en-US"/>
              <a:t>Joslin Diabetes Center Affiliate</a:t>
            </a:r>
          </a:p>
          <a:p>
            <a:r>
              <a:rPr lang="en-US"/>
              <a:t>NCQA Diabetes Recognition</a:t>
            </a:r>
          </a:p>
          <a:p>
            <a:r>
              <a:rPr lang="en-US"/>
              <a:t>AHRQ Published SETMA’s LESS Initiative</a:t>
            </a:r>
          </a:p>
          <a:p>
            <a:r>
              <a:rPr lang="en-US"/>
              <a:t>Innovator of the Year 2011</a:t>
            </a:r>
          </a:p>
          <a:p>
            <a:r>
              <a:rPr lang="en-US"/>
              <a:t>Exemplary Practice ONC for CDS</a:t>
            </a:r>
          </a:p>
          <a:p>
            <a:pPr>
              <a:buFont typeface="Wingdings 2" pitchFamily="18" charset="2"/>
              <a:buNone/>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C01CC84-2FE7-469E-9241-6172808DA320}" type="slidenum">
              <a:rPr lang="en-US" smtClean="0"/>
              <a:pPr fontAlgn="base">
                <a:spcBef>
                  <a:spcPct val="0"/>
                </a:spcBef>
                <a:spcAft>
                  <a:spcPct val="0"/>
                </a:spcAft>
                <a:defRPr/>
              </a:pPr>
              <a:t>60</a:t>
            </a:fld>
            <a:endParaRPr lang="en-US" dirty="0"/>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76388"/>
            <a:ext cx="7237413"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1F1DB86-263F-418F-8A92-67A5629C7DCF}" type="slidenum">
              <a:rPr lang="en-US" smtClean="0"/>
              <a:pPr fontAlgn="base">
                <a:spcBef>
                  <a:spcPct val="0"/>
                </a:spcBef>
                <a:spcAft>
                  <a:spcPct val="0"/>
                </a:spcAft>
                <a:defRPr/>
              </a:pPr>
              <a:t>61</a:t>
            </a:fld>
            <a:endParaRPr lang="en-US" dirty="0"/>
          </a:p>
        </p:txBody>
      </p:sp>
      <p:sp>
        <p:nvSpPr>
          <p:cNvPr id="69635" name="Rectangle 4"/>
          <p:cNvSpPr>
            <a:spLocks noChangeArrowheads="1"/>
          </p:cNvSpPr>
          <p:nvPr/>
        </p:nvSpPr>
        <p:spPr bwMode="auto">
          <a:xfrm>
            <a:off x="228600" y="1436688"/>
            <a:ext cx="85344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ts val="500"/>
              </a:spcBef>
              <a:spcAft>
                <a:spcPts val="500"/>
              </a:spcAft>
            </a:pPr>
            <a:r>
              <a:rPr lang="en-US" sz="2000">
                <a:latin typeface="Century Gothic" pitchFamily="34" charset="0"/>
              </a:rPr>
              <a:t>Beyond how one provider performs (tracking and auditing), SETMA looks at data as a whole (analyzing) from which to develop new strategies for improving patient care.</a:t>
            </a:r>
          </a:p>
          <a:p>
            <a:pPr eaLnBrk="0" hangingPunct="0">
              <a:spcBef>
                <a:spcPts val="500"/>
              </a:spcBef>
              <a:spcAft>
                <a:spcPts val="500"/>
              </a:spcAft>
            </a:pPr>
            <a:endParaRPr lang="en-US" sz="2000">
              <a:latin typeface="Century Gothic" pitchFamily="34" charset="0"/>
            </a:endParaRPr>
          </a:p>
          <a:p>
            <a:pPr eaLnBrk="0" hangingPunct="0">
              <a:spcBef>
                <a:spcPts val="500"/>
              </a:spcBef>
              <a:spcAft>
                <a:spcPts val="500"/>
              </a:spcAft>
            </a:pPr>
            <a:r>
              <a:rPr lang="en-US" sz="2000">
                <a:latin typeface="Century Gothic" pitchFamily="34" charset="0"/>
              </a:rPr>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pPr>
            <a:r>
              <a:rPr lang="en-US" sz="2000">
                <a:latin typeface="Century Gothic" pitchFamily="34" charset="0"/>
              </a:rPr>
              <a:t>Frequency of visits</a:t>
            </a:r>
          </a:p>
          <a:p>
            <a:pPr lvl="1" eaLnBrk="0" hangingPunct="0">
              <a:spcBef>
                <a:spcPts val="500"/>
              </a:spcBef>
              <a:spcAft>
                <a:spcPts val="500"/>
              </a:spcAft>
              <a:buFont typeface="Arial" charset="0"/>
              <a:buChar char="•"/>
            </a:pPr>
            <a:r>
              <a:rPr lang="en-US" sz="2000">
                <a:latin typeface="Century Gothic" pitchFamily="34" charset="0"/>
              </a:rPr>
              <a:t>Frequency of key testing</a:t>
            </a:r>
          </a:p>
          <a:p>
            <a:pPr lvl="1" eaLnBrk="0" hangingPunct="0">
              <a:spcBef>
                <a:spcPts val="500"/>
              </a:spcBef>
              <a:spcAft>
                <a:spcPts val="500"/>
              </a:spcAft>
              <a:buFont typeface="Arial" charset="0"/>
              <a:buChar char="•"/>
            </a:pPr>
            <a:r>
              <a:rPr lang="en-US" sz="2000">
                <a:latin typeface="Century Gothic" pitchFamily="34" charset="0"/>
              </a:rPr>
              <a:t>Number of medications prescribed</a:t>
            </a:r>
          </a:p>
          <a:p>
            <a:pPr lvl="1" eaLnBrk="0" hangingPunct="0">
              <a:spcBef>
                <a:spcPts val="500"/>
              </a:spcBef>
              <a:spcAft>
                <a:spcPts val="500"/>
              </a:spcAft>
              <a:buFont typeface="Arial" charset="0"/>
              <a:buChar char="•"/>
            </a:pPr>
            <a:r>
              <a:rPr lang="en-US" sz="2000">
                <a:latin typeface="Century Gothic" pitchFamily="34" charset="0"/>
              </a:rPr>
              <a:t>Were changes in treatments made, if patient not to goal</a:t>
            </a:r>
          </a:p>
          <a:p>
            <a:pPr lvl="1" eaLnBrk="0" hangingPunct="0">
              <a:spcBef>
                <a:spcPts val="500"/>
              </a:spcBef>
              <a:spcAft>
                <a:spcPts val="500"/>
              </a:spcAft>
              <a:buFont typeface="Arial" charset="0"/>
              <a:buChar char="•"/>
            </a:pPr>
            <a:r>
              <a:rPr lang="en-US" sz="2000">
                <a:latin typeface="Century Gothic" pitchFamily="34" charset="0"/>
              </a:rPr>
              <a:t>Referrals to educational programs</a:t>
            </a:r>
          </a:p>
          <a:p>
            <a:pPr lvl="1" eaLnBrk="0" hangingPunct="0">
              <a:spcBef>
                <a:spcPts val="500"/>
              </a:spcBef>
              <a:spcAft>
                <a:spcPts val="500"/>
              </a:spcAft>
              <a:buFont typeface="Arial" charset="0"/>
              <a:buChar char="•"/>
            </a:pPr>
            <a:r>
              <a:rPr lang="en-US" sz="2000">
                <a:latin typeface="Century Gothic" pitchFamily="34" charset="0"/>
              </a:rPr>
              <a:t>Etc.</a:t>
            </a:r>
          </a:p>
        </p:txBody>
      </p:sp>
      <p:sp>
        <p:nvSpPr>
          <p:cNvPr id="5" name="Title 4"/>
          <p:cNvSpPr>
            <a:spLocks noGrp="1"/>
          </p:cNvSpPr>
          <p:nvPr>
            <p:ph type="title"/>
          </p:nvPr>
        </p:nvSpPr>
        <p:spPr/>
        <p:txBody>
          <a:bodyPr/>
          <a:lstStyle/>
          <a:p>
            <a:pPr marL="484632" indent="0" eaLnBrk="1" fontAlgn="auto" hangingPunct="1">
              <a:spcAft>
                <a:spcPts val="0"/>
              </a:spcAft>
              <a:defRPr/>
            </a:pPr>
            <a:r>
              <a:rPr lang="en-US" sz="3200" dirty="0">
                <a:solidFill>
                  <a:schemeClr val="accent1">
                    <a:tint val="83000"/>
                    <a:satMod val="150000"/>
                  </a:schemeClr>
                </a:solidFill>
              </a:rPr>
              <a:t>Auditing Performance After The Visit</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33525"/>
            <a:ext cx="87534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99ECA9A-4048-4DE1-A9D8-3D2AFCC88528}" type="slidenum">
              <a:rPr lang="en-US" smtClean="0"/>
              <a:pPr fontAlgn="base">
                <a:spcBef>
                  <a:spcPct val="0"/>
                </a:spcBef>
                <a:spcAft>
                  <a:spcPct val="0"/>
                </a:spcAft>
                <a:defRPr/>
              </a:pPr>
              <a:t>62</a:t>
            </a:fld>
            <a:endParaRPr lang="en-US" dirty="0"/>
          </a:p>
        </p:txBody>
      </p:sp>
      <p:sp>
        <p:nvSpPr>
          <p:cNvPr id="6" name="Title 1"/>
          <p:cNvSpPr>
            <a:spLocks noGrp="1"/>
          </p:cNvSpPr>
          <p:nvPr>
            <p:ph type="title"/>
          </p:nvPr>
        </p:nvSpPr>
        <p:spPr>
          <a:xfrm>
            <a:off x="228600" y="76200"/>
            <a:ext cx="8229600" cy="1252538"/>
          </a:xfrm>
        </p:spPr>
        <p:txBody>
          <a:bodyPr rtlCol="0"/>
          <a:lstStyle/>
          <a:p>
            <a:pPr marL="484632" indent="0" eaLnBrk="1" fontAlgn="auto" hangingPunct="1">
              <a:spcAft>
                <a:spcPts val="0"/>
              </a:spcAft>
              <a:defRPr/>
            </a:pPr>
            <a:r>
              <a:rPr lang="en-US" sz="3200" dirty="0">
                <a:solidFill>
                  <a:schemeClr val="accent1">
                    <a:tint val="83000"/>
                    <a:satMod val="150000"/>
                  </a:schemeClr>
                </a:solidFill>
              </a:rPr>
              <a:t>Analyzing Provider Performance</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04950"/>
            <a:ext cx="8772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9525"/>
            <a:ext cx="51720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38575"/>
            <a:ext cx="32004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28600" y="76200"/>
            <a:ext cx="8229600" cy="1252538"/>
          </a:xfrm>
        </p:spPr>
        <p:txBody>
          <a:bodyPr rtlCol="0"/>
          <a:lstStyle/>
          <a:p>
            <a:pPr marL="484632" indent="0" eaLnBrk="1" fontAlgn="auto" hangingPunct="1">
              <a:spcAft>
                <a:spcPts val="0"/>
              </a:spcAft>
              <a:defRPr/>
            </a:pPr>
            <a:r>
              <a:rPr lang="en-US" sz="3200" dirty="0">
                <a:solidFill>
                  <a:schemeClr val="accent1">
                    <a:tint val="83000"/>
                    <a:satMod val="150000"/>
                  </a:schemeClr>
                </a:solidFill>
              </a:rPr>
              <a:t>Analyzing Provider Performance</a:t>
            </a:r>
          </a:p>
        </p:txBody>
      </p:sp>
      <p:sp>
        <p:nvSpPr>
          <p:cNvPr id="6759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FC988C9-9DA3-47A9-A92F-068779CD18C8}" type="slidenum">
              <a:rPr lang="en-US" smtClean="0"/>
              <a:pPr fontAlgn="base">
                <a:spcBef>
                  <a:spcPct val="0"/>
                </a:spcBef>
                <a:spcAft>
                  <a:spcPct val="0"/>
                </a:spcAft>
                <a:defRPr/>
              </a:pPr>
              <a:t>63</a:t>
            </a:fld>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00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8446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76600"/>
            <a:ext cx="66865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28600" y="76200"/>
            <a:ext cx="8229600" cy="1252538"/>
          </a:xfrm>
        </p:spPr>
        <p:txBody>
          <a:bodyPr rtlCol="0"/>
          <a:lstStyle/>
          <a:p>
            <a:pPr marL="484632" indent="0" eaLnBrk="1" fontAlgn="auto" hangingPunct="1">
              <a:spcAft>
                <a:spcPts val="0"/>
              </a:spcAft>
              <a:defRPr/>
            </a:pPr>
            <a:r>
              <a:rPr lang="en-US" sz="3200" dirty="0">
                <a:solidFill>
                  <a:schemeClr val="accent1">
                    <a:tint val="83000"/>
                    <a:satMod val="150000"/>
                  </a:schemeClr>
                </a:solidFill>
              </a:rPr>
              <a:t>Analyzing Provider Performance</a:t>
            </a:r>
          </a:p>
        </p:txBody>
      </p:sp>
      <p:sp>
        <p:nvSpPr>
          <p:cNvPr id="6861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B7BAA69-D387-42E7-8D2B-456D90C51035}" type="slidenum">
              <a:rPr lang="en-US" smtClean="0"/>
              <a:pPr fontAlgn="base">
                <a:spcBef>
                  <a:spcPct val="0"/>
                </a:spcBef>
                <a:spcAft>
                  <a:spcPct val="0"/>
                </a:spcAft>
                <a:defRPr/>
              </a:pPr>
              <a:t>64</a:t>
            </a:fld>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5"/>
          <p:cNvSpPr>
            <a:spLocks noGrp="1"/>
          </p:cNvSpPr>
          <p:nvPr>
            <p:ph idx="1"/>
          </p:nvPr>
        </p:nvSpPr>
        <p:spPr>
          <a:xfrm>
            <a:off x="457200" y="1882775"/>
            <a:ext cx="8229600" cy="4572000"/>
          </a:xfrm>
        </p:spPr>
        <p:txBody>
          <a:bodyPr/>
          <a:lstStyle/>
          <a:p>
            <a:pPr marL="512763" indent="-55563" eaLnBrk="1" hangingPunct="1">
              <a:buFontTx/>
              <a:buNone/>
            </a:pPr>
            <a:r>
              <a:rPr lang="en-US" sz="2400"/>
              <a:t>	Raw data can be misleading.  For example, with diabetes care, a provider may have many patients with very high HgbA1cs and the same number with equally low HgbA1cs which would produce a misleadingly good average.  As a result, SETMA also measures the:</a:t>
            </a:r>
          </a:p>
          <a:p>
            <a:pPr marL="795338" lvl="2" indent="-55563" eaLnBrk="1" hangingPunct="1">
              <a:buFont typeface="Arial" charset="0"/>
              <a:buChar char="•"/>
            </a:pPr>
            <a:r>
              <a:rPr lang="en-US" sz="2200"/>
              <a:t>	Mean</a:t>
            </a:r>
          </a:p>
          <a:p>
            <a:pPr marL="795338" lvl="2" indent="-55563" eaLnBrk="1" hangingPunct="1">
              <a:buFont typeface="Arial" charset="0"/>
              <a:buChar char="•"/>
            </a:pPr>
            <a:r>
              <a:rPr lang="en-US" sz="2200"/>
              <a:t>	Median</a:t>
            </a:r>
          </a:p>
          <a:p>
            <a:pPr marL="795338" lvl="2" indent="-55563" eaLnBrk="1" hangingPunct="1">
              <a:buFont typeface="Arial" charset="0"/>
              <a:buChar char="•"/>
            </a:pPr>
            <a:r>
              <a:rPr lang="en-US" sz="2200"/>
              <a:t>	Mode</a:t>
            </a:r>
          </a:p>
          <a:p>
            <a:pPr marL="795338" lvl="2" indent="-55563" eaLnBrk="1" hangingPunct="1">
              <a:buFont typeface="Arial" charset="0"/>
              <a:buChar char="•"/>
            </a:pPr>
            <a:r>
              <a:rPr lang="en-US" sz="2200"/>
              <a:t>	Standard Deviation</a:t>
            </a:r>
          </a:p>
        </p:txBody>
      </p:sp>
      <p:sp>
        <p:nvSpPr>
          <p:cNvPr id="6963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A895885-DE7F-4B9A-A88A-AF296D38E90B}" type="slidenum">
              <a:rPr lang="en-US" smtClean="0"/>
              <a:pPr fontAlgn="base">
                <a:spcBef>
                  <a:spcPct val="0"/>
                </a:spcBef>
                <a:spcAft>
                  <a:spcPct val="0"/>
                </a:spcAft>
                <a:defRPr/>
              </a:pPr>
              <a:t>65</a:t>
            </a:fld>
            <a:endParaRPr lang="en-US" dirty="0"/>
          </a:p>
        </p:txBody>
      </p:sp>
      <p:sp>
        <p:nvSpPr>
          <p:cNvPr id="7" name="Rectangle 2"/>
          <p:cNvSpPr txBox="1">
            <a:spLocks noChangeArrowheads="1"/>
          </p:cNvSpPr>
          <p:nvPr/>
        </p:nvSpPr>
        <p:spPr>
          <a:xfrm>
            <a:off x="609600" y="419894"/>
            <a:ext cx="8229600" cy="1399032"/>
          </a:xfrm>
          <a:prstGeom prst="rect">
            <a:avLst/>
          </a:prstGeom>
        </p:spPr>
        <p:txBody>
          <a:bodyPr anchor="ctr">
            <a:normAutofit/>
          </a:bodyPr>
          <a:lstStyle/>
          <a:p>
            <a:pPr marL="484632" fontAlgn="auto">
              <a:spcAft>
                <a:spcPts val="0"/>
              </a:spcAft>
              <a:defRPr/>
            </a:pPr>
            <a:r>
              <a:rPr lang="en-US"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The Future:  SETMA as an Example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5"/>
          <p:cNvSpPr>
            <a:spLocks noGrp="1"/>
          </p:cNvSpPr>
          <p:nvPr>
            <p:ph idx="1"/>
          </p:nvPr>
        </p:nvSpPr>
        <p:spPr>
          <a:xfrm>
            <a:off x="228600" y="1828800"/>
            <a:ext cx="8915400" cy="4724400"/>
          </a:xfrm>
        </p:spPr>
        <p:txBody>
          <a:bodyPr/>
          <a:lstStyle/>
          <a:p>
            <a:pPr eaLnBrk="1" hangingPunct="1"/>
            <a:r>
              <a:rPr lang="en-US" sz="2400"/>
              <a:t>SETMA’s average HgbA1c as been steadily improving for the last 10 years.  Yet, our standard deviation calculations revealed that a subset of our patients were not being treated successfully and were being left behind.  </a:t>
            </a:r>
          </a:p>
          <a:p>
            <a:pPr eaLnBrk="1" hangingPunct="1"/>
            <a:endParaRPr lang="en-US" sz="2400"/>
          </a:p>
          <a:p>
            <a:pPr eaLnBrk="1" hangingPunct="1"/>
            <a:r>
              <a:rPr lang="en-US" sz="2400"/>
              <a:t>By analyzing the standard deviation of our HgbA1c we have been able to address the patients whose values fall far from the average of the rest of the clinic.</a:t>
            </a:r>
          </a:p>
          <a:p>
            <a:pPr eaLnBrk="1" hangingPunct="1">
              <a:buFontTx/>
              <a:buNone/>
            </a:pPr>
            <a:endParaRPr lang="en-US" sz="2400"/>
          </a:p>
        </p:txBody>
      </p:sp>
      <p:sp>
        <p:nvSpPr>
          <p:cNvPr id="7066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295ED1-C31A-4E73-B962-E171588F755C}" type="slidenum">
              <a:rPr lang="en-US" smtClean="0"/>
              <a:pPr fontAlgn="base">
                <a:spcBef>
                  <a:spcPct val="0"/>
                </a:spcBef>
                <a:spcAft>
                  <a:spcPct val="0"/>
                </a:spcAft>
                <a:defRPr/>
              </a:pPr>
              <a:t>66</a:t>
            </a:fld>
            <a:endParaRPr lang="en-US" dirty="0"/>
          </a:p>
        </p:txBody>
      </p:sp>
      <p:sp>
        <p:nvSpPr>
          <p:cNvPr id="7" name="Rectangle 2"/>
          <p:cNvSpPr txBox="1">
            <a:spLocks noChangeArrowheads="1"/>
          </p:cNvSpPr>
          <p:nvPr/>
        </p:nvSpPr>
        <p:spPr>
          <a:xfrm>
            <a:off x="609600" y="419894"/>
            <a:ext cx="8229600" cy="1399032"/>
          </a:xfrm>
          <a:prstGeom prst="rect">
            <a:avLst/>
          </a:prstGeom>
        </p:spPr>
        <p:txBody>
          <a:bodyPr anchor="ctr">
            <a:normAutofit/>
          </a:bodyPr>
          <a:lstStyle/>
          <a:p>
            <a:pPr marL="484632" fontAlgn="auto">
              <a:spcAft>
                <a:spcPts val="0"/>
              </a:spcAft>
              <a:defRPr/>
            </a:pPr>
            <a:r>
              <a:rPr lang="en-US"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The Future:  SETMA as an Example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7168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74FCD9A-B253-4870-8E34-BB46B20F02FA}" type="slidenum">
              <a:rPr lang="en-US" smtClean="0"/>
              <a:pPr fontAlgn="base">
                <a:spcBef>
                  <a:spcPct val="0"/>
                </a:spcBef>
                <a:spcAft>
                  <a:spcPct val="0"/>
                </a:spcAft>
                <a:defRPr/>
              </a:pPr>
              <a:t>67</a:t>
            </a:fld>
            <a:endParaRPr lang="en-US" dirty="0"/>
          </a:p>
        </p:txBody>
      </p:sp>
      <p:sp>
        <p:nvSpPr>
          <p:cNvPr id="75780" name="Rectangle 4"/>
          <p:cNvSpPr>
            <a:spLocks noChangeArrowheads="1"/>
          </p:cNvSpPr>
          <p:nvPr/>
        </p:nvSpPr>
        <p:spPr bwMode="auto">
          <a:xfrm>
            <a:off x="228600" y="1600200"/>
            <a:ext cx="85344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4163" indent="-284163" eaLnBrk="0" hangingPunct="0">
              <a:spcBef>
                <a:spcPts val="500"/>
              </a:spcBef>
              <a:spcAft>
                <a:spcPts val="500"/>
              </a:spcAft>
              <a:buFont typeface="Arial" charset="0"/>
              <a:buChar char="•"/>
            </a:pPr>
            <a:r>
              <a:rPr lang="en-US" sz="2400">
                <a:latin typeface="Century Gothic" pitchFamily="34" charset="0"/>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marL="284163" indent="-284163" eaLnBrk="0" hangingPunct="0">
              <a:spcBef>
                <a:spcPts val="500"/>
              </a:spcBef>
              <a:spcAft>
                <a:spcPts val="500"/>
              </a:spcAft>
              <a:buFont typeface="Arial" charset="0"/>
              <a:buChar char="•"/>
            </a:pPr>
            <a:endParaRPr lang="en-US" sz="2400">
              <a:latin typeface="Century Gothic" pitchFamily="34" charset="0"/>
            </a:endParaRPr>
          </a:p>
          <a:p>
            <a:pPr marL="284163" indent="-284163" eaLnBrk="0" hangingPunct="0">
              <a:spcBef>
                <a:spcPts val="500"/>
              </a:spcBef>
              <a:spcAft>
                <a:spcPts val="500"/>
              </a:spcAft>
              <a:buFont typeface="Arial" charset="0"/>
              <a:buChar char="•"/>
            </a:pPr>
            <a:r>
              <a:rPr lang="en-US" sz="2400">
                <a:latin typeface="Century Gothic" pitchFamily="34" charset="0"/>
              </a:rPr>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7270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0BD193B-22CA-4021-9828-1DE9975D55EA}" type="slidenum">
              <a:rPr lang="en-US" smtClean="0"/>
              <a:pPr fontAlgn="base">
                <a:spcBef>
                  <a:spcPct val="0"/>
                </a:spcBef>
                <a:spcAft>
                  <a:spcPct val="0"/>
                </a:spcAft>
                <a:defRPr/>
              </a:pPr>
              <a:t>68</a:t>
            </a:fld>
            <a:endParaRPr lang="en-US" dirty="0"/>
          </a:p>
        </p:txBody>
      </p:sp>
      <p:sp>
        <p:nvSpPr>
          <p:cNvPr id="76804" name="Rectangle 4"/>
          <p:cNvSpPr>
            <a:spLocks noChangeArrowheads="1"/>
          </p:cNvSpPr>
          <p:nvPr/>
        </p:nvSpPr>
        <p:spPr bwMode="auto">
          <a:xfrm>
            <a:off x="152400" y="1447800"/>
            <a:ext cx="1604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Century Gothic" pitchFamily="34" charset="0"/>
              </a:rPr>
              <a:t>NQF </a:t>
            </a:r>
          </a:p>
          <a:p>
            <a:pPr eaLnBrk="0" hangingPunct="0"/>
            <a:r>
              <a:rPr lang="en-US" sz="2400">
                <a:latin typeface="Century Gothic" pitchFamily="34" charset="0"/>
              </a:rPr>
              <a:t>Diabetes </a:t>
            </a:r>
          </a:p>
          <a:p>
            <a:pPr eaLnBrk="0" hangingPunct="0"/>
            <a:r>
              <a:rPr lang="en-US" sz="2400">
                <a:latin typeface="Century Gothic" pitchFamily="34" charset="0"/>
              </a:rPr>
              <a:t>Measures</a:t>
            </a:r>
          </a:p>
        </p:txBody>
      </p:sp>
      <p:pic>
        <p:nvPicPr>
          <p:cNvPr id="768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5715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7373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6A21104-75D9-4546-8BF6-08C74BE4393C}" type="slidenum">
              <a:rPr lang="en-US" smtClean="0"/>
              <a:pPr fontAlgn="base">
                <a:spcBef>
                  <a:spcPct val="0"/>
                </a:spcBef>
                <a:spcAft>
                  <a:spcPct val="0"/>
                </a:spcAft>
                <a:defRPr/>
              </a:pPr>
              <a:t>69</a:t>
            </a:fld>
            <a:endParaRPr lang="en-US" dirty="0"/>
          </a:p>
        </p:txBody>
      </p:sp>
      <p:sp>
        <p:nvSpPr>
          <p:cNvPr id="77828" name="Rectangle 4"/>
          <p:cNvSpPr>
            <a:spLocks noChangeArrowheads="1"/>
          </p:cNvSpPr>
          <p:nvPr/>
        </p:nvSpPr>
        <p:spPr bwMode="auto">
          <a:xfrm>
            <a:off x="152400" y="1447800"/>
            <a:ext cx="1463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Calibri" pitchFamily="34" charset="0"/>
              </a:rPr>
              <a:t>NQF </a:t>
            </a:r>
          </a:p>
          <a:p>
            <a:pPr eaLnBrk="0" hangingPunct="0"/>
            <a:r>
              <a:rPr lang="en-US" sz="2400">
                <a:latin typeface="Calibri" pitchFamily="34" charset="0"/>
              </a:rPr>
              <a:t>Diabetes </a:t>
            </a:r>
          </a:p>
          <a:p>
            <a:pPr eaLnBrk="0" hangingPunct="0"/>
            <a:r>
              <a:rPr lang="en-US" sz="2400">
                <a:latin typeface="Calibri" pitchFamily="34" charset="0"/>
              </a:rPr>
              <a:t>Measures</a:t>
            </a:r>
          </a:p>
        </p:txBody>
      </p:sp>
      <p:pic>
        <p:nvPicPr>
          <p:cNvPr id="778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35088"/>
            <a:ext cx="6096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882775"/>
            <a:ext cx="8229600" cy="4572000"/>
          </a:xfrm>
        </p:spPr>
        <p:txBody>
          <a:bodyPr/>
          <a:lstStyle/>
          <a:p>
            <a:pPr eaLnBrk="1" hangingPunct="1">
              <a:buFont typeface="Wingdings 2" pitchFamily="18" charset="2"/>
              <a:buNone/>
            </a:pPr>
            <a:endParaRPr lang="en-US"/>
          </a:p>
          <a:p>
            <a:pPr eaLnBrk="1" hangingPunct="1">
              <a:buFont typeface="Wingdings 2" pitchFamily="18" charset="2"/>
              <a:buNone/>
            </a:pPr>
            <a:r>
              <a:rPr lang="en-US"/>
              <a:t>Depending upon how you count, there are</a:t>
            </a:r>
          </a:p>
          <a:p>
            <a:pPr eaLnBrk="1" hangingPunct="1">
              <a:buFont typeface="Wingdings 2" pitchFamily="18" charset="2"/>
              <a:buNone/>
            </a:pPr>
            <a:r>
              <a:rPr lang="en-US"/>
              <a:t>between 4,000 and 7,000 medically</a:t>
            </a:r>
          </a:p>
          <a:p>
            <a:pPr eaLnBrk="1" hangingPunct="1">
              <a:buFont typeface="Wingdings 2" pitchFamily="18" charset="2"/>
              <a:buNone/>
            </a:pPr>
            <a:r>
              <a:rPr lang="en-US"/>
              <a:t>related journals presently being</a:t>
            </a:r>
          </a:p>
          <a:p>
            <a:pPr eaLnBrk="1" hangingPunct="1">
              <a:buFont typeface="Wingdings 2" pitchFamily="18" charset="2"/>
              <a:buNone/>
            </a:pPr>
            <a:r>
              <a:rPr lang="en-US"/>
              <a:t>published.  There are over 1,000 medically</a:t>
            </a:r>
          </a:p>
          <a:p>
            <a:pPr eaLnBrk="1" hangingPunct="1">
              <a:buFont typeface="Wingdings 2" pitchFamily="18" charset="2"/>
              <a:buNone/>
            </a:pPr>
            <a:r>
              <a:rPr lang="en-US"/>
              <a:t>related journal articles published each</a:t>
            </a:r>
          </a:p>
          <a:p>
            <a:pPr eaLnBrk="1" hangingPunct="1">
              <a:buFont typeface="Wingdings 2" pitchFamily="18" charset="2"/>
              <a:buNone/>
            </a:pPr>
            <a:r>
              <a:rPr lang="en-US"/>
              <a:t>day. </a:t>
            </a:r>
          </a:p>
        </p:txBody>
      </p:sp>
      <p:sp>
        <p:nvSpPr>
          <p:cNvPr id="5" name="Title 1"/>
          <p:cNvSpPr>
            <a:spLocks noGrp="1"/>
          </p:cNvSpPr>
          <p:nvPr>
            <p:ph type="title"/>
          </p:nvPr>
        </p:nvSpPr>
        <p:spPr>
          <a:xfrm>
            <a:off x="457200" y="268288"/>
            <a:ext cx="8229600" cy="1398587"/>
          </a:xfrm>
        </p:spPr>
        <p:txBody>
          <a:bodyPr/>
          <a:lstStyle/>
          <a:p>
            <a:pPr eaLnBrk="1" hangingPunct="1">
              <a:defRPr/>
            </a:pPr>
            <a:r>
              <a:rPr lang="en-US" sz="3600" dirty="0">
                <a:solidFill>
                  <a:schemeClr val="accent1">
                    <a:tint val="83000"/>
                    <a:satMod val="150000"/>
                  </a:schemeClr>
                </a:solidFill>
              </a:rPr>
              <a:t>The Future:  Information Explosion</a:t>
            </a:r>
            <a:endParaRPr lang="en-US" sz="3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SETMA as an Example</a:t>
            </a:r>
          </a:p>
        </p:txBody>
      </p:sp>
      <p:sp>
        <p:nvSpPr>
          <p:cNvPr id="7475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980D625-EDE8-4835-9011-7D4BF6C3D082}" type="slidenum">
              <a:rPr lang="en-US" smtClean="0"/>
              <a:pPr fontAlgn="base">
                <a:spcBef>
                  <a:spcPct val="0"/>
                </a:spcBef>
                <a:spcAft>
                  <a:spcPct val="0"/>
                </a:spcAft>
                <a:defRPr/>
              </a:pPr>
              <a:t>70</a:t>
            </a:fld>
            <a:endParaRPr lang="en-US" dirty="0"/>
          </a:p>
        </p:txBody>
      </p:sp>
      <p:sp>
        <p:nvSpPr>
          <p:cNvPr id="78852" name="Rectangle 4"/>
          <p:cNvSpPr>
            <a:spLocks noChangeArrowheads="1"/>
          </p:cNvSpPr>
          <p:nvPr/>
        </p:nvSpPr>
        <p:spPr bwMode="auto">
          <a:xfrm>
            <a:off x="152400" y="1138238"/>
            <a:ext cx="392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a:latin typeface="Calibri" pitchFamily="34" charset="0"/>
              </a:rPr>
              <a:t>NCQA Diabetes Recognition</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2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Personal Mastery</a:t>
            </a:r>
          </a:p>
        </p:txBody>
      </p:sp>
      <p:sp>
        <p:nvSpPr>
          <p:cNvPr id="3" name="Content Placeholder 2"/>
          <p:cNvSpPr>
            <a:spLocks noGrp="1"/>
          </p:cNvSpPr>
          <p:nvPr>
            <p:ph idx="1"/>
          </p:nvPr>
        </p:nvSpPr>
        <p:spPr>
          <a:xfrm>
            <a:off x="457200" y="1882775"/>
            <a:ext cx="8229600" cy="4572000"/>
          </a:xfrm>
        </p:spPr>
        <p:txBody>
          <a:bodyPr rtlCol="0">
            <a:normAutofit fontScale="92500"/>
          </a:bodyPr>
          <a:lstStyle/>
          <a:p>
            <a:pPr marL="320040" indent="-320040" eaLnBrk="1" fontAlgn="auto" hangingPunct="1">
              <a:spcAft>
                <a:spcPts val="0"/>
              </a:spcAft>
              <a:buFont typeface="Wingdings 2"/>
              <a:buChar char=""/>
              <a:defRPr/>
            </a:pPr>
            <a:r>
              <a:rPr lang="en-US" dirty="0"/>
              <a:t>Personal Mastery – the discipline of continually clarifying and deepening our personal vision, of focusing our energies, of developing patience, and of seeing reality objectively – the learning organization’s spiritual foundation. (Peter Senge) </a:t>
            </a:r>
          </a:p>
          <a:p>
            <a:pPr marL="320040" indent="-320040" eaLnBrk="1" fontAlgn="auto" hangingPunct="1">
              <a:spcAft>
                <a:spcPts val="0"/>
              </a:spcAft>
              <a:buFont typeface="Wingdings 2"/>
              <a:buChar char=""/>
              <a:defRPr/>
            </a:pPr>
            <a:endParaRPr lang="en-US" dirty="0"/>
          </a:p>
          <a:p>
            <a:pPr marL="320040" indent="-320040" eaLnBrk="1" fontAlgn="auto" hangingPunct="1">
              <a:spcAft>
                <a:spcPts val="0"/>
              </a:spcAft>
              <a:buFont typeface="Wingdings 2"/>
              <a:buChar char=""/>
              <a:defRPr/>
            </a:pPr>
            <a:r>
              <a:rPr lang="en-US" dirty="0"/>
              <a:t>“The essence of personal mastery is learning how to generate and sustain creative tension in our lives.”</a:t>
            </a:r>
          </a:p>
        </p:txBody>
      </p:sp>
      <p:sp>
        <p:nvSpPr>
          <p:cNvPr id="7578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6DA2C70-7613-4A6D-88FC-A0DE7D961E3C}" type="slidenum">
              <a:rPr lang="en-US" smtClean="0"/>
              <a:pPr fontAlgn="base">
                <a:spcBef>
                  <a:spcPct val="0"/>
                </a:spcBef>
                <a:spcAft>
                  <a:spcPct val="0"/>
                </a:spcAft>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accent1">
                    <a:tint val="83000"/>
                    <a:satMod val="150000"/>
                  </a:schemeClr>
                </a:solidFill>
              </a:rPr>
              <a:t>The Future:  Personal Mastery</a:t>
            </a:r>
            <a:endParaRPr lang="en-US" dirty="0"/>
          </a:p>
        </p:txBody>
      </p:sp>
      <p:sp>
        <p:nvSpPr>
          <p:cNvPr id="80899" name="Content Placeholder 2"/>
          <p:cNvSpPr>
            <a:spLocks noGrp="1"/>
          </p:cNvSpPr>
          <p:nvPr>
            <p:ph idx="1"/>
          </p:nvPr>
        </p:nvSpPr>
        <p:spPr>
          <a:xfrm>
            <a:off x="0" y="1676400"/>
            <a:ext cx="8229600" cy="4702175"/>
          </a:xfrm>
        </p:spPr>
        <p:txBody>
          <a:bodyPr/>
          <a:lstStyle/>
          <a:p>
            <a:pPr>
              <a:spcBef>
                <a:spcPct val="0"/>
              </a:spcBef>
            </a:pPr>
            <a:r>
              <a:rPr lang="en-US" sz="2800"/>
              <a:t>“The juxtaposition of </a:t>
            </a:r>
            <a:r>
              <a:rPr lang="en-US" sz="2800" b="1"/>
              <a:t>vision</a:t>
            </a:r>
            <a:r>
              <a:rPr lang="en-US" sz="2800"/>
              <a:t> (what we want) and a clear picture of current </a:t>
            </a:r>
            <a:r>
              <a:rPr lang="en-US" sz="2800" b="1"/>
              <a:t>reality</a:t>
            </a:r>
            <a:r>
              <a:rPr lang="en-US" sz="2800"/>
              <a:t> (where we are relative to what we want) generates what we call ‘creative tension’:  a force to bring them together, caused by the natural tendency of tension to seek resolution.”</a:t>
            </a:r>
          </a:p>
          <a:p>
            <a:pPr>
              <a:spcBef>
                <a:spcPct val="0"/>
              </a:spcBef>
            </a:pPr>
            <a:r>
              <a:rPr lang="en-US" sz="2800"/>
              <a:t>The willingness to examine where we are in practice quality is the first step to improvement of care.</a:t>
            </a:r>
          </a:p>
          <a:p>
            <a:pPr>
              <a:spcBef>
                <a:spcPct val="0"/>
              </a:spcBef>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1">
                    <a:tint val="83000"/>
                    <a:satMod val="150000"/>
                  </a:schemeClr>
                </a:solidFill>
              </a:rPr>
              <a:t>The Future:  Personal Mastery</a:t>
            </a:r>
            <a:endParaRPr lang="en-US" dirty="0"/>
          </a:p>
        </p:txBody>
      </p:sp>
      <p:sp>
        <p:nvSpPr>
          <p:cNvPr id="3" name="Content Placeholder 2"/>
          <p:cNvSpPr>
            <a:spLocks noGrp="1"/>
          </p:cNvSpPr>
          <p:nvPr>
            <p:ph idx="1"/>
          </p:nvPr>
        </p:nvSpPr>
        <p:spPr>
          <a:xfrm>
            <a:off x="457200" y="1882775"/>
            <a:ext cx="8229600" cy="4572000"/>
          </a:xfrm>
        </p:spPr>
        <p:txBody>
          <a:bodyPr/>
          <a:lstStyle/>
          <a:p>
            <a:pPr>
              <a:spcBef>
                <a:spcPts val="0"/>
              </a:spcBef>
              <a:defRPr/>
            </a:pPr>
            <a:r>
              <a:rPr lang="en-US" sz="3200" dirty="0"/>
              <a:t>Quality metrics are a sort of </a:t>
            </a:r>
            <a:r>
              <a:rPr lang="en-US" sz="3200" b="1" dirty="0"/>
              <a:t>Medical Global Positioning System </a:t>
            </a:r>
            <a:r>
              <a:rPr lang="en-US" sz="3200" dirty="0"/>
              <a:t>(GPS).  </a:t>
            </a:r>
          </a:p>
          <a:p>
            <a:pPr>
              <a:spcBef>
                <a:spcPts val="0"/>
              </a:spcBef>
              <a:defRPr/>
            </a:pPr>
            <a:endParaRPr lang="en-US" sz="3200" dirty="0"/>
          </a:p>
          <a:p>
            <a:pPr marL="1005840" indent="-514350">
              <a:spcBef>
                <a:spcPts val="0"/>
              </a:spcBef>
              <a:buFont typeface="+mj-lt"/>
              <a:buAutoNum type="arabicPeriod"/>
              <a:defRPr/>
            </a:pPr>
            <a:r>
              <a:rPr lang="en-US" sz="3200" dirty="0"/>
              <a:t>Outcomes metrics tell us where we want to go.  </a:t>
            </a:r>
          </a:p>
          <a:p>
            <a:pPr marL="1005840" indent="-514350">
              <a:spcBef>
                <a:spcPts val="0"/>
              </a:spcBef>
              <a:buFont typeface="+mj-lt"/>
              <a:buAutoNum type="arabicPeriod"/>
              <a:defRPr/>
            </a:pPr>
            <a:r>
              <a:rPr lang="en-US" sz="3200" dirty="0"/>
              <a:t>Performance Audit tells us where we are.  </a:t>
            </a:r>
          </a:p>
          <a:p>
            <a:pPr marL="1005840" indent="-514350">
              <a:spcBef>
                <a:spcPts val="0"/>
              </a:spcBef>
              <a:buFont typeface="+mj-lt"/>
              <a:buAutoNum type="arabicPeriod"/>
              <a:defRPr/>
            </a:pPr>
            <a:r>
              <a:rPr lang="en-US" sz="3200" dirty="0"/>
              <a:t>Process metrics gives us guide posts to our goal.</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Personal Mastery </a:t>
            </a:r>
          </a:p>
        </p:txBody>
      </p:sp>
      <p:sp>
        <p:nvSpPr>
          <p:cNvPr id="3" name="Content Placeholder 2"/>
          <p:cNvSpPr>
            <a:spLocks noGrp="1"/>
          </p:cNvSpPr>
          <p:nvPr>
            <p:ph idx="1"/>
          </p:nvPr>
        </p:nvSpPr>
        <p:spPr>
          <a:xfrm>
            <a:off x="457200" y="1882775"/>
            <a:ext cx="8229600" cy="4572000"/>
          </a:xfrm>
        </p:spPr>
        <p:txBody>
          <a:bodyPr rtlCol="0">
            <a:normAutofit fontScale="92500" lnSpcReduction="10000"/>
          </a:bodyPr>
          <a:lstStyle/>
          <a:p>
            <a:pPr marL="320040" indent="-320040" eaLnBrk="1" fontAlgn="auto" hangingPunct="1">
              <a:spcAft>
                <a:spcPts val="0"/>
              </a:spcAft>
              <a:buFont typeface="Wingdings 2"/>
              <a:buNone/>
              <a:defRPr/>
            </a:pPr>
            <a:r>
              <a:rPr lang="en-US" dirty="0"/>
              <a:t>People with a high level of personal mastery share several basic characteristics:</a:t>
            </a:r>
          </a:p>
          <a:p>
            <a:pPr marL="320040" indent="-320040" eaLnBrk="1" fontAlgn="auto" hangingPunct="1">
              <a:spcAft>
                <a:spcPts val="0"/>
              </a:spcAft>
              <a:buFont typeface="Wingdings 2"/>
              <a:buChar char=""/>
              <a:defRPr/>
            </a:pPr>
            <a:endParaRPr lang="en-US" dirty="0"/>
          </a:p>
          <a:p>
            <a:pPr marL="514350" indent="-514350" eaLnBrk="1" fontAlgn="auto" hangingPunct="1">
              <a:spcAft>
                <a:spcPts val="0"/>
              </a:spcAft>
              <a:buFont typeface="+mj-lt"/>
              <a:buAutoNum type="arabicPeriod"/>
              <a:defRPr/>
            </a:pPr>
            <a:r>
              <a:rPr lang="en-US" dirty="0"/>
              <a:t>The have a special sense of purpose that lies behind their vision and goals.  For such a person, a vision is a calling rather than simply a good idea.</a:t>
            </a:r>
          </a:p>
          <a:p>
            <a:pPr marL="514350" indent="-514350" eaLnBrk="1" fontAlgn="auto" hangingPunct="1">
              <a:spcAft>
                <a:spcPts val="0"/>
              </a:spcAft>
              <a:buFont typeface="+mj-lt"/>
              <a:buAutoNum type="arabicPeriod"/>
              <a:defRPr/>
            </a:pPr>
            <a:r>
              <a:rPr lang="en-US" dirty="0"/>
              <a:t>They see current reality as an ally, not an enemy.  They have learned how to perceive and work with forces of change rather than resist those forces.</a:t>
            </a:r>
          </a:p>
          <a:p>
            <a:pPr marL="320040" indent="-320040" eaLnBrk="1" fontAlgn="auto" hangingPunct="1">
              <a:spcAft>
                <a:spcPts val="0"/>
              </a:spcAft>
              <a:buFont typeface="Wingdings 2"/>
              <a:buChar char=""/>
              <a:defRPr/>
            </a:pPr>
            <a:endParaRPr lang="en-US" dirty="0"/>
          </a:p>
        </p:txBody>
      </p:sp>
      <p:sp>
        <p:nvSpPr>
          <p:cNvPr id="7680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A90A0D7-8A62-44F2-B086-D23FCD49F024}" type="slidenum">
              <a:rPr lang="en-US" smtClean="0"/>
              <a:pPr fontAlgn="base">
                <a:spcBef>
                  <a:spcPct val="0"/>
                </a:spcBef>
                <a:spcAft>
                  <a:spcPct val="0"/>
                </a:spcAft>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Personal Mastery</a:t>
            </a:r>
          </a:p>
        </p:txBody>
      </p:sp>
      <p:sp>
        <p:nvSpPr>
          <p:cNvPr id="3" name="Content Placeholder 2"/>
          <p:cNvSpPr>
            <a:spLocks noGrp="1"/>
          </p:cNvSpPr>
          <p:nvPr>
            <p:ph idx="1"/>
          </p:nvPr>
        </p:nvSpPr>
        <p:spPr>
          <a:xfrm>
            <a:off x="457200" y="1882775"/>
            <a:ext cx="8229600" cy="4572000"/>
          </a:xfrm>
        </p:spPr>
        <p:txBody>
          <a:bodyPr rtlCol="0">
            <a:normAutofit fontScale="92500"/>
          </a:bodyPr>
          <a:lstStyle/>
          <a:p>
            <a:pPr marL="514350" indent="-514350" eaLnBrk="1" fontAlgn="auto" hangingPunct="1">
              <a:spcAft>
                <a:spcPts val="0"/>
              </a:spcAft>
              <a:buFont typeface="+mj-lt"/>
              <a:buAutoNum type="arabicPeriod" startAt="3"/>
              <a:defRPr/>
            </a:pPr>
            <a:r>
              <a:rPr lang="en-US" dirty="0"/>
              <a:t>They are deeply inquisitive, committed to continually seeing reality more and more accurately.</a:t>
            </a:r>
          </a:p>
          <a:p>
            <a:pPr marL="514350" indent="-514350" eaLnBrk="1" fontAlgn="auto" hangingPunct="1">
              <a:spcAft>
                <a:spcPts val="0"/>
              </a:spcAft>
              <a:buFont typeface="+mj-lt"/>
              <a:buAutoNum type="arabicPeriod" startAt="3"/>
              <a:defRPr/>
            </a:pPr>
            <a:r>
              <a:rPr lang="en-US" dirty="0"/>
              <a:t>They feel connected to others and to life itself.</a:t>
            </a:r>
          </a:p>
          <a:p>
            <a:pPr marL="514350" indent="-514350" eaLnBrk="1" fontAlgn="auto" hangingPunct="1">
              <a:spcAft>
                <a:spcPts val="0"/>
              </a:spcAft>
              <a:buFont typeface="+mj-lt"/>
              <a:buAutoNum type="arabicPeriod" startAt="3"/>
              <a:defRPr/>
            </a:pPr>
            <a:r>
              <a:rPr lang="en-US" dirty="0"/>
              <a:t>Yet, they sacrifice none of their uniqueness.</a:t>
            </a:r>
          </a:p>
          <a:p>
            <a:pPr marL="514350" indent="-514350" eaLnBrk="1" fontAlgn="auto" hangingPunct="1">
              <a:spcAft>
                <a:spcPts val="0"/>
              </a:spcAft>
              <a:buFont typeface="+mj-lt"/>
              <a:buAutoNum type="arabicPeriod" startAt="3"/>
              <a:defRPr/>
            </a:pPr>
            <a:r>
              <a:rPr lang="en-US" dirty="0"/>
              <a:t>They feel as if they are part of a larger creative process, which they can influence but cannot unilaterally control.  (p. 142)</a:t>
            </a:r>
          </a:p>
          <a:p>
            <a:pPr marL="320040" indent="-320040" eaLnBrk="1" fontAlgn="auto" hangingPunct="1">
              <a:spcAft>
                <a:spcPts val="0"/>
              </a:spcAft>
              <a:buFont typeface="Wingdings 2"/>
              <a:buChar char=""/>
              <a:defRPr/>
            </a:pPr>
            <a:endParaRPr lang="en-US" dirty="0"/>
          </a:p>
          <a:p>
            <a:pPr marL="320040" indent="-320040" eaLnBrk="1" fontAlgn="auto" hangingPunct="1">
              <a:spcAft>
                <a:spcPts val="0"/>
              </a:spcAft>
              <a:buFont typeface="Wingdings 2"/>
              <a:buChar char=""/>
              <a:defRPr/>
            </a:pPr>
            <a:endParaRPr lang="en-US" dirty="0"/>
          </a:p>
        </p:txBody>
      </p:sp>
      <p:sp>
        <p:nvSpPr>
          <p:cNvPr id="7782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5D88D96-B304-4343-9EDF-D0F074256973}" type="slidenum">
              <a:rPr lang="en-US" smtClean="0"/>
              <a:pPr fontAlgn="base">
                <a:spcBef>
                  <a:spcPct val="0"/>
                </a:spcBef>
                <a:spcAft>
                  <a:spcPct val="0"/>
                </a:spcAft>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marL="484632" indent="0" eaLnBrk="1" fontAlgn="auto" hangingPunct="1">
              <a:spcAft>
                <a:spcPts val="0"/>
              </a:spcAft>
              <a:defRPr/>
            </a:pPr>
            <a:r>
              <a:rPr lang="en-US" sz="3200" dirty="0">
                <a:solidFill>
                  <a:schemeClr val="accent1">
                    <a:tint val="83000"/>
                    <a:satMod val="150000"/>
                  </a:schemeClr>
                </a:solidFill>
              </a:rPr>
              <a:t>The Future:	Personal Mastery </a:t>
            </a:r>
          </a:p>
        </p:txBody>
      </p:sp>
      <p:sp>
        <p:nvSpPr>
          <p:cNvPr id="3" name="Content Placeholder 2"/>
          <p:cNvSpPr>
            <a:spLocks noGrp="1"/>
          </p:cNvSpPr>
          <p:nvPr>
            <p:ph idx="1"/>
          </p:nvPr>
        </p:nvSpPr>
        <p:spPr>
          <a:xfrm>
            <a:off x="457200" y="1882775"/>
            <a:ext cx="8229600" cy="4572000"/>
          </a:xfrm>
        </p:spPr>
        <p:txBody>
          <a:bodyPr rtlCol="0">
            <a:normAutofit/>
          </a:bodyPr>
          <a:lstStyle/>
          <a:p>
            <a:pPr marL="514350" indent="-514350" eaLnBrk="1" fontAlgn="auto" hangingPunct="1">
              <a:spcAft>
                <a:spcPts val="0"/>
              </a:spcAft>
              <a:buFont typeface="+mj-lt"/>
              <a:buAutoNum type="arabicPeriod" startAt="7"/>
              <a:defRPr/>
            </a:pPr>
            <a:r>
              <a:rPr lang="en-US" dirty="0"/>
              <a:t>Live in a continual learning mode.</a:t>
            </a:r>
          </a:p>
          <a:p>
            <a:pPr marL="514350" indent="-514350" eaLnBrk="1" fontAlgn="auto" hangingPunct="1">
              <a:spcAft>
                <a:spcPts val="0"/>
              </a:spcAft>
              <a:buFont typeface="+mj-lt"/>
              <a:buAutoNum type="arabicPeriod" startAt="7"/>
              <a:defRPr/>
            </a:pPr>
            <a:r>
              <a:rPr lang="en-US" dirty="0"/>
              <a:t>They never ARRIVE!</a:t>
            </a:r>
          </a:p>
          <a:p>
            <a:pPr marL="514350" indent="-514350" eaLnBrk="1" fontAlgn="auto" hangingPunct="1">
              <a:spcAft>
                <a:spcPts val="0"/>
              </a:spcAft>
              <a:buFont typeface="+mj-lt"/>
              <a:buAutoNum type="arabicPeriod" startAt="7"/>
              <a:defRPr/>
            </a:pPr>
            <a:r>
              <a:rPr lang="en-US" dirty="0"/>
              <a:t>(They) are acutely aware of their ignorance, their incompetence, their growth areas.</a:t>
            </a:r>
          </a:p>
          <a:p>
            <a:pPr marL="514350" indent="-514350" eaLnBrk="1" fontAlgn="auto" hangingPunct="1">
              <a:spcAft>
                <a:spcPts val="0"/>
              </a:spcAft>
              <a:buFont typeface="+mj-lt"/>
              <a:buAutoNum type="arabicPeriod" startAt="7"/>
              <a:defRPr/>
            </a:pPr>
            <a:r>
              <a:rPr lang="en-US" dirty="0"/>
              <a:t>And they are deeply self-confident!</a:t>
            </a:r>
          </a:p>
          <a:p>
            <a:pPr marL="320040" indent="-320040" eaLnBrk="1" fontAlgn="auto" hangingPunct="1">
              <a:spcAft>
                <a:spcPts val="0"/>
              </a:spcAft>
              <a:buFont typeface="Wingdings 2"/>
              <a:buChar char=""/>
              <a:defRPr/>
            </a:pPr>
            <a:endParaRPr lang="en-US" dirty="0"/>
          </a:p>
        </p:txBody>
      </p:sp>
      <p:sp>
        <p:nvSpPr>
          <p:cNvPr id="7885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11FAEFD-FBBD-4079-AEE5-767CEFF839E0}" type="slidenum">
              <a:rPr lang="en-US" smtClean="0"/>
              <a:pPr fontAlgn="base">
                <a:spcBef>
                  <a:spcPct val="0"/>
                </a:spcBef>
                <a:spcAft>
                  <a:spcPct val="0"/>
                </a:spcAft>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Flexibility	</a:t>
            </a:r>
          </a:p>
        </p:txBody>
      </p:sp>
      <p:sp>
        <p:nvSpPr>
          <p:cNvPr id="86019" name="Content Placeholder 2"/>
          <p:cNvSpPr>
            <a:spLocks noGrp="1"/>
          </p:cNvSpPr>
          <p:nvPr>
            <p:ph idx="1"/>
          </p:nvPr>
        </p:nvSpPr>
        <p:spPr>
          <a:xfrm>
            <a:off x="457200" y="1882775"/>
            <a:ext cx="8229600" cy="4572000"/>
          </a:xfrm>
        </p:spPr>
        <p:txBody>
          <a:bodyPr/>
          <a:lstStyle/>
          <a:p>
            <a:r>
              <a:rPr lang="en-US"/>
              <a:t>Few things are as inviting in the future of Primary Care as the ability for groups of healthcare providers to find creative ways in which to balance personal and professional responsibilities. </a:t>
            </a:r>
          </a:p>
          <a:p>
            <a:r>
              <a:rPr lang="en-US"/>
              <a:t>This is true at all stages of one’s career.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Flexibility	</a:t>
            </a:r>
          </a:p>
        </p:txBody>
      </p:sp>
      <p:sp>
        <p:nvSpPr>
          <p:cNvPr id="87043" name="Content Placeholder 2"/>
          <p:cNvSpPr>
            <a:spLocks noGrp="1"/>
          </p:cNvSpPr>
          <p:nvPr>
            <p:ph idx="1"/>
          </p:nvPr>
        </p:nvSpPr>
        <p:spPr>
          <a:xfrm>
            <a:off x="457200" y="1600200"/>
            <a:ext cx="8229600" cy="5257800"/>
          </a:xfrm>
        </p:spPr>
        <p:txBody>
          <a:bodyPr/>
          <a:lstStyle/>
          <a:p>
            <a:pPr>
              <a:spcBef>
                <a:spcPct val="0"/>
              </a:spcBef>
            </a:pPr>
            <a:r>
              <a:rPr lang="en-US" sz="2800"/>
              <a:t>SETMA has mothers who work part time while they are raising their children.</a:t>
            </a:r>
          </a:p>
          <a:p>
            <a:pPr>
              <a:spcBef>
                <a:spcPct val="0"/>
              </a:spcBef>
            </a:pPr>
            <a:r>
              <a:rPr lang="en-US" sz="2800"/>
              <a:t>SETMA has physicians nearing their 80</a:t>
            </a:r>
            <a:r>
              <a:rPr lang="en-US" sz="2800" baseline="30000"/>
              <a:t>th</a:t>
            </a:r>
            <a:r>
              <a:rPr lang="en-US" sz="2800"/>
              <a:t> birthday who still have satisfying and productive careers with flexible hours.</a:t>
            </a:r>
          </a:p>
          <a:p>
            <a:pPr>
              <a:spcBef>
                <a:spcPct val="0"/>
              </a:spcBef>
            </a:pPr>
            <a:r>
              <a:rPr lang="en-US" sz="2800"/>
              <a:t>SETMA physicians can participate in all areas of care, or choose to focus on one area, such as the clinic or hospital.</a:t>
            </a:r>
          </a:p>
          <a:p>
            <a:pPr>
              <a:spcBef>
                <a:spcPct val="0"/>
              </a:spcBef>
            </a:pPr>
            <a:r>
              <a:rPr lang="en-US" sz="2800"/>
              <a:t>As the roles of informatics, the genome, care management and care coordination grow there will be new opportunities for growth and development.</a:t>
            </a:r>
          </a:p>
          <a:p>
            <a:pPr>
              <a:spcBef>
                <a:spcPct val="0"/>
              </a:spcBef>
            </a:pPr>
            <a:endParaRPr lang="en-US"/>
          </a:p>
          <a:p>
            <a:pPr>
              <a:spcBef>
                <a:spcPct val="0"/>
              </a:spcBef>
            </a:pPr>
            <a:endParaRPr lang="en-US"/>
          </a:p>
          <a:p>
            <a:pPr>
              <a:spcBef>
                <a:spcPct val="0"/>
              </a:spcBef>
            </a:pPr>
            <a:endParaRPr lang="en-US"/>
          </a:p>
          <a:p>
            <a:pPr>
              <a:spcBef>
                <a:spcPct val="0"/>
              </a:spcBef>
            </a:pP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Flexibility	</a:t>
            </a:r>
          </a:p>
        </p:txBody>
      </p:sp>
      <p:sp>
        <p:nvSpPr>
          <p:cNvPr id="88067" name="Content Placeholder 2"/>
          <p:cNvSpPr>
            <a:spLocks noGrp="1"/>
          </p:cNvSpPr>
          <p:nvPr>
            <p:ph idx="1"/>
          </p:nvPr>
        </p:nvSpPr>
        <p:spPr>
          <a:xfrm>
            <a:off x="457200" y="1882775"/>
            <a:ext cx="8229600" cy="4572000"/>
          </a:xfrm>
        </p:spPr>
        <p:txBody>
          <a:bodyPr/>
          <a:lstStyle/>
          <a:p>
            <a:pPr>
              <a:spcBef>
                <a:spcPct val="0"/>
              </a:spcBef>
            </a:pPr>
            <a:r>
              <a:rPr lang="en-US" sz="2800"/>
              <a:t>SETMA encourages physicians and other healthcare providers to continue their careers as long as they retain the joy of being a physician and as long as they want to partner with patients to improve care, improve health and decrease cost of care.</a:t>
            </a:r>
          </a:p>
          <a:p>
            <a:pPr>
              <a:spcBef>
                <a:spcPct val="0"/>
              </a:spcBef>
            </a:pPr>
            <a:r>
              <a:rPr lang="en-US" sz="2800"/>
              <a:t>There has never been a time when the role of the primary-care specialist has been more needed and more professionally satisfying.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882775"/>
            <a:ext cx="8229600" cy="4572000"/>
          </a:xfrm>
        </p:spPr>
        <p:txBody>
          <a:bodyPr/>
          <a:lstStyle/>
          <a:p>
            <a:pPr eaLnBrk="1" hangingPunct="1">
              <a:buFont typeface="Wingdings 2" pitchFamily="18" charset="2"/>
              <a:buNone/>
            </a:pPr>
            <a:r>
              <a:rPr lang="en-US"/>
              <a:t>In 2004, </a:t>
            </a:r>
            <a:r>
              <a:rPr lang="en-US" i="1"/>
              <a:t>The Journal of the Medical Library</a:t>
            </a:r>
          </a:p>
          <a:p>
            <a:pPr eaLnBrk="1" hangingPunct="1">
              <a:buFont typeface="Wingdings 2" pitchFamily="18" charset="2"/>
              <a:buNone/>
            </a:pPr>
            <a:r>
              <a:rPr lang="en-US" i="1"/>
              <a:t>Association </a:t>
            </a:r>
            <a:r>
              <a:rPr lang="en-US"/>
              <a:t>published an article</a:t>
            </a:r>
          </a:p>
          <a:p>
            <a:pPr eaLnBrk="1" hangingPunct="1">
              <a:buFont typeface="Wingdings 2" pitchFamily="18" charset="2"/>
              <a:buNone/>
            </a:pPr>
            <a:r>
              <a:rPr lang="en-US"/>
              <a:t>entitled,  “How much effort is needed to</a:t>
            </a:r>
          </a:p>
          <a:p>
            <a:pPr eaLnBrk="1" hangingPunct="1">
              <a:buFont typeface="Wingdings 2" pitchFamily="18" charset="2"/>
              <a:buNone/>
            </a:pPr>
            <a:r>
              <a:rPr lang="en-US"/>
              <a:t>keep up with the literature relevant to</a:t>
            </a:r>
          </a:p>
          <a:p>
            <a:pPr eaLnBrk="1" hangingPunct="1">
              <a:buFont typeface="Wingdings 2" pitchFamily="18" charset="2"/>
              <a:buNone/>
            </a:pPr>
            <a:r>
              <a:rPr lang="en-US"/>
              <a:t>primary care?” </a:t>
            </a:r>
          </a:p>
        </p:txBody>
      </p:sp>
      <p:sp>
        <p:nvSpPr>
          <p:cNvPr id="5" name="Title 1"/>
          <p:cNvSpPr>
            <a:spLocks noGrp="1"/>
          </p:cNvSpPr>
          <p:nvPr>
            <p:ph type="title"/>
          </p:nvPr>
        </p:nvSpPr>
        <p:spPr>
          <a:xfrm>
            <a:off x="457200" y="268288"/>
            <a:ext cx="8229600" cy="1398587"/>
          </a:xfrm>
        </p:spPr>
        <p:txBody>
          <a:bodyPr/>
          <a:lstStyle/>
          <a:p>
            <a:pPr eaLnBrk="1" hangingPunct="1">
              <a:defRPr/>
            </a:pPr>
            <a:r>
              <a:rPr lang="en-US" sz="3600" dirty="0">
                <a:solidFill>
                  <a:schemeClr val="accent1">
                    <a:tint val="83000"/>
                    <a:satMod val="150000"/>
                  </a:schemeClr>
                </a:solidFill>
              </a:rPr>
              <a:t>The Future:  Information Explosion</a:t>
            </a:r>
            <a:endParaRPr lang="en-US" sz="36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Future:  Financing</a:t>
            </a:r>
          </a:p>
        </p:txBody>
      </p:sp>
      <p:sp>
        <p:nvSpPr>
          <p:cNvPr id="89091" name="Content Placeholder 2"/>
          <p:cNvSpPr>
            <a:spLocks noGrp="1"/>
          </p:cNvSpPr>
          <p:nvPr>
            <p:ph idx="1"/>
          </p:nvPr>
        </p:nvSpPr>
        <p:spPr>
          <a:xfrm>
            <a:off x="457200" y="1882775"/>
            <a:ext cx="8229600" cy="4572000"/>
          </a:xfrm>
        </p:spPr>
        <p:txBody>
          <a:bodyPr/>
          <a:lstStyle/>
          <a:p>
            <a:pPr>
              <a:buFont typeface="Wingdings 2" pitchFamily="18" charset="2"/>
              <a:buNone/>
            </a:pPr>
            <a:r>
              <a:rPr lang="en-US"/>
              <a:t>SETMA is:</a:t>
            </a:r>
          </a:p>
          <a:p>
            <a:pPr>
              <a:buFont typeface="Wingdings 2" pitchFamily="18" charset="2"/>
              <a:buNone/>
            </a:pPr>
            <a:endParaRPr lang="en-US" sz="1100"/>
          </a:p>
          <a:p>
            <a:r>
              <a:rPr lang="en-US" sz="2400"/>
              <a:t>Debt Free</a:t>
            </a:r>
          </a:p>
          <a:p>
            <a:r>
              <a:rPr lang="en-US" sz="2400"/>
              <a:t>Spent more than $7,000,000 on IT infrastructure</a:t>
            </a:r>
          </a:p>
          <a:p>
            <a:r>
              <a:rPr lang="en-US" sz="2400"/>
              <a:t>Contributes $500,000 a year to the SETMA Foundation through which to pay for the care of our patients who cannot afford it</a:t>
            </a:r>
          </a:p>
          <a:p>
            <a:r>
              <a:rPr lang="en-US" sz="2400"/>
              <a:t>Has significant cash reserves for capital investments and/or financial needs</a:t>
            </a:r>
          </a:p>
          <a:p>
            <a:r>
              <a:rPr lang="en-US" sz="2400"/>
              <a:t>Has contingency plans for how to respond to decreasing reimbursement</a:t>
            </a:r>
          </a:p>
          <a:p>
            <a:pPr>
              <a:buFont typeface="Wingdings 2" pitchFamily="18" charset="2"/>
              <a:buNone/>
            </a:pPr>
            <a:endParaRPr lang="en-US" sz="2400"/>
          </a:p>
          <a:p>
            <a:pPr>
              <a:buFont typeface="Wingdings 2" pitchFamily="18" charset="2"/>
              <a:buNone/>
            </a:pPr>
            <a:endParaRPr lang="en-US" sz="2400"/>
          </a:p>
          <a:p>
            <a:pPr>
              <a:buFont typeface="Wingdings 2" pitchFamily="18" charset="2"/>
              <a:buNone/>
            </a:pPr>
            <a:endParaRPr lang="en-US" sz="2400"/>
          </a:p>
          <a:p>
            <a:pPr>
              <a:buFont typeface="Wingdings 2" pitchFamily="18" charset="2"/>
              <a:buNone/>
            </a:pPr>
            <a:endParaRPr lang="en-US" sz="2400"/>
          </a:p>
          <a:p>
            <a:pPr>
              <a:buFont typeface="Wingdings 2" pitchFamily="18" charset="2"/>
              <a:buNone/>
            </a:pP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b="1" dirty="0">
                <a:solidFill>
                  <a:srgbClr val="C00000"/>
                </a:solidFill>
              </a:rPr>
              <a:t>The Future	</a:t>
            </a:r>
          </a:p>
        </p:txBody>
      </p:sp>
      <p:sp>
        <p:nvSpPr>
          <p:cNvPr id="90115" name="Content Placeholder 2"/>
          <p:cNvSpPr>
            <a:spLocks noGrp="1"/>
          </p:cNvSpPr>
          <p:nvPr>
            <p:ph idx="1"/>
          </p:nvPr>
        </p:nvSpPr>
        <p:spPr>
          <a:xfrm>
            <a:off x="457200" y="1676400"/>
            <a:ext cx="8229600" cy="5181600"/>
          </a:xfrm>
        </p:spPr>
        <p:txBody>
          <a:bodyPr/>
          <a:lstStyle/>
          <a:p>
            <a:pPr>
              <a:spcBef>
                <a:spcPct val="0"/>
              </a:spcBef>
              <a:buFont typeface="Wingdings 2" pitchFamily="18" charset="2"/>
              <a:buNone/>
            </a:pPr>
            <a:r>
              <a:rPr lang="en-US" sz="4000" b="1">
                <a:solidFill>
                  <a:srgbClr val="C00000"/>
                </a:solidFill>
              </a:rPr>
              <a:t>It is a great time to be a</a:t>
            </a:r>
          </a:p>
          <a:p>
            <a:pPr>
              <a:spcBef>
                <a:spcPct val="0"/>
              </a:spcBef>
              <a:buFont typeface="Wingdings 2" pitchFamily="18" charset="2"/>
              <a:buNone/>
            </a:pPr>
            <a:r>
              <a:rPr lang="en-US" sz="4000" b="1">
                <a:solidFill>
                  <a:srgbClr val="C00000"/>
                </a:solidFill>
              </a:rPr>
              <a:t>healthcare provider and</a:t>
            </a:r>
          </a:p>
          <a:p>
            <a:pPr>
              <a:spcBef>
                <a:spcPct val="0"/>
              </a:spcBef>
              <a:buFont typeface="Wingdings 2" pitchFamily="18" charset="2"/>
              <a:buNone/>
            </a:pPr>
            <a:r>
              <a:rPr lang="en-US" sz="4000" b="1">
                <a:solidFill>
                  <a:srgbClr val="C00000"/>
                </a:solidFill>
              </a:rPr>
              <a:t>particularly to be a primary</a:t>
            </a:r>
          </a:p>
          <a:p>
            <a:pPr>
              <a:spcBef>
                <a:spcPct val="0"/>
              </a:spcBef>
              <a:buFont typeface="Wingdings 2" pitchFamily="18" charset="2"/>
              <a:buNone/>
            </a:pPr>
            <a:r>
              <a:rPr lang="en-US" sz="4000" b="1">
                <a:solidFill>
                  <a:srgbClr val="C00000"/>
                </a:solidFill>
              </a:rPr>
              <a:t>care provider!!!  We can do</a:t>
            </a:r>
          </a:p>
          <a:p>
            <a:pPr>
              <a:spcBef>
                <a:spcPct val="0"/>
              </a:spcBef>
              <a:buFont typeface="Wingdings 2" pitchFamily="18" charset="2"/>
              <a:buNone/>
            </a:pPr>
            <a:r>
              <a:rPr lang="en-US" sz="4000" b="1">
                <a:solidFill>
                  <a:srgbClr val="C00000"/>
                </a:solidFill>
              </a:rPr>
              <a:t>more for and with patients than</a:t>
            </a:r>
          </a:p>
          <a:p>
            <a:pPr>
              <a:spcBef>
                <a:spcPct val="0"/>
              </a:spcBef>
              <a:buFont typeface="Wingdings 2" pitchFamily="18" charset="2"/>
              <a:buNone/>
            </a:pPr>
            <a:r>
              <a:rPr lang="en-US" sz="4000" b="1">
                <a:solidFill>
                  <a:srgbClr val="C00000"/>
                </a:solidFill>
              </a:rPr>
              <a:t>ever before and in a patient</a:t>
            </a:r>
          </a:p>
          <a:p>
            <a:pPr>
              <a:spcBef>
                <a:spcPct val="0"/>
              </a:spcBef>
              <a:buFont typeface="Wingdings 2" pitchFamily="18" charset="2"/>
              <a:buNone/>
            </a:pPr>
            <a:r>
              <a:rPr lang="en-US" sz="4000" b="1">
                <a:solidFill>
                  <a:srgbClr val="C00000"/>
                </a:solidFill>
              </a:rPr>
              <a:t>centered medical home we</a:t>
            </a:r>
          </a:p>
          <a:p>
            <a:pPr>
              <a:spcBef>
                <a:spcPct val="0"/>
              </a:spcBef>
              <a:buFont typeface="Wingdings 2" pitchFamily="18" charset="2"/>
              <a:buNone/>
            </a:pPr>
            <a:r>
              <a:rPr lang="en-US" sz="4000" b="1">
                <a:solidFill>
                  <a:srgbClr val="C00000"/>
                </a:solidFill>
              </a:rPr>
              <a:t>are truly doing it together!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eaLnBrk="1" hangingPunct="1">
              <a:defRPr/>
            </a:pPr>
            <a:r>
              <a:rPr lang="en-US" sz="3600" dirty="0">
                <a:solidFill>
                  <a:schemeClr val="accent1">
                    <a:tint val="83000"/>
                    <a:satMod val="150000"/>
                  </a:schemeClr>
                </a:solidFill>
              </a:rPr>
              <a:t>The Future:  Information Explosion</a:t>
            </a:r>
            <a:endParaRPr lang="en-US" sz="3600" dirty="0"/>
          </a:p>
        </p:txBody>
      </p:sp>
      <p:sp>
        <p:nvSpPr>
          <p:cNvPr id="16387" name="Content Placeholder 2"/>
          <p:cNvSpPr>
            <a:spLocks noGrp="1"/>
          </p:cNvSpPr>
          <p:nvPr>
            <p:ph idx="1"/>
          </p:nvPr>
        </p:nvSpPr>
        <p:spPr>
          <a:xfrm>
            <a:off x="457200" y="1882775"/>
            <a:ext cx="8229600" cy="4572000"/>
          </a:xfrm>
        </p:spPr>
        <p:txBody>
          <a:bodyPr/>
          <a:lstStyle/>
          <a:p>
            <a:pPr eaLnBrk="1" hangingPunct="1"/>
            <a:r>
              <a:rPr lang="en-US"/>
              <a:t>Here are the authors’ conclusions:</a:t>
            </a:r>
          </a:p>
          <a:p>
            <a:pPr eaLnBrk="1" hangingPunct="1"/>
            <a:endParaRPr lang="en-US" sz="1200"/>
          </a:p>
          <a:p>
            <a:pPr lvl="1" eaLnBrk="1" hangingPunct="1"/>
            <a:r>
              <a:rPr lang="en-US"/>
              <a:t>There are 341 currently active journals which are relevant to primary care.</a:t>
            </a:r>
          </a:p>
          <a:p>
            <a:pPr lvl="1" eaLnBrk="1" hangingPunct="1"/>
            <a:r>
              <a:rPr lang="en-US"/>
              <a:t>These journals publish approximately 7,287 articles monthly.</a:t>
            </a:r>
          </a:p>
          <a:p>
            <a:pPr lvl="1" eaLnBrk="1" hangingPunct="1"/>
            <a:r>
              <a:rPr lang="en-US"/>
              <a:t>It would take physicians trained in epidemiology an estimated 627.5 hours per month to read and evaluate these articles.  That translates into 21 hours a day, seven days a week, every month.</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463</TotalTime>
  <Words>3856</Words>
  <Application>Microsoft Office PowerPoint</Application>
  <PresentationFormat>On-screen Show (4:3)</PresentationFormat>
  <Paragraphs>403</Paragraphs>
  <Slides>81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Calibri</vt:lpstr>
      <vt:lpstr>Century Gothic</vt:lpstr>
      <vt:lpstr>Corbel</vt:lpstr>
      <vt:lpstr>Impact</vt:lpstr>
      <vt:lpstr>Tahoma</vt:lpstr>
      <vt:lpstr>Verdana</vt:lpstr>
      <vt:lpstr>Wingdings 2</vt:lpstr>
      <vt:lpstr>Verve</vt:lpstr>
      <vt:lpstr>      Primary Care: The Future   Primary Care Progress (PCP) UTHSCSA Chapter  Town Hall Meeting March 21, 2012</vt:lpstr>
      <vt:lpstr>Conflict of Interest Disclosure </vt:lpstr>
      <vt:lpstr>Future of Primary Care:  People</vt:lpstr>
      <vt:lpstr>The Future of Primary Care</vt:lpstr>
      <vt:lpstr>The Future:  Four Domains</vt:lpstr>
      <vt:lpstr>Future of Primary Care:  SETMA</vt:lpstr>
      <vt:lpstr>The Future:  Information Explosion</vt:lpstr>
      <vt:lpstr>The Future:  Information Explosion</vt:lpstr>
      <vt:lpstr>The Future:  Information Explosion</vt:lpstr>
      <vt:lpstr>The Future:  Information Explosion</vt:lpstr>
      <vt:lpstr>The Future:  Information Explosion</vt:lpstr>
      <vt:lpstr>The Future:  Information Explosion</vt:lpstr>
      <vt:lpstr>The Future:  Information Explosion</vt:lpstr>
      <vt:lpstr>The Future:  Information Explosion</vt:lpstr>
      <vt:lpstr>The Future:  Systems Thinking</vt:lpstr>
      <vt:lpstr>The Future:  Systems Thinking</vt:lpstr>
      <vt:lpstr>The Future:  Systems Thinking</vt:lpstr>
      <vt:lpstr>The Future:  Systems Thinking</vt:lpstr>
      <vt:lpstr>The Future: Systems Thinking</vt:lpstr>
      <vt:lpstr>The Future: Systems Thinking</vt:lpstr>
      <vt:lpstr>The Future:  Systems Thinking</vt:lpstr>
      <vt:lpstr>The Future:  Systems Thinking</vt:lpstr>
      <vt:lpstr>The Future:  Systems Thinking</vt:lpstr>
      <vt:lpstr>The Future:  Systems Thinking</vt:lpstr>
      <vt:lpstr>Data flow to and from the patient’s core information, and to and from interactive disease management capabilities:</vt:lpstr>
      <vt:lpstr>The Future:  Systems Thinking</vt:lpstr>
      <vt:lpstr>The Future:  Systems Thinking</vt:lpstr>
      <vt:lpstr>The Future:  Electronic Solution Design</vt:lpstr>
      <vt:lpstr>The Future:  Electronic Solution Design</vt:lpstr>
      <vt:lpstr>The Future:  Electronic Solution Design</vt:lpstr>
      <vt:lpstr>The Future:  Electronic Solution Design</vt:lpstr>
      <vt:lpstr>The Future:  Primary Care Practice Model</vt:lpstr>
      <vt:lpstr>The Future:  Primary Care Practice Model</vt:lpstr>
      <vt:lpstr>The Future:  Primary Care Practice Model</vt:lpstr>
      <vt:lpstr>The Future:  Primary Care Practice Model</vt:lpstr>
      <vt:lpstr>The Future:  Primary Care Practice Model</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The Future:  SETMA as an Example</vt:lpstr>
      <vt:lpstr>Auditing Performance After The Visit</vt:lpstr>
      <vt:lpstr>Analyzing Provider Performance</vt:lpstr>
      <vt:lpstr>Analyzing Provider Performance</vt:lpstr>
      <vt:lpstr>Analyzing Provider Performance</vt:lpstr>
      <vt:lpstr>PowerPoint Presentation</vt:lpstr>
      <vt:lpstr>PowerPoint Presentation</vt:lpstr>
      <vt:lpstr>The Future:  SETMA as an Example</vt:lpstr>
      <vt:lpstr>The Future:  SETMA as an Example</vt:lpstr>
      <vt:lpstr>The Future:  SETMA as an Example</vt:lpstr>
      <vt:lpstr>The Future:  SETMA as an Example</vt:lpstr>
      <vt:lpstr>The Future:  Personal Mastery</vt:lpstr>
      <vt:lpstr>The Future:  Personal Mastery</vt:lpstr>
      <vt:lpstr>The Future:  Personal Mastery</vt:lpstr>
      <vt:lpstr>The Future:  Personal Mastery </vt:lpstr>
      <vt:lpstr>The Future:  Personal Mastery</vt:lpstr>
      <vt:lpstr>The Future: Personal Mastery </vt:lpstr>
      <vt:lpstr>The Future:  Flexibility </vt:lpstr>
      <vt:lpstr>The Future:  Flexibility </vt:lpstr>
      <vt:lpstr>The Future:  Flexibility </vt:lpstr>
      <vt:lpstr>The Future:  Financing</vt:lpstr>
      <vt:lpstr>The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Centered Medical Home – The Future of Healthcare</dc:title>
  <dc:creator>Jonathan A. Owens</dc:creator>
  <cp:lastModifiedBy>Dale R. Fontenot</cp:lastModifiedBy>
  <cp:revision>99</cp:revision>
  <dcterms:created xsi:type="dcterms:W3CDTF">2012-03-05T15:56:17Z</dcterms:created>
  <dcterms:modified xsi:type="dcterms:W3CDTF">2020-08-23T20:58:51Z</dcterms:modified>
</cp:coreProperties>
</file>