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6"/>
  </p:notesMasterIdLst>
  <p:handoutMasterIdLst>
    <p:handoutMasterId r:id="rId57"/>
  </p:handoutMasterIdLst>
  <p:sldIdLst>
    <p:sldId id="258" r:id="rId2"/>
    <p:sldId id="374" r:id="rId3"/>
    <p:sldId id="256" r:id="rId4"/>
    <p:sldId id="260" r:id="rId5"/>
    <p:sldId id="268" r:id="rId6"/>
    <p:sldId id="404" r:id="rId7"/>
    <p:sldId id="405" r:id="rId8"/>
    <p:sldId id="403" r:id="rId9"/>
    <p:sldId id="272" r:id="rId10"/>
    <p:sldId id="409" r:id="rId11"/>
    <p:sldId id="275" r:id="rId12"/>
    <p:sldId id="276" r:id="rId13"/>
    <p:sldId id="277" r:id="rId14"/>
    <p:sldId id="278" r:id="rId15"/>
    <p:sldId id="279" r:id="rId16"/>
    <p:sldId id="280" r:id="rId17"/>
    <p:sldId id="376" r:id="rId18"/>
    <p:sldId id="281" r:id="rId19"/>
    <p:sldId id="282" r:id="rId20"/>
    <p:sldId id="283" r:id="rId21"/>
    <p:sldId id="370" r:id="rId22"/>
    <p:sldId id="284" r:id="rId23"/>
    <p:sldId id="285" r:id="rId24"/>
    <p:sldId id="286" r:id="rId25"/>
    <p:sldId id="288" r:id="rId26"/>
    <p:sldId id="289" r:id="rId27"/>
    <p:sldId id="293" r:id="rId28"/>
    <p:sldId id="294" r:id="rId29"/>
    <p:sldId id="379" r:id="rId30"/>
    <p:sldId id="407" r:id="rId31"/>
    <p:sldId id="408" r:id="rId32"/>
    <p:sldId id="380" r:id="rId33"/>
    <p:sldId id="345" r:id="rId34"/>
    <p:sldId id="355" r:id="rId35"/>
    <p:sldId id="356" r:id="rId36"/>
    <p:sldId id="357" r:id="rId37"/>
    <p:sldId id="358" r:id="rId38"/>
    <p:sldId id="359" r:id="rId39"/>
    <p:sldId id="362" r:id="rId40"/>
    <p:sldId id="367" r:id="rId41"/>
    <p:sldId id="385" r:id="rId42"/>
    <p:sldId id="389" r:id="rId43"/>
    <p:sldId id="390" r:id="rId44"/>
    <p:sldId id="391" r:id="rId45"/>
    <p:sldId id="368" r:id="rId46"/>
    <p:sldId id="384" r:id="rId47"/>
    <p:sldId id="392" r:id="rId48"/>
    <p:sldId id="393" r:id="rId49"/>
    <p:sldId id="398" r:id="rId50"/>
    <p:sldId id="399" r:id="rId51"/>
    <p:sldId id="394" r:id="rId52"/>
    <p:sldId id="395" r:id="rId53"/>
    <p:sldId id="396" r:id="rId54"/>
    <p:sldId id="402" r:id="rId55"/>
  </p:sldIdLst>
  <p:sldSz cx="9144000" cy="6858000" type="screen4x3"/>
  <p:notesSz cx="6946900" cy="9207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4" autoAdjust="0"/>
    <p:restoredTop sz="94660"/>
  </p:normalViewPr>
  <p:slideViewPr>
    <p:cSldViewPr>
      <p:cViewPr varScale="1">
        <p:scale>
          <a:sx n="62" d="100"/>
          <a:sy n="62" d="100"/>
        </p:scale>
        <p:origin x="-720" y="-84"/>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1956" y="-108"/>
      </p:cViewPr>
      <p:guideLst>
        <p:guide orient="horz" pos="2900"/>
        <p:guide pos="218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9900" cy="46037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5413" y="0"/>
            <a:ext cx="3009900" cy="460375"/>
          </a:xfrm>
          <a:prstGeom prst="rect">
            <a:avLst/>
          </a:prstGeom>
        </p:spPr>
        <p:txBody>
          <a:bodyPr vert="horz" lIns="91440" tIns="45720" rIns="91440" bIns="45720" rtlCol="0"/>
          <a:lstStyle>
            <a:lvl1pPr algn="r">
              <a:defRPr sz="1200"/>
            </a:lvl1pPr>
          </a:lstStyle>
          <a:p>
            <a:fld id="{CA2808B6-2E1A-486D-B366-F8B8FF21F0DB}" type="datetimeFigureOut">
              <a:rPr lang="en-US" smtClean="0"/>
              <a:pPr/>
              <a:t>10/16/2012</a:t>
            </a:fld>
            <a:endParaRPr lang="en-US" dirty="0"/>
          </a:p>
        </p:txBody>
      </p:sp>
      <p:sp>
        <p:nvSpPr>
          <p:cNvPr id="4" name="Footer Placeholder 3"/>
          <p:cNvSpPr>
            <a:spLocks noGrp="1"/>
          </p:cNvSpPr>
          <p:nvPr>
            <p:ph type="ftr" sz="quarter" idx="2"/>
          </p:nvPr>
        </p:nvSpPr>
        <p:spPr>
          <a:xfrm>
            <a:off x="0" y="8745538"/>
            <a:ext cx="3009900" cy="46037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5413" y="8745538"/>
            <a:ext cx="3009900" cy="460375"/>
          </a:xfrm>
          <a:prstGeom prst="rect">
            <a:avLst/>
          </a:prstGeom>
        </p:spPr>
        <p:txBody>
          <a:bodyPr vert="horz" lIns="91440" tIns="45720" rIns="91440" bIns="45720" rtlCol="0" anchor="b"/>
          <a:lstStyle>
            <a:lvl1pPr algn="r">
              <a:defRPr sz="1200"/>
            </a:lvl1pPr>
          </a:lstStyle>
          <a:p>
            <a:fld id="{7E6AF1D2-2A3F-4B73-AFA0-75CE07ED5FE7}"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9900" cy="46037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35413" y="0"/>
            <a:ext cx="3009900" cy="460375"/>
          </a:xfrm>
          <a:prstGeom prst="rect">
            <a:avLst/>
          </a:prstGeom>
        </p:spPr>
        <p:txBody>
          <a:bodyPr vert="horz" lIns="91440" tIns="45720" rIns="91440" bIns="45720" rtlCol="0"/>
          <a:lstStyle>
            <a:lvl1pPr algn="r">
              <a:defRPr sz="1200"/>
            </a:lvl1pPr>
          </a:lstStyle>
          <a:p>
            <a:fld id="{0E550511-313D-4EC5-A14F-D4E2618E6916}" type="datetimeFigureOut">
              <a:rPr lang="en-US" smtClean="0"/>
              <a:pPr/>
              <a:t>10/16/2012</a:t>
            </a:fld>
            <a:endParaRPr lang="en-US" dirty="0"/>
          </a:p>
        </p:txBody>
      </p:sp>
      <p:sp>
        <p:nvSpPr>
          <p:cNvPr id="4" name="Slide Image Placeholder 3"/>
          <p:cNvSpPr>
            <a:spLocks noGrp="1" noRot="1" noChangeAspect="1"/>
          </p:cNvSpPr>
          <p:nvPr>
            <p:ph type="sldImg" idx="2"/>
          </p:nvPr>
        </p:nvSpPr>
        <p:spPr>
          <a:xfrm>
            <a:off x="1171575" y="690563"/>
            <a:ext cx="4603750" cy="345281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5325" y="4373563"/>
            <a:ext cx="5556250" cy="41433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45538"/>
            <a:ext cx="3009900" cy="46037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5413" y="8745538"/>
            <a:ext cx="3009900" cy="460375"/>
          </a:xfrm>
          <a:prstGeom prst="rect">
            <a:avLst/>
          </a:prstGeom>
        </p:spPr>
        <p:txBody>
          <a:bodyPr vert="horz" lIns="91440" tIns="45720" rIns="91440" bIns="45720" rtlCol="0" anchor="b"/>
          <a:lstStyle>
            <a:lvl1pPr algn="r">
              <a:defRPr sz="1200"/>
            </a:lvl1pPr>
          </a:lstStyle>
          <a:p>
            <a:fld id="{EA245337-E25B-4616-B250-46E91AFAB60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245337-E25B-4616-B250-46E91AFAB60D}"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8534400" y="6324600"/>
            <a:ext cx="457200" cy="441325"/>
          </a:xfrm>
        </p:spPr>
        <p:txBody>
          <a:bodyPr/>
          <a:lstStyle>
            <a:lvl1pPr>
              <a:defRPr>
                <a:solidFill>
                  <a:schemeClr val="bg1"/>
                </a:solidFill>
              </a:defRPr>
            </a:lvl1pPr>
          </a:lstStyle>
          <a:p>
            <a:fld id="{85F1F3A3-46AB-4612-B671-D2D3177B64C1}"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304E60-9465-4A7F-BC89-9785B37650BC}" type="datetime1">
              <a:rPr lang="en-US" smtClean="0"/>
              <a:pPr/>
              <a:t>10/16/2012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F1F3A3-46AB-4612-B671-D2D3177B64C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85F1F3A3-46AB-4612-B671-D2D3177B64C1}"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11B143-062E-4550-8E04-2B5662BBE454}" type="datetime1">
              <a:rPr lang="en-US" smtClean="0"/>
              <a:pPr/>
              <a:t>10/16/2012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6" name="Slide Number Placeholder 5"/>
          <p:cNvSpPr>
            <a:spLocks noGrp="1"/>
          </p:cNvSpPr>
          <p:nvPr>
            <p:ph type="sldNum" sz="quarter" idx="12"/>
          </p:nvPr>
        </p:nvSpPr>
        <p:spPr>
          <a:xfrm>
            <a:off x="8534400" y="6324600"/>
            <a:ext cx="457200" cy="441325"/>
          </a:xfrm>
        </p:spPr>
        <p:txBody>
          <a:bodyPr/>
          <a:lstStyle>
            <a:lvl1pPr>
              <a:defRPr>
                <a:solidFill>
                  <a:schemeClr val="bg1"/>
                </a:solidFill>
              </a:defRPr>
            </a:lvl1pPr>
          </a:lstStyle>
          <a:p>
            <a:fld id="{85F1F3A3-46AB-4612-B671-D2D3177B64C1}" type="slidenum">
              <a:rPr lang="en-US" smtClean="0"/>
              <a:pPr/>
              <a:t>‹#›</a:t>
            </a:fld>
            <a:endParaRPr lang="en-US" dirty="0"/>
          </a:p>
        </p:txBody>
      </p:sp>
      <p:sp>
        <p:nvSpPr>
          <p:cNvPr id="8" name="Content Placeholder 7"/>
          <p:cNvSpPr>
            <a:spLocks noGrp="1"/>
          </p:cNvSpPr>
          <p:nvPr>
            <p:ph sz="quarter" idx="1"/>
          </p:nvPr>
        </p:nvSpPr>
        <p:spPr>
          <a:xfrm>
            <a:off x="301752" y="1676400"/>
            <a:ext cx="8503920" cy="4422648"/>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90D633B6-1597-47EC-B766-E38F7E5C5B6E}" type="datetime1">
              <a:rPr lang="en-US" smtClean="0"/>
              <a:pPr/>
              <a:t>10/16/2012</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5F1F3A3-46AB-4612-B671-D2D3177B64C1}"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25ECDCF-73FD-4D6A-94EF-C0999D2A1BFB}" type="datetime1">
              <a:rPr lang="en-US" smtClean="0"/>
              <a:pPr/>
              <a:t>10/16/2012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F1F3A3-46AB-4612-B671-D2D3177B64C1}"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22E4F9C-56B8-46BA-96AF-59BEBEF4F0DF}" type="datetime1">
              <a:rPr lang="en-US" smtClean="0"/>
              <a:pPr/>
              <a:t>10/16/2012</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5F1F3A3-46AB-4612-B671-D2D3177B64C1}"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2B15611-5A12-4970-91C5-8379CBD9947B}" type="datetime1">
              <a:rPr lang="en-US" smtClean="0"/>
              <a:pPr/>
              <a:t>10/16/2012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85F1F3A3-46AB-4612-B671-D2D3177B64C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F6009B2-088A-4EDB-A734-607C4D386E12}" type="datetime1">
              <a:rPr lang="en-US" smtClean="0"/>
              <a:pPr/>
              <a:t>10/16/2012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5F1F3A3-46AB-4612-B671-D2D3177B64C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5F1F3A3-46AB-4612-B671-D2D3177B64C1}"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B0E8B5B9-64C2-46DC-A6E0-606946E301D7}" type="datetime1">
              <a:rPr lang="en-US" smtClean="0"/>
              <a:pPr/>
              <a:t>10/16/2012</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85F1F3A3-46AB-4612-B671-D2D3177B64C1}"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2B9FEFB4-666E-4A7C-85FC-FCF5ED2112B2}" type="datetime1">
              <a:rPr lang="en-US" smtClean="0"/>
              <a:pPr/>
              <a:t>10/16/2012</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5E8CDD6-1A02-4FCC-A6F6-FEEC2433AB05}" type="datetime1">
              <a:rPr lang="en-US" smtClean="0"/>
              <a:pPr/>
              <a:t>10/16/2012</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5F1F3A3-46AB-4612-B671-D2D3177B64C1}"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jpg@01CD539A.903E1870"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cid:image003.jpg@01CC8814.5D778860"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895600"/>
            <a:ext cx="7696200" cy="1143000"/>
          </a:xfrm>
        </p:spPr>
        <p:txBody>
          <a:bodyPr>
            <a:noAutofit/>
          </a:bodyPr>
          <a:lstStyle/>
          <a:p>
            <a:pPr>
              <a:spcBef>
                <a:spcPct val="0"/>
              </a:spcBef>
            </a:pPr>
            <a:r>
              <a:rPr lang="en-US" sz="3200" cap="none" spc="0" dirty="0" smtClean="0">
                <a:solidFill>
                  <a:schemeClr val="accent1"/>
                </a:solidFill>
                <a:latin typeface="+mj-lt"/>
                <a:ea typeface="+mj-ea"/>
                <a:cs typeface="+mj-cs"/>
              </a:rPr>
              <a:t>Primary Care:</a:t>
            </a:r>
          </a:p>
          <a:p>
            <a:pPr>
              <a:spcBef>
                <a:spcPct val="0"/>
              </a:spcBef>
            </a:pPr>
            <a:r>
              <a:rPr lang="en-US" sz="3200" cap="none" spc="0" dirty="0" smtClean="0">
                <a:solidFill>
                  <a:schemeClr val="accent1"/>
                </a:solidFill>
                <a:latin typeface="+mj-lt"/>
                <a:ea typeface="+mj-ea"/>
                <a:cs typeface="+mj-cs"/>
              </a:rPr>
              <a:t>The Future of Medicine</a:t>
            </a:r>
          </a:p>
          <a:p>
            <a:pPr>
              <a:spcBef>
                <a:spcPct val="0"/>
              </a:spcBef>
            </a:pPr>
            <a:endParaRPr lang="en-US" sz="3200" cap="none" spc="0" dirty="0" smtClean="0">
              <a:solidFill>
                <a:schemeClr val="accent1"/>
              </a:solidFill>
              <a:latin typeface="+mj-lt"/>
              <a:ea typeface="+mj-ea"/>
              <a:cs typeface="+mj-cs"/>
            </a:endParaRPr>
          </a:p>
        </p:txBody>
      </p:sp>
      <p:sp>
        <p:nvSpPr>
          <p:cNvPr id="2" name="Title 1"/>
          <p:cNvSpPr>
            <a:spLocks noGrp="1"/>
          </p:cNvSpPr>
          <p:nvPr>
            <p:ph type="ctrTitle"/>
          </p:nvPr>
        </p:nvSpPr>
        <p:spPr>
          <a:xfrm>
            <a:off x="228600" y="381000"/>
            <a:ext cx="8686800" cy="1752600"/>
          </a:xfrm>
        </p:spPr>
        <p:txBody>
          <a:bodyPr>
            <a:noAutofit/>
          </a:bodyPr>
          <a:lstStyle/>
          <a:p>
            <a:r>
              <a:rPr lang="en-US" sz="1600" b="1" dirty="0" smtClean="0">
                <a:solidFill>
                  <a:schemeClr val="tx1"/>
                </a:solidFill>
              </a:rPr>
              <a:t>Empowering Future Physicians Conference</a:t>
            </a:r>
            <a:br>
              <a:rPr lang="en-US" sz="1600" b="1" dirty="0" smtClean="0">
                <a:solidFill>
                  <a:schemeClr val="tx1"/>
                </a:solidFill>
              </a:rPr>
            </a:br>
            <a:r>
              <a:rPr lang="en-US" sz="1600" b="1" dirty="0" smtClean="0">
                <a:solidFill>
                  <a:schemeClr val="tx1"/>
                </a:solidFill>
              </a:rPr>
              <a:t>American Student Medical Association</a:t>
            </a:r>
            <a:br>
              <a:rPr lang="en-US" sz="1600" b="1" dirty="0" smtClean="0">
                <a:solidFill>
                  <a:schemeClr val="tx1"/>
                </a:solidFill>
              </a:rPr>
            </a:br>
            <a:r>
              <a:rPr lang="en-US" sz="1600" b="1" dirty="0" smtClean="0">
                <a:solidFill>
                  <a:schemeClr val="tx1"/>
                </a:solidFill>
              </a:rPr>
              <a:t>UT School of Medicine, San Antonio</a:t>
            </a:r>
            <a:br>
              <a:rPr lang="en-US" sz="1600" b="1" dirty="0" smtClean="0">
                <a:solidFill>
                  <a:schemeClr val="tx1"/>
                </a:solidFill>
              </a:rPr>
            </a:br>
            <a:r>
              <a:rPr lang="en-US" sz="1600" b="1" dirty="0" smtClean="0">
                <a:solidFill>
                  <a:schemeClr val="tx1"/>
                </a:solidFill>
              </a:rPr>
              <a:t>October 19-21, 2012</a:t>
            </a:r>
            <a:r>
              <a:rPr lang="en-US" sz="1600" dirty="0" smtClean="0">
                <a:solidFill>
                  <a:schemeClr val="tx2"/>
                </a:solidFill>
              </a:rPr>
              <a:t/>
            </a:r>
            <a:br>
              <a:rPr lang="en-US" sz="1600" dirty="0" smtClean="0">
                <a:solidFill>
                  <a:schemeClr val="tx2"/>
                </a:solidFill>
              </a:rPr>
            </a:br>
            <a:r>
              <a:rPr lang="en-US" sz="1600" dirty="0" smtClean="0">
                <a:solidFill>
                  <a:schemeClr val="tx2"/>
                </a:solidFill>
              </a:rPr>
              <a:t/>
            </a:r>
            <a:br>
              <a:rPr lang="en-US" sz="1600" dirty="0" smtClean="0">
                <a:solidFill>
                  <a:schemeClr val="tx2"/>
                </a:solidFill>
              </a:rPr>
            </a:br>
            <a:endParaRPr lang="en-US" sz="1600" dirty="0">
              <a:solidFill>
                <a:schemeClr val="tx2"/>
              </a:solidFill>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25" name="Picture 1" descr="cid:image001.jpg@01CD539A.903E1870"/>
          <p:cNvPicPr>
            <a:picLocks noChangeAspect="1" noChangeArrowheads="1"/>
          </p:cNvPicPr>
          <p:nvPr/>
        </p:nvPicPr>
        <p:blipFill>
          <a:blip r:embed="rId2" r:link="rId3" cstate="print"/>
          <a:srcRect/>
          <a:stretch>
            <a:fillRect/>
          </a:stretch>
        </p:blipFill>
        <p:spPr bwMode="auto">
          <a:xfrm>
            <a:off x="2875003" y="4191000"/>
            <a:ext cx="3449597" cy="1905001"/>
          </a:xfrm>
          <a:prstGeom prst="rect">
            <a:avLst/>
          </a:prstGeom>
          <a:noFill/>
        </p:spPr>
      </p:pic>
      <p:sp>
        <p:nvSpPr>
          <p:cNvPr id="1027" name="Rectangle 3"/>
          <p:cNvSpPr>
            <a:spLocks noChangeArrowheads="1"/>
          </p:cNvSpPr>
          <p:nvPr/>
        </p:nvSpPr>
        <p:spPr bwMode="auto">
          <a:xfrm>
            <a:off x="0" y="1866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85F1F3A3-46AB-4612-B671-D2D3177B64C1}"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Transformation Principle I: </a:t>
            </a:r>
            <a:r>
              <a:rPr lang="en-US" b="1" dirty="0" smtClean="0">
                <a:solidFill>
                  <a:schemeClr val="tx1"/>
                </a:solidFill>
              </a:rPr>
              <a:t>Relationship</a:t>
            </a:r>
            <a:endParaRPr lang="en-US" dirty="0"/>
          </a:p>
        </p:txBody>
      </p:sp>
      <p:sp>
        <p:nvSpPr>
          <p:cNvPr id="3" name="Slide Number Placeholder 2"/>
          <p:cNvSpPr>
            <a:spLocks noGrp="1"/>
          </p:cNvSpPr>
          <p:nvPr>
            <p:ph type="sldNum" sz="quarter" idx="12"/>
          </p:nvPr>
        </p:nvSpPr>
        <p:spPr/>
        <p:txBody>
          <a:bodyPr/>
          <a:lstStyle/>
          <a:p>
            <a:fld id="{85F1F3A3-46AB-4612-B671-D2D3177B64C1}" type="slidenum">
              <a:rPr lang="en-US" smtClean="0"/>
              <a:pPr/>
              <a:t>10</a:t>
            </a:fld>
            <a:endParaRPr lang="en-US" dirty="0"/>
          </a:p>
        </p:txBody>
      </p:sp>
      <p:sp>
        <p:nvSpPr>
          <p:cNvPr id="4" name="Content Placeholder 3"/>
          <p:cNvSpPr>
            <a:spLocks noGrp="1"/>
          </p:cNvSpPr>
          <p:nvPr>
            <p:ph sz="quarter" idx="1"/>
          </p:nvPr>
        </p:nvSpPr>
        <p:spPr/>
        <p:txBody>
          <a:bodyPr/>
          <a:lstStyle/>
          <a:p>
            <a:r>
              <a:rPr lang="en-US" dirty="0" smtClean="0"/>
              <a:t>The healthcare provider is no longer a </a:t>
            </a:r>
            <a:r>
              <a:rPr lang="en-US" dirty="0" smtClean="0"/>
              <a:t>“constable</a:t>
            </a:r>
            <a:r>
              <a:rPr lang="en-US" dirty="0" smtClean="0"/>
              <a:t>” attempting to impose health upon a patient – the provider is a counselor, a consultant, a colleague, empowering the patient to achieve the health status he/she has determined to have.</a:t>
            </a:r>
          </a:p>
          <a:p>
            <a:r>
              <a:rPr lang="en-US" dirty="0" smtClean="0"/>
              <a:t>Provider and patient, with many others, are active team members, working together to preserve or improve the patient's health.</a:t>
            </a:r>
          </a:p>
          <a:p>
            <a:r>
              <a:rPr lang="en-US" dirty="0" smtClean="0"/>
              <a:t>All members of the team know and acknowledge that the “race of life is the patient's to run.”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Transformation Principle II: </a:t>
            </a:r>
            <a:r>
              <a:rPr lang="en-US" b="1" dirty="0" smtClean="0">
                <a:solidFill>
                  <a:schemeClr val="tx1"/>
                </a:solidFill>
              </a:rPr>
              <a:t>Communication</a:t>
            </a:r>
            <a:endParaRPr lang="en-US" b="1" dirty="0">
              <a:solidFill>
                <a:schemeClr val="tx1"/>
              </a:solidFill>
            </a:endParaRPr>
          </a:p>
        </p:txBody>
      </p:sp>
      <p:sp>
        <p:nvSpPr>
          <p:cNvPr id="3" name="Content Placeholder 2"/>
          <p:cNvSpPr>
            <a:spLocks noGrp="1"/>
          </p:cNvSpPr>
          <p:nvPr>
            <p:ph sz="quarter" idx="1"/>
          </p:nvPr>
        </p:nvSpPr>
        <p:spPr>
          <a:xfrm>
            <a:off x="301752" y="1676400"/>
            <a:ext cx="8503920" cy="4800600"/>
          </a:xfrm>
        </p:spPr>
        <p:txBody>
          <a:bodyPr>
            <a:normAutofit fontScale="92500" lnSpcReduction="10000"/>
          </a:bodyPr>
          <a:lstStyle/>
          <a:p>
            <a:pPr>
              <a:buNone/>
            </a:pPr>
            <a:endParaRPr lang="en-US" dirty="0" smtClean="0"/>
          </a:p>
          <a:p>
            <a:r>
              <a:rPr lang="en-US" dirty="0" smtClean="0"/>
              <a:t>Will require more communication between patient and provider, not only in face-to-face clinic encounters, but also by electronic or written means. </a:t>
            </a:r>
          </a:p>
          <a:p>
            <a:endParaRPr lang="en-US" dirty="0" smtClean="0"/>
          </a:p>
          <a:p>
            <a:r>
              <a:rPr lang="en-US" dirty="0" smtClean="0"/>
              <a:t>The concept of </a:t>
            </a:r>
            <a:r>
              <a:rPr lang="en-US" i="1" dirty="0" smtClean="0"/>
              <a:t>la maladie du petit papier</a:t>
            </a:r>
            <a:r>
              <a:rPr lang="en-US" dirty="0" smtClean="0"/>
              <a:t> -- "the malady of the small piece of paper“ is no longer valid. </a:t>
            </a:r>
          </a:p>
          <a:p>
            <a:endParaRPr lang="en-US" dirty="0" smtClean="0"/>
          </a:p>
          <a:p>
            <a:r>
              <a:rPr lang="en-US" dirty="0" smtClean="0"/>
              <a:t>Patients who came to the office with their symptoms written on a small piece of paper were thought to be neurotic. </a:t>
            </a:r>
            <a:br>
              <a:rPr lang="en-US" dirty="0" smtClean="0"/>
            </a:br>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Transformation Principle II: </a:t>
            </a:r>
            <a:r>
              <a:rPr lang="en-US" b="1" dirty="0" smtClean="0">
                <a:solidFill>
                  <a:schemeClr val="tx1"/>
                </a:solidFill>
              </a:rPr>
              <a:t>Communication</a:t>
            </a:r>
            <a:endParaRPr lang="en-US" b="1" dirty="0">
              <a:solidFill>
                <a:schemeClr val="tx1"/>
              </a:solidFill>
            </a:endParaRPr>
          </a:p>
        </p:txBody>
      </p:sp>
      <p:sp>
        <p:nvSpPr>
          <p:cNvPr id="3" name="Content Placeholder 2"/>
          <p:cNvSpPr>
            <a:spLocks noGrp="1"/>
          </p:cNvSpPr>
          <p:nvPr>
            <p:ph sz="quarter" idx="1"/>
          </p:nvPr>
        </p:nvSpPr>
        <p:spPr>
          <a:xfrm>
            <a:off x="301752" y="1447800"/>
            <a:ext cx="8503920" cy="5105400"/>
          </a:xfrm>
        </p:spPr>
        <p:txBody>
          <a:bodyPr>
            <a:normAutofit fontScale="92500"/>
          </a:bodyPr>
          <a:lstStyle/>
          <a:p>
            <a:endParaRPr lang="en-US" dirty="0" smtClean="0"/>
          </a:p>
          <a:p>
            <a:r>
              <a:rPr lang="en-US" dirty="0" smtClean="0"/>
              <a:t>Practices with electronic patient records are making it possible for a patient to record their chief complaint, history of present illness and review of systems, before they arrive for an office visit. </a:t>
            </a:r>
          </a:p>
          <a:p>
            <a:pPr>
              <a:buNone/>
            </a:pPr>
            <a:endParaRPr lang="en-US" dirty="0" smtClean="0"/>
          </a:p>
          <a:p>
            <a:r>
              <a:rPr lang="en-US" dirty="0" smtClean="0"/>
              <a:t>And, when, as at SETMA, all care is documented in the same data base, by all members of the healthcare team, at all venues of care, the EMR creates a continuity of care record of excellence, increasing patient safety with seamless communication among members of the team.</a:t>
            </a:r>
            <a:br>
              <a:rPr lang="en-US" dirty="0" smtClean="0"/>
            </a:br>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normAutofit/>
          </a:bodyPr>
          <a:lstStyle/>
          <a:p>
            <a:r>
              <a:rPr lang="en-US" dirty="0" smtClean="0"/>
              <a:t>Transformation Principle III: </a:t>
            </a:r>
            <a:r>
              <a:rPr lang="en-US" b="1" dirty="0" smtClean="0">
                <a:solidFill>
                  <a:schemeClr val="tx1"/>
                </a:solidFill>
              </a:rPr>
              <a:t>Knowledge</a:t>
            </a:r>
            <a:endParaRPr lang="en-US" b="1" dirty="0">
              <a:solidFill>
                <a:schemeClr val="tx1"/>
              </a:solidFill>
            </a:endParaRPr>
          </a:p>
        </p:txBody>
      </p:sp>
      <p:sp>
        <p:nvSpPr>
          <p:cNvPr id="3" name="Content Placeholder 2"/>
          <p:cNvSpPr>
            <a:spLocks noGrp="1"/>
          </p:cNvSpPr>
          <p:nvPr>
            <p:ph sz="quarter" idx="1"/>
          </p:nvPr>
        </p:nvSpPr>
        <p:spPr>
          <a:xfrm>
            <a:off x="301752" y="1676400"/>
            <a:ext cx="8503920" cy="4800600"/>
          </a:xfrm>
        </p:spPr>
        <p:txBody>
          <a:bodyPr>
            <a:normAutofit fontScale="32500" lnSpcReduction="20000"/>
          </a:bodyPr>
          <a:lstStyle/>
          <a:p>
            <a:pPr>
              <a:buNone/>
            </a:pPr>
            <a:endParaRPr lang="en-US" sz="2400" dirty="0" smtClean="0"/>
          </a:p>
          <a:p>
            <a:r>
              <a:rPr lang="en-US" sz="9600" dirty="0" smtClean="0"/>
              <a:t>Patients, becoming more knowledgeable about their condition than ever before, allows them to participate actively in their own care.   </a:t>
            </a:r>
          </a:p>
          <a:p>
            <a:endParaRPr lang="en-US" sz="4800" dirty="0" smtClean="0"/>
          </a:p>
          <a:p>
            <a:r>
              <a:rPr lang="en-US" sz="9600" dirty="0" smtClean="0"/>
              <a:t>Educational tools must be made available to the patient in order for them to do self-study.   </a:t>
            </a:r>
          </a:p>
          <a:p>
            <a:endParaRPr lang="en-US" sz="4800" dirty="0" smtClean="0"/>
          </a:p>
          <a:p>
            <a:r>
              <a:rPr lang="en-US" sz="9600" dirty="0" smtClean="0"/>
              <a:t>It will require a transformative change by providers who will welcome input by the patient to their care rather than seeing such input as obtrusive. </a:t>
            </a: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Transformation Principle IV: </a:t>
            </a:r>
            <a:r>
              <a:rPr lang="en-US" b="1" dirty="0" smtClean="0">
                <a:solidFill>
                  <a:schemeClr val="tx1"/>
                </a:solidFill>
              </a:rPr>
              <a:t>Trust</a:t>
            </a:r>
            <a:endParaRPr lang="en-US" b="1" dirty="0">
              <a:solidFill>
                <a:schemeClr val="tx1"/>
              </a:solidFill>
            </a:endParaRPr>
          </a:p>
        </p:txBody>
      </p:sp>
      <p:sp>
        <p:nvSpPr>
          <p:cNvPr id="3" name="Content Placeholder 2"/>
          <p:cNvSpPr>
            <a:spLocks noGrp="1"/>
          </p:cNvSpPr>
          <p:nvPr>
            <p:ph sz="quarter" idx="1"/>
          </p:nvPr>
        </p:nvSpPr>
        <p:spPr>
          <a:xfrm>
            <a:off x="301752" y="1371600"/>
            <a:ext cx="8503920" cy="5257800"/>
          </a:xfrm>
        </p:spPr>
        <p:txBody>
          <a:bodyPr>
            <a:normAutofit fontScale="85000" lnSpcReduction="20000"/>
          </a:bodyPr>
          <a:lstStyle/>
          <a:p>
            <a:pPr>
              <a:buNone/>
            </a:pPr>
            <a:endParaRPr lang="en-US" dirty="0" smtClean="0"/>
          </a:p>
          <a:p>
            <a:r>
              <a:rPr lang="en-US" sz="3100" dirty="0" smtClean="0"/>
              <a:t>The patient and the provider must rethink their common prejudice that technology - tests, procedures, and studies - are superior methods of maintaining health and avoiding illness than communication, vigilance and "watchful waiting." </a:t>
            </a:r>
          </a:p>
          <a:p>
            <a:endParaRPr lang="en-US" sz="3100" dirty="0" smtClean="0"/>
          </a:p>
          <a:p>
            <a:r>
              <a:rPr lang="en-US" sz="3100" dirty="0" smtClean="0"/>
              <a:t>Both provider and patient must be committed to evidence-based, patient-centered medicine, which has a proven scientific basis for medical-decision making. </a:t>
            </a:r>
          </a:p>
          <a:p>
            <a:endParaRPr lang="en-US" sz="3100" dirty="0" smtClean="0"/>
          </a:p>
          <a:p>
            <a:r>
              <a:rPr lang="en-US" sz="3100" dirty="0" smtClean="0"/>
              <a:t>This transformation will require a community of patients and providers who are committed to science and to personal relationships of mutual respect.</a:t>
            </a:r>
          </a:p>
          <a:p>
            <a:endParaRPr lang="en-US" sz="3100" dirty="0" smtClean="0"/>
          </a:p>
        </p:txBody>
      </p:sp>
      <p:sp>
        <p:nvSpPr>
          <p:cNvPr id="4" name="Slide Number Placeholder 3"/>
          <p:cNvSpPr>
            <a:spLocks noGrp="1"/>
          </p:cNvSpPr>
          <p:nvPr>
            <p:ph type="sldNum" sz="quarter" idx="12"/>
          </p:nvPr>
        </p:nvSpPr>
        <p:spPr/>
        <p:txBody>
          <a:bodyPr/>
          <a:lstStyle/>
          <a:p>
            <a:fld id="{85F1F3A3-46AB-4612-B671-D2D3177B64C1}"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Transformation Principle IV: </a:t>
            </a:r>
            <a:r>
              <a:rPr lang="en-US" b="1" dirty="0" smtClean="0">
                <a:solidFill>
                  <a:schemeClr val="tx1"/>
                </a:solidFill>
              </a:rPr>
              <a:t>Trust</a:t>
            </a:r>
            <a:endParaRPr lang="en-US" b="1" dirty="0">
              <a:solidFill>
                <a:schemeClr val="tx1"/>
              </a:solidFill>
            </a:endParaRPr>
          </a:p>
        </p:txBody>
      </p:sp>
      <p:sp>
        <p:nvSpPr>
          <p:cNvPr id="3" name="Content Placeholder 2"/>
          <p:cNvSpPr>
            <a:spLocks noGrp="1"/>
          </p:cNvSpPr>
          <p:nvPr>
            <p:ph sz="quarter" idx="1"/>
          </p:nvPr>
        </p:nvSpPr>
        <p:spPr>
          <a:xfrm>
            <a:off x="301752" y="1371600"/>
            <a:ext cx="8503920" cy="4953000"/>
          </a:xfrm>
        </p:spPr>
        <p:txBody>
          <a:bodyPr>
            <a:normAutofit fontScale="92500" lnSpcReduction="10000"/>
          </a:bodyPr>
          <a:lstStyle/>
          <a:p>
            <a:pPr>
              <a:buNone/>
            </a:pPr>
            <a:endParaRPr lang="en-US" sz="1200" dirty="0" smtClean="0"/>
          </a:p>
          <a:p>
            <a:r>
              <a:rPr lang="en-US" dirty="0" smtClean="0"/>
              <a:t>Transformation will require the reestablishment of the trust which once existed between provider and patient. That cannot be done by fiat.</a:t>
            </a:r>
          </a:p>
          <a:p>
            <a:endParaRPr lang="en-US" sz="1500" dirty="0" smtClean="0"/>
          </a:p>
          <a:p>
            <a:r>
              <a:rPr lang="en-US" dirty="0" smtClean="0"/>
              <a:t>Patients must be absolutely confident that they are the center of concern and of care.</a:t>
            </a:r>
          </a:p>
          <a:p>
            <a:pPr>
              <a:buNone/>
            </a:pPr>
            <a:endParaRPr lang="en-US" sz="1400" dirty="0" smtClean="0"/>
          </a:p>
          <a:p>
            <a:r>
              <a:rPr lang="en-US" dirty="0" smtClean="0"/>
              <a:t>Patients must also know that they are principally responsible for their own health.</a:t>
            </a:r>
          </a:p>
          <a:p>
            <a:endParaRPr lang="en-US" sz="1400" dirty="0" smtClean="0"/>
          </a:p>
          <a:p>
            <a:endParaRPr lang="en-US" sz="1400" dirty="0" smtClean="0"/>
          </a:p>
          <a:p>
            <a:r>
              <a:rPr lang="en-US" dirty="0" smtClean="0"/>
              <a:t>These concepts are the genius behind Patient-Centered Medical Home and  this trust cannot be achieved by regulations, restrictions and rules. </a:t>
            </a:r>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Transformation Principle V: </a:t>
            </a:r>
            <a:r>
              <a:rPr lang="en-US" sz="2800" b="1" dirty="0" smtClean="0">
                <a:solidFill>
                  <a:schemeClr val="tx1"/>
                </a:solidFill>
              </a:rPr>
              <a:t>End of Life Planning</a:t>
            </a:r>
            <a:endParaRPr lang="en-US" sz="2800" b="1" dirty="0">
              <a:solidFill>
                <a:schemeClr val="tx1"/>
              </a:solidFill>
            </a:endParaRPr>
          </a:p>
        </p:txBody>
      </p:sp>
      <p:sp>
        <p:nvSpPr>
          <p:cNvPr id="3" name="Content Placeholder 2"/>
          <p:cNvSpPr>
            <a:spLocks noGrp="1"/>
          </p:cNvSpPr>
          <p:nvPr>
            <p:ph sz="quarter" idx="1"/>
          </p:nvPr>
        </p:nvSpPr>
        <p:spPr>
          <a:xfrm>
            <a:off x="301752" y="1676400"/>
            <a:ext cx="8503920" cy="4876800"/>
          </a:xfrm>
        </p:spPr>
        <p:txBody>
          <a:bodyPr>
            <a:normAutofit/>
          </a:bodyPr>
          <a:lstStyle/>
          <a:p>
            <a:r>
              <a:rPr lang="en-US" sz="2400" dirty="0" smtClean="0"/>
              <a:t>Patient and provider must lose their fear of death and surrender their unspoken idea that death is the ultimate failure of healthcare. </a:t>
            </a:r>
          </a:p>
          <a:p>
            <a:endParaRPr lang="en-US" sz="1200" dirty="0" smtClean="0"/>
          </a:p>
          <a:p>
            <a:r>
              <a:rPr lang="en-US" sz="2400" dirty="0" smtClean="0"/>
              <a:t>Death is a part of life and it cannot forever be postponed. </a:t>
            </a:r>
          </a:p>
          <a:p>
            <a:endParaRPr lang="en-US" sz="1200" dirty="0" smtClean="0"/>
          </a:p>
          <a:p>
            <a:r>
              <a:rPr lang="en-US" sz="2400" dirty="0" smtClean="0"/>
              <a:t>While the foundation of healthcare is that we will do no harm, recognizing the limitations of our capabilities and the inevitability of death can lead us to more compassionate and rational end-of-life choices. </a:t>
            </a:r>
            <a:endParaRPr lang="en-US" sz="2400"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rPr>
              <a:t>Primary Care is the Future of Healthcare</a:t>
            </a:r>
            <a:endParaRPr lang="en-US" b="1" dirty="0">
              <a:solidFill>
                <a:schemeClr val="tx1"/>
              </a:solidFill>
            </a:endParaRPr>
          </a:p>
        </p:txBody>
      </p:sp>
      <p:sp>
        <p:nvSpPr>
          <p:cNvPr id="3" name="Content Placeholder 2"/>
          <p:cNvSpPr>
            <a:spLocks noGrp="1"/>
          </p:cNvSpPr>
          <p:nvPr>
            <p:ph sz="quarter" idx="1"/>
          </p:nvPr>
        </p:nvSpPr>
        <p:spPr/>
        <p:txBody>
          <a:bodyPr>
            <a:normAutofit lnSpcReduction="10000"/>
          </a:bodyPr>
          <a:lstStyle/>
          <a:p>
            <a:endParaRPr lang="en-US" dirty="0" smtClean="0"/>
          </a:p>
          <a:p>
            <a:r>
              <a:rPr lang="en-US" dirty="0" smtClean="0"/>
              <a:t>As primary care providers are the key to transformation of healthcare,  primary care providers must be  actively involved in the defining of public policy.</a:t>
            </a:r>
          </a:p>
          <a:p>
            <a:endParaRPr lang="en-US" dirty="0" smtClean="0"/>
          </a:p>
          <a:p>
            <a:r>
              <a:rPr lang="en-US" dirty="0" smtClean="0"/>
              <a:t>To be successful, they must be able to put their personal and pecuniary interests aside and support and promote policies which will create a sustainable future for healthcare.</a:t>
            </a:r>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200"/>
            <a:ext cx="8534400" cy="1219200"/>
          </a:xfrm>
        </p:spPr>
        <p:txBody>
          <a:bodyPr>
            <a:normAutofit fontScale="90000"/>
          </a:bodyPr>
          <a:lstStyle/>
          <a:p>
            <a:r>
              <a:rPr lang="en-US" dirty="0" smtClean="0"/>
              <a:t>Public Policy Principle I</a:t>
            </a:r>
            <a:br>
              <a:rPr lang="en-US" dirty="0" smtClean="0"/>
            </a:br>
            <a:r>
              <a:rPr lang="en-US" sz="3100" b="1" dirty="0" smtClean="0">
                <a:solidFill>
                  <a:schemeClr val="tx1"/>
                </a:solidFill>
              </a:rPr>
              <a:t>Piece Work Created the Healthcare Problem</a:t>
            </a:r>
            <a:endParaRPr lang="en-US" sz="3100" b="1" dirty="0">
              <a:solidFill>
                <a:schemeClr val="tx1"/>
              </a:solidFill>
            </a:endParaRPr>
          </a:p>
        </p:txBody>
      </p:sp>
      <p:sp>
        <p:nvSpPr>
          <p:cNvPr id="3" name="Content Placeholder 2"/>
          <p:cNvSpPr>
            <a:spLocks noGrp="1"/>
          </p:cNvSpPr>
          <p:nvPr>
            <p:ph sz="quarter" idx="1"/>
          </p:nvPr>
        </p:nvSpPr>
        <p:spPr/>
        <p:txBody>
          <a:bodyPr>
            <a:normAutofit/>
          </a:bodyPr>
          <a:lstStyle/>
          <a:p>
            <a:pPr>
              <a:buNone/>
            </a:pPr>
            <a:endParaRPr lang="en-US" sz="2400" dirty="0" smtClean="0"/>
          </a:p>
          <a:p>
            <a:r>
              <a:rPr lang="en-US" sz="2800" dirty="0" smtClean="0"/>
              <a:t>Governmental policy created the current conditions in which we find healthcare.</a:t>
            </a:r>
          </a:p>
          <a:p>
            <a:endParaRPr lang="en-US" sz="2800" dirty="0" smtClean="0"/>
          </a:p>
          <a:p>
            <a:r>
              <a:rPr lang="en-US" sz="2800" dirty="0" smtClean="0"/>
              <a:t>Payment by "piece work" put the government's check book in providers' hands. </a:t>
            </a:r>
          </a:p>
          <a:p>
            <a:endParaRPr lang="en-US" sz="2800" dirty="0" smtClean="0"/>
          </a:p>
          <a:p>
            <a:r>
              <a:rPr lang="en-US" sz="2800" dirty="0" smtClean="0"/>
              <a:t>A change in healthcare provider reimbursement is critical to the future of healthcare.</a:t>
            </a:r>
            <a:endParaRPr lang="en-US" sz="2800"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1066800"/>
          </a:xfrm>
        </p:spPr>
        <p:txBody>
          <a:bodyPr>
            <a:normAutofit fontScale="90000"/>
          </a:bodyPr>
          <a:lstStyle/>
          <a:p>
            <a:r>
              <a:rPr lang="en-US" dirty="0" smtClean="0"/>
              <a:t>Public Policy Principle II</a:t>
            </a:r>
            <a:br>
              <a:rPr lang="en-US" dirty="0" smtClean="0"/>
            </a:br>
            <a:r>
              <a:rPr lang="en-US" b="1" dirty="0" smtClean="0">
                <a:solidFill>
                  <a:schemeClr val="tx1"/>
                </a:solidFill>
              </a:rPr>
              <a:t>Must Reward What is Valued</a:t>
            </a:r>
            <a:endParaRPr lang="en-US" b="1" dirty="0">
              <a:solidFill>
                <a:schemeClr val="tx1"/>
              </a:solidFill>
            </a:endParaRPr>
          </a:p>
        </p:txBody>
      </p:sp>
      <p:sp>
        <p:nvSpPr>
          <p:cNvPr id="3" name="Content Placeholder 2"/>
          <p:cNvSpPr>
            <a:spLocks noGrp="1"/>
          </p:cNvSpPr>
          <p:nvPr>
            <p:ph sz="quarter" idx="1"/>
          </p:nvPr>
        </p:nvSpPr>
        <p:spPr>
          <a:xfrm>
            <a:off x="301752" y="1219200"/>
            <a:ext cx="8503920" cy="5638800"/>
          </a:xfrm>
        </p:spPr>
        <p:txBody>
          <a:bodyPr>
            <a:normAutofit/>
          </a:bodyPr>
          <a:lstStyle/>
          <a:p>
            <a:endParaRPr lang="en-US" dirty="0" smtClean="0"/>
          </a:p>
          <a:p>
            <a:pPr algn="ctr">
              <a:buNone/>
            </a:pPr>
            <a:r>
              <a:rPr lang="en-US" sz="3000" b="1" dirty="0" smtClean="0"/>
              <a:t>Healthcare system must reward </a:t>
            </a:r>
          </a:p>
          <a:p>
            <a:pPr algn="ctr">
              <a:buNone/>
            </a:pPr>
            <a:r>
              <a:rPr lang="en-US" sz="3000" b="1" dirty="0" smtClean="0"/>
              <a:t>what the system promotes. </a:t>
            </a:r>
          </a:p>
          <a:p>
            <a:pPr>
              <a:buNone/>
            </a:pPr>
            <a:endParaRPr lang="en-US" sz="1200" dirty="0" smtClean="0"/>
          </a:p>
          <a:p>
            <a:r>
              <a:rPr lang="en-US" sz="2800" dirty="0" smtClean="0"/>
              <a:t>Transformative activities in healthcare are </a:t>
            </a:r>
            <a:r>
              <a:rPr lang="en-US" sz="2800" b="1" dirty="0" smtClean="0"/>
              <a:t>relational</a:t>
            </a:r>
            <a:r>
              <a:rPr lang="en-US" sz="2800" dirty="0" smtClean="0"/>
              <a:t> rather than </a:t>
            </a:r>
            <a:r>
              <a:rPr lang="en-US" sz="2800" b="1" dirty="0" smtClean="0"/>
              <a:t>technological</a:t>
            </a:r>
            <a:r>
              <a:rPr lang="en-US" sz="2800" dirty="0" smtClean="0"/>
              <a:t>.</a:t>
            </a:r>
          </a:p>
          <a:p>
            <a:endParaRPr lang="en-US" sz="1200" dirty="0" smtClean="0"/>
          </a:p>
          <a:p>
            <a:r>
              <a:rPr lang="en-US" sz="2800" dirty="0" smtClean="0"/>
              <a:t>The healthcare payment method must promote transformation by rewarding efforts to restore the patient/provider trust relationship. </a:t>
            </a:r>
          </a:p>
          <a:p>
            <a:endParaRPr lang="en-US" sz="2200" dirty="0" smtClean="0"/>
          </a:p>
        </p:txBody>
      </p:sp>
      <p:sp>
        <p:nvSpPr>
          <p:cNvPr id="4" name="Slide Number Placeholder 3"/>
          <p:cNvSpPr>
            <a:spLocks noGrp="1"/>
          </p:cNvSpPr>
          <p:nvPr>
            <p:ph type="sldNum" sz="quarter" idx="12"/>
          </p:nvPr>
        </p:nvSpPr>
        <p:spPr/>
        <p:txBody>
          <a:bodyPr/>
          <a:lstStyle/>
          <a:p>
            <a:fld id="{85F1F3A3-46AB-4612-B671-D2D3177B64C1}"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cs typeface="Arial" charset="0"/>
              </a:rPr>
              <a:t>Conflict of Interest Disclosure</a:t>
            </a:r>
            <a:endParaRPr lang="en-US" dirty="0"/>
          </a:p>
        </p:txBody>
      </p:sp>
      <p:sp>
        <p:nvSpPr>
          <p:cNvPr id="3" name="Content Placeholder 2"/>
          <p:cNvSpPr>
            <a:spLocks noGrp="1"/>
          </p:cNvSpPr>
          <p:nvPr>
            <p:ph sz="quarter" idx="1"/>
          </p:nvPr>
        </p:nvSpPr>
        <p:spPr/>
        <p:txBody>
          <a:bodyPr>
            <a:normAutofit fontScale="70000" lnSpcReduction="20000"/>
          </a:bodyPr>
          <a:lstStyle/>
          <a:p>
            <a:pPr algn="ctr" fontAlgn="auto">
              <a:spcAft>
                <a:spcPts val="0"/>
              </a:spcAft>
              <a:buFont typeface="Arial" pitchFamily="34" charset="0"/>
              <a:buNone/>
              <a:defRPr/>
            </a:pPr>
            <a:r>
              <a:rPr lang="en-US" sz="3300" dirty="0" smtClean="0"/>
              <a:t>Dr. James </a:t>
            </a:r>
            <a:r>
              <a:rPr lang="en-US" sz="3300" dirty="0" smtClean="0">
                <a:cs typeface="Arial" charset="0"/>
              </a:rPr>
              <a:t>L. Holly, MD</a:t>
            </a:r>
          </a:p>
          <a:p>
            <a:pPr fontAlgn="auto">
              <a:lnSpc>
                <a:spcPct val="90000"/>
              </a:lnSpc>
              <a:spcAft>
                <a:spcPts val="0"/>
              </a:spcAft>
              <a:buFont typeface="Arial" pitchFamily="34" charset="0"/>
              <a:buNone/>
              <a:defRPr/>
            </a:pPr>
            <a:endParaRPr lang="en-US" dirty="0" smtClean="0">
              <a:cs typeface="Arial" charset="0"/>
            </a:endParaRPr>
          </a:p>
          <a:p>
            <a:pPr fontAlgn="auto">
              <a:lnSpc>
                <a:spcPct val="90000"/>
              </a:lnSpc>
              <a:spcAft>
                <a:spcPts val="0"/>
              </a:spcAft>
              <a:defRPr/>
            </a:pPr>
            <a:r>
              <a:rPr lang="en-US" sz="3400" dirty="0" smtClean="0">
                <a:cs typeface="Arial" charset="0"/>
              </a:rPr>
              <a:t>Salary: No</a:t>
            </a:r>
          </a:p>
          <a:p>
            <a:pPr fontAlgn="auto">
              <a:lnSpc>
                <a:spcPct val="90000"/>
              </a:lnSpc>
              <a:spcAft>
                <a:spcPts val="0"/>
              </a:spcAft>
              <a:defRPr/>
            </a:pPr>
            <a:r>
              <a:rPr lang="en-US" sz="3400" dirty="0" smtClean="0">
                <a:cs typeface="Arial" charset="0"/>
              </a:rPr>
              <a:t>Royalty: No</a:t>
            </a:r>
          </a:p>
          <a:p>
            <a:pPr fontAlgn="auto">
              <a:lnSpc>
                <a:spcPct val="90000"/>
              </a:lnSpc>
              <a:spcAft>
                <a:spcPts val="0"/>
              </a:spcAft>
              <a:defRPr/>
            </a:pPr>
            <a:r>
              <a:rPr lang="en-US" sz="3400" dirty="0" smtClean="0">
                <a:cs typeface="Arial" charset="0"/>
              </a:rPr>
              <a:t>Receipt of Intellectual Property Rights/Patent Holder: No</a:t>
            </a:r>
          </a:p>
          <a:p>
            <a:pPr fontAlgn="auto">
              <a:lnSpc>
                <a:spcPct val="90000"/>
              </a:lnSpc>
              <a:spcAft>
                <a:spcPts val="0"/>
              </a:spcAft>
              <a:defRPr/>
            </a:pPr>
            <a:r>
              <a:rPr lang="en-US" sz="3400" dirty="0" smtClean="0">
                <a:cs typeface="Arial" charset="0"/>
              </a:rPr>
              <a:t>Consulting Fees (e.g., advisory boards): No</a:t>
            </a:r>
          </a:p>
          <a:p>
            <a:pPr fontAlgn="auto">
              <a:lnSpc>
                <a:spcPct val="90000"/>
              </a:lnSpc>
              <a:spcAft>
                <a:spcPts val="0"/>
              </a:spcAft>
              <a:defRPr/>
            </a:pPr>
            <a:r>
              <a:rPr lang="en-US" sz="3400" dirty="0" smtClean="0">
                <a:cs typeface="Arial" charset="0"/>
              </a:rPr>
              <a:t>Fees for Non-CME Services Received Directly from a Commercial Interest or their Agents: No</a:t>
            </a:r>
          </a:p>
          <a:p>
            <a:pPr fontAlgn="auto">
              <a:lnSpc>
                <a:spcPct val="90000"/>
              </a:lnSpc>
              <a:spcAft>
                <a:spcPts val="0"/>
              </a:spcAft>
              <a:defRPr/>
            </a:pPr>
            <a:r>
              <a:rPr lang="en-US" sz="3400" dirty="0" smtClean="0">
                <a:cs typeface="Arial" charset="0"/>
              </a:rPr>
              <a:t>Contracted Research: No</a:t>
            </a:r>
          </a:p>
          <a:p>
            <a:pPr fontAlgn="auto">
              <a:lnSpc>
                <a:spcPct val="90000"/>
              </a:lnSpc>
              <a:spcAft>
                <a:spcPts val="0"/>
              </a:spcAft>
              <a:defRPr/>
            </a:pPr>
            <a:r>
              <a:rPr lang="en-US" sz="3400" dirty="0" smtClean="0">
                <a:cs typeface="Arial" charset="0"/>
              </a:rPr>
              <a:t>Ownership Interest (stocks, stock options or other ownership interest excluding diversified mutual funds): No</a:t>
            </a:r>
          </a:p>
          <a:p>
            <a:pPr fontAlgn="auto">
              <a:lnSpc>
                <a:spcPct val="90000"/>
              </a:lnSpc>
              <a:spcAft>
                <a:spcPts val="0"/>
              </a:spcAft>
              <a:defRPr/>
            </a:pPr>
            <a:r>
              <a:rPr lang="en-US" sz="3400" dirty="0" smtClean="0">
                <a:cs typeface="Arial" charset="0"/>
              </a:rPr>
              <a:t>Other:  None</a:t>
            </a:r>
          </a:p>
          <a:p>
            <a:r>
              <a:rPr lang="en-US" sz="3400" dirty="0" smtClean="0"/>
              <a:t>Dr. Holly has no conflicts which need to be disclosed </a:t>
            </a:r>
            <a:endParaRPr lang="en-US" sz="3400"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914400"/>
          </a:xfrm>
        </p:spPr>
        <p:txBody>
          <a:bodyPr>
            <a:normAutofit fontScale="90000"/>
          </a:bodyPr>
          <a:lstStyle/>
          <a:p>
            <a:r>
              <a:rPr lang="en-US" dirty="0" smtClean="0"/>
              <a:t>Public Policy Principle III</a:t>
            </a:r>
            <a:br>
              <a:rPr lang="en-US" dirty="0" smtClean="0"/>
            </a:br>
            <a:r>
              <a:rPr lang="en-US" b="1" dirty="0" smtClean="0">
                <a:solidFill>
                  <a:schemeClr val="tx1"/>
                </a:solidFill>
              </a:rPr>
              <a:t>Patient Centered</a:t>
            </a:r>
            <a:endParaRPr lang="en-US" b="1" dirty="0">
              <a:solidFill>
                <a:schemeClr val="tx1"/>
              </a:solidFill>
            </a:endParaRPr>
          </a:p>
        </p:txBody>
      </p:sp>
      <p:sp>
        <p:nvSpPr>
          <p:cNvPr id="3" name="Content Placeholder 2"/>
          <p:cNvSpPr>
            <a:spLocks noGrp="1"/>
          </p:cNvSpPr>
          <p:nvPr>
            <p:ph sz="quarter" idx="1"/>
          </p:nvPr>
        </p:nvSpPr>
        <p:spPr/>
        <p:txBody>
          <a:bodyPr>
            <a:normAutofit fontScale="92500" lnSpcReduction="20000"/>
          </a:bodyPr>
          <a:lstStyle/>
          <a:p>
            <a:pPr>
              <a:buNone/>
            </a:pPr>
            <a:endParaRPr lang="en-US" sz="2800" b="1" dirty="0" smtClean="0"/>
          </a:p>
          <a:p>
            <a:r>
              <a:rPr lang="en-US" sz="3000" dirty="0" smtClean="0"/>
              <a:t>The patient must be placed at the </a:t>
            </a:r>
            <a:r>
              <a:rPr lang="en-US" sz="3000" b="1" dirty="0" smtClean="0"/>
              <a:t>center of concern </a:t>
            </a:r>
            <a:r>
              <a:rPr lang="en-US" sz="3000" dirty="0" smtClean="0"/>
              <a:t>in the healthcare equation.</a:t>
            </a:r>
          </a:p>
          <a:p>
            <a:endParaRPr lang="en-US" sz="1600" dirty="0" smtClean="0"/>
          </a:p>
          <a:p>
            <a:r>
              <a:rPr lang="en-US" sz="3000" dirty="0" smtClean="0"/>
              <a:t>The patient must also be at the </a:t>
            </a:r>
            <a:r>
              <a:rPr lang="en-US" sz="3000" b="1" dirty="0" smtClean="0"/>
              <a:t>center of responsibility</a:t>
            </a:r>
            <a:r>
              <a:rPr lang="en-US" sz="3000" dirty="0" smtClean="0"/>
              <a:t>. </a:t>
            </a:r>
          </a:p>
          <a:p>
            <a:endParaRPr lang="en-US" sz="1400" dirty="0" smtClean="0"/>
          </a:p>
          <a:p>
            <a:r>
              <a:rPr lang="en-US" sz="3000" dirty="0" smtClean="0"/>
              <a:t>Patients cannot be allowed to be passive in their care and they cannot transfer responsibility for their own care to anyone else. </a:t>
            </a:r>
          </a:p>
          <a:p>
            <a:pPr>
              <a:buNone/>
            </a:pP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7848"/>
            <a:ext cx="8534400" cy="758952"/>
          </a:xfrm>
        </p:spPr>
        <p:txBody>
          <a:bodyPr>
            <a:normAutofit fontScale="90000"/>
          </a:bodyPr>
          <a:lstStyle/>
          <a:p>
            <a:r>
              <a:rPr lang="en-US" dirty="0" smtClean="0"/>
              <a:t>Public Policy Principle IV</a:t>
            </a:r>
            <a:br>
              <a:rPr lang="en-US" dirty="0" smtClean="0"/>
            </a:br>
            <a:r>
              <a:rPr lang="en-US" b="1" dirty="0" smtClean="0">
                <a:solidFill>
                  <a:schemeClr val="tx1"/>
                </a:solidFill>
              </a:rPr>
              <a:t>Education Services</a:t>
            </a:r>
            <a:endParaRPr lang="en-US" b="1" dirty="0">
              <a:solidFill>
                <a:schemeClr val="tx1"/>
              </a:solidFill>
            </a:endParaRPr>
          </a:p>
        </p:txBody>
      </p:sp>
      <p:sp>
        <p:nvSpPr>
          <p:cNvPr id="3" name="Content Placeholder 2"/>
          <p:cNvSpPr>
            <a:spLocks noGrp="1"/>
          </p:cNvSpPr>
          <p:nvPr>
            <p:ph sz="quarter" idx="1"/>
          </p:nvPr>
        </p:nvSpPr>
        <p:spPr>
          <a:xfrm>
            <a:off x="301752" y="1447800"/>
            <a:ext cx="8503920" cy="5105400"/>
          </a:xfrm>
        </p:spPr>
        <p:txBody>
          <a:bodyPr>
            <a:normAutofit/>
          </a:bodyPr>
          <a:lstStyle/>
          <a:p>
            <a:endParaRPr lang="en-US" dirty="0" smtClean="0"/>
          </a:p>
          <a:p>
            <a:r>
              <a:rPr lang="en-US" dirty="0" smtClean="0"/>
              <a:t>Healthcare policy must pay for patient educational medical services but not in such a way as to create a new industry. </a:t>
            </a:r>
          </a:p>
          <a:p>
            <a:endParaRPr lang="en-US" sz="1200" dirty="0" smtClean="0"/>
          </a:p>
          <a:p>
            <a:r>
              <a:rPr lang="en-US" dirty="0" smtClean="0"/>
              <a:t>Providers who create educational opportunities for their patients should be rewarded for doing so.</a:t>
            </a:r>
          </a:p>
          <a:p>
            <a:endParaRPr lang="en-US" sz="1200" dirty="0" smtClean="0"/>
          </a:p>
          <a:p>
            <a:r>
              <a:rPr lang="en-US" dirty="0" smtClean="0"/>
              <a:t>A key part of this education is a personalized plan of care and treatment prepared for the patient at each patient encounter.</a:t>
            </a:r>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7848"/>
            <a:ext cx="8534400" cy="758952"/>
          </a:xfrm>
        </p:spPr>
        <p:txBody>
          <a:bodyPr>
            <a:normAutofit fontScale="90000"/>
          </a:bodyPr>
          <a:lstStyle/>
          <a:p>
            <a:r>
              <a:rPr lang="en-US" dirty="0" smtClean="0"/>
              <a:t>Public Policy Principle V</a:t>
            </a:r>
            <a:br>
              <a:rPr lang="en-US" dirty="0" smtClean="0"/>
            </a:br>
            <a:r>
              <a:rPr lang="en-US" b="1" dirty="0" smtClean="0">
                <a:solidFill>
                  <a:schemeClr val="tx1"/>
                </a:solidFill>
              </a:rPr>
              <a:t>Accountability</a:t>
            </a:r>
            <a:endParaRPr lang="en-US" b="1" dirty="0">
              <a:solidFill>
                <a:schemeClr val="tx1"/>
              </a:solidFill>
            </a:endParaRPr>
          </a:p>
        </p:txBody>
      </p:sp>
      <p:sp>
        <p:nvSpPr>
          <p:cNvPr id="3" name="Content Placeholder 2"/>
          <p:cNvSpPr>
            <a:spLocks noGrp="1"/>
          </p:cNvSpPr>
          <p:nvPr>
            <p:ph sz="quarter" idx="1"/>
          </p:nvPr>
        </p:nvSpPr>
        <p:spPr>
          <a:xfrm>
            <a:off x="304800" y="1524000"/>
            <a:ext cx="8503920" cy="4724400"/>
          </a:xfrm>
        </p:spPr>
        <p:txBody>
          <a:bodyPr>
            <a:normAutofit lnSpcReduction="10000"/>
          </a:bodyPr>
          <a:lstStyle/>
          <a:p>
            <a:endParaRPr lang="en-US" dirty="0" smtClean="0"/>
          </a:p>
          <a:p>
            <a:r>
              <a:rPr lang="en-US" dirty="0" smtClean="0"/>
              <a:t>Patients, as well as providers, must be accountable for medical-decision making.</a:t>
            </a:r>
          </a:p>
          <a:p>
            <a:endParaRPr lang="en-US" dirty="0" smtClean="0"/>
          </a:p>
          <a:p>
            <a:r>
              <a:rPr lang="en-US" dirty="0" smtClean="0"/>
              <a:t>Patients cannot be passive in the utilization of resources.</a:t>
            </a:r>
          </a:p>
          <a:p>
            <a:endParaRPr lang="en-US" dirty="0" smtClean="0"/>
          </a:p>
          <a:p>
            <a:r>
              <a:rPr lang="en-US" dirty="0" smtClean="0"/>
              <a:t>If a patient continues  an activity which adversely affects their health, there should be consequences and those could be partially financial. </a:t>
            </a:r>
            <a:br>
              <a:rPr lang="en-US" dirty="0" smtClean="0"/>
            </a:br>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914400"/>
          </a:xfrm>
        </p:spPr>
        <p:txBody>
          <a:bodyPr>
            <a:normAutofit fontScale="90000"/>
          </a:bodyPr>
          <a:lstStyle/>
          <a:p>
            <a:r>
              <a:rPr lang="en-US" dirty="0" smtClean="0"/>
              <a:t>Public Policy Principle VI</a:t>
            </a:r>
            <a:br>
              <a:rPr lang="en-US" dirty="0" smtClean="0"/>
            </a:br>
            <a:r>
              <a:rPr lang="en-US" b="1" dirty="0" smtClean="0">
                <a:solidFill>
                  <a:schemeClr val="tx1"/>
                </a:solidFill>
              </a:rPr>
              <a:t>Preventive Care and Health Promotion</a:t>
            </a:r>
            <a:endParaRPr lang="en-US" b="1" dirty="0">
              <a:solidFill>
                <a:schemeClr val="tx1"/>
              </a:solidFill>
            </a:endParaRPr>
          </a:p>
        </p:txBody>
      </p:sp>
      <p:sp>
        <p:nvSpPr>
          <p:cNvPr id="3" name="Content Placeholder 2"/>
          <p:cNvSpPr>
            <a:spLocks noGrp="1"/>
          </p:cNvSpPr>
          <p:nvPr>
            <p:ph sz="quarter" idx="1"/>
          </p:nvPr>
        </p:nvSpPr>
        <p:spPr>
          <a:xfrm>
            <a:off x="301752" y="1676400"/>
            <a:ext cx="8503920" cy="4648200"/>
          </a:xfrm>
        </p:spPr>
        <p:txBody>
          <a:bodyPr>
            <a:normAutofit fontScale="92500" lnSpcReduction="10000"/>
          </a:bodyPr>
          <a:lstStyle/>
          <a:p>
            <a:endParaRPr lang="en-US" dirty="0" smtClean="0"/>
          </a:p>
          <a:p>
            <a:r>
              <a:rPr lang="en-US" dirty="0" smtClean="0"/>
              <a:t>The decrease in the national cost of healthcare produced by preventive care and screening care will be realized over a long period of time.</a:t>
            </a:r>
          </a:p>
          <a:p>
            <a:endParaRPr lang="en-US" dirty="0" smtClean="0"/>
          </a:p>
          <a:p>
            <a:r>
              <a:rPr lang="en-US" dirty="0" smtClean="0"/>
              <a:t>The promoting of healthy lifestyles will also produce cost savings but over a long period of time.</a:t>
            </a:r>
          </a:p>
          <a:p>
            <a:endParaRPr lang="en-US" dirty="0" smtClean="0"/>
          </a:p>
          <a:p>
            <a:r>
              <a:rPr lang="en-US" dirty="0" smtClean="0"/>
              <a:t>Public policy must address both as goals, recognizing that neither is a silver bullet without the other elements of transformation and public policy being addressed.</a:t>
            </a:r>
            <a:br>
              <a:rPr lang="en-US" dirty="0" smtClean="0"/>
            </a:br>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7848"/>
            <a:ext cx="8534400" cy="758952"/>
          </a:xfrm>
        </p:spPr>
        <p:txBody>
          <a:bodyPr>
            <a:normAutofit fontScale="90000"/>
          </a:bodyPr>
          <a:lstStyle/>
          <a:p>
            <a:r>
              <a:rPr lang="en-US" dirty="0" smtClean="0"/>
              <a:t>Public Policy Principle VII</a:t>
            </a:r>
            <a:br>
              <a:rPr lang="en-US" dirty="0" smtClean="0"/>
            </a:br>
            <a:r>
              <a:rPr lang="en-US" b="1" dirty="0" smtClean="0">
                <a:solidFill>
                  <a:schemeClr val="tx1"/>
                </a:solidFill>
              </a:rPr>
              <a:t>Effective Change Will Be Local</a:t>
            </a:r>
            <a:endParaRPr lang="en-US" b="1" dirty="0">
              <a:solidFill>
                <a:schemeClr val="tx1"/>
              </a:solidFill>
            </a:endParaRPr>
          </a:p>
        </p:txBody>
      </p:sp>
      <p:sp>
        <p:nvSpPr>
          <p:cNvPr id="3" name="Content Placeholder 2"/>
          <p:cNvSpPr>
            <a:spLocks noGrp="1"/>
          </p:cNvSpPr>
          <p:nvPr>
            <p:ph sz="quarter" idx="1"/>
          </p:nvPr>
        </p:nvSpPr>
        <p:spPr>
          <a:xfrm>
            <a:off x="301752" y="1524000"/>
            <a:ext cx="8503920" cy="4953000"/>
          </a:xfrm>
        </p:spPr>
        <p:txBody>
          <a:bodyPr>
            <a:noAutofit/>
          </a:bodyPr>
          <a:lstStyle/>
          <a:p>
            <a:r>
              <a:rPr lang="en-US" sz="2400" dirty="0" smtClean="0"/>
              <a:t>Physicians, nurse practitioners and physician assistants are working toward transforming their practices to fulfill the promise of the Triple Aim. </a:t>
            </a:r>
          </a:p>
          <a:p>
            <a:endParaRPr lang="en-US" sz="1200" dirty="0" smtClean="0"/>
          </a:p>
          <a:p>
            <a:r>
              <a:rPr lang="en-US" sz="2400" dirty="0" smtClean="0"/>
              <a:t>To be lasting and to be effective, transformation  will be done one practice at a time.  Critical mass will be reached and we will see transformation of healthcare upon our country. </a:t>
            </a:r>
          </a:p>
          <a:p>
            <a:endParaRPr lang="en-US" sz="1200" dirty="0" smtClean="0"/>
          </a:p>
          <a:p>
            <a:r>
              <a:rPr lang="en-US" sz="2400" dirty="0" smtClean="0"/>
              <a:t>Transformation will be sustained when all members of the primary care team embrace one another and create a cohesive roadmap to the future.</a:t>
            </a:r>
            <a:endParaRPr lang="en-US" sz="2400"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Explosion</a:t>
            </a:r>
            <a:endParaRPr lang="en-US" dirty="0"/>
          </a:p>
        </p:txBody>
      </p:sp>
      <p:sp>
        <p:nvSpPr>
          <p:cNvPr id="3" name="Content Placeholder 2"/>
          <p:cNvSpPr>
            <a:spLocks noGrp="1"/>
          </p:cNvSpPr>
          <p:nvPr>
            <p:ph sz="quarter" idx="1"/>
          </p:nvPr>
        </p:nvSpPr>
        <p:spPr>
          <a:xfrm>
            <a:off x="301752" y="1219200"/>
            <a:ext cx="8503920" cy="5334000"/>
          </a:xfrm>
        </p:spPr>
        <p:txBody>
          <a:bodyPr>
            <a:normAutofit fontScale="47500" lnSpcReduction="20000"/>
          </a:bodyPr>
          <a:lstStyle/>
          <a:p>
            <a:pPr algn="ctr">
              <a:buNone/>
            </a:pPr>
            <a:endParaRPr lang="en-US" b="1" dirty="0" smtClean="0"/>
          </a:p>
          <a:p>
            <a:pPr algn="ctr">
              <a:buNone/>
            </a:pPr>
            <a:r>
              <a:rPr lang="en-US" sz="5900" b="1" dirty="0" smtClean="0"/>
              <a:t>Reality Facing Primary Care.</a:t>
            </a:r>
          </a:p>
          <a:p>
            <a:pPr>
              <a:buNone/>
            </a:pPr>
            <a:endParaRPr lang="en-US" dirty="0" smtClean="0"/>
          </a:p>
          <a:p>
            <a:endParaRPr lang="en-US" sz="2500" dirty="0" smtClean="0"/>
          </a:p>
          <a:p>
            <a:r>
              <a:rPr lang="en-US" sz="5100" dirty="0" smtClean="0"/>
              <a:t>The complexity of medical knowledge is created both by its volume and by the manner in which that information is packaged.  </a:t>
            </a:r>
          </a:p>
          <a:p>
            <a:endParaRPr lang="en-US" sz="2500" dirty="0" smtClean="0"/>
          </a:p>
          <a:p>
            <a:r>
              <a:rPr lang="en-US" sz="5100" dirty="0" smtClean="0"/>
              <a:t>Electronic medical records (EMR) provides the means for a shift in approach to healthcare information but does not dictate that such a shift will take place.  </a:t>
            </a:r>
          </a:p>
          <a:p>
            <a:endParaRPr lang="en-US" sz="2500" dirty="0" smtClean="0"/>
          </a:p>
          <a:p>
            <a:r>
              <a:rPr lang="en-US" sz="5100" dirty="0" smtClean="0"/>
              <a:t>Sometimes, EMR is only used as a glorified transcription tool whereby a patient encounter is documented electronically without providing significant advantages in processing of information and without the patient profiting from sound science.</a:t>
            </a:r>
            <a:endParaRPr lang="en-US" sz="5100"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Thinking and Healthcare</a:t>
            </a:r>
            <a:endParaRPr lang="en-US" dirty="0"/>
          </a:p>
        </p:txBody>
      </p:sp>
      <p:sp>
        <p:nvSpPr>
          <p:cNvPr id="3" name="Content Placeholder 2"/>
          <p:cNvSpPr>
            <a:spLocks noGrp="1"/>
          </p:cNvSpPr>
          <p:nvPr>
            <p:ph sz="quarter" idx="1"/>
          </p:nvPr>
        </p:nvSpPr>
        <p:spPr>
          <a:xfrm>
            <a:off x="301752" y="1447800"/>
            <a:ext cx="8503920" cy="4953000"/>
          </a:xfrm>
        </p:spPr>
        <p:txBody>
          <a:bodyPr>
            <a:normAutofit/>
          </a:bodyPr>
          <a:lstStyle/>
          <a:p>
            <a:r>
              <a:rPr lang="en-US" sz="2800" dirty="0" smtClean="0"/>
              <a:t>“For the first time in history, humankind has the capacity”:</a:t>
            </a:r>
          </a:p>
          <a:p>
            <a:endParaRPr lang="en-US" sz="1200" dirty="0" smtClean="0"/>
          </a:p>
          <a:p>
            <a:pPr lvl="1"/>
            <a:r>
              <a:rPr lang="en-US" sz="2800" dirty="0" smtClean="0">
                <a:solidFill>
                  <a:schemeClr val="tx1"/>
                </a:solidFill>
              </a:rPr>
              <a:t>To create far more information than anyone can absorb</a:t>
            </a:r>
          </a:p>
          <a:p>
            <a:pPr lvl="1"/>
            <a:r>
              <a:rPr lang="en-US" sz="2800" dirty="0" smtClean="0">
                <a:solidFill>
                  <a:schemeClr val="tx1"/>
                </a:solidFill>
              </a:rPr>
              <a:t>To foster far greater interdependency than anyone can manage</a:t>
            </a:r>
          </a:p>
          <a:p>
            <a:pPr lvl="1"/>
            <a:r>
              <a:rPr lang="en-US" sz="2800" dirty="0" smtClean="0">
                <a:solidFill>
                  <a:schemeClr val="tx1"/>
                </a:solidFill>
              </a:rPr>
              <a:t>To accelerate change far faster than anyone’s ability to keep pace (Peter </a:t>
            </a:r>
            <a:r>
              <a:rPr lang="en-US" sz="2800" dirty="0" err="1" smtClean="0">
                <a:solidFill>
                  <a:schemeClr val="tx1"/>
                </a:solidFill>
              </a:rPr>
              <a:t>Senge</a:t>
            </a:r>
            <a:r>
              <a:rPr lang="en-US" sz="2800" dirty="0" smtClean="0">
                <a:solidFill>
                  <a:schemeClr val="tx1"/>
                </a:solidFill>
              </a:rPr>
              <a:t>)</a:t>
            </a:r>
          </a:p>
          <a:p>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Knowledge Overload</a:t>
            </a:r>
            <a:endParaRPr lang="en-US" dirty="0"/>
          </a:p>
        </p:txBody>
      </p:sp>
      <p:sp>
        <p:nvSpPr>
          <p:cNvPr id="3" name="Content Placeholder 2"/>
          <p:cNvSpPr>
            <a:spLocks noGrp="1"/>
          </p:cNvSpPr>
          <p:nvPr>
            <p:ph sz="quarter" idx="1"/>
          </p:nvPr>
        </p:nvSpPr>
        <p:spPr/>
        <p:txBody>
          <a:bodyPr>
            <a:normAutofit lnSpcReduction="10000"/>
          </a:bodyPr>
          <a:lstStyle/>
          <a:p>
            <a:r>
              <a:rPr lang="en-US" sz="2400" dirty="0" smtClean="0"/>
              <a:t>In 2004, the </a:t>
            </a:r>
            <a:r>
              <a:rPr lang="en-US" sz="2400" i="1" dirty="0" smtClean="0"/>
              <a:t>Journal of the Medical Library Association</a:t>
            </a:r>
            <a:r>
              <a:rPr lang="en-US" sz="2400" dirty="0" smtClean="0"/>
              <a:t> published an article entitled,  “How Much Effort is needed to keep up with the literature relevant to primary care?”  Here are the authors’ conclusions:</a:t>
            </a:r>
          </a:p>
          <a:p>
            <a:endParaRPr lang="en-US" sz="2400" dirty="0" smtClean="0"/>
          </a:p>
          <a:p>
            <a:pPr lvl="1"/>
            <a:r>
              <a:rPr lang="en-US" dirty="0" smtClean="0">
                <a:solidFill>
                  <a:schemeClr val="tx1"/>
                </a:solidFill>
              </a:rPr>
              <a:t>There are 341 currently active journals which are relevant to primary care.</a:t>
            </a:r>
          </a:p>
          <a:p>
            <a:pPr lvl="1"/>
            <a:r>
              <a:rPr lang="en-US" dirty="0" smtClean="0">
                <a:solidFill>
                  <a:schemeClr val="tx1"/>
                </a:solidFill>
              </a:rPr>
              <a:t>These journals publish approximately 7,287 articles monthly.</a:t>
            </a:r>
          </a:p>
          <a:p>
            <a:pPr lvl="1"/>
            <a:r>
              <a:rPr lang="en-US" dirty="0" smtClean="0">
                <a:solidFill>
                  <a:schemeClr val="tx1"/>
                </a:solidFill>
              </a:rPr>
              <a:t>It would take physicians trained in epidemiology an estimated 627.5 hours per month to read and evaluate these articles.  That translates into 21 hours a day, seven days a week, every month.</a:t>
            </a:r>
          </a:p>
          <a:p>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Knowledge Overload</a:t>
            </a:r>
            <a:endParaRPr lang="en-US" dirty="0"/>
          </a:p>
        </p:txBody>
      </p:sp>
      <p:sp>
        <p:nvSpPr>
          <p:cNvPr id="3" name="Content Placeholder 2"/>
          <p:cNvSpPr>
            <a:spLocks noGrp="1"/>
          </p:cNvSpPr>
          <p:nvPr>
            <p:ph sz="quarter" idx="1"/>
          </p:nvPr>
        </p:nvSpPr>
        <p:spPr>
          <a:xfrm>
            <a:off x="301752" y="1295400"/>
            <a:ext cx="8503920" cy="5257800"/>
          </a:xfrm>
        </p:spPr>
        <p:txBody>
          <a:bodyPr>
            <a:normAutofit fontScale="92500" lnSpcReduction="20000"/>
          </a:bodyPr>
          <a:lstStyle/>
          <a:p>
            <a:pPr algn="ctr"/>
            <a:endParaRPr lang="en-US" dirty="0" smtClean="0"/>
          </a:p>
          <a:p>
            <a:r>
              <a:rPr lang="en-US" dirty="0" smtClean="0"/>
              <a:t>Without medical knowledge, quality-of-care initiatives will falter, but the volume of medical knowledge is so vast that it can overwhelm healthcare providers. </a:t>
            </a:r>
          </a:p>
          <a:p>
            <a:endParaRPr lang="en-US" dirty="0" smtClean="0"/>
          </a:p>
          <a:p>
            <a:r>
              <a:rPr lang="en-US" dirty="0" smtClean="0"/>
              <a:t>Medical Informatics is the only way to bring the right information to the right place at the right time with the right outcome.</a:t>
            </a:r>
          </a:p>
          <a:p>
            <a:endParaRPr lang="en-US" dirty="0" smtClean="0"/>
          </a:p>
          <a:p>
            <a:r>
              <a:rPr lang="en-US" dirty="0" smtClean="0"/>
              <a:t>If anyone harbors the delusion that your intellectual prowess is the exception, I remind you of the millions of data points of the human genome which in your professional careers will be a part of clinical medicine.  No one can memorize that much information.</a:t>
            </a:r>
          </a:p>
          <a:p>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tx1"/>
                </a:solidFill>
              </a:rPr>
              <a:t>Primary Care is the Future of Healthcare</a:t>
            </a:r>
            <a:endParaRPr lang="en-US" sz="2800" b="1" dirty="0">
              <a:solidFill>
                <a:schemeClr val="tx1"/>
              </a:solidFill>
            </a:endParaRPr>
          </a:p>
        </p:txBody>
      </p:sp>
      <p:sp>
        <p:nvSpPr>
          <p:cNvPr id="3" name="Content Placeholder 2"/>
          <p:cNvSpPr>
            <a:spLocks noGrp="1"/>
          </p:cNvSpPr>
          <p:nvPr>
            <p:ph sz="quarter" idx="1"/>
          </p:nvPr>
        </p:nvSpPr>
        <p:spPr>
          <a:xfrm>
            <a:off x="301752" y="1219200"/>
            <a:ext cx="8503920" cy="5334000"/>
          </a:xfrm>
        </p:spPr>
        <p:txBody>
          <a:bodyPr>
            <a:normAutofit fontScale="92500" lnSpcReduction="20000"/>
          </a:bodyPr>
          <a:lstStyle/>
          <a:p>
            <a:endParaRPr lang="en-US" dirty="0" smtClean="0"/>
          </a:p>
          <a:p>
            <a:r>
              <a:rPr lang="en-US" sz="2900" dirty="0" smtClean="0"/>
              <a:t>Primary care physicians have been part of the major changes which have taken place in medicine. Now primary care physicians are resisting the changes being caused by nurse practitioners and by physician assistants.</a:t>
            </a:r>
          </a:p>
          <a:p>
            <a:endParaRPr lang="en-US" sz="2900" dirty="0" smtClean="0"/>
          </a:p>
          <a:p>
            <a:r>
              <a:rPr lang="en-US" sz="2900" dirty="0" smtClean="0"/>
              <a:t>There are some things which NPs and PAs do better than physicians.</a:t>
            </a:r>
          </a:p>
          <a:p>
            <a:endParaRPr lang="en-US" sz="2900" dirty="0" smtClean="0"/>
          </a:p>
          <a:p>
            <a:r>
              <a:rPr lang="en-US" sz="2900" b="1" dirty="0" smtClean="0"/>
              <a:t>First Step:  Can we all agree to stop using the condescending and patronizing terms “physician extenders” and “mid-level providers?”</a:t>
            </a:r>
          </a:p>
        </p:txBody>
      </p:sp>
      <p:sp>
        <p:nvSpPr>
          <p:cNvPr id="4" name="Slide Number Placeholder 3"/>
          <p:cNvSpPr>
            <a:spLocks noGrp="1"/>
          </p:cNvSpPr>
          <p:nvPr>
            <p:ph type="sldNum" sz="quarter" idx="12"/>
          </p:nvPr>
        </p:nvSpPr>
        <p:spPr/>
        <p:txBody>
          <a:bodyPr/>
          <a:lstStyle/>
          <a:p>
            <a:fld id="{85F1F3A3-46AB-4612-B671-D2D3177B64C1}"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895600"/>
            <a:ext cx="7696200" cy="2362200"/>
          </a:xfrm>
        </p:spPr>
        <p:txBody>
          <a:bodyPr>
            <a:noAutofit/>
          </a:bodyPr>
          <a:lstStyle/>
          <a:p>
            <a:pPr>
              <a:spcBef>
                <a:spcPct val="0"/>
              </a:spcBef>
            </a:pPr>
            <a:r>
              <a:rPr lang="en-US" sz="3200" cap="none" spc="0" dirty="0" smtClean="0">
                <a:solidFill>
                  <a:schemeClr val="accent1"/>
                </a:solidFill>
                <a:latin typeface="+mj-lt"/>
                <a:ea typeface="+mj-ea"/>
                <a:cs typeface="+mj-cs"/>
              </a:rPr>
              <a:t>The Dimensions and Dynamic of Primary Care In The Future: Harnessing the Unique Skills of a Multi-Disciplinary and Interdepartmental Team in the Transformation of Healthcare</a:t>
            </a:r>
          </a:p>
        </p:txBody>
      </p:sp>
      <p:sp>
        <p:nvSpPr>
          <p:cNvPr id="2" name="Title 1"/>
          <p:cNvSpPr>
            <a:spLocks noGrp="1"/>
          </p:cNvSpPr>
          <p:nvPr>
            <p:ph type="ctrTitle"/>
          </p:nvPr>
        </p:nvSpPr>
        <p:spPr>
          <a:xfrm>
            <a:off x="228600" y="381000"/>
            <a:ext cx="8686800" cy="1752600"/>
          </a:xfrm>
        </p:spPr>
        <p:txBody>
          <a:bodyPr>
            <a:noAutofit/>
          </a:bodyPr>
          <a:lstStyle/>
          <a:p>
            <a:r>
              <a:rPr lang="en-US" sz="1600" b="1" dirty="0" smtClean="0">
                <a:solidFill>
                  <a:schemeClr val="tx1"/>
                </a:solidFill>
              </a:rPr>
              <a:t>James L. Holly, MD</a:t>
            </a:r>
            <a:br>
              <a:rPr lang="en-US" sz="1600" b="1" dirty="0" smtClean="0">
                <a:solidFill>
                  <a:schemeClr val="tx1"/>
                </a:solidFill>
              </a:rPr>
            </a:br>
            <a:r>
              <a:rPr lang="en-US" sz="1600" b="1" dirty="0" smtClean="0">
                <a:solidFill>
                  <a:schemeClr val="tx1"/>
                </a:solidFill>
              </a:rPr>
              <a:t>CEO, SETMA, LLP</a:t>
            </a:r>
            <a:br>
              <a:rPr lang="en-US" sz="1600" b="1" dirty="0" smtClean="0">
                <a:solidFill>
                  <a:schemeClr val="tx1"/>
                </a:solidFill>
              </a:rPr>
            </a:br>
            <a:r>
              <a:rPr lang="en-US" sz="1600" b="1" dirty="0" smtClean="0">
                <a:solidFill>
                  <a:schemeClr val="tx1"/>
                </a:solidFill>
              </a:rPr>
              <a:t>Adjunct Professor</a:t>
            </a:r>
            <a:br>
              <a:rPr lang="en-US" sz="1600" b="1" dirty="0" smtClean="0">
                <a:solidFill>
                  <a:schemeClr val="tx1"/>
                </a:solidFill>
              </a:rPr>
            </a:br>
            <a:r>
              <a:rPr lang="en-US" sz="1600" b="1" dirty="0" smtClean="0">
                <a:solidFill>
                  <a:schemeClr val="tx1"/>
                </a:solidFill>
              </a:rPr>
              <a:t>Department of Family and Community Medicine</a:t>
            </a:r>
            <a:br>
              <a:rPr lang="en-US" sz="1600" b="1" dirty="0" smtClean="0">
                <a:solidFill>
                  <a:schemeClr val="tx1"/>
                </a:solidFill>
              </a:rPr>
            </a:br>
            <a:r>
              <a:rPr lang="en-US" sz="1600" b="1" dirty="0" smtClean="0">
                <a:solidFill>
                  <a:schemeClr val="tx1"/>
                </a:solidFill>
              </a:rPr>
              <a:t>University of Texas Health Science Center</a:t>
            </a:r>
            <a:br>
              <a:rPr lang="en-US" sz="1600" b="1" dirty="0" smtClean="0">
                <a:solidFill>
                  <a:schemeClr val="tx1"/>
                </a:solidFill>
              </a:rPr>
            </a:br>
            <a:r>
              <a:rPr lang="en-US" sz="1600" b="1" dirty="0" smtClean="0">
                <a:solidFill>
                  <a:schemeClr val="tx1"/>
                </a:solidFill>
              </a:rPr>
              <a:t>San Antonio School of Medicine </a:t>
            </a:r>
            <a:endParaRPr lang="en-US" sz="1600" b="1" dirty="0">
              <a:solidFill>
                <a:schemeClr val="tx1"/>
              </a:solidFill>
            </a:endParaRPr>
          </a:p>
        </p:txBody>
      </p:sp>
      <p:sp>
        <p:nvSpPr>
          <p:cNvPr id="4" name="Slide Number Placeholder 3"/>
          <p:cNvSpPr>
            <a:spLocks noGrp="1"/>
          </p:cNvSpPr>
          <p:nvPr>
            <p:ph type="sldNum" sz="quarter" idx="12"/>
          </p:nvPr>
        </p:nvSpPr>
        <p:spPr/>
        <p:txBody>
          <a:bodyPr/>
          <a:lstStyle/>
          <a:p>
            <a:fld id="{85F1F3A3-46AB-4612-B671-D2D3177B64C1}"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Care Innovative Response</a:t>
            </a:r>
            <a:endParaRPr lang="en-US" dirty="0"/>
          </a:p>
        </p:txBody>
      </p:sp>
      <p:sp>
        <p:nvSpPr>
          <p:cNvPr id="3" name="Slide Number Placeholder 2"/>
          <p:cNvSpPr>
            <a:spLocks noGrp="1"/>
          </p:cNvSpPr>
          <p:nvPr>
            <p:ph type="sldNum" sz="quarter" idx="12"/>
          </p:nvPr>
        </p:nvSpPr>
        <p:spPr/>
        <p:txBody>
          <a:bodyPr/>
          <a:lstStyle/>
          <a:p>
            <a:fld id="{85F1F3A3-46AB-4612-B671-D2D3177B64C1}" type="slidenum">
              <a:rPr lang="en-US" smtClean="0"/>
              <a:pPr/>
              <a:t>30</a:t>
            </a:fld>
            <a:endParaRPr lang="en-US" dirty="0"/>
          </a:p>
        </p:txBody>
      </p:sp>
      <p:sp>
        <p:nvSpPr>
          <p:cNvPr id="4" name="Content Placeholder 3"/>
          <p:cNvSpPr>
            <a:spLocks noGrp="1"/>
          </p:cNvSpPr>
          <p:nvPr>
            <p:ph sz="quarter" idx="1"/>
          </p:nvPr>
        </p:nvSpPr>
        <p:spPr>
          <a:xfrm>
            <a:off x="301752" y="1676400"/>
            <a:ext cx="8503920" cy="4876800"/>
          </a:xfrm>
        </p:spPr>
        <p:txBody>
          <a:bodyPr>
            <a:normAutofit/>
          </a:bodyPr>
          <a:lstStyle/>
          <a:p>
            <a:r>
              <a:rPr lang="en-US" dirty="0" smtClean="0"/>
              <a:t>The </a:t>
            </a:r>
            <a:r>
              <a:rPr lang="en-US" b="1" dirty="0" smtClean="0"/>
              <a:t>Doctor of Nursing Practice (DNP) </a:t>
            </a:r>
            <a:r>
              <a:rPr lang="en-US" dirty="0" smtClean="0"/>
              <a:t>is a revolution in nursing education that brings highly educated nurses to the healthcare team.</a:t>
            </a:r>
          </a:p>
          <a:p>
            <a:r>
              <a:rPr lang="en-US" dirty="0" smtClean="0"/>
              <a:t>The degree program was developed from 2000-2005 in response to the series of eight Institute of Medicine (IOM) reports (during Dr. Ken Shine's IOM Presidency) including </a:t>
            </a:r>
            <a:r>
              <a:rPr lang="en-US" i="1" dirty="0" smtClean="0"/>
              <a:t>The Quality Chasm</a:t>
            </a:r>
            <a:r>
              <a:rPr lang="en-US" dirty="0" smtClean="0"/>
              <a:t> and </a:t>
            </a:r>
            <a:r>
              <a:rPr lang="en-US" i="1" dirty="0" smtClean="0"/>
              <a:t>To Err is Human</a:t>
            </a:r>
            <a:r>
              <a:rPr lang="en-US" dirty="0" smtClean="0"/>
              <a:t>.  </a:t>
            </a:r>
          </a:p>
          <a:p>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85F1F3A3-46AB-4612-B671-D2D3177B64C1}" type="slidenum">
              <a:rPr lang="en-US" smtClean="0"/>
              <a:pPr/>
              <a:t>31</a:t>
            </a:fld>
            <a:endParaRPr lang="en-US" dirty="0"/>
          </a:p>
        </p:txBody>
      </p:sp>
      <p:sp>
        <p:nvSpPr>
          <p:cNvPr id="4" name="Content Placeholder 3"/>
          <p:cNvSpPr>
            <a:spLocks noGrp="1"/>
          </p:cNvSpPr>
          <p:nvPr>
            <p:ph sz="quarter" idx="1"/>
          </p:nvPr>
        </p:nvSpPr>
        <p:spPr/>
        <p:txBody>
          <a:bodyPr/>
          <a:lstStyle/>
          <a:p>
            <a:r>
              <a:rPr lang="en-US" dirty="0" smtClean="0"/>
              <a:t>The DNP programs have grown from 10 in 2005 to 200  in 2012.</a:t>
            </a:r>
          </a:p>
          <a:p>
            <a:r>
              <a:rPr lang="en-US" dirty="0" smtClean="0"/>
              <a:t>DNP curriculum emphasizes not only Advanced Practice Nursing, e.g., NP, skills and knowledge, but the application of engineering and business principles to healthcare, systems thinking, simulation, root cause analysis, human factors (theoretical underpinning for patient safety and quality), leadership development, cost value analysis, health policy, and information technology.</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rPr>
              <a:t>Primary Care is the Future of Healthcare</a:t>
            </a:r>
            <a:endParaRPr lang="en-US" b="1" dirty="0">
              <a:solidFill>
                <a:schemeClr val="tx1"/>
              </a:solidFill>
            </a:endParaRPr>
          </a:p>
        </p:txBody>
      </p:sp>
      <p:sp>
        <p:nvSpPr>
          <p:cNvPr id="3" name="Content Placeholder 2"/>
          <p:cNvSpPr>
            <a:spLocks noGrp="1"/>
          </p:cNvSpPr>
          <p:nvPr>
            <p:ph sz="quarter" idx="1"/>
          </p:nvPr>
        </p:nvSpPr>
        <p:spPr/>
        <p:txBody>
          <a:bodyPr>
            <a:normAutofit fontScale="92500" lnSpcReduction="20000"/>
          </a:bodyPr>
          <a:lstStyle/>
          <a:p>
            <a:r>
              <a:rPr lang="en-US" dirty="0" smtClean="0"/>
              <a:t>Primary care providers will define new “models of care” and with experimentation and innovation will improve the healthcare system.</a:t>
            </a:r>
          </a:p>
          <a:p>
            <a:endParaRPr lang="en-US" dirty="0" smtClean="0"/>
          </a:p>
          <a:p>
            <a:r>
              <a:rPr lang="en-US" dirty="0" smtClean="0"/>
              <a:t>This is illustrated by a primary-care-dominated, multi-specialty care group in Southeast Texas.</a:t>
            </a:r>
          </a:p>
          <a:p>
            <a:endParaRPr lang="en-US" dirty="0" smtClean="0"/>
          </a:p>
          <a:p>
            <a:r>
              <a:rPr lang="en-US" b="1" dirty="0" smtClean="0"/>
              <a:t>Created on a collaborative, team model, SETMA’s primary care team includes nurse practitioners, nurses, specialized (but not specialty) care delivery teams, administrative staff and physicians.</a:t>
            </a:r>
            <a:endParaRPr lang="en-US" b="1"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Transforming of Healthcare</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Four elements are essential to any sustainable, affordable and desirable healthcare transformation:</a:t>
            </a:r>
          </a:p>
          <a:p>
            <a:pPr>
              <a:buNone/>
            </a:pPr>
            <a:endParaRPr lang="en-US" dirty="0" smtClean="0"/>
          </a:p>
          <a:p>
            <a:pPr marL="514350" lvl="0" indent="-514350">
              <a:buFont typeface="+mj-lt"/>
              <a:buAutoNum type="arabicPeriod"/>
            </a:pPr>
            <a:r>
              <a:rPr lang="en-US" b="1" dirty="0" smtClean="0"/>
              <a:t>The Substance  </a:t>
            </a:r>
            <a:r>
              <a:rPr lang="en-US" dirty="0" smtClean="0"/>
              <a:t>--  Evidenced-based medicine and comprehensive health promotion</a:t>
            </a:r>
          </a:p>
          <a:p>
            <a:pPr marL="514350" lvl="0" indent="-514350">
              <a:buFont typeface="+mj-lt"/>
              <a:buAutoNum type="arabicPeriod"/>
            </a:pPr>
            <a:r>
              <a:rPr lang="en-US" b="1" dirty="0" smtClean="0"/>
              <a:t>The Method  </a:t>
            </a:r>
            <a:r>
              <a:rPr lang="en-US" dirty="0" smtClean="0"/>
              <a:t>-- Electronic Patient Management </a:t>
            </a:r>
          </a:p>
          <a:p>
            <a:pPr marL="514350" lvl="0" indent="-514350">
              <a:buFont typeface="+mj-lt"/>
              <a:buAutoNum type="arabicPeriod"/>
            </a:pPr>
            <a:r>
              <a:rPr lang="en-US" b="1" dirty="0" smtClean="0"/>
              <a:t>The Organization  </a:t>
            </a:r>
            <a:r>
              <a:rPr lang="en-US" dirty="0" smtClean="0"/>
              <a:t>-- Patient-centered Medical Home</a:t>
            </a:r>
          </a:p>
          <a:p>
            <a:pPr marL="514350" lvl="0" indent="-514350">
              <a:buFont typeface="+mj-lt"/>
              <a:buAutoNum type="arabicPeriod"/>
            </a:pPr>
            <a:r>
              <a:rPr lang="en-US" b="1" dirty="0" smtClean="0"/>
              <a:t>The Funding  </a:t>
            </a:r>
            <a:r>
              <a:rPr lang="en-US" dirty="0" smtClean="0"/>
              <a:t>-- Capitation with payment for quality outcomes</a:t>
            </a:r>
          </a:p>
          <a:p>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SETMA Model of Care</a:t>
            </a:r>
            <a:endParaRPr lang="en-US" dirty="0"/>
          </a:p>
        </p:txBody>
      </p:sp>
      <p:sp>
        <p:nvSpPr>
          <p:cNvPr id="3" name="Content Placeholder 2"/>
          <p:cNvSpPr>
            <a:spLocks noGrp="1"/>
          </p:cNvSpPr>
          <p:nvPr>
            <p:ph sz="quarter" idx="1"/>
          </p:nvPr>
        </p:nvSpPr>
        <p:spPr/>
        <p:txBody>
          <a:bodyPr>
            <a:normAutofit fontScale="92500" lnSpcReduction="10000"/>
          </a:bodyPr>
          <a:lstStyle/>
          <a:p>
            <a:pPr marL="514350" lvl="0" indent="-514350">
              <a:buFont typeface="+mj-lt"/>
              <a:buAutoNum type="arabicPeriod"/>
            </a:pPr>
            <a:r>
              <a:rPr lang="en-US" dirty="0" smtClean="0"/>
              <a:t>The </a:t>
            </a:r>
            <a:r>
              <a:rPr lang="en-US" b="1" dirty="0" smtClean="0"/>
              <a:t>tracking</a:t>
            </a:r>
            <a:r>
              <a:rPr lang="en-US" dirty="0" smtClean="0"/>
              <a:t> by each provider on each patient of their performance on preventive care, screening care and quality standards for acute and chronic care.  SETMA’s design is such that tracking occurs simultaneously with the performing of these services by the entire healthcare team, including the personal provider, nurse, clerk, management, etc. </a:t>
            </a:r>
          </a:p>
          <a:p>
            <a:pPr marL="514350" lvl="0" indent="-514350">
              <a:buFont typeface="+mj-lt"/>
              <a:buAutoNum type="arabicPeriod"/>
            </a:pPr>
            <a:r>
              <a:rPr lang="en-US" dirty="0" smtClean="0"/>
              <a:t>The </a:t>
            </a:r>
            <a:r>
              <a:rPr lang="en-US" b="1" dirty="0" smtClean="0"/>
              <a:t>auditing</a:t>
            </a:r>
            <a:r>
              <a:rPr lang="en-US" dirty="0" smtClean="0"/>
              <a:t> of performance on the same standards either of the entire practice, of each individual clinic, and of each provider on a population, or of a panel of patients.   SETMA believes that this is the piece missing from most healthcare programs.</a:t>
            </a:r>
          </a:p>
        </p:txBody>
      </p:sp>
      <p:sp>
        <p:nvSpPr>
          <p:cNvPr id="4" name="Slide Number Placeholder 3"/>
          <p:cNvSpPr>
            <a:spLocks noGrp="1"/>
          </p:cNvSpPr>
          <p:nvPr>
            <p:ph type="sldNum" sz="quarter" idx="12"/>
          </p:nvPr>
        </p:nvSpPr>
        <p:spPr/>
        <p:txBody>
          <a:bodyPr/>
          <a:lstStyle/>
          <a:p>
            <a:fld id="{85F1F3A3-46AB-4612-B671-D2D3177B64C1}"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SETMA Model of Care</a:t>
            </a:r>
            <a:endParaRPr lang="en-US" dirty="0"/>
          </a:p>
        </p:txBody>
      </p:sp>
      <p:sp>
        <p:nvSpPr>
          <p:cNvPr id="3" name="Content Placeholder 2"/>
          <p:cNvSpPr>
            <a:spLocks noGrp="1"/>
          </p:cNvSpPr>
          <p:nvPr>
            <p:ph sz="quarter" idx="1"/>
          </p:nvPr>
        </p:nvSpPr>
        <p:spPr/>
        <p:txBody>
          <a:bodyPr>
            <a:normAutofit/>
          </a:bodyPr>
          <a:lstStyle/>
          <a:p>
            <a:pPr marL="514350" lvl="0" indent="-514350">
              <a:buFont typeface="+mj-lt"/>
              <a:buAutoNum type="arabicPeriod" startAt="3"/>
            </a:pPr>
            <a:r>
              <a:rPr lang="en-US" dirty="0" smtClean="0"/>
              <a:t>The </a:t>
            </a:r>
            <a:r>
              <a:rPr lang="en-US" b="1" dirty="0" smtClean="0"/>
              <a:t>statistical</a:t>
            </a:r>
            <a:r>
              <a:rPr lang="en-US" dirty="0" smtClean="0"/>
              <a:t> </a:t>
            </a:r>
            <a:r>
              <a:rPr lang="en-US" b="1" dirty="0" smtClean="0"/>
              <a:t>analyzing</a:t>
            </a:r>
            <a:r>
              <a:rPr lang="en-US" dirty="0" smtClean="0"/>
              <a:t> of the above audit-performance in order to measure improvement by practice, by clinic or by provider. This includes analysis for ethnic disparities, and other discriminators such as age, gender, payer class, socio-economic groupings, education, frequency of visit, frequency of testing, etc.  This allows SETMA to look for leverage points through which SETMA can improve the care we provide.</a:t>
            </a:r>
          </a:p>
        </p:txBody>
      </p:sp>
      <p:sp>
        <p:nvSpPr>
          <p:cNvPr id="4" name="Slide Number Placeholder 3"/>
          <p:cNvSpPr>
            <a:spLocks noGrp="1"/>
          </p:cNvSpPr>
          <p:nvPr>
            <p:ph type="sldNum" sz="quarter" idx="12"/>
          </p:nvPr>
        </p:nvSpPr>
        <p:spPr/>
        <p:txBody>
          <a:bodyPr/>
          <a:lstStyle/>
          <a:p>
            <a:fld id="{85F1F3A3-46AB-4612-B671-D2D3177B64C1}"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SETMA Model of Care</a:t>
            </a:r>
            <a:endParaRPr lang="en-US" dirty="0"/>
          </a:p>
        </p:txBody>
      </p:sp>
      <p:sp>
        <p:nvSpPr>
          <p:cNvPr id="3" name="Content Placeholder 2"/>
          <p:cNvSpPr>
            <a:spLocks noGrp="1"/>
          </p:cNvSpPr>
          <p:nvPr>
            <p:ph sz="quarter" idx="1"/>
          </p:nvPr>
        </p:nvSpPr>
        <p:spPr/>
        <p:txBody>
          <a:bodyPr>
            <a:normAutofit fontScale="92500" lnSpcReduction="10000"/>
          </a:bodyPr>
          <a:lstStyle/>
          <a:p>
            <a:pPr marL="514350" lvl="0" indent="-514350">
              <a:buFont typeface="+mj-lt"/>
              <a:buAutoNum type="arabicPeriod" startAt="4"/>
            </a:pPr>
            <a:r>
              <a:rPr lang="en-US" dirty="0" smtClean="0"/>
              <a:t>The </a:t>
            </a:r>
            <a:r>
              <a:rPr lang="en-US" b="1" dirty="0" smtClean="0"/>
              <a:t>public reporting</a:t>
            </a:r>
            <a:r>
              <a:rPr lang="en-US" dirty="0" smtClean="0"/>
              <a:t> by provider of performance on hundreds of quality measures. This places pressure on all providers to improve, and it allows patients to know what is expected of them.  The disease management tool “plans of care” and the medical-home- coordination document summarizes a patient’s state of care and encourages them to ask their provider for any preventive or screening care which has not been provided.  Any such services which are not completed are clearly identified for the patient.  We believe this is the best way to overcome provider and patient “treatment inertia.”</a:t>
            </a:r>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SETMA Model of Care</a:t>
            </a:r>
            <a:endParaRPr lang="en-US" dirty="0"/>
          </a:p>
        </p:txBody>
      </p:sp>
      <p:sp>
        <p:nvSpPr>
          <p:cNvPr id="3" name="Content Placeholder 2"/>
          <p:cNvSpPr>
            <a:spLocks noGrp="1"/>
          </p:cNvSpPr>
          <p:nvPr>
            <p:ph sz="quarter" idx="1"/>
          </p:nvPr>
        </p:nvSpPr>
        <p:spPr/>
        <p:txBody>
          <a:bodyPr>
            <a:normAutofit/>
          </a:bodyPr>
          <a:lstStyle/>
          <a:p>
            <a:pPr marL="514350" lvl="0" indent="-514350">
              <a:buFont typeface="+mj-lt"/>
              <a:buAutoNum type="arabicPeriod" startAt="5"/>
            </a:pPr>
            <a:endParaRPr lang="en-US" dirty="0" smtClean="0"/>
          </a:p>
          <a:p>
            <a:pPr marL="514350" lvl="0" indent="-514350">
              <a:buFont typeface="+mj-lt"/>
              <a:buAutoNum type="arabicPeriod" startAt="5"/>
            </a:pPr>
            <a:r>
              <a:rPr lang="en-US" sz="2400" dirty="0" smtClean="0"/>
              <a:t>The design of </a:t>
            </a:r>
            <a:r>
              <a:rPr lang="en-US" sz="2400" b="1" dirty="0" smtClean="0"/>
              <a:t>Quality Assessment and Permanence Improvement</a:t>
            </a:r>
            <a:r>
              <a:rPr lang="en-US" sz="2400" dirty="0" smtClean="0"/>
              <a:t> (QAPI) </a:t>
            </a:r>
            <a:r>
              <a:rPr lang="en-US" sz="2400" b="1" dirty="0" smtClean="0"/>
              <a:t>Initiatives</a:t>
            </a:r>
            <a:r>
              <a:rPr lang="en-US" sz="2400" dirty="0" smtClean="0"/>
              <a:t> – this year SETMA’s initiatives involve the elimination of all ethnic diversities of care in diabetes, hypertension and dyslipidemia. Also, we have designed a program for reducing preventable readmissions to the hospital. We have completed  Business Intelligence Reports which allow us to analyze our hospital care carefully.  </a:t>
            </a:r>
            <a:endParaRPr lang="en-US" sz="2400"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Passing the Baton</a:t>
            </a:r>
            <a:endParaRPr lang="en-US" dirty="0"/>
          </a:p>
        </p:txBody>
      </p:sp>
      <p:sp>
        <p:nvSpPr>
          <p:cNvPr id="3" name="Content Placeholder 2"/>
          <p:cNvSpPr>
            <a:spLocks noGrp="1"/>
          </p:cNvSpPr>
          <p:nvPr>
            <p:ph sz="quarter" idx="1"/>
          </p:nvPr>
        </p:nvSpPr>
        <p:spPr/>
        <p:txBody>
          <a:bodyPr>
            <a:normAutofit/>
          </a:bodyPr>
          <a:lstStyle/>
          <a:p>
            <a:r>
              <a:rPr lang="en-US" dirty="0" smtClean="0"/>
              <a:t>Perhaps the most radical change you are going to face in healthcare is the realization by the entire community that the all knowing and all powerful healthcare provider  no longer exists.</a:t>
            </a:r>
          </a:p>
          <a:p>
            <a:r>
              <a:rPr lang="en-US" dirty="0" smtClean="0"/>
              <a:t>Modern medicine makes it clear that the patient is responsible for the overwhelming amount of their own care, which includes compliance with formal healthcare initiatives and with lifestyle choices which support their health.  </a:t>
            </a:r>
          </a:p>
          <a:p>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Passing the Baton</a:t>
            </a:r>
            <a:endParaRPr lang="en-US" dirty="0"/>
          </a:p>
        </p:txBody>
      </p:sp>
      <p:pic>
        <p:nvPicPr>
          <p:cNvPr id="5" name="Content Placeholder 4" descr="cid:image003.jpg@01CC8814.5D778860"/>
          <p:cNvPicPr>
            <a:picLocks noGrp="1" noChangeAspect="1"/>
          </p:cNvPicPr>
          <p:nvPr>
            <p:ph sz="quarter" idx="1"/>
          </p:nvPr>
        </p:nvPicPr>
        <p:blipFill>
          <a:blip r:embed="rId2" r:link="rId3" cstate="print"/>
          <a:srcRect/>
          <a:stretch>
            <a:fillRect/>
          </a:stretch>
        </p:blipFill>
        <p:spPr bwMode="auto">
          <a:xfrm>
            <a:off x="3505200" y="1583980"/>
            <a:ext cx="5105400" cy="474062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85F1F3A3-46AB-4612-B671-D2D3177B64C1}" type="slidenum">
              <a:rPr lang="en-US" smtClean="0"/>
              <a:pPr/>
              <a:t>39</a:t>
            </a:fld>
            <a:endParaRPr lang="en-US" dirty="0"/>
          </a:p>
        </p:txBody>
      </p:sp>
      <p:sp>
        <p:nvSpPr>
          <p:cNvPr id="6" name="Rectangle 5"/>
          <p:cNvSpPr/>
          <p:nvPr/>
        </p:nvSpPr>
        <p:spPr>
          <a:xfrm>
            <a:off x="228600" y="1828800"/>
            <a:ext cx="3124200" cy="4154984"/>
          </a:xfrm>
          <a:prstGeom prst="rect">
            <a:avLst/>
          </a:prstGeom>
        </p:spPr>
        <p:txBody>
          <a:bodyPr wrap="square">
            <a:spAutoFit/>
          </a:bodyPr>
          <a:lstStyle/>
          <a:p>
            <a:pPr algn="ctr"/>
            <a:r>
              <a:rPr lang="en-US" sz="2400" dirty="0" smtClean="0"/>
              <a:t>Firmly in the providers hand</a:t>
            </a:r>
          </a:p>
          <a:p>
            <a:pPr algn="ctr"/>
            <a:r>
              <a:rPr lang="en-US" sz="2400" dirty="0" smtClean="0"/>
              <a:t>-- The baton -- the care and treatment plan</a:t>
            </a:r>
          </a:p>
          <a:p>
            <a:pPr algn="ctr"/>
            <a:r>
              <a:rPr lang="en-US" sz="2400" dirty="0" smtClean="0"/>
              <a:t>Must be confidently and securely grasped by the patient,</a:t>
            </a:r>
          </a:p>
          <a:p>
            <a:pPr algn="ctr"/>
            <a:r>
              <a:rPr lang="en-US" sz="2400" dirty="0" smtClean="0"/>
              <a:t>If change is to make a difference</a:t>
            </a:r>
          </a:p>
          <a:p>
            <a:pPr algn="ctr"/>
            <a:r>
              <a:rPr lang="en-US" sz="2400" dirty="0" smtClean="0"/>
              <a:t>8,760 hours a year.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838200"/>
          </a:xfrm>
        </p:spPr>
        <p:txBody>
          <a:bodyPr>
            <a:normAutofit/>
          </a:bodyPr>
          <a:lstStyle/>
          <a:p>
            <a:r>
              <a:rPr lang="en-US" dirty="0" smtClean="0"/>
              <a:t>Primary Care Providers</a:t>
            </a:r>
            <a:endParaRPr lang="en-US" sz="1800" b="1" dirty="0">
              <a:solidFill>
                <a:schemeClr val="tx1"/>
              </a:solidFill>
            </a:endParaRPr>
          </a:p>
        </p:txBody>
      </p:sp>
      <p:sp>
        <p:nvSpPr>
          <p:cNvPr id="3" name="Content Placeholder 2"/>
          <p:cNvSpPr>
            <a:spLocks noGrp="1"/>
          </p:cNvSpPr>
          <p:nvPr>
            <p:ph sz="quarter" idx="1"/>
          </p:nvPr>
        </p:nvSpPr>
        <p:spPr>
          <a:xfrm>
            <a:off x="228600" y="1447800"/>
            <a:ext cx="8503920" cy="4953000"/>
          </a:xfrm>
        </p:spPr>
        <p:txBody>
          <a:bodyPr>
            <a:normAutofit fontScale="92500"/>
          </a:bodyPr>
          <a:lstStyle/>
          <a:p>
            <a:pPr marL="228600" indent="-228600">
              <a:buFont typeface="+mj-lt"/>
              <a:buAutoNum type="arabicPeriod"/>
            </a:pPr>
            <a:endParaRPr lang="en-US" sz="1100" dirty="0" smtClean="0"/>
          </a:p>
          <a:p>
            <a:pPr marL="514350" indent="-514350">
              <a:buFont typeface="+mj-lt"/>
              <a:buAutoNum type="arabicPeriod"/>
            </a:pPr>
            <a:r>
              <a:rPr lang="en-US" dirty="0" smtClean="0"/>
              <a:t>Must know we are the “people specialists.”</a:t>
            </a:r>
          </a:p>
          <a:p>
            <a:pPr marL="514350" indent="-514350">
              <a:buFont typeface="+mj-lt"/>
              <a:buAutoNum type="arabicPeriod"/>
            </a:pPr>
            <a:r>
              <a:rPr lang="en-US" dirty="0" smtClean="0"/>
              <a:t>May be only hope for real healthcare transformation.</a:t>
            </a:r>
          </a:p>
          <a:p>
            <a:pPr marL="514350" indent="-514350">
              <a:buFont typeface="+mj-lt"/>
              <a:buAutoNum type="arabicPeriod"/>
            </a:pPr>
            <a:r>
              <a:rPr lang="en-US" dirty="0" smtClean="0"/>
              <a:t>Must distinguish professional and pecuniary interests.</a:t>
            </a:r>
          </a:p>
          <a:p>
            <a:pPr marL="514350" indent="-514350">
              <a:buFont typeface="+mj-lt"/>
              <a:buAutoNum type="arabicPeriod"/>
            </a:pPr>
            <a:r>
              <a:rPr lang="en-US" dirty="0" smtClean="0"/>
              <a:t>Must re-define the primary care community and welcome the participation of those kept at arms length.</a:t>
            </a:r>
          </a:p>
          <a:p>
            <a:pPr marL="514350" indent="-514350">
              <a:buFont typeface="+mj-lt"/>
              <a:buAutoNum type="arabicPeriod"/>
            </a:pPr>
            <a:r>
              <a:rPr lang="en-US" dirty="0" smtClean="0"/>
              <a:t>Must embrace the changes which are already taking place and lead healthcare transformation.</a:t>
            </a:r>
          </a:p>
          <a:p>
            <a:pPr marL="514350" indent="-514350">
              <a:buFont typeface="+mj-lt"/>
              <a:buAutoNum type="arabicPeriod"/>
            </a:pPr>
            <a:r>
              <a:rPr lang="en-US" dirty="0" smtClean="0"/>
              <a:t>Must know change is coming with or without approval.</a:t>
            </a:r>
          </a:p>
          <a:p>
            <a:pPr marL="514350" indent="-514350">
              <a:buFont typeface="+mj-lt"/>
              <a:buAutoNum type="arabicPeriod"/>
            </a:pPr>
            <a:r>
              <a:rPr lang="en-US" dirty="0" smtClean="0"/>
              <a:t>Must know this is the greatest time in history to be in primary care.</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Baton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The genius and the promise of the Patient-Centered Medical Home are symbolized by the “baton.”  </a:t>
            </a:r>
          </a:p>
          <a:p>
            <a:endParaRPr lang="en-US" dirty="0" smtClean="0"/>
          </a:p>
          <a:p>
            <a:r>
              <a:rPr lang="en-US" dirty="0" smtClean="0"/>
              <a:t>Its display will continually remind the provider and will inform the patient, that to be successful, the patient’s </a:t>
            </a:r>
            <a:r>
              <a:rPr lang="en-US" b="1" dirty="0" smtClean="0"/>
              <a:t>care must be coordinated</a:t>
            </a:r>
            <a:r>
              <a:rPr lang="en-US" dirty="0" smtClean="0"/>
              <a:t>, which must result in </a:t>
            </a:r>
            <a:r>
              <a:rPr lang="en-US" b="1" dirty="0" smtClean="0"/>
              <a:t>coordinated care</a:t>
            </a:r>
            <a:r>
              <a:rPr lang="en-US" dirty="0" smtClean="0"/>
              <a:t>.  </a:t>
            </a:r>
          </a:p>
          <a:p>
            <a:endParaRPr lang="en-US" dirty="0" smtClean="0"/>
          </a:p>
          <a:p>
            <a:r>
              <a:rPr lang="en-US" dirty="0" smtClean="0"/>
              <a:t>The new model of health care will require that all practices have a Department of Care Coordination, which will address transitions of care and which will embrace the healthcare-team which will evaluate, define, and execute all care.</a:t>
            </a:r>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Healthcare Team</a:t>
            </a:r>
            <a:endParaRPr lang="en-US" dirty="0"/>
          </a:p>
        </p:txBody>
      </p:sp>
      <p:sp>
        <p:nvSpPr>
          <p:cNvPr id="3" name="Content Placeholder 2"/>
          <p:cNvSpPr>
            <a:spLocks noGrp="1"/>
          </p:cNvSpPr>
          <p:nvPr>
            <p:ph sz="quarter" idx="1"/>
          </p:nvPr>
        </p:nvSpPr>
        <p:spPr>
          <a:xfrm>
            <a:off x="301752" y="1371600"/>
            <a:ext cx="8503920" cy="5029200"/>
          </a:xfrm>
        </p:spPr>
        <p:txBody>
          <a:bodyPr>
            <a:noAutofit/>
          </a:bodyPr>
          <a:lstStyle/>
          <a:p>
            <a:endParaRPr lang="en-US" sz="2400" dirty="0" smtClean="0"/>
          </a:p>
          <a:p>
            <a:r>
              <a:rPr lang="en-US" sz="2400" dirty="0" smtClean="0"/>
              <a:t>Medical Home places major emphasis upon issues historically the concern of nurses such as “plans of care” and “treatment plans.”</a:t>
            </a:r>
          </a:p>
          <a:p>
            <a:endParaRPr lang="en-US" sz="1200" dirty="0" smtClean="0"/>
          </a:p>
          <a:p>
            <a:r>
              <a:rPr lang="en-US" sz="2400" dirty="0" smtClean="0"/>
              <a:t>Physicians who use EMRs are discovering that the  nursing staff can make the difference in the excellent and efficient use of this documentation and healthcare-delivery method.</a:t>
            </a:r>
          </a:p>
          <a:p>
            <a:pPr>
              <a:buNone/>
            </a:pPr>
            <a:r>
              <a:rPr lang="en-US" sz="1200" dirty="0" smtClean="0"/>
              <a:t>  </a:t>
            </a:r>
          </a:p>
          <a:p>
            <a:r>
              <a:rPr lang="en-US" sz="2400" dirty="0" smtClean="0"/>
              <a:t>The nurse is a healthcare colleague essential to the patient’s healthcare experience.  </a:t>
            </a:r>
          </a:p>
          <a:p>
            <a:endParaRPr lang="en-US" sz="1200" dirty="0" smtClean="0"/>
          </a:p>
        </p:txBody>
      </p:sp>
      <p:sp>
        <p:nvSpPr>
          <p:cNvPr id="4" name="Slide Number Placeholder 3"/>
          <p:cNvSpPr>
            <a:spLocks noGrp="1"/>
          </p:cNvSpPr>
          <p:nvPr>
            <p:ph type="sldNum" sz="quarter" idx="12"/>
          </p:nvPr>
        </p:nvSpPr>
        <p:spPr/>
        <p:txBody>
          <a:bodyPr/>
          <a:lstStyle/>
          <a:p>
            <a:fld id="{85F1F3A3-46AB-4612-B671-D2D3177B64C1}" type="slidenum">
              <a:rPr lang="en-US" smtClean="0"/>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292352"/>
          </a:xfrm>
        </p:spPr>
        <p:txBody>
          <a:bodyPr>
            <a:normAutofit/>
          </a:bodyPr>
          <a:lstStyle/>
          <a:p>
            <a:r>
              <a:rPr lang="en-US" dirty="0" smtClean="0"/>
              <a:t>The Healthcare Team Restructuring: </a:t>
            </a:r>
            <a:br>
              <a:rPr lang="en-US" dirty="0" smtClean="0"/>
            </a:br>
            <a:r>
              <a:rPr lang="en-US" dirty="0" smtClean="0"/>
              <a:t>Harmonics</a:t>
            </a:r>
            <a:endParaRPr lang="en-US" dirty="0"/>
          </a:p>
        </p:txBody>
      </p:sp>
      <p:sp>
        <p:nvSpPr>
          <p:cNvPr id="3" name="Content Placeholder 2"/>
          <p:cNvSpPr>
            <a:spLocks noGrp="1"/>
          </p:cNvSpPr>
          <p:nvPr>
            <p:ph sz="quarter" idx="1"/>
          </p:nvPr>
        </p:nvSpPr>
        <p:spPr>
          <a:xfrm>
            <a:off x="301752" y="1676400"/>
            <a:ext cx="8503920" cy="4572000"/>
          </a:xfrm>
        </p:spPr>
        <p:txBody>
          <a:bodyPr>
            <a:normAutofit fontScale="92500"/>
          </a:bodyPr>
          <a:lstStyle/>
          <a:p>
            <a:endParaRPr lang="en-US" dirty="0" smtClean="0"/>
          </a:p>
          <a:p>
            <a:r>
              <a:rPr lang="en-US" dirty="0" smtClean="0"/>
              <a:t>“Harmony” on the healthcare team is not the absence of discord; it is the presence of a common passion.   </a:t>
            </a:r>
          </a:p>
          <a:p>
            <a:endParaRPr lang="en-US" sz="1300" dirty="0" smtClean="0"/>
          </a:p>
          <a:p>
            <a:r>
              <a:rPr lang="en-US" dirty="0" smtClean="0"/>
              <a:t>In a room filled with tuning forks, all of a different frequency, when you strike one fork, all which are of the same frequency, or a multiple of the same frequency, will begin to sound. </a:t>
            </a:r>
          </a:p>
          <a:p>
            <a:endParaRPr lang="en-US" sz="1300" dirty="0" smtClean="0"/>
          </a:p>
          <a:p>
            <a:r>
              <a:rPr lang="en-US" dirty="0" smtClean="0"/>
              <a:t>In this analogy, Nurse Practitioners, Physician Assistants and Primary Care Physicians have the same “frequency.”</a:t>
            </a:r>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Harmonics</a:t>
            </a:r>
            <a:endParaRPr lang="en-US" dirty="0"/>
          </a:p>
        </p:txBody>
      </p:sp>
      <p:sp>
        <p:nvSpPr>
          <p:cNvPr id="3" name="Content Placeholder 2"/>
          <p:cNvSpPr>
            <a:spLocks noGrp="1"/>
          </p:cNvSpPr>
          <p:nvPr>
            <p:ph sz="quarter" idx="1"/>
          </p:nvPr>
        </p:nvSpPr>
        <p:spPr>
          <a:xfrm>
            <a:off x="301752" y="1447800"/>
            <a:ext cx="8503920" cy="4876800"/>
          </a:xfrm>
        </p:spPr>
        <p:txBody>
          <a:bodyPr>
            <a:noAutofit/>
          </a:bodyPr>
          <a:lstStyle/>
          <a:p>
            <a:pPr>
              <a:buNone/>
            </a:pPr>
            <a:endParaRPr lang="en-US" sz="2400" dirty="0" smtClean="0"/>
          </a:p>
          <a:p>
            <a:pPr marL="0" indent="0" algn="ctr">
              <a:buNone/>
            </a:pPr>
            <a:r>
              <a:rPr lang="en-US" sz="2400" dirty="0" smtClean="0"/>
              <a:t>When the “sounding” is of </a:t>
            </a:r>
            <a:r>
              <a:rPr lang="en-US" sz="2400" b="1" dirty="0" smtClean="0"/>
              <a:t>excellent in healthcare</a:t>
            </a:r>
          </a:p>
          <a:p>
            <a:pPr marL="0" indent="0" algn="ctr">
              <a:buNone/>
            </a:pPr>
            <a:r>
              <a:rPr lang="en-US" sz="2400" b="1" dirty="0" smtClean="0"/>
              <a:t>delivery, evidence-based medicine. containing the</a:t>
            </a:r>
          </a:p>
          <a:p>
            <a:pPr marL="0" indent="0" algn="ctr">
              <a:buNone/>
            </a:pPr>
            <a:r>
              <a:rPr lang="en-US" sz="2400" b="1" dirty="0" smtClean="0"/>
              <a:t>cost of healthcare while maintaining the quality</a:t>
            </a:r>
            <a:r>
              <a:rPr lang="en-US" sz="2400" dirty="0" smtClean="0"/>
              <a:t>;</a:t>
            </a:r>
          </a:p>
          <a:p>
            <a:pPr marL="0" indent="0" algn="ctr">
              <a:buNone/>
            </a:pPr>
            <a:r>
              <a:rPr lang="en-US" sz="2400" b="1" dirty="0" smtClean="0"/>
              <a:t>increasing access by removing barriers,</a:t>
            </a:r>
          </a:p>
          <a:p>
            <a:pPr marL="0" indent="0" algn="ctr">
              <a:buNone/>
            </a:pPr>
            <a:r>
              <a:rPr lang="en-US" sz="2400" dirty="0" smtClean="0"/>
              <a:t>each member of the healthcare team </a:t>
            </a:r>
          </a:p>
          <a:p>
            <a:pPr marL="0" indent="0" algn="ctr">
              <a:buNone/>
            </a:pPr>
            <a:r>
              <a:rPr lang="en-US" sz="2400" dirty="0" smtClean="0"/>
              <a:t>– nurse, NP, PA, dentist, physician, scientist, physical</a:t>
            </a:r>
          </a:p>
          <a:p>
            <a:pPr marL="0" indent="0" algn="ctr">
              <a:buNone/>
            </a:pPr>
            <a:r>
              <a:rPr lang="en-US" sz="2400" dirty="0" smtClean="0"/>
              <a:t>therapist, laboratory technician  -- </a:t>
            </a:r>
          </a:p>
          <a:p>
            <a:pPr marL="0" indent="0" algn="ctr">
              <a:buNone/>
            </a:pPr>
            <a:r>
              <a:rPr lang="en-US" sz="2400" dirty="0" smtClean="0"/>
              <a:t>will begin to resonate, with a common passion for the process of improvement in the delivery of healthcare.</a:t>
            </a:r>
          </a:p>
        </p:txBody>
      </p:sp>
      <p:sp>
        <p:nvSpPr>
          <p:cNvPr id="4" name="Slide Number Placeholder 3"/>
          <p:cNvSpPr>
            <a:spLocks noGrp="1"/>
          </p:cNvSpPr>
          <p:nvPr>
            <p:ph type="sldNum" sz="quarter" idx="12"/>
          </p:nvPr>
        </p:nvSpPr>
        <p:spPr/>
        <p:txBody>
          <a:bodyPr/>
          <a:lstStyle/>
          <a:p>
            <a:fld id="{85F1F3A3-46AB-4612-B671-D2D3177B64C1}" type="slidenum">
              <a:rPr lang="en-US" smtClean="0"/>
              <a:pPr/>
              <a:t>43</a:t>
            </a:fld>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Harmonics</a:t>
            </a:r>
            <a:endParaRPr lang="en-US" dirty="0"/>
          </a:p>
        </p:txBody>
      </p:sp>
      <p:sp>
        <p:nvSpPr>
          <p:cNvPr id="3" name="Content Placeholder 2"/>
          <p:cNvSpPr>
            <a:spLocks noGrp="1"/>
          </p:cNvSpPr>
          <p:nvPr>
            <p:ph sz="quarter" idx="1"/>
          </p:nvPr>
        </p:nvSpPr>
        <p:spPr>
          <a:xfrm>
            <a:off x="301752" y="1676400"/>
            <a:ext cx="8503920" cy="4572000"/>
          </a:xfrm>
        </p:spPr>
        <p:txBody>
          <a:bodyPr>
            <a:noAutofit/>
          </a:bodyPr>
          <a:lstStyle/>
          <a:p>
            <a:pPr>
              <a:buNone/>
            </a:pPr>
            <a:endParaRPr lang="en-US" sz="2000" dirty="0" smtClean="0"/>
          </a:p>
          <a:p>
            <a:r>
              <a:rPr lang="en-US" sz="2400" dirty="0" smtClean="0"/>
              <a:t>So the healthcare delivery team, becomes a symphonic orchestra made up of instruments which are different in sounding method but which harmonize to produce a positive result.  </a:t>
            </a:r>
          </a:p>
          <a:p>
            <a:pPr>
              <a:buNone/>
            </a:pPr>
            <a:endParaRPr lang="en-US" sz="1200" dirty="0" smtClean="0"/>
          </a:p>
          <a:p>
            <a:r>
              <a:rPr lang="en-US" sz="2400" dirty="0" smtClean="0"/>
              <a:t>Remember, the Greek word </a:t>
            </a:r>
            <a:r>
              <a:rPr lang="en-US" sz="2400" i="1" dirty="0" smtClean="0"/>
              <a:t>symphonia</a:t>
            </a:r>
            <a:r>
              <a:rPr lang="en-US" sz="2400" dirty="0" smtClean="0"/>
              <a:t> means</a:t>
            </a:r>
          </a:p>
          <a:p>
            <a:pPr>
              <a:buNone/>
            </a:pPr>
            <a:r>
              <a:rPr lang="en-US" sz="2400" dirty="0" smtClean="0"/>
              <a:t>	“</a:t>
            </a:r>
            <a:r>
              <a:rPr lang="en-US" sz="2400" b="1" dirty="0" smtClean="0"/>
              <a:t>sounding together</a:t>
            </a:r>
            <a:r>
              <a:rPr lang="en-US" sz="2400" dirty="0" smtClean="0"/>
              <a:t>.”  So it is that the members of the</a:t>
            </a:r>
          </a:p>
          <a:p>
            <a:pPr>
              <a:buNone/>
            </a:pPr>
            <a:r>
              <a:rPr lang="en-US" sz="2400" dirty="0" smtClean="0"/>
              <a:t>	healthcare-delivery team “resonate together” to produce the results we all desire.</a:t>
            </a:r>
            <a:endParaRPr lang="en-US" sz="2400"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Primary Care Team</a:t>
            </a:r>
            <a:endParaRPr lang="en-US" dirty="0"/>
          </a:p>
        </p:txBody>
      </p:sp>
      <p:sp>
        <p:nvSpPr>
          <p:cNvPr id="3" name="Content Placeholder 2"/>
          <p:cNvSpPr>
            <a:spLocks noGrp="1"/>
          </p:cNvSpPr>
          <p:nvPr>
            <p:ph sz="quarter" idx="1"/>
          </p:nvPr>
        </p:nvSpPr>
        <p:spPr>
          <a:xfrm>
            <a:off x="301752" y="1676400"/>
            <a:ext cx="8503920" cy="4800600"/>
          </a:xfrm>
        </p:spPr>
        <p:txBody>
          <a:bodyPr>
            <a:normAutofit fontScale="85000" lnSpcReduction="10000"/>
          </a:bodyPr>
          <a:lstStyle/>
          <a:p>
            <a:endParaRPr lang="en-US" dirty="0" smtClean="0"/>
          </a:p>
          <a:p>
            <a:r>
              <a:rPr lang="en-US" dirty="0" smtClean="0"/>
              <a:t>The ideal setting in which to deliver and to receive healthcare is one in which all healthcare providers value the participation by all other members of the healthcare-delivery team.  </a:t>
            </a:r>
            <a:r>
              <a:rPr lang="en-US" b="1" dirty="0" smtClean="0"/>
              <a:t>In fact, that is the imperative of Medical Home. </a:t>
            </a:r>
          </a:p>
          <a:p>
            <a:endParaRPr lang="en-US" sz="1400" dirty="0" smtClean="0"/>
          </a:p>
          <a:p>
            <a:r>
              <a:rPr lang="en-US" dirty="0" smtClean="0"/>
              <a:t>Without t</a:t>
            </a:r>
            <a:r>
              <a:rPr lang="en-US" b="1" dirty="0" smtClean="0"/>
              <a:t>eam-consciousness</a:t>
            </a:r>
            <a:r>
              <a:rPr lang="en-US" dirty="0" smtClean="0"/>
              <a:t> and </a:t>
            </a:r>
            <a:r>
              <a:rPr lang="en-US" b="1" dirty="0" smtClean="0"/>
              <a:t>team-collegiality</a:t>
            </a:r>
            <a:r>
              <a:rPr lang="en-US" dirty="0" smtClean="0"/>
              <a:t>, Medical Home is just a name which is imposed upon the current means of caring for the needs of others.  </a:t>
            </a:r>
          </a:p>
          <a:p>
            <a:endParaRPr lang="en-US" sz="1400" dirty="0" smtClean="0"/>
          </a:p>
          <a:p>
            <a:r>
              <a:rPr lang="en-US" dirty="0" smtClean="0"/>
              <a:t>The lack of a team approach at every level and between every department of medicine creates inefficiency, increased cost, potential for errors and it actually eviscerates the potential strength of the healthcare system. </a:t>
            </a:r>
          </a:p>
          <a:p>
            <a:endParaRPr lang="en-US" dirty="0" smtClean="0"/>
          </a:p>
        </p:txBody>
      </p:sp>
      <p:sp>
        <p:nvSpPr>
          <p:cNvPr id="4" name="Slide Number Placeholder 3"/>
          <p:cNvSpPr>
            <a:spLocks noGrp="1"/>
          </p:cNvSpPr>
          <p:nvPr>
            <p:ph type="sldNum" sz="quarter" idx="12"/>
          </p:nvPr>
        </p:nvSpPr>
        <p:spPr/>
        <p:txBody>
          <a:bodyPr/>
          <a:lstStyle/>
          <a:p>
            <a:fld id="{85F1F3A3-46AB-4612-B671-D2D3177B64C1}" type="slidenum">
              <a:rPr lang="en-US" smtClean="0"/>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Primary Care Team</a:t>
            </a:r>
            <a:endParaRPr lang="en-US" dirty="0"/>
          </a:p>
        </p:txBody>
      </p:sp>
      <p:sp>
        <p:nvSpPr>
          <p:cNvPr id="3" name="Content Placeholder 2"/>
          <p:cNvSpPr>
            <a:spLocks noGrp="1"/>
          </p:cNvSpPr>
          <p:nvPr>
            <p:ph sz="quarter" idx="1"/>
          </p:nvPr>
        </p:nvSpPr>
        <p:spPr>
          <a:xfrm>
            <a:off x="301752" y="1676400"/>
            <a:ext cx="8503920" cy="4800600"/>
          </a:xfrm>
        </p:spPr>
        <p:txBody>
          <a:bodyPr>
            <a:normAutofit/>
          </a:bodyPr>
          <a:lstStyle/>
          <a:p>
            <a:endParaRPr lang="en-US" dirty="0" smtClean="0"/>
          </a:p>
          <a:p>
            <a:pPr algn="ctr">
              <a:buNone/>
            </a:pPr>
            <a:r>
              <a:rPr lang="en-US" sz="2800" b="1" dirty="0" smtClean="0"/>
              <a:t>More and more healthcare professionals </a:t>
            </a:r>
          </a:p>
          <a:p>
            <a:pPr algn="ctr">
              <a:buNone/>
            </a:pPr>
            <a:r>
              <a:rPr lang="en-US" sz="2800" b="1" dirty="0" smtClean="0"/>
              <a:t>are discovering that </a:t>
            </a:r>
          </a:p>
          <a:p>
            <a:pPr algn="ctr">
              <a:buNone/>
            </a:pPr>
            <a:r>
              <a:rPr lang="en-US" sz="2800" b="1" dirty="0" smtClean="0"/>
              <a:t>while their training isolates</a:t>
            </a:r>
          </a:p>
          <a:p>
            <a:pPr algn="ctr">
              <a:buNone/>
            </a:pPr>
            <a:r>
              <a:rPr lang="en-US" sz="2800" b="1" dirty="0" smtClean="0"/>
              <a:t>them from other healthcare professionals, the science of their disciplines </a:t>
            </a:r>
          </a:p>
          <a:p>
            <a:pPr algn="ctr">
              <a:buNone/>
            </a:pPr>
            <a:r>
              <a:rPr lang="en-US" sz="2800" b="1" dirty="0" smtClean="0"/>
              <a:t>is crying for integration, </a:t>
            </a:r>
          </a:p>
          <a:p>
            <a:pPr algn="ctr">
              <a:buNone/>
            </a:pPr>
            <a:r>
              <a:rPr lang="en-US" sz="2800" b="1" dirty="0" smtClean="0"/>
              <a:t>communication and collaboration.</a:t>
            </a:r>
          </a:p>
          <a:p>
            <a:endParaRPr lang="en-US" dirty="0" smtClean="0"/>
          </a:p>
        </p:txBody>
      </p:sp>
      <p:sp>
        <p:nvSpPr>
          <p:cNvPr id="4" name="Slide Number Placeholder 3"/>
          <p:cNvSpPr>
            <a:spLocks noGrp="1"/>
          </p:cNvSpPr>
          <p:nvPr>
            <p:ph type="sldNum" sz="quarter" idx="12"/>
          </p:nvPr>
        </p:nvSpPr>
        <p:spPr/>
        <p:txBody>
          <a:bodyPr/>
          <a:lstStyle/>
          <a:p>
            <a:fld id="{85F1F3A3-46AB-4612-B671-D2D3177B64C1}" type="slidenum">
              <a:rPr lang="en-US" smtClean="0"/>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Care:  Team Work and Collegiality</a:t>
            </a:r>
          </a:p>
        </p:txBody>
      </p:sp>
      <p:sp>
        <p:nvSpPr>
          <p:cNvPr id="3" name="Content Placeholder 2"/>
          <p:cNvSpPr>
            <a:spLocks noGrp="1"/>
          </p:cNvSpPr>
          <p:nvPr>
            <p:ph sz="quarter" idx="1"/>
          </p:nvPr>
        </p:nvSpPr>
        <p:spPr/>
        <p:txBody>
          <a:bodyPr>
            <a:normAutofit/>
          </a:bodyPr>
          <a:lstStyle/>
          <a:p>
            <a:pPr marL="0" indent="0">
              <a:buNone/>
            </a:pPr>
            <a:r>
              <a:rPr lang="en-US" sz="2800" dirty="0" smtClean="0"/>
              <a:t>The 21</a:t>
            </a:r>
            <a:r>
              <a:rPr lang="en-US" sz="2800" baseline="30000" dirty="0" smtClean="0"/>
              <a:t>st</a:t>
            </a:r>
            <a:r>
              <a:rPr lang="en-US" sz="2800" dirty="0" smtClean="0"/>
              <a:t> Century, Primary Care Healthcare Provider team is made up of</a:t>
            </a:r>
            <a:r>
              <a:rPr lang="en-US" sz="2400" dirty="0" smtClean="0"/>
              <a:t>:</a:t>
            </a:r>
          </a:p>
          <a:p>
            <a:pPr lvl="1"/>
            <a:endParaRPr lang="en-US" sz="1200" dirty="0" smtClean="0">
              <a:solidFill>
                <a:schemeClr val="tx1"/>
              </a:solidFill>
            </a:endParaRPr>
          </a:p>
          <a:p>
            <a:pPr lvl="1"/>
            <a:r>
              <a:rPr lang="en-US" dirty="0" smtClean="0">
                <a:solidFill>
                  <a:schemeClr val="tx1"/>
                </a:solidFill>
              </a:rPr>
              <a:t>Nurse Practitioners both MSN and DNP</a:t>
            </a:r>
          </a:p>
          <a:p>
            <a:pPr lvl="1"/>
            <a:r>
              <a:rPr lang="en-US" dirty="0" smtClean="0">
                <a:solidFill>
                  <a:schemeClr val="tx1"/>
                </a:solidFill>
              </a:rPr>
              <a:t>Physician Assistants</a:t>
            </a:r>
          </a:p>
          <a:p>
            <a:pPr lvl="1"/>
            <a:r>
              <a:rPr lang="en-US" dirty="0" smtClean="0">
                <a:solidFill>
                  <a:schemeClr val="tx1"/>
                </a:solidFill>
              </a:rPr>
              <a:t>Physicians – including Internists, Pediatricians, Family Physicians, General Practitioners, Geriatricians, Gynecologists</a:t>
            </a:r>
          </a:p>
          <a:p>
            <a:pPr lvl="1">
              <a:buNone/>
            </a:pPr>
            <a:endParaRPr lang="en-US" sz="1200" dirty="0" smtClean="0">
              <a:solidFill>
                <a:schemeClr val="tx1"/>
              </a:solidFill>
            </a:endParaRPr>
          </a:p>
          <a:p>
            <a:pPr marL="0" lvl="1" indent="0">
              <a:buNone/>
            </a:pPr>
            <a:r>
              <a:rPr lang="en-US" dirty="0" smtClean="0">
                <a:solidFill>
                  <a:schemeClr val="tx1"/>
                </a:solidFill>
              </a:rPr>
              <a:t>The unique skills, interests, motivations and training of each of the units of the team work synergistically to produce an outcome superior to any that one discipline can produce by itself. </a:t>
            </a:r>
          </a:p>
        </p:txBody>
      </p:sp>
      <p:sp>
        <p:nvSpPr>
          <p:cNvPr id="4" name="Slide Number Placeholder 3"/>
          <p:cNvSpPr>
            <a:spLocks noGrp="1"/>
          </p:cNvSpPr>
          <p:nvPr>
            <p:ph type="sldNum" sz="quarter" idx="12"/>
          </p:nvPr>
        </p:nvSpPr>
        <p:spPr/>
        <p:txBody>
          <a:bodyPr/>
          <a:lstStyle/>
          <a:p>
            <a:fld id="{85F1F3A3-46AB-4612-B671-D2D3177B64C1}" type="slidenum">
              <a:rPr lang="en-US" smtClean="0"/>
              <a:pPr/>
              <a:t>47</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Care:  Team Work and Collegiality</a:t>
            </a:r>
            <a:endParaRPr lang="en-US" dirty="0"/>
          </a:p>
        </p:txBody>
      </p:sp>
      <p:sp>
        <p:nvSpPr>
          <p:cNvPr id="3" name="Content Placeholder 2"/>
          <p:cNvSpPr>
            <a:spLocks noGrp="1"/>
          </p:cNvSpPr>
          <p:nvPr>
            <p:ph sz="quarter" idx="1"/>
          </p:nvPr>
        </p:nvSpPr>
        <p:spPr>
          <a:xfrm>
            <a:off x="301752" y="1447800"/>
            <a:ext cx="8503920" cy="5029200"/>
          </a:xfrm>
        </p:spPr>
        <p:txBody>
          <a:bodyPr>
            <a:normAutofit lnSpcReduction="10000"/>
          </a:bodyPr>
          <a:lstStyle/>
          <a:p>
            <a:r>
              <a:rPr lang="en-US" dirty="0" smtClean="0"/>
              <a:t>The uniqueness of primary care is partially seen by the fact that if a specialist wants to practice primary care, he/she cannot do that without participating in a program for training specialists in primary care.  </a:t>
            </a:r>
          </a:p>
          <a:p>
            <a:endParaRPr lang="en-US" sz="1400" dirty="0" smtClean="0"/>
          </a:p>
          <a:p>
            <a:r>
              <a:rPr lang="en-US" dirty="0" smtClean="0"/>
              <a:t>My and my wife’s personal healthcare provider is a Nurse Practitioner.  Seventeen years ago, I didn’t know what a nurse practitioner was. </a:t>
            </a:r>
          </a:p>
          <a:p>
            <a:endParaRPr lang="en-US" sz="1400" dirty="0" smtClean="0"/>
          </a:p>
          <a:p>
            <a:r>
              <a:rPr lang="en-US" dirty="0" smtClean="0"/>
              <a:t>Nurse practitioners’ clinical judgment, diagnostic acumen, commitment to excellent care, knowledge of preventive care, screening care and coordination of care often exceeds that of some physicians.</a:t>
            </a:r>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48</a:t>
            </a:fld>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Care:  Team Work and Collegiality</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dirty="0" smtClean="0"/>
              <a:t>Because SETMA public reports on over 250 quality metrics by provider name, we can compare the performance of NPs and physicians.  This slide shows that comparison for the NCQA Diabetes Recognition program.  The providers whose names are highlighted in red are NPs.</a:t>
            </a:r>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49</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Transforming vs. Reforming</a:t>
            </a:r>
            <a:endParaRPr lang="en-US" dirty="0"/>
          </a:p>
        </p:txBody>
      </p:sp>
      <p:sp>
        <p:nvSpPr>
          <p:cNvPr id="3" name="Content Placeholder 2"/>
          <p:cNvSpPr>
            <a:spLocks noGrp="1"/>
          </p:cNvSpPr>
          <p:nvPr>
            <p:ph sz="quarter" idx="1"/>
          </p:nvPr>
        </p:nvSpPr>
        <p:spPr>
          <a:xfrm>
            <a:off x="301752" y="1371600"/>
            <a:ext cx="8503920" cy="5105400"/>
          </a:xfrm>
        </p:spPr>
        <p:txBody>
          <a:bodyPr>
            <a:normAutofit fontScale="62500" lnSpcReduction="20000"/>
          </a:bodyPr>
          <a:lstStyle/>
          <a:p>
            <a:endParaRPr lang="en-US" dirty="0" smtClean="0"/>
          </a:p>
          <a:p>
            <a:r>
              <a:rPr lang="en-US" sz="3800" dirty="0" smtClean="0"/>
              <a:t>The national healthcare policy debate has been fashioned in terms of reform.</a:t>
            </a:r>
          </a:p>
          <a:p>
            <a:endParaRPr lang="en-US" sz="3800" dirty="0" smtClean="0"/>
          </a:p>
          <a:p>
            <a:r>
              <a:rPr lang="en-US" sz="3800" dirty="0" smtClean="0"/>
              <a:t>“</a:t>
            </a:r>
            <a:r>
              <a:rPr lang="en-US" sz="3800" b="1" dirty="0" smtClean="0"/>
              <a:t>Reformation</a:t>
            </a:r>
            <a:r>
              <a:rPr lang="en-US" sz="3800" dirty="0" smtClean="0"/>
              <a:t>" depends upon pressure from the outside; "</a:t>
            </a:r>
            <a:r>
              <a:rPr lang="en-US" sz="3800" b="1" dirty="0" smtClean="0"/>
              <a:t>transformation</a:t>
            </a:r>
            <a:r>
              <a:rPr lang="en-US" sz="3800" dirty="0" smtClean="0"/>
              <a:t>" comes from an essential change of motivation and dynamic from within. </a:t>
            </a:r>
          </a:p>
          <a:p>
            <a:endParaRPr lang="en-US" sz="3800" dirty="0" smtClean="0"/>
          </a:p>
          <a:p>
            <a:r>
              <a:rPr lang="en-US" sz="3800" dirty="0" smtClean="0"/>
              <a:t>Anything can be reformed -- reshaped, made to conform to an external dimension -- if enough pressure is brought to bear. But, once the pressure is eliminated, redirected or lessened, the object returns to its previous shape, as nothing has fundamentally changed in its nature. </a:t>
            </a:r>
          </a:p>
          <a:p>
            <a:pPr>
              <a:buNone/>
            </a:pP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Care:  Team Work and Collegiality</a:t>
            </a:r>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50</a:t>
            </a:fld>
            <a:endParaRPr lang="en-US"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973923" y="1676400"/>
            <a:ext cx="7159641" cy="4422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Care:  Team Work and Collegiality</a:t>
            </a:r>
            <a:endParaRPr lang="en-US" dirty="0"/>
          </a:p>
        </p:txBody>
      </p:sp>
      <p:sp>
        <p:nvSpPr>
          <p:cNvPr id="3" name="Content Placeholder 2"/>
          <p:cNvSpPr>
            <a:spLocks noGrp="1"/>
          </p:cNvSpPr>
          <p:nvPr>
            <p:ph sz="quarter" idx="1"/>
          </p:nvPr>
        </p:nvSpPr>
        <p:spPr>
          <a:xfrm>
            <a:off x="301752" y="1676400"/>
            <a:ext cx="8503920" cy="4800600"/>
          </a:xfrm>
        </p:spPr>
        <p:txBody>
          <a:bodyPr>
            <a:normAutofit fontScale="77500" lnSpcReduction="20000"/>
          </a:bodyPr>
          <a:lstStyle/>
          <a:p>
            <a:endParaRPr lang="en-US" dirty="0" smtClean="0"/>
          </a:p>
          <a:p>
            <a:r>
              <a:rPr lang="en-US" dirty="0" smtClean="0"/>
              <a:t>The defining event of SETMA’s collegial approach to relations with NPs and PAs occurred in the fall of 1996.   The second day our first NP worked with us, I stepped into an examination room as she dropped a tube of blood on the floor and it broke.</a:t>
            </a:r>
          </a:p>
          <a:p>
            <a:endParaRPr lang="en-US" dirty="0" smtClean="0"/>
          </a:p>
          <a:p>
            <a:r>
              <a:rPr lang="en-US" dirty="0" smtClean="0"/>
              <a:t>As she stooped down, I told her to stop and I asked her what she was doing.  She said she was going to clean the blood up.  I said, “No, I am going to clean it up.  I want you to know that you are a healthcare provider with a license to diagnose illness and to prescribe treatment.  You are not here as my scrub nurse, or to do what I don’t want to do.  We are colleagues and while we have different responsibilities, we have the same value.  I will never ask you to do anything illegal, unethical or immoral.  I will never ask you to do something that I would not do myself.  Therefore, anything I ask you to do, I will expect you to do it. If I do and if you don’t, I will do it and then I’ll ask you why you didn’t.”</a:t>
            </a:r>
          </a:p>
          <a:p>
            <a:pPr>
              <a:buNone/>
            </a:pPr>
            <a:endParaRPr lang="en-US" dirty="0" smtClean="0"/>
          </a:p>
        </p:txBody>
      </p:sp>
      <p:sp>
        <p:nvSpPr>
          <p:cNvPr id="4" name="Slide Number Placeholder 3"/>
          <p:cNvSpPr>
            <a:spLocks noGrp="1"/>
          </p:cNvSpPr>
          <p:nvPr>
            <p:ph type="sldNum" sz="quarter" idx="12"/>
          </p:nvPr>
        </p:nvSpPr>
        <p:spPr/>
        <p:txBody>
          <a:bodyPr/>
          <a:lstStyle/>
          <a:p>
            <a:fld id="{85F1F3A3-46AB-4612-B671-D2D3177B64C1}" type="slidenum">
              <a:rPr lang="en-US" smtClean="0"/>
              <a:pPr/>
              <a:t>51</a:t>
            </a:fld>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Care:  Team Work and Collegiality</a:t>
            </a:r>
            <a:endParaRPr lang="en-US" dirty="0"/>
          </a:p>
        </p:txBody>
      </p:sp>
      <p:sp>
        <p:nvSpPr>
          <p:cNvPr id="3" name="Content Placeholder 2"/>
          <p:cNvSpPr>
            <a:spLocks noGrp="1"/>
          </p:cNvSpPr>
          <p:nvPr>
            <p:ph sz="quarter" idx="1"/>
          </p:nvPr>
        </p:nvSpPr>
        <p:spPr>
          <a:xfrm>
            <a:off x="301752" y="1676400"/>
            <a:ext cx="8503920" cy="4800600"/>
          </a:xfrm>
        </p:spPr>
        <p:txBody>
          <a:bodyPr>
            <a:normAutofit fontScale="92500" lnSpcReduction="20000"/>
          </a:bodyPr>
          <a:lstStyle/>
          <a:p>
            <a:r>
              <a:rPr lang="en-US" dirty="0" smtClean="0"/>
              <a:t>Our nurse practitioners take all after-hours outpatient calls with instant back-up by a physician.  A different team of nurse practitioners take all inpatient calls with instant access to a physician.  Our nurse practitioners are the first to see patients in the emergency department and they complete the initial evaluation of patents in the hospital with physician support and with treatment guidelines and electronic patient record algorithms to support their work.</a:t>
            </a:r>
          </a:p>
          <a:p>
            <a:endParaRPr lang="en-US" sz="1700" dirty="0" smtClean="0"/>
          </a:p>
          <a:p>
            <a:r>
              <a:rPr lang="en-US" dirty="0" smtClean="0"/>
              <a:t>We have specialty teams for clinic, nursing home, hospital, and disease management.  Nurse practitioners and physician, along with nurses, staff and other support team members including education, coordination and administration work together in a team setting.  </a:t>
            </a:r>
          </a:p>
          <a:p>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52</a:t>
            </a:fld>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Care:  Team Work and Collegiality</a:t>
            </a:r>
            <a:endParaRPr lang="en-US" dirty="0"/>
          </a:p>
        </p:txBody>
      </p:sp>
      <p:sp>
        <p:nvSpPr>
          <p:cNvPr id="3" name="Content Placeholder 2"/>
          <p:cNvSpPr>
            <a:spLocks noGrp="1"/>
          </p:cNvSpPr>
          <p:nvPr>
            <p:ph sz="quarter" idx="1"/>
          </p:nvPr>
        </p:nvSpPr>
        <p:spPr>
          <a:xfrm>
            <a:off x="301752" y="1676400"/>
            <a:ext cx="8503920" cy="4724400"/>
          </a:xfrm>
        </p:spPr>
        <p:txBody>
          <a:bodyPr>
            <a:normAutofit fontScale="92500" lnSpcReduction="20000"/>
          </a:bodyPr>
          <a:lstStyle/>
          <a:p>
            <a:endParaRPr lang="en-US" dirty="0" smtClean="0"/>
          </a:p>
          <a:p>
            <a:pPr>
              <a:lnSpc>
                <a:spcPct val="120000"/>
              </a:lnSpc>
              <a:spcBef>
                <a:spcPts val="0"/>
              </a:spcBef>
            </a:pPr>
            <a:r>
              <a:rPr lang="en-US" dirty="0" smtClean="0"/>
              <a:t>SETMA judges that we cannot produce the results we do without the collaboration and collegiality of NPs and PAs.  We  support  legislation to give independent  practice privileges and  licensure to NPs, particularly to those with doctoral level training and to PAs with exemplary training, and experience.  </a:t>
            </a:r>
          </a:p>
          <a:p>
            <a:endParaRPr lang="en-US" dirty="0" smtClean="0"/>
          </a:p>
          <a:p>
            <a:r>
              <a:rPr lang="en-US" dirty="0" smtClean="0"/>
              <a:t>With that said, we think that the healthcare model of the future will be that of SETMA with all members of the team – NPs, PAs, MDs -- working together to produce results which they could not achieve by themselves.</a:t>
            </a:r>
          </a:p>
          <a:p>
            <a:endParaRPr lang="en-US" dirty="0" smtClean="0"/>
          </a:p>
        </p:txBody>
      </p:sp>
      <p:sp>
        <p:nvSpPr>
          <p:cNvPr id="4" name="Slide Number Placeholder 3"/>
          <p:cNvSpPr>
            <a:spLocks noGrp="1"/>
          </p:cNvSpPr>
          <p:nvPr>
            <p:ph type="sldNum" sz="quarter" idx="12"/>
          </p:nvPr>
        </p:nvSpPr>
        <p:spPr/>
        <p:txBody>
          <a:bodyPr/>
          <a:lstStyle/>
          <a:p>
            <a:fld id="{85F1F3A3-46AB-4612-B671-D2D3177B64C1}" type="slidenum">
              <a:rPr lang="en-US" smtClean="0"/>
              <a:pPr/>
              <a:t>53</a:t>
            </a:fld>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 is Primary Care</a:t>
            </a:r>
            <a:endParaRPr lang="en-US" dirty="0"/>
          </a:p>
        </p:txBody>
      </p:sp>
      <p:sp>
        <p:nvSpPr>
          <p:cNvPr id="3" name="Slide Number Placeholder 2"/>
          <p:cNvSpPr>
            <a:spLocks noGrp="1"/>
          </p:cNvSpPr>
          <p:nvPr>
            <p:ph type="sldNum" sz="quarter" idx="12"/>
          </p:nvPr>
        </p:nvSpPr>
        <p:spPr/>
        <p:txBody>
          <a:bodyPr/>
          <a:lstStyle/>
          <a:p>
            <a:fld id="{85F1F3A3-46AB-4612-B671-D2D3177B64C1}" type="slidenum">
              <a:rPr lang="en-US" smtClean="0"/>
              <a:pPr/>
              <a:t>54</a:t>
            </a:fld>
            <a:endParaRPr lang="en-US" dirty="0"/>
          </a:p>
        </p:txBody>
      </p:sp>
      <p:sp>
        <p:nvSpPr>
          <p:cNvPr id="4" name="Content Placeholder 3"/>
          <p:cNvSpPr>
            <a:spLocks noGrp="1"/>
          </p:cNvSpPr>
          <p:nvPr>
            <p:ph sz="quarter" idx="1"/>
          </p:nvPr>
        </p:nvSpPr>
        <p:spPr/>
        <p:txBody>
          <a:bodyPr/>
          <a:lstStyle/>
          <a:p>
            <a:pPr>
              <a:buNone/>
            </a:pPr>
            <a:endParaRPr lang="en-US" sz="3600" b="1" dirty="0" smtClean="0">
              <a:solidFill>
                <a:srgbClr val="C00000"/>
              </a:solidFill>
            </a:endParaRPr>
          </a:p>
          <a:p>
            <a:pPr>
              <a:buNone/>
            </a:pPr>
            <a:r>
              <a:rPr lang="en-US" sz="3600" b="1" dirty="0" smtClean="0">
                <a:solidFill>
                  <a:srgbClr val="C00000"/>
                </a:solidFill>
              </a:rPr>
              <a:t>Welcome to the Future which is</a:t>
            </a:r>
          </a:p>
          <a:p>
            <a:pPr>
              <a:buNone/>
            </a:pPr>
            <a:r>
              <a:rPr lang="en-US" sz="3600" b="1" dirty="0" smtClean="0">
                <a:solidFill>
                  <a:srgbClr val="C00000"/>
                </a:solidFill>
              </a:rPr>
              <a:t>Primary Care – not medical</a:t>
            </a:r>
          </a:p>
          <a:p>
            <a:pPr>
              <a:buNone/>
            </a:pPr>
            <a:r>
              <a:rPr lang="en-US" sz="3600" b="1" dirty="0" smtClean="0">
                <a:solidFill>
                  <a:srgbClr val="C00000"/>
                </a:solidFill>
              </a:rPr>
              <a:t>primary care – interdisciplinary</a:t>
            </a:r>
          </a:p>
          <a:p>
            <a:pPr>
              <a:buNone/>
            </a:pPr>
            <a:r>
              <a:rPr lang="en-US" sz="3600" b="1" dirty="0" smtClean="0">
                <a:solidFill>
                  <a:srgbClr val="C00000"/>
                </a:solidFill>
              </a:rPr>
              <a:t>and interdepartmental primary</a:t>
            </a:r>
          </a:p>
          <a:p>
            <a:pPr>
              <a:buNone/>
            </a:pPr>
            <a:r>
              <a:rPr lang="en-US" sz="3600" b="1" dirty="0" smtClean="0">
                <a:solidFill>
                  <a:srgbClr val="C00000"/>
                </a:solidFill>
              </a:rPr>
              <a:t>care.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Tools of Reformation</a:t>
            </a:r>
            <a:endParaRPr lang="en-US" dirty="0"/>
          </a:p>
        </p:txBody>
      </p:sp>
      <p:sp>
        <p:nvSpPr>
          <p:cNvPr id="3" name="Content Placeholder 2"/>
          <p:cNvSpPr>
            <a:spLocks noGrp="1"/>
          </p:cNvSpPr>
          <p:nvPr>
            <p:ph sz="quarter" idx="1"/>
          </p:nvPr>
        </p:nvSpPr>
        <p:spPr>
          <a:xfrm>
            <a:off x="301752" y="1447800"/>
            <a:ext cx="8503920" cy="5029200"/>
          </a:xfrm>
        </p:spPr>
        <p:txBody>
          <a:bodyPr>
            <a:normAutofit fontScale="85000" lnSpcReduction="10000"/>
          </a:bodyPr>
          <a:lstStyle/>
          <a:p>
            <a:pPr algn="ctr">
              <a:buNone/>
            </a:pPr>
            <a:endParaRPr lang="en-US" sz="1300" b="1" dirty="0" smtClean="0"/>
          </a:p>
          <a:p>
            <a:r>
              <a:rPr lang="en-US" sz="3300" b="1" dirty="0" smtClean="0"/>
              <a:t>Reforming tools</a:t>
            </a:r>
            <a:r>
              <a:rPr lang="en-US" sz="3300" dirty="0" smtClean="0"/>
              <a:t>:  rules, regulations, and restrictions.   Focused upon establishing limits and boundaries rather than realizing possibilities.   There is nothing generative (creative) about reformation.</a:t>
            </a:r>
          </a:p>
          <a:p>
            <a:pPr>
              <a:buNone/>
            </a:pPr>
            <a:r>
              <a:rPr lang="en-US" sz="1700" dirty="0" smtClean="0"/>
              <a:t> </a:t>
            </a:r>
          </a:p>
          <a:p>
            <a:r>
              <a:rPr lang="en-US" sz="3300" dirty="0" smtClean="0"/>
              <a:t>The “lethal gene” of reform is the inclination of organizations to resist the tools of reformation.</a:t>
            </a:r>
          </a:p>
          <a:p>
            <a:endParaRPr lang="en-US" sz="1500" dirty="0" smtClean="0"/>
          </a:p>
          <a:p>
            <a:r>
              <a:rPr lang="en-US" sz="3300" dirty="0" smtClean="0"/>
              <a:t>This requires more and newer tools, rules, regulations &amp; restrictions with which to exert more pressure. </a:t>
            </a:r>
          </a:p>
          <a:p>
            <a:endParaRPr lang="en-US" sz="1500" dirty="0" smtClean="0"/>
          </a:p>
        </p:txBody>
      </p:sp>
      <p:sp>
        <p:nvSpPr>
          <p:cNvPr id="4" name="Slide Number Placeholder 3"/>
          <p:cNvSpPr>
            <a:spLocks noGrp="1"/>
          </p:cNvSpPr>
          <p:nvPr>
            <p:ph type="sldNum" sz="quarter" idx="12"/>
          </p:nvPr>
        </p:nvSpPr>
        <p:spPr/>
        <p:txBody>
          <a:bodyPr/>
          <a:lstStyle/>
          <a:p>
            <a:fld id="{85F1F3A3-46AB-4612-B671-D2D3177B64C1}"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Transforming vs. Reforming</a:t>
            </a:r>
            <a:endParaRPr lang="en-US" dirty="0"/>
          </a:p>
        </p:txBody>
      </p:sp>
      <p:sp>
        <p:nvSpPr>
          <p:cNvPr id="3" name="Content Placeholder 2"/>
          <p:cNvSpPr>
            <a:spLocks noGrp="1"/>
          </p:cNvSpPr>
          <p:nvPr>
            <p:ph sz="quarter" idx="1"/>
          </p:nvPr>
        </p:nvSpPr>
        <p:spPr>
          <a:xfrm>
            <a:off x="301752" y="1295400"/>
            <a:ext cx="8503920" cy="5105400"/>
          </a:xfrm>
        </p:spPr>
        <p:txBody>
          <a:bodyPr>
            <a:noAutofit/>
          </a:bodyPr>
          <a:lstStyle/>
          <a:p>
            <a:pPr marL="347663" indent="-228600">
              <a:spcBef>
                <a:spcPts val="0"/>
              </a:spcBef>
            </a:pPr>
            <a:endParaRPr lang="en-US" sz="2800" dirty="0" smtClean="0"/>
          </a:p>
          <a:p>
            <a:pPr marL="347663" indent="-228600">
              <a:spcBef>
                <a:spcPts val="0"/>
              </a:spcBef>
            </a:pPr>
            <a:r>
              <a:rPr lang="en-US" sz="2800" dirty="0" smtClean="0"/>
              <a:t>Reform does nothing to change the healthcare model of a patient going to a provider, expecting something  to be done to or for the patient. In this model, the patient was and is passive. </a:t>
            </a:r>
          </a:p>
          <a:p>
            <a:pPr marL="347663" indent="-228600">
              <a:spcBef>
                <a:spcPts val="0"/>
              </a:spcBef>
              <a:buNone/>
            </a:pPr>
            <a:endParaRPr lang="en-US" sz="2800" dirty="0" smtClean="0"/>
          </a:p>
          <a:p>
            <a:pPr marL="347663" indent="-228600">
              <a:spcBef>
                <a:spcPts val="0"/>
              </a:spcBef>
            </a:pPr>
            <a:r>
              <a:rPr lang="en-US" sz="2800" dirty="0" smtClean="0"/>
              <a:t>There is little patient responsibility for their own care, as to content, cost, or appropriateness.  </a:t>
            </a:r>
          </a:p>
          <a:p>
            <a:pPr marL="347663" indent="-228600">
              <a:spcBef>
                <a:spcPts val="0"/>
              </a:spcBef>
            </a:pPr>
            <a:endParaRPr lang="en-US" sz="2800" dirty="0" smtClean="0"/>
          </a:p>
          <a:p>
            <a:pPr marL="347663" indent="-228600">
              <a:spcBef>
                <a:spcPts val="0"/>
              </a:spcBef>
            </a:pPr>
            <a:r>
              <a:rPr lang="en-US" sz="2800" dirty="0" smtClean="0"/>
              <a:t>This model offers no patient/provider leverage for improvement of care, health or cost.</a:t>
            </a: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Transformation</a:t>
            </a:r>
          </a:p>
        </p:txBody>
      </p:sp>
      <p:sp>
        <p:nvSpPr>
          <p:cNvPr id="3" name="Content Placeholder 2"/>
          <p:cNvSpPr>
            <a:spLocks noGrp="1"/>
          </p:cNvSpPr>
          <p:nvPr>
            <p:ph sz="quarter" idx="1"/>
          </p:nvPr>
        </p:nvSpPr>
        <p:spPr>
          <a:xfrm>
            <a:off x="301752" y="1371600"/>
            <a:ext cx="8503920" cy="5029200"/>
          </a:xfrm>
        </p:spPr>
        <p:txBody>
          <a:bodyPr>
            <a:normAutofit/>
          </a:bodyPr>
          <a:lstStyle/>
          <a:p>
            <a:pPr>
              <a:buNone/>
            </a:pPr>
            <a:endParaRPr lang="en-US" sz="1200" dirty="0" smtClean="0"/>
          </a:p>
          <a:p>
            <a:r>
              <a:rPr lang="en-US" dirty="0" smtClean="0"/>
              <a:t> Changes the nature of the organization.</a:t>
            </a:r>
          </a:p>
          <a:p>
            <a:pPr>
              <a:buNone/>
            </a:pPr>
            <a:endParaRPr lang="en-US" sz="1200" dirty="0" smtClean="0"/>
          </a:p>
          <a:p>
            <a:r>
              <a:rPr lang="en-US" dirty="0" smtClean="0"/>
              <a:t>Is generative (creative) producing the energy and power for sustainable improvement.</a:t>
            </a:r>
          </a:p>
          <a:p>
            <a:endParaRPr lang="en-US" sz="1200" dirty="0" smtClean="0"/>
          </a:p>
          <a:p>
            <a:r>
              <a:rPr lang="en-US" dirty="0" smtClean="0"/>
              <a:t>Is not dependent upon external pressure, but is energized by an internal drive which is the nature of  a  “learning organization. “</a:t>
            </a:r>
          </a:p>
          <a:p>
            <a:endParaRPr lang="en-US" sz="1200" dirty="0" smtClean="0"/>
          </a:p>
          <a:p>
            <a:r>
              <a:rPr lang="en-US" dirty="0" smtClean="0"/>
              <a:t>Fueled by personal passion, it is self-sustaining, requiring no reward or recognition to continue.</a:t>
            </a:r>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Tools of Transformation</a:t>
            </a:r>
            <a:endParaRPr lang="en-US" dirty="0">
              <a:solidFill>
                <a:schemeClr val="tx1"/>
              </a:solidFill>
            </a:endParaRPr>
          </a:p>
        </p:txBody>
      </p:sp>
      <p:sp>
        <p:nvSpPr>
          <p:cNvPr id="3" name="Content Placeholder 2"/>
          <p:cNvSpPr>
            <a:spLocks noGrp="1"/>
          </p:cNvSpPr>
          <p:nvPr>
            <p:ph sz="quarter" idx="1"/>
          </p:nvPr>
        </p:nvSpPr>
        <p:spPr>
          <a:xfrm>
            <a:off x="301752" y="1676400"/>
            <a:ext cx="8503920" cy="4724400"/>
          </a:xfrm>
        </p:spPr>
        <p:txBody>
          <a:bodyPr>
            <a:normAutofit/>
          </a:bodyPr>
          <a:lstStyle/>
          <a:p>
            <a:pPr algn="ctr">
              <a:buNone/>
            </a:pPr>
            <a:endParaRPr lang="en-US" sz="1200" b="1" dirty="0" smtClean="0"/>
          </a:p>
          <a:p>
            <a:r>
              <a:rPr lang="en-US" b="1" dirty="0" smtClean="0"/>
              <a:t>Transformation creates mental images of what the future can be</a:t>
            </a:r>
            <a:r>
              <a:rPr lang="en-US" dirty="0" smtClean="0"/>
              <a:t>.</a:t>
            </a:r>
          </a:p>
          <a:p>
            <a:r>
              <a:rPr lang="en-US" b="1" dirty="0" smtClean="0"/>
              <a:t>These images are internalized </a:t>
            </a:r>
            <a:r>
              <a:rPr lang="en-US" dirty="0" smtClean="0"/>
              <a:t>by the individual and by the organization.  </a:t>
            </a:r>
          </a:p>
          <a:p>
            <a:r>
              <a:rPr lang="en-US" smtClean="0"/>
              <a:t>The </a:t>
            </a:r>
            <a:r>
              <a:rPr lang="en-US" smtClean="0"/>
              <a:t>images </a:t>
            </a:r>
            <a:r>
              <a:rPr lang="en-US" dirty="0" smtClean="0"/>
              <a:t>morph into </a:t>
            </a:r>
            <a:r>
              <a:rPr lang="en-US" b="1" dirty="0" smtClean="0"/>
              <a:t>a personal and organizational vision</a:t>
            </a:r>
            <a:r>
              <a:rPr lang="en-US" dirty="0" smtClean="0"/>
              <a:t>, which produces a passion for creating a remarkable future.</a:t>
            </a:r>
          </a:p>
          <a:p>
            <a:r>
              <a:rPr lang="en-US" dirty="0" smtClean="0"/>
              <a:t>These mental images then create new images, which propel further innovation and transformation.</a:t>
            </a:r>
            <a:endParaRPr lang="en-US" dirty="0"/>
          </a:p>
        </p:txBody>
      </p:sp>
      <p:sp>
        <p:nvSpPr>
          <p:cNvPr id="4" name="Slide Number Placeholder 3"/>
          <p:cNvSpPr>
            <a:spLocks noGrp="1"/>
          </p:cNvSpPr>
          <p:nvPr>
            <p:ph type="sldNum" sz="quarter" idx="12"/>
          </p:nvPr>
        </p:nvSpPr>
        <p:spPr/>
        <p:txBody>
          <a:bodyPr/>
          <a:lstStyle/>
          <a:p>
            <a:fld id="{85F1F3A3-46AB-4612-B671-D2D3177B64C1}"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1892</TotalTime>
  <Words>3374</Words>
  <Application>Microsoft Office PowerPoint</Application>
  <PresentationFormat>On-screen Show (4:3)</PresentationFormat>
  <Paragraphs>384</Paragraphs>
  <Slides>54</Slides>
  <Notes>1</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Civic</vt:lpstr>
      <vt:lpstr>Empowering Future Physicians Conference American Student Medical Association UT School of Medicine, San Antonio October 19-21, 2012  </vt:lpstr>
      <vt:lpstr>Conflict of Interest Disclosure</vt:lpstr>
      <vt:lpstr>James L. Holly, MD CEO, SETMA, LLP Adjunct Professor Department of Family and Community Medicine University of Texas Health Science Center San Antonio School of Medicine </vt:lpstr>
      <vt:lpstr>Primary Care Providers</vt:lpstr>
      <vt:lpstr>Transforming vs. Reforming</vt:lpstr>
      <vt:lpstr>The Tools of Reformation</vt:lpstr>
      <vt:lpstr>Transforming vs. Reforming</vt:lpstr>
      <vt:lpstr>Transformation</vt:lpstr>
      <vt:lpstr>The Tools of Transformation</vt:lpstr>
      <vt:lpstr>Transformation Principle I: Relationship</vt:lpstr>
      <vt:lpstr>Transformation Principle II: Communication</vt:lpstr>
      <vt:lpstr>Transformation Principle II: Communication</vt:lpstr>
      <vt:lpstr>Transformation Principle III: Knowledge</vt:lpstr>
      <vt:lpstr>Transformation Principle IV: Trust</vt:lpstr>
      <vt:lpstr>Transformation Principle IV: Trust</vt:lpstr>
      <vt:lpstr>Transformation Principle V: End of Life Planning</vt:lpstr>
      <vt:lpstr>Primary Care is the Future of Healthcare</vt:lpstr>
      <vt:lpstr>Public Policy Principle I Piece Work Created the Healthcare Problem</vt:lpstr>
      <vt:lpstr>Public Policy Principle II Must Reward What is Valued</vt:lpstr>
      <vt:lpstr>Public Policy Principle III Patient Centered</vt:lpstr>
      <vt:lpstr>Public Policy Principle IV Education Services</vt:lpstr>
      <vt:lpstr>Public Policy Principle V Accountability</vt:lpstr>
      <vt:lpstr>Public Policy Principle VI Preventive Care and Health Promotion</vt:lpstr>
      <vt:lpstr>Public Policy Principle VII Effective Change Will Be Local</vt:lpstr>
      <vt:lpstr>Information Explosion</vt:lpstr>
      <vt:lpstr>Systems Thinking and Healthcare</vt:lpstr>
      <vt:lpstr>Medical Knowledge Overload</vt:lpstr>
      <vt:lpstr>Medical Knowledge Overload</vt:lpstr>
      <vt:lpstr>Primary Care is the Future of Healthcare</vt:lpstr>
      <vt:lpstr>Primary Care Innovative Response</vt:lpstr>
      <vt:lpstr>Slide 31</vt:lpstr>
      <vt:lpstr>Primary Care is the Future of Healthcare</vt:lpstr>
      <vt:lpstr>Transforming of Healthcare</vt:lpstr>
      <vt:lpstr>SETMA Model of Care</vt:lpstr>
      <vt:lpstr>SETMA Model of Care</vt:lpstr>
      <vt:lpstr>SETMA Model of Care</vt:lpstr>
      <vt:lpstr>SETMA Model of Care</vt:lpstr>
      <vt:lpstr>Passing the Baton</vt:lpstr>
      <vt:lpstr>Passing the Baton</vt:lpstr>
      <vt:lpstr>The Baton</vt:lpstr>
      <vt:lpstr>The Healthcare Team</vt:lpstr>
      <vt:lpstr>The Healthcare Team Restructuring:  Harmonics</vt:lpstr>
      <vt:lpstr>Harmonics</vt:lpstr>
      <vt:lpstr>Harmonics</vt:lpstr>
      <vt:lpstr>The Primary Care Team</vt:lpstr>
      <vt:lpstr>The Primary Care Team</vt:lpstr>
      <vt:lpstr>Primary Care:  Team Work and Collegiality</vt:lpstr>
      <vt:lpstr>Primary Care:  Team Work and Collegiality</vt:lpstr>
      <vt:lpstr>Primary Care:  Team Work and Collegiality</vt:lpstr>
      <vt:lpstr>Primary Care:  Team Work and Collegiality</vt:lpstr>
      <vt:lpstr>Primary Care:  Team Work and Collegiality</vt:lpstr>
      <vt:lpstr>Primary Care:  Team Work and Collegiality</vt:lpstr>
      <vt:lpstr>Primary Care:  Team Work and Collegiality</vt:lpstr>
      <vt:lpstr>The Future is Primary Care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 A. Owens</dc:creator>
  <cp:lastModifiedBy>James L. Holly</cp:lastModifiedBy>
  <cp:revision>378</cp:revision>
  <dcterms:created xsi:type="dcterms:W3CDTF">2012-09-05T12:35:35Z</dcterms:created>
  <dcterms:modified xsi:type="dcterms:W3CDTF">2012-10-16T12:53:29Z</dcterms:modified>
</cp:coreProperties>
</file>