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95"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Lst>
  <p:sldSz cx="9144000" cy="6858000" type="screen4x3"/>
  <p:notesSz cx="6954838" cy="92408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2546" tIns="46273" rIns="92546" bIns="46273" rtlCol="0"/>
          <a:lstStyle>
            <a:lvl1pPr algn="l" fontAlgn="auto">
              <a:spcBef>
                <a:spcPts val="0"/>
              </a:spcBef>
              <a:spcAft>
                <a:spcPts val="0"/>
              </a:spcAft>
              <a:defRPr sz="1200" smtClean="0">
                <a:latin typeface="+mn-lt"/>
              </a:defRPr>
            </a:lvl1pPr>
          </a:lstStyle>
          <a:p>
            <a:pPr>
              <a:defRPr/>
            </a:pPr>
            <a:endParaRPr lang="en-US"/>
          </a:p>
        </p:txBody>
      </p:sp>
      <p:sp>
        <p:nvSpPr>
          <p:cNvPr id="3" name="Date Placeholder 2"/>
          <p:cNvSpPr>
            <a:spLocks noGrp="1"/>
          </p:cNvSpPr>
          <p:nvPr>
            <p:ph type="dt" idx="1"/>
          </p:nvPr>
        </p:nvSpPr>
        <p:spPr>
          <a:xfrm>
            <a:off x="3940175" y="0"/>
            <a:ext cx="3013075" cy="461963"/>
          </a:xfrm>
          <a:prstGeom prst="rect">
            <a:avLst/>
          </a:prstGeom>
        </p:spPr>
        <p:txBody>
          <a:bodyPr vert="horz" lIns="92546" tIns="46273" rIns="92546" bIns="46273" rtlCol="0"/>
          <a:lstStyle>
            <a:lvl1pPr algn="r" fontAlgn="auto">
              <a:spcBef>
                <a:spcPts val="0"/>
              </a:spcBef>
              <a:spcAft>
                <a:spcPts val="0"/>
              </a:spcAft>
              <a:defRPr sz="1200" smtClean="0">
                <a:latin typeface="+mn-lt"/>
              </a:defRPr>
            </a:lvl1pPr>
          </a:lstStyle>
          <a:p>
            <a:pPr>
              <a:defRPr/>
            </a:pPr>
            <a:fld id="{87933C50-E196-4260-B9E9-1708C73CB780}" type="datetimeFigureOut">
              <a:rPr lang="en-US"/>
              <a:pPr>
                <a:defRPr/>
              </a:pPr>
              <a:t>5/6/2012</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pPr lvl="0"/>
            <a:endParaRPr lang="en-US" noProof="0" smtClean="0"/>
          </a:p>
        </p:txBody>
      </p:sp>
      <p:sp>
        <p:nvSpPr>
          <p:cNvPr id="5" name="Notes Placeholder 4"/>
          <p:cNvSpPr>
            <a:spLocks noGrp="1"/>
          </p:cNvSpPr>
          <p:nvPr>
            <p:ph type="body" sz="quarter" idx="3"/>
          </p:nvPr>
        </p:nvSpPr>
        <p:spPr>
          <a:xfrm>
            <a:off x="695325" y="4389438"/>
            <a:ext cx="5564188" cy="4157662"/>
          </a:xfrm>
          <a:prstGeom prst="rect">
            <a:avLst/>
          </a:prstGeom>
        </p:spPr>
        <p:txBody>
          <a:bodyPr vert="horz" lIns="92546" tIns="46273" rIns="92546" bIns="4627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7288"/>
            <a:ext cx="3013075" cy="461962"/>
          </a:xfrm>
          <a:prstGeom prst="rect">
            <a:avLst/>
          </a:prstGeom>
        </p:spPr>
        <p:txBody>
          <a:bodyPr vert="horz" lIns="92546" tIns="46273" rIns="92546" bIns="46273" rtlCol="0" anchor="b"/>
          <a:lstStyle>
            <a:lvl1pPr algn="l" fontAlgn="auto">
              <a:spcBef>
                <a:spcPts val="0"/>
              </a:spcBef>
              <a:spcAft>
                <a:spcPts val="0"/>
              </a:spcAft>
              <a:defRPr sz="1200" smtClean="0">
                <a:latin typeface="+mn-lt"/>
              </a:defRPr>
            </a:lvl1pPr>
          </a:lstStyle>
          <a:p>
            <a:pPr>
              <a:defRPr/>
            </a:pPr>
            <a:endParaRPr lang="en-US"/>
          </a:p>
        </p:txBody>
      </p:sp>
      <p:sp>
        <p:nvSpPr>
          <p:cNvPr id="7" name="Slide Number Placeholder 6"/>
          <p:cNvSpPr>
            <a:spLocks noGrp="1"/>
          </p:cNvSpPr>
          <p:nvPr>
            <p:ph type="sldNum" sz="quarter" idx="5"/>
          </p:nvPr>
        </p:nvSpPr>
        <p:spPr>
          <a:xfrm>
            <a:off x="3940175" y="8777288"/>
            <a:ext cx="3013075" cy="461962"/>
          </a:xfrm>
          <a:prstGeom prst="rect">
            <a:avLst/>
          </a:prstGeom>
        </p:spPr>
        <p:txBody>
          <a:bodyPr vert="horz" lIns="92546" tIns="46273" rIns="92546" bIns="46273" rtlCol="0" anchor="b"/>
          <a:lstStyle>
            <a:lvl1pPr algn="r" fontAlgn="auto">
              <a:spcBef>
                <a:spcPts val="0"/>
              </a:spcBef>
              <a:spcAft>
                <a:spcPts val="0"/>
              </a:spcAft>
              <a:defRPr sz="1200" smtClean="0">
                <a:latin typeface="+mn-lt"/>
              </a:defRPr>
            </a:lvl1pPr>
          </a:lstStyle>
          <a:p>
            <a:pPr>
              <a:defRPr/>
            </a:pPr>
            <a:fld id="{86689807-9BC3-4AAA-AA95-128E52273A32}" type="slidenum">
              <a:rPr lang="en-US"/>
              <a:pPr>
                <a:defRPr/>
              </a:pPr>
              <a:t>‹#›</a:t>
            </a:fld>
            <a:endParaRPr lang="en-US"/>
          </a:p>
        </p:txBody>
      </p:sp>
    </p:spTree>
    <p:extLst>
      <p:ext uri="{BB962C8B-B14F-4D97-AF65-F5344CB8AC3E}">
        <p14:creationId xmlns:p14="http://schemas.microsoft.com/office/powerpoint/2010/main" val="5499025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D8AA9D8-98C9-4811-B76C-7A852FB87B38}" type="slidenum">
              <a:rPr lang="en-US"/>
              <a:pPr fontAlgn="base">
                <a:spcBef>
                  <a:spcPct val="0"/>
                </a:spcBef>
                <a:spcAft>
                  <a:spcPct val="0"/>
                </a:spcAft>
              </a:pPr>
              <a:t>8</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3F8D346-72F1-42AE-BF61-0369FB2919ED}" type="slidenum">
              <a:rPr lang="en-US"/>
              <a:pPr fontAlgn="base">
                <a:spcBef>
                  <a:spcPct val="0"/>
                </a:spcBef>
                <a:spcAft>
                  <a:spcPct val="0"/>
                </a:spcAft>
              </a:pPr>
              <a:t>36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879C03F-D082-4D24-AF95-623FF20546C2}" type="slidenum">
              <a:rPr lang="en-US"/>
              <a:pPr fontAlgn="base">
                <a:spcBef>
                  <a:spcPct val="0"/>
                </a:spcBef>
                <a:spcAft>
                  <a:spcPct val="0"/>
                </a:spcAft>
              </a:pPr>
              <a:t>37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AA884FE-5A79-48E6-8A29-57C47E22D72C}" type="slidenum">
              <a:rPr lang="en-US"/>
              <a:pPr fontAlgn="base">
                <a:spcBef>
                  <a:spcPct val="0"/>
                </a:spcBef>
                <a:spcAft>
                  <a:spcPct val="0"/>
                </a:spcAft>
              </a:pPr>
              <a:t>38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A449F18-9DF0-432D-B097-B6DEEC5F802C}" type="slidenum">
              <a:rPr lang="en-US"/>
              <a:pPr fontAlgn="base">
                <a:spcBef>
                  <a:spcPct val="0"/>
                </a:spcBef>
                <a:spcAft>
                  <a:spcPct val="0"/>
                </a:spcAft>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AFC4518F-F357-4D09-8A1F-E98F4FC8D8A6}" type="slidenum">
              <a:rPr lang="en-US"/>
              <a:pPr fontAlgn="base">
                <a:spcBef>
                  <a:spcPct val="0"/>
                </a:spcBef>
                <a:spcAft>
                  <a:spcPct val="0"/>
                </a:spcAft>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2B5B66B-64BF-411B-BAF1-1A441E53B7ED}" type="slidenum">
              <a:rPr lang="en-US"/>
              <a:pPr fontAlgn="base">
                <a:spcBef>
                  <a:spcPct val="0"/>
                </a:spcBef>
                <a:spcAft>
                  <a:spcPct val="0"/>
                </a:spcAft>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F6B0FDD3-D5AD-47E4-8377-734B5BEB19E9}" type="slidenum">
              <a:rPr lang="en-US"/>
              <a:pPr fontAlgn="base">
                <a:spcBef>
                  <a:spcPct val="0"/>
                </a:spcBef>
                <a:spcAft>
                  <a:spcPct val="0"/>
                </a:spcAft>
              </a:pPr>
              <a:t>31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50DC52C0-3572-4A66-A398-FA0C0AB3497C}" type="slidenum">
              <a:rPr lang="en-US"/>
              <a:pPr fontAlgn="base">
                <a:spcBef>
                  <a:spcPct val="0"/>
                </a:spcBef>
                <a:spcAft>
                  <a:spcPct val="0"/>
                </a:spcAft>
              </a:pPr>
              <a:t>32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EC910F1A-3BBF-4921-87B4-EB472287ED2C}" type="slidenum">
              <a:rPr lang="en-US"/>
              <a:pPr fontAlgn="base">
                <a:spcBef>
                  <a:spcPct val="0"/>
                </a:spcBef>
                <a:spcAft>
                  <a:spcPct val="0"/>
                </a:spcAft>
              </a:pPr>
              <a:t>33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EA00188-EA42-4E48-ADDD-B52771506DE4}" type="slidenum">
              <a:rPr lang="en-US"/>
              <a:pPr fontAlgn="base">
                <a:spcBef>
                  <a:spcPct val="0"/>
                </a:spcBef>
                <a:spcAft>
                  <a:spcPct val="0"/>
                </a:spcAft>
              </a:pPr>
              <a:t>34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13CA3D0D-BC95-4665-935C-C28C550E00B3}" type="slidenum">
              <a:rPr lang="en-US"/>
              <a:pPr fontAlgn="base">
                <a:spcBef>
                  <a:spcPct val="0"/>
                </a:spcBef>
                <a:spcAft>
                  <a:spcPct val="0"/>
                </a:spcAft>
              </a:pPr>
              <a:t>35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F5BFAA6-8D28-4386-94A7-356FA8BB452E}" type="datetimeFigureOut">
              <a:rPr lang="en-US"/>
              <a:pPr>
                <a:defRPr/>
              </a:pPr>
              <a:t>5/6/2012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D25810-7F2F-49F6-AB50-34906A84126C}" type="slidenum">
              <a:rPr lang="en-US"/>
              <a:pPr>
                <a:defRPr/>
              </a:pPr>
              <a:t>‹#›</a:t>
            </a:fld>
            <a:endParaRPr lang="en-US"/>
          </a:p>
        </p:txBody>
      </p:sp>
    </p:spTree>
    <p:extLst>
      <p:ext uri="{BB962C8B-B14F-4D97-AF65-F5344CB8AC3E}">
        <p14:creationId xmlns:p14="http://schemas.microsoft.com/office/powerpoint/2010/main" val="111931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CCEF9F-FF82-4329-8ED6-AFDAAF92D06B}" type="datetimeFigureOut">
              <a:rPr lang="en-US"/>
              <a:pPr>
                <a:defRPr/>
              </a:pPr>
              <a:t>5/6/2012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6F22D6-B0E7-4D3E-85C8-DCCB4D72C9D2}" type="slidenum">
              <a:rPr lang="en-US"/>
              <a:pPr>
                <a:defRPr/>
              </a:pPr>
              <a:t>‹#›</a:t>
            </a:fld>
            <a:endParaRPr lang="en-US"/>
          </a:p>
        </p:txBody>
      </p:sp>
    </p:spTree>
    <p:extLst>
      <p:ext uri="{BB962C8B-B14F-4D97-AF65-F5344CB8AC3E}">
        <p14:creationId xmlns:p14="http://schemas.microsoft.com/office/powerpoint/2010/main" val="268368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3EF224-9CA8-4878-A632-E608735D3440}" type="datetimeFigureOut">
              <a:rPr lang="en-US"/>
              <a:pPr>
                <a:defRPr/>
              </a:pPr>
              <a:t>5/6/2012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A59F5F-110A-47F6-B315-D2898DC252CA}" type="slidenum">
              <a:rPr lang="en-US"/>
              <a:pPr>
                <a:defRPr/>
              </a:pPr>
              <a:t>‹#›</a:t>
            </a:fld>
            <a:endParaRPr lang="en-US"/>
          </a:p>
        </p:txBody>
      </p:sp>
    </p:spTree>
    <p:extLst>
      <p:ext uri="{BB962C8B-B14F-4D97-AF65-F5344CB8AC3E}">
        <p14:creationId xmlns:p14="http://schemas.microsoft.com/office/powerpoint/2010/main" val="4100352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C1000A-1C91-41A5-B560-2EC8D9B3DC91}" type="datetimeFigureOut">
              <a:rPr lang="en-US"/>
              <a:pPr>
                <a:defRPr/>
              </a:pPr>
              <a:t>5/6/2012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143DD0-02CB-4E92-8D01-A02A059A3147}" type="slidenum">
              <a:rPr lang="en-US"/>
              <a:pPr>
                <a:defRPr/>
              </a:pPr>
              <a:t>‹#›</a:t>
            </a:fld>
            <a:endParaRPr lang="en-US"/>
          </a:p>
        </p:txBody>
      </p:sp>
    </p:spTree>
    <p:extLst>
      <p:ext uri="{BB962C8B-B14F-4D97-AF65-F5344CB8AC3E}">
        <p14:creationId xmlns:p14="http://schemas.microsoft.com/office/powerpoint/2010/main" val="348342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2D2E24D-3C2A-4DA8-9779-92F74DEF1801}" type="datetimeFigureOut">
              <a:rPr lang="en-US"/>
              <a:pPr>
                <a:defRPr/>
              </a:pPr>
              <a:t>5/6/2012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2629249-D99B-4EB4-B729-5B2AC7FBED3C}" type="slidenum">
              <a:rPr lang="en-US"/>
              <a:pPr>
                <a:defRPr/>
              </a:pPr>
              <a:t>‹#›</a:t>
            </a:fld>
            <a:endParaRPr lang="en-US"/>
          </a:p>
        </p:txBody>
      </p:sp>
    </p:spTree>
    <p:extLst>
      <p:ext uri="{BB962C8B-B14F-4D97-AF65-F5344CB8AC3E}">
        <p14:creationId xmlns:p14="http://schemas.microsoft.com/office/powerpoint/2010/main" val="1723040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F472B8A-03F1-41FF-A6C3-C2F4597A0085}" type="datetimeFigureOut">
              <a:rPr lang="en-US"/>
              <a:pPr>
                <a:defRPr/>
              </a:pPr>
              <a:t>5/6/2012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BBF6B9-8D11-4BB0-9FB3-1D842844248A}" type="slidenum">
              <a:rPr lang="en-US"/>
              <a:pPr>
                <a:defRPr/>
              </a:pPr>
              <a:t>‹#›</a:t>
            </a:fld>
            <a:endParaRPr lang="en-US"/>
          </a:p>
        </p:txBody>
      </p:sp>
    </p:spTree>
    <p:extLst>
      <p:ext uri="{BB962C8B-B14F-4D97-AF65-F5344CB8AC3E}">
        <p14:creationId xmlns:p14="http://schemas.microsoft.com/office/powerpoint/2010/main" val="1733147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4979DF1-18DD-4756-94CD-91ACE0B29027}" type="datetimeFigureOut">
              <a:rPr lang="en-US"/>
              <a:pPr>
                <a:defRPr/>
              </a:pPr>
              <a:t>5/6/2012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0505837-5E33-44C1-8A1E-36BE358247FB}" type="slidenum">
              <a:rPr lang="en-US"/>
              <a:pPr>
                <a:defRPr/>
              </a:pPr>
              <a:t>‹#›</a:t>
            </a:fld>
            <a:endParaRPr lang="en-US"/>
          </a:p>
        </p:txBody>
      </p:sp>
    </p:spTree>
    <p:extLst>
      <p:ext uri="{BB962C8B-B14F-4D97-AF65-F5344CB8AC3E}">
        <p14:creationId xmlns:p14="http://schemas.microsoft.com/office/powerpoint/2010/main" val="843501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04F9224-3C76-4940-8574-F119EBDE25BB}" type="datetimeFigureOut">
              <a:rPr lang="en-US"/>
              <a:pPr>
                <a:defRPr/>
              </a:pPr>
              <a:t>5/6/2012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3220967-BF23-47C4-ABF6-91E05AB3FFB5}" type="slidenum">
              <a:rPr lang="en-US"/>
              <a:pPr>
                <a:defRPr/>
              </a:pPr>
              <a:t>‹#›</a:t>
            </a:fld>
            <a:endParaRPr lang="en-US"/>
          </a:p>
        </p:txBody>
      </p:sp>
    </p:spTree>
    <p:extLst>
      <p:ext uri="{BB962C8B-B14F-4D97-AF65-F5344CB8AC3E}">
        <p14:creationId xmlns:p14="http://schemas.microsoft.com/office/powerpoint/2010/main" val="341446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8D836A7-3B1B-4CEF-8F7E-EE929D2DDBDE}" type="datetimeFigureOut">
              <a:rPr lang="en-US"/>
              <a:pPr>
                <a:defRPr/>
              </a:pPr>
              <a:t>5/6/2012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C50062F-A8F2-401D-9448-26BCF8AD324F}" type="slidenum">
              <a:rPr lang="en-US"/>
              <a:pPr>
                <a:defRPr/>
              </a:pPr>
              <a:t>‹#›</a:t>
            </a:fld>
            <a:endParaRPr lang="en-US"/>
          </a:p>
        </p:txBody>
      </p:sp>
    </p:spTree>
    <p:extLst>
      <p:ext uri="{BB962C8B-B14F-4D97-AF65-F5344CB8AC3E}">
        <p14:creationId xmlns:p14="http://schemas.microsoft.com/office/powerpoint/2010/main" val="297037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78EB990-4E3D-45B8-BDE6-D3F2F043F4C6}" type="datetimeFigureOut">
              <a:rPr lang="en-US"/>
              <a:pPr>
                <a:defRPr/>
              </a:pPr>
              <a:t>5/6/2012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27A429B-FAD1-4502-B6AD-833BD4DEDE65}" type="slidenum">
              <a:rPr lang="en-US"/>
              <a:pPr>
                <a:defRPr/>
              </a:pPr>
              <a:t>‹#›</a:t>
            </a:fld>
            <a:endParaRPr lang="en-US"/>
          </a:p>
        </p:txBody>
      </p:sp>
    </p:spTree>
    <p:extLst>
      <p:ext uri="{BB962C8B-B14F-4D97-AF65-F5344CB8AC3E}">
        <p14:creationId xmlns:p14="http://schemas.microsoft.com/office/powerpoint/2010/main" val="2228068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B9182C-E884-4681-9E06-1AD005840ED0}" type="datetimeFigureOut">
              <a:rPr lang="en-US"/>
              <a:pPr>
                <a:defRPr/>
              </a:pPr>
              <a:t>5/6/2012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DEE48F-3BF2-4BB0-8837-D5414E50B0D1}" type="slidenum">
              <a:rPr lang="en-US"/>
              <a:pPr>
                <a:defRPr/>
              </a:pPr>
              <a:t>‹#›</a:t>
            </a:fld>
            <a:endParaRPr lang="en-US"/>
          </a:p>
        </p:txBody>
      </p:sp>
    </p:spTree>
    <p:extLst>
      <p:ext uri="{BB962C8B-B14F-4D97-AF65-F5344CB8AC3E}">
        <p14:creationId xmlns:p14="http://schemas.microsoft.com/office/powerpoint/2010/main" val="4079329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FCDE977-B9DD-4AF6-95C3-71BF8ABD8F17}" type="datetimeFigureOut">
              <a:rPr lang="en-US"/>
              <a:pPr>
                <a:defRPr/>
              </a:pPr>
              <a:t>5/6/2012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DC5E4F3-3C9D-4D2C-BC30-9F23BFCF86A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cid:image001.png@01CBF91D.45854200"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qualityforum.org/WorkArea/linkit.aspx?LinkIdentifier=id&amp;ItemID=5368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cid:image003.jpg@01CBF91A.4C263770"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cid:image003.png@01CBF91D.45854200"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85800" y="457200"/>
            <a:ext cx="7772400" cy="2057400"/>
          </a:xfrm>
        </p:spPr>
        <p:txBody>
          <a:bodyPr/>
          <a:lstStyle/>
          <a:p>
            <a:r>
              <a:rPr lang="en-US" b="1" dirty="0" smtClean="0"/>
              <a:t>Healthcare Informatics Executive Summit 2012</a:t>
            </a:r>
            <a:endParaRPr lang="en-US" dirty="0" smtClean="0"/>
          </a:p>
        </p:txBody>
      </p:sp>
      <p:sp>
        <p:nvSpPr>
          <p:cNvPr id="3" name="Subtitle 2"/>
          <p:cNvSpPr>
            <a:spLocks noGrp="1"/>
          </p:cNvSpPr>
          <p:nvPr>
            <p:ph type="subTitle" idx="1"/>
          </p:nvPr>
        </p:nvSpPr>
        <p:spPr>
          <a:xfrm>
            <a:off x="1371600" y="2590800"/>
            <a:ext cx="6400800" cy="3048000"/>
          </a:xfrm>
        </p:spPr>
        <p:txBody>
          <a:bodyPr rtlCol="0">
            <a:normAutofit fontScale="92500" lnSpcReduction="20000"/>
          </a:bodyPr>
          <a:lstStyle/>
          <a:p>
            <a:pPr fontAlgn="auto">
              <a:spcAft>
                <a:spcPts val="0"/>
              </a:spcAft>
              <a:buFont typeface="Arial" pitchFamily="34" charset="0"/>
              <a:buNone/>
              <a:defRPr/>
            </a:pPr>
            <a:r>
              <a:rPr lang="en-US" sz="3000" b="1" dirty="0" smtClean="0">
                <a:solidFill>
                  <a:schemeClr val="tx1"/>
                </a:solidFill>
                <a:latin typeface="Times New Roman" pitchFamily="18" charset="0"/>
                <a:cs typeface="Times New Roman" pitchFamily="18" charset="0"/>
              </a:rPr>
              <a:t>Readmissions and the Medical Home: Re-Visioning Care Management</a:t>
            </a:r>
          </a:p>
          <a:p>
            <a:pPr fontAlgn="auto">
              <a:spcAft>
                <a:spcPts val="0"/>
              </a:spcAft>
              <a:buFont typeface="Arial" pitchFamily="34" charset="0"/>
              <a:buNone/>
              <a:defRPr/>
            </a:pPr>
            <a:endParaRPr lang="en-US" sz="3000" b="1" dirty="0" smtClean="0">
              <a:solidFill>
                <a:schemeClr val="tx1"/>
              </a:solidFill>
              <a:latin typeface="Times New Roman" pitchFamily="18" charset="0"/>
              <a:cs typeface="Times New Roman" pitchFamily="18" charset="0"/>
            </a:endParaRPr>
          </a:p>
          <a:p>
            <a:pPr fontAlgn="auto">
              <a:spcAft>
                <a:spcPts val="0"/>
              </a:spcAft>
              <a:buFont typeface="Arial" pitchFamily="34" charset="0"/>
              <a:buNone/>
              <a:defRPr/>
            </a:pPr>
            <a:r>
              <a:rPr lang="en-US" b="1" dirty="0" smtClean="0">
                <a:solidFill>
                  <a:schemeClr val="tx1"/>
                </a:solidFill>
                <a:latin typeface="Times New Roman" pitchFamily="18" charset="0"/>
                <a:cs typeface="Times New Roman" pitchFamily="18" charset="0"/>
              </a:rPr>
              <a:t>Marriott Orlando World Center </a:t>
            </a:r>
          </a:p>
          <a:p>
            <a:pPr fontAlgn="auto">
              <a:spcAft>
                <a:spcPts val="0"/>
              </a:spcAft>
              <a:buFont typeface="Arial" pitchFamily="34" charset="0"/>
              <a:buNone/>
              <a:defRPr/>
            </a:pPr>
            <a:r>
              <a:rPr lang="en-US" b="1" dirty="0" smtClean="0">
                <a:solidFill>
                  <a:schemeClr val="tx1"/>
                </a:solidFill>
                <a:latin typeface="Times New Roman" pitchFamily="18" charset="0"/>
                <a:cs typeface="Times New Roman" pitchFamily="18" charset="0"/>
              </a:rPr>
              <a:t>May 8. 2012</a:t>
            </a:r>
          </a:p>
          <a:p>
            <a:pPr fontAlgn="auto">
              <a:spcAft>
                <a:spcPts val="0"/>
              </a:spcAft>
              <a:buFont typeface="Arial" pitchFamily="34" charset="0"/>
              <a:buNone/>
              <a:defRPr/>
            </a:pPr>
            <a:r>
              <a:rPr lang="en-US" b="1" dirty="0" smtClean="0">
                <a:solidFill>
                  <a:schemeClr val="tx1"/>
                </a:solidFill>
                <a:latin typeface="Times New Roman" pitchFamily="18" charset="0"/>
                <a:cs typeface="Times New Roman" pitchFamily="18" charset="0"/>
              </a:rPr>
              <a:t>9:30 – 10:45 AM</a:t>
            </a:r>
          </a:p>
          <a:p>
            <a:pPr fontAlgn="auto">
              <a:spcAft>
                <a:spcPts val="0"/>
              </a:spcAft>
              <a:buFont typeface="Arial" pitchFamily="34" charset="0"/>
              <a:buNone/>
              <a:defRPr/>
            </a:pPr>
            <a:r>
              <a:rPr lang="en-US" b="1" dirty="0" smtClean="0">
                <a:solidFill>
                  <a:schemeClr val="tx1"/>
                </a:solidFill>
                <a:latin typeface="Times New Roman" pitchFamily="18" charset="0"/>
                <a:cs typeface="Times New Roman" pitchFamily="18" charset="0"/>
              </a:rPr>
              <a:t>E07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4"/>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Care Transition Audit</a:t>
            </a:r>
          </a:p>
        </p:txBody>
      </p:sp>
      <p:pic>
        <p:nvPicPr>
          <p:cNvPr id="11267" name="Picture 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2400" y="1676400"/>
            <a:ext cx="8077200" cy="4724400"/>
          </a:xfrm>
          <a:noFill/>
        </p:spPr>
      </p:pic>
      <p:sp>
        <p:nvSpPr>
          <p:cNvPr id="107524"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24CA4B12-BDB2-49C7-AA9D-259B68FFB453}"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5"/>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dirty="0" smtClean="0"/>
              <a:t>Hospital Care Summary and Post Hospital Plan of Care and Treatment Plan</a:t>
            </a:r>
          </a:p>
        </p:txBody>
      </p:sp>
      <p:pic>
        <p:nvPicPr>
          <p:cNvPr id="12291" name="Picture 1" descr="cid:image001.png@01CBF91D.45854200"/>
          <p:cNvPicPr>
            <a:picLocks noGrp="1" noChangeAspect="1" noChangeArrowheads="1"/>
          </p:cNvPicPr>
          <p:nvPr>
            <p:ph idx="1"/>
          </p:nvPr>
        </p:nvPicPr>
        <p:blipFill>
          <a:blip r:embed="rId3" r:link="rId4">
            <a:extLst>
              <a:ext uri="{28A0092B-C50C-407E-A947-70E740481C1C}">
                <a14:useLocalDpi xmlns:a14="http://schemas.microsoft.com/office/drawing/2010/main" val="0"/>
              </a:ext>
            </a:extLst>
          </a:blip>
          <a:srcRect/>
          <a:stretch>
            <a:fillRect/>
          </a:stretch>
        </p:blipFill>
        <p:spPr>
          <a:xfrm>
            <a:off x="838200" y="1600200"/>
            <a:ext cx="6527800" cy="5181600"/>
          </a:xfrm>
          <a:noFill/>
        </p:spPr>
      </p:pic>
      <p:sp>
        <p:nvSpPr>
          <p:cNvPr id="108548"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62115967-6490-4B5A-8CC6-C13C0CA4BE62}"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dirty="0" smtClean="0"/>
              <a:t>Hospital Care Summary and Post Hospital Plan of Care and Treatment Plan</a:t>
            </a:r>
          </a:p>
        </p:txBody>
      </p:sp>
      <p:sp>
        <p:nvSpPr>
          <p:cNvPr id="3" name="Content Placeholder 2"/>
          <p:cNvSpPr>
            <a:spLocks noGrp="1"/>
          </p:cNvSpPr>
          <p:nvPr>
            <p:ph idx="1"/>
          </p:nvPr>
        </p:nvSpPr>
        <p:spPr/>
        <p:txBody>
          <a:bodyPr rtlCol="0">
            <a:normAutofit fontScale="92500" lnSpcReduction="10000"/>
          </a:bodyPr>
          <a:lstStyle/>
          <a:p>
            <a:pPr marL="0" indent="0" fontAlgn="auto">
              <a:spcAft>
                <a:spcPts val="0"/>
              </a:spcAft>
              <a:buFont typeface="Arial" pitchFamily="34" charset="0"/>
              <a:buNone/>
              <a:defRPr/>
            </a:pPr>
            <a:r>
              <a:rPr lang="en-US" dirty="0" smtClean="0"/>
              <a:t>Hospital Care Summary completed at the time the patient is discharged from the hospital:</a:t>
            </a:r>
          </a:p>
          <a:p>
            <a:pPr fontAlgn="auto">
              <a:spcAft>
                <a:spcPts val="0"/>
              </a:spcAft>
              <a:buFont typeface="Arial" pitchFamily="34" charset="0"/>
              <a:buNone/>
              <a:defRPr/>
            </a:pPr>
            <a:r>
              <a:rPr lang="en-US" dirty="0" smtClean="0"/>
              <a:t>		</a:t>
            </a:r>
            <a:r>
              <a:rPr lang="en-US" u="sng" dirty="0" smtClean="0"/>
              <a:t>Year	</a:t>
            </a:r>
            <a:r>
              <a:rPr lang="en-US" dirty="0" smtClean="0"/>
              <a:t>		</a:t>
            </a:r>
            <a:r>
              <a:rPr lang="en-US" u="sng" dirty="0" smtClean="0"/>
              <a:t>Completion (%)</a:t>
            </a:r>
          </a:p>
          <a:p>
            <a:pPr fontAlgn="auto">
              <a:spcAft>
                <a:spcPts val="0"/>
              </a:spcAft>
              <a:buFontTx/>
              <a:buNone/>
              <a:defRPr/>
            </a:pPr>
            <a:r>
              <a:rPr lang="en-US" dirty="0" smtClean="0"/>
              <a:t>		2010  				98.8</a:t>
            </a:r>
          </a:p>
          <a:p>
            <a:pPr fontAlgn="auto">
              <a:spcAft>
                <a:spcPts val="0"/>
              </a:spcAft>
              <a:buFontTx/>
              <a:buNone/>
              <a:defRPr/>
            </a:pPr>
            <a:r>
              <a:rPr lang="en-US" dirty="0" smtClean="0"/>
              <a:t>		2011  				97.7</a:t>
            </a:r>
          </a:p>
          <a:p>
            <a:pPr fontAlgn="auto">
              <a:spcAft>
                <a:spcPts val="0"/>
              </a:spcAft>
              <a:buFontTx/>
              <a:buNone/>
              <a:defRPr/>
            </a:pPr>
            <a:r>
              <a:rPr lang="en-US" dirty="0" smtClean="0"/>
              <a:t>		2012</a:t>
            </a:r>
            <a:r>
              <a:rPr lang="en-US" sz="1900" dirty="0" smtClean="0"/>
              <a:t>*</a:t>
            </a:r>
            <a:r>
              <a:rPr lang="en-US" dirty="0" smtClean="0"/>
              <a:t>  				92.1</a:t>
            </a:r>
          </a:p>
          <a:p>
            <a:pPr fontAlgn="auto">
              <a:spcAft>
                <a:spcPts val="0"/>
              </a:spcAft>
              <a:buFontTx/>
              <a:buNone/>
              <a:defRPr/>
            </a:pPr>
            <a:r>
              <a:rPr lang="en-US" dirty="0" smtClean="0"/>
              <a:t>		Cumulative			97.7</a:t>
            </a:r>
          </a:p>
          <a:p>
            <a:pPr fontAlgn="auto">
              <a:spcAft>
                <a:spcPts val="0"/>
              </a:spcAft>
              <a:buFontTx/>
              <a:buNone/>
              <a:defRPr/>
            </a:pPr>
            <a:endParaRPr lang="en-US" dirty="0" smtClean="0"/>
          </a:p>
          <a:p>
            <a:pPr fontAlgn="auto">
              <a:spcAft>
                <a:spcPts val="0"/>
              </a:spcAft>
              <a:buFontTx/>
              <a:buNone/>
              <a:defRPr/>
            </a:pPr>
            <a:endParaRPr lang="en-US" sz="1600" dirty="0" smtClean="0"/>
          </a:p>
          <a:p>
            <a:pPr fontAlgn="auto">
              <a:spcAft>
                <a:spcPts val="0"/>
              </a:spcAft>
              <a:buFontTx/>
              <a:buNone/>
              <a:defRPr/>
            </a:pPr>
            <a:r>
              <a:rPr lang="en-US" sz="1600" dirty="0" smtClean="0"/>
              <a:t>* January 1, 2010 to date</a:t>
            </a:r>
          </a:p>
        </p:txBody>
      </p:sp>
      <p:sp>
        <p:nvSpPr>
          <p:cNvPr id="109572"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55482AFC-DFB6-462C-AAC1-F73FCF25D55D}"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3"/>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Hospital Readmission Reporting</a:t>
            </a:r>
          </a:p>
        </p:txBody>
      </p:sp>
      <p:pic>
        <p:nvPicPr>
          <p:cNvPr id="14339" name="Picture 3" descr="image00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43025" y="1524000"/>
            <a:ext cx="5895975" cy="5257800"/>
          </a:xfrm>
          <a:noFill/>
        </p:spPr>
      </p:pic>
      <p:sp>
        <p:nvSpPr>
          <p:cNvPr id="110596" name="Slide Number Placeholder 4"/>
          <p:cNvSpPr>
            <a:spLocks noGrp="1"/>
          </p:cNvSpPr>
          <p:nvPr>
            <p:ph type="sldNum" sz="quarter" idx="12"/>
          </p:nvPr>
        </p:nvSpPr>
        <p:spPr bwMode="auto">
          <a:xfrm>
            <a:off x="7010400" y="6356350"/>
            <a:ext cx="2133600" cy="365125"/>
          </a:xfrm>
          <a:ln>
            <a:miter lim="800000"/>
            <a:headEnd/>
            <a:tailEnd/>
          </a:ln>
        </p:spPr>
        <p:txBody>
          <a:bodyPr/>
          <a:lstStyle/>
          <a:p>
            <a:pPr>
              <a:defRPr/>
            </a:pPr>
            <a:fld id="{D2BE8E90-303F-4CA9-B529-A7ABD211C52F}"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3"/>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Hospital Readmission Reporting</a:t>
            </a:r>
          </a:p>
        </p:txBody>
      </p:sp>
      <p:pic>
        <p:nvPicPr>
          <p:cNvPr id="15363" name="Picture 2" descr="image00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892300" y="1524000"/>
            <a:ext cx="5041900" cy="5257800"/>
          </a:xfrm>
          <a:noFill/>
        </p:spPr>
      </p:pic>
      <p:sp>
        <p:nvSpPr>
          <p:cNvPr id="111620" name="Slide Number Placeholder 4"/>
          <p:cNvSpPr>
            <a:spLocks noGrp="1"/>
          </p:cNvSpPr>
          <p:nvPr>
            <p:ph type="sldNum" sz="quarter" idx="12"/>
          </p:nvPr>
        </p:nvSpPr>
        <p:spPr bwMode="auto">
          <a:xfrm>
            <a:off x="7010400" y="6356350"/>
            <a:ext cx="2133600" cy="365125"/>
          </a:xfrm>
          <a:ln>
            <a:miter lim="800000"/>
            <a:headEnd/>
            <a:tailEnd/>
          </a:ln>
        </p:spPr>
        <p:txBody>
          <a:bodyPr/>
          <a:lstStyle/>
          <a:p>
            <a:pPr>
              <a:defRPr/>
            </a:pPr>
            <a:fld id="{D2F17A93-37EB-4607-BAA5-03AE1287BE3C}"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3"/>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Hospital Readmission Reporting</a:t>
            </a:r>
          </a:p>
        </p:txBody>
      </p:sp>
      <p:pic>
        <p:nvPicPr>
          <p:cNvPr id="16387" name="Picture 4" descr="image00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111250" y="1600200"/>
            <a:ext cx="6813550" cy="5181600"/>
          </a:xfrm>
          <a:noFill/>
        </p:spPr>
      </p:pic>
      <p:sp>
        <p:nvSpPr>
          <p:cNvPr id="112644" name="Slide Number Placeholder 4"/>
          <p:cNvSpPr>
            <a:spLocks noGrp="1"/>
          </p:cNvSpPr>
          <p:nvPr>
            <p:ph type="sldNum" sz="quarter" idx="12"/>
          </p:nvPr>
        </p:nvSpPr>
        <p:spPr bwMode="auto">
          <a:xfrm>
            <a:off x="7010400" y="6356350"/>
            <a:ext cx="2133600" cy="365125"/>
          </a:xfrm>
          <a:ln>
            <a:miter lim="800000"/>
            <a:headEnd/>
            <a:tailEnd/>
          </a:ln>
        </p:spPr>
        <p:txBody>
          <a:bodyPr/>
          <a:lstStyle/>
          <a:p>
            <a:pPr>
              <a:defRPr/>
            </a:pPr>
            <a:fld id="{D173C151-EF68-48A7-8327-01617DF8AE3A}"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3"/>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Hospital Readmission Reporting</a:t>
            </a:r>
          </a:p>
        </p:txBody>
      </p:sp>
      <p:pic>
        <p:nvPicPr>
          <p:cNvPr id="17411" name="Content Placeholder 5" descr="image00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447800"/>
            <a:ext cx="5708650" cy="4953000"/>
          </a:xfrm>
          <a:noFill/>
        </p:spPr>
      </p:pic>
      <p:sp>
        <p:nvSpPr>
          <p:cNvPr id="113668" name="Slide Number Placeholder 4"/>
          <p:cNvSpPr>
            <a:spLocks noGrp="1"/>
          </p:cNvSpPr>
          <p:nvPr>
            <p:ph type="sldNum" sz="quarter" idx="12"/>
          </p:nvPr>
        </p:nvSpPr>
        <p:spPr bwMode="auto">
          <a:xfrm>
            <a:off x="7010400" y="6356350"/>
            <a:ext cx="2133600" cy="365125"/>
          </a:xfrm>
          <a:ln>
            <a:miter lim="800000"/>
            <a:headEnd/>
            <a:tailEnd/>
          </a:ln>
        </p:spPr>
        <p:txBody>
          <a:bodyPr/>
          <a:lstStyle/>
          <a:p>
            <a:pPr>
              <a:defRPr/>
            </a:pPr>
            <a:fld id="{B1482F1F-36CF-4478-98F5-6D2699CA0AD0}"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3"/>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Hospital Readmission Strategies</a:t>
            </a:r>
          </a:p>
        </p:txBody>
      </p:sp>
      <p:pic>
        <p:nvPicPr>
          <p:cNvPr id="18435" name="Picture 3" descr="http://thecenturyfoundation.typepad.com/.a/6a00d8341d843653ef015432fc4755970c-p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68475" y="1371600"/>
            <a:ext cx="5546725" cy="5029200"/>
          </a:xfrm>
          <a:noFill/>
        </p:spPr>
      </p:pic>
      <p:sp>
        <p:nvSpPr>
          <p:cNvPr id="114692" name="Slide Number Placeholder 4"/>
          <p:cNvSpPr>
            <a:spLocks noGrp="1"/>
          </p:cNvSpPr>
          <p:nvPr>
            <p:ph type="sldNum" sz="quarter" idx="12"/>
          </p:nvPr>
        </p:nvSpPr>
        <p:spPr bwMode="auto">
          <a:xfrm>
            <a:off x="7010400" y="6356350"/>
            <a:ext cx="2133600" cy="365125"/>
          </a:xfrm>
          <a:ln>
            <a:miter lim="800000"/>
            <a:headEnd/>
            <a:tailEnd/>
          </a:ln>
        </p:spPr>
        <p:txBody>
          <a:bodyPr/>
          <a:lstStyle/>
          <a:p>
            <a:pPr>
              <a:defRPr/>
            </a:pPr>
            <a:fld id="{84C5AEE0-ACA4-4CB4-9FDD-9BF1E6F945C8}"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All Readmissions Are Not Preventable</a:t>
            </a:r>
          </a:p>
        </p:txBody>
      </p:sp>
      <p:sp>
        <p:nvSpPr>
          <p:cNvPr id="4" name="Content Placeholder 3"/>
          <p:cNvSpPr>
            <a:spLocks noGrp="1"/>
          </p:cNvSpPr>
          <p:nvPr>
            <p:ph idx="1"/>
          </p:nvPr>
        </p:nvSpPr>
        <p:spPr/>
        <p:txBody>
          <a:bodyPr rtlCol="0">
            <a:normAutofit/>
          </a:bodyPr>
          <a:lstStyle/>
          <a:p>
            <a:pPr marL="0" indent="0" fontAlgn="auto">
              <a:spcAft>
                <a:spcPts val="0"/>
              </a:spcAft>
              <a:buFont typeface="Arial" pitchFamily="34" charset="0"/>
              <a:buNone/>
              <a:defRPr/>
            </a:pPr>
            <a:r>
              <a:rPr lang="en-US" sz="2400" dirty="0" smtClean="0"/>
              <a:t>“Critical to the analysis of readmissions is appropriateness. Some readmissions may be unavoidable. Other readmissions may be avoidable, but nevertheless occur, due to a </a:t>
            </a:r>
            <a:r>
              <a:rPr lang="en-US" sz="2400" i="1" dirty="0" smtClean="0"/>
              <a:t>lack </a:t>
            </a:r>
            <a:r>
              <a:rPr lang="en-US" sz="2400" dirty="0" smtClean="0"/>
              <a:t>of follow-up care coordination or some other problem. Obtaining a readmissions rate of zero is not feasible and may even indicate poor quality care, as many readmissions are medically appropriate due to an unavoidable change in condition or a new condition. For example, physicians may provide patient centered care by discussing early discharge with patients, with the mutual understanding that readmission may be necessary.”</a:t>
            </a:r>
          </a:p>
          <a:p>
            <a:pPr fontAlgn="auto">
              <a:spcAft>
                <a:spcPts val="0"/>
              </a:spcAft>
              <a:buFont typeface="Arial" pitchFamily="34" charset="0"/>
              <a:buChar char="•"/>
              <a:defRPr/>
            </a:pPr>
            <a:endParaRPr lang="en-US" dirty="0"/>
          </a:p>
        </p:txBody>
      </p:sp>
      <p:sp>
        <p:nvSpPr>
          <p:cNvPr id="115716" name="Slide Number Placeholder 4"/>
          <p:cNvSpPr>
            <a:spLocks noGrp="1"/>
          </p:cNvSpPr>
          <p:nvPr>
            <p:ph type="sldNum" sz="quarter" idx="12"/>
          </p:nvPr>
        </p:nvSpPr>
        <p:spPr bwMode="auto">
          <a:xfrm>
            <a:off x="7010400" y="6356350"/>
            <a:ext cx="2133600" cy="365125"/>
          </a:xfrm>
          <a:ln>
            <a:miter lim="800000"/>
            <a:headEnd/>
            <a:tailEnd/>
          </a:ln>
        </p:spPr>
        <p:txBody>
          <a:bodyPr/>
          <a:lstStyle/>
          <a:p>
            <a:pPr>
              <a:defRPr/>
            </a:pPr>
            <a:fld id="{3A7AA3C5-25A3-4B35-B8B6-0F89593432F6}"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Risk of Readmissions</a:t>
            </a:r>
          </a:p>
        </p:txBody>
      </p:sp>
      <p:sp>
        <p:nvSpPr>
          <p:cNvPr id="20483" name="Content Placeholder 3"/>
          <p:cNvSpPr>
            <a:spLocks noGrp="1"/>
          </p:cNvSpPr>
          <p:nvPr>
            <p:ph idx="1"/>
          </p:nvPr>
        </p:nvSpPr>
        <p:spPr/>
        <p:txBody>
          <a:bodyPr/>
          <a:lstStyle/>
          <a:p>
            <a:pPr marL="0" indent="0" algn="ctr">
              <a:buFontTx/>
              <a:buNone/>
            </a:pPr>
            <a:endParaRPr lang="en-US" smtClean="0">
              <a:cs typeface="Calibri" pitchFamily="34" charset="0"/>
            </a:endParaRPr>
          </a:p>
          <a:p>
            <a:pPr marL="0" indent="0" algn="ctr">
              <a:buFontTx/>
              <a:buNone/>
            </a:pPr>
            <a:r>
              <a:rPr lang="en-US" smtClean="0">
                <a:cs typeface="Calibri" pitchFamily="34" charset="0"/>
              </a:rPr>
              <a:t>Recent studies continue to suggest the risk of readmission can be quantified based on a patient's risk factors and therefore are an important tool in establishing evidence-based best practices.  </a:t>
            </a:r>
          </a:p>
          <a:p>
            <a:pPr lvl="2"/>
            <a:endParaRPr lang="en-US" smtClean="0">
              <a:cs typeface="Calibri" pitchFamily="34" charset="0"/>
            </a:endParaRPr>
          </a:p>
        </p:txBody>
      </p:sp>
      <p:sp>
        <p:nvSpPr>
          <p:cNvPr id="116740" name="Slide Number Placeholder 4"/>
          <p:cNvSpPr>
            <a:spLocks noGrp="1"/>
          </p:cNvSpPr>
          <p:nvPr>
            <p:ph type="sldNum" sz="quarter" idx="12"/>
          </p:nvPr>
        </p:nvSpPr>
        <p:spPr bwMode="auto">
          <a:xfrm>
            <a:off x="7010400" y="6356350"/>
            <a:ext cx="2133600" cy="365125"/>
          </a:xfrm>
          <a:ln>
            <a:miter lim="800000"/>
            <a:headEnd/>
            <a:tailEnd/>
          </a:ln>
        </p:spPr>
        <p:txBody>
          <a:bodyPr/>
          <a:lstStyle/>
          <a:p>
            <a:pPr>
              <a:defRPr/>
            </a:pPr>
            <a:fld id="{BF40559C-310C-4D9C-AAEC-6421EE7F90C8}" type="slidenum">
              <a:rPr lang="en-US"/>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endParaRPr lang="en-US" dirty="0" smtClean="0"/>
          </a:p>
          <a:p>
            <a:pPr algn="ctr" fontAlgn="auto">
              <a:spcBef>
                <a:spcPts val="0"/>
              </a:spcBef>
              <a:spcAft>
                <a:spcPts val="0"/>
              </a:spcAft>
              <a:buFont typeface="Arial" pitchFamily="34" charset="0"/>
              <a:buNone/>
              <a:defRPr/>
            </a:pPr>
            <a:r>
              <a:rPr lang="en-US" dirty="0" smtClean="0"/>
              <a:t>James L. Holly, MD</a:t>
            </a:r>
          </a:p>
          <a:p>
            <a:pPr marL="0" algn="ctr" fontAlgn="auto">
              <a:spcBef>
                <a:spcPts val="0"/>
              </a:spcBef>
              <a:spcAft>
                <a:spcPts val="0"/>
              </a:spcAft>
              <a:buFont typeface="Arial" pitchFamily="34" charset="0"/>
              <a:buNone/>
              <a:defRPr/>
            </a:pPr>
            <a:r>
              <a:rPr lang="en-US" dirty="0" smtClean="0"/>
              <a:t>CEO, SETMA, LLP</a:t>
            </a:r>
          </a:p>
          <a:p>
            <a:pPr algn="ctr" fontAlgn="auto">
              <a:spcBef>
                <a:spcPts val="0"/>
              </a:spcBef>
              <a:spcAft>
                <a:spcPts val="0"/>
              </a:spcAft>
              <a:buFont typeface="Arial" pitchFamily="34" charset="0"/>
              <a:buNone/>
              <a:defRPr/>
            </a:pPr>
            <a:r>
              <a:rPr lang="en-US" dirty="0" smtClean="0"/>
              <a:t>Adjunct Professor </a:t>
            </a:r>
          </a:p>
          <a:p>
            <a:pPr algn="ctr" fontAlgn="auto">
              <a:spcBef>
                <a:spcPts val="0"/>
              </a:spcBef>
              <a:spcAft>
                <a:spcPts val="0"/>
              </a:spcAft>
              <a:buFont typeface="Arial" pitchFamily="34" charset="0"/>
              <a:buNone/>
              <a:defRPr/>
            </a:pPr>
            <a:r>
              <a:rPr lang="en-US" dirty="0" smtClean="0"/>
              <a:t>Department of Family and Community Medicine</a:t>
            </a:r>
          </a:p>
          <a:p>
            <a:pPr algn="ctr" fontAlgn="auto">
              <a:spcBef>
                <a:spcPts val="0"/>
              </a:spcBef>
              <a:spcAft>
                <a:spcPts val="0"/>
              </a:spcAft>
              <a:buFont typeface="Arial" pitchFamily="34" charset="0"/>
              <a:buNone/>
              <a:defRPr/>
            </a:pPr>
            <a:r>
              <a:rPr lang="en-US" dirty="0" smtClean="0"/>
              <a:t>University of Texas Health Science Center </a:t>
            </a:r>
          </a:p>
          <a:p>
            <a:pPr algn="ctr" fontAlgn="auto">
              <a:spcBef>
                <a:spcPts val="0"/>
              </a:spcBef>
              <a:spcAft>
                <a:spcPts val="0"/>
              </a:spcAft>
              <a:buFont typeface="Arial" pitchFamily="34" charset="0"/>
              <a:buNone/>
              <a:defRPr/>
            </a:pPr>
            <a:r>
              <a:rPr lang="en-US" dirty="0" smtClean="0"/>
              <a:t>San Antonio, School of Medicine</a:t>
            </a:r>
          </a:p>
          <a:p>
            <a:pPr fontAlgn="auto">
              <a:spcAft>
                <a:spcPts val="0"/>
              </a:spcAft>
              <a:buFont typeface="Arial" pitchFamily="34" charset="0"/>
              <a:buChar char="•"/>
              <a:defRPr/>
            </a:pP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Risk of Readmissions</a:t>
            </a:r>
          </a:p>
        </p:txBody>
      </p:sp>
      <p:sp>
        <p:nvSpPr>
          <p:cNvPr id="31747" name="Content Placeholder 3"/>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sz="2400" dirty="0" smtClean="0"/>
              <a:t>The </a:t>
            </a:r>
            <a:r>
              <a:rPr lang="en-US" sz="2400" i="1" dirty="0" smtClean="0"/>
              <a:t>Journal of Hospital Medicine </a:t>
            </a:r>
            <a:r>
              <a:rPr lang="en-US" sz="2400" dirty="0" smtClean="0"/>
              <a:t>recently published a pair of studies in which researchers analyzed data from California and Austria to determine the risk factors of hospital readmission.  </a:t>
            </a:r>
            <a:endParaRPr lang="en-US" sz="1100" dirty="0" smtClean="0"/>
          </a:p>
          <a:p>
            <a:pPr lvl="2" fontAlgn="auto">
              <a:spcAft>
                <a:spcPts val="0"/>
              </a:spcAft>
              <a:buFont typeface="Arial" pitchFamily="34" charset="0"/>
              <a:buChar char="•"/>
              <a:defRPr/>
            </a:pPr>
            <a:r>
              <a:rPr lang="en-US" dirty="0" smtClean="0"/>
              <a:t>Medicare</a:t>
            </a:r>
          </a:p>
          <a:p>
            <a:pPr lvl="2" fontAlgn="auto">
              <a:spcAft>
                <a:spcPts val="0"/>
              </a:spcAft>
              <a:buFont typeface="Arial" pitchFamily="34" charset="0"/>
              <a:buChar char="•"/>
              <a:defRPr/>
            </a:pPr>
            <a:r>
              <a:rPr lang="en-US" dirty="0" smtClean="0"/>
              <a:t>Medicaid</a:t>
            </a:r>
          </a:p>
          <a:p>
            <a:pPr lvl="2" fontAlgn="auto">
              <a:spcAft>
                <a:spcPts val="0"/>
              </a:spcAft>
              <a:buFont typeface="Arial" pitchFamily="34" charset="0"/>
              <a:buChar char="•"/>
              <a:defRPr/>
            </a:pPr>
            <a:r>
              <a:rPr lang="en-US" dirty="0" smtClean="0"/>
              <a:t>Black Race</a:t>
            </a:r>
          </a:p>
          <a:p>
            <a:pPr lvl="2" fontAlgn="auto">
              <a:spcAft>
                <a:spcPts val="0"/>
              </a:spcAft>
              <a:buFont typeface="Arial" pitchFamily="34" charset="0"/>
              <a:buChar char="•"/>
              <a:defRPr/>
            </a:pPr>
            <a:r>
              <a:rPr lang="en-US" dirty="0" smtClean="0"/>
              <a:t>Inpatient use of narcotics</a:t>
            </a:r>
          </a:p>
          <a:p>
            <a:pPr lvl="2" fontAlgn="auto">
              <a:spcAft>
                <a:spcPts val="0"/>
              </a:spcAft>
              <a:buFont typeface="Arial" pitchFamily="34" charset="0"/>
              <a:buChar char="•"/>
              <a:defRPr/>
            </a:pPr>
            <a:r>
              <a:rPr lang="en-US" dirty="0" smtClean="0"/>
              <a:t>Inpatient use of corticosteroids </a:t>
            </a:r>
          </a:p>
          <a:p>
            <a:pPr lvl="2" fontAlgn="auto">
              <a:spcAft>
                <a:spcPts val="0"/>
              </a:spcAft>
              <a:buFont typeface="Arial" pitchFamily="34" charset="0"/>
              <a:buChar char="•"/>
              <a:defRPr/>
            </a:pPr>
            <a:r>
              <a:rPr lang="en-US" dirty="0" smtClean="0"/>
              <a:t>Cancer with and without metastasis</a:t>
            </a:r>
          </a:p>
          <a:p>
            <a:pPr lvl="2" fontAlgn="auto">
              <a:spcAft>
                <a:spcPts val="0"/>
              </a:spcAft>
              <a:buFont typeface="Arial" pitchFamily="34" charset="0"/>
              <a:buChar char="•"/>
              <a:defRPr/>
            </a:pPr>
            <a:r>
              <a:rPr lang="en-US" dirty="0" smtClean="0"/>
              <a:t>Renal Failure</a:t>
            </a:r>
          </a:p>
          <a:p>
            <a:pPr lvl="2" fontAlgn="auto">
              <a:spcAft>
                <a:spcPts val="0"/>
              </a:spcAft>
              <a:buFont typeface="Arial" pitchFamily="34" charset="0"/>
              <a:buChar char="•"/>
              <a:defRPr/>
            </a:pPr>
            <a:r>
              <a:rPr lang="en-US" dirty="0" smtClean="0"/>
              <a:t>Congestive Heart Failure</a:t>
            </a:r>
          </a:p>
          <a:p>
            <a:pPr lvl="2" fontAlgn="auto">
              <a:spcAft>
                <a:spcPts val="0"/>
              </a:spcAft>
              <a:buFont typeface="Arial" pitchFamily="34" charset="0"/>
              <a:buChar char="•"/>
              <a:defRPr/>
            </a:pPr>
            <a:r>
              <a:rPr lang="en-US" dirty="0" smtClean="0"/>
              <a:t>Weight loss</a:t>
            </a:r>
          </a:p>
          <a:p>
            <a:pPr lvl="2" fontAlgn="auto">
              <a:spcAft>
                <a:spcPts val="0"/>
              </a:spcAft>
              <a:buFont typeface="Arial" pitchFamily="34" charset="0"/>
              <a:buChar char="•"/>
              <a:defRPr/>
            </a:pPr>
            <a:endParaRPr lang="en-US" dirty="0" smtClean="0"/>
          </a:p>
        </p:txBody>
      </p:sp>
      <p:sp>
        <p:nvSpPr>
          <p:cNvPr id="117764" name="Slide Number Placeholder 4"/>
          <p:cNvSpPr>
            <a:spLocks noGrp="1"/>
          </p:cNvSpPr>
          <p:nvPr>
            <p:ph type="sldNum" sz="quarter" idx="12"/>
          </p:nvPr>
        </p:nvSpPr>
        <p:spPr bwMode="auto">
          <a:xfrm>
            <a:off x="7010400" y="6356350"/>
            <a:ext cx="2133600" cy="365125"/>
          </a:xfrm>
          <a:ln>
            <a:miter lim="800000"/>
            <a:headEnd/>
            <a:tailEnd/>
          </a:ln>
        </p:spPr>
        <p:txBody>
          <a:bodyPr/>
          <a:lstStyle/>
          <a:p>
            <a:pPr>
              <a:defRPr/>
            </a:pPr>
            <a:fld id="{8E461B49-7F25-4056-8AC6-3AFF4B8318A2}"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3"/>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Risk of Readmissions</a:t>
            </a:r>
          </a:p>
        </p:txBody>
      </p:sp>
      <p:pic>
        <p:nvPicPr>
          <p:cNvPr id="22531" name="Content Placeholder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38200" y="1447800"/>
            <a:ext cx="6413500" cy="5334000"/>
          </a:xfrm>
          <a:noFill/>
        </p:spPr>
      </p:pic>
      <p:sp>
        <p:nvSpPr>
          <p:cNvPr id="118788" name="Slide Number Placeholder 5"/>
          <p:cNvSpPr>
            <a:spLocks noGrp="1"/>
          </p:cNvSpPr>
          <p:nvPr>
            <p:ph type="sldNum" sz="quarter" idx="12"/>
          </p:nvPr>
        </p:nvSpPr>
        <p:spPr bwMode="auto">
          <a:xfrm>
            <a:off x="7010400" y="6356350"/>
            <a:ext cx="2133600" cy="365125"/>
          </a:xfrm>
          <a:ln>
            <a:miter lim="800000"/>
            <a:headEnd/>
            <a:tailEnd/>
          </a:ln>
        </p:spPr>
        <p:txBody>
          <a:bodyPr/>
          <a:lstStyle/>
          <a:p>
            <a:pPr>
              <a:defRPr/>
            </a:pPr>
            <a:fld id="{24C97362-F908-4E9D-B0E8-29A1D7852018}" type="slidenum">
              <a:rPr lang="en-US"/>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Managing High Risk Patients</a:t>
            </a:r>
          </a:p>
        </p:txBody>
      </p:sp>
      <p:sp>
        <p:nvSpPr>
          <p:cNvPr id="82947" name="Content Placeholder 2"/>
          <p:cNvSpPr>
            <a:spLocks noGrp="1"/>
          </p:cNvSpPr>
          <p:nvPr>
            <p:ph idx="1"/>
          </p:nvPr>
        </p:nvSpPr>
        <p:spPr/>
        <p:txBody>
          <a:bodyPr rtlCol="0">
            <a:normAutofit/>
          </a:bodyPr>
          <a:lstStyle/>
          <a:p>
            <a:pPr marL="0" indent="0" fontAlgn="auto">
              <a:spcAft>
                <a:spcPts val="0"/>
              </a:spcAft>
              <a:buFontTx/>
              <a:buNone/>
              <a:defRPr/>
            </a:pPr>
            <a:r>
              <a:rPr lang="en-US" sz="2400" dirty="0" smtClean="0"/>
              <a:t>When a person is identified as a high risk for readmissions, SETMA’s Department of Care Coordination is alerted. The following ten steps are then instituted:</a:t>
            </a:r>
          </a:p>
          <a:p>
            <a:pPr marL="0" indent="0" fontAlgn="auto">
              <a:spcAft>
                <a:spcPts val="0"/>
              </a:spcAft>
              <a:buFontTx/>
              <a:buNone/>
              <a:defRPr/>
            </a:pPr>
            <a:endParaRPr lang="en-US" sz="2400" dirty="0" smtClean="0"/>
          </a:p>
          <a:p>
            <a:pPr marL="398463" indent="-398463" fontAlgn="auto">
              <a:spcAft>
                <a:spcPts val="0"/>
              </a:spcAft>
              <a:buFontTx/>
              <a:buAutoNum type="arabicPeriod"/>
              <a:defRPr/>
            </a:pPr>
            <a:r>
              <a:rPr lang="en-US" sz="2400" b="1" i="1" dirty="0" smtClean="0"/>
              <a:t>Hospital Care Summary and Post Hospital Plan of Care and Treatment Plan</a:t>
            </a:r>
            <a:r>
              <a:rPr lang="en-US" sz="2400" dirty="0" smtClean="0"/>
              <a:t> is given to patient, care giver or family member.</a:t>
            </a:r>
          </a:p>
          <a:p>
            <a:pPr marL="398463" indent="-398463" fontAlgn="auto">
              <a:spcAft>
                <a:spcPts val="0"/>
              </a:spcAft>
              <a:buFontTx/>
              <a:buAutoNum type="arabicPeriod"/>
              <a:defRPr/>
            </a:pPr>
            <a:r>
              <a:rPr lang="en-US" sz="2400" dirty="0" smtClean="0"/>
              <a:t>The post hospital, care coaching call, which is done the day after discharge, goes to the top of the queue for the call – made the day after discharge by SETMA’s Care Coordination Department.  It is a 12-30 minute call.</a:t>
            </a:r>
          </a:p>
        </p:txBody>
      </p:sp>
      <p:sp>
        <p:nvSpPr>
          <p:cNvPr id="119812"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59656DC0-DA69-43E3-B492-BBF26280443F}"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Managing High Risk Patients</a:t>
            </a:r>
          </a:p>
        </p:txBody>
      </p:sp>
      <p:sp>
        <p:nvSpPr>
          <p:cNvPr id="24579" name="Content Placeholder 2"/>
          <p:cNvSpPr>
            <a:spLocks noGrp="1"/>
          </p:cNvSpPr>
          <p:nvPr>
            <p:ph idx="1"/>
          </p:nvPr>
        </p:nvSpPr>
        <p:spPr/>
        <p:txBody>
          <a:bodyPr/>
          <a:lstStyle/>
          <a:p>
            <a:pPr marL="514350" indent="-514350">
              <a:buFontTx/>
              <a:buAutoNum type="arabicPeriod" startAt="3"/>
            </a:pPr>
            <a:r>
              <a:rPr lang="en-US" sz="2400" smtClean="0">
                <a:cs typeface="Calibri" pitchFamily="34" charset="0"/>
              </a:rPr>
              <a:t>Medication reconciliation is done at the time of discharge, is repeated in the care coordination call the day after discharge and is repeated at the follow-up visit in the clinic. </a:t>
            </a:r>
          </a:p>
          <a:p>
            <a:pPr marL="514350" indent="-514350">
              <a:buFontTx/>
              <a:buAutoNum type="arabicPeriod" startAt="3"/>
            </a:pPr>
            <a:endParaRPr lang="en-US" sz="2400" smtClean="0">
              <a:cs typeface="Calibri" pitchFamily="34" charset="0"/>
            </a:endParaRPr>
          </a:p>
          <a:p>
            <a:pPr marL="514350" indent="-514350">
              <a:buFontTx/>
              <a:buAutoNum type="arabicPeriod" startAt="3"/>
            </a:pPr>
            <a:r>
              <a:rPr lang="en-US" sz="2400" smtClean="0">
                <a:cs typeface="Calibri" pitchFamily="34" charset="0"/>
              </a:rPr>
              <a:t>MSW makes a home visit for need evaluation, including barriers and social needs for those who are socially isolated. </a:t>
            </a:r>
          </a:p>
          <a:p>
            <a:pPr marL="514350" indent="-514350">
              <a:buFontTx/>
              <a:buAutoNum type="arabicPeriod" startAt="3"/>
            </a:pPr>
            <a:endParaRPr lang="en-US" sz="2400" smtClean="0">
              <a:cs typeface="Calibri" pitchFamily="34" charset="0"/>
            </a:endParaRPr>
          </a:p>
          <a:p>
            <a:pPr marL="514350" indent="-514350">
              <a:buFontTx/>
              <a:buAutoNum type="arabicPeriod" startAt="3"/>
            </a:pPr>
            <a:r>
              <a:rPr lang="en-US" sz="2400" smtClean="0">
                <a:cs typeface="Calibri" pitchFamily="34" charset="0"/>
              </a:rPr>
              <a:t>A clinic follow-up visit within three days for those at high risk for readmission.</a:t>
            </a:r>
          </a:p>
          <a:p>
            <a:pPr marL="514350" indent="-514350">
              <a:buFontTx/>
              <a:buAutoNum type="arabicPeriod" startAt="3"/>
            </a:pPr>
            <a:endParaRPr lang="en-US" sz="2400" smtClean="0">
              <a:cs typeface="Calibri" pitchFamily="34" charset="0"/>
            </a:endParaRPr>
          </a:p>
          <a:p>
            <a:pPr marL="514350" indent="-514350"/>
            <a:endParaRPr lang="en-US" sz="2400" smtClean="0">
              <a:cs typeface="Calibri" pitchFamily="34" charset="0"/>
            </a:endParaRPr>
          </a:p>
          <a:p>
            <a:pPr marL="514350" indent="-514350"/>
            <a:endParaRPr lang="en-US" sz="2400" smtClean="0">
              <a:cs typeface="Calibri" pitchFamily="34" charset="0"/>
            </a:endParaRPr>
          </a:p>
        </p:txBody>
      </p:sp>
      <p:sp>
        <p:nvSpPr>
          <p:cNvPr id="120836"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DA60BB12-BF93-4AB9-BF26-718266DE6345}" type="slidenum">
              <a:rPr lang="en-US"/>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Managing High Risk Patients</a:t>
            </a:r>
          </a:p>
        </p:txBody>
      </p:sp>
      <p:sp>
        <p:nvSpPr>
          <p:cNvPr id="35843" name="Content Placeholder 2"/>
          <p:cNvSpPr>
            <a:spLocks noGrp="1"/>
          </p:cNvSpPr>
          <p:nvPr>
            <p:ph idx="1"/>
          </p:nvPr>
        </p:nvSpPr>
        <p:spPr/>
        <p:txBody>
          <a:bodyPr rtlCol="0">
            <a:normAutofit fontScale="92500" lnSpcReduction="20000"/>
          </a:bodyPr>
          <a:lstStyle/>
          <a:p>
            <a:pPr marL="514350" indent="-514350" fontAlgn="auto">
              <a:spcAft>
                <a:spcPts val="0"/>
              </a:spcAft>
              <a:buFontTx/>
              <a:buAutoNum type="arabicPeriod" startAt="6"/>
              <a:defRPr/>
            </a:pPr>
            <a:r>
              <a:rPr lang="en-US" sz="3000" dirty="0" smtClean="0"/>
              <a:t>A second care coordination call in four days.</a:t>
            </a:r>
          </a:p>
          <a:p>
            <a:pPr marL="514350" indent="-514350" fontAlgn="auto">
              <a:spcAft>
                <a:spcPts val="0"/>
              </a:spcAft>
              <a:buFontTx/>
              <a:buAutoNum type="arabicPeriod" startAt="6"/>
              <a:defRPr/>
            </a:pPr>
            <a:endParaRPr lang="en-US" sz="3000" dirty="0" smtClean="0"/>
          </a:p>
          <a:p>
            <a:pPr marL="514350" indent="-514350" fontAlgn="auto">
              <a:spcAft>
                <a:spcPts val="0"/>
              </a:spcAft>
              <a:buFontTx/>
              <a:buAutoNum type="arabicPeriod" startAt="6"/>
              <a:defRPr/>
            </a:pPr>
            <a:r>
              <a:rPr lang="en-US" sz="3000" dirty="0" smtClean="0"/>
              <a:t>Plan of care and treatment plan discussed with patient, family and/or care giver at EVERY visit and a written copy with the patient’s reconciled medication list, follow-up instructions, state of health, and how to access further care needs. </a:t>
            </a:r>
          </a:p>
          <a:p>
            <a:pPr marL="514350" indent="-514350" fontAlgn="auto">
              <a:spcAft>
                <a:spcPts val="0"/>
              </a:spcAft>
              <a:buFontTx/>
              <a:buAutoNum type="arabicPeriod" startAt="6"/>
              <a:defRPr/>
            </a:pPr>
            <a:endParaRPr lang="en-US" sz="3000" dirty="0" smtClean="0"/>
          </a:p>
          <a:p>
            <a:pPr marL="514350" indent="-514350" fontAlgn="auto">
              <a:spcAft>
                <a:spcPts val="0"/>
              </a:spcAft>
              <a:buFontTx/>
              <a:buAutoNum type="arabicPeriod" startAt="6"/>
              <a:defRPr/>
            </a:pPr>
            <a:r>
              <a:rPr lang="en-US" sz="3000" dirty="0" smtClean="0"/>
              <a:t>MSW documents barriers to care and care coordination department designs a solution for each.</a:t>
            </a:r>
          </a:p>
          <a:p>
            <a:pPr marL="514350" indent="-514350" fontAlgn="auto">
              <a:spcAft>
                <a:spcPts val="0"/>
              </a:spcAft>
              <a:buFont typeface="Arial" pitchFamily="34" charset="0"/>
              <a:buChar char="•"/>
              <a:defRPr/>
            </a:pPr>
            <a:endParaRPr lang="en-US" dirty="0" smtClean="0"/>
          </a:p>
        </p:txBody>
      </p:sp>
      <p:sp>
        <p:nvSpPr>
          <p:cNvPr id="121860"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4B0F2216-EF00-4DEB-A8BD-051ABBD129D9}" type="slidenum">
              <a:rPr lang="en-US"/>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Managing High Risk Patients</a:t>
            </a:r>
          </a:p>
        </p:txBody>
      </p:sp>
      <p:sp>
        <p:nvSpPr>
          <p:cNvPr id="26627" name="Content Placeholder 2"/>
          <p:cNvSpPr>
            <a:spLocks noGrp="1"/>
          </p:cNvSpPr>
          <p:nvPr>
            <p:ph idx="1"/>
          </p:nvPr>
        </p:nvSpPr>
        <p:spPr/>
        <p:txBody>
          <a:bodyPr/>
          <a:lstStyle/>
          <a:p>
            <a:pPr marL="514350" indent="-514350">
              <a:buFontTx/>
              <a:buAutoNum type="arabicPeriod" startAt="9"/>
            </a:pPr>
            <a:endParaRPr lang="en-US" sz="2800" smtClean="0">
              <a:cs typeface="Calibri" pitchFamily="34" charset="0"/>
            </a:endParaRPr>
          </a:p>
          <a:p>
            <a:pPr marL="514350" indent="-514350">
              <a:buFontTx/>
              <a:buAutoNum type="arabicPeriod" startAt="9"/>
            </a:pPr>
            <a:r>
              <a:rPr lang="en-US" sz="2800" smtClean="0">
                <a:cs typeface="Calibri" pitchFamily="34" charset="0"/>
              </a:rPr>
              <a:t>The patient’s end of life choices and code status are discussed and when appropriate hospice is recommended.</a:t>
            </a:r>
          </a:p>
          <a:p>
            <a:pPr marL="514350" indent="-514350">
              <a:buFontTx/>
              <a:buAutoNum type="arabicPeriod" startAt="9"/>
            </a:pPr>
            <a:endParaRPr lang="en-US" sz="2800" smtClean="0">
              <a:cs typeface="Calibri" pitchFamily="34" charset="0"/>
            </a:endParaRPr>
          </a:p>
          <a:p>
            <a:pPr marL="514350" indent="-514350">
              <a:buFontTx/>
              <a:buAutoNum type="arabicPeriod" startAt="9"/>
            </a:pPr>
            <a:r>
              <a:rPr lang="en-US" sz="2800" smtClean="0">
                <a:cs typeface="Calibri" pitchFamily="34" charset="0"/>
              </a:rPr>
              <a:t>Referral to disease management is done when appropriate, along with telehealth monitoring measures. </a:t>
            </a:r>
          </a:p>
          <a:p>
            <a:pPr marL="514350" indent="-514350"/>
            <a:endParaRPr lang="en-US" smtClean="0">
              <a:cs typeface="Calibri" pitchFamily="34" charset="0"/>
            </a:endParaRPr>
          </a:p>
        </p:txBody>
      </p:sp>
      <p:sp>
        <p:nvSpPr>
          <p:cNvPr id="122884"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13F584D1-91FA-4AEA-AFD0-580CD4586148}" type="slidenum">
              <a:rPr lang="en-US"/>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Managing High Risk Patients</a:t>
            </a:r>
          </a:p>
        </p:txBody>
      </p:sp>
      <p:sp>
        <p:nvSpPr>
          <p:cNvPr id="37891" name="Content Placeholder 2"/>
          <p:cNvSpPr>
            <a:spLocks noGrp="1"/>
          </p:cNvSpPr>
          <p:nvPr>
            <p:ph idx="1"/>
          </p:nvPr>
        </p:nvSpPr>
        <p:spPr/>
        <p:txBody>
          <a:bodyPr rtlCol="0">
            <a:normAutofit fontScale="85000" lnSpcReduction="10000"/>
          </a:bodyPr>
          <a:lstStyle/>
          <a:p>
            <a:pPr fontAlgn="auto">
              <a:spcAft>
                <a:spcPts val="0"/>
              </a:spcAft>
              <a:buFont typeface="Arial" pitchFamily="34" charset="0"/>
              <a:buChar char="•"/>
              <a:defRPr/>
            </a:pPr>
            <a:r>
              <a:rPr lang="en-US" sz="3300" dirty="0" smtClean="0"/>
              <a:t>Currently, SETMA’s determination of whether patients are high risk for readmissions is intuitively determined, i.e., at discharged based on experience and judgment, a patient is designated as potentially high risk for readmission.  SETMA is designing a “predictive model” for identifying patients at high risk for readmissions and instituting the above plan for interdicting a readmission.  This is an attempt to quantify the most effective opportunities for decreasing preventable readmissions.</a:t>
            </a:r>
          </a:p>
          <a:p>
            <a:pPr fontAlgn="auto">
              <a:spcAft>
                <a:spcPts val="0"/>
              </a:spcAft>
              <a:buFontTx/>
              <a:buNone/>
              <a:defRPr/>
            </a:pPr>
            <a:r>
              <a:rPr lang="en-US" dirty="0" smtClean="0"/>
              <a:t> </a:t>
            </a:r>
          </a:p>
        </p:txBody>
      </p:sp>
      <p:sp>
        <p:nvSpPr>
          <p:cNvPr id="123908"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4C043563-1C47-46C8-8555-2ACDD597E3ED}" type="slidenum">
              <a:rPr lang="en-US"/>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Managing High Risk Patients</a:t>
            </a:r>
          </a:p>
        </p:txBody>
      </p:sp>
      <p:sp>
        <p:nvSpPr>
          <p:cNvPr id="28675" name="Content Placeholder 2"/>
          <p:cNvSpPr>
            <a:spLocks noGrp="1"/>
          </p:cNvSpPr>
          <p:nvPr>
            <p:ph idx="1"/>
          </p:nvPr>
        </p:nvSpPr>
        <p:spPr/>
        <p:txBody>
          <a:bodyPr/>
          <a:lstStyle/>
          <a:p>
            <a:r>
              <a:rPr lang="en-US" sz="2800" smtClean="0">
                <a:cs typeface="Calibri" pitchFamily="34" charset="0"/>
              </a:rPr>
              <a:t>There is a significant body of science associated with “</a:t>
            </a:r>
            <a:r>
              <a:rPr lang="en-US" sz="2800" b="1" smtClean="0">
                <a:cs typeface="Calibri" pitchFamily="34" charset="0"/>
              </a:rPr>
              <a:t>predictive modeling</a:t>
            </a:r>
            <a:r>
              <a:rPr lang="en-US" sz="2800" smtClean="0">
                <a:cs typeface="Calibri" pitchFamily="34" charset="0"/>
              </a:rPr>
              <a:t>.”  It is clear that tradition models of care delivery will not “work” in a sustainable program for decreasing readmissions.  Traditional disease management will not result in changing the patterns of care.  In a January/February, 2012 </a:t>
            </a:r>
            <a:r>
              <a:rPr lang="en-US" sz="2800" i="1" smtClean="0">
                <a:cs typeface="Calibri" pitchFamily="34" charset="0"/>
              </a:rPr>
              <a:t>Professional Care Management</a:t>
            </a:r>
            <a:r>
              <a:rPr lang="en-US" sz="2800" smtClean="0">
                <a:cs typeface="Calibri" pitchFamily="34" charset="0"/>
              </a:rPr>
              <a:t> Journal article, the following abstract addressed changes needed to affect a decrease in preventable readmissions:  </a:t>
            </a:r>
          </a:p>
        </p:txBody>
      </p:sp>
      <p:sp>
        <p:nvSpPr>
          <p:cNvPr id="124932"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F05C519D-4CE3-49DF-9B9B-F40082497665}" type="slidenum">
              <a:rPr lang="en-US"/>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Managing High Risk Patients</a:t>
            </a:r>
          </a:p>
        </p:txBody>
      </p:sp>
      <p:sp>
        <p:nvSpPr>
          <p:cNvPr id="29699" name="Content Placeholder 2"/>
          <p:cNvSpPr>
            <a:spLocks noGrp="1"/>
          </p:cNvSpPr>
          <p:nvPr>
            <p:ph idx="1"/>
          </p:nvPr>
        </p:nvSpPr>
        <p:spPr/>
        <p:txBody>
          <a:bodyPr/>
          <a:lstStyle/>
          <a:p>
            <a:r>
              <a:rPr lang="en-US" sz="2000" smtClean="0">
                <a:cs typeface="Calibri" pitchFamily="34" charset="0"/>
              </a:rPr>
              <a:t>“</a:t>
            </a:r>
            <a:r>
              <a:rPr lang="en-US" sz="2000" b="1" smtClean="0">
                <a:cs typeface="Calibri" pitchFamily="34" charset="0"/>
              </a:rPr>
              <a:t>Purpose/Objectives</a:t>
            </a:r>
            <a:r>
              <a:rPr lang="en-US" sz="2000" smtClean="0">
                <a:cs typeface="Calibri" pitchFamily="34" charset="0"/>
              </a:rPr>
              <a:t>: The move to the Accountable Care Organization model of care calls for broad-sweeping structural, operational, and cultural changes in our health care systems. The use of predictive modeling as part of the discharge process is used as a way to highlight just one of the common processes that will need to be transformed to maximize reimbursement under the Accountable Care Organization model. The purpose of this article is to summarize what has been learned about predictive modeling from the population health management industry perspective, to discuss how that knowledge might be applied to discharge planning in the Accountable Care Organization model of patient care, and then to outline how the Accountable Care Organization environment presents various challenges, opportunities, and implications for the case management role.”</a:t>
            </a:r>
          </a:p>
          <a:p>
            <a:endParaRPr lang="en-US" sz="2000" smtClean="0">
              <a:cs typeface="Calibri" pitchFamily="34" charset="0"/>
            </a:endParaRPr>
          </a:p>
        </p:txBody>
      </p:sp>
      <p:sp>
        <p:nvSpPr>
          <p:cNvPr id="125956"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BD1DFC41-4EFD-4493-B8EC-8D7899CF542B}" type="slidenum">
              <a:rPr lang="en-US"/>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Managing High Risk Patients</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dirty="0" smtClean="0"/>
              <a:t>“</a:t>
            </a:r>
            <a:r>
              <a:rPr lang="en-US" b="1" dirty="0" smtClean="0"/>
              <a:t>Findings/Conclusions</a:t>
            </a:r>
            <a:r>
              <a:rPr lang="en-US" dirty="0" smtClean="0"/>
              <a:t>: The development of predictive models to identify patients at risk for readmission and can positively impact the discharge planning process by lowering readmission rates. Examples of the structural, operational, cultural, and case management role changes necessary to maximize the benefits of an Accountable Care Organization are critical.”</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a:t>
            </a:r>
            <a:r>
              <a:rPr lang="en-US" b="1" dirty="0" smtClean="0"/>
              <a:t>Implications for Case Management Practice</a:t>
            </a:r>
            <a:r>
              <a:rPr lang="en-US" dirty="0" smtClean="0"/>
              <a:t>: There is a growing need for advanced practice nurses to fill the leadership, resource management, analytical, informatics-based, and organizational development roles that are sorely needed to advance the Accountable Care Organization model of care. Case managers are well-positioned to lend their expertise to the development efforts, but they will need to be educationally prepared for the many advanced practice roles that will emerge as our nation evolves this new system of health care delivery.”</a:t>
            </a:r>
          </a:p>
          <a:p>
            <a:pPr fontAlgn="auto">
              <a:spcAft>
                <a:spcPts val="0"/>
              </a:spcAft>
              <a:buFont typeface="Arial" pitchFamily="34" charset="0"/>
              <a:buChar char="•"/>
              <a:defRPr/>
            </a:pPr>
            <a:endParaRPr lang="en-US" dirty="0" smtClean="0"/>
          </a:p>
        </p:txBody>
      </p:sp>
      <p:sp>
        <p:nvSpPr>
          <p:cNvPr id="126980"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CE1D2717-2F04-4BF4-AEF7-2E5B89B1F252}" type="slidenum">
              <a:rPr lang="en-US"/>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ACO Integrator:  Exercise in Accountability</a:t>
            </a:r>
          </a:p>
        </p:txBody>
      </p:sp>
      <p:sp>
        <p:nvSpPr>
          <p:cNvPr id="100355" name="Content Placeholder 2"/>
          <p:cNvSpPr>
            <a:spLocks noGrp="1"/>
          </p:cNvSpPr>
          <p:nvPr>
            <p:ph idx="1"/>
          </p:nvPr>
        </p:nvSpPr>
        <p:spPr/>
        <p:txBody>
          <a:bodyPr rtlCol="0">
            <a:normAutofit fontScale="92500"/>
          </a:bodyPr>
          <a:lstStyle/>
          <a:p>
            <a:pPr fontAlgn="auto">
              <a:spcAft>
                <a:spcPts val="0"/>
              </a:spcAft>
              <a:buFontTx/>
              <a:buNone/>
              <a:defRPr/>
            </a:pPr>
            <a:endParaRPr lang="en-US" smtClean="0">
              <a:ea typeface="Calibri" pitchFamily="34" charset="0"/>
            </a:endParaRPr>
          </a:p>
          <a:p>
            <a:pPr fontAlgn="auto">
              <a:spcAft>
                <a:spcPts val="0"/>
              </a:spcAft>
              <a:buFontTx/>
              <a:buNone/>
              <a:defRPr/>
            </a:pPr>
            <a:r>
              <a:rPr lang="en-US" smtClean="0">
                <a:ea typeface="Calibri" pitchFamily="34" charset="0"/>
              </a:rPr>
              <a:t>The following discussion addresses how SETMA</a:t>
            </a:r>
          </a:p>
          <a:p>
            <a:pPr fontAlgn="auto">
              <a:spcAft>
                <a:spcPts val="0"/>
              </a:spcAft>
              <a:buFontTx/>
              <a:buNone/>
              <a:defRPr/>
            </a:pPr>
            <a:r>
              <a:rPr lang="en-US" smtClean="0">
                <a:ea typeface="Calibri" pitchFamily="34" charset="0"/>
              </a:rPr>
              <a:t>which participates in Medicare Advantage</a:t>
            </a:r>
          </a:p>
          <a:p>
            <a:pPr fontAlgn="auto">
              <a:spcAft>
                <a:spcPts val="0"/>
              </a:spcAft>
              <a:buFontTx/>
              <a:buNone/>
              <a:defRPr/>
            </a:pPr>
            <a:r>
              <a:rPr lang="en-US" smtClean="0">
                <a:ea typeface="Calibri" pitchFamily="34" charset="0"/>
              </a:rPr>
              <a:t>capitation, Patient-Centered Medical Home and</a:t>
            </a:r>
          </a:p>
          <a:p>
            <a:pPr fontAlgn="auto">
              <a:spcAft>
                <a:spcPts val="0"/>
              </a:spcAft>
              <a:buFontTx/>
              <a:buNone/>
              <a:defRPr/>
            </a:pPr>
            <a:r>
              <a:rPr lang="en-US" smtClean="0">
                <a:ea typeface="Calibri" pitchFamily="34" charset="0"/>
              </a:rPr>
              <a:t>in a federally qualified ACO, addresses one of the</a:t>
            </a:r>
          </a:p>
          <a:p>
            <a:pPr fontAlgn="auto">
              <a:spcAft>
                <a:spcPts val="0"/>
              </a:spcAft>
              <a:buFontTx/>
              <a:buNone/>
              <a:defRPr/>
            </a:pPr>
            <a:r>
              <a:rPr lang="en-US" smtClean="0">
                <a:ea typeface="Calibri" pitchFamily="34" charset="0"/>
              </a:rPr>
              <a:t>biggest challenges to success which is decreasing</a:t>
            </a:r>
          </a:p>
          <a:p>
            <a:pPr fontAlgn="auto">
              <a:spcAft>
                <a:spcPts val="0"/>
              </a:spcAft>
              <a:buFontTx/>
              <a:buNone/>
              <a:defRPr/>
            </a:pPr>
            <a:r>
              <a:rPr lang="en-US" smtClean="0">
                <a:ea typeface="Calibri" pitchFamily="34" charset="0"/>
              </a:rPr>
              <a:t>preventable readmissions to the hospital.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National Priorities Partnership</a:t>
            </a:r>
          </a:p>
        </p:txBody>
      </p:sp>
      <p:sp>
        <p:nvSpPr>
          <p:cNvPr id="3" name="Content Placeholder 2"/>
          <p:cNvSpPr>
            <a:spLocks noGrp="1"/>
          </p:cNvSpPr>
          <p:nvPr>
            <p:ph idx="1"/>
          </p:nvPr>
        </p:nvSpPr>
        <p:spPr/>
        <p:txBody>
          <a:bodyPr rtlCol="0">
            <a:normAutofit fontScale="92500" lnSpcReduction="10000"/>
          </a:bodyPr>
          <a:lstStyle/>
          <a:p>
            <a:pPr marL="0" indent="0" fontAlgn="auto">
              <a:spcAft>
                <a:spcPts val="0"/>
              </a:spcAft>
              <a:buFontTx/>
              <a:buNone/>
              <a:defRPr/>
            </a:pPr>
            <a:r>
              <a:rPr lang="en-US" dirty="0" smtClean="0"/>
              <a:t>Focus in care coordination by NPP are the links between:</a:t>
            </a:r>
          </a:p>
          <a:p>
            <a:pPr fontAlgn="auto">
              <a:spcAft>
                <a:spcPts val="0"/>
              </a:spcAft>
              <a:buFont typeface="Arial" pitchFamily="34" charset="0"/>
              <a:buChar char="•"/>
              <a:defRPr/>
            </a:pPr>
            <a:r>
              <a:rPr lang="en-US" b="1" dirty="0" smtClean="0"/>
              <a:t>Care Transitions -</a:t>
            </a:r>
            <a:r>
              <a:rPr lang="en-US" dirty="0" smtClean="0"/>
              <a:t> …continually strive to improve care by … considering feedback from all patients and their families… regarding coordination of their care during transitions between healthcare systems and services, and…communities.</a:t>
            </a:r>
          </a:p>
          <a:p>
            <a:pPr fontAlgn="auto">
              <a:spcAft>
                <a:spcPts val="0"/>
              </a:spcAft>
              <a:buFont typeface="Arial" pitchFamily="34" charset="0"/>
              <a:buChar char="•"/>
              <a:defRPr/>
            </a:pPr>
            <a:r>
              <a:rPr lang="en-US" b="1" dirty="0" smtClean="0"/>
              <a:t>Preventable Readmissions -</a:t>
            </a:r>
            <a:r>
              <a:rPr lang="en-US" dirty="0" smtClean="0"/>
              <a:t> …work collaboratively with patients to reduce preventable 30-day readmission rates.</a:t>
            </a:r>
            <a:endParaRPr lang="en-US" dirty="0" smtClean="0">
              <a:solidFill>
                <a:srgbClr val="6D276A"/>
              </a:solidFill>
              <a:hlinkClick r:id="rId2"/>
            </a:endParaRPr>
          </a:p>
          <a:p>
            <a:pPr fontAlgn="auto">
              <a:spcAft>
                <a:spcPts val="0"/>
              </a:spcAft>
              <a:buFont typeface="Arial" pitchFamily="34" charset="0"/>
              <a:buChar char="•"/>
              <a:defRPr/>
            </a:pPr>
            <a:endParaRPr lang="en-US" dirty="0" smtClean="0"/>
          </a:p>
        </p:txBody>
      </p:sp>
      <p:sp>
        <p:nvSpPr>
          <p:cNvPr id="128004"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FA1292BC-23D9-40B8-A5BB-4FCB93C0F73E}" type="slidenum">
              <a:rPr lang="en-US"/>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Hospital Care Summary</a:t>
            </a:r>
          </a:p>
        </p:txBody>
      </p:sp>
      <p:sp>
        <p:nvSpPr>
          <p:cNvPr id="32771" name="Content Placeholder 4"/>
          <p:cNvSpPr>
            <a:spLocks noGrp="1"/>
          </p:cNvSpPr>
          <p:nvPr>
            <p:ph idx="1"/>
          </p:nvPr>
        </p:nvSpPr>
        <p:spPr/>
        <p:txBody>
          <a:bodyPr/>
          <a:lstStyle/>
          <a:p>
            <a:endParaRPr lang="en-US" sz="2400" smtClean="0">
              <a:cs typeface="Calibri" pitchFamily="34" charset="0"/>
            </a:endParaRPr>
          </a:p>
          <a:p>
            <a:r>
              <a:rPr lang="en-US" sz="2400" smtClean="0">
                <a:cs typeface="Calibri" pitchFamily="34" charset="0"/>
              </a:rPr>
              <a:t>Once the </a:t>
            </a:r>
            <a:r>
              <a:rPr lang="en-US" sz="2400" b="1" smtClean="0">
                <a:cs typeface="Calibri" pitchFamily="34" charset="0"/>
              </a:rPr>
              <a:t>Care Transition </a:t>
            </a:r>
            <a:r>
              <a:rPr lang="en-US" sz="2400" smtClean="0">
                <a:cs typeface="Calibri" pitchFamily="34" charset="0"/>
              </a:rPr>
              <a:t>issues are completed, The </a:t>
            </a:r>
            <a:r>
              <a:rPr lang="en-US" sz="2400" b="1" smtClean="0">
                <a:cs typeface="Calibri" pitchFamily="34" charset="0"/>
              </a:rPr>
              <a:t>Hospital Care-Summary-and-Post- Hospital-Plan-of Care-and Treatment-Plan </a:t>
            </a:r>
            <a:r>
              <a:rPr lang="en-US" sz="2400" smtClean="0">
                <a:cs typeface="Calibri" pitchFamily="34" charset="0"/>
              </a:rPr>
              <a:t>document is generated and printed.  It is given to the patient and/or to the patient’s family and to the hospital.  </a:t>
            </a:r>
          </a:p>
          <a:p>
            <a:endParaRPr lang="en-US" smtClean="0">
              <a:cs typeface="Calibri" pitchFamily="34" charset="0"/>
            </a:endParaRPr>
          </a:p>
        </p:txBody>
      </p:sp>
      <p:sp>
        <p:nvSpPr>
          <p:cNvPr id="129028"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EA3BC7FE-F4D0-4DE8-9404-92998FA79893}" type="slidenum">
              <a:rPr lang="en-US"/>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An Integrator’s Tool:  The Baton</a:t>
            </a:r>
          </a:p>
        </p:txBody>
      </p:sp>
      <p:sp>
        <p:nvSpPr>
          <p:cNvPr id="33795" name="Content Placeholder 5"/>
          <p:cNvSpPr>
            <a:spLocks noGrp="1"/>
          </p:cNvSpPr>
          <p:nvPr>
            <p:ph idx="1"/>
          </p:nvPr>
        </p:nvSpPr>
        <p:spPr>
          <a:xfrm>
            <a:off x="457200" y="1600200"/>
            <a:ext cx="2819400" cy="1752600"/>
          </a:xfrm>
        </p:spPr>
        <p:txBody>
          <a:bodyPr/>
          <a:lstStyle/>
          <a:p>
            <a:pPr marL="0" indent="0">
              <a:buFontTx/>
              <a:buNone/>
            </a:pPr>
            <a:r>
              <a:rPr lang="en-US" sz="2000" smtClean="0">
                <a:cs typeface="Calibri" pitchFamily="34" charset="0"/>
              </a:rPr>
              <a:t>The following picture is a portrayal of the “plan of care and treatment plan” which is like the “baton” in a relay race.</a:t>
            </a:r>
          </a:p>
          <a:p>
            <a:pPr marL="0" indent="0">
              <a:buFontTx/>
              <a:buNone/>
            </a:pPr>
            <a:endParaRPr lang="en-US" sz="2000" smtClean="0">
              <a:cs typeface="Calibri" pitchFamily="34" charset="0"/>
            </a:endParaRPr>
          </a:p>
        </p:txBody>
      </p:sp>
      <p:sp>
        <p:nvSpPr>
          <p:cNvPr id="130052" name="Slide Number Placeholder 4"/>
          <p:cNvSpPr>
            <a:spLocks noGrp="1"/>
          </p:cNvSpPr>
          <p:nvPr>
            <p:ph type="sldNum" sz="quarter" idx="12"/>
          </p:nvPr>
        </p:nvSpPr>
        <p:spPr bwMode="auto">
          <a:xfrm>
            <a:off x="7010400" y="6356350"/>
            <a:ext cx="2133600" cy="365125"/>
          </a:xfrm>
          <a:ln>
            <a:miter lim="800000"/>
            <a:headEnd/>
            <a:tailEnd/>
          </a:ln>
        </p:spPr>
        <p:txBody>
          <a:bodyPr/>
          <a:lstStyle/>
          <a:p>
            <a:pPr>
              <a:defRPr/>
            </a:pPr>
            <a:fld id="{997643AE-442B-4E0F-9E93-F5CCBA23145D}" type="slidenum">
              <a:rPr lang="en-US"/>
              <a:pPr>
                <a:defRPr/>
              </a:pPr>
              <a:t>32</a:t>
            </a:fld>
            <a:endParaRPr lang="en-US"/>
          </a:p>
        </p:txBody>
      </p:sp>
      <p:pic>
        <p:nvPicPr>
          <p:cNvPr id="33797" name="Picture 1" descr="2010-12-20_102357.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276600" y="1371600"/>
            <a:ext cx="5562600" cy="494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An Integrator’s Tool:  The Baton</a:t>
            </a:r>
          </a:p>
        </p:txBody>
      </p:sp>
      <p:sp>
        <p:nvSpPr>
          <p:cNvPr id="5" name="Content Placeholder 4"/>
          <p:cNvSpPr>
            <a:spLocks noGrp="1"/>
          </p:cNvSpPr>
          <p:nvPr>
            <p:ph idx="1"/>
          </p:nvPr>
        </p:nvSpPr>
        <p:spPr/>
        <p:txBody>
          <a:bodyPr rtlCol="0">
            <a:normAutofit fontScale="92500"/>
          </a:bodyPr>
          <a:lstStyle/>
          <a:p>
            <a:pPr marL="0" indent="0" fontAlgn="auto">
              <a:spcAft>
                <a:spcPts val="1000"/>
              </a:spcAft>
              <a:buFontTx/>
              <a:buNone/>
              <a:defRPr/>
            </a:pPr>
            <a:r>
              <a:rPr lang="en-US" sz="2800" dirty="0" smtClean="0"/>
              <a:t>“The Baton” is the instrument through which responsibility for a patient’s health care is transferred to the patient or family.  Framed copies of this picture hang in the public areas of all SETMA clinics and a poster of it hangs in every examination room.   The poster declares:</a:t>
            </a:r>
          </a:p>
          <a:p>
            <a:pPr algn="ctr" fontAlgn="auto">
              <a:spcAft>
                <a:spcPts val="0"/>
              </a:spcAft>
              <a:buFontTx/>
              <a:buNone/>
              <a:defRPr/>
            </a:pPr>
            <a:r>
              <a:rPr lang="en-US" sz="2800" b="1" i="1" dirty="0" smtClean="0"/>
              <a:t>Firmly in the provider’s hand --The baton -- the care and treatment plan Must be confidently and securely grasped by the patient, If change is to make a difference 8,760 hours a year.</a:t>
            </a:r>
          </a:p>
          <a:p>
            <a:pPr fontAlgn="auto">
              <a:spcAft>
                <a:spcPts val="1000"/>
              </a:spcAft>
              <a:buFont typeface="Arial" pitchFamily="34" charset="0"/>
              <a:buChar char="•"/>
              <a:defRPr/>
            </a:pPr>
            <a:r>
              <a:rPr lang="en-US" sz="2800" dirty="0" smtClean="0"/>
              <a:t> </a:t>
            </a:r>
          </a:p>
          <a:p>
            <a:pPr fontAlgn="auto">
              <a:spcAft>
                <a:spcPts val="1000"/>
              </a:spcAft>
              <a:buFont typeface="Arial" pitchFamily="34" charset="0"/>
              <a:buChar char="•"/>
              <a:defRPr/>
            </a:pPr>
            <a:endParaRPr lang="en-US" sz="2800" dirty="0" smtClean="0"/>
          </a:p>
          <a:p>
            <a:pPr fontAlgn="auto">
              <a:spcAft>
                <a:spcPts val="0"/>
              </a:spcAft>
              <a:buFont typeface="Arial" pitchFamily="34" charset="0"/>
              <a:buChar char="•"/>
              <a:defRPr/>
            </a:pPr>
            <a:endParaRPr lang="en-US" dirty="0"/>
          </a:p>
        </p:txBody>
      </p:sp>
      <p:sp>
        <p:nvSpPr>
          <p:cNvPr id="131076"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BBE0AD7A-F9F1-419B-8B2A-DDC8BA256757}" type="slidenum">
              <a:rPr lang="en-US"/>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An Integrator’s Tool:  The Baton</a:t>
            </a:r>
          </a:p>
        </p:txBody>
      </p:sp>
      <p:sp>
        <p:nvSpPr>
          <p:cNvPr id="35843" name="Content Placeholder 5"/>
          <p:cNvSpPr>
            <a:spLocks noGrp="1"/>
          </p:cNvSpPr>
          <p:nvPr>
            <p:ph idx="1"/>
          </p:nvPr>
        </p:nvSpPr>
        <p:spPr/>
        <p:txBody>
          <a:bodyPr/>
          <a:lstStyle/>
          <a:p>
            <a:pPr>
              <a:spcBef>
                <a:spcPct val="0"/>
              </a:spcBef>
              <a:spcAft>
                <a:spcPts val="1000"/>
              </a:spcAft>
              <a:buFontTx/>
              <a:buNone/>
            </a:pPr>
            <a:r>
              <a:rPr lang="en-US" sz="2400" smtClean="0">
                <a:cs typeface="Calibri" pitchFamily="34" charset="0"/>
              </a:rPr>
              <a:t>The poster illustrates:</a:t>
            </a:r>
          </a:p>
          <a:p>
            <a:pPr>
              <a:spcBef>
                <a:spcPct val="0"/>
              </a:spcBef>
              <a:spcAft>
                <a:spcPts val="1000"/>
              </a:spcAft>
              <a:buFontTx/>
              <a:buAutoNum type="arabicPeriod"/>
            </a:pPr>
            <a:r>
              <a:rPr lang="en-US" sz="2400" smtClean="0">
                <a:cs typeface="Calibri" pitchFamily="34" charset="0"/>
              </a:rPr>
              <a:t>That the healthcare-team relationship, which exists between the patient and the healthcare provider, is key to the success of the outcome of quality healthcare.</a:t>
            </a:r>
          </a:p>
          <a:p>
            <a:pPr>
              <a:spcBef>
                <a:spcPct val="0"/>
              </a:spcBef>
              <a:spcAft>
                <a:spcPts val="1000"/>
              </a:spcAft>
              <a:buFontTx/>
              <a:buAutoNum type="arabicPeriod"/>
            </a:pPr>
            <a:r>
              <a:rPr lang="en-US" sz="2400" smtClean="0">
                <a:cs typeface="Calibri" pitchFamily="34" charset="0"/>
              </a:rPr>
              <a:t>That the plan of care and treatment plan, the “baton,” is the engine through which the knowledge and power of the healthcare team is transmitted and sustained.</a:t>
            </a:r>
          </a:p>
          <a:p>
            <a:pPr>
              <a:spcBef>
                <a:spcPct val="0"/>
              </a:spcBef>
              <a:spcAft>
                <a:spcPts val="1000"/>
              </a:spcAft>
              <a:buFontTx/>
              <a:buAutoNum type="arabicPeriod"/>
            </a:pPr>
            <a:r>
              <a:rPr lang="en-US" sz="2400" smtClean="0">
                <a:cs typeface="Calibri" pitchFamily="34" charset="0"/>
              </a:rPr>
              <a:t>That the means of transfer of the “baton,” which has been developed by the healthcare team,  is a coordinated effort between the provider and the patient.</a:t>
            </a:r>
          </a:p>
          <a:p>
            <a:endParaRPr lang="en-US" sz="2400" smtClean="0">
              <a:cs typeface="Calibri" pitchFamily="34" charset="0"/>
            </a:endParaRPr>
          </a:p>
        </p:txBody>
      </p:sp>
      <p:sp>
        <p:nvSpPr>
          <p:cNvPr id="132100" name="Slide Number Placeholder 4"/>
          <p:cNvSpPr>
            <a:spLocks noGrp="1"/>
          </p:cNvSpPr>
          <p:nvPr>
            <p:ph type="sldNum" sz="quarter" idx="12"/>
          </p:nvPr>
        </p:nvSpPr>
        <p:spPr bwMode="auto">
          <a:xfrm>
            <a:off x="7010400" y="6356350"/>
            <a:ext cx="2133600" cy="365125"/>
          </a:xfrm>
          <a:ln>
            <a:miter lim="800000"/>
            <a:headEnd/>
            <a:tailEnd/>
          </a:ln>
        </p:spPr>
        <p:txBody>
          <a:bodyPr/>
          <a:lstStyle/>
          <a:p>
            <a:pPr>
              <a:defRPr/>
            </a:pPr>
            <a:fld id="{975DF1DE-A1B7-4BAB-A497-9816AC117FD6}" type="slidenum">
              <a:rPr lang="en-US"/>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An Integrator’s Tool:  The Baton</a:t>
            </a:r>
          </a:p>
        </p:txBody>
      </p:sp>
      <p:sp>
        <p:nvSpPr>
          <p:cNvPr id="5" name="Content Placeholder 4"/>
          <p:cNvSpPr>
            <a:spLocks noGrp="1"/>
          </p:cNvSpPr>
          <p:nvPr>
            <p:ph idx="1"/>
          </p:nvPr>
        </p:nvSpPr>
        <p:spPr/>
        <p:txBody>
          <a:bodyPr rtlCol="0">
            <a:normAutofit/>
          </a:bodyPr>
          <a:lstStyle/>
          <a:p>
            <a:pPr marL="457200" indent="-457200" fontAlgn="auto">
              <a:spcAft>
                <a:spcPts val="1000"/>
              </a:spcAft>
              <a:buFont typeface="Trebuchet MS" pitchFamily="34" charset="0"/>
              <a:buAutoNum type="arabicPeriod" startAt="4"/>
              <a:defRPr/>
            </a:pPr>
            <a:endParaRPr lang="en-US" sz="2400" dirty="0" smtClean="0"/>
          </a:p>
          <a:p>
            <a:pPr marL="457200" indent="-457200" fontAlgn="auto">
              <a:spcAft>
                <a:spcPts val="1000"/>
              </a:spcAft>
              <a:buFont typeface="Trebuchet MS" pitchFamily="34" charset="0"/>
              <a:buAutoNum type="arabicPeriod" startAt="4"/>
              <a:defRPr/>
            </a:pPr>
            <a:r>
              <a:rPr lang="en-US" sz="2400" dirty="0" smtClean="0"/>
              <a:t>That typically the healthcare provider knows and understands the patient’s healthcare plan of care and the treatment plan, but without its transfer to the patient, the provider’s knowledge is useless to the patient.</a:t>
            </a:r>
          </a:p>
          <a:p>
            <a:pPr marL="457200" indent="-457200" fontAlgn="auto">
              <a:spcAft>
                <a:spcPts val="1000"/>
              </a:spcAft>
              <a:buFont typeface="Trebuchet MS" pitchFamily="34" charset="0"/>
              <a:buAutoNum type="arabicPeriod" startAt="4"/>
              <a:defRPr/>
            </a:pPr>
            <a:r>
              <a:rPr lang="en-US" sz="2400" dirty="0" smtClean="0"/>
              <a:t>That the imperative for the plan – the “baton” – is that it must be transferred from the provider to the patient, </a:t>
            </a:r>
            <a:r>
              <a:rPr lang="en-US" sz="2400" b="1" dirty="0" smtClean="0"/>
              <a:t>if change in the life of the patient is going to make a difference in the patient’s health.</a:t>
            </a:r>
          </a:p>
          <a:p>
            <a:pPr fontAlgn="auto">
              <a:spcAft>
                <a:spcPts val="0"/>
              </a:spcAft>
              <a:buFont typeface="Arial" pitchFamily="34" charset="0"/>
              <a:buChar char="•"/>
              <a:defRPr/>
            </a:pPr>
            <a:endParaRPr lang="en-US" sz="2400" dirty="0"/>
          </a:p>
        </p:txBody>
      </p:sp>
      <p:sp>
        <p:nvSpPr>
          <p:cNvPr id="133124"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CA8B5758-7D9E-431D-A555-7A941A1E853C}" type="slidenum">
              <a:rPr lang="en-US"/>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An Integrator’s Tool:  The Baton</a:t>
            </a:r>
          </a:p>
        </p:txBody>
      </p:sp>
      <p:sp>
        <p:nvSpPr>
          <p:cNvPr id="5" name="Content Placeholder 4"/>
          <p:cNvSpPr>
            <a:spLocks noGrp="1"/>
          </p:cNvSpPr>
          <p:nvPr>
            <p:ph idx="1"/>
          </p:nvPr>
        </p:nvSpPr>
        <p:spPr/>
        <p:txBody>
          <a:bodyPr rtlCol="0">
            <a:normAutofit/>
          </a:bodyPr>
          <a:lstStyle/>
          <a:p>
            <a:pPr marL="457200" indent="-457200" fontAlgn="auto">
              <a:spcAft>
                <a:spcPts val="1000"/>
              </a:spcAft>
              <a:buFont typeface="Trebuchet MS" pitchFamily="34" charset="0"/>
              <a:buAutoNum type="arabicPeriod" startAt="6"/>
              <a:defRPr/>
            </a:pPr>
            <a:endParaRPr lang="en-US" sz="2400" dirty="0" smtClean="0"/>
          </a:p>
          <a:p>
            <a:pPr marL="457200" indent="-457200" fontAlgn="auto">
              <a:spcAft>
                <a:spcPts val="1000"/>
              </a:spcAft>
              <a:buFont typeface="Trebuchet MS" pitchFamily="34" charset="0"/>
              <a:buAutoNum type="arabicPeriod" startAt="6"/>
              <a:defRPr/>
            </a:pPr>
            <a:r>
              <a:rPr lang="en-US" sz="2400" dirty="0" smtClean="0"/>
              <a:t>That this transfer requires that the patient “grasps” the “baton,” i.e., that the patient </a:t>
            </a:r>
            <a:r>
              <a:rPr lang="en-US" sz="2400" b="1" dirty="0" smtClean="0"/>
              <a:t>accepts</a:t>
            </a:r>
            <a:r>
              <a:rPr lang="en-US" sz="2400" dirty="0" smtClean="0"/>
              <a:t>, </a:t>
            </a:r>
            <a:r>
              <a:rPr lang="en-US" sz="2400" b="1" dirty="0" smtClean="0"/>
              <a:t>receives</a:t>
            </a:r>
            <a:r>
              <a:rPr lang="en-US" sz="2400" dirty="0" smtClean="0"/>
              <a:t>, </a:t>
            </a:r>
            <a:r>
              <a:rPr lang="en-US" sz="2400" b="1" dirty="0" smtClean="0"/>
              <a:t>understands</a:t>
            </a:r>
            <a:r>
              <a:rPr lang="en-US" sz="2400" dirty="0" smtClean="0"/>
              <a:t> and </a:t>
            </a:r>
            <a:r>
              <a:rPr lang="en-US" sz="2400" b="1" dirty="0" smtClean="0"/>
              <a:t>comprehends</a:t>
            </a:r>
            <a:r>
              <a:rPr lang="en-US" sz="2400" dirty="0" smtClean="0"/>
              <a:t> the plan, and that the patient is equipped and empowered to carry out the plan successfully.</a:t>
            </a:r>
          </a:p>
          <a:p>
            <a:pPr marL="457200" indent="-457200" fontAlgn="auto">
              <a:spcAft>
                <a:spcPts val="1000"/>
              </a:spcAft>
              <a:buFont typeface="Trebuchet MS" pitchFamily="34" charset="0"/>
              <a:buAutoNum type="arabicPeriod" startAt="6"/>
              <a:defRPr/>
            </a:pPr>
            <a:endParaRPr lang="en-US" sz="2400" dirty="0" smtClean="0"/>
          </a:p>
          <a:p>
            <a:pPr marL="457200" indent="-457200" fontAlgn="auto">
              <a:spcAft>
                <a:spcPts val="1000"/>
              </a:spcAft>
              <a:buFont typeface="Trebuchet MS" pitchFamily="34" charset="0"/>
              <a:buAutoNum type="arabicPeriod" startAt="6"/>
              <a:defRPr/>
            </a:pPr>
            <a:r>
              <a:rPr lang="en-US" sz="2400" dirty="0" smtClean="0"/>
              <a:t>That the patient knows that of the 8,760 hours in the year, he/she will be responsible for “carrying the baton,” longer and better than any other member of the healthcare team.</a:t>
            </a:r>
          </a:p>
          <a:p>
            <a:pPr fontAlgn="auto">
              <a:spcAft>
                <a:spcPts val="0"/>
              </a:spcAft>
              <a:buFont typeface="Arial" pitchFamily="34" charset="0"/>
              <a:buChar char="•"/>
              <a:defRPr/>
            </a:pPr>
            <a:endParaRPr lang="en-US" sz="2400" dirty="0"/>
          </a:p>
        </p:txBody>
      </p:sp>
      <p:sp>
        <p:nvSpPr>
          <p:cNvPr id="134148"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F3DDE29E-3EA5-4871-83F0-FF94EE561EAD}" type="slidenum">
              <a:rPr lang="en-US"/>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An Integrator’s Tool:  The Baton</a:t>
            </a:r>
          </a:p>
        </p:txBody>
      </p:sp>
      <p:sp>
        <p:nvSpPr>
          <p:cNvPr id="38915" name="Content Placeholder 5"/>
          <p:cNvSpPr>
            <a:spLocks noGrp="1"/>
          </p:cNvSpPr>
          <p:nvPr>
            <p:ph idx="1"/>
          </p:nvPr>
        </p:nvSpPr>
        <p:spPr>
          <a:xfrm>
            <a:off x="457200" y="1600200"/>
            <a:ext cx="2438400" cy="4114800"/>
          </a:xfrm>
        </p:spPr>
        <p:txBody>
          <a:bodyPr/>
          <a:lstStyle/>
          <a:p>
            <a:pPr marL="0" indent="0">
              <a:buFontTx/>
              <a:buNone/>
            </a:pPr>
            <a:r>
              <a:rPr lang="en-US" sz="1800" smtClean="0">
                <a:cs typeface="Calibri" pitchFamily="34" charset="0"/>
              </a:rPr>
              <a:t>After the care transition audit is completed and the document is generated, the provider completes the Hospital-Follow-up-Call document:</a:t>
            </a:r>
          </a:p>
          <a:p>
            <a:pPr marL="0" indent="0">
              <a:buFontTx/>
              <a:buNone/>
            </a:pPr>
            <a:endParaRPr lang="en-US" sz="1800" smtClean="0">
              <a:cs typeface="Calibri" pitchFamily="34" charset="0"/>
            </a:endParaRPr>
          </a:p>
        </p:txBody>
      </p:sp>
      <p:sp>
        <p:nvSpPr>
          <p:cNvPr id="135172" name="Slide Number Placeholder 4"/>
          <p:cNvSpPr>
            <a:spLocks noGrp="1"/>
          </p:cNvSpPr>
          <p:nvPr>
            <p:ph type="sldNum" sz="quarter" idx="12"/>
          </p:nvPr>
        </p:nvSpPr>
        <p:spPr bwMode="auto">
          <a:xfrm>
            <a:off x="7010400" y="6356350"/>
            <a:ext cx="2133600" cy="365125"/>
          </a:xfrm>
          <a:ln>
            <a:miter lim="800000"/>
            <a:headEnd/>
            <a:tailEnd/>
          </a:ln>
        </p:spPr>
        <p:txBody>
          <a:bodyPr/>
          <a:lstStyle/>
          <a:p>
            <a:pPr>
              <a:defRPr/>
            </a:pPr>
            <a:fld id="{CB9BD7F0-8543-466B-AA2E-3DB517B767E6}" type="slidenum">
              <a:rPr lang="en-US"/>
              <a:pPr>
                <a:defRPr/>
              </a:pPr>
              <a:t>37</a:t>
            </a:fld>
            <a:endParaRPr lang="en-US"/>
          </a:p>
        </p:txBody>
      </p:sp>
      <p:pic>
        <p:nvPicPr>
          <p:cNvPr id="38917" name="Picture 3" descr="cid:image003.png@01CBF91D.45854200"/>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048000" y="1371600"/>
            <a:ext cx="5748338"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An Integrator’s Tool:  The Baton</a:t>
            </a:r>
          </a:p>
        </p:txBody>
      </p:sp>
      <p:sp>
        <p:nvSpPr>
          <p:cNvPr id="5" name="Content Placeholder 4"/>
          <p:cNvSpPr>
            <a:spLocks noGrp="1"/>
          </p:cNvSpPr>
          <p:nvPr>
            <p:ph idx="1"/>
          </p:nvPr>
        </p:nvSpPr>
        <p:spPr/>
        <p:txBody>
          <a:bodyPr rtlCol="0">
            <a:normAutofit/>
          </a:bodyPr>
          <a:lstStyle/>
          <a:p>
            <a:pPr marL="403225" indent="-403225" fontAlgn="auto">
              <a:spcAft>
                <a:spcPts val="0"/>
              </a:spcAft>
              <a:buFont typeface="Arial" pitchFamily="34" charset="0"/>
              <a:buChar char="•"/>
              <a:defRPr/>
            </a:pPr>
            <a:r>
              <a:rPr lang="en-US" sz="2400" dirty="0" smtClean="0"/>
              <a:t>During that preparation of the “baton,” the provider  checks off the questions which are to be asked the patient in the follow-up call.  </a:t>
            </a:r>
          </a:p>
          <a:p>
            <a:pPr marL="403225" indent="-403225" fontAlgn="auto">
              <a:spcAft>
                <a:spcPts val="0"/>
              </a:spcAft>
              <a:buFont typeface="Arial" pitchFamily="34" charset="0"/>
              <a:buChar char="•"/>
              <a:defRPr/>
            </a:pPr>
            <a:endParaRPr lang="en-US" sz="2400" dirty="0" smtClean="0"/>
          </a:p>
          <a:p>
            <a:pPr marL="403225" indent="-403225" fontAlgn="auto">
              <a:spcAft>
                <a:spcPts val="0"/>
              </a:spcAft>
              <a:buFont typeface="Arial" pitchFamily="34" charset="0"/>
              <a:buChar char="•"/>
              <a:defRPr/>
            </a:pPr>
            <a:r>
              <a:rPr lang="en-US" sz="2400" dirty="0" smtClean="0"/>
              <a:t>The call order is sent to the Care Coordination Department electronically. The day following discharge, the patient is called.  </a:t>
            </a:r>
          </a:p>
          <a:p>
            <a:pPr marL="403225" indent="-403225" fontAlgn="auto">
              <a:spcAft>
                <a:spcPts val="0"/>
              </a:spcAft>
              <a:buFont typeface="Arial" pitchFamily="34" charset="0"/>
              <a:buChar char="•"/>
              <a:defRPr/>
            </a:pPr>
            <a:endParaRPr lang="en-US" sz="2400" dirty="0" smtClean="0"/>
          </a:p>
          <a:p>
            <a:pPr marL="403225" indent="-403225" fontAlgn="auto">
              <a:spcAft>
                <a:spcPts val="0"/>
              </a:spcAft>
              <a:buFont typeface="Arial" pitchFamily="34" charset="0"/>
              <a:buChar char="•"/>
              <a:defRPr/>
            </a:pPr>
            <a:r>
              <a:rPr lang="en-US" sz="2400" dirty="0" smtClean="0"/>
              <a:t>The call is the beginning of the “</a:t>
            </a:r>
            <a:r>
              <a:rPr lang="en-US" sz="2400" b="1" dirty="0" smtClean="0"/>
              <a:t>coaching</a:t>
            </a:r>
            <a:r>
              <a:rPr lang="en-US" sz="2400" dirty="0" smtClean="0"/>
              <a:t>” of the patient to help make them successful in the transition from the inpatient setting.  </a:t>
            </a:r>
          </a:p>
          <a:p>
            <a:pPr fontAlgn="auto">
              <a:spcAft>
                <a:spcPts val="0"/>
              </a:spcAft>
              <a:buFont typeface="Arial" pitchFamily="34" charset="0"/>
              <a:buChar char="•"/>
              <a:defRPr/>
            </a:pPr>
            <a:endParaRPr lang="en-US" dirty="0"/>
          </a:p>
        </p:txBody>
      </p:sp>
      <p:sp>
        <p:nvSpPr>
          <p:cNvPr id="136196"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7D9C7F83-1AEE-49A5-8CA8-BB369157C7AF}" type="slidenum">
              <a:rPr lang="en-US"/>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76200" y="350838"/>
            <a:ext cx="8839200" cy="715962"/>
          </a:xfrm>
        </p:spPr>
        <p:txBody>
          <a:bodyPr/>
          <a:lstStyle/>
          <a:p>
            <a:r>
              <a:rPr lang="en-US" sz="4000" smtClean="0">
                <a:cs typeface="Calibri" pitchFamily="34" charset="0"/>
              </a:rPr>
              <a:t>Preventing Hospital Readmission</a:t>
            </a:r>
            <a:endParaRPr lang="en-US" smtClean="0">
              <a:cs typeface="Calibri" pitchFamily="34" charset="0"/>
            </a:endParaRPr>
          </a:p>
        </p:txBody>
      </p:sp>
      <p:sp>
        <p:nvSpPr>
          <p:cNvPr id="52227" name="Content Placeholder 2"/>
          <p:cNvSpPr>
            <a:spLocks noGrp="1"/>
          </p:cNvSpPr>
          <p:nvPr>
            <p:ph idx="1"/>
          </p:nvPr>
        </p:nvSpPr>
        <p:spPr/>
        <p:txBody>
          <a:bodyPr rtlCol="0">
            <a:normAutofit fontScale="92500" lnSpcReduction="20000"/>
          </a:bodyPr>
          <a:lstStyle/>
          <a:p>
            <a:pPr marL="514350" indent="-514350" fontAlgn="auto">
              <a:spcAft>
                <a:spcPts val="0"/>
              </a:spcAft>
              <a:buFont typeface="Calibri" pitchFamily="34" charset="0"/>
              <a:buAutoNum type="arabicPeriod"/>
              <a:defRPr/>
            </a:pPr>
            <a:r>
              <a:rPr lang="en-US" dirty="0" smtClean="0"/>
              <a:t>The problem of readmissions will not be solved by more care:  more medicines, more tests, more visits, etc.</a:t>
            </a:r>
          </a:p>
          <a:p>
            <a:pPr marL="514350" indent="-514350" fontAlgn="auto">
              <a:spcAft>
                <a:spcPts val="0"/>
              </a:spcAft>
              <a:buFont typeface="Calibri" pitchFamily="34" charset="0"/>
              <a:buAutoNum type="arabicPeriod"/>
              <a:defRPr/>
            </a:pPr>
            <a:endParaRPr lang="en-US" dirty="0" smtClean="0"/>
          </a:p>
          <a:p>
            <a:pPr marL="514350" indent="-514350" fontAlgn="auto">
              <a:spcAft>
                <a:spcPts val="0"/>
              </a:spcAft>
              <a:buFont typeface="Calibri" pitchFamily="34" charset="0"/>
              <a:buAutoNum type="arabicPeriod"/>
              <a:defRPr/>
            </a:pPr>
            <a:r>
              <a:rPr lang="en-US" dirty="0" smtClean="0"/>
              <a:t>The problem will be solved by redirecting the patient’s attention for a safety net away from the emergency department.</a:t>
            </a:r>
          </a:p>
          <a:p>
            <a:pPr marL="514350" indent="-514350" fontAlgn="auto">
              <a:spcAft>
                <a:spcPts val="0"/>
              </a:spcAft>
              <a:buFont typeface="Calibri" pitchFamily="34" charset="0"/>
              <a:buAutoNum type="arabicPeriod"/>
              <a:defRPr/>
            </a:pPr>
            <a:endParaRPr lang="en-US" dirty="0" smtClean="0"/>
          </a:p>
          <a:p>
            <a:pPr marL="514350" indent="-514350" fontAlgn="auto">
              <a:spcAft>
                <a:spcPts val="0"/>
              </a:spcAft>
              <a:buFont typeface="Calibri" pitchFamily="34" charset="0"/>
              <a:buAutoNum type="arabicPeriod"/>
              <a:defRPr/>
            </a:pPr>
            <a:r>
              <a:rPr lang="en-US" dirty="0" smtClean="0"/>
              <a:t>The problem will be solved by our having more proactive contact with the patient.</a:t>
            </a:r>
          </a:p>
        </p:txBody>
      </p:sp>
      <p:sp>
        <p:nvSpPr>
          <p:cNvPr id="137220"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D016A83D-E93C-4702-9AF3-00E078746AE3}" type="slidenum">
              <a:rPr lang="en-US"/>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dirty="0" smtClean="0"/>
              <a:t>Preventable Hospital Readmissions Public Policy</a:t>
            </a:r>
          </a:p>
        </p:txBody>
      </p:sp>
      <p:sp>
        <p:nvSpPr>
          <p:cNvPr id="8195" name="Content Placeholder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en-US" dirty="0" smtClean="0"/>
              <a:t>Care planning that begins with an assessment at admission — nurse care managers representing the insurer, the hospital, and the primary providers must collaborate.</a:t>
            </a:r>
          </a:p>
          <a:p>
            <a:pPr fontAlgn="auto">
              <a:spcAft>
                <a:spcPts val="0"/>
              </a:spcAft>
              <a:buFont typeface="Arial" pitchFamily="34" charset="0"/>
              <a:buChar char="•"/>
              <a:defRPr/>
            </a:pPr>
            <a:r>
              <a:rPr lang="en-US" dirty="0" smtClean="0"/>
              <a:t>Clear discharge instructions with particular attention to medication management — incorporating the input of the inpatient and outpatient pharmacist has proven effective.</a:t>
            </a:r>
          </a:p>
          <a:p>
            <a:pPr fontAlgn="auto">
              <a:spcAft>
                <a:spcPts val="0"/>
              </a:spcAft>
              <a:buFont typeface="Arial" pitchFamily="34" charset="0"/>
              <a:buChar char="•"/>
              <a:defRPr/>
            </a:pPr>
            <a:r>
              <a:rPr lang="en-US" dirty="0" smtClean="0"/>
              <a:t>Discharge to a proper setting of care — Hospital case management screenings should determine rehab/skilled nursing requirements before discharge to outpatient care.</a:t>
            </a:r>
          </a:p>
          <a:p>
            <a:pPr fontAlgn="auto">
              <a:spcAft>
                <a:spcPts val="0"/>
              </a:spcAft>
              <a:buFont typeface="Arial" pitchFamily="34" charset="0"/>
              <a:buChar char="•"/>
              <a:defRPr/>
            </a:pPr>
            <a:endParaRPr lang="en-US" dirty="0" smtClean="0"/>
          </a:p>
        </p:txBody>
      </p:sp>
      <p:sp>
        <p:nvSpPr>
          <p:cNvPr id="101380"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2EE507FA-3BEA-4E6A-AF39-F4C0D1F9C33F}" type="slidenum">
              <a:rPr lang="en-US"/>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76200" y="350838"/>
            <a:ext cx="8839200" cy="715962"/>
          </a:xfrm>
        </p:spPr>
        <p:txBody>
          <a:bodyPr/>
          <a:lstStyle/>
          <a:p>
            <a:r>
              <a:rPr lang="en-US" sz="4000" smtClean="0">
                <a:cs typeface="Calibri" pitchFamily="34" charset="0"/>
              </a:rPr>
              <a:t>Preventing Hospital Readmission</a:t>
            </a:r>
          </a:p>
        </p:txBody>
      </p:sp>
      <p:sp>
        <p:nvSpPr>
          <p:cNvPr id="53251" name="Content Placeholder 2"/>
          <p:cNvSpPr>
            <a:spLocks noGrp="1"/>
          </p:cNvSpPr>
          <p:nvPr>
            <p:ph idx="1"/>
          </p:nvPr>
        </p:nvSpPr>
        <p:spPr/>
        <p:txBody>
          <a:bodyPr rtlCol="0">
            <a:normAutofit fontScale="92500"/>
          </a:bodyPr>
          <a:lstStyle/>
          <a:p>
            <a:pPr marL="514350" indent="-514350" fontAlgn="auto">
              <a:spcAft>
                <a:spcPts val="0"/>
              </a:spcAft>
              <a:buFontTx/>
              <a:buAutoNum type="arabicPeriod" startAt="4"/>
              <a:defRPr/>
            </a:pPr>
            <a:r>
              <a:rPr lang="en-US" dirty="0" smtClean="0"/>
              <a:t>The problem will be solved by more contact with the patient and/or care giver in the home:  home health, social worker, provider house calls.</a:t>
            </a:r>
          </a:p>
          <a:p>
            <a:pPr marL="514350" indent="-514350" fontAlgn="auto">
              <a:spcAft>
                <a:spcPts val="0"/>
              </a:spcAft>
              <a:buFontTx/>
              <a:buAutoNum type="arabicPeriod" startAt="4"/>
              <a:defRPr/>
            </a:pPr>
            <a:endParaRPr lang="en-US" dirty="0" smtClean="0"/>
          </a:p>
          <a:p>
            <a:pPr marL="514350" indent="-514350" fontAlgn="auto">
              <a:spcAft>
                <a:spcPts val="0"/>
              </a:spcAft>
              <a:buFontTx/>
              <a:buAutoNum type="arabicPeriod" startAt="4"/>
              <a:defRPr/>
            </a:pPr>
            <a:r>
              <a:rPr lang="en-US" dirty="0" smtClean="0"/>
              <a:t>The problem will be solved by the patient and/or care giver having more contact electronically (telephone, e-mail, web portal, cell phone) with the patient giving immediate if not instantaneous access.  </a:t>
            </a:r>
          </a:p>
        </p:txBody>
      </p:sp>
      <p:sp>
        <p:nvSpPr>
          <p:cNvPr id="138244"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93E90636-8361-4A3A-9F1F-63160C1CDC38}" type="slidenum">
              <a:rPr lang="en-US"/>
              <a:pPr>
                <a:defRPr/>
              </a:pPr>
              <a:t>40</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dirty="0" smtClean="0"/>
              <a:t>Preventable Hospital Readmissions Public Policy</a:t>
            </a:r>
          </a:p>
        </p:txBody>
      </p:sp>
      <p:sp>
        <p:nvSpPr>
          <p:cNvPr id="9219"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t>Timely physician follow-up visits — with primary care provider and appropriate specialists; preferably the appointment should be scheduled prior to discharge.</a:t>
            </a:r>
          </a:p>
          <a:p>
            <a:pPr fontAlgn="auto">
              <a:spcAft>
                <a:spcPts val="0"/>
              </a:spcAft>
              <a:buFont typeface="Arial" pitchFamily="34" charset="0"/>
              <a:buChar char="•"/>
              <a:defRPr/>
            </a:pPr>
            <a:endParaRPr lang="en-US" dirty="0" smtClean="0"/>
          </a:p>
          <a:p>
            <a:pPr fontAlgn="auto">
              <a:spcAft>
                <a:spcPts val="0"/>
              </a:spcAft>
              <a:buFont typeface="Arial" pitchFamily="34" charset="0"/>
              <a:buChar char="•"/>
              <a:defRPr/>
            </a:pPr>
            <a:r>
              <a:rPr lang="en-US" dirty="0" smtClean="0"/>
              <a:t>Appropriate use of palliative care and end-of-life planning should be built into the hospital discharge process. Palliative specialists and hospice expertise need to be integrated components of post-hospital planning.</a:t>
            </a:r>
          </a:p>
        </p:txBody>
      </p:sp>
      <p:sp>
        <p:nvSpPr>
          <p:cNvPr id="102404"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E1C99A08-20DC-4553-A25D-E715AAF204B0}"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SETMA’s Hospital Discharges</a:t>
            </a:r>
          </a:p>
        </p:txBody>
      </p:sp>
      <p:sp>
        <p:nvSpPr>
          <p:cNvPr id="10243" name="Content Placeholder 2"/>
          <p:cNvSpPr>
            <a:spLocks noGrp="1"/>
          </p:cNvSpPr>
          <p:nvPr>
            <p:ph idx="1"/>
          </p:nvPr>
        </p:nvSpPr>
        <p:spPr/>
        <p:txBody>
          <a:bodyPr rtlCol="0">
            <a:normAutofit fontScale="92500" lnSpcReduction="20000"/>
          </a:bodyPr>
          <a:lstStyle/>
          <a:p>
            <a:pPr fontAlgn="auto">
              <a:spcAft>
                <a:spcPts val="0"/>
              </a:spcAft>
              <a:buFontTx/>
              <a:buNone/>
              <a:defRPr/>
            </a:pPr>
            <a:r>
              <a:rPr lang="en-US" dirty="0" smtClean="0"/>
              <a:t>	Total Discharges 	Readmission Rate (Days)					30 		60	</a:t>
            </a:r>
          </a:p>
          <a:p>
            <a:pPr fontAlgn="auto">
              <a:spcAft>
                <a:spcPts val="0"/>
              </a:spcAft>
              <a:buFontTx/>
              <a:buNone/>
              <a:defRPr/>
            </a:pPr>
            <a:endParaRPr lang="en-US" dirty="0" smtClean="0"/>
          </a:p>
          <a:p>
            <a:pPr fontAlgn="auto">
              <a:spcAft>
                <a:spcPts val="0"/>
              </a:spcAft>
              <a:buFont typeface="Arial" pitchFamily="34" charset="0"/>
              <a:buChar char="•"/>
              <a:defRPr/>
            </a:pPr>
            <a:r>
              <a:rPr lang="en-US" dirty="0" smtClean="0"/>
              <a:t>2009	– 	2995		--		--</a:t>
            </a:r>
          </a:p>
          <a:p>
            <a:pPr fontAlgn="auto">
              <a:spcAft>
                <a:spcPts val="0"/>
              </a:spcAft>
              <a:buFont typeface="Arial" pitchFamily="34" charset="0"/>
              <a:buChar char="•"/>
              <a:defRPr/>
            </a:pPr>
            <a:r>
              <a:rPr lang="en-US" dirty="0" smtClean="0"/>
              <a:t>2010  	– 	3001	 	16.5%      	21.9%</a:t>
            </a:r>
          </a:p>
          <a:p>
            <a:pPr fontAlgn="auto">
              <a:spcAft>
                <a:spcPts val="0"/>
              </a:spcAft>
              <a:buFont typeface="Arial" pitchFamily="34" charset="0"/>
              <a:buChar char="•"/>
              <a:defRPr/>
            </a:pPr>
            <a:r>
              <a:rPr lang="en-US" dirty="0" smtClean="0"/>
              <a:t>2011  	– 	4194		17.4%    	24.6%</a:t>
            </a:r>
          </a:p>
          <a:p>
            <a:pPr fontAlgn="auto">
              <a:spcAft>
                <a:spcPts val="0"/>
              </a:spcAft>
              <a:buFont typeface="Arial" pitchFamily="34" charset="0"/>
              <a:buChar char="•"/>
              <a:defRPr/>
            </a:pPr>
            <a:r>
              <a:rPr lang="en-US" dirty="0" smtClean="0"/>
              <a:t>2012 * 	– 	946		--		--</a:t>
            </a:r>
          </a:p>
          <a:p>
            <a:pPr fontAlgn="auto">
              <a:spcAft>
                <a:spcPts val="0"/>
              </a:spcAft>
              <a:buFont typeface="Arial" pitchFamily="34" charset="0"/>
              <a:buChar char="•"/>
              <a:defRPr/>
            </a:pPr>
            <a:r>
              <a:rPr lang="en-US" dirty="0" smtClean="0"/>
              <a:t>Total	–	11055		--		--</a:t>
            </a:r>
          </a:p>
          <a:p>
            <a:pPr fontAlgn="auto">
              <a:spcAft>
                <a:spcPts val="0"/>
              </a:spcAft>
              <a:buFontTx/>
              <a:buNone/>
              <a:defRPr/>
            </a:pPr>
            <a:endParaRPr lang="en-US" dirty="0" smtClean="0"/>
          </a:p>
          <a:p>
            <a:pPr fontAlgn="auto">
              <a:spcAft>
                <a:spcPts val="0"/>
              </a:spcAft>
              <a:buFontTx/>
              <a:buNone/>
              <a:defRPr/>
            </a:pPr>
            <a:r>
              <a:rPr lang="en-US" sz="1800" dirty="0" smtClean="0"/>
              <a:t>	*Jan, Feb 2012</a:t>
            </a:r>
          </a:p>
          <a:p>
            <a:pPr fontAlgn="auto">
              <a:spcAft>
                <a:spcPts val="0"/>
              </a:spcAft>
              <a:buFont typeface="Arial" pitchFamily="34" charset="0"/>
              <a:buChar char="•"/>
              <a:defRPr/>
            </a:pPr>
            <a:endParaRPr lang="en-US" dirty="0" smtClean="0"/>
          </a:p>
        </p:txBody>
      </p:sp>
      <p:sp>
        <p:nvSpPr>
          <p:cNvPr id="103428" name="Slide Number Placeholder 4"/>
          <p:cNvSpPr>
            <a:spLocks noGrp="1"/>
          </p:cNvSpPr>
          <p:nvPr>
            <p:ph type="sldNum" sz="quarter" idx="12"/>
          </p:nvPr>
        </p:nvSpPr>
        <p:spPr bwMode="auto">
          <a:xfrm>
            <a:off x="7010400" y="6356350"/>
            <a:ext cx="2133600" cy="365125"/>
          </a:xfrm>
          <a:ln>
            <a:miter lim="800000"/>
            <a:headEnd/>
            <a:tailEnd/>
          </a:ln>
        </p:spPr>
        <p:txBody>
          <a:bodyPr/>
          <a:lstStyle/>
          <a:p>
            <a:pPr>
              <a:defRPr/>
            </a:pPr>
            <a:fld id="{2997A3F1-B085-46E3-B35B-129188F4B6D8}"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dirty="0" smtClean="0"/>
              <a:t>CMS Fee For Service Medicare Study –Medical Homes vs. Benchmarks</a:t>
            </a:r>
          </a:p>
        </p:txBody>
      </p:sp>
      <p:pic>
        <p:nvPicPr>
          <p:cNvPr id="8195" name="Content Placeholder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2876550"/>
            <a:ext cx="8666163" cy="1466850"/>
          </a:xfrm>
          <a:noFill/>
        </p:spPr>
      </p:pic>
      <p:sp>
        <p:nvSpPr>
          <p:cNvPr id="104452" name="Slide Number Placeholder 4"/>
          <p:cNvSpPr>
            <a:spLocks noGrp="1"/>
          </p:cNvSpPr>
          <p:nvPr>
            <p:ph type="sldNum" sz="quarter" idx="12"/>
          </p:nvPr>
        </p:nvSpPr>
        <p:spPr bwMode="auto">
          <a:xfrm>
            <a:off x="7010400" y="6356350"/>
            <a:ext cx="2133600" cy="365125"/>
          </a:xfrm>
          <a:ln>
            <a:miter lim="800000"/>
            <a:headEnd/>
            <a:tailEnd/>
          </a:ln>
        </p:spPr>
        <p:txBody>
          <a:bodyPr/>
          <a:lstStyle/>
          <a:p>
            <a:pPr>
              <a:defRPr/>
            </a:pPr>
            <a:fld id="{65A80D1C-A9F1-46A6-9953-0CC2611860FA}"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6"/>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Care Transition Audit</a:t>
            </a:r>
          </a:p>
        </p:txBody>
      </p:sp>
      <p:sp>
        <p:nvSpPr>
          <p:cNvPr id="8" name="Content Placeholder 7"/>
          <p:cNvSpPr>
            <a:spLocks noGrp="1"/>
          </p:cNvSpPr>
          <p:nvPr>
            <p:ph idx="1"/>
          </p:nvPr>
        </p:nvSpPr>
        <p:spPr/>
        <p:txBody>
          <a:bodyPr rtlCol="0">
            <a:normAutofit/>
          </a:bodyPr>
          <a:lstStyle/>
          <a:p>
            <a:pPr fontAlgn="auto">
              <a:spcBef>
                <a:spcPts val="0"/>
              </a:spcBef>
              <a:spcAft>
                <a:spcPts val="1000"/>
              </a:spcAft>
              <a:buFont typeface="Arial" pitchFamily="34" charset="0"/>
              <a:buChar char="•"/>
              <a:defRPr/>
            </a:pPr>
            <a:endParaRPr lang="en-US" sz="2400" dirty="0" smtClean="0"/>
          </a:p>
          <a:p>
            <a:pPr fontAlgn="auto">
              <a:spcBef>
                <a:spcPts val="0"/>
              </a:spcBef>
              <a:spcAft>
                <a:spcPts val="1000"/>
              </a:spcAft>
              <a:buFont typeface="Arial" pitchFamily="34" charset="0"/>
              <a:buChar char="•"/>
              <a:defRPr/>
            </a:pPr>
            <a:r>
              <a:rPr lang="en-US" sz="2800" dirty="0" smtClean="0"/>
              <a:t>Quarterly and annually, SETMA audits each provider’s performance on these measures and publishes that audit on our website under “</a:t>
            </a:r>
            <a:r>
              <a:rPr lang="en-US" sz="2800" b="1" dirty="0" smtClean="0"/>
              <a:t>Public Reporting</a:t>
            </a:r>
            <a:r>
              <a:rPr lang="en-US" sz="2800" dirty="0" smtClean="0"/>
              <a:t>,” along with over 200 other quality metrics which we track routinely.  </a:t>
            </a:r>
          </a:p>
          <a:p>
            <a:pPr fontAlgn="auto">
              <a:spcBef>
                <a:spcPts val="0"/>
              </a:spcBef>
              <a:spcAft>
                <a:spcPts val="1000"/>
              </a:spcAft>
              <a:buFont typeface="Arial" pitchFamily="34" charset="0"/>
              <a:buChar char="•"/>
              <a:defRPr/>
            </a:pPr>
            <a:endParaRPr lang="en-US" sz="2800" dirty="0" smtClean="0"/>
          </a:p>
          <a:p>
            <a:pPr fontAlgn="auto">
              <a:spcBef>
                <a:spcPts val="0"/>
              </a:spcBef>
              <a:spcAft>
                <a:spcPts val="1000"/>
              </a:spcAft>
              <a:buFont typeface="Arial" pitchFamily="34" charset="0"/>
              <a:buChar char="•"/>
              <a:defRPr/>
            </a:pPr>
            <a:r>
              <a:rPr lang="en-US" sz="2800" dirty="0" smtClean="0"/>
              <a:t>The following is the care transition audit results by provider name for 2011.  </a:t>
            </a:r>
          </a:p>
          <a:p>
            <a:pPr marL="347663" indent="-347663" fontAlgn="auto">
              <a:spcBef>
                <a:spcPts val="0"/>
              </a:spcBef>
              <a:spcAft>
                <a:spcPts val="1000"/>
              </a:spcAft>
              <a:buFont typeface="Arial" pitchFamily="34" charset="0"/>
              <a:buChar char="•"/>
              <a:defRPr/>
            </a:pPr>
            <a:endParaRPr lang="en-US" sz="2400" dirty="0" smtClean="0"/>
          </a:p>
          <a:p>
            <a:pPr fontAlgn="auto">
              <a:spcAft>
                <a:spcPts val="0"/>
              </a:spcAft>
              <a:buFont typeface="Arial" pitchFamily="34" charset="0"/>
              <a:buChar char="•"/>
              <a:defRPr/>
            </a:pPr>
            <a:endParaRPr lang="en-US" dirty="0"/>
          </a:p>
        </p:txBody>
      </p:sp>
      <p:sp>
        <p:nvSpPr>
          <p:cNvPr id="105476"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E8AA3D8B-7634-453A-9362-4F8CB20894C9}"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4"/>
          <p:cNvSpPr>
            <a:spLocks noGrp="1"/>
          </p:cNvSpPr>
          <p:nvPr>
            <p:ph type="title"/>
          </p:nvPr>
        </p:nvSpPr>
        <p:spPr>
          <a:xfrm>
            <a:off x="76200" y="350838"/>
            <a:ext cx="8839200" cy="715962"/>
          </a:xfrm>
        </p:spPr>
        <p:txBody>
          <a:bodyPr rtlCol="0">
            <a:normAutofit fontScale="90000"/>
          </a:bodyPr>
          <a:lstStyle/>
          <a:p>
            <a:pPr fontAlgn="auto">
              <a:spcAft>
                <a:spcPts val="0"/>
              </a:spcAft>
              <a:defRPr/>
            </a:pPr>
            <a:r>
              <a:rPr lang="en-US" smtClean="0">
                <a:ea typeface="Calibri" pitchFamily="34" charset="0"/>
              </a:rPr>
              <a:t>Care Transition Audit</a:t>
            </a:r>
          </a:p>
        </p:txBody>
      </p:sp>
      <p:pic>
        <p:nvPicPr>
          <p:cNvPr id="10243" name="Picture 6"/>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04800" y="1600200"/>
            <a:ext cx="8001000" cy="5094288"/>
          </a:xfrm>
          <a:noFill/>
        </p:spPr>
      </p:pic>
      <p:sp>
        <p:nvSpPr>
          <p:cNvPr id="106500" name="Slide Number Placeholder 3"/>
          <p:cNvSpPr>
            <a:spLocks noGrp="1"/>
          </p:cNvSpPr>
          <p:nvPr>
            <p:ph type="sldNum" sz="quarter" idx="12"/>
          </p:nvPr>
        </p:nvSpPr>
        <p:spPr bwMode="auto">
          <a:xfrm>
            <a:off x="7010400" y="6356350"/>
            <a:ext cx="2133600" cy="365125"/>
          </a:xfrm>
          <a:ln>
            <a:miter lim="800000"/>
            <a:headEnd/>
            <a:tailEnd/>
          </a:ln>
        </p:spPr>
        <p:txBody>
          <a:bodyPr/>
          <a:lstStyle/>
          <a:p>
            <a:pPr>
              <a:defRPr/>
            </a:pPr>
            <a:fld id="{1899F588-B12E-4371-B1CF-187C94595D75}"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1945</Words>
  <Application>Microsoft Office PowerPoint</Application>
  <PresentationFormat>On-screen Show (4:3)</PresentationFormat>
  <Paragraphs>209</Paragraphs>
  <Slides>40</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Calibri</vt:lpstr>
      <vt:lpstr>Arial</vt:lpstr>
      <vt:lpstr>Times New Roman</vt:lpstr>
      <vt:lpstr>Trebuchet MS</vt:lpstr>
      <vt:lpstr>Office Theme</vt:lpstr>
      <vt:lpstr>Healthcare Informatics Executive Summit 2012</vt:lpstr>
      <vt:lpstr>PowerPoint Presentation</vt:lpstr>
      <vt:lpstr>ACO Integrator:  Exercise in Accountability</vt:lpstr>
      <vt:lpstr>Preventable Hospital Readmissions Public Policy</vt:lpstr>
      <vt:lpstr>Preventable Hospital Readmissions Public Policy</vt:lpstr>
      <vt:lpstr>SETMA’s Hospital Discharges</vt:lpstr>
      <vt:lpstr>CMS Fee For Service Medicare Study –Medical Homes vs. Benchmarks</vt:lpstr>
      <vt:lpstr>Care Transition Audit</vt:lpstr>
      <vt:lpstr>Care Transition Audit</vt:lpstr>
      <vt:lpstr>Care Transition Audit</vt:lpstr>
      <vt:lpstr>Hospital Care Summary and Post Hospital Plan of Care and Treatment Plan</vt:lpstr>
      <vt:lpstr>Hospital Care Summary and Post Hospital Plan of Care and Treatment Plan</vt:lpstr>
      <vt:lpstr>Hospital Readmission Reporting</vt:lpstr>
      <vt:lpstr>Hospital Readmission Reporting</vt:lpstr>
      <vt:lpstr>Hospital Readmission Reporting</vt:lpstr>
      <vt:lpstr>Hospital Readmission Reporting</vt:lpstr>
      <vt:lpstr>Hospital Readmission Strategies</vt:lpstr>
      <vt:lpstr>All Readmissions Are Not Preventable</vt:lpstr>
      <vt:lpstr>Risk of Readmissions</vt:lpstr>
      <vt:lpstr>Risk of Readmissions</vt:lpstr>
      <vt:lpstr>Risk of Readmissions</vt:lpstr>
      <vt:lpstr>Managing High Risk Patients</vt:lpstr>
      <vt:lpstr>Managing High Risk Patients</vt:lpstr>
      <vt:lpstr>Managing High Risk Patients</vt:lpstr>
      <vt:lpstr>Managing High Risk Patients</vt:lpstr>
      <vt:lpstr>Managing High Risk Patients</vt:lpstr>
      <vt:lpstr>Managing High Risk Patients</vt:lpstr>
      <vt:lpstr>Managing High Risk Patients</vt:lpstr>
      <vt:lpstr>Managing High Risk Patients</vt:lpstr>
      <vt:lpstr>National Priorities Partnership</vt:lpstr>
      <vt:lpstr>Hospital Care Summary</vt:lpstr>
      <vt:lpstr>An Integrator’s Tool:  The Baton</vt:lpstr>
      <vt:lpstr>An Integrator’s Tool:  The Baton</vt:lpstr>
      <vt:lpstr>An Integrator’s Tool:  The Baton</vt:lpstr>
      <vt:lpstr>An Integrator’s Tool:  The Baton</vt:lpstr>
      <vt:lpstr>An Integrator’s Tool:  The Baton</vt:lpstr>
      <vt:lpstr>An Integrator’s Tool:  The Baton</vt:lpstr>
      <vt:lpstr>An Integrator’s Tool:  The Baton</vt:lpstr>
      <vt:lpstr>Preventing Hospital Readmission</vt:lpstr>
      <vt:lpstr>Preventing Hospital Readmission</vt:lpstr>
    </vt:vector>
  </TitlesOfParts>
  <Company>SETMA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Healthcare Informatics Executive Summit 2012</dc:title>
  <dc:creator>jholly</dc:creator>
  <cp:lastModifiedBy>Dale</cp:lastModifiedBy>
  <cp:revision>4</cp:revision>
  <dcterms:created xsi:type="dcterms:W3CDTF">2012-05-06T19:15:04Z</dcterms:created>
  <dcterms:modified xsi:type="dcterms:W3CDTF">2012-05-06T22:43:27Z</dcterms:modified>
</cp:coreProperties>
</file>