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03"/>
  </p:notesMasterIdLst>
  <p:sldIdLst>
    <p:sldId id="256" r:id="rId2"/>
    <p:sldId id="337" r:id="rId3"/>
    <p:sldId id="338" r:id="rId4"/>
    <p:sldId id="354" r:id="rId5"/>
    <p:sldId id="364" r:id="rId6"/>
    <p:sldId id="258" r:id="rId7"/>
    <p:sldId id="260" r:id="rId8"/>
    <p:sldId id="261"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341"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4" r:id="rId50"/>
    <p:sldId id="303" r:id="rId51"/>
    <p:sldId id="305" r:id="rId52"/>
    <p:sldId id="302" r:id="rId53"/>
    <p:sldId id="306" r:id="rId54"/>
    <p:sldId id="335" r:id="rId55"/>
    <p:sldId id="307" r:id="rId56"/>
    <p:sldId id="309" r:id="rId57"/>
    <p:sldId id="310" r:id="rId58"/>
    <p:sldId id="311" r:id="rId59"/>
    <p:sldId id="312" r:id="rId60"/>
    <p:sldId id="313" r:id="rId61"/>
    <p:sldId id="316" r:id="rId62"/>
    <p:sldId id="314" r:id="rId63"/>
    <p:sldId id="315" r:id="rId64"/>
    <p:sldId id="318" r:id="rId65"/>
    <p:sldId id="319" r:id="rId66"/>
    <p:sldId id="320" r:id="rId67"/>
    <p:sldId id="321" r:id="rId68"/>
    <p:sldId id="322" r:id="rId69"/>
    <p:sldId id="323" r:id="rId70"/>
    <p:sldId id="324" r:id="rId71"/>
    <p:sldId id="325" r:id="rId72"/>
    <p:sldId id="326" r:id="rId73"/>
    <p:sldId id="359" r:id="rId74"/>
    <p:sldId id="356" r:id="rId75"/>
    <p:sldId id="358" r:id="rId76"/>
    <p:sldId id="357" r:id="rId77"/>
    <p:sldId id="327" r:id="rId78"/>
    <p:sldId id="329" r:id="rId79"/>
    <p:sldId id="331" r:id="rId80"/>
    <p:sldId id="332" r:id="rId81"/>
    <p:sldId id="333" r:id="rId82"/>
    <p:sldId id="330" r:id="rId83"/>
    <p:sldId id="328" r:id="rId84"/>
    <p:sldId id="342" r:id="rId85"/>
    <p:sldId id="343" r:id="rId86"/>
    <p:sldId id="344" r:id="rId87"/>
    <p:sldId id="345" r:id="rId88"/>
    <p:sldId id="346" r:id="rId89"/>
    <p:sldId id="347" r:id="rId90"/>
    <p:sldId id="348" r:id="rId91"/>
    <p:sldId id="349" r:id="rId92"/>
    <p:sldId id="365" r:id="rId93"/>
    <p:sldId id="350" r:id="rId94"/>
    <p:sldId id="351" r:id="rId95"/>
    <p:sldId id="352" r:id="rId96"/>
    <p:sldId id="353" r:id="rId97"/>
    <p:sldId id="355" r:id="rId98"/>
    <p:sldId id="360" r:id="rId99"/>
    <p:sldId id="361" r:id="rId100"/>
    <p:sldId id="362" r:id="rId101"/>
    <p:sldId id="363" r:id="rId102"/>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81" d="100"/>
          <a:sy n="81" d="100"/>
        </p:scale>
        <p:origin x="149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defRPr>
            </a:lvl1pPr>
          </a:lstStyle>
          <a:p>
            <a:pPr>
              <a:defRPr/>
            </a:pPr>
            <a:fld id="{78A48DAB-8EDF-48D9-BCE7-9CEA286E175D}"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dirty="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2546" tIns="46273" rIns="92546" bIns="46273" rtlCol="0" anchor="b"/>
          <a:lstStyle>
            <a:lvl1pPr algn="r" fontAlgn="auto">
              <a:spcBef>
                <a:spcPts val="0"/>
              </a:spcBef>
              <a:spcAft>
                <a:spcPts val="0"/>
              </a:spcAft>
              <a:defRPr sz="1200">
                <a:latin typeface="+mn-lt"/>
              </a:defRPr>
            </a:lvl1pPr>
          </a:lstStyle>
          <a:p>
            <a:pPr>
              <a:defRPr/>
            </a:pPr>
            <a:fld id="{7D133929-F958-4AE7-A9C8-791F734D9AFD}" type="slidenum">
              <a:rPr lang="en-US"/>
              <a:pPr>
                <a:defRPr/>
              </a:pPr>
              <a:t>‹#›</a:t>
            </a:fld>
            <a:endParaRPr lang="en-US" dirty="0"/>
          </a:p>
        </p:txBody>
      </p:sp>
    </p:spTree>
    <p:extLst>
      <p:ext uri="{BB962C8B-B14F-4D97-AF65-F5344CB8AC3E}">
        <p14:creationId xmlns:p14="http://schemas.microsoft.com/office/powerpoint/2010/main" val="24812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4528C64-ABAC-492B-8C75-BC6A3808D481}" type="datetimeFigureOut">
              <a:rPr lang="en-US"/>
              <a:pPr>
                <a:defRPr/>
              </a:pPr>
              <a:t>8/23/2020</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B5A9A06-5279-4854-8F38-CFEBA45E9851}" type="slidenum">
              <a:rPr lang="en-US"/>
              <a:pPr>
                <a:defRPr/>
              </a:pPr>
              <a:t>‹#›</a:t>
            </a:fld>
            <a:endParaRPr lang="en-US" dirty="0"/>
          </a:p>
        </p:txBody>
      </p:sp>
    </p:spTree>
    <p:extLst>
      <p:ext uri="{BB962C8B-B14F-4D97-AF65-F5344CB8AC3E}">
        <p14:creationId xmlns:p14="http://schemas.microsoft.com/office/powerpoint/2010/main" val="41928922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69DA879-E3D3-4881-A9F0-FF97A3A8BC1B}" type="datetimeFigureOut">
              <a:rPr lang="en-US"/>
              <a:pPr>
                <a:defRPr/>
              </a:pPr>
              <a:t>8/23/2020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9F2A3B8-B454-4A05-876D-326BC9CEDB18}" type="slidenum">
              <a:rPr lang="en-US"/>
              <a:pPr>
                <a:defRPr/>
              </a:pPr>
              <a:t>‹#›</a:t>
            </a:fld>
            <a:endParaRPr lang="en-US" dirty="0"/>
          </a:p>
        </p:txBody>
      </p:sp>
    </p:spTree>
    <p:extLst>
      <p:ext uri="{BB962C8B-B14F-4D97-AF65-F5344CB8AC3E}">
        <p14:creationId xmlns:p14="http://schemas.microsoft.com/office/powerpoint/2010/main" val="242791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AD4F7C0-89C4-483E-9F1C-6982E2996355}" type="datetimeFigureOut">
              <a:rPr lang="en-US"/>
              <a:pPr>
                <a:defRPr/>
              </a:pPr>
              <a:t>8/23/2020</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E6342681-FDF5-4736-B783-E28B5C40378B}" type="slidenum">
              <a:rPr lang="en-US"/>
              <a:pPr>
                <a:defRPr/>
              </a:pPr>
              <a:t>‹#›</a:t>
            </a:fld>
            <a:endParaRPr lang="en-US" dirty="0"/>
          </a:p>
        </p:txBody>
      </p:sp>
    </p:spTree>
    <p:extLst>
      <p:ext uri="{BB962C8B-B14F-4D97-AF65-F5344CB8AC3E}">
        <p14:creationId xmlns:p14="http://schemas.microsoft.com/office/powerpoint/2010/main" val="9872524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0" y="6488113"/>
            <a:ext cx="533400" cy="369887"/>
          </a:xfrm>
          <a:prstGeom prst="rect">
            <a:avLst/>
          </a:prstGeom>
          <a:noFill/>
        </p:spPr>
        <p:txBody>
          <a:bodyPr>
            <a:spAutoFit/>
          </a:bodyPr>
          <a:lstStyle/>
          <a:p>
            <a:pPr>
              <a:defRPr/>
            </a:pPr>
            <a:fld id="{2B45C511-E248-4CF4-A00D-E27C663AE634}" type="slidenum">
              <a:rPr lang="en-US"/>
              <a:pPr>
                <a:defRPr/>
              </a:pPr>
              <a:t>‹#›</a:t>
            </a:fld>
            <a:endParaRPr lang="en-US" dirty="0"/>
          </a:p>
        </p:txBody>
      </p:sp>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pPr>
              <a:defRPr/>
            </a:pPr>
            <a:fld id="{82512735-7744-4249-A640-2AF554844F47}" type="datetimeFigureOut">
              <a:rPr lang="en-US"/>
              <a:pPr>
                <a:defRPr/>
              </a:pPr>
              <a:t>8/23/2020</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4F6556F-172D-47B8-B923-48FC248C047F}" type="slidenum">
              <a:rPr lang="en-US"/>
              <a:pPr>
                <a:defRPr/>
              </a:pPr>
              <a:t>‹#›</a:t>
            </a:fld>
            <a:endParaRPr lang="en-US" dirty="0"/>
          </a:p>
        </p:txBody>
      </p:sp>
    </p:spTree>
    <p:extLst>
      <p:ext uri="{BB962C8B-B14F-4D97-AF65-F5344CB8AC3E}">
        <p14:creationId xmlns:p14="http://schemas.microsoft.com/office/powerpoint/2010/main" val="103315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FAE9ECD1-B176-438E-8436-C30FA770DDA2}" type="datetimeFigureOut">
              <a:rPr lang="en-US"/>
              <a:pPr>
                <a:defRPr/>
              </a:pPr>
              <a:t>8/23/2020</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9A7D0FAF-8E43-4560-A3FA-48139A4578F3}"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186878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EA3C067F-6AE5-4C08-806C-AE549428A7CA}" type="datetimeFigureOut">
              <a:rPr lang="en-US"/>
              <a:pPr>
                <a:defRPr/>
              </a:pPr>
              <a:t>8/23/2020</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3F245FE6-9B78-4AA8-89BC-EC9686A7A90F}"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83590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C2C41CF-753C-4122-AEC0-EC706CFD5462}" type="datetimeFigureOut">
              <a:rPr lang="en-US"/>
              <a:pPr>
                <a:defRPr/>
              </a:pPr>
              <a:t>8/23/2020</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7DEE2E70-A232-4709-A52F-682FAF58466A}"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5376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61BAEBFB-8498-4895-9E9E-319462B2FE8C}" type="datetimeFigureOut">
              <a:rPr lang="en-US"/>
              <a:pPr>
                <a:defRPr/>
              </a:pPr>
              <a:t>8/23/2020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9562EC6-AA4E-49CF-9536-459467C10FAA}" type="slidenum">
              <a:rPr lang="en-US"/>
              <a:pPr>
                <a:defRPr/>
              </a:pPr>
              <a:t>‹#›</a:t>
            </a:fld>
            <a:endParaRPr lang="en-US" dirty="0"/>
          </a:p>
        </p:txBody>
      </p:sp>
    </p:spTree>
    <p:extLst>
      <p:ext uri="{BB962C8B-B14F-4D97-AF65-F5344CB8AC3E}">
        <p14:creationId xmlns:p14="http://schemas.microsoft.com/office/powerpoint/2010/main" val="33928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53FF82A-2D8A-4442-AD56-DACFCD69BEA4}" type="datetimeFigureOut">
              <a:rPr lang="en-US"/>
              <a:pPr>
                <a:defRPr/>
              </a:pPr>
              <a:t>8/23/2020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77BA37C-37D0-49FA-BBF8-FC80B8387A63}" type="slidenum">
              <a:rPr lang="en-US"/>
              <a:pPr>
                <a:defRPr/>
              </a:pPr>
              <a:t>‹#›</a:t>
            </a:fld>
            <a:endParaRPr lang="en-US" dirty="0"/>
          </a:p>
        </p:txBody>
      </p:sp>
    </p:spTree>
    <p:extLst>
      <p:ext uri="{BB962C8B-B14F-4D97-AF65-F5344CB8AC3E}">
        <p14:creationId xmlns:p14="http://schemas.microsoft.com/office/powerpoint/2010/main" val="212521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83CE3C6E-688B-4514-A28B-1D73430C34FF}" type="datetimeFigureOut">
              <a:rPr lang="en-US"/>
              <a:pPr>
                <a:defRPr/>
              </a:pPr>
              <a:t>8/23/2020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9B3BE1A-271C-4E88-A3A5-629B0DCA9CE9}" type="slidenum">
              <a:rPr lang="en-US"/>
              <a:pPr>
                <a:defRPr/>
              </a:pPr>
              <a:t>‹#›</a:t>
            </a:fld>
            <a:endParaRPr lang="en-US" dirty="0"/>
          </a:p>
        </p:txBody>
      </p:sp>
    </p:spTree>
    <p:extLst>
      <p:ext uri="{BB962C8B-B14F-4D97-AF65-F5344CB8AC3E}">
        <p14:creationId xmlns:p14="http://schemas.microsoft.com/office/powerpoint/2010/main" val="9028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D5E86DC-CA0D-4BAA-98A2-2FBF8038F6CD}" type="datetimeFigureOut">
              <a:rPr lang="en-US"/>
              <a:pPr>
                <a:defRPr/>
              </a:pPr>
              <a:t>8/23/2020</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AFF2C33-3E67-4DD6-A5E1-D7B0E3FCCFBD}"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82051022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A2BE97CC-4111-4948-A315-F2833BF2569A}" type="datetimeFigureOut">
              <a:rPr lang="en-US"/>
              <a:pPr>
                <a:defRPr/>
              </a:pPr>
              <a:t>8/23/2020</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DBCBAA2D-B0A8-4CAA-9454-073D34A632D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38" r:id="rId6"/>
    <p:sldLayoutId id="2147484146" r:id="rId7"/>
    <p:sldLayoutId id="2147484139" r:id="rId8"/>
    <p:sldLayoutId id="2147484147" r:id="rId9"/>
    <p:sldLayoutId id="2147484140" r:id="rId10"/>
    <p:sldLayoutId id="2147484148"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hi.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setma.com/HiMSS2012-Care-Transitions-The-Heart-of-Patient-Center-Medical-Home.cfm"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setma.com/Preventable-Hospital-Readmissions-Policy-Problems-Processes.cfm"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0"/>
            <a:ext cx="8458200" cy="3581400"/>
          </a:xfrm>
        </p:spPr>
        <p:txBody>
          <a:bodyPr>
            <a:noAutofit/>
          </a:bodyPr>
          <a:lstStyle/>
          <a:p>
            <a:pPr eaLnBrk="1" fontAlgn="auto" hangingPunct="1">
              <a:spcAft>
                <a:spcPts val="0"/>
              </a:spcAft>
              <a:defRPr/>
            </a:pPr>
            <a:r>
              <a:rPr lang="en-US" sz="3200" dirty="0">
                <a:solidFill>
                  <a:schemeClr val="tx1"/>
                </a:solidFill>
              </a:rPr>
              <a:t>Provider Training</a:t>
            </a:r>
            <a:br>
              <a:rPr lang="en-US" sz="3200" dirty="0">
                <a:solidFill>
                  <a:schemeClr val="tx1"/>
                </a:solidFill>
              </a:rPr>
            </a:br>
            <a:br>
              <a:rPr lang="en-US" sz="3200" dirty="0">
                <a:solidFill>
                  <a:schemeClr val="tx1"/>
                </a:solidFill>
              </a:rPr>
            </a:br>
            <a:r>
              <a:rPr lang="en-US" sz="3200" dirty="0">
                <a:solidFill>
                  <a:schemeClr val="tx1"/>
                </a:solidFill>
              </a:rPr>
              <a:t>Review of Institute For Health Improvement Reducing of Avoidable Rehospitalizations Materials</a:t>
            </a:r>
            <a:br>
              <a:rPr lang="en-US" sz="3200" dirty="0"/>
            </a:br>
            <a:endParaRPr lang="en-US" sz="3200" dirty="0"/>
          </a:p>
        </p:txBody>
      </p:sp>
      <p:sp>
        <p:nvSpPr>
          <p:cNvPr id="10243" name="Subtitle 2"/>
          <p:cNvSpPr>
            <a:spLocks noGrp="1"/>
          </p:cNvSpPr>
          <p:nvPr>
            <p:ph type="subTitle" idx="1"/>
          </p:nvPr>
        </p:nvSpPr>
        <p:spPr>
          <a:xfrm>
            <a:off x="2362200" y="6049963"/>
            <a:ext cx="6705600" cy="685800"/>
          </a:xfrm>
        </p:spPr>
        <p:txBody>
          <a:bodyPr/>
          <a:lstStyle/>
          <a:p>
            <a:pPr eaLnBrk="1" hangingPunct="1"/>
            <a:r>
              <a:rPr lang="en-US"/>
              <a:t>Southeast Texas Medical Associates, LLP</a:t>
            </a:r>
          </a:p>
        </p:txBody>
      </p:sp>
      <p:sp>
        <p:nvSpPr>
          <p:cNvPr id="6" name="Subtitle 2"/>
          <p:cNvSpPr txBox="1">
            <a:spLocks/>
          </p:cNvSpPr>
          <p:nvPr/>
        </p:nvSpPr>
        <p:spPr>
          <a:xfrm>
            <a:off x="0" y="6096000"/>
            <a:ext cx="2209800" cy="609600"/>
          </a:xfrm>
          <a:prstGeom prst="rect">
            <a:avLst/>
          </a:prstGeom>
        </p:spPr>
        <p:txBody>
          <a:bodyPr anchor="ctr">
            <a:normAutofit/>
          </a:bodyPr>
          <a:lstStyle/>
          <a:p>
            <a:pPr fontAlgn="auto">
              <a:spcBef>
                <a:spcPts val="700"/>
              </a:spcBef>
              <a:spcAft>
                <a:spcPts val="0"/>
              </a:spcAft>
              <a:buClr>
                <a:schemeClr val="accent2"/>
              </a:buClr>
              <a:buSzPct val="60000"/>
              <a:buFont typeface="Wingdings"/>
              <a:buNone/>
              <a:defRPr/>
            </a:pPr>
            <a:r>
              <a:rPr lang="en-US" sz="2600" dirty="0">
                <a:solidFill>
                  <a:srgbClr val="FFFFFF"/>
                </a:solidFill>
                <a:latin typeface="+mn-lt"/>
              </a:rPr>
              <a:t>June 26, 2012</a:t>
            </a:r>
          </a:p>
        </p:txBody>
      </p:sp>
      <p:pic>
        <p:nvPicPr>
          <p:cNvPr id="10245" name="Picture 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04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a:t>Avoidable Rehospitalizations</a:t>
            </a:r>
          </a:p>
        </p:txBody>
      </p:sp>
      <p:sp>
        <p:nvSpPr>
          <p:cNvPr id="19459" name="Content Placeholder 2"/>
          <p:cNvSpPr>
            <a:spLocks noGrp="1"/>
          </p:cNvSpPr>
          <p:nvPr>
            <p:ph sz="quarter" idx="1"/>
          </p:nvPr>
        </p:nvSpPr>
        <p:spPr>
          <a:xfrm>
            <a:off x="612775" y="1600200"/>
            <a:ext cx="8153400" cy="4495800"/>
          </a:xfrm>
        </p:spPr>
        <p:txBody>
          <a:bodyPr/>
          <a:lstStyle/>
          <a:p>
            <a:pPr eaLnBrk="1" hangingPunct="1"/>
            <a:endParaRPr lang="en-US" sz="2400"/>
          </a:p>
          <a:p>
            <a:pPr eaLnBrk="1" hangingPunct="1"/>
            <a:endParaRPr lang="en-US" sz="2400"/>
          </a:p>
          <a:p>
            <a:pPr eaLnBrk="1" hangingPunct="1"/>
            <a:r>
              <a:rPr lang="en-US" sz="3200"/>
              <a:t>It may be possible to reduce the total readmission of a Medicare Population by 15.2% of the current 20%, making the effective readmission rate 4.8%.</a:t>
            </a:r>
          </a:p>
          <a:p>
            <a:pPr eaLnBrk="1" hangingPunct="1"/>
            <a:endParaRPr lang="en-US" sz="2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12775" y="228600"/>
            <a:ext cx="8153400" cy="990600"/>
          </a:xfrm>
        </p:spPr>
        <p:txBody>
          <a:bodyPr/>
          <a:lstStyle/>
          <a:p>
            <a:pPr eaLnBrk="1" hangingPunct="1"/>
            <a:r>
              <a:rPr lang="en-US" sz="3600"/>
              <a:t>SETMA’s Points of Leverage</a:t>
            </a:r>
          </a:p>
        </p:txBody>
      </p:sp>
      <p:sp>
        <p:nvSpPr>
          <p:cNvPr id="111619" name="Content Placeholder 2"/>
          <p:cNvSpPr>
            <a:spLocks noGrp="1"/>
          </p:cNvSpPr>
          <p:nvPr>
            <p:ph idx="1"/>
          </p:nvPr>
        </p:nvSpPr>
        <p:spPr>
          <a:xfrm>
            <a:off x="612775" y="1600200"/>
            <a:ext cx="8153400" cy="4724400"/>
          </a:xfrm>
        </p:spPr>
        <p:txBody>
          <a:bodyPr/>
          <a:lstStyle/>
          <a:p>
            <a:pPr marL="514350" indent="-514350" eaLnBrk="1" hangingPunct="1">
              <a:buFontTx/>
              <a:buAutoNum type="arabicPeriod" startAt="6"/>
            </a:pPr>
            <a:r>
              <a:rPr lang="en-US"/>
              <a:t>A second care coordination call in four days.</a:t>
            </a:r>
          </a:p>
          <a:p>
            <a:pPr marL="514350" indent="-514350" eaLnBrk="1" hangingPunct="1">
              <a:buFontTx/>
              <a:buAutoNum type="arabicPeriod" startAt="6"/>
            </a:pPr>
            <a:r>
              <a:rPr lang="en-US"/>
              <a:t>Plan of care and treatment plan discussed with patient, family and/or care giver at EVERY visit and a written copy with the patient’s reconciled medication list, follow-up instructions, state of health, and how to access further care needs. </a:t>
            </a:r>
          </a:p>
          <a:p>
            <a:pPr marL="514350" indent="-514350" eaLnBrk="1" hangingPunct="1">
              <a:buFontTx/>
              <a:buAutoNum type="arabicPeriod" startAt="6"/>
            </a:pPr>
            <a:r>
              <a:rPr lang="en-US"/>
              <a:t>MSW documents barriers to care and care coordination department designs a solution for each.</a:t>
            </a:r>
          </a:p>
          <a:p>
            <a:pPr marL="514350" indent="-514350" eaLnBrk="1" hangingPunct="1"/>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612775" y="228600"/>
            <a:ext cx="8153400" cy="990600"/>
          </a:xfrm>
        </p:spPr>
        <p:txBody>
          <a:bodyPr/>
          <a:lstStyle/>
          <a:p>
            <a:pPr eaLnBrk="1" hangingPunct="1"/>
            <a:r>
              <a:rPr lang="en-US" sz="3600"/>
              <a:t>SETMA’s Points of Leverage</a:t>
            </a:r>
          </a:p>
        </p:txBody>
      </p:sp>
      <p:sp>
        <p:nvSpPr>
          <p:cNvPr id="112643" name="Content Placeholder 2"/>
          <p:cNvSpPr>
            <a:spLocks noGrp="1"/>
          </p:cNvSpPr>
          <p:nvPr>
            <p:ph idx="1"/>
          </p:nvPr>
        </p:nvSpPr>
        <p:spPr>
          <a:xfrm>
            <a:off x="612775" y="1600200"/>
            <a:ext cx="8153400" cy="4495800"/>
          </a:xfrm>
        </p:spPr>
        <p:txBody>
          <a:bodyPr/>
          <a:lstStyle/>
          <a:p>
            <a:pPr marL="514350" indent="-514350" eaLnBrk="1" hangingPunct="1">
              <a:buFontTx/>
              <a:buAutoNum type="arabicPeriod" startAt="9"/>
            </a:pPr>
            <a:endParaRPr lang="en-US"/>
          </a:p>
          <a:p>
            <a:pPr marL="514350" indent="-514350" eaLnBrk="1" hangingPunct="1">
              <a:buFontTx/>
              <a:buAutoNum type="arabicPeriod" startAt="9"/>
            </a:pPr>
            <a:r>
              <a:rPr lang="en-US"/>
              <a:t>The patient’s end of life choices and code status are discussed and when appropriate hospice is recommended.</a:t>
            </a:r>
          </a:p>
          <a:p>
            <a:pPr marL="514350" indent="-514350" eaLnBrk="1" hangingPunct="1">
              <a:buFontTx/>
              <a:buAutoNum type="arabicPeriod" startAt="9"/>
            </a:pPr>
            <a:r>
              <a:rPr lang="en-US"/>
              <a:t>Referral to disease management is done when appropriate, along with tele-health monitoring measures. </a:t>
            </a:r>
          </a:p>
          <a:p>
            <a:pPr marL="514350" indent="-514350" eaLnBrk="1" hangingPunct="1"/>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a:t>Avoidable Rehospitalizations</a:t>
            </a:r>
          </a:p>
        </p:txBody>
      </p:sp>
      <p:sp>
        <p:nvSpPr>
          <p:cNvPr id="20483" name="Content Placeholder 2"/>
          <p:cNvSpPr>
            <a:spLocks noGrp="1"/>
          </p:cNvSpPr>
          <p:nvPr>
            <p:ph sz="quarter" idx="1"/>
          </p:nvPr>
        </p:nvSpPr>
        <p:spPr>
          <a:xfrm>
            <a:off x="612775" y="1600200"/>
            <a:ext cx="8153400" cy="4876800"/>
          </a:xfrm>
        </p:spPr>
        <p:txBody>
          <a:bodyPr/>
          <a:lstStyle/>
          <a:p>
            <a:pPr eaLnBrk="1" hangingPunct="1"/>
            <a:endParaRPr lang="en-US" sz="2400"/>
          </a:p>
          <a:p>
            <a:pPr eaLnBrk="1" hangingPunct="1"/>
            <a:r>
              <a:rPr lang="en-US" sz="2400"/>
              <a:t>Research shows that one-quarter to one-third of these patients return to the hospital due to complications that could have been prevented. (IHI)</a:t>
            </a:r>
          </a:p>
          <a:p>
            <a:pPr eaLnBrk="1" hangingPunct="1"/>
            <a:endParaRPr lang="en-US" sz="2400"/>
          </a:p>
          <a:p>
            <a:pPr eaLnBrk="1" hangingPunct="1"/>
            <a:r>
              <a:rPr lang="en-US" sz="2400"/>
              <a:t>Unplanned rehospitalizations may signal a failure in:</a:t>
            </a:r>
          </a:p>
          <a:p>
            <a:pPr eaLnBrk="1" hangingPunct="1">
              <a:buFont typeface="Wingdings" pitchFamily="2" charset="2"/>
              <a:buNone/>
            </a:pPr>
            <a:endParaRPr lang="en-US" sz="1000"/>
          </a:p>
          <a:p>
            <a:pPr lvl="1" eaLnBrk="1" hangingPunct="1"/>
            <a:r>
              <a:rPr lang="en-US" sz="2100"/>
              <a:t>hospital discharge processes, </a:t>
            </a:r>
          </a:p>
          <a:p>
            <a:pPr lvl="1" eaLnBrk="1" hangingPunct="1"/>
            <a:r>
              <a:rPr lang="en-US" sz="2100"/>
              <a:t>patients’ ability to manage self-care, and/or </a:t>
            </a:r>
          </a:p>
          <a:p>
            <a:pPr lvl="1" eaLnBrk="1" hangingPunct="1"/>
            <a:r>
              <a:rPr lang="en-US" sz="2100"/>
              <a:t>the quality of care in the next community setting (such as office practices, home health care, and skilled nursing facilities). (IHI)</a:t>
            </a:r>
          </a:p>
          <a:p>
            <a:pPr eaLnBrk="1" hangingPunct="1"/>
            <a:endParaRPr 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pPr eaLnBrk="1" hangingPunct="1"/>
            <a:r>
              <a:rPr lang="en-US"/>
              <a:t>Reducing Rehospitalizations</a:t>
            </a:r>
          </a:p>
        </p:txBody>
      </p:sp>
      <p:sp>
        <p:nvSpPr>
          <p:cNvPr id="3" name="Content Placeholder 2"/>
          <p:cNvSpPr>
            <a:spLocks noGrp="1"/>
          </p:cNvSpPr>
          <p:nvPr>
            <p:ph sz="quarter" idx="1"/>
          </p:nvPr>
        </p:nvSpPr>
        <p:spPr>
          <a:xfrm>
            <a:off x="612775" y="1600200"/>
            <a:ext cx="8153400" cy="4800600"/>
          </a:xfrm>
        </p:spPr>
        <p:txBody>
          <a:bodyPr>
            <a:normAutofit fontScale="92500"/>
          </a:bodyPr>
          <a:lstStyle/>
          <a:p>
            <a:pPr marL="320040" indent="-320040" eaLnBrk="1" fontAlgn="auto" hangingPunct="1">
              <a:spcAft>
                <a:spcPts val="0"/>
              </a:spcAft>
              <a:buFont typeface="Wingdings"/>
              <a:buChar char=""/>
              <a:defRPr/>
            </a:pPr>
            <a:r>
              <a:rPr lang="en-US" sz="2400" dirty="0"/>
              <a:t>Patients are especially vulnerable to adverse events in the period immediately following discharge, and </a:t>
            </a:r>
            <a:r>
              <a:rPr lang="en-US" sz="2400" b="1" dirty="0"/>
              <a:t>they need immediate access to a trusted clinician </a:t>
            </a:r>
            <a:r>
              <a:rPr lang="en-US" sz="2400" dirty="0"/>
              <a:t>who can answer questions, provide advice, and help ensure that their clinical condition remains stable. (IHI)</a:t>
            </a:r>
          </a:p>
          <a:p>
            <a:pPr marL="320040" indent="-320040" eaLnBrk="1" fontAlgn="auto" hangingPunct="1">
              <a:spcAft>
                <a:spcPts val="0"/>
              </a:spcAft>
              <a:buFont typeface="Wingdings"/>
              <a:buChar char=""/>
              <a:defRPr/>
            </a:pPr>
            <a:r>
              <a:rPr lang="en-US" sz="2400" dirty="0"/>
              <a:t>Too often, patients find themselves on their own after discharge, struggling to manage their medications, monitor their conditions, and follow instructions received at the hospital. (IHI)</a:t>
            </a:r>
          </a:p>
          <a:p>
            <a:pPr marL="320040" indent="-320040" eaLnBrk="1" fontAlgn="auto" hangingPunct="1">
              <a:spcAft>
                <a:spcPts val="0"/>
              </a:spcAft>
              <a:buFont typeface="Wingdings"/>
              <a:buChar char=""/>
              <a:defRPr/>
            </a:pPr>
            <a:r>
              <a:rPr lang="en-US" sz="2400" dirty="0"/>
              <a:t>Immediate post-discharge contact with providers is crucial for preventing an avoidable readmission, especially among patients with multiple conditions or complicated medication and treatment plans, and those with limited capacity for self-care or access to family or community support. (IHI)</a:t>
            </a:r>
          </a:p>
          <a:p>
            <a:pPr marL="320040" indent="-320040" eaLnBrk="1" fontAlgn="auto" hangingPunct="1">
              <a:spcAft>
                <a:spcPts val="0"/>
              </a:spcAft>
              <a:buFont typeface="Wingdings"/>
              <a:buChar char=""/>
              <a:defRPr/>
            </a:pP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0"/>
            <a:ext cx="8686800" cy="1295400"/>
          </a:xfrm>
        </p:spPr>
        <p:txBody>
          <a:bodyPr/>
          <a:lstStyle/>
          <a:p>
            <a:pPr eaLnBrk="1" hangingPunct="1"/>
            <a:r>
              <a:rPr lang="en-US" sz="2800"/>
              <a:t>IHI’s Roadmap for Improving Transitions in Care After Hospitalization and Reducing Avoidable Rehospitalizations (IHI)</a:t>
            </a:r>
          </a:p>
        </p:txBody>
      </p:sp>
      <p:pic>
        <p:nvPicPr>
          <p:cNvPr id="2253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47800" y="1677988"/>
            <a:ext cx="6629400" cy="49847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0"/>
            <a:ext cx="8537575" cy="1219200"/>
          </a:xfrm>
        </p:spPr>
        <p:txBody>
          <a:bodyPr/>
          <a:lstStyle/>
          <a:p>
            <a:pPr eaLnBrk="1" hangingPunct="1"/>
            <a:r>
              <a:rPr lang="en-US" sz="2800"/>
              <a:t>Process Changes to Achieve an Ideal Transition from Hospital to the Clinical Office Practice (IHI)</a:t>
            </a:r>
          </a:p>
        </p:txBody>
      </p:sp>
      <p:pic>
        <p:nvPicPr>
          <p:cNvPr id="2355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95400" y="1562100"/>
            <a:ext cx="6858000" cy="51435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219200"/>
          </a:xfrm>
        </p:spPr>
        <p:txBody>
          <a:bodyPr>
            <a:normAutofit fontScale="90000"/>
          </a:bodyPr>
          <a:lstStyle/>
          <a:p>
            <a:pPr eaLnBrk="1" fontAlgn="auto" hangingPunct="1">
              <a:spcAft>
                <a:spcPts val="0"/>
              </a:spcAft>
              <a:defRPr/>
            </a:pPr>
            <a:r>
              <a:rPr lang="en-US" dirty="0"/>
              <a:t>Creating an Ideal Transition to the Clinical Office Practice (IHI)</a:t>
            </a:r>
          </a:p>
        </p:txBody>
      </p:sp>
      <p:sp>
        <p:nvSpPr>
          <p:cNvPr id="24579" name="Content Placeholder 2"/>
          <p:cNvSpPr>
            <a:spLocks noGrp="1"/>
          </p:cNvSpPr>
          <p:nvPr>
            <p:ph sz="quarter" idx="1"/>
          </p:nvPr>
        </p:nvSpPr>
        <p:spPr>
          <a:xfrm>
            <a:off x="612775" y="1600200"/>
            <a:ext cx="8153400" cy="5029200"/>
          </a:xfrm>
        </p:spPr>
        <p:txBody>
          <a:bodyPr/>
          <a:lstStyle/>
          <a:p>
            <a:pPr eaLnBrk="1" hangingPunct="1"/>
            <a:endParaRPr lang="en-US" sz="2400"/>
          </a:p>
          <a:p>
            <a:pPr eaLnBrk="1" hangingPunct="1"/>
            <a:r>
              <a:rPr lang="en-US" sz="2400"/>
              <a:t>Four recommended changes for improving the transition for the patient from the hospital to the clinical office practice setting by mitigating the typical failures or problem areas associated with this transition” </a:t>
            </a:r>
          </a:p>
          <a:p>
            <a:pPr marL="776288" lvl="1" indent="-457200" eaLnBrk="1" hangingPunct="1">
              <a:buFont typeface="Tw Cen MT" pitchFamily="34" charset="0"/>
              <a:buAutoNum type="arabicPeriod"/>
            </a:pPr>
            <a:r>
              <a:rPr lang="en-US" sz="2100"/>
              <a:t>Provide </a:t>
            </a:r>
            <a:r>
              <a:rPr lang="en-US" sz="2100" b="1"/>
              <a:t>timely access</a:t>
            </a:r>
            <a:r>
              <a:rPr lang="en-US" sz="2100"/>
              <a:t> to care following a hospitalization; </a:t>
            </a:r>
          </a:p>
          <a:p>
            <a:pPr marL="776288" lvl="1" indent="-457200" eaLnBrk="1" hangingPunct="1">
              <a:buFont typeface="Tw Cen MT" pitchFamily="34" charset="0"/>
              <a:buAutoNum type="arabicPeriod"/>
            </a:pPr>
            <a:r>
              <a:rPr lang="en-US" sz="2100" b="1"/>
              <a:t>Prior to the visit</a:t>
            </a:r>
            <a:r>
              <a:rPr lang="en-US" sz="2100"/>
              <a:t>, prepare the patient and the clinical team; </a:t>
            </a:r>
          </a:p>
          <a:p>
            <a:pPr marL="776288" lvl="1" indent="-457200" eaLnBrk="1" hangingPunct="1">
              <a:buFont typeface="Tw Cen MT" pitchFamily="34" charset="0"/>
              <a:buAutoNum type="arabicPeriod"/>
            </a:pPr>
            <a:r>
              <a:rPr lang="en-US" sz="2100" b="1"/>
              <a:t>During the visit</a:t>
            </a:r>
            <a:r>
              <a:rPr lang="en-US" sz="2100"/>
              <a:t>, assess the patient and initiate a new care plan or revise an existing care plan; and </a:t>
            </a:r>
          </a:p>
          <a:p>
            <a:pPr marL="776288" lvl="1" indent="-457200" eaLnBrk="1" hangingPunct="1">
              <a:buFont typeface="Tw Cen MT" pitchFamily="34" charset="0"/>
              <a:buAutoNum type="arabicPeriod"/>
            </a:pPr>
            <a:r>
              <a:rPr lang="en-US" sz="2100"/>
              <a:t>At the </a:t>
            </a:r>
            <a:r>
              <a:rPr lang="en-US" sz="2100" b="1"/>
              <a:t>conclusion of the visit</a:t>
            </a:r>
            <a:r>
              <a:rPr lang="en-US" sz="2100"/>
              <a:t>, communicate and coordinate the ongoing care plan.  (IHI)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pPr eaLnBrk="1" hangingPunct="1"/>
            <a:r>
              <a:rPr lang="en-US"/>
              <a:t>1. Timely Access To Care</a:t>
            </a:r>
          </a:p>
        </p:txBody>
      </p:sp>
      <p:sp>
        <p:nvSpPr>
          <p:cNvPr id="3" name="Content Placeholder 2"/>
          <p:cNvSpPr>
            <a:spLocks noGrp="1"/>
          </p:cNvSpPr>
          <p:nvPr>
            <p:ph sz="quarter" idx="1"/>
          </p:nvPr>
        </p:nvSpPr>
        <p:spPr>
          <a:xfrm>
            <a:off x="612775" y="1600200"/>
            <a:ext cx="8153400" cy="4495800"/>
          </a:xfrm>
        </p:spPr>
        <p:txBody>
          <a:bodyPr>
            <a:noAutofit/>
          </a:bodyPr>
          <a:lstStyle/>
          <a:p>
            <a:pPr marL="457200" indent="-457200" eaLnBrk="1" fontAlgn="auto" hangingPunct="1">
              <a:spcAft>
                <a:spcPts val="0"/>
              </a:spcAft>
              <a:buFont typeface="+mj-lt"/>
              <a:buAutoNum type="arabicPeriod"/>
              <a:defRPr/>
            </a:pPr>
            <a:r>
              <a:rPr lang="en-US" sz="2400" b="1" dirty="0"/>
              <a:t>Provide Timely Access to Care Following a Hospitalization </a:t>
            </a:r>
            <a:endParaRPr lang="en-US" sz="2400" dirty="0"/>
          </a:p>
          <a:p>
            <a:pPr marL="320040" indent="-320040" eaLnBrk="1" fontAlgn="auto" hangingPunct="1">
              <a:spcAft>
                <a:spcPts val="0"/>
              </a:spcAft>
              <a:buFont typeface="Wingdings"/>
              <a:buChar char=""/>
              <a:defRPr/>
            </a:pPr>
            <a:endParaRPr lang="en-US" sz="2400" dirty="0"/>
          </a:p>
          <a:p>
            <a:pPr marL="914400" indent="-457200" eaLnBrk="1" fontAlgn="auto" hangingPunct="1">
              <a:spcAft>
                <a:spcPts val="0"/>
              </a:spcAft>
              <a:buFont typeface="+mj-lt"/>
              <a:buAutoNum type="alphaUcPeriod"/>
              <a:defRPr/>
            </a:pPr>
            <a:r>
              <a:rPr lang="en-US" sz="2400" dirty="0"/>
              <a:t>Review on a daily basis information received from the hospital about admissions and anticipated discharges. </a:t>
            </a:r>
          </a:p>
          <a:p>
            <a:pPr marL="914400" indent="-457200" eaLnBrk="1" fontAlgn="auto" hangingPunct="1">
              <a:spcAft>
                <a:spcPts val="0"/>
              </a:spcAft>
              <a:buFont typeface="+mj-lt"/>
              <a:buAutoNum type="alphaUcPeriod"/>
              <a:defRPr/>
            </a:pPr>
            <a:endParaRPr lang="en-US" sz="2400" dirty="0"/>
          </a:p>
          <a:p>
            <a:pPr marL="914400" indent="-457200" eaLnBrk="1" fontAlgn="auto" hangingPunct="1">
              <a:spcAft>
                <a:spcPts val="0"/>
              </a:spcAft>
              <a:buFont typeface="+mj-lt"/>
              <a:buAutoNum type="alphaUcPeriod"/>
              <a:defRPr/>
            </a:pPr>
            <a:r>
              <a:rPr lang="en-US" sz="2400" dirty="0"/>
              <a:t>Provide appropriate level and type of follow-up for high-risk, moderate-risk, and low- risk discharged patients. (IHI) </a:t>
            </a:r>
          </a:p>
          <a:p>
            <a:pPr marL="457200" indent="-457200" eaLnBrk="1" fontAlgn="auto" hangingPunct="1">
              <a:spcAft>
                <a:spcPts val="0"/>
              </a:spcAft>
              <a:buFont typeface="Wingdings"/>
              <a:buNone/>
              <a:defRPr/>
            </a:pP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eaLnBrk="1" hangingPunct="1"/>
            <a:r>
              <a:rPr lang="en-US"/>
              <a:t>2.	Prior To The Visit</a:t>
            </a:r>
          </a:p>
        </p:txBody>
      </p:sp>
      <p:sp>
        <p:nvSpPr>
          <p:cNvPr id="3" name="Content Placeholder 2"/>
          <p:cNvSpPr>
            <a:spLocks noGrp="1"/>
          </p:cNvSpPr>
          <p:nvPr>
            <p:ph sz="quarter" idx="1"/>
          </p:nvPr>
        </p:nvSpPr>
        <p:spPr>
          <a:xfrm>
            <a:off x="612775" y="1600200"/>
            <a:ext cx="8153400" cy="4495800"/>
          </a:xfrm>
        </p:spPr>
        <p:txBody>
          <a:bodyPr>
            <a:noAutofit/>
          </a:bodyPr>
          <a:lstStyle/>
          <a:p>
            <a:pPr marL="457200" indent="-457200" eaLnBrk="1" fontAlgn="auto" hangingPunct="1">
              <a:spcAft>
                <a:spcPts val="0"/>
              </a:spcAft>
              <a:buFont typeface="+mj-lt"/>
              <a:buAutoNum type="arabicPeriod" startAt="2"/>
              <a:defRPr/>
            </a:pPr>
            <a:r>
              <a:rPr lang="en-US" sz="2400" b="1" dirty="0"/>
              <a:t>Prior to the Visit: Prepare Patient and Clinical Team </a:t>
            </a:r>
          </a:p>
          <a:p>
            <a:pPr marL="320040" indent="-320040" eaLnBrk="1" fontAlgn="auto" hangingPunct="1">
              <a:spcAft>
                <a:spcPts val="0"/>
              </a:spcAft>
              <a:buFont typeface="Wingdings"/>
              <a:buChar char=""/>
              <a:defRPr/>
            </a:pPr>
            <a:endParaRPr lang="en-US" sz="2400" dirty="0"/>
          </a:p>
          <a:p>
            <a:pPr marL="914400" indent="-457200" eaLnBrk="1" fontAlgn="auto" hangingPunct="1">
              <a:spcAft>
                <a:spcPts val="0"/>
              </a:spcAft>
              <a:buFont typeface="+mj-lt"/>
              <a:buAutoNum type="alphaUcPeriod"/>
              <a:defRPr/>
            </a:pPr>
            <a:r>
              <a:rPr lang="en-US" sz="2400" dirty="0"/>
              <a:t>Review the discharge summary. </a:t>
            </a:r>
          </a:p>
          <a:p>
            <a:pPr marL="914400" indent="-457200" eaLnBrk="1" fontAlgn="auto" hangingPunct="1">
              <a:spcAft>
                <a:spcPts val="0"/>
              </a:spcAft>
              <a:buFont typeface="+mj-lt"/>
              <a:buAutoNum type="alphaUcPeriod"/>
              <a:defRPr/>
            </a:pPr>
            <a:r>
              <a:rPr lang="en-US" sz="2400" dirty="0"/>
              <a:t>Clarify outstanding questions with sending physician(s). </a:t>
            </a:r>
          </a:p>
          <a:p>
            <a:pPr marL="914400" indent="-457200" eaLnBrk="1" fontAlgn="auto" hangingPunct="1">
              <a:spcAft>
                <a:spcPts val="0"/>
              </a:spcAft>
              <a:buFont typeface="+mj-lt"/>
              <a:buAutoNum type="alphaUcPeriod"/>
              <a:defRPr/>
            </a:pPr>
            <a:r>
              <a:rPr lang="en-US" sz="2400" dirty="0"/>
              <a:t>Place a reminder call to patient or family caregiver to help them prepare for the visit. </a:t>
            </a:r>
          </a:p>
          <a:p>
            <a:pPr marL="914400" indent="-457200" eaLnBrk="1" fontAlgn="auto" hangingPunct="1">
              <a:spcAft>
                <a:spcPts val="0"/>
              </a:spcAft>
              <a:buFont typeface="+mj-lt"/>
              <a:buAutoNum type="alphaUcPeriod"/>
              <a:defRPr/>
            </a:pPr>
            <a:r>
              <a:rPr lang="en-US" sz="2400" dirty="0"/>
              <a:t>Coordinate care with home health care nurses and case managers if appropriate. (IHI)</a:t>
            </a:r>
          </a:p>
          <a:p>
            <a:pPr marL="320040" indent="-320040" eaLnBrk="1" fontAlgn="auto" hangingPunct="1">
              <a:spcAft>
                <a:spcPts val="0"/>
              </a:spcAft>
              <a:buFont typeface="Wingdings"/>
              <a:buNone/>
              <a:defRPr/>
            </a:pPr>
            <a:endParaRPr lang="en-US" sz="2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3" name="Content Placeholder 2"/>
          <p:cNvSpPr>
            <a:spLocks noGrp="1"/>
          </p:cNvSpPr>
          <p:nvPr>
            <p:ph sz="quarter" idx="1"/>
          </p:nvPr>
        </p:nvSpPr>
        <p:spPr>
          <a:xfrm>
            <a:off x="612775" y="1524000"/>
            <a:ext cx="8153400" cy="5181600"/>
          </a:xfrm>
        </p:spPr>
        <p:txBody>
          <a:bodyPr>
            <a:noAutofit/>
          </a:bodyPr>
          <a:lstStyle/>
          <a:p>
            <a:pPr marL="457200" indent="-457200" eaLnBrk="1" fontAlgn="auto" hangingPunct="1">
              <a:spcAft>
                <a:spcPts val="0"/>
              </a:spcAft>
              <a:buFont typeface="+mj-lt"/>
              <a:buAutoNum type="arabicPeriod" startAt="3"/>
              <a:defRPr/>
            </a:pPr>
            <a:r>
              <a:rPr lang="en-US" sz="2400" b="1" dirty="0"/>
              <a:t>During the Visit: Assess Patient and Initiate New Care Plan or Revise Existing Plan </a:t>
            </a:r>
          </a:p>
          <a:p>
            <a:pPr marL="457200" indent="-457200" eaLnBrk="1" fontAlgn="auto" hangingPunct="1">
              <a:spcAft>
                <a:spcPts val="0"/>
              </a:spcAft>
              <a:buFont typeface="Wingdings"/>
              <a:buNone/>
              <a:defRPr/>
            </a:pPr>
            <a:endParaRPr lang="en-US" sz="1000" b="1" dirty="0"/>
          </a:p>
          <a:p>
            <a:pPr marL="914400" indent="-457200" eaLnBrk="1" fontAlgn="auto" hangingPunct="1">
              <a:spcAft>
                <a:spcPts val="0"/>
              </a:spcAft>
              <a:buFont typeface="+mj-lt"/>
              <a:buAutoNum type="alphaUcPeriod"/>
              <a:defRPr/>
            </a:pPr>
            <a:r>
              <a:rPr lang="en-US" sz="2400" dirty="0"/>
              <a:t>Ask the patient about his/her goals for the visit, what factors contributed to hospital admission or ED visit, and what medications he/she is taking and on what schedule. </a:t>
            </a:r>
          </a:p>
          <a:p>
            <a:pPr marL="914400" indent="-457200" eaLnBrk="1" fontAlgn="auto" hangingPunct="1">
              <a:spcAft>
                <a:spcPts val="0"/>
              </a:spcAft>
              <a:buFont typeface="+mj-lt"/>
              <a:buAutoNum type="alphaUcPeriod"/>
              <a:defRPr/>
            </a:pPr>
            <a:r>
              <a:rPr lang="en-US" sz="2400" dirty="0"/>
              <a:t>Perform medication reconciliation with attention to the pre-hospital regimen. </a:t>
            </a:r>
          </a:p>
          <a:p>
            <a:pPr marL="914400" indent="-457200" eaLnBrk="1" fontAlgn="auto" hangingPunct="1">
              <a:spcAft>
                <a:spcPts val="0"/>
              </a:spcAft>
              <a:buFont typeface="+mj-lt"/>
              <a:buAutoNum type="alphaUcPeriod"/>
              <a:defRPr/>
            </a:pPr>
            <a:r>
              <a:rPr lang="en-US" sz="2400" dirty="0"/>
              <a:t>Determine need to adjust medications or dosages, follow up on test results, do monitoring or testing; discuss advance directives; discuss specific future treatments. </a:t>
            </a:r>
          </a:p>
          <a:p>
            <a:pPr marL="320040" indent="-320040" eaLnBrk="1" fontAlgn="auto" hangingPunct="1">
              <a:spcAft>
                <a:spcPts val="0"/>
              </a:spcAft>
              <a:buFont typeface="Wingdings"/>
              <a:buNone/>
              <a:defRPr/>
            </a:pPr>
            <a:endParaRPr 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3" name="Content Placeholder 2"/>
          <p:cNvSpPr>
            <a:spLocks noGrp="1"/>
          </p:cNvSpPr>
          <p:nvPr>
            <p:ph sz="quarter" idx="1"/>
          </p:nvPr>
        </p:nvSpPr>
        <p:spPr>
          <a:xfrm>
            <a:off x="612775" y="1600200"/>
            <a:ext cx="8153400" cy="4495800"/>
          </a:xfrm>
        </p:spPr>
        <p:txBody>
          <a:bodyPr>
            <a:noAutofit/>
          </a:bodyPr>
          <a:lstStyle/>
          <a:p>
            <a:pPr marL="457200" indent="-457200" eaLnBrk="1" fontAlgn="auto" hangingPunct="1">
              <a:spcAft>
                <a:spcPts val="0"/>
              </a:spcAft>
              <a:buFont typeface="+mj-lt"/>
              <a:buAutoNum type="arabicPeriod" startAt="3"/>
              <a:defRPr/>
            </a:pPr>
            <a:r>
              <a:rPr lang="en-US" sz="2400" b="1" dirty="0"/>
              <a:t>During the Visit: Assess Patient and Initiate New Care Plan or Revise Existing Plan </a:t>
            </a:r>
          </a:p>
          <a:p>
            <a:pPr marL="457200" indent="-457200" eaLnBrk="1" fontAlgn="auto" hangingPunct="1">
              <a:spcAft>
                <a:spcPts val="0"/>
              </a:spcAft>
              <a:buFont typeface="+mj-lt"/>
              <a:buAutoNum type="arabicPeriod" startAt="3"/>
              <a:defRPr/>
            </a:pPr>
            <a:endParaRPr lang="en-US" sz="2400" b="1" dirty="0"/>
          </a:p>
          <a:p>
            <a:pPr marL="914400" indent="-457200" eaLnBrk="1" fontAlgn="auto" hangingPunct="1">
              <a:spcAft>
                <a:spcPts val="0"/>
              </a:spcAft>
              <a:buFont typeface="+mj-lt"/>
              <a:buAutoNum type="alphaUcPeriod"/>
              <a:defRPr/>
            </a:pPr>
            <a:r>
              <a:rPr lang="en-US" sz="2400" dirty="0"/>
              <a:t>Instruct patient in self-management; have patient repeat back. </a:t>
            </a:r>
          </a:p>
          <a:p>
            <a:pPr marL="914400" indent="-457200" eaLnBrk="1" fontAlgn="auto" hangingPunct="1">
              <a:spcAft>
                <a:spcPts val="0"/>
              </a:spcAft>
              <a:buFont typeface="+mj-lt"/>
              <a:buAutoNum type="alphaUcPeriod"/>
              <a:defRPr/>
            </a:pPr>
            <a:r>
              <a:rPr lang="en-US" sz="2400" dirty="0"/>
              <a:t>Explain warning signs and how to respond; have patient repeat back. </a:t>
            </a:r>
          </a:p>
          <a:p>
            <a:pPr marL="914400" indent="-457200" eaLnBrk="1" fontAlgn="auto" hangingPunct="1">
              <a:spcAft>
                <a:spcPts val="0"/>
              </a:spcAft>
              <a:buFont typeface="+mj-lt"/>
              <a:buAutoNum type="alphaUcPeriod"/>
              <a:defRPr/>
            </a:pPr>
            <a:r>
              <a:rPr lang="en-US" sz="2400" dirty="0"/>
              <a:t>Provide instructions for seeking emergency and non-emergency after-hours care. (IHI) </a:t>
            </a:r>
          </a:p>
          <a:p>
            <a:pPr marL="320040" indent="-320040" eaLnBrk="1" fontAlgn="auto" hangingPunct="1">
              <a:spcAft>
                <a:spcPts val="0"/>
              </a:spcAft>
              <a:buFont typeface="Wingdings"/>
              <a:buNone/>
              <a:defRPr/>
            </a:pP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a:t>Outline of Presentation</a:t>
            </a:r>
          </a:p>
        </p:txBody>
      </p:sp>
      <p:sp>
        <p:nvSpPr>
          <p:cNvPr id="11267" name="Content Placeholder 2"/>
          <p:cNvSpPr>
            <a:spLocks noGrp="1"/>
          </p:cNvSpPr>
          <p:nvPr>
            <p:ph sz="quarter" idx="1"/>
          </p:nvPr>
        </p:nvSpPr>
        <p:spPr>
          <a:xfrm>
            <a:off x="609600" y="1981200"/>
            <a:ext cx="8153400" cy="4495800"/>
          </a:xfrm>
        </p:spPr>
        <p:txBody>
          <a:bodyPr/>
          <a:lstStyle/>
          <a:p>
            <a:r>
              <a:rPr lang="en-US" b="1"/>
              <a:t>Slides 3 – 85  </a:t>
            </a:r>
          </a:p>
          <a:p>
            <a:pPr lvl="1"/>
            <a:r>
              <a:rPr lang="en-US"/>
              <a:t>A</a:t>
            </a:r>
            <a:r>
              <a:rPr lang="en-US" b="1"/>
              <a:t> </a:t>
            </a:r>
            <a:r>
              <a:rPr lang="en-US"/>
              <a:t>review of the four leverage points of IHI’s Transitions of Care for Reducing Rehospitalizations</a:t>
            </a:r>
          </a:p>
          <a:p>
            <a:r>
              <a:rPr lang="en-US" b="1"/>
              <a:t>Slides 86 – 92</a:t>
            </a:r>
            <a:endParaRPr lang="en-US"/>
          </a:p>
          <a:p>
            <a:pPr lvl="1"/>
            <a:r>
              <a:rPr lang="en-US"/>
              <a:t>SETMA’s tools for fulfilling IHI’s Transitions of Care for Reducing Rehospitalizations</a:t>
            </a:r>
          </a:p>
          <a:p>
            <a:r>
              <a:rPr lang="en-US" b="1"/>
              <a:t>Slides 93 – 101</a:t>
            </a:r>
            <a:r>
              <a:rPr lang="en-US"/>
              <a:t>	</a:t>
            </a:r>
          </a:p>
          <a:p>
            <a:pPr lvl="1"/>
            <a:r>
              <a:rPr lang="en-US"/>
              <a:t>SETMA’s Points of Leverage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eaLnBrk="1" hangingPunct="1"/>
            <a:r>
              <a:rPr lang="en-US" sz="4000"/>
              <a:t>4.	At The Conclusion Of The Visit</a:t>
            </a:r>
          </a:p>
        </p:txBody>
      </p:sp>
      <p:sp>
        <p:nvSpPr>
          <p:cNvPr id="3" name="Content Placeholder 2"/>
          <p:cNvSpPr>
            <a:spLocks noGrp="1"/>
          </p:cNvSpPr>
          <p:nvPr>
            <p:ph sz="quarter" idx="1"/>
          </p:nvPr>
        </p:nvSpPr>
        <p:spPr>
          <a:xfrm>
            <a:off x="612775" y="1600200"/>
            <a:ext cx="8153400" cy="4800600"/>
          </a:xfrm>
        </p:spPr>
        <p:txBody>
          <a:bodyPr>
            <a:noAutofit/>
          </a:bodyPr>
          <a:lstStyle/>
          <a:p>
            <a:pPr marL="457200" indent="-457200" eaLnBrk="1" fontAlgn="auto" hangingPunct="1">
              <a:spcAft>
                <a:spcPts val="0"/>
              </a:spcAft>
              <a:buFont typeface="+mj-lt"/>
              <a:buAutoNum type="arabicPeriod" startAt="4"/>
              <a:defRPr/>
            </a:pPr>
            <a:r>
              <a:rPr lang="en-US" sz="2400" b="1" dirty="0"/>
              <a:t>At the Conclusion of the Visit: Communicate and Coordinate Ongoing Care Plan </a:t>
            </a:r>
          </a:p>
          <a:p>
            <a:pPr marL="457200" indent="-457200" eaLnBrk="1" fontAlgn="auto" hangingPunct="1">
              <a:spcAft>
                <a:spcPts val="0"/>
              </a:spcAft>
              <a:buFont typeface="+mj-lt"/>
              <a:buAutoNum type="arabicPeriod" startAt="4"/>
              <a:defRPr/>
            </a:pPr>
            <a:endParaRPr lang="en-US" sz="2400" b="1" dirty="0"/>
          </a:p>
          <a:p>
            <a:pPr marL="914400" indent="-457200" eaLnBrk="1" fontAlgn="auto" hangingPunct="1">
              <a:spcAft>
                <a:spcPts val="0"/>
              </a:spcAft>
              <a:buFont typeface="+mj-lt"/>
              <a:buAutoNum type="alphaUcPeriod"/>
              <a:defRPr/>
            </a:pPr>
            <a:r>
              <a:rPr lang="en-US" sz="2400" dirty="0"/>
              <a:t>Print reconciled, dated medication list and provide a copy to the patient, family, home health care nurse, and case manager, if appropriate. </a:t>
            </a:r>
          </a:p>
          <a:p>
            <a:pPr marL="914400" indent="-457200" eaLnBrk="1" fontAlgn="auto" hangingPunct="1">
              <a:spcAft>
                <a:spcPts val="0"/>
              </a:spcAft>
              <a:buFont typeface="+mj-lt"/>
              <a:buAutoNum type="alphaUcPeriod"/>
              <a:defRPr/>
            </a:pPr>
            <a:r>
              <a:rPr lang="en-US" sz="2400" dirty="0"/>
              <a:t>Communicate revisions of the care plan to the patient, family caregiver, home health care nurse, and case manager, if appropriate. </a:t>
            </a:r>
          </a:p>
          <a:p>
            <a:pPr marL="914400" indent="-457200" eaLnBrk="1" fontAlgn="auto" hangingPunct="1">
              <a:spcAft>
                <a:spcPts val="0"/>
              </a:spcAft>
              <a:buFont typeface="+mj-lt"/>
              <a:buAutoNum type="alphaUcPeriod"/>
              <a:defRPr/>
            </a:pPr>
            <a:r>
              <a:rPr lang="en-US" sz="2400" dirty="0"/>
              <a:t>Ensure that the next appointment is made, as appropriate.  (IHI) </a:t>
            </a:r>
          </a:p>
          <a:p>
            <a:pPr marL="320040" indent="-320040" eaLnBrk="1" fontAlgn="auto" hangingPunct="1">
              <a:spcAft>
                <a:spcPts val="0"/>
              </a:spcAft>
              <a:buFont typeface="Wingdings"/>
              <a:buNone/>
              <a:defRPr/>
            </a:pPr>
            <a:endParaRPr lang="en-US" sz="2400" dirty="0"/>
          </a:p>
          <a:p>
            <a:pPr marL="320040" indent="-320040" eaLnBrk="1" fontAlgn="auto" hangingPunct="1">
              <a:spcAft>
                <a:spcPts val="0"/>
              </a:spcAft>
              <a:buFont typeface="Wingdings"/>
              <a:buNone/>
              <a:defRPr/>
            </a:pPr>
            <a:endParaRPr lang="en-US" sz="2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pPr eaLnBrk="1" hangingPunct="1"/>
            <a:r>
              <a:rPr lang="en-US"/>
              <a:t>1. Timely Access To Care</a:t>
            </a:r>
          </a:p>
        </p:txBody>
      </p:sp>
      <p:sp>
        <p:nvSpPr>
          <p:cNvPr id="30723" name="Content Placeholder 2"/>
          <p:cNvSpPr>
            <a:spLocks noGrp="1"/>
          </p:cNvSpPr>
          <p:nvPr>
            <p:ph sz="quarter" idx="1"/>
          </p:nvPr>
        </p:nvSpPr>
        <p:spPr>
          <a:xfrm>
            <a:off x="228600" y="1600200"/>
            <a:ext cx="8537575" cy="4495800"/>
          </a:xfrm>
        </p:spPr>
        <p:txBody>
          <a:bodyPr/>
          <a:lstStyle/>
          <a:p>
            <a:pPr eaLnBrk="1" hangingPunct="1">
              <a:buFont typeface="Wingdings" pitchFamily="2" charset="2"/>
              <a:buNone/>
            </a:pPr>
            <a:r>
              <a:rPr lang="en-US" sz="3200" b="1"/>
              <a:t>Recommended Changes:</a:t>
            </a:r>
          </a:p>
          <a:p>
            <a:pPr eaLnBrk="1" hangingPunct="1"/>
            <a:endParaRPr lang="en-US" sz="2400"/>
          </a:p>
          <a:p>
            <a:pPr eaLnBrk="1" hangingPunct="1"/>
            <a:r>
              <a:rPr lang="en-US" sz="2400"/>
              <a:t>Provide timely access to care following a hospitalization.</a:t>
            </a:r>
          </a:p>
          <a:p>
            <a:pPr eaLnBrk="1" hangingPunct="1"/>
            <a:endParaRPr lang="en-US" sz="2400"/>
          </a:p>
          <a:p>
            <a:pPr eaLnBrk="1" hangingPunct="1"/>
            <a:r>
              <a:rPr lang="en-US" sz="2400"/>
              <a:t>Review on a daily basis information received from the hospital about admissions and anticipated discharges.</a:t>
            </a:r>
          </a:p>
          <a:p>
            <a:pPr eaLnBrk="1" hangingPunct="1"/>
            <a:endParaRPr lang="en-US" sz="2400"/>
          </a:p>
          <a:p>
            <a:pPr eaLnBrk="1" hangingPunct="1"/>
            <a:r>
              <a:rPr lang="en-US" sz="2400"/>
              <a:t>Provide appropriate level and type of follow-up for high-risk, moderate-risk, and low-risk discharged patients. (IHI)</a:t>
            </a:r>
          </a:p>
          <a:p>
            <a:pPr eaLnBrk="1" hangingPunct="1">
              <a:buFont typeface="Wingdings" pitchFamily="2" charset="2"/>
              <a:buNone/>
            </a:pPr>
            <a:endParaRPr lang="en-US" sz="2400"/>
          </a:p>
          <a:p>
            <a:pPr eaLnBrk="1" hangingPunct="1">
              <a:buFont typeface="Wingdings" pitchFamily="2" charset="2"/>
              <a:buNone/>
            </a:pPr>
            <a:endParaRPr lang="en-US"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228600"/>
            <a:ext cx="8153400" cy="990600"/>
          </a:xfrm>
        </p:spPr>
        <p:txBody>
          <a:bodyPr/>
          <a:lstStyle/>
          <a:p>
            <a:pPr eaLnBrk="1" hangingPunct="1"/>
            <a:r>
              <a:rPr lang="en-US"/>
              <a:t>1. Timely Access To Care</a:t>
            </a:r>
            <a:endParaRPr lang="en-US">
              <a:solidFill>
                <a:srgbClr val="C00000"/>
              </a:solidFill>
            </a:endParaRPr>
          </a:p>
        </p:txBody>
      </p:sp>
      <p:sp>
        <p:nvSpPr>
          <p:cNvPr id="3" name="Content Placeholder 2"/>
          <p:cNvSpPr>
            <a:spLocks noGrp="1"/>
          </p:cNvSpPr>
          <p:nvPr>
            <p:ph sz="quarter" idx="1"/>
          </p:nvPr>
        </p:nvSpPr>
        <p:spPr>
          <a:xfrm>
            <a:off x="0" y="1524000"/>
            <a:ext cx="8766175" cy="5105400"/>
          </a:xfrm>
        </p:spPr>
        <p:txBody>
          <a:bodyPr>
            <a:noAutofit/>
          </a:bodyPr>
          <a:lstStyle/>
          <a:p>
            <a:pPr marL="320040" indent="-320040" algn="ctr" eaLnBrk="1" fontAlgn="auto" hangingPunct="1">
              <a:spcAft>
                <a:spcPts val="0"/>
              </a:spcAft>
              <a:buFont typeface="Wingdings" pitchFamily="2" charset="2"/>
              <a:buNone/>
              <a:defRPr/>
            </a:pPr>
            <a:r>
              <a:rPr lang="en-US" sz="3200" b="1" dirty="0">
                <a:solidFill>
                  <a:srgbClr val="C00000"/>
                </a:solidFill>
              </a:rPr>
              <a:t>Nine Typical Failures</a:t>
            </a:r>
          </a:p>
          <a:p>
            <a:pPr marL="320040" indent="-320040" eaLnBrk="1" fontAlgn="auto" hangingPunct="1">
              <a:spcAft>
                <a:spcPts val="0"/>
              </a:spcAft>
              <a:buFont typeface="Wingdings" pitchFamily="2" charset="2"/>
              <a:buNone/>
              <a:defRPr/>
            </a:pPr>
            <a:endParaRPr lang="en-US" sz="1000" b="1" dirty="0"/>
          </a:p>
          <a:p>
            <a:pPr marL="457200" indent="-457200" eaLnBrk="1" fontAlgn="auto" hangingPunct="1">
              <a:spcAft>
                <a:spcPts val="0"/>
              </a:spcAft>
              <a:buFont typeface="+mj-lt"/>
              <a:buAutoNum type="arabicPeriod"/>
              <a:defRPr/>
            </a:pPr>
            <a:r>
              <a:rPr lang="en-US" sz="2400" dirty="0"/>
              <a:t>Primary or specialty care physician does not know his or her patient has been admitted or discharged because of the lack of an alert system from hospital to office; </a:t>
            </a:r>
          </a:p>
          <a:p>
            <a:pPr marL="457200" indent="-457200" eaLnBrk="1" fontAlgn="auto" hangingPunct="1">
              <a:spcAft>
                <a:spcPts val="0"/>
              </a:spcAft>
              <a:buFont typeface="+mj-lt"/>
              <a:buAutoNum type="arabicPeriod"/>
              <a:defRPr/>
            </a:pPr>
            <a:r>
              <a:rPr lang="en-US" sz="2400" dirty="0"/>
              <a:t>Hospital physicians cannot easily reach the office practice physicians because the outpatient physicians are busy with patients in the office or have difficulties with phone access and leaving messages; </a:t>
            </a:r>
          </a:p>
          <a:p>
            <a:pPr marL="457200" indent="-457200" eaLnBrk="1" fontAlgn="auto" hangingPunct="1">
              <a:spcAft>
                <a:spcPts val="0"/>
              </a:spcAft>
              <a:buFont typeface="+mj-lt"/>
              <a:buAutoNum type="arabicPeriod"/>
              <a:defRPr/>
            </a:pPr>
            <a:r>
              <a:rPr lang="en-US" sz="2400" dirty="0"/>
              <a:t>Lack of person-to-person contact between hospital and office practice staff is caused by an absence of identified individuals to coordinate communication on each end;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pPr eaLnBrk="1" hangingPunct="1"/>
            <a:r>
              <a:rPr lang="en-US"/>
              <a:t>1. Timely Access To Care</a:t>
            </a:r>
            <a:endParaRPr lang="en-US" b="1">
              <a:solidFill>
                <a:srgbClr val="C00000"/>
              </a:solidFill>
            </a:endParaRPr>
          </a:p>
        </p:txBody>
      </p:sp>
      <p:sp>
        <p:nvSpPr>
          <p:cNvPr id="32771" name="Content Placeholder 2"/>
          <p:cNvSpPr>
            <a:spLocks noGrp="1"/>
          </p:cNvSpPr>
          <p:nvPr>
            <p:ph sz="quarter" idx="1"/>
          </p:nvPr>
        </p:nvSpPr>
        <p:spPr>
          <a:xfrm>
            <a:off x="612775" y="1600200"/>
            <a:ext cx="8153400" cy="4876800"/>
          </a:xfrm>
        </p:spPr>
        <p:txBody>
          <a:bodyPr/>
          <a:lstStyle/>
          <a:p>
            <a:pPr marL="457200" indent="-457200" algn="ctr" eaLnBrk="1" hangingPunct="1">
              <a:buFont typeface="Wingdings" pitchFamily="2" charset="2"/>
              <a:buNone/>
            </a:pPr>
            <a:r>
              <a:rPr lang="en-US" sz="3200" b="1">
                <a:solidFill>
                  <a:srgbClr val="C00000"/>
                </a:solidFill>
              </a:rPr>
              <a:t>Nine Typical Failures</a:t>
            </a:r>
          </a:p>
          <a:p>
            <a:pPr marL="457200" indent="-457200" eaLnBrk="1" hangingPunct="1">
              <a:buFont typeface="Tw Cen MT" pitchFamily="34" charset="0"/>
              <a:buAutoNum type="arabicPeriod" startAt="4"/>
            </a:pPr>
            <a:endParaRPr lang="en-US" sz="1000"/>
          </a:p>
          <a:p>
            <a:pPr marL="457200" indent="-457200" eaLnBrk="1" hangingPunct="1">
              <a:buFont typeface="Tw Cen MT" pitchFamily="34" charset="0"/>
              <a:buAutoNum type="arabicPeriod" startAt="4"/>
            </a:pPr>
            <a:r>
              <a:rPr lang="en-US" sz="2400"/>
              <a:t>Patient is told to schedule an appointment with his or her primary or specialty care provider, but is confused about whom he or she should see, by when, and why; </a:t>
            </a:r>
          </a:p>
          <a:p>
            <a:pPr marL="457200" indent="-457200" eaLnBrk="1" hangingPunct="1">
              <a:buFont typeface="Tw Cen MT" pitchFamily="34" charset="0"/>
              <a:buAutoNum type="arabicPeriod" startAt="4"/>
            </a:pPr>
            <a:r>
              <a:rPr lang="en-US" sz="2400"/>
              <a:t>Knowledge gap for those patients whose condition rapidly deteriorates with respect to whom to contact for help.</a:t>
            </a:r>
          </a:p>
          <a:p>
            <a:pPr marL="457200" indent="-457200" eaLnBrk="1" hangingPunct="1">
              <a:buFont typeface="Tw Cen MT" pitchFamily="34" charset="0"/>
              <a:buAutoNum type="arabicPeriod" startAt="4"/>
            </a:pPr>
            <a:r>
              <a:rPr lang="en-US" sz="2400"/>
              <a:t>Lack of agreement and clarity about whether hospital or office practice staff are responsible for providing post-discharge phone contact and scheduling home health care services;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pPr eaLnBrk="1" hangingPunct="1"/>
            <a:r>
              <a:rPr lang="en-US"/>
              <a:t>1. Timely Access To Care</a:t>
            </a:r>
            <a:endParaRPr lang="en-US" b="1">
              <a:solidFill>
                <a:srgbClr val="C00000"/>
              </a:solidFill>
            </a:endParaRPr>
          </a:p>
        </p:txBody>
      </p:sp>
      <p:sp>
        <p:nvSpPr>
          <p:cNvPr id="33795" name="Content Placeholder 2"/>
          <p:cNvSpPr>
            <a:spLocks noGrp="1"/>
          </p:cNvSpPr>
          <p:nvPr>
            <p:ph sz="quarter" idx="1"/>
          </p:nvPr>
        </p:nvSpPr>
        <p:spPr>
          <a:xfrm>
            <a:off x="612775" y="1600200"/>
            <a:ext cx="8153400" cy="4953000"/>
          </a:xfrm>
        </p:spPr>
        <p:txBody>
          <a:bodyPr/>
          <a:lstStyle/>
          <a:p>
            <a:pPr marL="457200" indent="-457200" algn="ctr" eaLnBrk="1" hangingPunct="1">
              <a:buFont typeface="Wingdings" pitchFamily="2" charset="2"/>
              <a:buNone/>
            </a:pPr>
            <a:r>
              <a:rPr lang="en-US" sz="3200" b="1">
                <a:solidFill>
                  <a:srgbClr val="C00000"/>
                </a:solidFill>
              </a:rPr>
              <a:t>Nine Typical Failures</a:t>
            </a:r>
          </a:p>
          <a:p>
            <a:pPr marL="457200" indent="-457200" eaLnBrk="1" hangingPunct="1">
              <a:buFont typeface="Wingdings" pitchFamily="2" charset="2"/>
              <a:buNone/>
            </a:pPr>
            <a:endParaRPr lang="en-US" sz="1000"/>
          </a:p>
          <a:p>
            <a:pPr marL="457200" indent="-457200" eaLnBrk="1" hangingPunct="1">
              <a:buFont typeface="Tw Cen MT" pitchFamily="34" charset="0"/>
              <a:buAutoNum type="arabicPeriod" startAt="7"/>
            </a:pPr>
            <a:r>
              <a:rPr lang="en-US" sz="2400"/>
              <a:t>Lack of open appointments in the office practice schedule for post-discharge visits within 48 hours; </a:t>
            </a:r>
          </a:p>
          <a:p>
            <a:pPr marL="457200" indent="-457200" eaLnBrk="1" hangingPunct="1">
              <a:buFont typeface="Tw Cen MT" pitchFamily="34" charset="0"/>
              <a:buAutoNum type="arabicPeriod" startAt="7"/>
            </a:pPr>
            <a:r>
              <a:rPr lang="en-US" sz="2400"/>
              <a:t>Information from the primary care physician (i.e., feed forward) about a newly admitted patient is often unavailable to the hospital staff doing the initial admission assessment and medication reconciliation; </a:t>
            </a:r>
          </a:p>
          <a:p>
            <a:pPr marL="457200" indent="-457200" eaLnBrk="1" hangingPunct="1">
              <a:buFont typeface="Tw Cen MT" pitchFamily="34" charset="0"/>
              <a:buAutoNum type="arabicPeriod" startAt="7"/>
            </a:pPr>
            <a:r>
              <a:rPr lang="en-US" sz="2400"/>
              <a:t>Patient discharge information is not standardized with respect to data elements, format, and mode of transmission; each physician may provide different information about the patient at discharge. (IHI)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pPr eaLnBrk="1" hangingPunct="1"/>
            <a:r>
              <a:rPr lang="en-US"/>
              <a:t>Diagnostic Worksheet - 1</a:t>
            </a:r>
          </a:p>
        </p:txBody>
      </p:sp>
      <p:pic>
        <p:nvPicPr>
          <p:cNvPr id="34819"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03313" y="1828800"/>
            <a:ext cx="7172325" cy="44958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pPr eaLnBrk="1" hangingPunct="1"/>
            <a:r>
              <a:rPr lang="en-US"/>
              <a:t>Diagnostic Worksheet - 2</a:t>
            </a:r>
          </a:p>
        </p:txBody>
      </p:sp>
      <p:pic>
        <p:nvPicPr>
          <p:cNvPr id="35843"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50900" y="1905000"/>
            <a:ext cx="7677150" cy="44958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152400"/>
            <a:ext cx="8686800" cy="1143000"/>
          </a:xfrm>
        </p:spPr>
        <p:txBody>
          <a:bodyPr/>
          <a:lstStyle/>
          <a:p>
            <a:pPr eaLnBrk="1" hangingPunct="1"/>
            <a:r>
              <a:rPr lang="en-US" sz="3200"/>
              <a:t>Check List – Post-Hospital Follow-Up Visits</a:t>
            </a:r>
          </a:p>
        </p:txBody>
      </p:sp>
      <p:pic>
        <p:nvPicPr>
          <p:cNvPr id="3686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90600" y="1611313"/>
            <a:ext cx="7086600" cy="503396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pPr eaLnBrk="1" hangingPunct="1"/>
            <a:r>
              <a:rPr lang="en-US"/>
              <a:t>Laying the Foundation</a:t>
            </a:r>
          </a:p>
        </p:txBody>
      </p:sp>
      <p:sp>
        <p:nvSpPr>
          <p:cNvPr id="37891" name="Content Placeholder 3"/>
          <p:cNvSpPr>
            <a:spLocks noGrp="1"/>
          </p:cNvSpPr>
          <p:nvPr>
            <p:ph sz="quarter" idx="1"/>
          </p:nvPr>
        </p:nvSpPr>
        <p:spPr>
          <a:xfrm>
            <a:off x="612775" y="1600200"/>
            <a:ext cx="8153400" cy="4876800"/>
          </a:xfrm>
        </p:spPr>
        <p:txBody>
          <a:bodyPr/>
          <a:lstStyle/>
          <a:p>
            <a:pPr eaLnBrk="1" hangingPunct="1"/>
            <a:endParaRPr lang="en-US" sz="2400"/>
          </a:p>
          <a:p>
            <a:pPr eaLnBrk="1" hangingPunct="1"/>
            <a:r>
              <a:rPr lang="en-US" sz="2400"/>
              <a:t>We recommend that office practices lay the foundation for optimal patient follow-up by:</a:t>
            </a:r>
          </a:p>
          <a:p>
            <a:pPr eaLnBrk="1" hangingPunct="1">
              <a:buFont typeface="Wingdings" pitchFamily="2" charset="2"/>
              <a:buNone/>
            </a:pPr>
            <a:r>
              <a:rPr lang="en-US" sz="1000"/>
              <a:t> </a:t>
            </a:r>
          </a:p>
          <a:p>
            <a:pPr marL="833438" lvl="1" indent="-514350" eaLnBrk="1" hangingPunct="1">
              <a:buFont typeface="Tw Cen MT" pitchFamily="34" charset="0"/>
              <a:buAutoNum type="arabicPeriod"/>
            </a:pPr>
            <a:r>
              <a:rPr lang="en-US" sz="3200"/>
              <a:t>Jointly designing the discharge summary document with hospital and emergency department physicians </a:t>
            </a:r>
          </a:p>
          <a:p>
            <a:pPr marL="833438" lvl="1" indent="-514350" eaLnBrk="1" hangingPunct="1">
              <a:buFont typeface="Tw Cen MT" pitchFamily="34" charset="0"/>
              <a:buAutoNum type="arabicPeriod"/>
            </a:pPr>
            <a:r>
              <a:rPr lang="en-US" sz="3200"/>
              <a:t>Creating capacity in their clinic schedules to anticipate the need for post-discharge appointments. (IHI)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pPr eaLnBrk="1" hangingPunct="1"/>
            <a:r>
              <a:rPr lang="en-US"/>
              <a:t>Joint Design</a:t>
            </a:r>
          </a:p>
        </p:txBody>
      </p:sp>
      <p:sp>
        <p:nvSpPr>
          <p:cNvPr id="38915" name="Content Placeholder 3"/>
          <p:cNvSpPr>
            <a:spLocks noGrp="1"/>
          </p:cNvSpPr>
          <p:nvPr>
            <p:ph sz="quarter" idx="1"/>
          </p:nvPr>
        </p:nvSpPr>
        <p:spPr>
          <a:xfrm>
            <a:off x="612775" y="1524000"/>
            <a:ext cx="8153400" cy="5334000"/>
          </a:xfrm>
        </p:spPr>
        <p:txBody>
          <a:bodyPr/>
          <a:lstStyle/>
          <a:p>
            <a:pPr eaLnBrk="1" hangingPunct="1"/>
            <a:r>
              <a:rPr lang="en-US" sz="2400"/>
              <a:t>The primary care practice and the hospitalists and/or other hospital-based clinicians should agree on the content of information about the patient that needs to be shared, the format of the document, and the preferred methods for communication. </a:t>
            </a:r>
          </a:p>
          <a:p>
            <a:pPr eaLnBrk="1" hangingPunct="1"/>
            <a:r>
              <a:rPr lang="en-US" sz="2400"/>
              <a:t>The communication system should be designed as a two-way system so that information from the practice to the hospital can occur upon admission and as needed throughout the hospital stay (e.g., medications, prior treatment plans, social support information, etc.) and from the hospital to the practice upon admission, throughout the hospitalization (as needed), and at discharge. (IHI)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609600" y="228600"/>
            <a:ext cx="8153400" cy="990600"/>
          </a:xfrm>
        </p:spPr>
        <p:txBody>
          <a:bodyPr/>
          <a:lstStyle/>
          <a:p>
            <a:pPr eaLnBrk="1" hangingPunct="1"/>
            <a:r>
              <a:rPr lang="en-US"/>
              <a:t>Introduction</a:t>
            </a:r>
          </a:p>
        </p:txBody>
      </p:sp>
      <p:sp>
        <p:nvSpPr>
          <p:cNvPr id="12291" name="Content Placeholder 4"/>
          <p:cNvSpPr>
            <a:spLocks noGrp="1"/>
          </p:cNvSpPr>
          <p:nvPr>
            <p:ph sz="quarter" idx="1"/>
          </p:nvPr>
        </p:nvSpPr>
        <p:spPr>
          <a:xfrm>
            <a:off x="612775" y="1600200"/>
            <a:ext cx="8153400" cy="4495800"/>
          </a:xfrm>
        </p:spPr>
        <p:txBody>
          <a:bodyPr/>
          <a:lstStyle/>
          <a:p>
            <a:pPr eaLnBrk="1" hangingPunct="1"/>
            <a:endParaRPr lang="en-US" sz="2400"/>
          </a:p>
          <a:p>
            <a:pPr eaLnBrk="1" hangingPunct="1"/>
            <a:r>
              <a:rPr lang="en-US" sz="2400"/>
              <a:t>The slides which are direct quotes from the IHI  document are noted as “</a:t>
            </a:r>
            <a:r>
              <a:rPr lang="en-US" sz="2400" b="1"/>
              <a:t>(IHI)</a:t>
            </a:r>
            <a:r>
              <a:rPr lang="en-US" sz="2400"/>
              <a:t>”.  Quotation marks are not used for convenience in this “not-for-publication,” in-house presentation.  </a:t>
            </a:r>
          </a:p>
          <a:p>
            <a:pPr eaLnBrk="1" hangingPunct="1"/>
            <a:endParaRPr lang="en-US" sz="2400"/>
          </a:p>
          <a:p>
            <a:pPr eaLnBrk="1" hangingPunct="1"/>
            <a:r>
              <a:rPr lang="en-US" sz="2400"/>
              <a:t>Slides that do not have that designation are either conclusions based on the IHI work, or a part of SETMA’s experience.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pPr eaLnBrk="1" hangingPunct="1"/>
            <a:r>
              <a:rPr lang="en-US"/>
              <a:t>Joint Design</a:t>
            </a:r>
          </a:p>
        </p:txBody>
      </p:sp>
      <p:sp>
        <p:nvSpPr>
          <p:cNvPr id="4" name="Content Placeholder 3"/>
          <p:cNvSpPr>
            <a:spLocks noGrp="1"/>
          </p:cNvSpPr>
          <p:nvPr>
            <p:ph sz="quarter" idx="1"/>
          </p:nvPr>
        </p:nvSpPr>
        <p:spPr>
          <a:xfrm>
            <a:off x="612775" y="1600200"/>
            <a:ext cx="8153400" cy="4876800"/>
          </a:xfrm>
        </p:spPr>
        <p:txBody>
          <a:bodyPr>
            <a:normAutofit lnSpcReduction="10000"/>
          </a:bodyPr>
          <a:lstStyle/>
          <a:p>
            <a:pPr marL="320040" indent="-320040" eaLnBrk="1" fontAlgn="auto" hangingPunct="1">
              <a:spcAft>
                <a:spcPts val="0"/>
              </a:spcAft>
              <a:buFont typeface="Wingdings"/>
              <a:buChar char=""/>
              <a:defRPr/>
            </a:pPr>
            <a:r>
              <a:rPr lang="en-US" sz="2400" dirty="0"/>
              <a:t>The following elements can be included in the agreement or protocol between the two parties:</a:t>
            </a:r>
          </a:p>
          <a:p>
            <a:pPr marL="822960" lvl="1" indent="-457200" eaLnBrk="1" fontAlgn="auto" hangingPunct="1">
              <a:spcAft>
                <a:spcPts val="0"/>
              </a:spcAft>
              <a:buFont typeface="+mj-lt"/>
              <a:buAutoNum type="arabicPeriod"/>
              <a:defRPr/>
            </a:pPr>
            <a:r>
              <a:rPr lang="en-US" sz="2100" dirty="0"/>
              <a:t>The timing of communication concerning admission and discharge </a:t>
            </a:r>
          </a:p>
          <a:p>
            <a:pPr marL="822960" lvl="1" indent="-457200" eaLnBrk="1" fontAlgn="auto" hangingPunct="1">
              <a:spcAft>
                <a:spcPts val="0"/>
              </a:spcAft>
              <a:buFont typeface="+mj-lt"/>
              <a:buAutoNum type="arabicPeriod"/>
              <a:defRPr/>
            </a:pPr>
            <a:r>
              <a:rPr lang="en-US" sz="2100" dirty="0"/>
              <a:t>How the information will be sent or transmitted (e.g., fax, cell phone, secure e-mail, pager, directly from information system)</a:t>
            </a:r>
          </a:p>
          <a:p>
            <a:pPr marL="822960" lvl="1" indent="-457200" eaLnBrk="1" fontAlgn="auto" hangingPunct="1">
              <a:spcAft>
                <a:spcPts val="0"/>
              </a:spcAft>
              <a:buFont typeface="+mj-lt"/>
              <a:buAutoNum type="arabicPeriod"/>
              <a:defRPr/>
            </a:pPr>
            <a:r>
              <a:rPr lang="en-US" sz="2100" dirty="0"/>
              <a:t>Who is responsible for scheduling the post-hospital follow-up visit </a:t>
            </a:r>
          </a:p>
          <a:p>
            <a:pPr marL="822960" lvl="1" indent="-457200" eaLnBrk="1" fontAlgn="auto" hangingPunct="1">
              <a:spcAft>
                <a:spcPts val="0"/>
              </a:spcAft>
              <a:buFont typeface="+mj-lt"/>
              <a:buAutoNum type="arabicPeriod"/>
              <a:defRPr/>
            </a:pPr>
            <a:r>
              <a:rPr lang="en-US" sz="2100" dirty="0"/>
              <a:t>What specific information will be included by each party on admission, during hospitalization, and upon discharge in the hospital discharge summary or ED visit summary </a:t>
            </a:r>
          </a:p>
          <a:p>
            <a:pPr marL="320040" indent="-320040" eaLnBrk="1" fontAlgn="auto" hangingPunct="1">
              <a:spcAft>
                <a:spcPts val="0"/>
              </a:spcAft>
              <a:buFont typeface="Wingdings"/>
              <a:buChar char=""/>
              <a:defRPr/>
            </a:pPr>
            <a:r>
              <a:rPr lang="en-US" sz="2400" dirty="0"/>
              <a:t>Practice and hospital clinicians and/or care-team members may wish to visit each other’s locations as a way to share information about their respective processes and to clarify and refine any communication issues. (IHI)</a:t>
            </a:r>
          </a:p>
          <a:p>
            <a:pPr marL="320040" indent="-320040" eaLnBrk="1" fontAlgn="auto" hangingPunct="1">
              <a:spcAft>
                <a:spcPts val="0"/>
              </a:spcAft>
              <a:buFont typeface="Wingdings"/>
              <a:buChar char=""/>
              <a:defRPr/>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pPr eaLnBrk="1" hangingPunct="1"/>
            <a:r>
              <a:rPr lang="en-US"/>
              <a:t>1.  Creating Access</a:t>
            </a:r>
          </a:p>
        </p:txBody>
      </p:sp>
      <p:sp>
        <p:nvSpPr>
          <p:cNvPr id="40963" name="Content Placeholder 3"/>
          <p:cNvSpPr>
            <a:spLocks noGrp="1"/>
          </p:cNvSpPr>
          <p:nvPr>
            <p:ph sz="quarter" idx="1"/>
          </p:nvPr>
        </p:nvSpPr>
        <p:spPr>
          <a:xfrm>
            <a:off x="612775" y="1600200"/>
            <a:ext cx="8153400" cy="4876800"/>
          </a:xfrm>
        </p:spPr>
        <p:txBody>
          <a:bodyPr/>
          <a:lstStyle/>
          <a:p>
            <a:pPr eaLnBrk="1" hangingPunct="1"/>
            <a:r>
              <a:rPr lang="en-US" sz="2400"/>
              <a:t>To provide timely access to care following a hospitalization, providers in an office practice must anticipate the needs of each patient and have capacity in their clinic schedules for the appropriate level of contact.</a:t>
            </a:r>
          </a:p>
          <a:p>
            <a:pPr eaLnBrk="1" hangingPunct="1"/>
            <a:r>
              <a:rPr lang="en-US" sz="2400"/>
              <a:t>Practices can use a number of strategies for creating capacity in their clinic schedules to anticipate the need for post-discharge appointments. Practices with advanced clinic access systems have open appointment slots each day in their scheduling system to meet the same- day needs of all their patients, including those recently discharge from the hospital. Information on advanced access systems is available at (IHI)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pPr eaLnBrk="1" hangingPunct="1"/>
            <a:r>
              <a:rPr lang="en-US"/>
              <a:t>1.	Creating Access</a:t>
            </a:r>
          </a:p>
        </p:txBody>
      </p:sp>
      <p:sp>
        <p:nvSpPr>
          <p:cNvPr id="4" name="Content Placeholder 3"/>
          <p:cNvSpPr>
            <a:spLocks noGrp="1"/>
          </p:cNvSpPr>
          <p:nvPr>
            <p:ph sz="quarter" idx="1"/>
          </p:nvPr>
        </p:nvSpPr>
        <p:spPr>
          <a:xfrm>
            <a:off x="612775" y="1600200"/>
            <a:ext cx="8153400" cy="5257800"/>
          </a:xfrm>
        </p:spPr>
        <p:txBody>
          <a:bodyPr>
            <a:noAutofit/>
          </a:bodyPr>
          <a:lstStyle/>
          <a:p>
            <a:pPr marL="0" indent="-320040" eaLnBrk="1" fontAlgn="auto" hangingPunct="1">
              <a:spcBef>
                <a:spcPts val="0"/>
              </a:spcBef>
              <a:spcAft>
                <a:spcPts val="0"/>
              </a:spcAft>
              <a:buFont typeface="Wingdings"/>
              <a:buNone/>
              <a:defRPr/>
            </a:pPr>
            <a:endParaRPr lang="en-US" sz="2400" dirty="0"/>
          </a:p>
          <a:p>
            <a:pPr marL="0" indent="-320040" algn="ctr" eaLnBrk="1" fontAlgn="auto" hangingPunct="1">
              <a:spcBef>
                <a:spcPts val="0"/>
              </a:spcBef>
              <a:spcAft>
                <a:spcPts val="0"/>
              </a:spcAft>
              <a:buFont typeface="Wingdings"/>
              <a:buNone/>
              <a:defRPr/>
            </a:pPr>
            <a:r>
              <a:rPr lang="en-US" sz="3200" b="1" dirty="0"/>
              <a:t>Making Changes</a:t>
            </a:r>
          </a:p>
          <a:p>
            <a:pPr marL="0" indent="-320040" algn="ctr" eaLnBrk="1" fontAlgn="auto" hangingPunct="1">
              <a:spcBef>
                <a:spcPts val="0"/>
              </a:spcBef>
              <a:spcAft>
                <a:spcPts val="0"/>
              </a:spcAft>
              <a:buFont typeface="Wingdings"/>
              <a:buNone/>
              <a:defRPr/>
            </a:pPr>
            <a:endParaRPr lang="en-US" sz="3200" b="1" dirty="0"/>
          </a:p>
          <a:p>
            <a:pPr marL="0" indent="-320040" eaLnBrk="1" fontAlgn="auto" hangingPunct="1">
              <a:spcBef>
                <a:spcPts val="0"/>
              </a:spcBef>
              <a:spcAft>
                <a:spcPts val="0"/>
              </a:spcAft>
              <a:buFont typeface="Wingdings"/>
              <a:buNone/>
              <a:defRPr/>
            </a:pPr>
            <a:r>
              <a:rPr lang="en-US" sz="2400" dirty="0"/>
              <a:t>Once the practice has systematized communications and</a:t>
            </a:r>
          </a:p>
          <a:p>
            <a:pPr marL="0" indent="-320040" eaLnBrk="1" fontAlgn="auto" hangingPunct="1">
              <a:spcBef>
                <a:spcPts val="0"/>
              </a:spcBef>
              <a:spcAft>
                <a:spcPts val="0"/>
              </a:spcAft>
              <a:buFont typeface="Wingdings"/>
              <a:buNone/>
              <a:defRPr/>
            </a:pPr>
            <a:r>
              <a:rPr lang="en-US" sz="2400" dirty="0"/>
              <a:t>ensured its ability to schedule patients for follow-up visits,</a:t>
            </a:r>
          </a:p>
          <a:p>
            <a:pPr marL="0" indent="-320040" eaLnBrk="1" fontAlgn="auto" hangingPunct="1">
              <a:spcBef>
                <a:spcPts val="0"/>
              </a:spcBef>
              <a:spcAft>
                <a:spcPts val="0"/>
              </a:spcAft>
              <a:buFont typeface="Wingdings"/>
              <a:buNone/>
              <a:defRPr/>
            </a:pPr>
            <a:r>
              <a:rPr lang="en-US" sz="2400" dirty="0"/>
              <a:t>it can then design an optimal system for:</a:t>
            </a:r>
          </a:p>
          <a:p>
            <a:pPr marL="320040" indent="-320040" eaLnBrk="1" fontAlgn="auto" hangingPunct="1">
              <a:spcAft>
                <a:spcPts val="0"/>
              </a:spcAft>
              <a:buFont typeface="Wingdings"/>
              <a:buNone/>
              <a:defRPr/>
            </a:pPr>
            <a:endParaRPr lang="en-US" sz="1000" dirty="0"/>
          </a:p>
          <a:p>
            <a:pPr marL="914400" indent="-457200" eaLnBrk="1" fontAlgn="auto" hangingPunct="1">
              <a:spcBef>
                <a:spcPts val="0"/>
              </a:spcBef>
              <a:spcAft>
                <a:spcPts val="0"/>
              </a:spcAft>
              <a:buFont typeface="+mj-lt"/>
              <a:buAutoNum type="arabicPeriod"/>
              <a:defRPr/>
            </a:pPr>
            <a:r>
              <a:rPr lang="en-US" sz="2400" dirty="0"/>
              <a:t>actually providing timely and appropriate care following a hospitalization, and </a:t>
            </a:r>
          </a:p>
          <a:p>
            <a:pPr marL="914400" indent="-457200" eaLnBrk="1" fontAlgn="auto" hangingPunct="1">
              <a:spcBef>
                <a:spcPts val="0"/>
              </a:spcBef>
              <a:spcAft>
                <a:spcPts val="0"/>
              </a:spcAft>
              <a:buFont typeface="+mj-lt"/>
              <a:buAutoNum type="arabicPeriod"/>
              <a:defRPr/>
            </a:pPr>
            <a:r>
              <a:rPr lang="en-US" sz="2400" dirty="0"/>
              <a:t>coordinating with other clinicians and support services for ongoing care. (IHI)</a:t>
            </a:r>
          </a:p>
          <a:p>
            <a:pPr marL="320040" indent="-320040" eaLnBrk="1" fontAlgn="auto" hangingPunct="1">
              <a:spcAft>
                <a:spcPts val="0"/>
              </a:spcAft>
              <a:buFont typeface="Wingdings"/>
              <a:buNone/>
              <a:defRPr/>
            </a:pPr>
            <a:endParaRPr lang="en-US" sz="1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pPr eaLnBrk="1" hangingPunct="1"/>
            <a:r>
              <a:rPr lang="en-US"/>
              <a:t>Making Changes in Access</a:t>
            </a:r>
          </a:p>
        </p:txBody>
      </p:sp>
      <p:sp>
        <p:nvSpPr>
          <p:cNvPr id="4" name="Content Placeholder 3"/>
          <p:cNvSpPr>
            <a:spLocks noGrp="1"/>
          </p:cNvSpPr>
          <p:nvPr>
            <p:ph sz="quarter" idx="1"/>
          </p:nvPr>
        </p:nvSpPr>
        <p:spPr>
          <a:xfrm>
            <a:off x="612775" y="1524000"/>
            <a:ext cx="8153400" cy="5334000"/>
          </a:xfrm>
        </p:spPr>
        <p:txBody>
          <a:bodyPr>
            <a:noAutofit/>
          </a:bodyPr>
          <a:lstStyle/>
          <a:p>
            <a:pPr marL="0" indent="0" eaLnBrk="1" fontAlgn="auto" hangingPunct="1">
              <a:spcAft>
                <a:spcPts val="0"/>
              </a:spcAft>
              <a:buFont typeface="Wingdings"/>
              <a:buNone/>
              <a:defRPr/>
            </a:pPr>
            <a:r>
              <a:rPr lang="en-US" sz="2400" b="1" i="1" dirty="0"/>
              <a:t>Review on a daily basis information received from the hospital about admissions and anticipated discharges.</a:t>
            </a:r>
          </a:p>
          <a:p>
            <a:pPr marL="0" indent="0" eaLnBrk="1" fontAlgn="auto" hangingPunct="1">
              <a:spcAft>
                <a:spcPts val="0"/>
              </a:spcAft>
              <a:buFont typeface="Wingdings"/>
              <a:buNone/>
              <a:defRPr/>
            </a:pPr>
            <a:endParaRPr lang="en-US" sz="1000" b="1" i="1" dirty="0"/>
          </a:p>
          <a:p>
            <a:pPr marL="914400" indent="-457200" eaLnBrk="1" fontAlgn="auto" hangingPunct="1">
              <a:spcBef>
                <a:spcPts val="0"/>
              </a:spcBef>
              <a:spcAft>
                <a:spcPts val="0"/>
              </a:spcAft>
              <a:buFont typeface="+mj-lt"/>
              <a:buAutoNum type="arabicPeriod"/>
              <a:defRPr/>
            </a:pPr>
            <a:r>
              <a:rPr lang="en-US" sz="2400" dirty="0"/>
              <a:t>Check electronic transmission of information from the hospital or initiate daily contact with a designated hospital contact to obtain and act on information about hospitalized patients; </a:t>
            </a:r>
          </a:p>
          <a:p>
            <a:pPr marL="914400" indent="-457200" eaLnBrk="1" fontAlgn="auto" hangingPunct="1">
              <a:spcBef>
                <a:spcPts val="0"/>
              </a:spcBef>
              <a:spcAft>
                <a:spcPts val="0"/>
              </a:spcAft>
              <a:buFont typeface="+mj-lt"/>
              <a:buAutoNum type="arabicPeriod"/>
              <a:defRPr/>
            </a:pPr>
            <a:r>
              <a:rPr lang="en-US" sz="2400" dirty="0"/>
              <a:t>Contact the designated hospital contact person to </a:t>
            </a:r>
            <a:r>
              <a:rPr lang="en-US" sz="2400" b="1" dirty="0"/>
              <a:t>(a)</a:t>
            </a:r>
            <a:r>
              <a:rPr lang="en-US" sz="2400" dirty="0"/>
              <a:t> clarify any information about patients’ clinical status and needs at discharge, especially patients at high or moderate risk for readmission; and </a:t>
            </a:r>
            <a:r>
              <a:rPr lang="en-US" sz="2400" b="1" dirty="0"/>
              <a:t>(b)</a:t>
            </a:r>
            <a:r>
              <a:rPr lang="en-US" sz="2400" dirty="0"/>
              <a:t> provide any additional information that might be needed about the patient to the hospitalist or hospital-based clinicians; and </a:t>
            </a:r>
          </a:p>
          <a:p>
            <a:pPr marL="914400" indent="-457200" eaLnBrk="1" fontAlgn="auto" hangingPunct="1">
              <a:spcBef>
                <a:spcPts val="0"/>
              </a:spcBef>
              <a:spcAft>
                <a:spcPts val="0"/>
              </a:spcAft>
              <a:buFont typeface="+mj-lt"/>
              <a:buAutoNum type="arabicPeriod"/>
              <a:defRPr/>
            </a:pPr>
            <a:endParaRPr lang="en-US" sz="2400" dirty="0"/>
          </a:p>
          <a:p>
            <a:pPr marL="320040" indent="-320040" eaLnBrk="1" fontAlgn="auto" hangingPunct="1">
              <a:spcAft>
                <a:spcPts val="0"/>
              </a:spcAft>
              <a:buFont typeface="Wingdings"/>
              <a:buChar char=""/>
              <a:defRPr/>
            </a:pPr>
            <a:endParaRPr lang="en-US" sz="2400" b="1"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228600"/>
            <a:ext cx="8153400" cy="990600"/>
          </a:xfrm>
        </p:spPr>
        <p:txBody>
          <a:bodyPr/>
          <a:lstStyle/>
          <a:p>
            <a:pPr eaLnBrk="1" hangingPunct="1"/>
            <a:r>
              <a:rPr lang="en-US"/>
              <a:t>Making Changes in Access</a:t>
            </a:r>
          </a:p>
        </p:txBody>
      </p:sp>
      <p:sp>
        <p:nvSpPr>
          <p:cNvPr id="44035" name="Content Placeholder 3"/>
          <p:cNvSpPr>
            <a:spLocks noGrp="1"/>
          </p:cNvSpPr>
          <p:nvPr>
            <p:ph sz="quarter" idx="1"/>
          </p:nvPr>
        </p:nvSpPr>
        <p:spPr>
          <a:xfrm>
            <a:off x="612775" y="1600200"/>
            <a:ext cx="8153400" cy="4876800"/>
          </a:xfrm>
        </p:spPr>
        <p:txBody>
          <a:bodyPr/>
          <a:lstStyle/>
          <a:p>
            <a:pPr marL="457200" indent="-457200" eaLnBrk="1" hangingPunct="1">
              <a:buFont typeface="Wingdings" pitchFamily="2" charset="2"/>
              <a:buNone/>
            </a:pPr>
            <a:r>
              <a:rPr lang="en-US" sz="2400"/>
              <a:t>	</a:t>
            </a:r>
          </a:p>
          <a:p>
            <a:pPr marL="457200" indent="-457200" eaLnBrk="1" hangingPunct="1"/>
            <a:r>
              <a:rPr lang="en-US" sz="2400"/>
              <a:t>Include the hospital report in the patient medical record and share information during daily huddles with the physician and other members of the care team in preparation for the post-discharge visit.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lstStyle/>
          <a:p>
            <a:pPr eaLnBrk="1" hangingPunct="1"/>
            <a:r>
              <a:rPr lang="en-US"/>
              <a:t>Making Changes in Access</a:t>
            </a:r>
          </a:p>
        </p:txBody>
      </p:sp>
      <p:sp>
        <p:nvSpPr>
          <p:cNvPr id="45059" name="Content Placeholder 3"/>
          <p:cNvSpPr>
            <a:spLocks noGrp="1"/>
          </p:cNvSpPr>
          <p:nvPr>
            <p:ph sz="quarter" idx="1"/>
          </p:nvPr>
        </p:nvSpPr>
        <p:spPr>
          <a:xfrm>
            <a:off x="612775" y="1600200"/>
            <a:ext cx="8153400" cy="4876800"/>
          </a:xfrm>
        </p:spPr>
        <p:txBody>
          <a:bodyPr/>
          <a:lstStyle/>
          <a:p>
            <a:pPr marL="457200" indent="-457200" eaLnBrk="1" hangingPunct="1">
              <a:buFont typeface="Tw Cen MT" pitchFamily="34" charset="0"/>
              <a:buAutoNum type="arabicPeriod"/>
            </a:pPr>
            <a:r>
              <a:rPr lang="en-US" sz="2400"/>
              <a:t>Explore how the primary care physician might participate in the discharge process, e.g., attending the discussions about the patient’s care plan before or during discharge, either in person or remotely. </a:t>
            </a:r>
          </a:p>
          <a:p>
            <a:pPr marL="457200" indent="-457200" eaLnBrk="1" hangingPunct="1">
              <a:buFont typeface="Tw Cen MT" pitchFamily="34" charset="0"/>
              <a:buAutoNum type="arabicPeriod"/>
            </a:pPr>
            <a:r>
              <a:rPr lang="en-US" sz="2400"/>
              <a:t>Explore how the practice can proactively provide the hospital(s) with a list of its high-risk patients so that staff at the hospital(s) can notify the practice on admission.</a:t>
            </a:r>
          </a:p>
          <a:p>
            <a:pPr marL="457200" indent="-457200" eaLnBrk="1" hangingPunct="1">
              <a:buFont typeface="Tw Cen MT" pitchFamily="34" charset="0"/>
              <a:buAutoNum type="arabicPeriod"/>
            </a:pPr>
            <a:r>
              <a:rPr lang="en-US" sz="2400"/>
              <a:t>Schedule regular meetings for the office practice and the hospital key contact to review individual cases and ensure coordination and communication.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pPr eaLnBrk="1" hangingPunct="1"/>
            <a:r>
              <a:rPr lang="en-US"/>
              <a:t>Making Changes in Access</a:t>
            </a:r>
          </a:p>
        </p:txBody>
      </p:sp>
      <p:sp>
        <p:nvSpPr>
          <p:cNvPr id="4" name="Content Placeholder 3"/>
          <p:cNvSpPr>
            <a:spLocks noGrp="1"/>
          </p:cNvSpPr>
          <p:nvPr>
            <p:ph sz="quarter" idx="1"/>
          </p:nvPr>
        </p:nvSpPr>
        <p:spPr>
          <a:xfrm>
            <a:off x="612775" y="1600200"/>
            <a:ext cx="8153400" cy="4876800"/>
          </a:xfrm>
        </p:spPr>
        <p:txBody>
          <a:bodyPr>
            <a:noAutofit/>
          </a:bodyPr>
          <a:lstStyle/>
          <a:p>
            <a:pPr marL="320040" indent="-320040" eaLnBrk="1" fontAlgn="auto" hangingPunct="1">
              <a:spcAft>
                <a:spcPts val="0"/>
              </a:spcAft>
              <a:buFont typeface="Wingdings"/>
              <a:buChar char=""/>
              <a:defRPr/>
            </a:pPr>
            <a:endParaRPr lang="en-US" sz="2400" dirty="0"/>
          </a:p>
          <a:p>
            <a:pPr marL="457200" indent="-457200" eaLnBrk="1" fontAlgn="auto" hangingPunct="1">
              <a:spcAft>
                <a:spcPts val="0"/>
              </a:spcAft>
              <a:buFont typeface="+mj-lt"/>
              <a:buAutoNum type="arabicPeriod" startAt="4"/>
              <a:defRPr/>
            </a:pPr>
            <a:r>
              <a:rPr lang="en-US" sz="2400" b="1" dirty="0"/>
              <a:t>Place a liaison from the practice in the hospital</a:t>
            </a:r>
            <a:r>
              <a:rPr lang="en-US" sz="2400" dirty="0"/>
              <a:t>. At Family Care Network in Whatcom County, WA, the liaison facilitates the coordination of care by sharing information about the patient with the hospital team, flags the admission in the practice information system, triages anticipated post-discharge issues to the office practice nurse, makes the patient follow-up appointment, and notifies the practice when the patient is discharged. (IHI)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228600"/>
            <a:ext cx="8153400" cy="990600"/>
          </a:xfrm>
        </p:spPr>
        <p:txBody>
          <a:bodyPr/>
          <a:lstStyle/>
          <a:p>
            <a:pPr eaLnBrk="1" hangingPunct="1"/>
            <a:r>
              <a:rPr lang="en-US"/>
              <a:t>Making Changes in Access</a:t>
            </a:r>
          </a:p>
        </p:txBody>
      </p:sp>
      <p:sp>
        <p:nvSpPr>
          <p:cNvPr id="4" name="Content Placeholder 3"/>
          <p:cNvSpPr>
            <a:spLocks noGrp="1"/>
          </p:cNvSpPr>
          <p:nvPr>
            <p:ph sz="quarter" idx="1"/>
          </p:nvPr>
        </p:nvSpPr>
        <p:spPr>
          <a:xfrm>
            <a:off x="612775" y="1524000"/>
            <a:ext cx="8153400" cy="5334000"/>
          </a:xfrm>
        </p:spPr>
        <p:txBody>
          <a:bodyPr>
            <a:noAutofit/>
          </a:bodyPr>
          <a:lstStyle/>
          <a:p>
            <a:pPr marL="0" indent="0" eaLnBrk="1" fontAlgn="auto" hangingPunct="1">
              <a:spcAft>
                <a:spcPts val="0"/>
              </a:spcAft>
              <a:buFont typeface="Wingdings"/>
              <a:buNone/>
              <a:defRPr/>
            </a:pPr>
            <a:r>
              <a:rPr lang="en-US" sz="2400" b="1" i="1" dirty="0"/>
              <a:t>Provide appropriate level and type of follow-up for high-risk, moderate-risk, and low-risk discharged patients.  </a:t>
            </a:r>
            <a:r>
              <a:rPr lang="en-US" sz="2400" dirty="0"/>
              <a:t>Patients who have been identified by the hospital clinicians as being at:</a:t>
            </a:r>
          </a:p>
          <a:p>
            <a:pPr marL="0" indent="0" eaLnBrk="1" fontAlgn="auto" hangingPunct="1">
              <a:spcAft>
                <a:spcPts val="0"/>
              </a:spcAft>
              <a:buFont typeface="Wingdings"/>
              <a:buNone/>
              <a:defRPr/>
            </a:pPr>
            <a:endParaRPr lang="en-US" sz="1000" dirty="0"/>
          </a:p>
          <a:p>
            <a:pPr marL="457200" indent="-457200" eaLnBrk="1" fontAlgn="auto" hangingPunct="1">
              <a:spcAft>
                <a:spcPts val="0"/>
              </a:spcAft>
              <a:buFont typeface="+mj-lt"/>
              <a:buAutoNum type="arabicPeriod"/>
              <a:defRPr/>
            </a:pPr>
            <a:r>
              <a:rPr lang="en-US" sz="2400" b="1" dirty="0"/>
              <a:t>High risk for readmission </a:t>
            </a:r>
            <a:r>
              <a:rPr lang="en-US" sz="2400" dirty="0"/>
              <a:t>should be seen by home health care or a primary care provider within 48 hours after discharge. </a:t>
            </a:r>
          </a:p>
          <a:p>
            <a:pPr marL="457200" indent="-457200" eaLnBrk="1" fontAlgn="auto" hangingPunct="1">
              <a:spcAft>
                <a:spcPts val="0"/>
              </a:spcAft>
              <a:buFont typeface="+mj-lt"/>
              <a:buAutoNum type="arabicPeriod"/>
              <a:defRPr/>
            </a:pPr>
            <a:r>
              <a:rPr lang="en-US" sz="2400" b="1" dirty="0"/>
              <a:t>Moderate-risk patients </a:t>
            </a:r>
            <a:r>
              <a:rPr lang="en-US" sz="2400" dirty="0"/>
              <a:t>should receive a follow-up phone call within 48 hours and be seen by a physician (or other provider) within five days. </a:t>
            </a:r>
          </a:p>
          <a:p>
            <a:pPr marL="457200" indent="-457200" eaLnBrk="1" fontAlgn="auto" hangingPunct="1">
              <a:spcAft>
                <a:spcPts val="0"/>
              </a:spcAft>
              <a:buFont typeface="+mj-lt"/>
              <a:buAutoNum type="arabicPeriod"/>
              <a:defRPr/>
            </a:pPr>
            <a:r>
              <a:rPr lang="en-US" sz="2400" b="1" dirty="0"/>
              <a:t>Low risk for readmissions</a:t>
            </a:r>
            <a:r>
              <a:rPr lang="en-US" sz="2400" dirty="0"/>
              <a:t>, an office visit should be scheduled per order of the discharging physician. (IHI)</a:t>
            </a:r>
            <a:endParaRPr lang="en-US" sz="2400" b="1"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pPr eaLnBrk="1" hangingPunct="1"/>
            <a:r>
              <a:rPr lang="en-US"/>
              <a:t>Categorization of Risk</a:t>
            </a:r>
          </a:p>
        </p:txBody>
      </p:sp>
      <p:sp>
        <p:nvSpPr>
          <p:cNvPr id="4" name="Content Placeholder 3"/>
          <p:cNvSpPr>
            <a:spLocks noGrp="1"/>
          </p:cNvSpPr>
          <p:nvPr>
            <p:ph sz="quarter" idx="1"/>
          </p:nvPr>
        </p:nvSpPr>
        <p:spPr>
          <a:xfrm>
            <a:off x="612775" y="1600200"/>
            <a:ext cx="8153400" cy="5257800"/>
          </a:xfrm>
        </p:spPr>
        <p:txBody>
          <a:bodyPr>
            <a:noAutofit/>
          </a:bodyPr>
          <a:lstStyle/>
          <a:p>
            <a:pPr marL="0" indent="-320040" eaLnBrk="1" fontAlgn="auto" hangingPunct="1">
              <a:spcBef>
                <a:spcPts val="0"/>
              </a:spcBef>
              <a:spcAft>
                <a:spcPts val="0"/>
              </a:spcAft>
              <a:buFont typeface="Wingdings"/>
              <a:buChar char=""/>
              <a:defRPr/>
            </a:pPr>
            <a:r>
              <a:rPr lang="en-US" sz="2000" b="1" dirty="0"/>
              <a:t>High-Risk Patients</a:t>
            </a:r>
          </a:p>
          <a:p>
            <a:pPr marL="0" indent="-320040" eaLnBrk="1" fontAlgn="auto" hangingPunct="1">
              <a:spcBef>
                <a:spcPts val="0"/>
              </a:spcBef>
              <a:spcAft>
                <a:spcPts val="0"/>
              </a:spcAft>
              <a:buFont typeface="Wingdings"/>
              <a:buChar char=""/>
              <a:defRPr/>
            </a:pPr>
            <a:endParaRPr lang="en-US" sz="1000" b="1" dirty="0"/>
          </a:p>
          <a:p>
            <a:pPr marL="914400" lvl="1" indent="-274320" eaLnBrk="1" fontAlgn="auto" hangingPunct="1">
              <a:spcBef>
                <a:spcPts val="0"/>
              </a:spcBef>
              <a:spcAft>
                <a:spcPts val="0"/>
              </a:spcAft>
              <a:buFont typeface="Wingdings 2"/>
              <a:buChar char=""/>
              <a:defRPr/>
            </a:pPr>
            <a:r>
              <a:rPr lang="en-US" sz="2000" dirty="0"/>
              <a:t>Patient has been admitted two or more times in the past year. </a:t>
            </a:r>
          </a:p>
          <a:p>
            <a:pPr marL="914400" lvl="1" indent="-274320" eaLnBrk="1" fontAlgn="auto" hangingPunct="1">
              <a:spcBef>
                <a:spcPts val="0"/>
              </a:spcBef>
              <a:spcAft>
                <a:spcPts val="0"/>
              </a:spcAft>
              <a:buFont typeface="Wingdings 2"/>
              <a:buChar char=""/>
              <a:defRPr/>
            </a:pPr>
            <a:r>
              <a:rPr lang="en-US" sz="2000" dirty="0"/>
              <a:t>Patient is unable to teach back, or the patient or family caregiver has a low degree of confidence to carry out self-care at home. </a:t>
            </a:r>
          </a:p>
          <a:p>
            <a:pPr marL="914400" lvl="1" indent="-274320" eaLnBrk="1" fontAlgn="auto" hangingPunct="1">
              <a:spcBef>
                <a:spcPts val="0"/>
              </a:spcBef>
              <a:spcAft>
                <a:spcPts val="0"/>
              </a:spcAft>
              <a:buFont typeface="Wingdings 2"/>
              <a:buChar char=""/>
              <a:defRPr/>
            </a:pPr>
            <a:endParaRPr lang="en-US" sz="1000" dirty="0"/>
          </a:p>
          <a:p>
            <a:pPr marL="0" indent="-320040" eaLnBrk="1" fontAlgn="auto" hangingPunct="1">
              <a:spcBef>
                <a:spcPts val="0"/>
              </a:spcBef>
              <a:spcAft>
                <a:spcPts val="0"/>
              </a:spcAft>
              <a:buFont typeface="Wingdings"/>
              <a:buChar char=""/>
              <a:defRPr/>
            </a:pPr>
            <a:r>
              <a:rPr lang="en-US" sz="2000" b="1" dirty="0"/>
              <a:t>Moderate-Risk Patients</a:t>
            </a:r>
          </a:p>
          <a:p>
            <a:pPr marL="0" indent="-320040" eaLnBrk="1" fontAlgn="auto" hangingPunct="1">
              <a:spcBef>
                <a:spcPts val="0"/>
              </a:spcBef>
              <a:spcAft>
                <a:spcPts val="0"/>
              </a:spcAft>
              <a:buFont typeface="Wingdings"/>
              <a:buChar char=""/>
              <a:defRPr/>
            </a:pPr>
            <a:endParaRPr lang="en-US" sz="1000" b="1" dirty="0"/>
          </a:p>
          <a:p>
            <a:pPr marL="914400" lvl="1" indent="-274320" eaLnBrk="1" fontAlgn="auto" hangingPunct="1">
              <a:spcBef>
                <a:spcPts val="0"/>
              </a:spcBef>
              <a:spcAft>
                <a:spcPts val="0"/>
              </a:spcAft>
              <a:buFont typeface="Wingdings 2"/>
              <a:buChar char=""/>
              <a:defRPr/>
            </a:pPr>
            <a:r>
              <a:rPr lang="en-US" sz="2000" dirty="0"/>
              <a:t>Patient has been admitted once in the past year. </a:t>
            </a:r>
          </a:p>
          <a:p>
            <a:pPr marL="914400" lvl="1" indent="-274320" eaLnBrk="1" fontAlgn="auto" hangingPunct="1">
              <a:spcBef>
                <a:spcPts val="0"/>
              </a:spcBef>
              <a:spcAft>
                <a:spcPts val="0"/>
              </a:spcAft>
              <a:buFont typeface="Wingdings 2"/>
              <a:buChar char=""/>
              <a:defRPr/>
            </a:pPr>
            <a:r>
              <a:rPr lang="en-US" sz="2000" dirty="0"/>
              <a:t>Patient or family caregiver has a moderate degree of confidence to carry out self-care at home, based on Teach Back results. </a:t>
            </a:r>
          </a:p>
          <a:p>
            <a:pPr marL="914400" lvl="1" indent="-274320" eaLnBrk="1" fontAlgn="auto" hangingPunct="1">
              <a:spcBef>
                <a:spcPts val="0"/>
              </a:spcBef>
              <a:spcAft>
                <a:spcPts val="0"/>
              </a:spcAft>
              <a:buFont typeface="Wingdings 2" pitchFamily="18" charset="2"/>
              <a:buNone/>
              <a:defRPr/>
            </a:pPr>
            <a:endParaRPr lang="en-US" sz="1000" dirty="0"/>
          </a:p>
          <a:p>
            <a:pPr marL="0" indent="-320040" eaLnBrk="1" fontAlgn="auto" hangingPunct="1">
              <a:spcBef>
                <a:spcPts val="0"/>
              </a:spcBef>
              <a:spcAft>
                <a:spcPts val="0"/>
              </a:spcAft>
              <a:buFont typeface="Wingdings"/>
              <a:buChar char=""/>
              <a:defRPr/>
            </a:pPr>
            <a:r>
              <a:rPr lang="en-US" sz="2000" b="1" dirty="0"/>
              <a:t>Low-Risk Patients</a:t>
            </a:r>
          </a:p>
          <a:p>
            <a:pPr marL="0" indent="-320040" eaLnBrk="1" fontAlgn="auto" hangingPunct="1">
              <a:spcBef>
                <a:spcPts val="0"/>
              </a:spcBef>
              <a:spcAft>
                <a:spcPts val="0"/>
              </a:spcAft>
              <a:buFont typeface="Wingdings"/>
              <a:buChar char=""/>
              <a:defRPr/>
            </a:pPr>
            <a:endParaRPr lang="en-US" sz="1000" b="1" dirty="0"/>
          </a:p>
          <a:p>
            <a:pPr marL="914400" lvl="1" indent="-274320" eaLnBrk="1" fontAlgn="auto" hangingPunct="1">
              <a:spcBef>
                <a:spcPts val="0"/>
              </a:spcBef>
              <a:spcAft>
                <a:spcPts val="0"/>
              </a:spcAft>
              <a:buFont typeface="Wingdings 2"/>
              <a:buChar char=""/>
              <a:defRPr/>
            </a:pPr>
            <a:r>
              <a:rPr lang="en-US" sz="2000" dirty="0"/>
              <a:t>Patient has had no other hospital admissions in the past year. </a:t>
            </a:r>
          </a:p>
          <a:p>
            <a:pPr marL="914400" lvl="1" indent="-274320" eaLnBrk="1" fontAlgn="auto" hangingPunct="1">
              <a:spcBef>
                <a:spcPts val="0"/>
              </a:spcBef>
              <a:spcAft>
                <a:spcPts val="0"/>
              </a:spcAft>
              <a:buFont typeface="Wingdings 2"/>
              <a:buChar char=""/>
              <a:defRPr/>
            </a:pPr>
            <a:r>
              <a:rPr lang="en-US" sz="2000" dirty="0"/>
              <a:t>Patient or family caregiver has high degree of confidence and can teach back how to carry out self-management (IHI)</a:t>
            </a:r>
          </a:p>
          <a:p>
            <a:pPr marL="320040" indent="-320040" eaLnBrk="1" fontAlgn="auto" hangingPunct="1">
              <a:spcAft>
                <a:spcPts val="0"/>
              </a:spcAft>
              <a:buFont typeface="Wingdings"/>
              <a:buChar char=""/>
              <a:defRPr/>
            </a:pPr>
            <a:endParaRPr lang="en-US" sz="2400" dirty="0"/>
          </a:p>
          <a:p>
            <a:pPr marL="320040" indent="-320040" eaLnBrk="1" fontAlgn="auto" hangingPunct="1">
              <a:spcAft>
                <a:spcPts val="0"/>
              </a:spcAft>
              <a:buFont typeface="Wingdings"/>
              <a:buChar char=""/>
              <a:defRPr/>
            </a:pPr>
            <a:endParaRPr lang="en-US" sz="2400" dirty="0"/>
          </a:p>
          <a:p>
            <a:pPr marL="0" indent="0" eaLnBrk="1" fontAlgn="auto" hangingPunct="1">
              <a:spcAft>
                <a:spcPts val="0"/>
              </a:spcAft>
              <a:buFont typeface="Wingdings"/>
              <a:buNone/>
              <a:defRPr/>
            </a:pP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12775" y="228600"/>
            <a:ext cx="8153400" cy="990600"/>
          </a:xfrm>
        </p:spPr>
        <p:txBody>
          <a:bodyPr/>
          <a:lstStyle/>
          <a:p>
            <a:pPr eaLnBrk="1" hangingPunct="1"/>
            <a:r>
              <a:rPr lang="en-US"/>
              <a:t>Post-Discharge Phone Calls</a:t>
            </a:r>
          </a:p>
        </p:txBody>
      </p:sp>
      <p:sp>
        <p:nvSpPr>
          <p:cNvPr id="49155" name="Content Placeholder 3"/>
          <p:cNvSpPr>
            <a:spLocks noGrp="1"/>
          </p:cNvSpPr>
          <p:nvPr>
            <p:ph sz="quarter" idx="1"/>
          </p:nvPr>
        </p:nvSpPr>
        <p:spPr>
          <a:xfrm>
            <a:off x="612775" y="1600200"/>
            <a:ext cx="8153400" cy="4876800"/>
          </a:xfrm>
        </p:spPr>
        <p:txBody>
          <a:bodyPr/>
          <a:lstStyle/>
          <a:p>
            <a:pPr eaLnBrk="1" hangingPunct="1"/>
            <a:endParaRPr lang="en-US" sz="2400"/>
          </a:p>
          <a:p>
            <a:pPr eaLnBrk="1" hangingPunct="1"/>
            <a:r>
              <a:rPr lang="en-US" sz="2400"/>
              <a:t>Many hospitals as well as health care plans, home health care agencies, and others are now conducting post-discharge follow-up phone calls with their patients. </a:t>
            </a:r>
          </a:p>
          <a:p>
            <a:pPr eaLnBrk="1" hangingPunct="1"/>
            <a:r>
              <a:rPr lang="en-US" sz="2400"/>
              <a:t>An office practice should know who is reaching out to their patients and avoid duplication. </a:t>
            </a:r>
          </a:p>
          <a:p>
            <a:pPr eaLnBrk="1" hangingPunct="1"/>
            <a:r>
              <a:rPr lang="en-US" sz="2400"/>
              <a:t>Patient information and educational materials across providers should be consistent, redundant calls reduced, and patients made aware of who will be contacting them, for what purpose, and within what time period. (IHI)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r>
              <a:rPr lang="en-US"/>
              <a:t>IHI How-To Guides</a:t>
            </a:r>
          </a:p>
        </p:txBody>
      </p:sp>
      <p:sp>
        <p:nvSpPr>
          <p:cNvPr id="13315" name="Content Placeholder 2"/>
          <p:cNvSpPr>
            <a:spLocks noGrp="1"/>
          </p:cNvSpPr>
          <p:nvPr>
            <p:ph sz="quarter" idx="1"/>
          </p:nvPr>
        </p:nvSpPr>
        <p:spPr>
          <a:xfrm>
            <a:off x="612775" y="1600200"/>
            <a:ext cx="8153400" cy="5029200"/>
          </a:xfrm>
        </p:spPr>
        <p:txBody>
          <a:bodyPr/>
          <a:lstStyle/>
          <a:p>
            <a:pPr eaLnBrk="1" hangingPunct="1"/>
            <a:endParaRPr lang="en-US" sz="2200"/>
          </a:p>
          <a:p>
            <a:pPr eaLnBrk="1" hangingPunct="1"/>
            <a:endParaRPr lang="en-US" sz="2200"/>
          </a:p>
          <a:p>
            <a:pPr eaLnBrk="1" hangingPunct="1"/>
            <a:r>
              <a:rPr lang="en-US" sz="2200"/>
              <a:t>IHI also provides additional How-to Guides for:</a:t>
            </a:r>
          </a:p>
          <a:p>
            <a:pPr eaLnBrk="1" hangingPunct="1"/>
            <a:endParaRPr lang="en-US" sz="800"/>
          </a:p>
          <a:p>
            <a:pPr lvl="1" eaLnBrk="1" hangingPunct="1"/>
            <a:r>
              <a:rPr lang="en-US" sz="2000" i="1"/>
              <a:t>How-to Guide: Improving Transitions from the </a:t>
            </a:r>
            <a:r>
              <a:rPr lang="en-US" sz="2000" b="1" i="1"/>
              <a:t>Hospital to Post-Acute Care Settings</a:t>
            </a:r>
            <a:r>
              <a:rPr lang="en-US" sz="2000" i="1"/>
              <a:t> to Reduce Avoidable Rehospitalizations </a:t>
            </a:r>
            <a:endParaRPr lang="en-US" sz="2000"/>
          </a:p>
          <a:p>
            <a:pPr lvl="1" eaLnBrk="1" hangingPunct="1"/>
            <a:r>
              <a:rPr lang="en-US" sz="2000" i="1"/>
              <a:t>How-to Guide: Improving Transitions from the </a:t>
            </a:r>
            <a:r>
              <a:rPr lang="en-US" sz="2000" b="1" i="1"/>
              <a:t>Hospital to Skilled Nursing Facilities</a:t>
            </a:r>
            <a:r>
              <a:rPr lang="en-US" sz="2000" i="1"/>
              <a:t> to Reduce Avoidable Rehospitalizations </a:t>
            </a:r>
            <a:endParaRPr lang="en-US" sz="2000"/>
          </a:p>
          <a:p>
            <a:pPr lvl="1" eaLnBrk="1" hangingPunct="1"/>
            <a:r>
              <a:rPr lang="en-US" sz="2000" i="1"/>
              <a:t>How-to Guide: Improving Transitions from the </a:t>
            </a:r>
            <a:r>
              <a:rPr lang="en-US" sz="2000" b="1"/>
              <a:t>Hospital to Home Health Care </a:t>
            </a:r>
            <a:r>
              <a:rPr lang="en-US" sz="2000" i="1"/>
              <a:t>to Reduce Avoidable Rehospitalizations (IHI)</a:t>
            </a:r>
            <a:endParaRPr lang="en-US" sz="2200"/>
          </a:p>
          <a:p>
            <a:pPr lvl="1" eaLnBrk="1" hangingPunct="1">
              <a:buFont typeface="Wingdings 2" pitchFamily="18" charset="2"/>
              <a:buNone/>
            </a:pPr>
            <a:endParaRPr lang="en-US" sz="2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pPr eaLnBrk="1" hangingPunct="1"/>
            <a:r>
              <a:rPr lang="en-US"/>
              <a:t>Post-Discharge Phone Calls</a:t>
            </a:r>
          </a:p>
        </p:txBody>
      </p:sp>
      <p:sp>
        <p:nvSpPr>
          <p:cNvPr id="46083" name="Content Placeholder 3"/>
          <p:cNvSpPr>
            <a:spLocks noGrp="1"/>
          </p:cNvSpPr>
          <p:nvPr>
            <p:ph sz="quarter" idx="1"/>
          </p:nvPr>
        </p:nvSpPr>
        <p:spPr>
          <a:xfrm>
            <a:off x="612775" y="1524000"/>
            <a:ext cx="8153400" cy="5257800"/>
          </a:xfrm>
        </p:spPr>
        <p:txBody>
          <a:bodyPr/>
          <a:lstStyle/>
          <a:p>
            <a:pPr eaLnBrk="1" hangingPunct="1">
              <a:defRPr/>
            </a:pPr>
            <a:endParaRPr lang="en-US" sz="2400" dirty="0"/>
          </a:p>
          <a:p>
            <a:pPr eaLnBrk="1" hangingPunct="1">
              <a:defRPr/>
            </a:pPr>
            <a:r>
              <a:rPr lang="en-US" sz="2400" dirty="0"/>
              <a:t>A call from a primary care provider ensures that patients are contacted by someone they know and with whom they have a relationship. </a:t>
            </a:r>
          </a:p>
          <a:p>
            <a:pPr eaLnBrk="1" hangingPunct="1">
              <a:defRPr/>
            </a:pPr>
            <a:r>
              <a:rPr lang="en-US" sz="2400" dirty="0"/>
              <a:t>This communication provides an opportunity:</a:t>
            </a:r>
          </a:p>
          <a:p>
            <a:pPr eaLnBrk="1" hangingPunct="1">
              <a:defRPr/>
            </a:pPr>
            <a:endParaRPr lang="en-US" sz="1000" dirty="0"/>
          </a:p>
          <a:p>
            <a:pPr marL="914400" indent="-457200" eaLnBrk="1" hangingPunct="1">
              <a:buFont typeface="+mj-lt"/>
              <a:buAutoNum type="arabicPeriod"/>
              <a:defRPr/>
            </a:pPr>
            <a:r>
              <a:rPr lang="en-US" sz="2400" dirty="0"/>
              <a:t>To adjust the risk assessment received from the hospital; </a:t>
            </a:r>
          </a:p>
          <a:p>
            <a:pPr marL="914400" indent="-457200" eaLnBrk="1" hangingPunct="1">
              <a:buFont typeface="+mj-lt"/>
              <a:buAutoNum type="arabicPeriod"/>
              <a:defRPr/>
            </a:pPr>
            <a:r>
              <a:rPr lang="en-US" sz="2400" dirty="0"/>
              <a:t>Establishes accountability of the practice for the patient;  </a:t>
            </a:r>
          </a:p>
          <a:p>
            <a:pPr marL="914400" indent="-457200" eaLnBrk="1" hangingPunct="1">
              <a:buFont typeface="+mj-lt"/>
              <a:buAutoNum type="arabicPeriod"/>
              <a:defRPr/>
            </a:pPr>
            <a:r>
              <a:rPr lang="en-US" sz="2400" dirty="0"/>
              <a:t>Ensures continuity in the patient education process that began in the hospital and will now continue in the outpatient setting. (IHI)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228600"/>
            <a:ext cx="8153400" cy="990600"/>
          </a:xfrm>
        </p:spPr>
        <p:txBody>
          <a:bodyPr/>
          <a:lstStyle/>
          <a:p>
            <a:pPr eaLnBrk="1" hangingPunct="1"/>
            <a:r>
              <a:rPr lang="en-US"/>
              <a:t>Post-Discharge Phone Calls</a:t>
            </a:r>
          </a:p>
        </p:txBody>
      </p:sp>
      <p:sp>
        <p:nvSpPr>
          <p:cNvPr id="47107" name="Content Placeholder 3"/>
          <p:cNvSpPr>
            <a:spLocks noGrp="1"/>
          </p:cNvSpPr>
          <p:nvPr>
            <p:ph sz="quarter" idx="1"/>
          </p:nvPr>
        </p:nvSpPr>
        <p:spPr>
          <a:xfrm>
            <a:off x="612775" y="1600200"/>
            <a:ext cx="8153400" cy="5257800"/>
          </a:xfrm>
        </p:spPr>
        <p:txBody>
          <a:bodyPr/>
          <a:lstStyle/>
          <a:p>
            <a:pPr marL="0" eaLnBrk="1" hangingPunct="1">
              <a:spcBef>
                <a:spcPts val="0"/>
              </a:spcBef>
              <a:buFont typeface="Wingdings" pitchFamily="2" charset="2"/>
              <a:buNone/>
              <a:defRPr/>
            </a:pPr>
            <a:r>
              <a:rPr lang="en-US" sz="2400" dirty="0"/>
              <a:t>At Cambridge Health Alliance clinics (Cambridge Health</a:t>
            </a:r>
          </a:p>
          <a:p>
            <a:pPr marL="0" eaLnBrk="1" hangingPunct="1">
              <a:spcBef>
                <a:spcPts val="0"/>
              </a:spcBef>
              <a:buFont typeface="Wingdings" pitchFamily="2" charset="2"/>
              <a:buNone/>
              <a:defRPr/>
            </a:pPr>
            <a:r>
              <a:rPr lang="en-US" sz="2400" dirty="0"/>
              <a:t>Alliance, Case Studies, page 66), a primary care practice</a:t>
            </a:r>
          </a:p>
          <a:p>
            <a:pPr marL="0" eaLnBrk="1" hangingPunct="1">
              <a:spcBef>
                <a:spcPts val="0"/>
              </a:spcBef>
              <a:buFont typeface="Wingdings" pitchFamily="2" charset="2"/>
              <a:buNone/>
              <a:defRPr/>
            </a:pPr>
            <a:r>
              <a:rPr lang="en-US" sz="2400" dirty="0"/>
              <a:t>nurse contacts high-risk patients within 12-18 hours</a:t>
            </a:r>
          </a:p>
          <a:p>
            <a:pPr marL="0" eaLnBrk="1" hangingPunct="1">
              <a:spcBef>
                <a:spcPts val="0"/>
              </a:spcBef>
              <a:buFont typeface="Wingdings" pitchFamily="2" charset="2"/>
              <a:buNone/>
              <a:defRPr/>
            </a:pPr>
            <a:r>
              <a:rPr lang="en-US" sz="2400" dirty="0"/>
              <a:t>following discharge and moderate-risk patients within 48</a:t>
            </a:r>
          </a:p>
          <a:p>
            <a:pPr marL="0" eaLnBrk="1" hangingPunct="1">
              <a:spcBef>
                <a:spcPts val="0"/>
              </a:spcBef>
              <a:buFont typeface="Wingdings" pitchFamily="2" charset="2"/>
              <a:buNone/>
              <a:defRPr/>
            </a:pPr>
            <a:r>
              <a:rPr lang="en-US" sz="2400" dirty="0"/>
              <a:t>hours to:</a:t>
            </a:r>
          </a:p>
          <a:p>
            <a:pPr eaLnBrk="1" hangingPunct="1">
              <a:defRPr/>
            </a:pPr>
            <a:endParaRPr lang="en-US" sz="1000" dirty="0"/>
          </a:p>
          <a:p>
            <a:pPr marL="914400" indent="-457200" eaLnBrk="1" hangingPunct="1">
              <a:buFont typeface="+mj-lt"/>
              <a:buAutoNum type="arabicPeriod"/>
              <a:defRPr/>
            </a:pPr>
            <a:r>
              <a:rPr lang="en-US" sz="2400" dirty="0"/>
              <a:t>Assess the patient’s medical status, </a:t>
            </a:r>
          </a:p>
          <a:p>
            <a:pPr marL="914400" indent="-457200" eaLnBrk="1" hangingPunct="1">
              <a:buFont typeface="+mj-lt"/>
              <a:buAutoNum type="arabicPeriod"/>
              <a:defRPr/>
            </a:pPr>
            <a:r>
              <a:rPr lang="en-US" sz="2400" dirty="0"/>
              <a:t>Review the patient discharge information, </a:t>
            </a:r>
          </a:p>
          <a:p>
            <a:pPr marL="914400" indent="-457200" eaLnBrk="1" hangingPunct="1">
              <a:buFont typeface="+mj-lt"/>
              <a:buAutoNum type="arabicPeriod"/>
              <a:defRPr/>
            </a:pPr>
            <a:r>
              <a:rPr lang="en-US" sz="2400" dirty="0"/>
              <a:t>Elicit patient questions and concerns, </a:t>
            </a:r>
          </a:p>
          <a:p>
            <a:pPr marL="914400" indent="-457200" eaLnBrk="1" hangingPunct="1">
              <a:buFont typeface="+mj-lt"/>
              <a:buAutoNum type="arabicPeriod"/>
              <a:defRPr/>
            </a:pPr>
            <a:r>
              <a:rPr lang="en-US" sz="2400" dirty="0"/>
              <a:t>Confirm the scheduled follow-up appointment (made while the patient was in the hospital), and </a:t>
            </a:r>
          </a:p>
          <a:p>
            <a:pPr marL="914400" indent="-457200" eaLnBrk="1" hangingPunct="1">
              <a:buFont typeface="+mj-lt"/>
              <a:buAutoNum type="arabicPeriod"/>
              <a:defRPr/>
            </a:pPr>
            <a:r>
              <a:rPr lang="en-US" sz="2400" dirty="0"/>
              <a:t>Address other issues, such as medication refills or urgent appointments, as needed. (IHI)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pPr eaLnBrk="1" hangingPunct="1"/>
            <a:r>
              <a:rPr lang="en-US"/>
              <a:t>Post-Discharge Appointment</a:t>
            </a:r>
          </a:p>
        </p:txBody>
      </p:sp>
      <p:sp>
        <p:nvSpPr>
          <p:cNvPr id="52227" name="Content Placeholder 3"/>
          <p:cNvSpPr>
            <a:spLocks noGrp="1"/>
          </p:cNvSpPr>
          <p:nvPr>
            <p:ph sz="quarter" idx="1"/>
          </p:nvPr>
        </p:nvSpPr>
        <p:spPr>
          <a:xfrm>
            <a:off x="612775" y="1600200"/>
            <a:ext cx="8153400" cy="4876800"/>
          </a:xfrm>
        </p:spPr>
        <p:txBody>
          <a:bodyPr/>
          <a:lstStyle/>
          <a:p>
            <a:pPr eaLnBrk="1" hangingPunct="1"/>
            <a:endParaRPr lang="en-US" sz="2400"/>
          </a:p>
          <a:p>
            <a:pPr eaLnBrk="1" hangingPunct="1"/>
            <a:r>
              <a:rPr lang="en-US" sz="2400"/>
              <a:t>Ideally, patients are given their follow-up appointment before they leave the hospital. To accomplish this, the hospital can notify the practice about the need for an appointment and/or the primary care practice can contact the patient directly while he or she is in the hospital. The latter approach requires informing the practice that one of their patients is in the hospital and will require a follow-up appointment. This can be done through electronic communication, phone, or fax notification. (IHI)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0"/>
            <a:ext cx="8153400" cy="1219200"/>
          </a:xfrm>
        </p:spPr>
        <p:txBody>
          <a:bodyPr/>
          <a:lstStyle/>
          <a:p>
            <a:pPr eaLnBrk="1" hangingPunct="1"/>
            <a:r>
              <a:rPr lang="en-US" sz="3600"/>
              <a:t>Post-Discharge Appointment Measure</a:t>
            </a:r>
          </a:p>
        </p:txBody>
      </p:sp>
      <p:sp>
        <p:nvSpPr>
          <p:cNvPr id="53251" name="Content Placeholder 3"/>
          <p:cNvSpPr>
            <a:spLocks noGrp="1"/>
          </p:cNvSpPr>
          <p:nvPr>
            <p:ph sz="quarter" idx="1"/>
          </p:nvPr>
        </p:nvSpPr>
        <p:spPr>
          <a:xfrm>
            <a:off x="612775" y="1600200"/>
            <a:ext cx="8153400" cy="5105400"/>
          </a:xfrm>
        </p:spPr>
        <p:txBody>
          <a:bodyPr/>
          <a:lstStyle/>
          <a:p>
            <a:pPr eaLnBrk="1" hangingPunct="1"/>
            <a:endParaRPr lang="en-US" sz="2400"/>
          </a:p>
          <a:p>
            <a:pPr eaLnBrk="1" hangingPunct="1"/>
            <a:r>
              <a:rPr lang="en-US" sz="2400"/>
              <a:t>Use this measure to determine the reliability of your processes for providing patients and their outpatient care providers with timely and appropriate care following a hospitalization: </a:t>
            </a:r>
          </a:p>
          <a:p>
            <a:pPr eaLnBrk="1" hangingPunct="1">
              <a:buFont typeface="Wingdings" pitchFamily="2" charset="2"/>
              <a:buNone/>
            </a:pPr>
            <a:endParaRPr lang="en-US" sz="2400"/>
          </a:p>
          <a:p>
            <a:pPr eaLnBrk="1" hangingPunct="1">
              <a:buFont typeface="Wingdings" pitchFamily="2" charset="2"/>
              <a:buNone/>
            </a:pPr>
            <a:r>
              <a:rPr lang="en-US" sz="2400"/>
              <a:t>	Percent of patients who are seen in an appropriate time frame following a hospitalization: </a:t>
            </a:r>
          </a:p>
          <a:p>
            <a:pPr eaLnBrk="1" hangingPunct="1"/>
            <a:endParaRPr lang="en-US" sz="2400"/>
          </a:p>
          <a:p>
            <a:pPr marL="823913" lvl="1" indent="-457200" eaLnBrk="1" hangingPunct="1">
              <a:buFont typeface="Tw Cen MT" pitchFamily="34" charset="0"/>
              <a:buAutoNum type="arabicPeriod"/>
            </a:pPr>
            <a:r>
              <a:rPr lang="en-US" sz="2100"/>
              <a:t>High Risk -- 24-48 hours</a:t>
            </a:r>
          </a:p>
          <a:p>
            <a:pPr marL="823913" lvl="1" indent="-457200" eaLnBrk="1" hangingPunct="1">
              <a:buFont typeface="Tw Cen MT" pitchFamily="34" charset="0"/>
              <a:buAutoNum type="arabicPeriod"/>
            </a:pPr>
            <a:r>
              <a:rPr lang="en-US" sz="2100"/>
              <a:t>Moderate Risk – 5 days</a:t>
            </a:r>
          </a:p>
          <a:p>
            <a:pPr marL="823913" lvl="1" indent="-457200" eaLnBrk="1" hangingPunct="1">
              <a:buFont typeface="Tw Cen MT" pitchFamily="34" charset="0"/>
              <a:buAutoNum type="arabicPeriod"/>
            </a:pPr>
            <a:r>
              <a:rPr lang="en-US" sz="2100"/>
              <a:t>Low-Risk – at provider discretion  (IHI)</a:t>
            </a:r>
          </a:p>
          <a:p>
            <a:pPr eaLnBrk="1" hangingPunct="1"/>
            <a:endParaRPr 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8153400" cy="990600"/>
          </a:xfrm>
        </p:spPr>
        <p:txBody>
          <a:bodyPr/>
          <a:lstStyle/>
          <a:p>
            <a:pPr eaLnBrk="1" hangingPunct="1"/>
            <a:r>
              <a:rPr lang="en-US"/>
              <a:t>2.	Prior To The Visit</a:t>
            </a:r>
          </a:p>
        </p:txBody>
      </p:sp>
      <p:sp>
        <p:nvSpPr>
          <p:cNvPr id="50179" name="Content Placeholder 3"/>
          <p:cNvSpPr>
            <a:spLocks noGrp="1"/>
          </p:cNvSpPr>
          <p:nvPr>
            <p:ph sz="quarter" idx="1"/>
          </p:nvPr>
        </p:nvSpPr>
        <p:spPr>
          <a:xfrm>
            <a:off x="612775" y="1600200"/>
            <a:ext cx="8153400" cy="4876800"/>
          </a:xfrm>
        </p:spPr>
        <p:txBody>
          <a:bodyPr/>
          <a:lstStyle/>
          <a:p>
            <a:pPr eaLnBrk="1" hangingPunct="1">
              <a:defRPr/>
            </a:pPr>
            <a:endParaRPr lang="en-US" sz="2400" i="1" dirty="0"/>
          </a:p>
          <a:p>
            <a:pPr marL="457200" indent="-457200" eaLnBrk="1" hangingPunct="1">
              <a:buFont typeface="+mj-lt"/>
              <a:buAutoNum type="arabicPeriod"/>
              <a:defRPr/>
            </a:pPr>
            <a:r>
              <a:rPr lang="en-US" sz="2400" dirty="0"/>
              <a:t>Review the discharge summary. </a:t>
            </a:r>
          </a:p>
          <a:p>
            <a:pPr marL="457200" indent="-457200" eaLnBrk="1" hangingPunct="1">
              <a:buFont typeface="+mj-lt"/>
              <a:buAutoNum type="arabicPeriod"/>
              <a:defRPr/>
            </a:pPr>
            <a:r>
              <a:rPr lang="en-US" sz="2400" dirty="0"/>
              <a:t>Clarify outstanding questions with sending physician(s). </a:t>
            </a:r>
          </a:p>
          <a:p>
            <a:pPr marL="457200" indent="-457200" eaLnBrk="1" hangingPunct="1">
              <a:buFont typeface="+mj-lt"/>
              <a:buAutoNum type="arabicPeriod"/>
              <a:defRPr/>
            </a:pPr>
            <a:r>
              <a:rPr lang="en-US" sz="2400" dirty="0"/>
              <a:t>Place a reminder call to the patient or family caregiver to help them prepare for the visit. </a:t>
            </a:r>
          </a:p>
          <a:p>
            <a:pPr marL="457200" indent="-457200" eaLnBrk="1" hangingPunct="1">
              <a:buFont typeface="+mj-lt"/>
              <a:buAutoNum type="arabicPeriod"/>
              <a:defRPr/>
            </a:pPr>
            <a:r>
              <a:rPr lang="en-US" sz="2400" dirty="0"/>
              <a:t>Coordinate care with home health care nurses and case managers if appropriate. (IHI)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pPr eaLnBrk="1" hangingPunct="1"/>
            <a:r>
              <a:rPr lang="en-US"/>
              <a:t>2.	Prior To The Visit</a:t>
            </a:r>
          </a:p>
        </p:txBody>
      </p:sp>
      <p:sp>
        <p:nvSpPr>
          <p:cNvPr id="51203" name="Content Placeholder 3"/>
          <p:cNvSpPr>
            <a:spLocks noGrp="1"/>
          </p:cNvSpPr>
          <p:nvPr>
            <p:ph sz="quarter" idx="1"/>
          </p:nvPr>
        </p:nvSpPr>
        <p:spPr>
          <a:xfrm>
            <a:off x="612775" y="1600200"/>
            <a:ext cx="8153400" cy="4876800"/>
          </a:xfrm>
        </p:spPr>
        <p:txBody>
          <a:bodyPr/>
          <a:lstStyle/>
          <a:p>
            <a:pPr eaLnBrk="1" hangingPunct="1">
              <a:defRPr/>
            </a:pPr>
            <a:endParaRPr lang="en-US" sz="2400" dirty="0"/>
          </a:p>
          <a:p>
            <a:pPr marL="457200" indent="-457200" eaLnBrk="1" hangingPunct="1">
              <a:buFont typeface="+mj-lt"/>
              <a:buAutoNum type="arabicPeriod" startAt="5"/>
              <a:defRPr/>
            </a:pPr>
            <a:r>
              <a:rPr lang="en-US" sz="2400" dirty="0"/>
              <a:t>At the time of the first post-discharge office visit, the physician checks that:  the treatment plan and medications ordered at discharge match his or her assessment of the patient’s current clinical condition. </a:t>
            </a:r>
          </a:p>
          <a:p>
            <a:pPr marL="457200" indent="-457200" eaLnBrk="1" hangingPunct="1">
              <a:buFont typeface="+mj-lt"/>
              <a:buAutoNum type="arabicPeriod" startAt="5"/>
              <a:defRPr/>
            </a:pPr>
            <a:endParaRPr lang="en-US" sz="2400" dirty="0"/>
          </a:p>
          <a:p>
            <a:pPr marL="457200" indent="-457200" eaLnBrk="1" hangingPunct="1">
              <a:buFont typeface="+mj-lt"/>
              <a:buAutoNum type="arabicPeriod" startAt="5"/>
              <a:defRPr/>
            </a:pPr>
            <a:r>
              <a:rPr lang="en-US" sz="2400" dirty="0"/>
              <a:t>The physician and care team also ensure that the patient and family members are actively engaged in creating the care plan and capable of implementing it after discharge. (IHI)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990600"/>
          </a:xfrm>
        </p:spPr>
        <p:txBody>
          <a:bodyPr/>
          <a:lstStyle/>
          <a:p>
            <a:pPr eaLnBrk="1" hangingPunct="1"/>
            <a:r>
              <a:rPr lang="en-US"/>
              <a:t>2.	Prior To The Visit</a:t>
            </a:r>
            <a:endParaRPr lang="en-US">
              <a:solidFill>
                <a:srgbClr val="C00000"/>
              </a:solidFill>
            </a:endParaRPr>
          </a:p>
        </p:txBody>
      </p:sp>
      <p:sp>
        <p:nvSpPr>
          <p:cNvPr id="56323" name="Content Placeholder 3"/>
          <p:cNvSpPr>
            <a:spLocks noGrp="1"/>
          </p:cNvSpPr>
          <p:nvPr>
            <p:ph sz="quarter" idx="1"/>
          </p:nvPr>
        </p:nvSpPr>
        <p:spPr>
          <a:xfrm>
            <a:off x="612775" y="1600200"/>
            <a:ext cx="8153400" cy="4876800"/>
          </a:xfrm>
        </p:spPr>
        <p:txBody>
          <a:bodyPr/>
          <a:lstStyle/>
          <a:p>
            <a:pPr marL="457200" indent="-457200" algn="ctr" eaLnBrk="1" hangingPunct="1">
              <a:buFont typeface="Wingdings" pitchFamily="2" charset="2"/>
              <a:buNone/>
            </a:pPr>
            <a:r>
              <a:rPr lang="en-US" sz="3200" b="1">
                <a:solidFill>
                  <a:srgbClr val="C00000"/>
                </a:solidFill>
              </a:rPr>
              <a:t>Seven Typical Failures</a:t>
            </a:r>
            <a:endParaRPr lang="en-US" sz="3200" b="1"/>
          </a:p>
          <a:p>
            <a:pPr marL="457200" indent="-457200" eaLnBrk="1" hangingPunct="1">
              <a:buFont typeface="Tw Cen MT" pitchFamily="34" charset="0"/>
              <a:buAutoNum type="arabicPeriod"/>
            </a:pPr>
            <a:endParaRPr lang="en-US" sz="1000"/>
          </a:p>
          <a:p>
            <a:pPr marL="457200" indent="-457200" eaLnBrk="1" hangingPunct="1">
              <a:buFont typeface="Tw Cen MT" pitchFamily="34" charset="0"/>
              <a:buAutoNum type="arabicPeriod"/>
            </a:pPr>
            <a:r>
              <a:rPr lang="en-US" sz="2400"/>
              <a:t>Primary or specialty care physician does not have the patient record, discharge summary, or medication list at hand for follow-up visit; </a:t>
            </a:r>
          </a:p>
          <a:p>
            <a:pPr marL="457200" indent="-457200" eaLnBrk="1" hangingPunct="1">
              <a:buFont typeface="Tw Cen MT" pitchFamily="34" charset="0"/>
              <a:buAutoNum type="arabicPeriod"/>
            </a:pPr>
            <a:r>
              <a:rPr lang="en-US" sz="2400"/>
              <a:t>Outpatient physician may have trouble reaching the hospital-based physician in order to clarify information about the patient’s condition, outstanding tests, and/or treatment plan; </a:t>
            </a:r>
          </a:p>
          <a:p>
            <a:pPr marL="457200" indent="-457200" eaLnBrk="1" hangingPunct="1">
              <a:buFont typeface="Tw Cen MT" pitchFamily="34" charset="0"/>
              <a:buAutoNum type="arabicPeriod"/>
            </a:pPr>
            <a:r>
              <a:rPr lang="en-US" sz="2400"/>
              <a:t>Office practice team may not be aware of barriers for the patient to keeping their appointment (e.g., transportation, reliance on family members, etc.) (IHI)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pPr eaLnBrk="1" hangingPunct="1"/>
            <a:r>
              <a:rPr lang="en-US"/>
              <a:t>2.	Prior To The Visit</a:t>
            </a:r>
            <a:endParaRPr lang="en-US" b="1">
              <a:solidFill>
                <a:srgbClr val="C00000"/>
              </a:solidFill>
            </a:endParaRPr>
          </a:p>
        </p:txBody>
      </p:sp>
      <p:sp>
        <p:nvSpPr>
          <p:cNvPr id="53251" name="Content Placeholder 3"/>
          <p:cNvSpPr>
            <a:spLocks noGrp="1"/>
          </p:cNvSpPr>
          <p:nvPr>
            <p:ph sz="quarter" idx="1"/>
          </p:nvPr>
        </p:nvSpPr>
        <p:spPr>
          <a:xfrm>
            <a:off x="612775" y="1600200"/>
            <a:ext cx="8153400" cy="5257800"/>
          </a:xfrm>
        </p:spPr>
        <p:txBody>
          <a:bodyPr/>
          <a:lstStyle/>
          <a:p>
            <a:pPr marL="457200" indent="-457200" algn="ctr" eaLnBrk="1" hangingPunct="1">
              <a:buFont typeface="Wingdings" pitchFamily="2" charset="2"/>
              <a:buNone/>
              <a:defRPr/>
            </a:pPr>
            <a:r>
              <a:rPr lang="en-US" sz="3200" b="1" dirty="0">
                <a:solidFill>
                  <a:srgbClr val="C00000"/>
                </a:solidFill>
              </a:rPr>
              <a:t>Seven Typical Failures</a:t>
            </a:r>
          </a:p>
          <a:p>
            <a:pPr marL="457200" indent="-457200" algn="ctr" eaLnBrk="1" hangingPunct="1">
              <a:buFont typeface="Wingdings" pitchFamily="2" charset="2"/>
              <a:buNone/>
              <a:defRPr/>
            </a:pPr>
            <a:endParaRPr lang="en-US" sz="1000" b="1" dirty="0">
              <a:solidFill>
                <a:srgbClr val="C00000"/>
              </a:solidFill>
            </a:endParaRPr>
          </a:p>
          <a:p>
            <a:pPr marL="457200" indent="-457200" eaLnBrk="1" hangingPunct="1">
              <a:buFont typeface="+mj-lt"/>
              <a:buAutoNum type="arabicPeriod" startAt="4"/>
              <a:defRPr/>
            </a:pPr>
            <a:r>
              <a:rPr lang="en-US" sz="2400" dirty="0"/>
              <a:t>Outpatient physician does not always coordinate care with case managers or other community-based providers such as home health care nurses; </a:t>
            </a:r>
          </a:p>
          <a:p>
            <a:pPr marL="457200" indent="-457200" eaLnBrk="1" hangingPunct="1">
              <a:buFont typeface="+mj-lt"/>
              <a:buAutoNum type="arabicPeriod" startAt="4"/>
              <a:defRPr/>
            </a:pPr>
            <a:r>
              <a:rPr lang="en-US" sz="2400" dirty="0"/>
              <a:t>Patients do not know whom or when to call if their condition worsens; </a:t>
            </a:r>
          </a:p>
          <a:p>
            <a:pPr marL="457200" indent="-457200" eaLnBrk="1" hangingPunct="1">
              <a:buFont typeface="+mj-lt"/>
              <a:buAutoNum type="arabicPeriod" startAt="4"/>
              <a:defRPr/>
            </a:pPr>
            <a:r>
              <a:rPr lang="en-US" sz="2400" dirty="0"/>
              <a:t>Patients may not fully understand the importance of the first post-hospital visit; and </a:t>
            </a:r>
          </a:p>
          <a:p>
            <a:pPr marL="457200" indent="-457200" eaLnBrk="1" hangingPunct="1">
              <a:buFont typeface="+mj-lt"/>
              <a:buAutoNum type="arabicPeriod" startAt="4"/>
              <a:defRPr/>
            </a:pPr>
            <a:r>
              <a:rPr lang="en-US" sz="2400" dirty="0"/>
              <a:t>Patients have only a partial understanding of what they need to do and why, despite the use of methods to engage them during their hospital stays in learning about their care. (IHI)</a:t>
            </a:r>
          </a:p>
          <a:p>
            <a:pPr eaLnBrk="1" hangingPunct="1">
              <a:defRPr/>
            </a:pP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2775" y="228600"/>
            <a:ext cx="8153400" cy="990600"/>
          </a:xfrm>
        </p:spPr>
        <p:txBody>
          <a:bodyPr/>
          <a:lstStyle/>
          <a:p>
            <a:pPr eaLnBrk="1" hangingPunct="1"/>
            <a:r>
              <a:rPr lang="en-US"/>
              <a:t>2.	Prior To The Visit</a:t>
            </a:r>
          </a:p>
        </p:txBody>
      </p:sp>
      <p:sp>
        <p:nvSpPr>
          <p:cNvPr id="54275" name="Content Placeholder 3"/>
          <p:cNvSpPr>
            <a:spLocks noGrp="1"/>
          </p:cNvSpPr>
          <p:nvPr>
            <p:ph sz="quarter" idx="1"/>
          </p:nvPr>
        </p:nvSpPr>
        <p:spPr>
          <a:xfrm>
            <a:off x="612775" y="1600200"/>
            <a:ext cx="8153400" cy="4876800"/>
          </a:xfrm>
        </p:spPr>
        <p:txBody>
          <a:bodyPr/>
          <a:lstStyle/>
          <a:p>
            <a:pPr algn="ctr" eaLnBrk="1" hangingPunct="1">
              <a:buFont typeface="Wingdings" pitchFamily="2" charset="2"/>
              <a:buNone/>
              <a:defRPr/>
            </a:pPr>
            <a:r>
              <a:rPr lang="en-US" sz="3200" dirty="0"/>
              <a:t>Recommended Changes</a:t>
            </a:r>
            <a:endParaRPr lang="en-US" sz="3200" b="1" i="1" dirty="0"/>
          </a:p>
          <a:p>
            <a:pPr eaLnBrk="1" hangingPunct="1">
              <a:buFont typeface="Wingdings" pitchFamily="2" charset="2"/>
              <a:buNone/>
              <a:defRPr/>
            </a:pPr>
            <a:endParaRPr lang="en-US" sz="2400" b="1" i="1" dirty="0"/>
          </a:p>
          <a:p>
            <a:pPr eaLnBrk="1" hangingPunct="1">
              <a:buFont typeface="Wingdings" pitchFamily="2" charset="2"/>
              <a:buNone/>
              <a:defRPr/>
            </a:pPr>
            <a:r>
              <a:rPr lang="en-US" sz="2400" b="1" i="1" dirty="0"/>
              <a:t>Review the discharge summary.</a:t>
            </a:r>
          </a:p>
          <a:p>
            <a:pPr eaLnBrk="1" hangingPunct="1">
              <a:buFont typeface="Wingdings" pitchFamily="2" charset="2"/>
              <a:buNone/>
              <a:defRPr/>
            </a:pPr>
            <a:endParaRPr lang="en-US" sz="2400" b="1" i="1" dirty="0"/>
          </a:p>
          <a:p>
            <a:pPr marL="457200" indent="-457200" eaLnBrk="1" hangingPunct="1">
              <a:buFont typeface="+mj-lt"/>
              <a:buAutoNum type="arabicPeriod"/>
              <a:defRPr/>
            </a:pPr>
            <a:r>
              <a:rPr lang="en-US" sz="2400" dirty="0"/>
              <a:t>To adequately re-evaluate the patient’s clinical status, the outpatient physician needs key pieces of information from the discharge summary in preparation for the first post-discharge visit. He or she also needs to be able to obtain additional information from the discharging physician. (IHI)</a:t>
            </a:r>
          </a:p>
          <a:p>
            <a:pPr eaLnBrk="1" hangingPunct="1">
              <a:buFont typeface="Wingdings" pitchFamily="2" charset="2"/>
              <a:buNone/>
              <a:defRPr/>
            </a:pPr>
            <a:endParaRPr lang="en-US" sz="2400" b="1" i="1" dirty="0"/>
          </a:p>
          <a:p>
            <a:pPr eaLnBrk="1" hangingPunct="1">
              <a:defRPr/>
            </a:pPr>
            <a:endParaRPr lang="en-US" sz="2400" dirty="0"/>
          </a:p>
          <a:p>
            <a:pPr eaLnBrk="1" hangingPunct="1">
              <a:defRPr/>
            </a:pP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12775" y="228600"/>
            <a:ext cx="8153400" cy="990600"/>
          </a:xfrm>
        </p:spPr>
        <p:txBody>
          <a:bodyPr/>
          <a:lstStyle/>
          <a:p>
            <a:pPr eaLnBrk="1" hangingPunct="1"/>
            <a:r>
              <a:rPr lang="en-US"/>
              <a:t>2.	Prior to the Visit</a:t>
            </a:r>
          </a:p>
        </p:txBody>
      </p:sp>
      <p:sp>
        <p:nvSpPr>
          <p:cNvPr id="4" name="Content Placeholder 3"/>
          <p:cNvSpPr>
            <a:spLocks noGrp="1"/>
          </p:cNvSpPr>
          <p:nvPr>
            <p:ph sz="quarter" idx="1"/>
          </p:nvPr>
        </p:nvSpPr>
        <p:spPr>
          <a:xfrm>
            <a:off x="612775" y="1600200"/>
            <a:ext cx="8153400" cy="5257800"/>
          </a:xfrm>
        </p:spPr>
        <p:txBody>
          <a:bodyPr>
            <a:noAutofit/>
          </a:bodyPr>
          <a:lstStyle/>
          <a:p>
            <a:pPr marL="0" indent="0" algn="ctr" eaLnBrk="1" fontAlgn="auto" hangingPunct="1">
              <a:spcAft>
                <a:spcPts val="0"/>
              </a:spcAft>
              <a:buFont typeface="Wingdings"/>
              <a:buNone/>
              <a:defRPr/>
            </a:pPr>
            <a:r>
              <a:rPr lang="en-US" sz="3200" dirty="0"/>
              <a:t>Recommended Changes</a:t>
            </a:r>
            <a:endParaRPr lang="en-US" sz="3200" b="1" i="1" dirty="0"/>
          </a:p>
          <a:p>
            <a:pPr marL="0" indent="0" eaLnBrk="1" fontAlgn="auto" hangingPunct="1">
              <a:spcAft>
                <a:spcPts val="0"/>
              </a:spcAft>
              <a:buFont typeface="Wingdings"/>
              <a:buNone/>
              <a:defRPr/>
            </a:pPr>
            <a:endParaRPr lang="en-US" sz="1000" b="1" i="1" dirty="0"/>
          </a:p>
          <a:p>
            <a:pPr marL="0" indent="0" eaLnBrk="1" fontAlgn="auto" hangingPunct="1">
              <a:spcAft>
                <a:spcPts val="0"/>
              </a:spcAft>
              <a:buFont typeface="Wingdings"/>
              <a:buNone/>
              <a:defRPr/>
            </a:pPr>
            <a:r>
              <a:rPr lang="en-US" sz="2400" b="1" i="1" dirty="0"/>
              <a:t>Clarify questions with sending physician(s). </a:t>
            </a:r>
          </a:p>
          <a:p>
            <a:pPr marL="0" indent="0" eaLnBrk="1" fontAlgn="auto" hangingPunct="1">
              <a:spcAft>
                <a:spcPts val="0"/>
              </a:spcAft>
              <a:buFont typeface="Wingdings"/>
              <a:buNone/>
              <a:defRPr/>
            </a:pPr>
            <a:endParaRPr lang="en-US" sz="1000" dirty="0"/>
          </a:p>
          <a:p>
            <a:pPr marL="457200" indent="-457200" eaLnBrk="1" fontAlgn="auto" hangingPunct="1">
              <a:spcAft>
                <a:spcPts val="0"/>
              </a:spcAft>
              <a:buFont typeface="+mj-lt"/>
              <a:buAutoNum type="arabicPeriod" startAt="2"/>
              <a:defRPr/>
            </a:pPr>
            <a:r>
              <a:rPr lang="en-US" sz="2000" dirty="0"/>
              <a:t>As the office practice physician or clinician reviews the discharge information, he/she may have questions for the sending physician. </a:t>
            </a:r>
            <a:r>
              <a:rPr lang="en-US" sz="2000" b="1" dirty="0"/>
              <a:t>The office practice clinician and the hospitalist or other hospital-based provider should establish a mutually agreed upon method of communication to facilitate the transfer of clarifying information to the office practice physician or other clinician. ..</a:t>
            </a:r>
            <a:r>
              <a:rPr lang="en-US" sz="2000" dirty="0"/>
              <a:t>The discussion about the  preferred method of communication can occur at the same time that agreement is reached about the transfer of the discharge summary information. (IHI)</a:t>
            </a:r>
          </a:p>
          <a:p>
            <a:pPr marL="320040" indent="-320040" eaLnBrk="1" fontAlgn="auto" hangingPunct="1">
              <a:spcAft>
                <a:spcPts val="0"/>
              </a:spcAft>
              <a:buFont typeface="Wingdings"/>
              <a:buChar char=""/>
              <a:defRPr/>
            </a:pPr>
            <a:endParaRPr lang="en-US" sz="2400" dirty="0"/>
          </a:p>
          <a:p>
            <a:pPr marL="320040" indent="-320040" eaLnBrk="1" fontAlgn="auto" hangingPunct="1">
              <a:spcAft>
                <a:spcPts val="0"/>
              </a:spcAft>
              <a:buFont typeface="Wingdings"/>
              <a:buChar char=""/>
              <a:defRPr/>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152400"/>
            <a:ext cx="8153400" cy="1066800"/>
          </a:xfrm>
        </p:spPr>
        <p:txBody>
          <a:bodyPr/>
          <a:lstStyle/>
          <a:p>
            <a:r>
              <a:rPr lang="en-US" sz="4000"/>
              <a:t>Summary of SETMA’s Performance on IHI Standards</a:t>
            </a:r>
          </a:p>
        </p:txBody>
      </p:sp>
      <p:sp>
        <p:nvSpPr>
          <p:cNvPr id="14339" name="Content Placeholder 2"/>
          <p:cNvSpPr>
            <a:spLocks noGrp="1"/>
          </p:cNvSpPr>
          <p:nvPr>
            <p:ph sz="quarter" idx="1"/>
          </p:nvPr>
        </p:nvSpPr>
        <p:spPr>
          <a:xfrm>
            <a:off x="612775" y="1600200"/>
            <a:ext cx="8153400" cy="5257800"/>
          </a:xfrm>
        </p:spPr>
        <p:txBody>
          <a:bodyPr/>
          <a:lstStyle/>
          <a:p>
            <a:pPr lvl="1" eaLnBrk="1" hangingPunct="1">
              <a:spcBef>
                <a:spcPct val="0"/>
              </a:spcBef>
              <a:buFont typeface="Wingdings 2" pitchFamily="18" charset="2"/>
              <a:buNone/>
            </a:pPr>
            <a:r>
              <a:rPr lang="en-US" sz="2200" b="1"/>
              <a:t>During SETMA’s Provider Training in July, August and</a:t>
            </a:r>
          </a:p>
          <a:p>
            <a:pPr lvl="1" eaLnBrk="1" hangingPunct="1">
              <a:spcBef>
                <a:spcPct val="0"/>
              </a:spcBef>
              <a:buFont typeface="Wingdings 2" pitchFamily="18" charset="2"/>
              <a:buNone/>
            </a:pPr>
            <a:r>
              <a:rPr lang="en-US" sz="2200" b="1"/>
              <a:t>September, 2012, we will review each of these in turn.  At</a:t>
            </a:r>
          </a:p>
          <a:p>
            <a:pPr lvl="1" eaLnBrk="1" hangingPunct="1">
              <a:spcBef>
                <a:spcPct val="0"/>
              </a:spcBef>
              <a:buFont typeface="Wingdings 2" pitchFamily="18" charset="2"/>
              <a:buNone/>
            </a:pPr>
            <a:r>
              <a:rPr lang="en-US" sz="2200" b="1"/>
              <a:t>the end of this process, we will have a good</a:t>
            </a:r>
          </a:p>
          <a:p>
            <a:pPr lvl="1" eaLnBrk="1" hangingPunct="1">
              <a:spcBef>
                <a:spcPct val="0"/>
              </a:spcBef>
              <a:buFont typeface="Wingdings 2" pitchFamily="18" charset="2"/>
              <a:buNone/>
            </a:pPr>
            <a:r>
              <a:rPr lang="en-US" sz="2200" b="1"/>
              <a:t>understanding of the processes of rehospitalizations.</a:t>
            </a:r>
          </a:p>
          <a:p>
            <a:pPr lvl="1" eaLnBrk="1" hangingPunct="1">
              <a:spcBef>
                <a:spcPct val="0"/>
              </a:spcBef>
              <a:buFont typeface="Wingdings 2" pitchFamily="18" charset="2"/>
              <a:buNone/>
            </a:pPr>
            <a:endParaRPr lang="en-US" sz="2200" b="1"/>
          </a:p>
          <a:p>
            <a:pPr lvl="1" eaLnBrk="1" hangingPunct="1">
              <a:spcBef>
                <a:spcPct val="0"/>
              </a:spcBef>
              <a:buFont typeface="Wingdings 2" pitchFamily="18" charset="2"/>
              <a:buNone/>
            </a:pPr>
            <a:r>
              <a:rPr lang="en-US" sz="2200" b="1"/>
              <a:t>As we go through the IHI document, I believe, everyone</a:t>
            </a:r>
          </a:p>
          <a:p>
            <a:pPr lvl="1" eaLnBrk="1" hangingPunct="1">
              <a:spcBef>
                <a:spcPct val="0"/>
              </a:spcBef>
              <a:buFont typeface="Wingdings 2" pitchFamily="18" charset="2"/>
              <a:buNone/>
            </a:pPr>
            <a:r>
              <a:rPr lang="en-US" sz="2200" b="1"/>
              <a:t>will be pleased that we had already identified the areas</a:t>
            </a:r>
          </a:p>
          <a:p>
            <a:pPr lvl="1" eaLnBrk="1" hangingPunct="1">
              <a:spcBef>
                <a:spcPct val="0"/>
              </a:spcBef>
              <a:buFont typeface="Wingdings 2" pitchFamily="18" charset="2"/>
              <a:buNone/>
            </a:pPr>
            <a:r>
              <a:rPr lang="en-US" sz="2200" b="1"/>
              <a:t>of maximum leverage for addressing rehospitalizations</a:t>
            </a:r>
          </a:p>
          <a:p>
            <a:pPr lvl="1" eaLnBrk="1" hangingPunct="1">
              <a:spcBef>
                <a:spcPct val="0"/>
              </a:spcBef>
              <a:buFont typeface="Wingdings 2" pitchFamily="18" charset="2"/>
              <a:buNone/>
            </a:pPr>
            <a:r>
              <a:rPr lang="en-US" sz="2200" b="1"/>
              <a:t>detailed by IHI.  </a:t>
            </a:r>
          </a:p>
          <a:p>
            <a:pPr lvl="1" eaLnBrk="1" hangingPunct="1">
              <a:spcBef>
                <a:spcPct val="0"/>
              </a:spcBef>
              <a:buFont typeface="Wingdings 2" pitchFamily="18" charset="2"/>
              <a:buNone/>
            </a:pPr>
            <a:endParaRPr lang="en-US" sz="2200" b="1"/>
          </a:p>
          <a:p>
            <a:pPr lvl="1" eaLnBrk="1" hangingPunct="1">
              <a:spcBef>
                <a:spcPct val="0"/>
              </a:spcBef>
              <a:buFont typeface="Wingdings 2" pitchFamily="18" charset="2"/>
              <a:buNone/>
            </a:pPr>
            <a:r>
              <a:rPr lang="en-US" sz="2200" b="1"/>
              <a:t>We have much to learn but we have also learned much. </a:t>
            </a:r>
          </a:p>
          <a:p>
            <a:pPr lvl="1" eaLnBrk="1" hangingPunct="1">
              <a:spcBef>
                <a:spcPct val="0"/>
              </a:spcBef>
              <a:buFont typeface="Wingdings 2" pitchFamily="18" charset="2"/>
              <a:buNone/>
            </a:pPr>
            <a:r>
              <a:rPr lang="en-US" sz="2200" b="1"/>
              <a:t>We have much to do but we have also done much.</a:t>
            </a:r>
          </a:p>
          <a:p>
            <a:pPr lvl="1" eaLnBrk="1" hangingPunct="1">
              <a:spcBef>
                <a:spcPct val="0"/>
              </a:spcBef>
              <a:buFont typeface="Wingdings 2" pitchFamily="18" charset="2"/>
              <a:buNone/>
            </a:pPr>
            <a:endParaRPr lang="en-US" sz="2200" b="1"/>
          </a:p>
          <a:p>
            <a:pPr lvl="1" eaLnBrk="1" hangingPunct="1">
              <a:spcBef>
                <a:spcPct val="0"/>
              </a:spcBef>
              <a:buFont typeface="Wingdings 2" pitchFamily="18" charset="2"/>
              <a:buNone/>
            </a:pPr>
            <a:r>
              <a:rPr lang="en-US" sz="2200" b="1"/>
              <a:t>With pride in what we have done and with a relentless</a:t>
            </a:r>
          </a:p>
          <a:p>
            <a:pPr lvl="1" eaLnBrk="1" hangingPunct="1">
              <a:spcBef>
                <a:spcPct val="0"/>
              </a:spcBef>
              <a:buFont typeface="Wingdings 2" pitchFamily="18" charset="2"/>
              <a:buNone/>
            </a:pPr>
            <a:r>
              <a:rPr lang="en-US" sz="2200" b="1"/>
              <a:t>commitment to excellence, we move forward.</a:t>
            </a:r>
            <a:endParaRPr lang="en-US" sz="2000" b="1"/>
          </a:p>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9600" y="304800"/>
            <a:ext cx="8153400" cy="990600"/>
          </a:xfrm>
        </p:spPr>
        <p:txBody>
          <a:bodyPr/>
          <a:lstStyle/>
          <a:p>
            <a:pPr eaLnBrk="1" hangingPunct="1"/>
            <a:r>
              <a:rPr lang="en-US"/>
              <a:t>2.	Prior to the Visit</a:t>
            </a:r>
          </a:p>
        </p:txBody>
      </p:sp>
      <p:sp>
        <p:nvSpPr>
          <p:cNvPr id="4" name="Content Placeholder 3"/>
          <p:cNvSpPr>
            <a:spLocks noGrp="1"/>
          </p:cNvSpPr>
          <p:nvPr>
            <p:ph sz="quarter" idx="1"/>
          </p:nvPr>
        </p:nvSpPr>
        <p:spPr>
          <a:xfrm>
            <a:off x="612775" y="1600200"/>
            <a:ext cx="8153400" cy="4876800"/>
          </a:xfrm>
        </p:spPr>
        <p:txBody>
          <a:bodyPr>
            <a:noAutofit/>
          </a:bodyPr>
          <a:lstStyle/>
          <a:p>
            <a:pPr marL="0" indent="0" algn="ctr" eaLnBrk="1" fontAlgn="auto" hangingPunct="1">
              <a:spcAft>
                <a:spcPts val="0"/>
              </a:spcAft>
              <a:buFont typeface="Wingdings"/>
              <a:buNone/>
              <a:defRPr/>
            </a:pPr>
            <a:r>
              <a:rPr lang="en-US" sz="3200" b="1" dirty="0"/>
              <a:t>Recommended Changes</a:t>
            </a:r>
          </a:p>
          <a:p>
            <a:pPr marL="0" indent="0" algn="ctr" eaLnBrk="1" fontAlgn="auto" hangingPunct="1">
              <a:spcAft>
                <a:spcPts val="0"/>
              </a:spcAft>
              <a:buFont typeface="Wingdings"/>
              <a:buNone/>
              <a:defRPr/>
            </a:pPr>
            <a:endParaRPr lang="en-US" sz="1000" b="1" i="1" dirty="0"/>
          </a:p>
          <a:p>
            <a:pPr marL="0" indent="0" eaLnBrk="1" fontAlgn="auto" hangingPunct="1">
              <a:spcAft>
                <a:spcPts val="0"/>
              </a:spcAft>
              <a:buFont typeface="Wingdings"/>
              <a:buNone/>
              <a:defRPr/>
            </a:pPr>
            <a:r>
              <a:rPr lang="en-US" sz="2400" b="1" i="1" dirty="0"/>
              <a:t>Coordinate care with home health care nurses and case managers if appropriate. </a:t>
            </a:r>
          </a:p>
          <a:p>
            <a:pPr marL="0" indent="0" eaLnBrk="1" fontAlgn="auto" hangingPunct="1">
              <a:spcAft>
                <a:spcPts val="0"/>
              </a:spcAft>
              <a:buFont typeface="Wingdings"/>
              <a:buNone/>
              <a:defRPr/>
            </a:pPr>
            <a:endParaRPr lang="en-US" sz="1000" dirty="0"/>
          </a:p>
          <a:p>
            <a:pPr marL="457200" indent="-457200" eaLnBrk="1" fontAlgn="auto" hangingPunct="1">
              <a:spcAft>
                <a:spcPts val="0"/>
              </a:spcAft>
              <a:buFont typeface="+mj-lt"/>
              <a:buAutoNum type="arabicPeriod" startAt="3"/>
              <a:defRPr/>
            </a:pPr>
            <a:r>
              <a:rPr lang="en-US" sz="2400" dirty="0"/>
              <a:t>The reminder call to the patient can be made by the physician or another member of the care team. The purpose of the call is to: </a:t>
            </a:r>
          </a:p>
          <a:p>
            <a:pPr marL="457200" indent="-457200" eaLnBrk="1" fontAlgn="auto" hangingPunct="1">
              <a:spcAft>
                <a:spcPts val="0"/>
              </a:spcAft>
              <a:buFont typeface="Wingdings" pitchFamily="2" charset="2"/>
              <a:buNone/>
              <a:defRPr/>
            </a:pPr>
            <a:endParaRPr lang="en-US" sz="1000" dirty="0"/>
          </a:p>
          <a:p>
            <a:pPr marL="457200" indent="-457200" eaLnBrk="1" fontAlgn="auto" hangingPunct="1">
              <a:spcAft>
                <a:spcPts val="0"/>
              </a:spcAft>
              <a:buFont typeface="Wingdings" pitchFamily="2" charset="2"/>
              <a:buNone/>
              <a:defRPr/>
            </a:pPr>
            <a:r>
              <a:rPr lang="en-US" sz="2400" dirty="0"/>
              <a:t>	</a:t>
            </a:r>
            <a:r>
              <a:rPr lang="en-US" sz="2400" b="1" i="1" dirty="0"/>
              <a:t>Emphasize the importance of the visit and ensure that the patient will be able to come to the office on the day of the appointment (e.g., the patient has transportation, etc.).  </a:t>
            </a:r>
            <a:r>
              <a:rPr lang="en-US" sz="2400" dirty="0"/>
              <a:t>(IHI)</a:t>
            </a:r>
          </a:p>
          <a:p>
            <a:pPr marL="320040" indent="-320040" eaLnBrk="1" fontAlgn="auto" hangingPunct="1">
              <a:spcAft>
                <a:spcPts val="0"/>
              </a:spcAft>
              <a:buFont typeface="Wingdings"/>
              <a:buChar char=""/>
              <a:defRPr/>
            </a:pP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2775" y="228600"/>
            <a:ext cx="8153400" cy="990600"/>
          </a:xfrm>
        </p:spPr>
        <p:txBody>
          <a:bodyPr/>
          <a:lstStyle/>
          <a:p>
            <a:pPr eaLnBrk="1" hangingPunct="1"/>
            <a:r>
              <a:rPr lang="en-US"/>
              <a:t>2.	Prior to the Visit</a:t>
            </a:r>
          </a:p>
        </p:txBody>
      </p:sp>
      <p:sp>
        <p:nvSpPr>
          <p:cNvPr id="4" name="Content Placeholder 3"/>
          <p:cNvSpPr>
            <a:spLocks noGrp="1"/>
          </p:cNvSpPr>
          <p:nvPr>
            <p:ph sz="quarter" idx="1"/>
          </p:nvPr>
        </p:nvSpPr>
        <p:spPr>
          <a:xfrm>
            <a:off x="612775" y="1600200"/>
            <a:ext cx="8153400" cy="5257800"/>
          </a:xfrm>
        </p:spPr>
        <p:txBody>
          <a:bodyPr>
            <a:noAutofit/>
          </a:bodyPr>
          <a:lstStyle/>
          <a:p>
            <a:pPr marL="0" indent="0" algn="ctr" eaLnBrk="1" fontAlgn="auto" hangingPunct="1">
              <a:spcAft>
                <a:spcPts val="0"/>
              </a:spcAft>
              <a:buFont typeface="Wingdings"/>
              <a:buNone/>
              <a:defRPr/>
            </a:pPr>
            <a:r>
              <a:rPr lang="en-US" sz="3200" b="1" dirty="0"/>
              <a:t>Recommended Changes</a:t>
            </a:r>
          </a:p>
          <a:p>
            <a:pPr marL="0" indent="0" algn="ctr" eaLnBrk="1" fontAlgn="auto" hangingPunct="1">
              <a:spcAft>
                <a:spcPts val="0"/>
              </a:spcAft>
              <a:buFont typeface="Wingdings"/>
              <a:buNone/>
              <a:defRPr/>
            </a:pPr>
            <a:endParaRPr lang="en-US" sz="1000" b="1" i="1" dirty="0"/>
          </a:p>
          <a:p>
            <a:pPr marL="0" indent="0" eaLnBrk="1" fontAlgn="auto" hangingPunct="1">
              <a:spcAft>
                <a:spcPts val="0"/>
              </a:spcAft>
              <a:buFont typeface="Wingdings"/>
              <a:buNone/>
              <a:defRPr/>
            </a:pPr>
            <a:r>
              <a:rPr lang="en-US" sz="2400" b="1" i="1" dirty="0"/>
              <a:t>Coordinate with home health and case managers </a:t>
            </a:r>
          </a:p>
          <a:p>
            <a:pPr marL="0" indent="0" eaLnBrk="1" fontAlgn="auto" hangingPunct="1">
              <a:spcAft>
                <a:spcPts val="0"/>
              </a:spcAft>
              <a:buFont typeface="Wingdings"/>
              <a:buNone/>
              <a:defRPr/>
            </a:pPr>
            <a:endParaRPr lang="en-US" sz="1000" b="1" i="1" dirty="0"/>
          </a:p>
          <a:p>
            <a:pPr marL="457200" indent="-457200" eaLnBrk="1" fontAlgn="auto" hangingPunct="1">
              <a:spcBef>
                <a:spcPts val="0"/>
              </a:spcBef>
              <a:spcAft>
                <a:spcPts val="0"/>
              </a:spcAft>
              <a:buFont typeface="+mj-lt"/>
              <a:buAutoNum type="arabicPeriod" startAt="4"/>
              <a:defRPr/>
            </a:pPr>
            <a:r>
              <a:rPr lang="en-US" sz="2000" dirty="0"/>
              <a:t>Remind the patient to </a:t>
            </a:r>
            <a:r>
              <a:rPr lang="en-US" sz="2000" b="1" dirty="0"/>
              <a:t>bring his or her list of medications </a:t>
            </a:r>
            <a:r>
              <a:rPr lang="en-US" sz="2000" dirty="0"/>
              <a:t>as well as the medications themselves, both over-the-counter and prescription medications that he or she is currently taking.  </a:t>
            </a:r>
            <a:r>
              <a:rPr lang="en-US" sz="2000" b="1" dirty="0"/>
              <a:t>Short of visiting patients at home, having them bring their medications to the office is the best way to reconcile what the physician thinks they are taking with what they really are taking everyday</a:t>
            </a:r>
            <a:r>
              <a:rPr lang="en-US" sz="2000" dirty="0"/>
              <a:t>. </a:t>
            </a:r>
          </a:p>
          <a:p>
            <a:pPr marL="457200" indent="-457200" eaLnBrk="1" fontAlgn="auto" hangingPunct="1">
              <a:spcBef>
                <a:spcPts val="0"/>
              </a:spcBef>
              <a:spcAft>
                <a:spcPts val="0"/>
              </a:spcAft>
              <a:buFont typeface="+mj-lt"/>
              <a:buAutoNum type="arabicPeriod" startAt="4"/>
              <a:defRPr/>
            </a:pPr>
            <a:r>
              <a:rPr lang="en-US" sz="2000" dirty="0"/>
              <a:t>The physician or other care team member can also use the review of the medications to explore patients’ understanding of their medications and reinforce teaching. </a:t>
            </a:r>
          </a:p>
          <a:p>
            <a:pPr marL="457200" indent="-457200" eaLnBrk="1" fontAlgn="auto" hangingPunct="1">
              <a:spcBef>
                <a:spcPts val="0"/>
              </a:spcBef>
              <a:spcAft>
                <a:spcPts val="0"/>
              </a:spcAft>
              <a:buFont typeface="+mj-lt"/>
              <a:buAutoNum type="arabicPeriod" startAt="4"/>
              <a:defRPr/>
            </a:pPr>
            <a:r>
              <a:rPr lang="en-US" sz="2000" dirty="0"/>
              <a:t>Make sure that patients know whom to contact for an emergency or to ask a question about their medications.  (IHI)</a:t>
            </a:r>
          </a:p>
          <a:p>
            <a:pPr marL="320040" indent="-320040" eaLnBrk="1" fontAlgn="auto" hangingPunct="1">
              <a:spcAft>
                <a:spcPts val="0"/>
              </a:spcAft>
              <a:buFont typeface="Wingdings"/>
              <a:buChar char=""/>
              <a:defRPr/>
            </a:pP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2775" y="228600"/>
            <a:ext cx="8153400" cy="990600"/>
          </a:xfrm>
        </p:spPr>
        <p:txBody>
          <a:bodyPr/>
          <a:lstStyle/>
          <a:p>
            <a:pPr eaLnBrk="1" hangingPunct="1"/>
            <a:r>
              <a:rPr lang="en-US"/>
              <a:t>2.	Prior to the Visit</a:t>
            </a:r>
          </a:p>
        </p:txBody>
      </p:sp>
      <p:sp>
        <p:nvSpPr>
          <p:cNvPr id="58371" name="Content Placeholder 3"/>
          <p:cNvSpPr>
            <a:spLocks noGrp="1"/>
          </p:cNvSpPr>
          <p:nvPr>
            <p:ph sz="quarter" idx="1"/>
          </p:nvPr>
        </p:nvSpPr>
        <p:spPr>
          <a:xfrm>
            <a:off x="612775" y="1524000"/>
            <a:ext cx="8153400" cy="5334000"/>
          </a:xfrm>
        </p:spPr>
        <p:txBody>
          <a:bodyPr/>
          <a:lstStyle/>
          <a:p>
            <a:pPr algn="ctr" eaLnBrk="1" hangingPunct="1">
              <a:buFont typeface="Wingdings" pitchFamily="2" charset="2"/>
              <a:buNone/>
              <a:defRPr/>
            </a:pPr>
            <a:r>
              <a:rPr lang="en-US" sz="3200" dirty="0">
                <a:effectLst>
                  <a:outerShdw blurRad="38100" dist="38100" dir="2700000" algn="tl">
                    <a:srgbClr val="000000">
                      <a:alpha val="43137"/>
                    </a:srgbClr>
                  </a:outerShdw>
                </a:effectLst>
              </a:rPr>
              <a:t>Recommended Changes</a:t>
            </a:r>
          </a:p>
          <a:p>
            <a:pPr eaLnBrk="1" hangingPunct="1">
              <a:buFont typeface="Wingdings" pitchFamily="2" charset="2"/>
              <a:buNone/>
              <a:defRPr/>
            </a:pPr>
            <a:r>
              <a:rPr lang="en-US" sz="2400" b="1" i="1" dirty="0"/>
              <a:t>Review the discharge summary</a:t>
            </a:r>
          </a:p>
          <a:p>
            <a:pPr eaLnBrk="1" hangingPunct="1">
              <a:buFont typeface="Wingdings" pitchFamily="2" charset="2"/>
              <a:buNone/>
              <a:defRPr/>
            </a:pPr>
            <a:endParaRPr lang="en-US" sz="800" b="1" i="1" dirty="0"/>
          </a:p>
          <a:p>
            <a:pPr marL="0" eaLnBrk="1" hangingPunct="1">
              <a:spcBef>
                <a:spcPts val="0"/>
              </a:spcBef>
              <a:buFont typeface="Wingdings" pitchFamily="2" charset="2"/>
              <a:buNone/>
              <a:defRPr/>
            </a:pPr>
            <a:r>
              <a:rPr lang="en-US" sz="2000" dirty="0"/>
              <a:t>In addition to reviewing the discharge information from the hospital, the</a:t>
            </a:r>
          </a:p>
          <a:p>
            <a:pPr marL="0" eaLnBrk="1" hangingPunct="1">
              <a:spcBef>
                <a:spcPts val="0"/>
              </a:spcBef>
              <a:buFont typeface="Wingdings" pitchFamily="2" charset="2"/>
              <a:buNone/>
              <a:defRPr/>
            </a:pPr>
            <a:r>
              <a:rPr lang="en-US" sz="2000" dirty="0"/>
              <a:t>office practice physician or clinician may want to obtain information</a:t>
            </a:r>
          </a:p>
          <a:p>
            <a:pPr marL="0" eaLnBrk="1" hangingPunct="1">
              <a:spcBef>
                <a:spcPts val="0"/>
              </a:spcBef>
              <a:buFont typeface="Wingdings" pitchFamily="2" charset="2"/>
              <a:buNone/>
              <a:defRPr/>
            </a:pPr>
            <a:r>
              <a:rPr lang="en-US" sz="2000" dirty="0"/>
              <a:t>from home health care nurses or non-clinic-based case managers. </a:t>
            </a:r>
          </a:p>
          <a:p>
            <a:pPr eaLnBrk="1" hangingPunct="1">
              <a:buFont typeface="Wingdings" pitchFamily="2" charset="2"/>
              <a:buNone/>
              <a:defRPr/>
            </a:pPr>
            <a:r>
              <a:rPr lang="en-US" sz="800" dirty="0"/>
              <a:t>	</a:t>
            </a:r>
          </a:p>
          <a:p>
            <a:pPr marL="342900" indent="-342900" eaLnBrk="1" hangingPunct="1">
              <a:spcBef>
                <a:spcPts val="0"/>
              </a:spcBef>
              <a:buFont typeface="+mj-lt"/>
              <a:buAutoNum type="arabicPeriod" startAt="7"/>
              <a:defRPr/>
            </a:pPr>
            <a:r>
              <a:rPr lang="en-US" sz="1800" dirty="0"/>
              <a:t>The </a:t>
            </a:r>
            <a:r>
              <a:rPr lang="en-US" sz="1800" b="1" dirty="0"/>
              <a:t>home health </a:t>
            </a:r>
            <a:r>
              <a:rPr lang="en-US" sz="1800" dirty="0"/>
              <a:t>care nurse may have information about the patient’s condition and medications prior to hospitalization, </a:t>
            </a:r>
          </a:p>
          <a:p>
            <a:pPr marL="342900" indent="-342900" eaLnBrk="1" hangingPunct="1">
              <a:spcBef>
                <a:spcPts val="0"/>
              </a:spcBef>
              <a:buFont typeface="+mj-lt"/>
              <a:buAutoNum type="arabicPeriod" startAt="7"/>
              <a:defRPr/>
            </a:pPr>
            <a:r>
              <a:rPr lang="en-US" sz="1800" dirty="0"/>
              <a:t>He or she may have conducted the patient’s first post-hospital visit. </a:t>
            </a:r>
          </a:p>
          <a:p>
            <a:pPr marL="342900" indent="-342900" eaLnBrk="1" hangingPunct="1">
              <a:spcBef>
                <a:spcPts val="0"/>
              </a:spcBef>
              <a:buFont typeface="+mj-lt"/>
              <a:buAutoNum type="arabicPeriod" startAt="7"/>
              <a:defRPr/>
            </a:pPr>
            <a:r>
              <a:rPr lang="en-US" sz="1800" b="1" dirty="0"/>
              <a:t>Case managers </a:t>
            </a:r>
            <a:r>
              <a:rPr lang="en-US" sz="1800" dirty="0"/>
              <a:t>would also have additional information about the patient’s status at discharge, ability for self-care, and any family or social issues that would affect the physician’s assessment of the patient’s needs. </a:t>
            </a:r>
          </a:p>
          <a:p>
            <a:pPr marL="342900" indent="-342900" eaLnBrk="1" hangingPunct="1">
              <a:spcBef>
                <a:spcPts val="0"/>
              </a:spcBef>
              <a:buFont typeface="+mj-lt"/>
              <a:buAutoNum type="arabicPeriod" startAt="7"/>
              <a:defRPr/>
            </a:pPr>
            <a:r>
              <a:rPr lang="en-US" sz="1800" dirty="0"/>
              <a:t>As with the hospitalist or hospital-based clinician, there should be a process to easily share information </a:t>
            </a:r>
            <a:r>
              <a:rPr lang="en-US" sz="1800" b="1" dirty="0"/>
              <a:t>between the office practice physician or other care team members and home health care, case managers, and/or other community-based providers or services</a:t>
            </a:r>
            <a:r>
              <a:rPr lang="en-US" sz="2000" dirty="0"/>
              <a:t>. (IHI)</a:t>
            </a:r>
          </a:p>
          <a:p>
            <a:pPr eaLnBrk="1" hangingPunct="1">
              <a:buFont typeface="Wingdings" pitchFamily="2" charset="2"/>
              <a:buNone/>
              <a:defRPr/>
            </a:pPr>
            <a:endParaRPr lang="en-US" sz="2400" b="1" i="1" dirty="0"/>
          </a:p>
          <a:p>
            <a:pPr eaLnBrk="1" hangingPunct="1">
              <a:defRPr/>
            </a:pPr>
            <a:endParaRPr lang="en-US" sz="2400" dirty="0"/>
          </a:p>
          <a:p>
            <a:pPr eaLnBrk="1" hangingPunct="1">
              <a:defRPr/>
            </a:pP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12775" y="228600"/>
            <a:ext cx="8153400" cy="990600"/>
          </a:xfrm>
        </p:spPr>
        <p:txBody>
          <a:bodyPr/>
          <a:lstStyle/>
          <a:p>
            <a:pPr eaLnBrk="1" hangingPunct="1"/>
            <a:r>
              <a:rPr lang="en-US" sz="3200"/>
              <a:t>2.	Prior to the Visit: Suggested Measures</a:t>
            </a:r>
          </a:p>
        </p:txBody>
      </p:sp>
      <p:sp>
        <p:nvSpPr>
          <p:cNvPr id="63491" name="Content Placeholder 3"/>
          <p:cNvSpPr>
            <a:spLocks noGrp="1"/>
          </p:cNvSpPr>
          <p:nvPr>
            <p:ph sz="quarter" idx="1"/>
          </p:nvPr>
        </p:nvSpPr>
        <p:spPr>
          <a:xfrm>
            <a:off x="612775" y="1600200"/>
            <a:ext cx="8153400" cy="4876800"/>
          </a:xfrm>
        </p:spPr>
        <p:txBody>
          <a:bodyPr/>
          <a:lstStyle/>
          <a:p>
            <a:pPr eaLnBrk="1" hangingPunct="1"/>
            <a:endParaRPr lang="en-US" sz="2400"/>
          </a:p>
          <a:p>
            <a:pPr eaLnBrk="1" hangingPunct="1">
              <a:buFont typeface="Wingdings" pitchFamily="2" charset="2"/>
              <a:buNone/>
            </a:pPr>
            <a:r>
              <a:rPr lang="en-US" sz="2400" b="1"/>
              <a:t>Use these measures to determine the reliability of your</a:t>
            </a:r>
          </a:p>
          <a:p>
            <a:pPr eaLnBrk="1" hangingPunct="1">
              <a:buFont typeface="Wingdings" pitchFamily="2" charset="2"/>
              <a:buNone/>
            </a:pPr>
            <a:r>
              <a:rPr lang="en-US" sz="2400" b="1"/>
              <a:t>processes for preparing the clinical team prior to the</a:t>
            </a:r>
          </a:p>
          <a:p>
            <a:pPr eaLnBrk="1" hangingPunct="1">
              <a:buFont typeface="Wingdings" pitchFamily="2" charset="2"/>
              <a:buNone/>
            </a:pPr>
            <a:r>
              <a:rPr lang="en-US" sz="2400" b="1"/>
              <a:t>first post-hospital visit: </a:t>
            </a:r>
          </a:p>
          <a:p>
            <a:pPr eaLnBrk="1" hangingPunct="1"/>
            <a:endParaRPr lang="en-US" sz="2400"/>
          </a:p>
          <a:p>
            <a:pPr lvl="1" eaLnBrk="1" hangingPunct="1"/>
            <a:r>
              <a:rPr lang="en-US" sz="2100" b="1"/>
              <a:t>Percent of first post-hospital visits when the physician had the discharge summary available at the time of the visit. </a:t>
            </a:r>
          </a:p>
          <a:p>
            <a:pPr lvl="1" eaLnBrk="1" hangingPunct="1"/>
            <a:r>
              <a:rPr lang="en-US" sz="2100" b="1"/>
              <a:t>Percent of patients who received a reminder call prior to their first post-hospital office visit. (IHI)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64515" name="Content Placeholder 3"/>
          <p:cNvSpPr>
            <a:spLocks noGrp="1"/>
          </p:cNvSpPr>
          <p:nvPr>
            <p:ph sz="quarter" idx="1"/>
          </p:nvPr>
        </p:nvSpPr>
        <p:spPr>
          <a:xfrm>
            <a:off x="612775" y="1600200"/>
            <a:ext cx="8153400" cy="4876800"/>
          </a:xfrm>
        </p:spPr>
        <p:txBody>
          <a:bodyPr/>
          <a:lstStyle/>
          <a:p>
            <a:pPr eaLnBrk="1" hangingPunct="1"/>
            <a:endParaRPr lang="en-US" sz="2400"/>
          </a:p>
          <a:p>
            <a:pPr eaLnBrk="1" hangingPunct="1">
              <a:buFont typeface="Wingdings" pitchFamily="2" charset="2"/>
              <a:buChar char="§"/>
            </a:pPr>
            <a:r>
              <a:rPr lang="en-US" sz="2400"/>
              <a:t>The first post-hospital visit is a key touch point for patients with their primary care provider (or specialist, depending on the clinical condition and the needs of the patient). </a:t>
            </a:r>
          </a:p>
          <a:p>
            <a:pPr eaLnBrk="1" hangingPunct="1">
              <a:buFont typeface="Wingdings" pitchFamily="2" charset="2"/>
              <a:buChar char="§"/>
            </a:pPr>
            <a:r>
              <a:rPr lang="en-US" sz="2400"/>
              <a:t>The evidence is mixed concerning the effect of post discharge follow-up visits on readmission rates. </a:t>
            </a:r>
          </a:p>
          <a:p>
            <a:pPr eaLnBrk="1" hangingPunct="1">
              <a:buFont typeface="Wingdings" pitchFamily="2" charset="2"/>
              <a:buChar char="§"/>
            </a:pPr>
            <a:r>
              <a:rPr lang="en-US" sz="2400"/>
              <a:t>While some studies report that post-discharge visits contribute to lower readmission rates others have not.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60419" name="Content Placeholder 3"/>
          <p:cNvSpPr>
            <a:spLocks noGrp="1"/>
          </p:cNvSpPr>
          <p:nvPr>
            <p:ph sz="quarter" idx="1"/>
          </p:nvPr>
        </p:nvSpPr>
        <p:spPr>
          <a:xfrm>
            <a:off x="612775" y="1600200"/>
            <a:ext cx="8153400" cy="5257800"/>
          </a:xfrm>
        </p:spPr>
        <p:txBody>
          <a:bodyPr/>
          <a:lstStyle/>
          <a:p>
            <a:pPr eaLnBrk="1" hangingPunct="1">
              <a:defRPr/>
            </a:pPr>
            <a:endParaRPr lang="en-US" sz="1000" dirty="0"/>
          </a:p>
          <a:p>
            <a:pPr marL="457200" lvl="1" indent="-457200" algn="ctr" eaLnBrk="1" hangingPunct="1">
              <a:spcBef>
                <a:spcPts val="0"/>
              </a:spcBef>
              <a:buFont typeface="Wingdings 2" pitchFamily="18" charset="2"/>
              <a:buNone/>
              <a:defRPr/>
            </a:pPr>
            <a:r>
              <a:rPr lang="en-US" sz="2400" b="1" dirty="0"/>
              <a:t>Recommended Changes</a:t>
            </a:r>
          </a:p>
          <a:p>
            <a:pPr marL="457200" lvl="1" indent="-457200" algn="ctr" eaLnBrk="1" hangingPunct="1">
              <a:spcBef>
                <a:spcPts val="0"/>
              </a:spcBef>
              <a:buFont typeface="Wingdings 2" pitchFamily="18" charset="2"/>
              <a:buNone/>
              <a:defRPr/>
            </a:pPr>
            <a:endParaRPr lang="en-US" sz="1000" b="1" dirty="0"/>
          </a:p>
          <a:p>
            <a:pPr marL="457200" lvl="1" indent="-457200" eaLnBrk="1" hangingPunct="1">
              <a:spcBef>
                <a:spcPts val="0"/>
              </a:spcBef>
              <a:buFont typeface="+mj-lt"/>
              <a:buAutoNum type="arabicPeriod"/>
              <a:defRPr/>
            </a:pPr>
            <a:r>
              <a:rPr lang="en-US" sz="2200" dirty="0"/>
              <a:t>Ask the patient about his/her goals for the visit; what factors contributed to hospital admission or ED visit; and what medications he/she is taking and on what schedule. </a:t>
            </a:r>
          </a:p>
          <a:p>
            <a:pPr marL="457200" lvl="1" indent="-457200" eaLnBrk="1" hangingPunct="1">
              <a:spcBef>
                <a:spcPts val="0"/>
              </a:spcBef>
              <a:buFont typeface="+mj-lt"/>
              <a:buAutoNum type="arabicPeriod"/>
              <a:defRPr/>
            </a:pPr>
            <a:r>
              <a:rPr lang="en-US" sz="2200" dirty="0"/>
              <a:t>Perform medication reconciliation with attention to the pre-hospital regimen. </a:t>
            </a:r>
          </a:p>
          <a:p>
            <a:pPr marL="457200" lvl="1" indent="-457200" eaLnBrk="1" hangingPunct="1">
              <a:spcBef>
                <a:spcPts val="0"/>
              </a:spcBef>
              <a:buFont typeface="+mj-lt"/>
              <a:buAutoNum type="arabicPeriod"/>
              <a:defRPr/>
            </a:pPr>
            <a:r>
              <a:rPr lang="en-US" sz="2200" dirty="0"/>
              <a:t>Determine need to adjust medications or dosages, follow up on test results; do monitoring or testing; discuss advance directives; discuss specific future treatments and/or additional care support that may be needed. </a:t>
            </a:r>
          </a:p>
          <a:p>
            <a:pPr marL="457200" lvl="1" indent="-457200" eaLnBrk="1" hangingPunct="1">
              <a:spcBef>
                <a:spcPts val="0"/>
              </a:spcBef>
              <a:buFont typeface="+mj-lt"/>
              <a:buAutoNum type="arabicPeriod"/>
              <a:defRPr/>
            </a:pPr>
            <a:r>
              <a:rPr lang="en-US" sz="2200" dirty="0"/>
              <a:t>Instruct patient in self-management (repeat back) </a:t>
            </a:r>
          </a:p>
          <a:p>
            <a:pPr marL="457200" lvl="1" indent="-457200" eaLnBrk="1" hangingPunct="1">
              <a:spcBef>
                <a:spcPts val="0"/>
              </a:spcBef>
              <a:buFont typeface="+mj-lt"/>
              <a:buAutoNum type="arabicPeriod"/>
              <a:defRPr/>
            </a:pPr>
            <a:r>
              <a:rPr lang="en-US" sz="2200" dirty="0"/>
              <a:t>Explain warning signs and response (have repeat back.) </a:t>
            </a:r>
          </a:p>
          <a:p>
            <a:pPr marL="457200" lvl="1" indent="-457200" eaLnBrk="1" hangingPunct="1">
              <a:spcBef>
                <a:spcPts val="0"/>
              </a:spcBef>
              <a:buFont typeface="+mj-lt"/>
              <a:buAutoNum type="arabicPeriod"/>
              <a:defRPr/>
            </a:pPr>
            <a:r>
              <a:rPr lang="en-US" sz="2200" dirty="0"/>
              <a:t>Provide instructions for seeking emergency and non-emergency after-hours care. (IHI)</a:t>
            </a:r>
          </a:p>
          <a:p>
            <a:pPr eaLnBrk="1" hangingPunct="1">
              <a:defRPr/>
            </a:pPr>
            <a:endParaRPr lang="en-US" sz="2400" dirty="0"/>
          </a:p>
          <a:p>
            <a:pPr eaLnBrk="1" hangingPunct="1">
              <a:defRPr/>
            </a:pPr>
            <a:endParaRPr lang="en-US" sz="2400" dirty="0"/>
          </a:p>
          <a:p>
            <a:pPr lvl="1" eaLnBrk="1" hangingPunct="1">
              <a:defRPr/>
            </a:pPr>
            <a:r>
              <a:rPr lang="en-US" sz="2100" dirty="0"/>
              <a:t>Percent of first post-hospital visits when the physician had the discharge summary available at the time of the visit. </a:t>
            </a:r>
          </a:p>
          <a:p>
            <a:pPr lvl="1" eaLnBrk="1" hangingPunct="1">
              <a:defRPr/>
            </a:pPr>
            <a:r>
              <a:rPr lang="en-US" sz="2100" dirty="0"/>
              <a:t>Percent of patients who received a reminder call prior to their first post-hospital office visit.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12775" y="228600"/>
            <a:ext cx="8153400" cy="990600"/>
          </a:xfrm>
        </p:spPr>
        <p:txBody>
          <a:bodyPr/>
          <a:lstStyle/>
          <a:p>
            <a:pPr eaLnBrk="1" hangingPunct="1"/>
            <a:r>
              <a:rPr lang="en-US"/>
              <a:t>3.	During The Visit</a:t>
            </a:r>
            <a:endParaRPr lang="en-US">
              <a:solidFill>
                <a:srgbClr val="C00000"/>
              </a:solidFill>
            </a:endParaRPr>
          </a:p>
        </p:txBody>
      </p:sp>
      <p:sp>
        <p:nvSpPr>
          <p:cNvPr id="62467" name="Content Placeholder 3"/>
          <p:cNvSpPr>
            <a:spLocks noGrp="1"/>
          </p:cNvSpPr>
          <p:nvPr>
            <p:ph sz="quarter" idx="1"/>
          </p:nvPr>
        </p:nvSpPr>
        <p:spPr>
          <a:xfrm>
            <a:off x="609600" y="1600200"/>
            <a:ext cx="8153400" cy="4876800"/>
          </a:xfrm>
        </p:spPr>
        <p:txBody>
          <a:bodyPr/>
          <a:lstStyle/>
          <a:p>
            <a:pPr marL="457200" indent="-457200" algn="ctr" eaLnBrk="1" hangingPunct="1">
              <a:buFont typeface="Wingdings" pitchFamily="2" charset="2"/>
              <a:buNone/>
              <a:defRPr/>
            </a:pPr>
            <a:r>
              <a:rPr lang="en-US" sz="3200" b="1" dirty="0">
                <a:solidFill>
                  <a:srgbClr val="C00000"/>
                </a:solidFill>
              </a:rPr>
              <a:t>Nine Typical Failures</a:t>
            </a:r>
          </a:p>
          <a:p>
            <a:pPr marL="457200" indent="-457200" eaLnBrk="1" hangingPunct="1">
              <a:buFont typeface="Wingdings" pitchFamily="2" charset="2"/>
              <a:buNone/>
              <a:defRPr/>
            </a:pPr>
            <a:endParaRPr lang="en-US" sz="2400" dirty="0"/>
          </a:p>
          <a:p>
            <a:pPr marL="457200" indent="-457200" eaLnBrk="1" hangingPunct="1">
              <a:buFont typeface="+mj-lt"/>
              <a:buAutoNum type="arabicPeriod"/>
              <a:defRPr/>
            </a:pPr>
            <a:r>
              <a:rPr lang="en-US" sz="2400" dirty="0"/>
              <a:t>Primary or specialty care physician does not have the patient record, discharge summary, or medication list at hand for follow-up visit; </a:t>
            </a:r>
          </a:p>
          <a:p>
            <a:pPr marL="457200" indent="-457200" eaLnBrk="1" hangingPunct="1">
              <a:buFont typeface="+mj-lt"/>
              <a:buAutoNum type="arabicPeriod"/>
              <a:defRPr/>
            </a:pPr>
            <a:r>
              <a:rPr lang="en-US" sz="2400" dirty="0"/>
              <a:t>Medications are not reconciled during the first post-discharge office visit; </a:t>
            </a:r>
          </a:p>
          <a:p>
            <a:pPr marL="457200" indent="-457200" eaLnBrk="1" hangingPunct="1">
              <a:buFont typeface="+mj-lt"/>
              <a:buAutoNum type="arabicPeriod"/>
              <a:defRPr/>
            </a:pPr>
            <a:r>
              <a:rPr lang="en-US" sz="2400" dirty="0"/>
              <a:t>Patients are not involved in decisions about their treatment plan and medications; </a:t>
            </a:r>
          </a:p>
          <a:p>
            <a:pPr eaLnBrk="1" hangingPunct="1">
              <a:defRPr/>
            </a:pP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12775" y="228600"/>
            <a:ext cx="8153400" cy="990600"/>
          </a:xfrm>
        </p:spPr>
        <p:txBody>
          <a:bodyPr/>
          <a:lstStyle/>
          <a:p>
            <a:pPr eaLnBrk="1" hangingPunct="1"/>
            <a:r>
              <a:rPr lang="en-US"/>
              <a:t>3.	During The Visit</a:t>
            </a:r>
            <a:endParaRPr lang="en-US" b="1">
              <a:solidFill>
                <a:srgbClr val="C00000"/>
              </a:solidFill>
            </a:endParaRPr>
          </a:p>
        </p:txBody>
      </p:sp>
      <p:sp>
        <p:nvSpPr>
          <p:cNvPr id="67587" name="Content Placeholder 3"/>
          <p:cNvSpPr>
            <a:spLocks noGrp="1"/>
          </p:cNvSpPr>
          <p:nvPr>
            <p:ph sz="quarter" idx="1"/>
          </p:nvPr>
        </p:nvSpPr>
        <p:spPr>
          <a:xfrm>
            <a:off x="609600" y="1600200"/>
            <a:ext cx="8153400" cy="4876800"/>
          </a:xfrm>
        </p:spPr>
        <p:txBody>
          <a:bodyPr/>
          <a:lstStyle/>
          <a:p>
            <a:pPr marL="457200" indent="-457200" algn="ctr" eaLnBrk="1" hangingPunct="1">
              <a:buFont typeface="Wingdings" pitchFamily="2" charset="2"/>
              <a:buNone/>
            </a:pPr>
            <a:r>
              <a:rPr lang="en-US" sz="3200" b="1">
                <a:solidFill>
                  <a:srgbClr val="C00000"/>
                </a:solidFill>
              </a:rPr>
              <a:t>Nine Typical Failures</a:t>
            </a:r>
          </a:p>
          <a:p>
            <a:pPr marL="457200" indent="-457200" eaLnBrk="1" hangingPunct="1">
              <a:buFont typeface="Wingdings" pitchFamily="2" charset="2"/>
              <a:buNone/>
            </a:pPr>
            <a:endParaRPr lang="en-US" sz="2400"/>
          </a:p>
          <a:p>
            <a:pPr marL="457200" indent="-457200" eaLnBrk="1" hangingPunct="1">
              <a:buFont typeface="Tw Cen MT" pitchFamily="34" charset="0"/>
              <a:buAutoNum type="arabicPeriod" startAt="4"/>
            </a:pPr>
            <a:r>
              <a:rPr lang="en-US" sz="2400"/>
              <a:t>Patients are not provided with a comprehensive care plan that they understand and are confident they can follow; </a:t>
            </a:r>
          </a:p>
          <a:p>
            <a:pPr marL="457200" indent="-457200" eaLnBrk="1" hangingPunct="1">
              <a:buFont typeface="Tw Cen MT" pitchFamily="34" charset="0"/>
              <a:buAutoNum type="arabicPeriod" startAt="4"/>
            </a:pPr>
            <a:r>
              <a:rPr lang="en-US" sz="2400"/>
              <a:t>Patients don’t know whom and when to call if their condition worsens in the time after their appointment; </a:t>
            </a:r>
          </a:p>
          <a:p>
            <a:pPr marL="457200" indent="-457200" eaLnBrk="1" hangingPunct="1">
              <a:buFont typeface="Tw Cen MT" pitchFamily="34" charset="0"/>
              <a:buAutoNum type="arabicPeriod" startAt="4"/>
            </a:pPr>
            <a:r>
              <a:rPr lang="en-US" sz="2400"/>
              <a:t>Lack of standardization between the hospital and office practice in information provided and in teaching methods;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2775" y="228600"/>
            <a:ext cx="8153400" cy="990600"/>
          </a:xfrm>
        </p:spPr>
        <p:txBody>
          <a:bodyPr/>
          <a:lstStyle/>
          <a:p>
            <a:pPr eaLnBrk="1" hangingPunct="1"/>
            <a:r>
              <a:rPr lang="en-US"/>
              <a:t>3.	During The Visit</a:t>
            </a:r>
            <a:endParaRPr lang="en-US" b="1">
              <a:solidFill>
                <a:srgbClr val="C00000"/>
              </a:solidFill>
            </a:endParaRPr>
          </a:p>
        </p:txBody>
      </p:sp>
      <p:sp>
        <p:nvSpPr>
          <p:cNvPr id="68611" name="Content Placeholder 3"/>
          <p:cNvSpPr>
            <a:spLocks noGrp="1"/>
          </p:cNvSpPr>
          <p:nvPr>
            <p:ph sz="quarter" idx="1"/>
          </p:nvPr>
        </p:nvSpPr>
        <p:spPr>
          <a:xfrm>
            <a:off x="612775" y="1600200"/>
            <a:ext cx="8153400" cy="5257800"/>
          </a:xfrm>
        </p:spPr>
        <p:txBody>
          <a:bodyPr/>
          <a:lstStyle/>
          <a:p>
            <a:pPr marL="457200" indent="-457200" algn="ctr" eaLnBrk="1" hangingPunct="1">
              <a:buFont typeface="Wingdings" pitchFamily="2" charset="2"/>
              <a:buNone/>
            </a:pPr>
            <a:r>
              <a:rPr lang="en-US" sz="3200" b="1">
                <a:solidFill>
                  <a:srgbClr val="C00000"/>
                </a:solidFill>
              </a:rPr>
              <a:t>Nine Typical Failures</a:t>
            </a:r>
          </a:p>
          <a:p>
            <a:pPr marL="457200" indent="-457200" eaLnBrk="1" hangingPunct="1">
              <a:buFont typeface="Wingdings" pitchFamily="2" charset="2"/>
              <a:buNone/>
            </a:pPr>
            <a:endParaRPr lang="en-US" sz="1000"/>
          </a:p>
          <a:p>
            <a:pPr marL="457200" indent="-457200" eaLnBrk="1" hangingPunct="1">
              <a:buFont typeface="Tw Cen MT" pitchFamily="34" charset="0"/>
              <a:buAutoNum type="arabicPeriod" startAt="7"/>
            </a:pPr>
            <a:r>
              <a:rPr lang="en-US" sz="2400"/>
              <a:t>Patient education focuses only on medications and excludes other concerns of the patient such as when and how to start exercising and diet; </a:t>
            </a:r>
          </a:p>
          <a:p>
            <a:pPr marL="457200" indent="-457200" eaLnBrk="1" hangingPunct="1">
              <a:buFont typeface="Tw Cen MT" pitchFamily="34" charset="0"/>
              <a:buAutoNum type="arabicPeriod" startAt="7"/>
            </a:pPr>
            <a:r>
              <a:rPr lang="en-US" sz="2400"/>
              <a:t>Patients have only a partial understanding of what they need to do and why, despite the use of methods to engage patients in learning about their care; and  </a:t>
            </a:r>
          </a:p>
          <a:p>
            <a:pPr marL="457200" indent="-457200" eaLnBrk="1" hangingPunct="1">
              <a:buFont typeface="Tw Cen MT" pitchFamily="34" charset="0"/>
              <a:buAutoNum type="arabicPeriod" startAt="7"/>
            </a:pPr>
            <a:r>
              <a:rPr lang="en-US" sz="2400"/>
              <a:t>Failure of the office practice care team to recognize and provide support for patients with a low capacity for self-care due to low health literacy, financial barriers, other social problems, alternative health beliefs, substance abuse, or mental illness. (IHI)</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65539" name="Content Placeholder 3"/>
          <p:cNvSpPr>
            <a:spLocks noGrp="1"/>
          </p:cNvSpPr>
          <p:nvPr>
            <p:ph sz="quarter" idx="1"/>
          </p:nvPr>
        </p:nvSpPr>
        <p:spPr>
          <a:xfrm>
            <a:off x="685800" y="1524000"/>
            <a:ext cx="8153400" cy="5334000"/>
          </a:xfrm>
        </p:spPr>
        <p:txBody>
          <a:bodyPr/>
          <a:lstStyle/>
          <a:p>
            <a:pPr marL="0" indent="0" algn="ctr" eaLnBrk="1" hangingPunct="1">
              <a:buFont typeface="Wingdings" pitchFamily="2" charset="2"/>
              <a:buNone/>
              <a:defRPr/>
            </a:pPr>
            <a:r>
              <a:rPr lang="en-US" sz="3200" b="1" dirty="0"/>
              <a:t>Recommended Changes</a:t>
            </a:r>
            <a:endParaRPr lang="en-US" sz="3200" b="1" i="1" dirty="0"/>
          </a:p>
          <a:p>
            <a:pPr marL="0" indent="0" eaLnBrk="1" hangingPunct="1">
              <a:buFont typeface="Wingdings" pitchFamily="2" charset="2"/>
              <a:buNone/>
              <a:defRPr/>
            </a:pPr>
            <a:r>
              <a:rPr lang="en-US" sz="2400" b="1" i="1" dirty="0"/>
              <a:t>Ask the patient:</a:t>
            </a:r>
          </a:p>
          <a:p>
            <a:pPr marL="0" indent="0" eaLnBrk="1" hangingPunct="1">
              <a:buFont typeface="Wingdings" pitchFamily="2" charset="2"/>
              <a:buNone/>
              <a:defRPr/>
            </a:pPr>
            <a:endParaRPr lang="en-US" sz="1000" b="1" i="1" dirty="0"/>
          </a:p>
          <a:p>
            <a:pPr marL="0" indent="-457200" eaLnBrk="1" hangingPunct="1">
              <a:spcBef>
                <a:spcPts val="0"/>
              </a:spcBef>
              <a:buFont typeface="Wingdings" pitchFamily="2" charset="2"/>
              <a:buChar char="§"/>
              <a:defRPr/>
            </a:pPr>
            <a:r>
              <a:rPr lang="en-US" sz="2000" b="1" i="1" dirty="0"/>
              <a:t>About his/her goals for the visit</a:t>
            </a:r>
          </a:p>
          <a:p>
            <a:pPr marL="0" indent="-457200" eaLnBrk="1" hangingPunct="1">
              <a:spcBef>
                <a:spcPts val="0"/>
              </a:spcBef>
              <a:buFont typeface="Wingdings" pitchFamily="2" charset="2"/>
              <a:buChar char="§"/>
              <a:defRPr/>
            </a:pPr>
            <a:r>
              <a:rPr lang="en-US" sz="2000" b="1" i="1" dirty="0"/>
              <a:t>What  contributed to hospital admission or ED(ED) visit</a:t>
            </a:r>
          </a:p>
          <a:p>
            <a:pPr marL="0" indent="-457200" eaLnBrk="1" hangingPunct="1">
              <a:spcBef>
                <a:spcPts val="0"/>
              </a:spcBef>
              <a:buFont typeface="Wingdings" pitchFamily="2" charset="2"/>
              <a:buChar char="§"/>
              <a:defRPr/>
            </a:pPr>
            <a:r>
              <a:rPr lang="en-US" sz="2000" b="1" i="1" dirty="0"/>
              <a:t>What medications he/she is taking and on what schedule</a:t>
            </a:r>
          </a:p>
          <a:p>
            <a:pPr marL="0" indent="-457200" eaLnBrk="1" hangingPunct="1">
              <a:spcBef>
                <a:spcPts val="0"/>
              </a:spcBef>
              <a:buFont typeface="Wingdings" pitchFamily="2" charset="2"/>
              <a:buNone/>
              <a:defRPr/>
            </a:pPr>
            <a:endParaRPr lang="en-US" sz="2000" b="1" i="1" dirty="0"/>
          </a:p>
          <a:p>
            <a:pPr marL="0" indent="-457200" eaLnBrk="1" hangingPunct="1">
              <a:spcBef>
                <a:spcPts val="0"/>
              </a:spcBef>
              <a:buFont typeface="Wingdings" pitchFamily="2" charset="2"/>
              <a:buNone/>
              <a:defRPr/>
            </a:pPr>
            <a:r>
              <a:rPr lang="en-US" sz="2100" dirty="0"/>
              <a:t>Starting the visit by asking the patient what is important to him/her helps the physician and the care team to develop a care plan with the patient that will meet his/her needs and that the patient and/or family members have had a role in creating. </a:t>
            </a:r>
          </a:p>
          <a:p>
            <a:pPr marL="0" indent="-457200" eaLnBrk="1" hangingPunct="1">
              <a:spcBef>
                <a:spcPts val="0"/>
              </a:spcBef>
              <a:buFont typeface="Wingdings" pitchFamily="2" charset="2"/>
              <a:buNone/>
              <a:defRPr/>
            </a:pPr>
            <a:endParaRPr lang="en-US" sz="1000" dirty="0"/>
          </a:p>
          <a:p>
            <a:pPr marL="0" indent="-457200" eaLnBrk="1" hangingPunct="1">
              <a:spcBef>
                <a:spcPts val="0"/>
              </a:spcBef>
              <a:buFont typeface="Wingdings" pitchFamily="2" charset="2"/>
              <a:buNone/>
              <a:defRPr/>
            </a:pPr>
            <a:r>
              <a:rPr lang="en-US" sz="2100" b="1" dirty="0"/>
              <a:t>The discharge summary does not usually contain information from the patient’s perspective about what contributed to the hospital admission or ED visit.  </a:t>
            </a:r>
            <a:r>
              <a:rPr lang="en-US" sz="2100" b="1" i="1" dirty="0"/>
              <a:t>(IHI)</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612775" y="228600"/>
            <a:ext cx="8153400" cy="990600"/>
          </a:xfrm>
        </p:spPr>
        <p:txBody>
          <a:bodyPr/>
          <a:lstStyle/>
          <a:p>
            <a:pPr eaLnBrk="1" hangingPunct="1"/>
            <a:r>
              <a:rPr lang="en-US"/>
              <a:t>Introduction</a:t>
            </a:r>
          </a:p>
        </p:txBody>
      </p:sp>
      <p:sp>
        <p:nvSpPr>
          <p:cNvPr id="15363" name="Content Placeholder 4"/>
          <p:cNvSpPr>
            <a:spLocks noGrp="1"/>
          </p:cNvSpPr>
          <p:nvPr>
            <p:ph sz="quarter" idx="1"/>
          </p:nvPr>
        </p:nvSpPr>
        <p:spPr>
          <a:xfrm>
            <a:off x="612775" y="1600200"/>
            <a:ext cx="8153400" cy="4495800"/>
          </a:xfrm>
        </p:spPr>
        <p:txBody>
          <a:bodyPr/>
          <a:lstStyle/>
          <a:p>
            <a:pPr eaLnBrk="1" hangingPunct="1"/>
            <a:endParaRPr lang="en-US" sz="2400" b="1" i="1"/>
          </a:p>
          <a:p>
            <a:pPr eaLnBrk="1" hangingPunct="1"/>
            <a:r>
              <a:rPr lang="en-US" sz="2400" b="1" i="1"/>
              <a:t>Improving Transitions from the Hospital to The Clinical Office Practice to Reduce Avoidable Rehospitalizations</a:t>
            </a:r>
          </a:p>
          <a:p>
            <a:pPr eaLnBrk="1" hangingPunct="1"/>
            <a:endParaRPr lang="en-US" sz="2400"/>
          </a:p>
          <a:p>
            <a:pPr eaLnBrk="1" hangingPunct="1"/>
            <a:r>
              <a:rPr lang="en-US" sz="2400"/>
              <a:t>Reference:  Schall M, Coleman E, Rutherford P, Taylor J. </a:t>
            </a:r>
            <a:r>
              <a:rPr lang="en-US" sz="2400" i="1"/>
              <a:t>How-to Guide: Improving Transitions from the Hospital to the Clinical Office Practice to Reduce Avoidable Rehospitalizations</a:t>
            </a:r>
            <a:r>
              <a:rPr lang="en-US" sz="2400"/>
              <a:t>. Cambridge, MA: Institute for Healthcare Improvement; June 2012. Available at </a:t>
            </a:r>
            <a:r>
              <a:rPr lang="en-US" sz="2400">
                <a:hlinkClick r:id="rId2"/>
              </a:rPr>
              <a:t>www.IHI.org</a:t>
            </a:r>
            <a:r>
              <a:rPr lang="en-US" sz="2400"/>
              <a:t>.</a:t>
            </a:r>
          </a:p>
          <a:p>
            <a:pPr eaLnBrk="1" hangingPunct="1"/>
            <a:endParaRPr lang="en-US"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70659" name="Content Placeholder 3"/>
          <p:cNvSpPr>
            <a:spLocks noGrp="1"/>
          </p:cNvSpPr>
          <p:nvPr>
            <p:ph sz="quarter" idx="1"/>
          </p:nvPr>
        </p:nvSpPr>
        <p:spPr>
          <a:xfrm>
            <a:off x="612775" y="1600200"/>
            <a:ext cx="8153400" cy="5257800"/>
          </a:xfrm>
        </p:spPr>
        <p:txBody>
          <a:bodyPr/>
          <a:lstStyle/>
          <a:p>
            <a:pPr marL="0" indent="0" algn="ctr" eaLnBrk="1" hangingPunct="1">
              <a:buFont typeface="Wingdings" pitchFamily="2" charset="2"/>
              <a:buNone/>
            </a:pPr>
            <a:r>
              <a:rPr lang="en-US" sz="3200" b="1"/>
              <a:t>Recommended Changes</a:t>
            </a:r>
            <a:endParaRPr lang="en-US" sz="3200" b="1" i="1"/>
          </a:p>
          <a:p>
            <a:pPr marL="0" indent="0" eaLnBrk="1" hangingPunct="1">
              <a:buFont typeface="Wingdings" pitchFamily="2" charset="2"/>
              <a:buNone/>
            </a:pPr>
            <a:r>
              <a:rPr lang="en-US" sz="2400" b="1" i="1"/>
              <a:t>Perform medication reconciliation with attention to the pre-hospital regimen.  </a:t>
            </a:r>
            <a:r>
              <a:rPr lang="en-US" sz="2100"/>
              <a:t>During the post-discharge visit, the physician uses information from:</a:t>
            </a:r>
          </a:p>
          <a:p>
            <a:pPr marL="0" indent="0" eaLnBrk="1" hangingPunct="1">
              <a:buFont typeface="Wingdings" pitchFamily="2" charset="2"/>
              <a:buNone/>
            </a:pPr>
            <a:endParaRPr lang="en-US" sz="800"/>
          </a:p>
          <a:p>
            <a:pPr marL="320675" lvl="1" indent="0" eaLnBrk="1" hangingPunct="1">
              <a:buFont typeface="Wingdings" pitchFamily="2" charset="2"/>
              <a:buChar char="§"/>
            </a:pPr>
            <a:r>
              <a:rPr lang="en-US" sz="1800"/>
              <a:t>the patient and </a:t>
            </a:r>
          </a:p>
          <a:p>
            <a:pPr marL="320675" lvl="1" indent="0" eaLnBrk="1" hangingPunct="1">
              <a:buFont typeface="Wingdings" pitchFamily="2" charset="2"/>
              <a:buChar char="§"/>
            </a:pPr>
            <a:r>
              <a:rPr lang="en-US" sz="1800"/>
              <a:t>the clinical exam, and </a:t>
            </a:r>
          </a:p>
          <a:p>
            <a:pPr marL="320675" lvl="1" indent="0" eaLnBrk="1" hangingPunct="1">
              <a:buFont typeface="Wingdings" pitchFamily="2" charset="2"/>
              <a:buChar char="§"/>
            </a:pPr>
            <a:r>
              <a:rPr lang="en-US" sz="1800"/>
              <a:t>relevant information from the patient discharge information</a:t>
            </a:r>
          </a:p>
          <a:p>
            <a:pPr marL="0" indent="0" eaLnBrk="1" hangingPunct="1">
              <a:buFont typeface="Wingdings" pitchFamily="2" charset="2"/>
              <a:buNone/>
            </a:pPr>
            <a:endParaRPr lang="en-US" sz="800"/>
          </a:p>
          <a:p>
            <a:pPr marL="0" indent="0" eaLnBrk="1" hangingPunct="1">
              <a:buFont typeface="Wingdings" pitchFamily="2" charset="2"/>
              <a:buNone/>
            </a:pPr>
            <a:r>
              <a:rPr lang="en-US" sz="2100"/>
              <a:t>to create a treatment plan and medication list. </a:t>
            </a:r>
          </a:p>
          <a:p>
            <a:pPr marL="0" indent="0" eaLnBrk="1" hangingPunct="1">
              <a:buFont typeface="Wingdings" pitchFamily="2" charset="2"/>
              <a:buNone/>
            </a:pPr>
            <a:r>
              <a:rPr lang="en-US" sz="2100"/>
              <a:t>Medication reconciliation is an especially important part of this process. </a:t>
            </a:r>
            <a:r>
              <a:rPr lang="en-US" sz="2100" b="1"/>
              <a:t>Failure to build a reliable process for medication reconciliation that involves the patient and family members can contribute to medication errors and can increase the risk of readmission to the hospital.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12775" y="228600"/>
            <a:ext cx="8153400" cy="990600"/>
          </a:xfrm>
        </p:spPr>
        <p:txBody>
          <a:bodyPr/>
          <a:lstStyle/>
          <a:p>
            <a:pPr eaLnBrk="1" hangingPunct="1"/>
            <a:r>
              <a:rPr lang="en-US"/>
              <a:t>3.	During The Visit</a:t>
            </a:r>
            <a:endParaRPr lang="en-US">
              <a:solidFill>
                <a:schemeClr val="tx1"/>
              </a:solidFill>
            </a:endParaRPr>
          </a:p>
        </p:txBody>
      </p:sp>
      <p:sp>
        <p:nvSpPr>
          <p:cNvPr id="71683" name="Content Placeholder 3"/>
          <p:cNvSpPr>
            <a:spLocks noGrp="1"/>
          </p:cNvSpPr>
          <p:nvPr>
            <p:ph sz="quarter" idx="1"/>
          </p:nvPr>
        </p:nvSpPr>
        <p:spPr>
          <a:xfrm>
            <a:off x="612775" y="1600200"/>
            <a:ext cx="8153400" cy="5105400"/>
          </a:xfrm>
        </p:spPr>
        <p:txBody>
          <a:bodyPr/>
          <a:lstStyle/>
          <a:p>
            <a:pPr marL="0" indent="0" algn="ctr" eaLnBrk="1" hangingPunct="1">
              <a:buFont typeface="Wingdings" pitchFamily="2" charset="2"/>
              <a:buNone/>
            </a:pPr>
            <a:r>
              <a:rPr lang="en-US" sz="3200" b="1"/>
              <a:t>Recommended Changes</a:t>
            </a:r>
            <a:endParaRPr lang="en-US" sz="1000" b="1" i="1"/>
          </a:p>
          <a:p>
            <a:pPr marL="0" indent="0" eaLnBrk="1" hangingPunct="1">
              <a:buFont typeface="Wingdings" pitchFamily="2" charset="2"/>
              <a:buNone/>
            </a:pPr>
            <a:r>
              <a:rPr lang="en-US" sz="2400" b="1" i="1"/>
              <a:t>Perform medication reconciliation with attention to the pre-hospital regimen. </a:t>
            </a:r>
          </a:p>
          <a:p>
            <a:pPr marL="0" indent="0" eaLnBrk="1" hangingPunct="1">
              <a:buFont typeface="Wingdings" pitchFamily="2" charset="2"/>
              <a:buNone/>
            </a:pPr>
            <a:endParaRPr lang="en-US" sz="1000" b="1" i="1"/>
          </a:p>
          <a:p>
            <a:pPr lvl="1" eaLnBrk="1" hangingPunct="1"/>
            <a:r>
              <a:rPr lang="en-US" sz="2100" b="1"/>
              <a:t>A comprehensive medication reconciliation should begin with the physician or nurse practitioner asking the patients to say in their own words what medicines they are taking and when they are taking them. </a:t>
            </a:r>
          </a:p>
          <a:p>
            <a:pPr lvl="1" eaLnBrk="1" hangingPunct="1"/>
            <a:r>
              <a:rPr lang="en-US" sz="2100"/>
              <a:t>This is often the best way for the clinician to get accurate information, rather than relying on the discharge medications. </a:t>
            </a:r>
          </a:p>
          <a:p>
            <a:pPr lvl="1" eaLnBrk="1" hangingPunct="1"/>
            <a:r>
              <a:rPr lang="en-US" sz="2100"/>
              <a:t>The clinician can identify and address discrepancies based on all relevant information: what the patient says he/she is taking, what was ordered at discharge, and what the medication regimen was prior to the hospitalization. </a:t>
            </a:r>
            <a:endParaRPr lang="en-US" sz="25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68611" name="Content Placeholder 3"/>
          <p:cNvSpPr>
            <a:spLocks noGrp="1"/>
          </p:cNvSpPr>
          <p:nvPr>
            <p:ph sz="quarter" idx="1"/>
          </p:nvPr>
        </p:nvSpPr>
        <p:spPr>
          <a:xfrm>
            <a:off x="612775" y="1600200"/>
            <a:ext cx="8153400" cy="5257800"/>
          </a:xfrm>
        </p:spPr>
        <p:txBody>
          <a:bodyPr/>
          <a:lstStyle/>
          <a:p>
            <a:pPr marL="0" indent="0" algn="ctr" eaLnBrk="1" hangingPunct="1">
              <a:buFont typeface="Wingdings" pitchFamily="2" charset="2"/>
              <a:buNone/>
              <a:defRPr/>
            </a:pPr>
            <a:r>
              <a:rPr lang="en-US" sz="3200" dirty="0"/>
              <a:t>Recommended Changes</a:t>
            </a:r>
            <a:endParaRPr lang="en-US" sz="3200" b="1" i="1" dirty="0"/>
          </a:p>
          <a:p>
            <a:pPr marL="0" indent="0" eaLnBrk="1" hangingPunct="1">
              <a:buFont typeface="Wingdings" pitchFamily="2" charset="2"/>
              <a:buNone/>
              <a:defRPr/>
            </a:pPr>
            <a:r>
              <a:rPr lang="en-US" sz="2400" b="1" i="1" dirty="0"/>
              <a:t>Determine need to </a:t>
            </a:r>
          </a:p>
          <a:p>
            <a:pPr marL="0" indent="0" eaLnBrk="1" hangingPunct="1">
              <a:buFont typeface="Wingdings" pitchFamily="2" charset="2"/>
              <a:buNone/>
              <a:defRPr/>
            </a:pPr>
            <a:endParaRPr lang="en-US" sz="1000" b="1" i="1" dirty="0"/>
          </a:p>
          <a:p>
            <a:pPr marL="0" indent="-457200" eaLnBrk="1" hangingPunct="1">
              <a:spcBef>
                <a:spcPts val="0"/>
              </a:spcBef>
              <a:buFont typeface="+mj-lt"/>
              <a:buAutoNum type="arabicPeriod"/>
              <a:defRPr/>
            </a:pPr>
            <a:r>
              <a:rPr lang="en-US" sz="2400" b="1" i="1" dirty="0"/>
              <a:t>Adjust medications or dosages, </a:t>
            </a:r>
          </a:p>
          <a:p>
            <a:pPr marL="0" indent="-457200" eaLnBrk="1" hangingPunct="1">
              <a:spcBef>
                <a:spcPts val="0"/>
              </a:spcBef>
              <a:buFont typeface="+mj-lt"/>
              <a:buAutoNum type="arabicPeriod"/>
              <a:defRPr/>
            </a:pPr>
            <a:r>
              <a:rPr lang="en-US" sz="2400" b="1" i="1" dirty="0"/>
              <a:t>Follow up on test results; </a:t>
            </a:r>
          </a:p>
          <a:p>
            <a:pPr marL="0" indent="-457200" eaLnBrk="1" hangingPunct="1">
              <a:spcBef>
                <a:spcPts val="0"/>
              </a:spcBef>
              <a:buFont typeface="+mj-lt"/>
              <a:buAutoNum type="arabicPeriod"/>
              <a:defRPr/>
            </a:pPr>
            <a:r>
              <a:rPr lang="en-US" sz="2400" b="1" i="1" dirty="0"/>
              <a:t>Do monitoring or testing; </a:t>
            </a:r>
          </a:p>
          <a:p>
            <a:pPr marL="0" indent="-457200" eaLnBrk="1" hangingPunct="1">
              <a:spcBef>
                <a:spcPts val="0"/>
              </a:spcBef>
              <a:buFont typeface="+mj-lt"/>
              <a:buAutoNum type="arabicPeriod"/>
              <a:defRPr/>
            </a:pPr>
            <a:r>
              <a:rPr lang="en-US" sz="2400" b="1" i="1" dirty="0"/>
              <a:t>Discuss advance directives; </a:t>
            </a:r>
          </a:p>
          <a:p>
            <a:pPr marL="0" indent="-457200" eaLnBrk="1" hangingPunct="1">
              <a:spcBef>
                <a:spcPts val="0"/>
              </a:spcBef>
              <a:buFont typeface="+mj-lt"/>
              <a:buAutoNum type="arabicPeriod"/>
              <a:defRPr/>
            </a:pPr>
            <a:r>
              <a:rPr lang="en-US" sz="2400" b="1" i="1" dirty="0"/>
              <a:t>Discuss specific future treatments. </a:t>
            </a:r>
          </a:p>
          <a:p>
            <a:pPr marL="0" indent="0" eaLnBrk="1" hangingPunct="1">
              <a:buFont typeface="Wingdings" pitchFamily="2" charset="2"/>
              <a:buNone/>
              <a:defRPr/>
            </a:pPr>
            <a:r>
              <a:rPr lang="en-US" sz="2100" dirty="0"/>
              <a:t>The physician creates a treatment and medication plan and with the patient and/or family members, develops a care plan. Based on the discharge summary, the medication reconciliation process, and the clinical exam, the physician will determine the need to adjust medications or dosages, follow up on test results, and order additional monitoring or testing.  (IHI)</a:t>
            </a:r>
          </a:p>
          <a:p>
            <a:pPr marL="0" indent="0" eaLnBrk="1" hangingPunct="1">
              <a:buFont typeface="Wingdings" pitchFamily="2" charset="2"/>
              <a:buNone/>
              <a:defRPr/>
            </a:pP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71683" name="Content Placeholder 3"/>
          <p:cNvSpPr>
            <a:spLocks noGrp="1"/>
          </p:cNvSpPr>
          <p:nvPr>
            <p:ph sz="quarter" idx="1"/>
          </p:nvPr>
        </p:nvSpPr>
        <p:spPr>
          <a:xfrm>
            <a:off x="612775" y="1524000"/>
            <a:ext cx="8153400" cy="5334000"/>
          </a:xfrm>
        </p:spPr>
        <p:txBody>
          <a:bodyPr/>
          <a:lstStyle/>
          <a:p>
            <a:pPr marL="0" indent="0" algn="ctr" eaLnBrk="1" hangingPunct="1">
              <a:buFont typeface="Wingdings" pitchFamily="2" charset="2"/>
              <a:buNone/>
              <a:defRPr/>
            </a:pPr>
            <a:r>
              <a:rPr lang="en-US" sz="3200" b="1" dirty="0"/>
              <a:t>Recommended Changes</a:t>
            </a:r>
            <a:endParaRPr lang="en-US" sz="3200" b="1" i="1" dirty="0"/>
          </a:p>
          <a:p>
            <a:pPr marL="0" indent="0" eaLnBrk="1" hangingPunct="1">
              <a:buFont typeface="Wingdings" pitchFamily="2" charset="2"/>
              <a:buNone/>
              <a:defRPr/>
            </a:pPr>
            <a:r>
              <a:rPr lang="en-US" sz="2400" b="1" i="1" dirty="0"/>
              <a:t>Instruct patient in self-management; have patient repeat back.  </a:t>
            </a:r>
            <a:r>
              <a:rPr lang="en-US" sz="2100" dirty="0"/>
              <a:t>Studies have shown that patients who are actively engaged in managing their care have:</a:t>
            </a:r>
          </a:p>
          <a:p>
            <a:pPr marL="0" indent="0" eaLnBrk="1" hangingPunct="1">
              <a:buFont typeface="Wingdings" pitchFamily="2" charset="2"/>
              <a:buNone/>
              <a:defRPr/>
            </a:pPr>
            <a:endParaRPr lang="en-US" sz="1000" dirty="0"/>
          </a:p>
          <a:p>
            <a:pPr marL="457200" indent="-228600" eaLnBrk="1" hangingPunct="1">
              <a:spcBef>
                <a:spcPct val="0"/>
              </a:spcBef>
              <a:buFont typeface="Wingdings" pitchFamily="2" charset="2"/>
              <a:buChar char="§"/>
              <a:defRPr/>
            </a:pPr>
            <a:r>
              <a:rPr lang="en-US" sz="2100" dirty="0"/>
              <a:t> fewer hospitalizations, </a:t>
            </a:r>
          </a:p>
          <a:p>
            <a:pPr marL="457200" indent="-228600" eaLnBrk="1" hangingPunct="1">
              <a:spcBef>
                <a:spcPct val="0"/>
              </a:spcBef>
              <a:buFont typeface="Wingdings" pitchFamily="2" charset="2"/>
              <a:buChar char="§"/>
              <a:defRPr/>
            </a:pPr>
            <a:r>
              <a:rPr lang="en-US" sz="2100" dirty="0"/>
              <a:t>enjoy an improved quality of life, and </a:t>
            </a:r>
          </a:p>
          <a:p>
            <a:pPr marL="457200" indent="-228600" eaLnBrk="1" hangingPunct="1">
              <a:spcBef>
                <a:spcPct val="0"/>
              </a:spcBef>
              <a:buFont typeface="Wingdings" pitchFamily="2" charset="2"/>
              <a:buChar char="§"/>
              <a:defRPr/>
            </a:pPr>
            <a:r>
              <a:rPr lang="en-US" sz="2100" dirty="0"/>
              <a:t>experience better clinical outcomes.</a:t>
            </a:r>
          </a:p>
          <a:p>
            <a:pPr marL="0" indent="0" eaLnBrk="1" hangingPunct="1">
              <a:buFont typeface="Wingdings" pitchFamily="2" charset="2"/>
              <a:buNone/>
              <a:defRPr/>
            </a:pPr>
            <a:r>
              <a:rPr lang="en-US" sz="2100" dirty="0"/>
              <a:t>Engaging and partnering with patients with heart failure can help improve care. Provider assessment and understanding of the patient’s wishes and ability for self-care are crucial steps in engaging patients.  The ability to understand and follow the instructions to take medications as prescribed, manage diet and other daily activities, and know when to ask for additional help is an essential component of patient engagement. (IHI)</a:t>
            </a:r>
          </a:p>
          <a:p>
            <a:pPr marL="0" indent="0" eaLnBrk="1" hangingPunct="1">
              <a:buFont typeface="Wingdings" pitchFamily="2" charset="2"/>
              <a:buNone/>
              <a:defRPr/>
            </a:pP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12775" y="228600"/>
            <a:ext cx="8153400" cy="990600"/>
          </a:xfrm>
        </p:spPr>
        <p:txBody>
          <a:bodyPr/>
          <a:lstStyle/>
          <a:p>
            <a:pPr eaLnBrk="1" hangingPunct="1"/>
            <a:r>
              <a:rPr lang="en-US"/>
              <a:t>Teach Back</a:t>
            </a:r>
          </a:p>
        </p:txBody>
      </p:sp>
      <p:sp>
        <p:nvSpPr>
          <p:cNvPr id="74755" name="Content Placeholder 3"/>
          <p:cNvSpPr>
            <a:spLocks noGrp="1"/>
          </p:cNvSpPr>
          <p:nvPr>
            <p:ph sz="quarter" idx="1"/>
          </p:nvPr>
        </p:nvSpPr>
        <p:spPr>
          <a:xfrm>
            <a:off x="612775" y="1600200"/>
            <a:ext cx="8153400" cy="5181600"/>
          </a:xfrm>
        </p:spPr>
        <p:txBody>
          <a:bodyPr/>
          <a:lstStyle/>
          <a:p>
            <a:pPr eaLnBrk="1" hangingPunct="1"/>
            <a:r>
              <a:rPr lang="en-US" sz="2400"/>
              <a:t>Teach Back involves asking patients or family caregivers to recall and restate in their own words what they heard during education or other instructions: </a:t>
            </a:r>
          </a:p>
          <a:p>
            <a:pPr eaLnBrk="1" hangingPunct="1"/>
            <a:endParaRPr lang="en-US" sz="1000"/>
          </a:p>
          <a:p>
            <a:pPr marL="776288" lvl="1" indent="-457200" eaLnBrk="1" hangingPunct="1">
              <a:buFont typeface="Tw Cen MT" pitchFamily="34" charset="0"/>
              <a:buAutoNum type="arabicPeriod"/>
            </a:pPr>
            <a:r>
              <a:rPr lang="en-US" sz="2100"/>
              <a:t>The clinician asks in a non-shaming way for the individual to explain in his or her own words what he/she understands. </a:t>
            </a:r>
          </a:p>
          <a:p>
            <a:pPr marL="776288" lvl="1" indent="-457200" eaLnBrk="1" hangingPunct="1">
              <a:buFont typeface="Tw Cen MT" pitchFamily="34" charset="0"/>
              <a:buAutoNum type="arabicPeriod"/>
            </a:pPr>
            <a:r>
              <a:rPr lang="en-US" sz="2100"/>
              <a:t>Once a gap in understanding is identified, the clinician offers additional teaching or explanation followed by a second request for Teach Back. </a:t>
            </a:r>
          </a:p>
          <a:p>
            <a:pPr marL="776288" lvl="1" indent="-457200" eaLnBrk="1" hangingPunct="1">
              <a:buFont typeface="Tw Cen MT" pitchFamily="34" charset="0"/>
              <a:buAutoNum type="arabicPeriod"/>
            </a:pPr>
            <a:r>
              <a:rPr lang="en-US" sz="2100"/>
              <a:t>“Return demonstration” or “show back” is another form of “closing the loop,” in which the clinician asks the patient to demonstrate how he or she will do what was taught. This technique is used routinely in diabetic education and physical therapy. (IHI)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12775" y="228600"/>
            <a:ext cx="8153400" cy="990600"/>
          </a:xfrm>
        </p:spPr>
        <p:txBody>
          <a:bodyPr/>
          <a:lstStyle/>
          <a:p>
            <a:pPr eaLnBrk="1" hangingPunct="1"/>
            <a:r>
              <a:rPr lang="en-US"/>
              <a:t>Teach Back</a:t>
            </a:r>
          </a:p>
        </p:txBody>
      </p:sp>
      <p:sp>
        <p:nvSpPr>
          <p:cNvPr id="75779" name="Content Placeholder 3"/>
          <p:cNvSpPr>
            <a:spLocks noGrp="1"/>
          </p:cNvSpPr>
          <p:nvPr>
            <p:ph sz="quarter" idx="1"/>
          </p:nvPr>
        </p:nvSpPr>
        <p:spPr>
          <a:xfrm>
            <a:off x="612775" y="1600200"/>
            <a:ext cx="8153400" cy="4876800"/>
          </a:xfrm>
        </p:spPr>
        <p:txBody>
          <a:bodyPr/>
          <a:lstStyle/>
          <a:p>
            <a:pPr eaLnBrk="1" hangingPunct="1"/>
            <a:r>
              <a:rPr lang="en-US" sz="2400"/>
              <a:t>Teach Back involves asking patients or family caregivers to recall and restate in their own words what they heard during education or other instructions: </a:t>
            </a:r>
          </a:p>
          <a:p>
            <a:pPr eaLnBrk="1" hangingPunct="1"/>
            <a:endParaRPr lang="en-US" sz="1000"/>
          </a:p>
          <a:p>
            <a:pPr marL="822325" lvl="1" indent="-457200" eaLnBrk="1" hangingPunct="1">
              <a:buFont typeface="Tw Cen MT" pitchFamily="34" charset="0"/>
              <a:buAutoNum type="arabicPeriod"/>
            </a:pPr>
            <a:r>
              <a:rPr lang="en-US" sz="2100"/>
              <a:t>The clinician assesses the patient’s ability and confidence to perform self-care practices, including use of medications, diet, nutrition, symptom awareness and management, tobacco and alcohol use, activity, and reasons to call the physician (e.g., pain, weight gain, difficulty breathing, or exhaustion).</a:t>
            </a:r>
          </a:p>
          <a:p>
            <a:pPr marL="822325" lvl="1" indent="-457200" eaLnBrk="1" hangingPunct="1">
              <a:buFont typeface="Tw Cen MT" pitchFamily="34" charset="0"/>
              <a:buAutoNum type="arabicPeriod"/>
            </a:pPr>
            <a:r>
              <a:rPr lang="en-US" sz="2100"/>
              <a:t>The clinician documents and communicates information about the patient or family member’s understanding and goals to the care team and incorporates them into the patient’s overall care plan. (IHI)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76803" name="Content Placeholder 3"/>
          <p:cNvSpPr>
            <a:spLocks noGrp="1"/>
          </p:cNvSpPr>
          <p:nvPr>
            <p:ph sz="quarter" idx="1"/>
          </p:nvPr>
        </p:nvSpPr>
        <p:spPr>
          <a:xfrm>
            <a:off x="612775" y="1600200"/>
            <a:ext cx="8153400" cy="4876800"/>
          </a:xfrm>
        </p:spPr>
        <p:txBody>
          <a:bodyPr/>
          <a:lstStyle/>
          <a:p>
            <a:pPr marL="0" indent="0" algn="ctr" eaLnBrk="1" hangingPunct="1">
              <a:buFont typeface="Wingdings" pitchFamily="2" charset="2"/>
              <a:buNone/>
            </a:pPr>
            <a:r>
              <a:rPr lang="en-US" sz="3200" b="1"/>
              <a:t>Recommended Changes</a:t>
            </a:r>
          </a:p>
          <a:p>
            <a:pPr marL="0" indent="0" algn="ctr" eaLnBrk="1" hangingPunct="1">
              <a:buFont typeface="Wingdings" pitchFamily="2" charset="2"/>
              <a:buNone/>
            </a:pPr>
            <a:endParaRPr lang="en-US" sz="1000" b="1" i="1"/>
          </a:p>
          <a:p>
            <a:pPr marL="0" indent="0" eaLnBrk="1" hangingPunct="1">
              <a:buFont typeface="Wingdings" pitchFamily="2" charset="2"/>
              <a:buNone/>
            </a:pPr>
            <a:r>
              <a:rPr lang="en-US" sz="2400" b="1" i="1"/>
              <a:t>Explain warning signs and how to respond; have patient repeat back. </a:t>
            </a:r>
          </a:p>
          <a:p>
            <a:pPr marL="0" indent="0" eaLnBrk="1" hangingPunct="1">
              <a:buFont typeface="Wingdings" pitchFamily="2" charset="2"/>
              <a:buNone/>
            </a:pPr>
            <a:endParaRPr lang="en-US" sz="1000" b="1" i="1"/>
          </a:p>
          <a:p>
            <a:pPr marL="568325" lvl="1" indent="-222250" eaLnBrk="1" hangingPunct="1"/>
            <a:r>
              <a:rPr lang="en-US" sz="2800"/>
              <a:t>The warning signs that patients should be aware of will differ from condition to condition. Providing patients and family members with easy-to-read instructions and tools can help patients safely monitor their symptoms and know when to contact the physician’s office when appropriate. (IHI)</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12775" y="228600"/>
            <a:ext cx="8153400" cy="990600"/>
          </a:xfrm>
        </p:spPr>
        <p:txBody>
          <a:bodyPr/>
          <a:lstStyle/>
          <a:p>
            <a:pPr eaLnBrk="1" hangingPunct="1"/>
            <a:r>
              <a:rPr lang="en-US"/>
              <a:t>3.	During The Visit</a:t>
            </a:r>
          </a:p>
        </p:txBody>
      </p:sp>
      <p:sp>
        <p:nvSpPr>
          <p:cNvPr id="77827" name="Content Placeholder 3"/>
          <p:cNvSpPr>
            <a:spLocks noGrp="1"/>
          </p:cNvSpPr>
          <p:nvPr>
            <p:ph sz="quarter" idx="1"/>
          </p:nvPr>
        </p:nvSpPr>
        <p:spPr>
          <a:xfrm>
            <a:off x="381000" y="1600200"/>
            <a:ext cx="8458200" cy="5029200"/>
          </a:xfrm>
        </p:spPr>
        <p:txBody>
          <a:bodyPr/>
          <a:lstStyle/>
          <a:p>
            <a:pPr marL="0" indent="0" algn="ctr" eaLnBrk="1" hangingPunct="1">
              <a:buFont typeface="Wingdings" pitchFamily="2" charset="2"/>
              <a:buNone/>
            </a:pPr>
            <a:r>
              <a:rPr lang="en-US" sz="3200" b="1"/>
              <a:t>Recommended Changes</a:t>
            </a:r>
          </a:p>
          <a:p>
            <a:pPr marL="0" indent="0" algn="ctr" eaLnBrk="1" hangingPunct="1">
              <a:buFont typeface="Wingdings" pitchFamily="2" charset="2"/>
              <a:buNone/>
            </a:pPr>
            <a:endParaRPr lang="en-US" sz="800" b="1" i="1"/>
          </a:p>
          <a:p>
            <a:pPr marL="0" indent="0" eaLnBrk="1" hangingPunct="1">
              <a:buFont typeface="Wingdings" pitchFamily="2" charset="2"/>
              <a:buNone/>
            </a:pPr>
            <a:r>
              <a:rPr lang="en-US" sz="2400" b="1" i="1"/>
              <a:t>Provide instructions for seeking emergency and non-emergency after-hours care. </a:t>
            </a:r>
          </a:p>
          <a:p>
            <a:pPr marL="0" indent="0" eaLnBrk="1" hangingPunct="1">
              <a:buFont typeface="Wingdings" pitchFamily="2" charset="2"/>
              <a:buNone/>
            </a:pPr>
            <a:endParaRPr lang="en-US" sz="1000" b="1" i="1"/>
          </a:p>
          <a:p>
            <a:pPr lvl="1" eaLnBrk="1" hangingPunct="1"/>
            <a:r>
              <a:rPr lang="en-US" sz="1800"/>
              <a:t>Patients must not only know when to contact a physician for medical attention; they also need clear instructions on how to do so. </a:t>
            </a:r>
          </a:p>
          <a:p>
            <a:pPr lvl="1" eaLnBrk="1" hangingPunct="1"/>
            <a:r>
              <a:rPr lang="en-US" sz="1800"/>
              <a:t>For after-hours care, patients should know who to call and how to communicate that they are in an emergency situation. </a:t>
            </a:r>
          </a:p>
          <a:p>
            <a:pPr lvl="1" eaLnBrk="1" hangingPunct="1"/>
            <a:r>
              <a:rPr lang="en-US" sz="1800"/>
              <a:t>If the patient is being seen by multiple providers (e.g., specialists, palliative care, etc.), the providers should coordinate their instructions to the patient in order to eliminate any confusion for the patient and/or family members. </a:t>
            </a:r>
          </a:p>
          <a:p>
            <a:pPr lvl="1" eaLnBrk="1" hangingPunct="1"/>
            <a:r>
              <a:rPr lang="en-US" sz="1800"/>
              <a:t>Care team members may consider using what they learn about the patient’s ability to repeat back these instructions for after-hours care as one indication of the patient’s overall ability to self-manage. (IHI)</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12775" y="228600"/>
            <a:ext cx="8153400" cy="990600"/>
          </a:xfrm>
        </p:spPr>
        <p:txBody>
          <a:bodyPr/>
          <a:lstStyle/>
          <a:p>
            <a:pPr eaLnBrk="1" hangingPunct="1"/>
            <a:r>
              <a:rPr lang="en-US" sz="2800" b="1"/>
              <a:t>3.  During the Visit:  Suggested Measures</a:t>
            </a:r>
          </a:p>
        </p:txBody>
      </p:sp>
      <p:sp>
        <p:nvSpPr>
          <p:cNvPr id="78851" name="Content Placeholder 3"/>
          <p:cNvSpPr>
            <a:spLocks noGrp="1"/>
          </p:cNvSpPr>
          <p:nvPr>
            <p:ph sz="quarter" idx="1"/>
          </p:nvPr>
        </p:nvSpPr>
        <p:spPr>
          <a:xfrm>
            <a:off x="612775" y="1600200"/>
            <a:ext cx="8153400" cy="4876800"/>
          </a:xfrm>
        </p:spPr>
        <p:txBody>
          <a:bodyPr/>
          <a:lstStyle/>
          <a:p>
            <a:pPr eaLnBrk="1" hangingPunct="1"/>
            <a:endParaRPr lang="en-US" sz="2400"/>
          </a:p>
          <a:p>
            <a:pPr eaLnBrk="1" hangingPunct="1">
              <a:buFont typeface="Wingdings" pitchFamily="2" charset="2"/>
              <a:buNone/>
            </a:pPr>
            <a:r>
              <a:rPr lang="en-US" sz="2400" b="1"/>
              <a:t>Use these measures to determine the reliability of your</a:t>
            </a:r>
          </a:p>
          <a:p>
            <a:pPr eaLnBrk="1" hangingPunct="1">
              <a:buFont typeface="Wingdings" pitchFamily="2" charset="2"/>
              <a:buNone/>
            </a:pPr>
            <a:r>
              <a:rPr lang="en-US" sz="2400" b="1"/>
              <a:t>processes for conducting the first post-hospital office</a:t>
            </a:r>
          </a:p>
          <a:p>
            <a:pPr eaLnBrk="1" hangingPunct="1">
              <a:buFont typeface="Wingdings" pitchFamily="2" charset="2"/>
              <a:buNone/>
            </a:pPr>
            <a:r>
              <a:rPr lang="en-US" sz="2400" b="1"/>
              <a:t>visit. </a:t>
            </a:r>
          </a:p>
          <a:p>
            <a:pPr eaLnBrk="1" hangingPunct="1">
              <a:buFont typeface="Wingdings" pitchFamily="2" charset="2"/>
              <a:buNone/>
            </a:pPr>
            <a:endParaRPr lang="en-US" sz="2400"/>
          </a:p>
          <a:p>
            <a:pPr lvl="1" eaLnBrk="1" hangingPunct="1"/>
            <a:r>
              <a:rPr lang="en-US" sz="2100"/>
              <a:t>Percent of patients who can teach back the medications they should take at home, including dosage and time. </a:t>
            </a:r>
          </a:p>
          <a:p>
            <a:pPr lvl="1" eaLnBrk="1" hangingPunct="1"/>
            <a:r>
              <a:rPr lang="en-US" sz="2100"/>
              <a:t>Percent of patients who can teach back the warning signs they should watch for and how to respond. (IHI)</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12775" y="228600"/>
            <a:ext cx="8153400" cy="990600"/>
          </a:xfrm>
        </p:spPr>
        <p:txBody>
          <a:bodyPr/>
          <a:lstStyle/>
          <a:p>
            <a:pPr eaLnBrk="1" hangingPunct="1"/>
            <a:r>
              <a:rPr lang="en-US" sz="3600"/>
              <a:t>4.  At The Conclusion Of The Visit</a:t>
            </a:r>
          </a:p>
        </p:txBody>
      </p:sp>
      <p:sp>
        <p:nvSpPr>
          <p:cNvPr id="79875" name="Content Placeholder 3"/>
          <p:cNvSpPr>
            <a:spLocks noGrp="1"/>
          </p:cNvSpPr>
          <p:nvPr>
            <p:ph sz="quarter" idx="1"/>
          </p:nvPr>
        </p:nvSpPr>
        <p:spPr>
          <a:xfrm>
            <a:off x="612775" y="1600200"/>
            <a:ext cx="8153400" cy="4876800"/>
          </a:xfrm>
        </p:spPr>
        <p:txBody>
          <a:bodyPr/>
          <a:lstStyle/>
          <a:p>
            <a:pPr algn="ctr" eaLnBrk="1" hangingPunct="1">
              <a:buFont typeface="Wingdings" pitchFamily="2" charset="2"/>
              <a:buNone/>
            </a:pPr>
            <a:r>
              <a:rPr lang="en-US" sz="3200" b="1"/>
              <a:t>Recommended Changes</a:t>
            </a:r>
          </a:p>
          <a:p>
            <a:pPr eaLnBrk="1" hangingPunct="1"/>
            <a:endParaRPr lang="en-US" sz="800" b="1"/>
          </a:p>
          <a:p>
            <a:pPr eaLnBrk="1" hangingPunct="1"/>
            <a:r>
              <a:rPr lang="en-US" sz="2400" b="1"/>
              <a:t>Communicate and Coordinate the Ongoing Care Plan</a:t>
            </a:r>
          </a:p>
          <a:p>
            <a:pPr eaLnBrk="1" hangingPunct="1"/>
            <a:endParaRPr lang="en-US" sz="800"/>
          </a:p>
          <a:p>
            <a:pPr lvl="1" eaLnBrk="1" hangingPunct="1"/>
            <a:r>
              <a:rPr lang="en-US" sz="2100"/>
              <a:t>Print reconciled, dated medication list and provide a copy to the patient, family caregiver, home health care nurse, and case manager, if appropriate. </a:t>
            </a:r>
          </a:p>
          <a:p>
            <a:pPr lvl="1" eaLnBrk="1" hangingPunct="1"/>
            <a:r>
              <a:rPr lang="en-US" sz="2100"/>
              <a:t>Communicate revisions of the care plan to patient, family caregiver, home health care nurse, and case manager, if appropriate. </a:t>
            </a:r>
          </a:p>
          <a:p>
            <a:pPr lvl="1" eaLnBrk="1" hangingPunct="1"/>
            <a:r>
              <a:rPr lang="en-US" sz="2100"/>
              <a:t>Ensure that the next appointment is made, as appropriate. (IHI)</a:t>
            </a:r>
          </a:p>
          <a:p>
            <a:pPr eaLnBrk="1" hangingPunct="1"/>
            <a:endParaRPr 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a:t>Reducing Rehospitalizations</a:t>
            </a:r>
          </a:p>
        </p:txBody>
      </p:sp>
      <p:sp>
        <p:nvSpPr>
          <p:cNvPr id="16387" name="Content Placeholder 2"/>
          <p:cNvSpPr>
            <a:spLocks noGrp="1"/>
          </p:cNvSpPr>
          <p:nvPr>
            <p:ph sz="quarter" idx="1"/>
          </p:nvPr>
        </p:nvSpPr>
        <p:spPr>
          <a:xfrm>
            <a:off x="612775" y="1600200"/>
            <a:ext cx="8153400" cy="4495800"/>
          </a:xfrm>
        </p:spPr>
        <p:txBody>
          <a:bodyPr/>
          <a:lstStyle/>
          <a:p>
            <a:pPr eaLnBrk="1" hangingPunct="1"/>
            <a:endParaRPr lang="en-US" sz="2400"/>
          </a:p>
          <a:p>
            <a:pPr eaLnBrk="1" hangingPunct="1"/>
            <a:r>
              <a:rPr lang="en-US" sz="2400"/>
              <a:t>Poor coordination of care across settings too often results in rehospitalizations, many of which are avoidable. Importantly, working to reduce avoidable rehospitalizations is one tangible step toward achieving broader delivery system transformation.(IHI)</a:t>
            </a:r>
          </a:p>
          <a:p>
            <a:pPr eaLnBrk="1" hangingPunct="1"/>
            <a:endParaRPr lang="en-US" sz="2400"/>
          </a:p>
          <a:p>
            <a:pPr eaLnBrk="1" hangingPunct="1"/>
            <a:r>
              <a:rPr lang="en-US" sz="2400"/>
              <a:t>Care Coordination and preventable readmissions are closely linked in national studies, initiatives and in SETMA’s experience.</a:t>
            </a:r>
          </a:p>
          <a:p>
            <a:pPr eaLnBrk="1" hangingPunct="1"/>
            <a:endParaRPr lang="en-US" sz="2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12775" y="228600"/>
            <a:ext cx="8153400" cy="990600"/>
          </a:xfrm>
        </p:spPr>
        <p:txBody>
          <a:bodyPr/>
          <a:lstStyle/>
          <a:p>
            <a:pPr eaLnBrk="1" hangingPunct="1"/>
            <a:r>
              <a:rPr lang="en-US" sz="4000"/>
              <a:t>4.  At The Conclusion Of The Visit</a:t>
            </a:r>
            <a:endParaRPr lang="en-US" sz="4000">
              <a:solidFill>
                <a:srgbClr val="C00000"/>
              </a:solidFill>
            </a:endParaRPr>
          </a:p>
        </p:txBody>
      </p:sp>
      <p:sp>
        <p:nvSpPr>
          <p:cNvPr id="79875" name="Content Placeholder 3"/>
          <p:cNvSpPr>
            <a:spLocks noGrp="1"/>
          </p:cNvSpPr>
          <p:nvPr>
            <p:ph sz="quarter" idx="1"/>
          </p:nvPr>
        </p:nvSpPr>
        <p:spPr>
          <a:xfrm>
            <a:off x="612775" y="1600200"/>
            <a:ext cx="8153400" cy="5181600"/>
          </a:xfrm>
        </p:spPr>
        <p:txBody>
          <a:bodyPr/>
          <a:lstStyle/>
          <a:p>
            <a:pPr marL="0" algn="ctr" eaLnBrk="1" hangingPunct="1">
              <a:spcBef>
                <a:spcPts val="0"/>
              </a:spcBef>
              <a:buFont typeface="Wingdings" pitchFamily="2" charset="2"/>
              <a:buNone/>
              <a:defRPr/>
            </a:pPr>
            <a:r>
              <a:rPr lang="en-US" sz="3200" b="1" dirty="0">
                <a:solidFill>
                  <a:srgbClr val="C00000"/>
                </a:solidFill>
              </a:rPr>
              <a:t>Six Typical Failures </a:t>
            </a:r>
          </a:p>
          <a:p>
            <a:pPr marL="0" eaLnBrk="1" hangingPunct="1">
              <a:spcBef>
                <a:spcPts val="0"/>
              </a:spcBef>
              <a:buFont typeface="Wingdings" pitchFamily="2" charset="2"/>
              <a:buNone/>
              <a:defRPr/>
            </a:pPr>
            <a:endParaRPr lang="en-US" sz="800" b="1" dirty="0">
              <a:solidFill>
                <a:srgbClr val="C00000"/>
              </a:solidFill>
            </a:endParaRPr>
          </a:p>
          <a:p>
            <a:pPr marL="0" eaLnBrk="1" hangingPunct="1">
              <a:spcBef>
                <a:spcPts val="0"/>
              </a:spcBef>
              <a:buFont typeface="Wingdings" pitchFamily="2" charset="2"/>
              <a:buNone/>
              <a:defRPr/>
            </a:pPr>
            <a:r>
              <a:rPr lang="en-US" sz="2400" dirty="0"/>
              <a:t>associated with communicating and coordinating the ongoing care plan with patients and across outpatient providers and settings include the following: </a:t>
            </a:r>
          </a:p>
          <a:p>
            <a:pPr eaLnBrk="1" hangingPunct="1">
              <a:buFont typeface="Wingdings" pitchFamily="2" charset="2"/>
              <a:buNone/>
              <a:defRPr/>
            </a:pPr>
            <a:endParaRPr lang="en-US" sz="1000" dirty="0"/>
          </a:p>
          <a:p>
            <a:pPr marL="823913" lvl="1" indent="-457200" eaLnBrk="1" hangingPunct="1">
              <a:buFont typeface="Tw Cen MT"/>
              <a:buAutoNum type="arabicPeriod"/>
              <a:defRPr/>
            </a:pPr>
            <a:r>
              <a:rPr lang="en-US" sz="2100" dirty="0"/>
              <a:t>Patients leave the office visit with questions about what they should do when they get home (e.g., medications, eating plan, etc.); </a:t>
            </a:r>
          </a:p>
          <a:p>
            <a:pPr marL="823913" lvl="1" indent="-457200" eaLnBrk="1" hangingPunct="1">
              <a:buFont typeface="Tw Cen MT"/>
              <a:buAutoNum type="arabicPeriod"/>
              <a:defRPr/>
            </a:pPr>
            <a:r>
              <a:rPr lang="en-US" sz="2100" dirty="0"/>
              <a:t>Primary care physicians who lack the time or confidence to sufficiently manage the care of patients with complex medical conditions after discharge (e.g., adjusting medications for patients after a specialist visit or consultation or following a hospitalization); (IHI)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12775" y="228600"/>
            <a:ext cx="8153400" cy="990600"/>
          </a:xfrm>
        </p:spPr>
        <p:txBody>
          <a:bodyPr/>
          <a:lstStyle/>
          <a:p>
            <a:pPr eaLnBrk="1" hangingPunct="1"/>
            <a:r>
              <a:rPr lang="en-US" sz="4000"/>
              <a:t>4.  At The Conclusion Of The Visit</a:t>
            </a:r>
            <a:endParaRPr lang="en-US" sz="4000" b="1">
              <a:solidFill>
                <a:srgbClr val="C00000"/>
              </a:solidFill>
            </a:endParaRPr>
          </a:p>
        </p:txBody>
      </p:sp>
      <p:sp>
        <p:nvSpPr>
          <p:cNvPr id="78851" name="Content Placeholder 3"/>
          <p:cNvSpPr>
            <a:spLocks noGrp="1"/>
          </p:cNvSpPr>
          <p:nvPr>
            <p:ph sz="quarter" idx="1"/>
          </p:nvPr>
        </p:nvSpPr>
        <p:spPr>
          <a:xfrm>
            <a:off x="609600" y="1600200"/>
            <a:ext cx="8153400" cy="4876800"/>
          </a:xfrm>
        </p:spPr>
        <p:txBody>
          <a:bodyPr/>
          <a:lstStyle/>
          <a:p>
            <a:pPr lvl="1" algn="ctr" eaLnBrk="1" hangingPunct="1">
              <a:buFont typeface="Wingdings 2" pitchFamily="18" charset="2"/>
              <a:buNone/>
              <a:defRPr/>
            </a:pPr>
            <a:r>
              <a:rPr lang="en-US" sz="3200" b="1" dirty="0">
                <a:solidFill>
                  <a:srgbClr val="C00000"/>
                </a:solidFill>
              </a:rPr>
              <a:t>Six Typical Failures</a:t>
            </a:r>
          </a:p>
          <a:p>
            <a:pPr lvl="1" algn="ctr" eaLnBrk="1" hangingPunct="1">
              <a:buFont typeface="Wingdings 2" pitchFamily="18" charset="2"/>
              <a:buNone/>
              <a:defRPr/>
            </a:pPr>
            <a:endParaRPr lang="en-US" sz="800" b="1" dirty="0">
              <a:solidFill>
                <a:srgbClr val="C00000"/>
              </a:solidFill>
            </a:endParaRPr>
          </a:p>
          <a:p>
            <a:pPr marL="823913" lvl="1" indent="-457200" eaLnBrk="1" hangingPunct="1">
              <a:buFont typeface="+mj-lt"/>
              <a:buAutoNum type="arabicPeriod" startAt="3"/>
              <a:defRPr/>
            </a:pPr>
            <a:r>
              <a:rPr lang="en-US" sz="2100" dirty="0"/>
              <a:t>Lack of agreement between specialists and primary care physicians about which physicians are responsible for managing the patient’s condition in the short or long term; </a:t>
            </a:r>
          </a:p>
          <a:p>
            <a:pPr marL="823913" lvl="1" indent="-457200" eaLnBrk="1" hangingPunct="1">
              <a:buFont typeface="+mj-lt"/>
              <a:buAutoNum type="arabicPeriod" startAt="3"/>
              <a:defRPr/>
            </a:pPr>
            <a:r>
              <a:rPr lang="en-US" sz="2100" dirty="0"/>
              <a:t>Lack of communication to providers when their patients with multiple conditions are discharged from the hospital; </a:t>
            </a:r>
          </a:p>
          <a:p>
            <a:pPr marL="823913" lvl="1" indent="-457200" eaLnBrk="1" hangingPunct="1">
              <a:buFont typeface="+mj-lt"/>
              <a:buAutoNum type="arabicPeriod" startAt="3"/>
              <a:defRPr/>
            </a:pPr>
            <a:r>
              <a:rPr lang="en-US" sz="2100" dirty="0"/>
              <a:t>Poly-pharmacy issues due to prescriptions by multiple providers and a lack of oversight of the patient’s overall medication regimen or treatment plan; and </a:t>
            </a:r>
          </a:p>
          <a:p>
            <a:pPr marL="823913" lvl="1" indent="-457200" eaLnBrk="1" hangingPunct="1">
              <a:buFont typeface="+mj-lt"/>
              <a:buAutoNum type="arabicPeriod" startAt="3"/>
              <a:defRPr/>
            </a:pPr>
            <a:r>
              <a:rPr lang="en-US" sz="2100" dirty="0"/>
              <a:t>Home health care agencies, skilled nursing facilities and other supportive services are not provided with an updated care plan for their past/current patients. (IHI)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12775" y="228600"/>
            <a:ext cx="8153400" cy="990600"/>
          </a:xfrm>
        </p:spPr>
        <p:txBody>
          <a:bodyPr/>
          <a:lstStyle/>
          <a:p>
            <a:pPr eaLnBrk="1" hangingPunct="1"/>
            <a:r>
              <a:rPr lang="en-US" sz="4000"/>
              <a:t>4.  At The Conclusion Of The Visit</a:t>
            </a:r>
          </a:p>
        </p:txBody>
      </p:sp>
      <p:sp>
        <p:nvSpPr>
          <p:cNvPr id="82947" name="Content Placeholder 3"/>
          <p:cNvSpPr>
            <a:spLocks noGrp="1"/>
          </p:cNvSpPr>
          <p:nvPr>
            <p:ph sz="quarter" idx="1"/>
          </p:nvPr>
        </p:nvSpPr>
        <p:spPr>
          <a:xfrm>
            <a:off x="612775" y="1600200"/>
            <a:ext cx="8153400" cy="4876800"/>
          </a:xfrm>
        </p:spPr>
        <p:txBody>
          <a:bodyPr/>
          <a:lstStyle/>
          <a:p>
            <a:pPr eaLnBrk="1" hangingPunct="1"/>
            <a:r>
              <a:rPr lang="en-US" sz="2400" b="1"/>
              <a:t>What are your typical failures and opportunities for improvement? </a:t>
            </a:r>
          </a:p>
          <a:p>
            <a:pPr eaLnBrk="1" hangingPunct="1"/>
            <a:endParaRPr lang="en-US" sz="2400"/>
          </a:p>
          <a:p>
            <a:pPr lvl="1" eaLnBrk="1" hangingPunct="1"/>
            <a:r>
              <a:rPr lang="en-US" sz="2100"/>
              <a:t>Review the findings from Section IV, Step 3 in Identifying Opportunities for Improvement, page 43. Periodically repeat Step 3 to continually learn about opportunities for improvement. Use the </a:t>
            </a:r>
            <a:r>
              <a:rPr lang="en-US" sz="2100" b="1"/>
              <a:t>Observation Guide: Observing Current Processes for the First Post-Hospital Visit </a:t>
            </a:r>
            <a:r>
              <a:rPr lang="en-US" sz="2100"/>
              <a:t>(How-to Guide Resources, page 75). </a:t>
            </a:r>
          </a:p>
          <a:p>
            <a:pPr lvl="1" eaLnBrk="1" hangingPunct="1"/>
            <a:r>
              <a:rPr lang="en-US" sz="2100"/>
              <a:t>Tip: Use your findings from the third section of the Observation Guide, which focuses on what happens at the conclusion of the visit. What did you learn? (IHI)</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12775" y="228600"/>
            <a:ext cx="8153400" cy="990600"/>
          </a:xfrm>
        </p:spPr>
        <p:txBody>
          <a:bodyPr/>
          <a:lstStyle/>
          <a:p>
            <a:r>
              <a:rPr lang="en-US"/>
              <a:t>Observation Guide</a:t>
            </a:r>
          </a:p>
        </p:txBody>
      </p:sp>
      <p:pic>
        <p:nvPicPr>
          <p:cNvPr id="83971"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1676400"/>
            <a:ext cx="73374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12775" y="228600"/>
            <a:ext cx="8153400" cy="990600"/>
          </a:xfrm>
        </p:spPr>
        <p:txBody>
          <a:bodyPr/>
          <a:lstStyle/>
          <a:p>
            <a:r>
              <a:rPr lang="en-US"/>
              <a:t>Observation Guide</a:t>
            </a:r>
          </a:p>
        </p:txBody>
      </p:sp>
      <p:pic>
        <p:nvPicPr>
          <p:cNvPr id="84995"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03400"/>
            <a:ext cx="65532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612775" y="228600"/>
            <a:ext cx="8153400" cy="990600"/>
          </a:xfrm>
        </p:spPr>
        <p:txBody>
          <a:bodyPr/>
          <a:lstStyle/>
          <a:p>
            <a:r>
              <a:rPr lang="en-US"/>
              <a:t>Observation Guide</a:t>
            </a:r>
          </a:p>
        </p:txBody>
      </p:sp>
      <p:pic>
        <p:nvPicPr>
          <p:cNvPr id="86019"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1151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12775" y="228600"/>
            <a:ext cx="8153400" cy="990600"/>
          </a:xfrm>
        </p:spPr>
        <p:txBody>
          <a:bodyPr/>
          <a:lstStyle/>
          <a:p>
            <a:r>
              <a:rPr lang="en-US"/>
              <a:t>Observation Guide</a:t>
            </a:r>
          </a:p>
        </p:txBody>
      </p:sp>
      <p:pic>
        <p:nvPicPr>
          <p:cNvPr id="87043"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676400"/>
            <a:ext cx="676275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12775" y="228600"/>
            <a:ext cx="8153400" cy="990600"/>
          </a:xfrm>
        </p:spPr>
        <p:txBody>
          <a:bodyPr/>
          <a:lstStyle/>
          <a:p>
            <a:pPr eaLnBrk="1" hangingPunct="1"/>
            <a:r>
              <a:rPr lang="en-US" sz="4000"/>
              <a:t>4.  At The Conclusion Of The Visit</a:t>
            </a:r>
          </a:p>
        </p:txBody>
      </p:sp>
      <p:sp>
        <p:nvSpPr>
          <p:cNvPr id="4" name="Content Placeholder 3"/>
          <p:cNvSpPr>
            <a:spLocks noGrp="1"/>
          </p:cNvSpPr>
          <p:nvPr>
            <p:ph sz="quarter" idx="1"/>
          </p:nvPr>
        </p:nvSpPr>
        <p:spPr>
          <a:xfrm>
            <a:off x="612775" y="1600200"/>
            <a:ext cx="8153400" cy="4876800"/>
          </a:xfrm>
        </p:spPr>
        <p:txBody>
          <a:bodyPr>
            <a:noAutofit/>
          </a:bodyPr>
          <a:lstStyle/>
          <a:p>
            <a:pPr marL="0" indent="0" algn="ctr" eaLnBrk="1" fontAlgn="auto" hangingPunct="1">
              <a:spcAft>
                <a:spcPts val="0"/>
              </a:spcAft>
              <a:buFont typeface="Wingdings"/>
              <a:buNone/>
              <a:defRPr/>
            </a:pPr>
            <a:r>
              <a:rPr lang="en-US" sz="3200" b="1" dirty="0"/>
              <a:t>Recommended Changes</a:t>
            </a:r>
          </a:p>
          <a:p>
            <a:pPr marL="0" indent="0" algn="ctr" eaLnBrk="1" fontAlgn="auto" hangingPunct="1">
              <a:spcAft>
                <a:spcPts val="0"/>
              </a:spcAft>
              <a:buFont typeface="Wingdings"/>
              <a:buNone/>
              <a:defRPr/>
            </a:pPr>
            <a:endParaRPr lang="en-US" sz="1000" b="1" i="1" dirty="0"/>
          </a:p>
          <a:p>
            <a:pPr marL="0" indent="0" eaLnBrk="1" fontAlgn="auto" hangingPunct="1">
              <a:spcAft>
                <a:spcPts val="0"/>
              </a:spcAft>
              <a:buFont typeface="Wingdings"/>
              <a:buNone/>
              <a:defRPr/>
            </a:pPr>
            <a:r>
              <a:rPr lang="en-US" sz="2400" b="1" i="1" dirty="0"/>
              <a:t>Print reconciled, dated medication list and provide a copy to the patient, family caregiver, home health care nurse, and case manager, if appropriate. </a:t>
            </a:r>
          </a:p>
          <a:p>
            <a:pPr marL="0" indent="0" eaLnBrk="1" fontAlgn="auto" hangingPunct="1">
              <a:spcAft>
                <a:spcPts val="0"/>
              </a:spcAft>
              <a:buFont typeface="Wingdings"/>
              <a:buNone/>
              <a:defRPr/>
            </a:pPr>
            <a:endParaRPr lang="en-US" sz="2400" dirty="0"/>
          </a:p>
          <a:p>
            <a:pPr marL="231775" indent="-231775" eaLnBrk="1" fontAlgn="auto" hangingPunct="1">
              <a:spcAft>
                <a:spcPts val="0"/>
              </a:spcAft>
              <a:buFont typeface="Wingdings" pitchFamily="2" charset="2"/>
              <a:buNone/>
              <a:defRPr/>
            </a:pPr>
            <a:r>
              <a:rPr lang="en-US" sz="2400" b="1" dirty="0">
                <a:solidFill>
                  <a:srgbClr val="C00000"/>
                </a:solidFill>
              </a:rPr>
              <a:t>The reconciliation of medications that the patient was</a:t>
            </a:r>
          </a:p>
          <a:p>
            <a:pPr marL="231775" indent="-231775" eaLnBrk="1" fontAlgn="auto" hangingPunct="1">
              <a:spcAft>
                <a:spcPts val="0"/>
              </a:spcAft>
              <a:buFont typeface="Wingdings" pitchFamily="2" charset="2"/>
              <a:buNone/>
              <a:defRPr/>
            </a:pPr>
            <a:r>
              <a:rPr lang="en-US" sz="2400" b="1" dirty="0">
                <a:solidFill>
                  <a:srgbClr val="C00000"/>
                </a:solidFill>
              </a:rPr>
              <a:t>taking before and after discharge is an important</a:t>
            </a:r>
          </a:p>
          <a:p>
            <a:pPr marL="231775" indent="-231775" eaLnBrk="1" fontAlgn="auto" hangingPunct="1">
              <a:spcAft>
                <a:spcPts val="0"/>
              </a:spcAft>
              <a:buFont typeface="Wingdings" pitchFamily="2" charset="2"/>
              <a:buNone/>
              <a:defRPr/>
            </a:pPr>
            <a:r>
              <a:rPr lang="en-US" sz="2400" b="1" dirty="0">
                <a:solidFill>
                  <a:srgbClr val="C00000"/>
                </a:solidFill>
              </a:rPr>
              <a:t>component of what happens during the office. (IHI)</a:t>
            </a:r>
          </a:p>
          <a:p>
            <a:pPr marL="320040" indent="-320040" eaLnBrk="1" fontAlgn="auto" hangingPunct="1">
              <a:spcAft>
                <a:spcPts val="0"/>
              </a:spcAft>
              <a:buFont typeface="Wingdings"/>
              <a:buChar char=""/>
              <a:defRPr/>
            </a:pPr>
            <a:endParaRPr lang="en-U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12775" y="228600"/>
            <a:ext cx="8153400" cy="990600"/>
          </a:xfrm>
        </p:spPr>
        <p:txBody>
          <a:bodyPr/>
          <a:lstStyle/>
          <a:p>
            <a:pPr eaLnBrk="1" hangingPunct="1"/>
            <a:r>
              <a:rPr lang="en-US" sz="4000"/>
              <a:t>4.  At The Conclusion Of The Visit</a:t>
            </a:r>
          </a:p>
        </p:txBody>
      </p:sp>
      <p:sp>
        <p:nvSpPr>
          <p:cNvPr id="4" name="Content Placeholder 3"/>
          <p:cNvSpPr>
            <a:spLocks noGrp="1"/>
          </p:cNvSpPr>
          <p:nvPr>
            <p:ph sz="quarter" idx="1"/>
          </p:nvPr>
        </p:nvSpPr>
        <p:spPr>
          <a:xfrm>
            <a:off x="612775" y="1600200"/>
            <a:ext cx="8153400" cy="5257800"/>
          </a:xfrm>
        </p:spPr>
        <p:txBody>
          <a:bodyPr>
            <a:noAutofit/>
          </a:bodyPr>
          <a:lstStyle/>
          <a:p>
            <a:pPr marL="0" indent="0" algn="ctr" eaLnBrk="1" fontAlgn="auto" hangingPunct="1">
              <a:spcAft>
                <a:spcPts val="0"/>
              </a:spcAft>
              <a:buFont typeface="Wingdings"/>
              <a:buNone/>
              <a:defRPr/>
            </a:pPr>
            <a:r>
              <a:rPr lang="en-US" sz="3200" b="1" dirty="0"/>
              <a:t>Recommended Changes</a:t>
            </a:r>
          </a:p>
          <a:p>
            <a:pPr marL="0" indent="0" eaLnBrk="1" fontAlgn="auto" hangingPunct="1">
              <a:spcAft>
                <a:spcPts val="0"/>
              </a:spcAft>
              <a:buFont typeface="Wingdings"/>
              <a:buNone/>
              <a:defRPr/>
            </a:pPr>
            <a:r>
              <a:rPr lang="en-US" sz="2400" b="1" i="1" dirty="0"/>
              <a:t>Communicate revisions to the care plan to the patient, family caregiver, home health care nurse, and case manager, if appropriate.  </a:t>
            </a:r>
            <a:r>
              <a:rPr lang="en-US" sz="2400" dirty="0"/>
              <a:t>Patients at high risk of readmission often:</a:t>
            </a:r>
          </a:p>
          <a:p>
            <a:pPr marL="0" indent="-231775" eaLnBrk="1" fontAlgn="auto" hangingPunct="1">
              <a:spcBef>
                <a:spcPts val="0"/>
              </a:spcBef>
              <a:spcAft>
                <a:spcPts val="0"/>
              </a:spcAft>
              <a:buFont typeface="Wingdings" pitchFamily="2" charset="2"/>
              <a:buNone/>
              <a:defRPr/>
            </a:pPr>
            <a:endParaRPr lang="en-US" sz="1000" dirty="0"/>
          </a:p>
          <a:p>
            <a:pPr marL="914400" indent="-231775" eaLnBrk="1" fontAlgn="auto" hangingPunct="1">
              <a:spcBef>
                <a:spcPts val="0"/>
              </a:spcBef>
              <a:spcAft>
                <a:spcPts val="0"/>
              </a:spcAft>
              <a:buFont typeface="Wingdings" pitchFamily="2" charset="2"/>
              <a:buChar char="§"/>
              <a:defRPr/>
            </a:pPr>
            <a:r>
              <a:rPr lang="en-US" sz="2400" dirty="0"/>
              <a:t>have multiple clinical conditions and </a:t>
            </a:r>
          </a:p>
          <a:p>
            <a:pPr marL="914400" indent="-231775" eaLnBrk="1" fontAlgn="auto" hangingPunct="1">
              <a:spcBef>
                <a:spcPts val="0"/>
              </a:spcBef>
              <a:spcAft>
                <a:spcPts val="0"/>
              </a:spcAft>
              <a:buFont typeface="Wingdings" pitchFamily="2" charset="2"/>
              <a:buChar char="§"/>
              <a:defRPr/>
            </a:pPr>
            <a:r>
              <a:rPr lang="en-US" sz="2400" dirty="0"/>
              <a:t>are treated by a number of different clinicians. </a:t>
            </a:r>
          </a:p>
          <a:p>
            <a:pPr marL="0" indent="-231775" eaLnBrk="1" fontAlgn="auto" hangingPunct="1">
              <a:spcBef>
                <a:spcPts val="0"/>
              </a:spcBef>
              <a:spcAft>
                <a:spcPts val="0"/>
              </a:spcAft>
              <a:buFont typeface="Wingdings" pitchFamily="2" charset="2"/>
              <a:buNone/>
              <a:defRPr/>
            </a:pPr>
            <a:endParaRPr lang="en-US" sz="1000" dirty="0"/>
          </a:p>
          <a:p>
            <a:pPr marL="0" indent="-231775" eaLnBrk="1" fontAlgn="auto" hangingPunct="1">
              <a:spcBef>
                <a:spcPts val="0"/>
              </a:spcBef>
              <a:spcAft>
                <a:spcPts val="0"/>
              </a:spcAft>
              <a:buFont typeface="Wingdings" pitchFamily="2" charset="2"/>
              <a:buNone/>
              <a:defRPr/>
            </a:pPr>
            <a:r>
              <a:rPr lang="en-US" sz="2400" dirty="0"/>
              <a:t>Following the post-discharge visit, send updated</a:t>
            </a:r>
          </a:p>
          <a:p>
            <a:pPr marL="0" indent="-231775" eaLnBrk="1" fontAlgn="auto" hangingPunct="1">
              <a:spcBef>
                <a:spcPts val="0"/>
              </a:spcBef>
              <a:spcAft>
                <a:spcPts val="0"/>
              </a:spcAft>
              <a:buFont typeface="Wingdings" pitchFamily="2" charset="2"/>
              <a:buNone/>
              <a:defRPr/>
            </a:pPr>
            <a:r>
              <a:rPr lang="en-US" sz="2400" dirty="0"/>
              <a:t>information about the patient’s treatment plan and</a:t>
            </a:r>
          </a:p>
          <a:p>
            <a:pPr marL="0" indent="-231775" eaLnBrk="1" fontAlgn="auto" hangingPunct="1">
              <a:spcBef>
                <a:spcPts val="0"/>
              </a:spcBef>
              <a:spcAft>
                <a:spcPts val="0"/>
              </a:spcAft>
              <a:buFont typeface="Wingdings" pitchFamily="2" charset="2"/>
              <a:buNone/>
              <a:defRPr/>
            </a:pPr>
            <a:r>
              <a:rPr lang="en-US" sz="2400" dirty="0"/>
              <a:t>medications, especially any changes in the patient’s</a:t>
            </a:r>
          </a:p>
          <a:p>
            <a:pPr marL="0" indent="-231775" eaLnBrk="1" fontAlgn="auto" hangingPunct="1">
              <a:spcBef>
                <a:spcPts val="0"/>
              </a:spcBef>
              <a:spcAft>
                <a:spcPts val="0"/>
              </a:spcAft>
              <a:buFont typeface="Wingdings" pitchFamily="2" charset="2"/>
              <a:buNone/>
              <a:defRPr/>
            </a:pPr>
            <a:r>
              <a:rPr lang="en-US" sz="2400" dirty="0"/>
              <a:t>condition and ability to care for him/herself, to all providers</a:t>
            </a:r>
          </a:p>
          <a:p>
            <a:pPr marL="0" indent="-231775" eaLnBrk="1" fontAlgn="auto" hangingPunct="1">
              <a:spcBef>
                <a:spcPts val="0"/>
              </a:spcBef>
              <a:spcAft>
                <a:spcPts val="0"/>
              </a:spcAft>
              <a:buFont typeface="Wingdings" pitchFamily="2" charset="2"/>
              <a:buNone/>
              <a:defRPr/>
            </a:pPr>
            <a:r>
              <a:rPr lang="en-US" sz="2400" dirty="0"/>
              <a:t>caring for the patient. (IHI)</a:t>
            </a:r>
          </a:p>
          <a:p>
            <a:pPr marL="0" indent="0" eaLnBrk="1" fontAlgn="auto" hangingPunct="1">
              <a:spcAft>
                <a:spcPts val="0"/>
              </a:spcAft>
              <a:buFont typeface="Wingdings"/>
              <a:buNone/>
              <a:defRPr/>
            </a:pPr>
            <a:endParaRPr lang="en-U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12775" y="228600"/>
            <a:ext cx="8153400" cy="990600"/>
          </a:xfrm>
        </p:spPr>
        <p:txBody>
          <a:bodyPr/>
          <a:lstStyle/>
          <a:p>
            <a:pPr eaLnBrk="1" hangingPunct="1"/>
            <a:r>
              <a:rPr lang="en-US" sz="4000"/>
              <a:t>4.  At The Conclusion Of The Visit</a:t>
            </a:r>
          </a:p>
        </p:txBody>
      </p:sp>
      <p:sp>
        <p:nvSpPr>
          <p:cNvPr id="4" name="Content Placeholder 3"/>
          <p:cNvSpPr>
            <a:spLocks noGrp="1"/>
          </p:cNvSpPr>
          <p:nvPr>
            <p:ph sz="quarter" idx="1"/>
          </p:nvPr>
        </p:nvSpPr>
        <p:spPr>
          <a:xfrm>
            <a:off x="612775" y="1600200"/>
            <a:ext cx="8153400" cy="4876800"/>
          </a:xfrm>
        </p:spPr>
        <p:txBody>
          <a:bodyPr>
            <a:noAutofit/>
          </a:bodyPr>
          <a:lstStyle/>
          <a:p>
            <a:pPr marL="0" indent="0" algn="ctr" eaLnBrk="1" fontAlgn="auto" hangingPunct="1">
              <a:spcAft>
                <a:spcPts val="0"/>
              </a:spcAft>
              <a:buFont typeface="Wingdings"/>
              <a:buNone/>
              <a:defRPr/>
            </a:pPr>
            <a:r>
              <a:rPr lang="en-US" sz="3200" b="1" dirty="0"/>
              <a:t>Recommended Changes</a:t>
            </a:r>
          </a:p>
          <a:p>
            <a:pPr marL="0" indent="0" algn="ctr" eaLnBrk="1" fontAlgn="auto" hangingPunct="1">
              <a:spcAft>
                <a:spcPts val="0"/>
              </a:spcAft>
              <a:buFont typeface="Wingdings"/>
              <a:buNone/>
              <a:defRPr/>
            </a:pPr>
            <a:endParaRPr lang="en-US" sz="1800" b="1" i="1" dirty="0"/>
          </a:p>
          <a:p>
            <a:pPr marL="0" indent="0" eaLnBrk="1" fontAlgn="auto" hangingPunct="1">
              <a:spcAft>
                <a:spcPts val="0"/>
              </a:spcAft>
              <a:buFont typeface="Wingdings"/>
              <a:buNone/>
              <a:defRPr/>
            </a:pPr>
            <a:r>
              <a:rPr lang="en-US" sz="2400" b="1" i="1" dirty="0"/>
              <a:t>Communicate revisions to the care plan to the patient, family caregiver, home health care nurse, and case manager, if appropriate. </a:t>
            </a:r>
          </a:p>
          <a:p>
            <a:pPr marL="0" indent="0" eaLnBrk="1" fontAlgn="auto" hangingPunct="1">
              <a:spcAft>
                <a:spcPts val="0"/>
              </a:spcAft>
              <a:buFont typeface="Wingdings"/>
              <a:buNone/>
              <a:defRPr/>
            </a:pPr>
            <a:endParaRPr lang="en-US" sz="1000" b="1" i="1" dirty="0"/>
          </a:p>
          <a:p>
            <a:pPr marL="0" indent="-231775" eaLnBrk="1" fontAlgn="auto" hangingPunct="1">
              <a:spcBef>
                <a:spcPts val="0"/>
              </a:spcBef>
              <a:spcAft>
                <a:spcPts val="0"/>
              </a:spcAft>
              <a:buFont typeface="Wingdings" pitchFamily="2" charset="2"/>
              <a:buNone/>
              <a:defRPr/>
            </a:pPr>
            <a:r>
              <a:rPr lang="en-US" sz="2400" dirty="0"/>
              <a:t>The office practice should designate a team member to be</a:t>
            </a:r>
          </a:p>
          <a:p>
            <a:pPr marL="0" indent="-231775" eaLnBrk="1" fontAlgn="auto" hangingPunct="1">
              <a:spcBef>
                <a:spcPts val="0"/>
              </a:spcBef>
              <a:spcAft>
                <a:spcPts val="0"/>
              </a:spcAft>
              <a:buFont typeface="Wingdings" pitchFamily="2" charset="2"/>
              <a:buNone/>
              <a:defRPr/>
            </a:pPr>
            <a:r>
              <a:rPr lang="en-US" sz="2400" dirty="0"/>
              <a:t>responsible for sending the care plan developed at the first</a:t>
            </a:r>
          </a:p>
          <a:p>
            <a:pPr marL="0" indent="-231775" eaLnBrk="1" fontAlgn="auto" hangingPunct="1">
              <a:spcBef>
                <a:spcPts val="0"/>
              </a:spcBef>
              <a:spcAft>
                <a:spcPts val="0"/>
              </a:spcAft>
              <a:buFont typeface="Wingdings" pitchFamily="2" charset="2"/>
              <a:buNone/>
              <a:defRPr/>
            </a:pPr>
            <a:r>
              <a:rPr lang="en-US" sz="2400" dirty="0"/>
              <a:t>post-discharge office visit as well as the reconciled medical</a:t>
            </a:r>
          </a:p>
          <a:p>
            <a:pPr marL="0" indent="-231775" eaLnBrk="1" fontAlgn="auto" hangingPunct="1">
              <a:spcBef>
                <a:spcPts val="0"/>
              </a:spcBef>
              <a:spcAft>
                <a:spcPts val="0"/>
              </a:spcAft>
              <a:buFont typeface="Wingdings" pitchFamily="2" charset="2"/>
              <a:buNone/>
              <a:defRPr/>
            </a:pPr>
            <a:r>
              <a:rPr lang="en-US" sz="2400" dirty="0"/>
              <a:t>list to other clinicians and providers in the community,</a:t>
            </a:r>
          </a:p>
          <a:p>
            <a:pPr marL="0" indent="-231775" eaLnBrk="1" fontAlgn="auto" hangingPunct="1">
              <a:spcBef>
                <a:spcPts val="0"/>
              </a:spcBef>
              <a:spcAft>
                <a:spcPts val="0"/>
              </a:spcAft>
              <a:buFont typeface="Wingdings" pitchFamily="2" charset="2"/>
              <a:buNone/>
              <a:defRPr/>
            </a:pPr>
            <a:r>
              <a:rPr lang="en-US" sz="2400" dirty="0"/>
              <a:t>highlighting any changes in medications since discharge.</a:t>
            </a:r>
          </a:p>
          <a:p>
            <a:pPr marL="0" indent="-231775" eaLnBrk="1" fontAlgn="auto" hangingPunct="1">
              <a:spcBef>
                <a:spcPts val="0"/>
              </a:spcBef>
              <a:spcAft>
                <a:spcPts val="0"/>
              </a:spcAft>
              <a:buFont typeface="Wingdings" pitchFamily="2" charset="2"/>
              <a:buNone/>
              <a:defRPr/>
            </a:pPr>
            <a:r>
              <a:rPr lang="en-US" sz="2400" dirty="0"/>
              <a:t>Some considerations in developing this process include: (IHI)</a:t>
            </a:r>
          </a:p>
          <a:p>
            <a:pPr marL="0" indent="0" eaLnBrk="1" fontAlgn="auto" hangingPunct="1">
              <a:spcAft>
                <a:spcPts val="0"/>
              </a:spcAft>
              <a:buFont typeface="Wingdings"/>
              <a:buNone/>
              <a:defRPr/>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eaLnBrk="1" hangingPunct="1"/>
            <a:r>
              <a:rPr lang="en-US"/>
              <a:t>Reducing Rehospitalizations</a:t>
            </a:r>
          </a:p>
        </p:txBody>
      </p:sp>
      <p:sp>
        <p:nvSpPr>
          <p:cNvPr id="17411" name="Content Placeholder 2"/>
          <p:cNvSpPr>
            <a:spLocks noGrp="1"/>
          </p:cNvSpPr>
          <p:nvPr>
            <p:ph sz="quarter" idx="1"/>
          </p:nvPr>
        </p:nvSpPr>
        <p:spPr>
          <a:xfrm>
            <a:off x="612775" y="1600200"/>
            <a:ext cx="8153400" cy="4495800"/>
          </a:xfrm>
        </p:spPr>
        <p:txBody>
          <a:bodyPr/>
          <a:lstStyle/>
          <a:p>
            <a:pPr eaLnBrk="1" hangingPunct="1"/>
            <a:endParaRPr lang="en-US" sz="2400"/>
          </a:p>
          <a:p>
            <a:pPr eaLnBrk="1" hangingPunct="1"/>
            <a:endParaRPr lang="en-US" sz="2400"/>
          </a:p>
          <a:p>
            <a:pPr eaLnBrk="1" hangingPunct="1"/>
            <a:r>
              <a:rPr lang="en-US" sz="2400"/>
              <a:t>Hospitalizations account for nearly one third of the total $2 trillion spent on health care in the United States.  In the majority of cases, hospitalization is necessary and appropriate…experts estimate that 20 percent of US hospitalizations are rehospitalizations within 30 days of discharge. (IHI)</a:t>
            </a:r>
          </a:p>
          <a:p>
            <a:pPr eaLnBrk="1" hangingPunct="1"/>
            <a:endParaRPr lang="en-US"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12775" y="228600"/>
            <a:ext cx="8153400" cy="990600"/>
          </a:xfrm>
        </p:spPr>
        <p:txBody>
          <a:bodyPr/>
          <a:lstStyle/>
          <a:p>
            <a:pPr eaLnBrk="1" hangingPunct="1"/>
            <a:r>
              <a:rPr lang="en-US" sz="4000"/>
              <a:t>4.  At The Conclusion Of The Visit</a:t>
            </a:r>
          </a:p>
        </p:txBody>
      </p:sp>
      <p:sp>
        <p:nvSpPr>
          <p:cNvPr id="4" name="Content Placeholder 3"/>
          <p:cNvSpPr>
            <a:spLocks noGrp="1"/>
          </p:cNvSpPr>
          <p:nvPr>
            <p:ph sz="quarter" idx="1"/>
          </p:nvPr>
        </p:nvSpPr>
        <p:spPr>
          <a:xfrm>
            <a:off x="612775" y="1600200"/>
            <a:ext cx="8153400" cy="5105400"/>
          </a:xfrm>
        </p:spPr>
        <p:txBody>
          <a:bodyPr>
            <a:noAutofit/>
          </a:bodyPr>
          <a:lstStyle/>
          <a:p>
            <a:pPr marL="0" indent="0" algn="ctr" eaLnBrk="1" fontAlgn="auto" hangingPunct="1">
              <a:spcAft>
                <a:spcPts val="0"/>
              </a:spcAft>
              <a:buFont typeface="Wingdings" pitchFamily="2" charset="2"/>
              <a:buNone/>
              <a:defRPr/>
            </a:pPr>
            <a:r>
              <a:rPr lang="en-US" sz="3200" b="1" dirty="0"/>
              <a:t>Recommended Changes</a:t>
            </a:r>
          </a:p>
          <a:p>
            <a:pPr marL="0" indent="0" algn="ctr" eaLnBrk="1" fontAlgn="auto" hangingPunct="1">
              <a:spcAft>
                <a:spcPts val="0"/>
              </a:spcAft>
              <a:buFont typeface="Wingdings"/>
              <a:buNone/>
              <a:defRPr/>
            </a:pPr>
            <a:endParaRPr lang="en-US" sz="1000" b="1" i="1" dirty="0">
              <a:effectLst>
                <a:outerShdw blurRad="38100" dist="38100" dir="2700000" algn="tl">
                  <a:srgbClr val="000000">
                    <a:alpha val="43137"/>
                  </a:srgbClr>
                </a:outerShdw>
              </a:effectLst>
            </a:endParaRPr>
          </a:p>
          <a:p>
            <a:pPr marL="0" indent="0" eaLnBrk="1" fontAlgn="auto" hangingPunct="1">
              <a:spcAft>
                <a:spcPts val="0"/>
              </a:spcAft>
              <a:buFont typeface="Wingdings"/>
              <a:buNone/>
              <a:defRPr/>
            </a:pPr>
            <a:r>
              <a:rPr lang="en-US" sz="2400" b="1" i="1" dirty="0"/>
              <a:t>Communicate revisions to the care plan to the patient, family caregiver, home health care nurse, and case manager, if appropriate. </a:t>
            </a:r>
          </a:p>
          <a:p>
            <a:pPr marL="457200" indent="-457200" eaLnBrk="1" fontAlgn="auto" hangingPunct="1">
              <a:spcAft>
                <a:spcPts val="0"/>
              </a:spcAft>
              <a:buFont typeface="+mj-lt"/>
              <a:buAutoNum type="arabicPeriod"/>
              <a:defRPr/>
            </a:pPr>
            <a:r>
              <a:rPr lang="en-US" sz="2400" dirty="0"/>
              <a:t>Ensure that primary care providers and specialists (and/or others who will be receiving the care plan) agree on a preferred method of communication (e.g., fax, secure e-mail, etc.). More information at. </a:t>
            </a:r>
          </a:p>
          <a:p>
            <a:pPr marL="457200" indent="-457200" eaLnBrk="1" fontAlgn="auto" hangingPunct="1">
              <a:spcAft>
                <a:spcPts val="0"/>
              </a:spcAft>
              <a:buFont typeface="+mj-lt"/>
              <a:buAutoNum type="arabicPeriod"/>
              <a:defRPr/>
            </a:pPr>
            <a:r>
              <a:rPr lang="en-US" sz="2400" dirty="0"/>
              <a:t>There should also be a mutually agreed upon method of communication for providers to follow up with each other with questions after the receipt of the care plan. (IHI)</a:t>
            </a:r>
          </a:p>
          <a:p>
            <a:pPr marL="0" indent="0" eaLnBrk="1" fontAlgn="auto" hangingPunct="1">
              <a:spcAft>
                <a:spcPts val="0"/>
              </a:spcAft>
              <a:buFont typeface="Wingdings"/>
              <a:buNone/>
              <a:defRPr/>
            </a:pPr>
            <a:endParaRPr lang="en-US"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12775" y="228600"/>
            <a:ext cx="8153400" cy="990600"/>
          </a:xfrm>
        </p:spPr>
        <p:txBody>
          <a:bodyPr/>
          <a:lstStyle/>
          <a:p>
            <a:pPr eaLnBrk="1" hangingPunct="1"/>
            <a:r>
              <a:rPr lang="en-US" sz="4000"/>
              <a:t>4.  At The Conclusion Of The Visit</a:t>
            </a:r>
          </a:p>
        </p:txBody>
      </p:sp>
      <p:sp>
        <p:nvSpPr>
          <p:cNvPr id="4" name="Content Placeholder 3"/>
          <p:cNvSpPr>
            <a:spLocks noGrp="1"/>
          </p:cNvSpPr>
          <p:nvPr>
            <p:ph sz="quarter" idx="1"/>
          </p:nvPr>
        </p:nvSpPr>
        <p:spPr>
          <a:xfrm>
            <a:off x="612775" y="1600200"/>
            <a:ext cx="8153400" cy="5105400"/>
          </a:xfrm>
        </p:spPr>
        <p:txBody>
          <a:bodyPr>
            <a:noAutofit/>
          </a:bodyPr>
          <a:lstStyle/>
          <a:p>
            <a:pPr marL="0" indent="0" algn="ctr" eaLnBrk="1" fontAlgn="auto" hangingPunct="1">
              <a:spcAft>
                <a:spcPts val="0"/>
              </a:spcAft>
              <a:buFont typeface="Wingdings"/>
              <a:buNone/>
              <a:defRPr/>
            </a:pPr>
            <a:r>
              <a:rPr lang="en-US" sz="3200" b="1" dirty="0"/>
              <a:t>Recommended Changes</a:t>
            </a:r>
          </a:p>
          <a:p>
            <a:pPr marL="0" indent="0" algn="ctr" eaLnBrk="1" fontAlgn="auto" hangingPunct="1">
              <a:spcAft>
                <a:spcPts val="0"/>
              </a:spcAft>
              <a:buFont typeface="Wingdings"/>
              <a:buNone/>
              <a:defRPr/>
            </a:pPr>
            <a:endParaRPr lang="en-US" sz="1000" b="1" i="1" dirty="0"/>
          </a:p>
          <a:p>
            <a:pPr marL="0" indent="0" eaLnBrk="1" fontAlgn="auto" hangingPunct="1">
              <a:spcAft>
                <a:spcPts val="0"/>
              </a:spcAft>
              <a:buFont typeface="Wingdings"/>
              <a:buNone/>
              <a:defRPr/>
            </a:pPr>
            <a:r>
              <a:rPr lang="en-US" sz="2400" b="1" i="1" dirty="0"/>
              <a:t>Communicate revisions to the care plan to the patient, family caregiver, home health care nurse, and case manager, if appropriate. </a:t>
            </a:r>
          </a:p>
          <a:p>
            <a:pPr marL="457200" indent="-457200" eaLnBrk="1" fontAlgn="auto" hangingPunct="1">
              <a:spcAft>
                <a:spcPts val="0"/>
              </a:spcAft>
              <a:buFont typeface="+mj-lt"/>
              <a:buAutoNum type="arabicPeriod" startAt="3"/>
              <a:defRPr/>
            </a:pPr>
            <a:r>
              <a:rPr lang="en-US" sz="2400" dirty="0"/>
              <a:t>Ensure that all providers agree on a timeframe for the physician who is conducting the post-discharge exam to send an updated care plan the day of the visit.</a:t>
            </a:r>
          </a:p>
          <a:p>
            <a:pPr marL="457200" indent="-457200" eaLnBrk="1" fontAlgn="auto" hangingPunct="1">
              <a:spcAft>
                <a:spcPts val="0"/>
              </a:spcAft>
              <a:buFont typeface="+mj-lt"/>
              <a:buAutoNum type="arabicPeriod" startAt="3"/>
              <a:defRPr/>
            </a:pPr>
            <a:r>
              <a:rPr lang="en-US" sz="2400" dirty="0"/>
              <a:t>If the patient is has difficulty reading or understanding instructions, ensure that the physician conducting the post-discharge exam notifies other providers so they can be prepared to better assist the patient during the next interaction. (IHI)</a:t>
            </a:r>
          </a:p>
          <a:p>
            <a:pPr marL="0" indent="0" eaLnBrk="1" fontAlgn="auto" hangingPunct="1">
              <a:spcAft>
                <a:spcPts val="0"/>
              </a:spcAft>
              <a:buFont typeface="Wingdings"/>
              <a:buNone/>
              <a:defRPr/>
            </a:pPr>
            <a:endParaRPr 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612775" y="228600"/>
            <a:ext cx="8153400" cy="990600"/>
          </a:xfrm>
        </p:spPr>
        <p:txBody>
          <a:bodyPr/>
          <a:lstStyle/>
          <a:p>
            <a:pPr eaLnBrk="1" hangingPunct="1"/>
            <a:r>
              <a:rPr lang="en-US" sz="4000"/>
              <a:t>4.  At The Conclusion Of The Visit</a:t>
            </a:r>
          </a:p>
        </p:txBody>
      </p:sp>
      <p:sp>
        <p:nvSpPr>
          <p:cNvPr id="4" name="Content Placeholder 3"/>
          <p:cNvSpPr>
            <a:spLocks noGrp="1"/>
          </p:cNvSpPr>
          <p:nvPr>
            <p:ph sz="quarter" idx="1"/>
          </p:nvPr>
        </p:nvSpPr>
        <p:spPr>
          <a:xfrm>
            <a:off x="612775" y="1524000"/>
            <a:ext cx="8153400" cy="5334000"/>
          </a:xfrm>
        </p:spPr>
        <p:txBody>
          <a:bodyPr>
            <a:noAutofit/>
          </a:bodyPr>
          <a:lstStyle/>
          <a:p>
            <a:pPr marL="0" indent="0" algn="ctr" eaLnBrk="1" fontAlgn="auto" hangingPunct="1">
              <a:spcAft>
                <a:spcPts val="0"/>
              </a:spcAft>
              <a:buFont typeface="Wingdings"/>
              <a:buNone/>
              <a:defRPr/>
            </a:pPr>
            <a:r>
              <a:rPr lang="en-US" sz="3200" b="1" dirty="0"/>
              <a:t>Recommended Changes</a:t>
            </a:r>
          </a:p>
          <a:p>
            <a:pPr marL="0" indent="0" algn="ctr" eaLnBrk="1" fontAlgn="auto" hangingPunct="1">
              <a:spcAft>
                <a:spcPts val="0"/>
              </a:spcAft>
              <a:buFont typeface="Wingdings"/>
              <a:buNone/>
              <a:defRPr/>
            </a:pPr>
            <a:endParaRPr lang="en-US" sz="1000" b="1" dirty="0"/>
          </a:p>
          <a:p>
            <a:pPr marL="0" indent="0" eaLnBrk="1" fontAlgn="auto" hangingPunct="1">
              <a:spcAft>
                <a:spcPts val="0"/>
              </a:spcAft>
              <a:buFont typeface="Wingdings"/>
              <a:buNone/>
              <a:defRPr/>
            </a:pPr>
            <a:r>
              <a:rPr lang="en-US" sz="2400" b="1" i="1" dirty="0"/>
              <a:t>Ensure that the next appointment is made, as appropriate. </a:t>
            </a:r>
          </a:p>
          <a:p>
            <a:pPr marL="0" indent="0" eaLnBrk="1" fontAlgn="auto" hangingPunct="1">
              <a:spcAft>
                <a:spcPts val="0"/>
              </a:spcAft>
              <a:buFont typeface="Wingdings"/>
              <a:buNone/>
              <a:defRPr/>
            </a:pPr>
            <a:endParaRPr lang="en-US" sz="1000" b="1" i="1" dirty="0"/>
          </a:p>
          <a:p>
            <a:pPr marL="231775" indent="-231775" eaLnBrk="1" fontAlgn="auto" hangingPunct="1">
              <a:spcAft>
                <a:spcPts val="0"/>
              </a:spcAft>
              <a:buFont typeface="Wingdings"/>
              <a:buChar char=""/>
              <a:defRPr/>
            </a:pPr>
            <a:r>
              <a:rPr lang="en-US" sz="2400" dirty="0"/>
              <a:t>At the conclusion of the office visit, the patient should also receive an appointment for his/her next office visit or phone contact. </a:t>
            </a:r>
          </a:p>
          <a:p>
            <a:pPr marL="231775" indent="-231775" eaLnBrk="1" fontAlgn="auto" hangingPunct="1">
              <a:spcAft>
                <a:spcPts val="0"/>
              </a:spcAft>
              <a:buFont typeface="Wingdings"/>
              <a:buChar char=""/>
              <a:defRPr/>
            </a:pPr>
            <a:r>
              <a:rPr lang="en-US" sz="2400" dirty="0"/>
              <a:t>The care team should also arrange for any additional support services that might be needed following the visit (e.g., behavioral health or substance abuse services, meals on wheels, social support, financial assistance, housing assistance, or help with transportation) and inform the patient of the scheduled services. (IHI)</a:t>
            </a:r>
          </a:p>
          <a:p>
            <a:pPr marL="0" indent="0" eaLnBrk="1" fontAlgn="auto" hangingPunct="1">
              <a:spcAft>
                <a:spcPts val="0"/>
              </a:spcAft>
              <a:buFont typeface="Wingdings"/>
              <a:buNone/>
              <a:defRPr/>
            </a:pPr>
            <a:endParaRPr lang="en-US"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12775" y="228600"/>
            <a:ext cx="8153400" cy="990600"/>
          </a:xfrm>
        </p:spPr>
        <p:txBody>
          <a:bodyPr/>
          <a:lstStyle/>
          <a:p>
            <a:pPr eaLnBrk="1" hangingPunct="1"/>
            <a:r>
              <a:rPr lang="en-US" sz="3600"/>
              <a:t>4.  	At The Conclusion Of The Visit:  	Suggested Measures</a:t>
            </a:r>
          </a:p>
        </p:txBody>
      </p:sp>
      <p:sp>
        <p:nvSpPr>
          <p:cNvPr id="94211" name="Content Placeholder 3"/>
          <p:cNvSpPr>
            <a:spLocks noGrp="1"/>
          </p:cNvSpPr>
          <p:nvPr>
            <p:ph sz="quarter" idx="1"/>
          </p:nvPr>
        </p:nvSpPr>
        <p:spPr>
          <a:xfrm>
            <a:off x="612775" y="1600200"/>
            <a:ext cx="8153400" cy="4876800"/>
          </a:xfrm>
        </p:spPr>
        <p:txBody>
          <a:bodyPr/>
          <a:lstStyle/>
          <a:p>
            <a:pPr eaLnBrk="1" hangingPunct="1"/>
            <a:endParaRPr lang="en-US" sz="2400"/>
          </a:p>
          <a:p>
            <a:pPr eaLnBrk="1" hangingPunct="1">
              <a:buFont typeface="Wingdings" pitchFamily="2" charset="2"/>
              <a:buNone/>
            </a:pPr>
            <a:r>
              <a:rPr lang="en-US" sz="2400"/>
              <a:t>Use these measures to determine the reliability of your</a:t>
            </a:r>
          </a:p>
          <a:p>
            <a:pPr eaLnBrk="1" hangingPunct="1">
              <a:buFont typeface="Wingdings" pitchFamily="2" charset="2"/>
              <a:buNone/>
            </a:pPr>
            <a:r>
              <a:rPr lang="en-US" sz="2400"/>
              <a:t>processes for concluding the first post-hospital office visit: </a:t>
            </a:r>
          </a:p>
          <a:p>
            <a:pPr eaLnBrk="1" hangingPunct="1"/>
            <a:endParaRPr lang="en-US" sz="2400"/>
          </a:p>
          <a:p>
            <a:pPr lvl="1" eaLnBrk="1" hangingPunct="1"/>
            <a:r>
              <a:rPr lang="en-US" sz="2100"/>
              <a:t>Percent of patients who leave the first post-hospital visit with a printed and reconciled medication list </a:t>
            </a:r>
          </a:p>
          <a:p>
            <a:pPr lvl="1" eaLnBrk="1" hangingPunct="1"/>
            <a:r>
              <a:rPr lang="en-US" sz="2100"/>
              <a:t>Percent of patients who leave the first post-hospital visit with a printed care plan (IHI)</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12775" y="228600"/>
            <a:ext cx="8153400" cy="990600"/>
          </a:xfrm>
        </p:spPr>
        <p:txBody>
          <a:bodyPr/>
          <a:lstStyle/>
          <a:p>
            <a:r>
              <a:rPr lang="en-US"/>
              <a:t>Suggested Process Measures</a:t>
            </a:r>
          </a:p>
        </p:txBody>
      </p:sp>
      <p:pic>
        <p:nvPicPr>
          <p:cNvPr id="95235"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71513" y="1666875"/>
            <a:ext cx="8015287" cy="4962525"/>
          </a:xfr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612775" y="228600"/>
            <a:ext cx="8153400" cy="990600"/>
          </a:xfrm>
        </p:spPr>
        <p:txBody>
          <a:bodyPr/>
          <a:lstStyle/>
          <a:p>
            <a:r>
              <a:rPr lang="en-US"/>
              <a:t>Flow Chart of Key Changes</a:t>
            </a:r>
          </a:p>
        </p:txBody>
      </p:sp>
      <p:pic>
        <p:nvPicPr>
          <p:cNvPr id="9625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1625" y="3027363"/>
            <a:ext cx="8537575" cy="1717675"/>
          </a:xfr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12775" y="228600"/>
            <a:ext cx="8153400" cy="990600"/>
          </a:xfrm>
        </p:spPr>
        <p:txBody>
          <a:bodyPr/>
          <a:lstStyle/>
          <a:p>
            <a:r>
              <a:rPr lang="en-US" sz="3200"/>
              <a:t>SETMA’s Tools for Fulfilling IHI’s Strategy</a:t>
            </a:r>
          </a:p>
        </p:txBody>
      </p:sp>
      <p:sp>
        <p:nvSpPr>
          <p:cNvPr id="3" name="Content Placeholder 2"/>
          <p:cNvSpPr>
            <a:spLocks noGrp="1"/>
          </p:cNvSpPr>
          <p:nvPr>
            <p:ph sz="quarter" idx="1"/>
          </p:nvPr>
        </p:nvSpPr>
        <p:spPr>
          <a:xfrm>
            <a:off x="612775" y="1524000"/>
            <a:ext cx="8153400" cy="5334000"/>
          </a:xfrm>
        </p:spPr>
        <p:txBody>
          <a:bodyPr/>
          <a:lstStyle/>
          <a:p>
            <a:pPr marL="0" indent="-514350">
              <a:spcBef>
                <a:spcPts val="0"/>
              </a:spcBef>
              <a:buFont typeface="Wingdings" pitchFamily="2" charset="2"/>
              <a:buNone/>
              <a:defRPr/>
            </a:pPr>
            <a:r>
              <a:rPr lang="en-US" sz="2400" dirty="0"/>
              <a:t>SETMA has been working on tools for improving care for seventeen years.  At HIMSS 2012, my presentation linked below detailed the development of those tools.</a:t>
            </a:r>
          </a:p>
          <a:p>
            <a:pPr marL="514350" indent="-514350">
              <a:buFont typeface="Wingdings" pitchFamily="2" charset="2"/>
              <a:buNone/>
              <a:defRPr/>
            </a:pPr>
            <a:r>
              <a:rPr lang="en-US" sz="2000" u="sng" dirty="0">
                <a:hlinkClick r:id="rId2"/>
              </a:rPr>
              <a:t>http://www.jameslhollymd.com/HiMSS2012-Care-Transitions-The-Heart-of-Patient-Center-Medical-Home.cfm</a:t>
            </a:r>
            <a:endParaRPr lang="en-US" sz="2000" dirty="0"/>
          </a:p>
          <a:p>
            <a:pPr marL="514350" indent="-514350">
              <a:buFont typeface="Wingdings" pitchFamily="2" charset="2"/>
              <a:buNone/>
              <a:defRPr/>
            </a:pPr>
            <a:r>
              <a:rPr lang="en-US" sz="2000" dirty="0"/>
              <a:t>The tools specifically relevant to IHI’s work are:</a:t>
            </a:r>
          </a:p>
          <a:p>
            <a:pPr marL="514350" indent="-514350">
              <a:buFont typeface="Wingdings" pitchFamily="2" charset="2"/>
              <a:buNone/>
              <a:defRPr/>
            </a:pPr>
            <a:r>
              <a:rPr lang="en-US" dirty="0"/>
              <a:t>1.	Hospital Service Team</a:t>
            </a:r>
          </a:p>
          <a:p>
            <a:pPr marL="514350" indent="-514350">
              <a:buFont typeface="Wingdings" pitchFamily="2" charset="2"/>
              <a:buNone/>
              <a:defRPr/>
            </a:pPr>
            <a:endParaRPr lang="en-US" sz="1000" dirty="0"/>
          </a:p>
          <a:p>
            <a:pPr marL="457200" indent="-284163">
              <a:spcBef>
                <a:spcPts val="0"/>
              </a:spcBef>
              <a:buFont typeface="Wingdings" pitchFamily="2" charset="2"/>
              <a:buChar char="§"/>
              <a:defRPr/>
            </a:pPr>
            <a:r>
              <a:rPr lang="en-US" sz="1800" dirty="0"/>
              <a:t>One or more team members are in the hospital full-time (24/7) to establish continuity of care.</a:t>
            </a:r>
          </a:p>
          <a:p>
            <a:pPr marL="457200" indent="-284163">
              <a:spcBef>
                <a:spcPts val="0"/>
              </a:spcBef>
              <a:buFont typeface="Wingdings" pitchFamily="2" charset="2"/>
              <a:buChar char="§"/>
              <a:defRPr/>
            </a:pPr>
            <a:r>
              <a:rPr lang="en-US" sz="1800" dirty="0"/>
              <a:t>Electronic health record used in the clinic is used in the hospital, emergency department, nursing home, home health, hospice, etc.</a:t>
            </a:r>
          </a:p>
          <a:p>
            <a:pPr marL="457200" indent="-284163">
              <a:spcBef>
                <a:spcPts val="0"/>
              </a:spcBef>
              <a:buFont typeface="Wingdings" pitchFamily="2" charset="2"/>
              <a:buChar char="§"/>
              <a:defRPr/>
            </a:pPr>
            <a:r>
              <a:rPr lang="en-US" sz="1800" dirty="0"/>
              <a:t>Communication with all providers is via a common date base, iPhones, iPads, pagers, telephone, secure web portal and health information exchange</a:t>
            </a:r>
            <a:r>
              <a:rPr lang="en-US" sz="2000" dirty="0"/>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609600" y="228600"/>
            <a:ext cx="8153400" cy="990600"/>
          </a:xfrm>
        </p:spPr>
        <p:txBody>
          <a:bodyPr/>
          <a:lstStyle/>
          <a:p>
            <a:r>
              <a:rPr lang="en-US" sz="3200"/>
              <a:t>SETMA’s Tools for Fulfilling IHI’s Strategy</a:t>
            </a:r>
            <a:endParaRPr lang="en-US" sz="3200" b="1"/>
          </a:p>
        </p:txBody>
      </p:sp>
      <p:sp>
        <p:nvSpPr>
          <p:cNvPr id="3" name="Content Placeholder 2"/>
          <p:cNvSpPr>
            <a:spLocks noGrp="1"/>
          </p:cNvSpPr>
          <p:nvPr>
            <p:ph sz="quarter" idx="1"/>
          </p:nvPr>
        </p:nvSpPr>
        <p:spPr>
          <a:xfrm>
            <a:off x="612775" y="1600200"/>
            <a:ext cx="8153400" cy="4495800"/>
          </a:xfrm>
        </p:spPr>
        <p:txBody>
          <a:bodyPr/>
          <a:lstStyle/>
          <a:p>
            <a:pPr>
              <a:buFont typeface="Wingdings" pitchFamily="2" charset="2"/>
              <a:buNone/>
              <a:defRPr/>
            </a:pPr>
            <a:r>
              <a:rPr lang="en-US" dirty="0"/>
              <a:t>2.		Hospital Admission Plan of Care</a:t>
            </a:r>
          </a:p>
          <a:p>
            <a:pPr>
              <a:buFont typeface="Wingdings" pitchFamily="2" charset="2"/>
              <a:buNone/>
              <a:defRPr/>
            </a:pPr>
            <a:endParaRPr lang="en-US" sz="1000" dirty="0"/>
          </a:p>
          <a:p>
            <a:pPr marL="0">
              <a:spcBef>
                <a:spcPts val="0"/>
              </a:spcBef>
              <a:buFont typeface="Wingdings" pitchFamily="2" charset="2"/>
              <a:buNone/>
              <a:defRPr/>
            </a:pPr>
            <a:r>
              <a:rPr lang="en-US" sz="2000" dirty="0"/>
              <a:t>This is a personalized document which is completed and</a:t>
            </a:r>
          </a:p>
          <a:p>
            <a:pPr marL="0">
              <a:spcBef>
                <a:spcPts val="0"/>
              </a:spcBef>
              <a:buFont typeface="Wingdings" pitchFamily="2" charset="2"/>
              <a:buNone/>
              <a:defRPr/>
            </a:pPr>
            <a:r>
              <a:rPr lang="en-US" sz="2000" dirty="0"/>
              <a:t>given to the appropriate person:  patient, family member,</a:t>
            </a:r>
          </a:p>
          <a:p>
            <a:pPr marL="0">
              <a:spcBef>
                <a:spcPts val="0"/>
              </a:spcBef>
              <a:buFont typeface="Wingdings" pitchFamily="2" charset="2"/>
              <a:buNone/>
              <a:defRPr/>
            </a:pPr>
            <a:r>
              <a:rPr lang="en-US" sz="2000" dirty="0"/>
              <a:t>medical power of attorney and/or primary care giver.  It consists of:</a:t>
            </a:r>
          </a:p>
          <a:p>
            <a:pPr marL="0">
              <a:spcBef>
                <a:spcPts val="0"/>
              </a:spcBef>
              <a:buFont typeface="Wingdings" pitchFamily="2" charset="2"/>
              <a:buNone/>
              <a:defRPr/>
            </a:pPr>
            <a:endParaRPr lang="en-US" sz="2000" dirty="0"/>
          </a:p>
          <a:p>
            <a:pPr marL="320675" lvl="1">
              <a:spcBef>
                <a:spcPts val="0"/>
              </a:spcBef>
              <a:defRPr/>
            </a:pPr>
            <a:r>
              <a:rPr lang="en-US" sz="1700" dirty="0"/>
              <a:t>Reason for Admission</a:t>
            </a:r>
          </a:p>
          <a:p>
            <a:pPr marL="320675" lvl="1">
              <a:spcBef>
                <a:spcPts val="0"/>
              </a:spcBef>
              <a:defRPr/>
            </a:pPr>
            <a:r>
              <a:rPr lang="en-US" sz="1700" dirty="0"/>
              <a:t>Admission Diagnoses</a:t>
            </a:r>
          </a:p>
          <a:p>
            <a:pPr marL="320675" lvl="1">
              <a:spcBef>
                <a:spcPts val="0"/>
              </a:spcBef>
              <a:defRPr/>
            </a:pPr>
            <a:r>
              <a:rPr lang="en-US" sz="1700" dirty="0"/>
              <a:t>Estimated Length of Hospitalization</a:t>
            </a:r>
          </a:p>
          <a:p>
            <a:pPr marL="320675" lvl="1">
              <a:spcBef>
                <a:spcPts val="0"/>
              </a:spcBef>
              <a:defRPr/>
            </a:pPr>
            <a:r>
              <a:rPr lang="en-US" sz="1700" dirty="0"/>
              <a:t>Plan of Care while in Hospital</a:t>
            </a:r>
          </a:p>
          <a:p>
            <a:pPr marL="320675" lvl="1">
              <a:spcBef>
                <a:spcPts val="0"/>
              </a:spcBef>
              <a:defRPr/>
            </a:pPr>
            <a:r>
              <a:rPr lang="en-US" sz="1700" dirty="0"/>
              <a:t>How to contact Hospital Service Team while in Hospital</a:t>
            </a:r>
          </a:p>
          <a:p>
            <a:pPr marL="0">
              <a:spcBef>
                <a:spcPts val="0"/>
              </a:spcBef>
              <a:buFont typeface="Wingdings" pitchFamily="2" charset="2"/>
              <a:buNone/>
              <a:defRPr/>
            </a:pPr>
            <a:endParaRPr lang="en-US" sz="2000" dirty="0"/>
          </a:p>
          <a:p>
            <a:pPr marL="0">
              <a:spcBef>
                <a:spcPts val="0"/>
              </a:spcBef>
              <a:buFont typeface="Wingdings" pitchFamily="2" charset="2"/>
              <a:buNone/>
              <a:defRPr/>
            </a:pPr>
            <a:r>
              <a:rPr lang="en-US" sz="2000" dirty="0"/>
              <a:t>This document is automatically generated and is a step in improving patient understanding, engagement and trust in their care.</a:t>
            </a:r>
          </a:p>
          <a:p>
            <a:pPr marL="0">
              <a:spcBef>
                <a:spcPts val="0"/>
              </a:spcBef>
              <a:buFont typeface="Wingdings" pitchFamily="2" charset="2"/>
              <a:buNone/>
              <a:defRPr/>
            </a:pPr>
            <a:endParaRPr lang="en-US" sz="2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12775" y="228600"/>
            <a:ext cx="8153400" cy="990600"/>
          </a:xfrm>
        </p:spPr>
        <p:txBody>
          <a:bodyPr/>
          <a:lstStyle/>
          <a:p>
            <a:r>
              <a:rPr lang="en-US" sz="3200"/>
              <a:t>SETMA’s Tools for Fulfilling IHI’s Strategy</a:t>
            </a:r>
          </a:p>
        </p:txBody>
      </p:sp>
      <p:sp>
        <p:nvSpPr>
          <p:cNvPr id="3" name="Content Placeholder 2"/>
          <p:cNvSpPr>
            <a:spLocks noGrp="1"/>
          </p:cNvSpPr>
          <p:nvPr>
            <p:ph sz="quarter" idx="1"/>
          </p:nvPr>
        </p:nvSpPr>
        <p:spPr>
          <a:xfrm>
            <a:off x="612775" y="1600200"/>
            <a:ext cx="8153400" cy="5257800"/>
          </a:xfrm>
        </p:spPr>
        <p:txBody>
          <a:bodyPr/>
          <a:lstStyle/>
          <a:p>
            <a:pPr marL="514350" indent="-514350">
              <a:buFont typeface="Wingdings" pitchFamily="2" charset="2"/>
              <a:buNone/>
              <a:defRPr/>
            </a:pPr>
            <a:r>
              <a:rPr lang="en-US" dirty="0"/>
              <a:t>3.	Hospital Care Summary and Post Hospital Plan of Care and Treatment Plan (previously called the “Discharge Summary”)</a:t>
            </a:r>
          </a:p>
          <a:p>
            <a:pPr marL="914400" indent="-514350">
              <a:defRPr/>
            </a:pPr>
            <a:r>
              <a:rPr lang="en-US" sz="2000" dirty="0"/>
              <a:t>This document is explained at </a:t>
            </a:r>
            <a:r>
              <a:rPr lang="en-US" sz="2000" dirty="0">
                <a:hlinkClick r:id="rId2"/>
              </a:rPr>
              <a:t>www.jameslhollymd.com</a:t>
            </a:r>
            <a:r>
              <a:rPr lang="en-US" sz="2000" dirty="0"/>
              <a:t> under </a:t>
            </a:r>
            <a:r>
              <a:rPr lang="en-US" sz="2000" i="1" dirty="0"/>
              <a:t>Electronic Patient Management Tools</a:t>
            </a:r>
            <a:r>
              <a:rPr lang="en-US" sz="2000" dirty="0"/>
              <a:t>, </a:t>
            </a:r>
            <a:r>
              <a:rPr lang="en-US" sz="2000" i="1" dirty="0"/>
              <a:t>Hospital Based Tools</a:t>
            </a:r>
            <a:r>
              <a:rPr lang="en-US" sz="2000" dirty="0"/>
              <a:t>, </a:t>
            </a:r>
            <a:r>
              <a:rPr lang="en-US" sz="2000" i="1" dirty="0"/>
              <a:t>Discharge Summary Tutorial</a:t>
            </a:r>
            <a:r>
              <a:rPr lang="en-US" sz="2000" dirty="0"/>
              <a:t>.</a:t>
            </a:r>
          </a:p>
          <a:p>
            <a:pPr marL="914400" indent="-514350">
              <a:defRPr/>
            </a:pPr>
            <a:r>
              <a:rPr lang="en-US" sz="2000" dirty="0"/>
              <a:t>This document is given to the patient/family/care giver at the time of discharge from the hospital, 98.7% of the time.</a:t>
            </a:r>
          </a:p>
          <a:p>
            <a:pPr marL="914400" indent="-514350">
              <a:defRPr/>
            </a:pPr>
            <a:r>
              <a:rPr lang="en-US" sz="2000" dirty="0"/>
              <a:t>This document includes a reconciled medication list, follow-up appointments, instructions for self-care, etc.</a:t>
            </a:r>
          </a:p>
          <a:p>
            <a:pPr marL="914400" indent="-514350">
              <a:defRPr/>
            </a:pPr>
            <a:r>
              <a:rPr lang="en-US" sz="2000" dirty="0"/>
              <a:t>This document assesses the patient’s risk of readmission.</a:t>
            </a:r>
          </a:p>
          <a:p>
            <a:pPr marL="514350" indent="-514350">
              <a:buFont typeface="Wingdings" pitchFamily="2" charset="2"/>
              <a:buNone/>
              <a:defRPr/>
            </a:pPr>
            <a:r>
              <a:rPr lang="en-US" sz="2000" dirty="0"/>
              <a:t>	</a:t>
            </a:r>
          </a:p>
          <a:p>
            <a:pPr marL="514350" indent="-514350">
              <a:buFont typeface="Wingdings" pitchFamily="2" charset="2"/>
              <a:buNone/>
              <a:defRPr/>
            </a:pPr>
            <a:endParaRPr lang="en-US" dirty="0"/>
          </a:p>
          <a:p>
            <a:pPr marL="514350" indent="-514350">
              <a:buFont typeface="Wingdings" pitchFamily="2" charset="2"/>
              <a:buNone/>
              <a:defRPr/>
            </a:pP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612775" y="228600"/>
            <a:ext cx="8153400" cy="990600"/>
          </a:xfrm>
        </p:spPr>
        <p:txBody>
          <a:bodyPr/>
          <a:lstStyle/>
          <a:p>
            <a:r>
              <a:rPr lang="en-US" sz="3200"/>
              <a:t>SETMA’s Tools for Fulfilling IHI’s Strategy</a:t>
            </a:r>
          </a:p>
        </p:txBody>
      </p:sp>
      <p:sp>
        <p:nvSpPr>
          <p:cNvPr id="90115" name="Content Placeholder 2"/>
          <p:cNvSpPr>
            <a:spLocks noGrp="1"/>
          </p:cNvSpPr>
          <p:nvPr>
            <p:ph sz="quarter" idx="1"/>
          </p:nvPr>
        </p:nvSpPr>
        <p:spPr>
          <a:xfrm>
            <a:off x="612775" y="1600200"/>
            <a:ext cx="8153400" cy="4495800"/>
          </a:xfrm>
        </p:spPr>
        <p:txBody>
          <a:bodyPr/>
          <a:lstStyle/>
          <a:p>
            <a:pPr marL="514350" indent="-514350">
              <a:buFont typeface="Wingdings" pitchFamily="2" charset="2"/>
              <a:buNone/>
              <a:defRPr/>
            </a:pPr>
            <a:r>
              <a:rPr lang="en-US" sz="2800" b="1" dirty="0"/>
              <a:t>4.	Care Coordination</a:t>
            </a:r>
          </a:p>
          <a:p>
            <a:pPr marL="514350" indent="-514350">
              <a:buFont typeface="Wingdings" pitchFamily="2" charset="2"/>
              <a:buNone/>
              <a:defRPr/>
            </a:pPr>
            <a:endParaRPr lang="en-US" dirty="0"/>
          </a:p>
          <a:p>
            <a:pPr marL="457200" indent="-228600">
              <a:spcBef>
                <a:spcPts val="0"/>
              </a:spcBef>
              <a:buFont typeface="Wingdings" pitchFamily="2" charset="2"/>
              <a:buChar char="§"/>
              <a:defRPr/>
            </a:pPr>
            <a:r>
              <a:rPr lang="en-US" sz="2000" dirty="0"/>
              <a:t>A Care-Coaching call with further follow-up calls as appropriate is completed the day following discharge from the hospital – 12-30 minute call.  This call is scheduled by the hospital service team.</a:t>
            </a:r>
          </a:p>
          <a:p>
            <a:pPr marL="457200" indent="-228600">
              <a:spcBef>
                <a:spcPts val="0"/>
              </a:spcBef>
              <a:buFont typeface="Wingdings" pitchFamily="2" charset="2"/>
              <a:buChar char="§"/>
              <a:defRPr/>
            </a:pPr>
            <a:r>
              <a:rPr lang="en-US" sz="2000" dirty="0"/>
              <a:t>SETMA Foundation resources available for patients who cannot afford medications, co-pays, DME, etc., in order to eliminate financial barriers to care.</a:t>
            </a:r>
          </a:p>
          <a:p>
            <a:pPr marL="457200" indent="-228600">
              <a:spcBef>
                <a:spcPts val="0"/>
              </a:spcBef>
              <a:buFont typeface="Wingdings" pitchFamily="2" charset="2"/>
              <a:buChar char="§"/>
              <a:defRPr/>
            </a:pPr>
            <a:r>
              <a:rPr lang="en-US" sz="2000" dirty="0"/>
              <a:t>Other community resources arranged by Care Coordination Department as needed.</a:t>
            </a:r>
          </a:p>
          <a:p>
            <a:pPr marL="457200" indent="-228600">
              <a:spcBef>
                <a:spcPts val="0"/>
              </a:spcBef>
              <a:buFont typeface="Wingdings" pitchFamily="2" charset="2"/>
              <a:buChar char="§"/>
              <a:defRPr/>
            </a:pPr>
            <a:r>
              <a:rPr lang="en-US" sz="2000" dirty="0"/>
              <a:t>When patient is designated as high-risk for readmission a ten-step process is instituted for supporting the patient.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a:t>Avoidable Rehospitalizations</a:t>
            </a:r>
          </a:p>
        </p:txBody>
      </p:sp>
      <p:sp>
        <p:nvSpPr>
          <p:cNvPr id="18435" name="Content Placeholder 2"/>
          <p:cNvSpPr>
            <a:spLocks noGrp="1"/>
          </p:cNvSpPr>
          <p:nvPr>
            <p:ph sz="quarter" idx="1"/>
          </p:nvPr>
        </p:nvSpPr>
        <p:spPr>
          <a:xfrm>
            <a:off x="612775" y="1600200"/>
            <a:ext cx="8153400" cy="4495800"/>
          </a:xfrm>
        </p:spPr>
        <p:txBody>
          <a:bodyPr/>
          <a:lstStyle/>
          <a:p>
            <a:pPr eaLnBrk="1" hangingPunct="1"/>
            <a:endParaRPr lang="en-US" sz="2400"/>
          </a:p>
          <a:p>
            <a:pPr eaLnBrk="1" hangingPunct="1"/>
            <a:r>
              <a:rPr lang="en-US" sz="2400"/>
              <a:t>According to an analysis conducted by the Medicare Payment Advisory Committee (MedPAC), up to 76 percent of rehospitalizations occurring within 30 days in the Medicare population are potentially avoidable. (IHI)</a:t>
            </a:r>
          </a:p>
          <a:p>
            <a:pPr eaLnBrk="1" hangingPunct="1"/>
            <a:endParaRPr lang="en-US" sz="2400"/>
          </a:p>
          <a:p>
            <a:pPr eaLnBrk="1" hangingPunct="1"/>
            <a:r>
              <a:rPr lang="en-US" sz="2400"/>
              <a:t>Avoidable hospitalizations and rehospitalizations are frequent, potentially harmful, and expensive, and represent a significant area of waste and inefficiency in the current delivery system. (IHI)</a:t>
            </a:r>
          </a:p>
          <a:p>
            <a:pPr eaLnBrk="1" hangingPunct="1"/>
            <a:endParaRPr lang="en-US" sz="2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12775" y="228600"/>
            <a:ext cx="8153400" cy="990600"/>
          </a:xfrm>
        </p:spPr>
        <p:txBody>
          <a:bodyPr/>
          <a:lstStyle/>
          <a:p>
            <a:r>
              <a:rPr lang="en-US" sz="3200"/>
              <a:t>SETMA’s Tools for Fulfilling IHI’s Strategy</a:t>
            </a:r>
            <a:endParaRPr lang="en-US" sz="3200" b="1">
              <a:solidFill>
                <a:schemeClr val="tx1"/>
              </a:solidFill>
            </a:endParaRPr>
          </a:p>
        </p:txBody>
      </p:sp>
      <p:sp>
        <p:nvSpPr>
          <p:cNvPr id="3" name="Content Placeholder 2"/>
          <p:cNvSpPr>
            <a:spLocks noGrp="1"/>
          </p:cNvSpPr>
          <p:nvPr>
            <p:ph sz="quarter" idx="1"/>
          </p:nvPr>
        </p:nvSpPr>
        <p:spPr>
          <a:xfrm>
            <a:off x="612775" y="1600200"/>
            <a:ext cx="8153400" cy="4953000"/>
          </a:xfrm>
        </p:spPr>
        <p:txBody>
          <a:bodyPr/>
          <a:lstStyle/>
          <a:p>
            <a:pPr marL="514350" indent="-514350">
              <a:buFont typeface="Wingdings" pitchFamily="2" charset="2"/>
              <a:buNone/>
              <a:defRPr/>
            </a:pPr>
            <a:r>
              <a:rPr lang="en-US" b="1" dirty="0"/>
              <a:t>5.	Business Intelligence (BI) Analytics</a:t>
            </a:r>
          </a:p>
          <a:p>
            <a:pPr marL="514350" indent="-514350">
              <a:buFont typeface="Wingdings" pitchFamily="2" charset="2"/>
              <a:buAutoNum type="arabicPeriod" startAt="5"/>
              <a:defRPr/>
            </a:pPr>
            <a:endParaRPr lang="en-US" dirty="0"/>
          </a:p>
          <a:p>
            <a:pPr marL="0" indent="-514350">
              <a:spcBef>
                <a:spcPts val="0"/>
              </a:spcBef>
              <a:buFont typeface="Wingdings" pitchFamily="2" charset="2"/>
              <a:buNone/>
              <a:defRPr/>
            </a:pPr>
            <a:r>
              <a:rPr lang="en-US" dirty="0"/>
              <a:t>SETMA has adapted a BI product to analyze hospitalized patients, contrasting those who are not readmitted and those who are.  This allows the identification of points of leverage for eliminating preventable readmissions.  Some of the analytics looks at ethnicity, morbidities, co-morbidities, socio-economic, gender, age, etc.</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612775" y="228600"/>
            <a:ext cx="8153400" cy="990600"/>
          </a:xfrm>
        </p:spPr>
        <p:txBody>
          <a:bodyPr/>
          <a:lstStyle/>
          <a:p>
            <a:r>
              <a:rPr lang="en-US" sz="3200"/>
              <a:t>SETMA’s Tools for Fulfilling IHI’s Strategy</a:t>
            </a:r>
          </a:p>
        </p:txBody>
      </p:sp>
      <p:sp>
        <p:nvSpPr>
          <p:cNvPr id="3" name="Content Placeholder 2"/>
          <p:cNvSpPr>
            <a:spLocks noGrp="1"/>
          </p:cNvSpPr>
          <p:nvPr>
            <p:ph sz="quarter" idx="1"/>
          </p:nvPr>
        </p:nvSpPr>
        <p:spPr>
          <a:xfrm>
            <a:off x="612775" y="1600200"/>
            <a:ext cx="8153400" cy="4495800"/>
          </a:xfrm>
        </p:spPr>
        <p:txBody>
          <a:bodyPr/>
          <a:lstStyle/>
          <a:p>
            <a:pPr marL="514350" indent="-514350">
              <a:buFont typeface="Wingdings" pitchFamily="2" charset="2"/>
              <a:buNone/>
              <a:defRPr/>
            </a:pPr>
            <a:r>
              <a:rPr lang="en-US" b="1" dirty="0"/>
              <a:t>6.	Identification of High Risk Patients</a:t>
            </a:r>
          </a:p>
          <a:p>
            <a:pPr marL="514350" indent="-514350">
              <a:buFont typeface="Wingdings" pitchFamily="2" charset="2"/>
              <a:buNone/>
              <a:defRPr/>
            </a:pPr>
            <a:endParaRPr lang="en-US" dirty="0"/>
          </a:p>
          <a:p>
            <a:pPr marL="0" indent="-514350">
              <a:spcBef>
                <a:spcPts val="0"/>
              </a:spcBef>
              <a:buFont typeface="Wingdings" pitchFamily="2" charset="2"/>
              <a:buNone/>
              <a:defRPr/>
            </a:pPr>
            <a:r>
              <a:rPr lang="en-US" dirty="0"/>
              <a:t>Once SETMA, identifies a patient as high-risk for readmission, he/she is entered into a treatment program with ten steps.  Slides 30-33 at the following link give the details of that program.</a:t>
            </a:r>
          </a:p>
          <a:p>
            <a:pPr marL="514350" indent="-514350">
              <a:buFont typeface="Wingdings" pitchFamily="2" charset="2"/>
              <a:buNone/>
              <a:defRPr/>
            </a:pPr>
            <a:endParaRPr lang="en-US" sz="2400" u="sng" dirty="0">
              <a:hlinkClick r:id="rId2"/>
            </a:endParaRPr>
          </a:p>
          <a:p>
            <a:pPr marL="514350" indent="-514350">
              <a:buFont typeface="Wingdings" pitchFamily="2" charset="2"/>
              <a:buNone/>
              <a:defRPr/>
            </a:pPr>
            <a:r>
              <a:rPr lang="en-US" sz="2400" u="sng" dirty="0">
                <a:hlinkClick r:id="rId2"/>
              </a:rPr>
              <a:t>http://www.jameslhollymd.com/Preventable-Hospital-Readmissions-Policy-Problems-Processes.cfm</a:t>
            </a:r>
            <a:endParaRPr lang="en-US" sz="2400" dirty="0"/>
          </a:p>
          <a:p>
            <a:pPr marL="514350" indent="-514350">
              <a:buFont typeface="Wingdings" pitchFamily="2" charset="2"/>
              <a:buNone/>
              <a:defRPr/>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12775" y="228600"/>
            <a:ext cx="8153400" cy="990600"/>
          </a:xfrm>
        </p:spPr>
        <p:txBody>
          <a:bodyPr/>
          <a:lstStyle/>
          <a:p>
            <a:r>
              <a:rPr lang="en-US" sz="3200"/>
              <a:t>SETMA’s Tools for Fulfilling IHI’s Strategy</a:t>
            </a:r>
          </a:p>
        </p:txBody>
      </p:sp>
      <p:sp>
        <p:nvSpPr>
          <p:cNvPr id="3" name="Content Placeholder 2"/>
          <p:cNvSpPr>
            <a:spLocks noGrp="1"/>
          </p:cNvSpPr>
          <p:nvPr>
            <p:ph sz="quarter" idx="1"/>
          </p:nvPr>
        </p:nvSpPr>
        <p:spPr>
          <a:xfrm>
            <a:off x="612775" y="1600200"/>
            <a:ext cx="8153400" cy="5105400"/>
          </a:xfrm>
        </p:spPr>
        <p:txBody>
          <a:bodyPr/>
          <a:lstStyle/>
          <a:p>
            <a:pPr marL="514350" indent="-514350">
              <a:buFont typeface="Wingdings" pitchFamily="2" charset="2"/>
              <a:buNone/>
              <a:defRPr/>
            </a:pPr>
            <a:r>
              <a:rPr lang="en-US" dirty="0"/>
              <a:t>7.	PCPI (Physician Consortium for Performance Improvement, AMA) Care Transitions Measurement Set</a:t>
            </a:r>
          </a:p>
          <a:p>
            <a:pPr marL="801688" indent="-344488">
              <a:buFont typeface="Wingdings" pitchFamily="2" charset="2"/>
              <a:buAutoNum type="arabicPeriod" startAt="7"/>
              <a:defRPr/>
            </a:pPr>
            <a:endParaRPr lang="en-US" sz="1000" dirty="0"/>
          </a:p>
          <a:p>
            <a:pPr marL="801688" indent="-344488">
              <a:spcBef>
                <a:spcPts val="0"/>
              </a:spcBef>
              <a:buFont typeface="Wingdings" pitchFamily="2" charset="2"/>
              <a:buChar char="q"/>
              <a:defRPr/>
            </a:pPr>
            <a:r>
              <a:rPr lang="en-US" sz="2400" dirty="0"/>
              <a:t>14 data points and 4 action items make up this quality metric set.</a:t>
            </a:r>
          </a:p>
          <a:p>
            <a:pPr marL="801688" indent="-344488">
              <a:spcBef>
                <a:spcPts val="0"/>
              </a:spcBef>
              <a:buFont typeface="Wingdings" pitchFamily="2" charset="2"/>
              <a:buChar char="q"/>
              <a:defRPr/>
            </a:pPr>
            <a:r>
              <a:rPr lang="en-US" sz="2400" dirty="0"/>
              <a:t>SETMA deployed it in June 2009, when it was published.</a:t>
            </a:r>
          </a:p>
          <a:p>
            <a:pPr marL="801688" indent="-344488">
              <a:spcBef>
                <a:spcPts val="0"/>
              </a:spcBef>
              <a:buFont typeface="Wingdings" pitchFamily="2" charset="2"/>
              <a:buChar char="q"/>
              <a:defRPr/>
            </a:pPr>
            <a:r>
              <a:rPr lang="en-US" sz="2400" dirty="0"/>
              <a:t>SETMA continues to complete 98.7% of the Hospital Care Summary and Post Hospital</a:t>
            </a:r>
          </a:p>
          <a:p>
            <a:pPr marL="801688" indent="-344488">
              <a:spcBef>
                <a:spcPts val="0"/>
              </a:spcBef>
              <a:buFont typeface="Wingdings" pitchFamily="2" charset="2"/>
              <a:buChar char="q"/>
              <a:defRPr/>
            </a:pPr>
            <a:r>
              <a:rPr lang="en-US" sz="2400" dirty="0"/>
              <a:t>Plan of Care at the time the patient leaves the hospital (in 40 months over 13,000 	admissions and discharges)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685800" y="228600"/>
            <a:ext cx="8153400" cy="990600"/>
          </a:xfrm>
        </p:spPr>
        <p:txBody>
          <a:bodyPr/>
          <a:lstStyle/>
          <a:p>
            <a:pPr eaLnBrk="1" hangingPunct="1"/>
            <a:r>
              <a:rPr lang="en-US" sz="3600"/>
              <a:t>SETMA’s Points of Leverage</a:t>
            </a:r>
          </a:p>
        </p:txBody>
      </p:sp>
      <p:sp>
        <p:nvSpPr>
          <p:cNvPr id="104451" name="Content Placeholder 2"/>
          <p:cNvSpPr>
            <a:spLocks noGrp="1"/>
          </p:cNvSpPr>
          <p:nvPr>
            <p:ph idx="1"/>
          </p:nvPr>
        </p:nvSpPr>
        <p:spPr>
          <a:xfrm>
            <a:off x="612775" y="1600200"/>
            <a:ext cx="8153400" cy="4495800"/>
          </a:xfrm>
        </p:spPr>
        <p:txBody>
          <a:bodyPr/>
          <a:lstStyle/>
          <a:p>
            <a:pPr marL="514350" indent="-514350" eaLnBrk="1" hangingPunct="1">
              <a:buFont typeface="Calibri" pitchFamily="34" charset="0"/>
              <a:buAutoNum type="arabicPeriod"/>
            </a:pPr>
            <a:r>
              <a:rPr lang="en-US"/>
              <a:t>The problem of readmissions will not be solved by more care:  more medicines, more tests, more visits, etc.</a:t>
            </a:r>
          </a:p>
          <a:p>
            <a:pPr marL="514350" indent="-514350" eaLnBrk="1" hangingPunct="1">
              <a:buFont typeface="Calibri" pitchFamily="34" charset="0"/>
              <a:buAutoNum type="arabicPeriod"/>
            </a:pPr>
            <a:endParaRPr lang="en-US"/>
          </a:p>
          <a:p>
            <a:pPr marL="514350" indent="-514350" eaLnBrk="1" hangingPunct="1">
              <a:buFont typeface="Calibri" pitchFamily="34" charset="0"/>
              <a:buAutoNum type="arabicPeriod"/>
            </a:pPr>
            <a:r>
              <a:rPr lang="en-US"/>
              <a:t>The problem will be solved by redirecting the patient’s attention for a safety net away from the emergency department.</a:t>
            </a:r>
          </a:p>
          <a:p>
            <a:pPr marL="514350" indent="-514350" eaLnBrk="1" hangingPunct="1">
              <a:buFont typeface="Calibri" pitchFamily="34" charset="0"/>
              <a:buAutoNum type="arabicPeriod"/>
            </a:pPr>
            <a:endParaRPr lang="en-US"/>
          </a:p>
          <a:p>
            <a:pPr marL="514350" indent="-514350" eaLnBrk="1" hangingPunct="1">
              <a:buFont typeface="Calibri" pitchFamily="34" charset="0"/>
              <a:buAutoNum type="arabicPeriod"/>
            </a:pPr>
            <a:r>
              <a:rPr lang="en-US"/>
              <a:t>The problem will be solved by our having more proactive contact with the patient.</a:t>
            </a:r>
          </a:p>
        </p:txBody>
      </p:sp>
      <p:sp>
        <p:nvSpPr>
          <p:cNvPr id="104452" name="Slide Number Placeholder 3"/>
          <p:cNvSpPr>
            <a:spLocks noGrp="1"/>
          </p:cNvSpPr>
          <p:nvPr>
            <p:ph type="sldNum" sz="quarter" idx="12"/>
          </p:nvPr>
        </p:nvSpPr>
        <p:spPr bwMode="auto">
          <a:xfrm>
            <a:off x="6096000" y="6248400"/>
            <a:ext cx="2667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fontAlgn="base" hangingPunct="1">
              <a:spcBef>
                <a:spcPct val="0"/>
              </a:spcBef>
              <a:spcAft>
                <a:spcPct val="0"/>
              </a:spcAft>
            </a:pPr>
            <a:fld id="{AD35DC8F-AE9C-4AF9-9E97-BC0BA3045E2E}" type="slidenum">
              <a:rPr lang="en-US" b="0" smtClean="0"/>
              <a:pPr algn="l" eaLnBrk="1" fontAlgn="base" hangingPunct="1">
                <a:spcBef>
                  <a:spcPct val="0"/>
                </a:spcBef>
                <a:spcAft>
                  <a:spcPct val="0"/>
                </a:spcAft>
              </a:pPr>
              <a:t>93</a:t>
            </a:fld>
            <a:endParaRPr lang="en-US" b="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533400" y="228600"/>
            <a:ext cx="8153400" cy="990600"/>
          </a:xfrm>
        </p:spPr>
        <p:txBody>
          <a:bodyPr/>
          <a:lstStyle/>
          <a:p>
            <a:pPr eaLnBrk="1" hangingPunct="1"/>
            <a:r>
              <a:rPr lang="en-US" sz="3600"/>
              <a:t>SETMA’s Points of Leverage</a:t>
            </a:r>
          </a:p>
        </p:txBody>
      </p:sp>
      <p:sp>
        <p:nvSpPr>
          <p:cNvPr id="105475" name="Content Placeholder 2"/>
          <p:cNvSpPr>
            <a:spLocks noGrp="1"/>
          </p:cNvSpPr>
          <p:nvPr>
            <p:ph idx="1"/>
          </p:nvPr>
        </p:nvSpPr>
        <p:spPr>
          <a:xfrm>
            <a:off x="612775" y="1600200"/>
            <a:ext cx="8153400" cy="4495800"/>
          </a:xfrm>
        </p:spPr>
        <p:txBody>
          <a:bodyPr/>
          <a:lstStyle/>
          <a:p>
            <a:pPr marL="514350" indent="-514350" eaLnBrk="1" hangingPunct="1">
              <a:buFontTx/>
              <a:buAutoNum type="arabicPeriod" startAt="4"/>
            </a:pPr>
            <a:r>
              <a:rPr lang="en-US"/>
              <a:t>The problem will be solved by more contact with the patient and/or care giver in the home:  home health, social worker, provider house calls.</a:t>
            </a:r>
          </a:p>
          <a:p>
            <a:pPr marL="514350" indent="-514350" eaLnBrk="1" hangingPunct="1">
              <a:buFontTx/>
              <a:buAutoNum type="arabicPeriod" startAt="4"/>
            </a:pPr>
            <a:endParaRPr lang="en-US"/>
          </a:p>
          <a:p>
            <a:pPr marL="514350" indent="-514350" eaLnBrk="1" hangingPunct="1">
              <a:buFontTx/>
              <a:buAutoNum type="arabicPeriod" startAt="4"/>
            </a:pPr>
            <a:r>
              <a:rPr lang="en-US"/>
              <a:t>The problem will be solved by the patient and/or care giver having more contact electronically (telephone, e-mail, web portal, cell phone) with the patient giving immediate if not instantaneous access.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612775" y="228600"/>
            <a:ext cx="8153400" cy="990600"/>
          </a:xfrm>
        </p:spPr>
        <p:txBody>
          <a:bodyPr/>
          <a:lstStyle/>
          <a:p>
            <a:pPr eaLnBrk="1" hangingPunct="1"/>
            <a:r>
              <a:rPr lang="en-US" sz="3600"/>
              <a:t>SETMA’s Points of Leverage</a:t>
            </a:r>
          </a:p>
        </p:txBody>
      </p:sp>
      <p:sp>
        <p:nvSpPr>
          <p:cNvPr id="41987" name="Content Placeholder 2"/>
          <p:cNvSpPr>
            <a:spLocks noGrp="1"/>
          </p:cNvSpPr>
          <p:nvPr>
            <p:ph idx="1"/>
          </p:nvPr>
        </p:nvSpPr>
        <p:spPr>
          <a:xfrm>
            <a:off x="612775" y="1600200"/>
            <a:ext cx="8153400" cy="4953000"/>
          </a:xfrm>
        </p:spPr>
        <p:txBody>
          <a:bodyPr/>
          <a:lstStyle/>
          <a:p>
            <a:pPr eaLnBrk="1" hangingPunct="1">
              <a:buFont typeface="Arial" charset="0"/>
              <a:buNone/>
              <a:defRPr/>
            </a:pPr>
            <a:r>
              <a:rPr lang="en-US" dirty="0"/>
              <a:t>Seamless Collaboration Between:</a:t>
            </a:r>
          </a:p>
          <a:p>
            <a:pPr eaLnBrk="1" hangingPunct="1">
              <a:buFont typeface="Arial" charset="0"/>
              <a:buNone/>
              <a:defRPr/>
            </a:pPr>
            <a:endParaRPr lang="en-US" sz="1000" dirty="0"/>
          </a:p>
          <a:p>
            <a:pPr marL="690563" indent="-350838" eaLnBrk="1" hangingPunct="1">
              <a:defRPr/>
            </a:pPr>
            <a:r>
              <a:rPr lang="en-US" dirty="0"/>
              <a:t>Hospital Care Team</a:t>
            </a:r>
          </a:p>
          <a:p>
            <a:pPr marL="690563" indent="-350838" eaLnBrk="1" hangingPunct="1">
              <a:defRPr/>
            </a:pPr>
            <a:r>
              <a:rPr lang="en-US" dirty="0"/>
              <a:t>Care Coordination Department</a:t>
            </a:r>
          </a:p>
          <a:p>
            <a:pPr marL="690563" indent="-350838" eaLnBrk="1" hangingPunct="1">
              <a:defRPr/>
            </a:pPr>
            <a:r>
              <a:rPr lang="en-US" dirty="0"/>
              <a:t>I-Care (Nursing Home) Team</a:t>
            </a:r>
          </a:p>
          <a:p>
            <a:pPr marL="690563" indent="-350838" eaLnBrk="1" hangingPunct="1">
              <a:defRPr/>
            </a:pPr>
            <a:r>
              <a:rPr lang="en-US" dirty="0"/>
              <a:t>Healthcare Providers</a:t>
            </a:r>
          </a:p>
          <a:p>
            <a:pPr marL="690563" indent="-350838" eaLnBrk="1" hangingPunct="1">
              <a:defRPr/>
            </a:pPr>
            <a:r>
              <a:rPr lang="en-US" dirty="0"/>
              <a:t>Clinic Staff</a:t>
            </a:r>
          </a:p>
          <a:p>
            <a:pPr marL="690563" indent="-350838" eaLnBrk="1" hangingPunct="1">
              <a:defRPr/>
            </a:pPr>
            <a:endParaRPr lang="en-US" sz="1000" dirty="0"/>
          </a:p>
          <a:p>
            <a:pPr marL="690563" indent="-350838" eaLnBrk="1" hangingPunct="1">
              <a:buFont typeface="Wingdings" pitchFamily="2" charset="2"/>
              <a:buNone/>
              <a:defRPr/>
            </a:pPr>
            <a:r>
              <a:rPr lang="en-US" dirty="0"/>
              <a:t>The key to success is the building of a great</a:t>
            </a:r>
          </a:p>
          <a:p>
            <a:pPr marL="690563" indent="-350838" eaLnBrk="1" hangingPunct="1">
              <a:buFont typeface="Wingdings" pitchFamily="2" charset="2"/>
              <a:buNone/>
              <a:defRPr/>
            </a:pPr>
            <a:r>
              <a:rPr lang="en-US" dirty="0"/>
              <a:t>team.</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609600" y="228600"/>
            <a:ext cx="8153400" cy="990600"/>
          </a:xfrm>
        </p:spPr>
        <p:txBody>
          <a:bodyPr/>
          <a:lstStyle/>
          <a:p>
            <a:r>
              <a:rPr lang="en-US" sz="3600"/>
              <a:t>SETMA’s Points of Leverage</a:t>
            </a:r>
            <a:endParaRPr lang="en-US" sz="3600" b="1">
              <a:solidFill>
                <a:schemeClr val="tx1"/>
              </a:solidFill>
            </a:endParaRPr>
          </a:p>
        </p:txBody>
      </p:sp>
      <p:sp>
        <p:nvSpPr>
          <p:cNvPr id="105475" name="Content Placeholder 2"/>
          <p:cNvSpPr>
            <a:spLocks noGrp="1"/>
          </p:cNvSpPr>
          <p:nvPr>
            <p:ph sz="quarter" idx="1"/>
          </p:nvPr>
        </p:nvSpPr>
        <p:spPr>
          <a:xfrm>
            <a:off x="612775" y="1600200"/>
            <a:ext cx="8153400" cy="4495800"/>
          </a:xfrm>
        </p:spPr>
        <p:txBody>
          <a:bodyPr/>
          <a:lstStyle/>
          <a:p>
            <a:pPr algn="ctr">
              <a:buFont typeface="Wingdings" pitchFamily="2" charset="2"/>
              <a:buNone/>
              <a:defRPr/>
            </a:pPr>
            <a:r>
              <a:rPr lang="en-US" sz="3200" b="1" dirty="0"/>
              <a:t>Barriers to Deploying some IHI’s Recommendations</a:t>
            </a:r>
          </a:p>
          <a:p>
            <a:pPr>
              <a:buFont typeface="Wingdings" pitchFamily="2" charset="2"/>
              <a:buNone/>
              <a:defRPr/>
            </a:pPr>
            <a:endParaRPr lang="en-US" sz="1000" dirty="0"/>
          </a:p>
          <a:p>
            <a:pPr marL="514350" indent="-514350">
              <a:buFont typeface="+mj-lt"/>
              <a:buAutoNum type="arabicPeriod"/>
              <a:defRPr/>
            </a:pPr>
            <a:r>
              <a:rPr lang="en-US" dirty="0"/>
              <a:t>Requirements for addition cost in time, personnel and money.</a:t>
            </a:r>
          </a:p>
          <a:p>
            <a:pPr marL="514350" indent="-514350">
              <a:buFont typeface="+mj-lt"/>
              <a:buAutoNum type="arabicPeriod"/>
              <a:defRPr/>
            </a:pPr>
            <a:r>
              <a:rPr lang="en-US" dirty="0"/>
              <a:t>Primary Care Provider attending hospital patient planning conferences</a:t>
            </a:r>
          </a:p>
          <a:p>
            <a:pPr marL="514350" indent="-514350">
              <a:buFont typeface="+mj-lt"/>
              <a:buAutoNum type="arabicPeriod"/>
              <a:defRPr/>
            </a:pPr>
            <a:r>
              <a:rPr lang="en-US" dirty="0"/>
              <a:t>Complexity of getting over-stressed families involved in patients’ care.  </a:t>
            </a:r>
          </a:p>
          <a:p>
            <a:pPr>
              <a:buFont typeface="Wingdings" pitchFamily="2" charset="2"/>
              <a:buNone/>
              <a:defRPr/>
            </a:pPr>
            <a:endParaRPr lang="en-US" dirty="0"/>
          </a:p>
          <a:p>
            <a:pPr>
              <a:buFont typeface="Wingdings" pitchFamily="2" charset="2"/>
              <a:buNone/>
              <a:defRPr/>
            </a:pP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12775" y="228600"/>
            <a:ext cx="8153400" cy="990600"/>
          </a:xfrm>
        </p:spPr>
        <p:txBody>
          <a:bodyPr/>
          <a:lstStyle/>
          <a:p>
            <a:r>
              <a:rPr lang="en-US" sz="3600"/>
              <a:t>SETMA’s Points of Leverage</a:t>
            </a:r>
          </a:p>
        </p:txBody>
      </p:sp>
      <p:sp>
        <p:nvSpPr>
          <p:cNvPr id="106499" name="Content Placeholder 2"/>
          <p:cNvSpPr>
            <a:spLocks noGrp="1"/>
          </p:cNvSpPr>
          <p:nvPr>
            <p:ph sz="quarter" idx="1"/>
          </p:nvPr>
        </p:nvSpPr>
        <p:spPr>
          <a:xfrm>
            <a:off x="381000" y="1600200"/>
            <a:ext cx="8458200" cy="5029200"/>
          </a:xfrm>
        </p:spPr>
        <p:txBody>
          <a:bodyPr/>
          <a:lstStyle/>
          <a:p>
            <a:pPr algn="ctr">
              <a:buFont typeface="Wingdings" pitchFamily="2" charset="2"/>
              <a:buNone/>
              <a:defRPr/>
            </a:pPr>
            <a:r>
              <a:rPr lang="en-US" b="1" dirty="0"/>
              <a:t>Changes Based on IHI Recommendations:</a:t>
            </a:r>
          </a:p>
          <a:p>
            <a:pPr>
              <a:defRPr/>
            </a:pPr>
            <a:endParaRPr lang="en-US" sz="1000" dirty="0"/>
          </a:p>
          <a:p>
            <a:pPr marL="722313" indent="-377825">
              <a:spcBef>
                <a:spcPts val="0"/>
              </a:spcBef>
              <a:defRPr/>
            </a:pPr>
            <a:r>
              <a:rPr lang="en-US" dirty="0"/>
              <a:t>Place a follow-up-visit-reminder call to all patients discharged in addition to their care coaching call </a:t>
            </a:r>
          </a:p>
          <a:p>
            <a:pPr marL="722313" indent="-377825">
              <a:spcBef>
                <a:spcPts val="0"/>
              </a:spcBef>
              <a:defRPr/>
            </a:pPr>
            <a:r>
              <a:rPr lang="en-US" dirty="0"/>
              <a:t>Get family actively involved in care before patient leaves the hospital.</a:t>
            </a:r>
          </a:p>
          <a:p>
            <a:pPr marL="722313" indent="-377825">
              <a:spcBef>
                <a:spcPts val="0"/>
              </a:spcBef>
              <a:defRPr/>
            </a:pPr>
            <a:r>
              <a:rPr lang="en-US" dirty="0"/>
              <a:t>Improve the quality of hospital follow-up visits.</a:t>
            </a:r>
          </a:p>
          <a:p>
            <a:pPr marL="722313" indent="-377825">
              <a:spcBef>
                <a:spcPts val="0"/>
              </a:spcBef>
              <a:defRPr/>
            </a:pPr>
            <a:r>
              <a:rPr lang="en-US" dirty="0"/>
              <a:t>Utilize the Observation Guide for Observation of Current Processes for the First Post-Hospital visit to improve the quality and content of that visit.</a:t>
            </a:r>
          </a:p>
          <a:p>
            <a:pPr>
              <a:defRPr/>
            </a:pP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612775" y="228600"/>
            <a:ext cx="8153400" cy="990600"/>
          </a:xfrm>
        </p:spPr>
        <p:txBody>
          <a:bodyPr/>
          <a:lstStyle/>
          <a:p>
            <a:pPr eaLnBrk="1" hangingPunct="1"/>
            <a:r>
              <a:rPr lang="en-US" sz="3600"/>
              <a:t>SETMA’s Points of Leverage</a:t>
            </a:r>
          </a:p>
        </p:txBody>
      </p:sp>
      <p:sp>
        <p:nvSpPr>
          <p:cNvPr id="107523" name="Content Placeholder 2"/>
          <p:cNvSpPr>
            <a:spLocks noGrp="1"/>
          </p:cNvSpPr>
          <p:nvPr>
            <p:ph idx="1"/>
          </p:nvPr>
        </p:nvSpPr>
        <p:spPr>
          <a:xfrm>
            <a:off x="612775" y="1600200"/>
            <a:ext cx="8153400" cy="4876800"/>
          </a:xfrm>
        </p:spPr>
        <p:txBody>
          <a:bodyPr/>
          <a:lstStyle/>
          <a:p>
            <a:pPr marL="0" indent="0" eaLnBrk="1" hangingPunct="1">
              <a:buFontTx/>
              <a:buNone/>
              <a:defRPr/>
            </a:pPr>
            <a:r>
              <a:rPr lang="en-US" sz="2400" b="1" dirty="0"/>
              <a:t>When a person is identified as a high risk for readmissions, SETMA’s Department of Care Coordination is alerted. The following ten steps are then instituted:</a:t>
            </a:r>
          </a:p>
          <a:p>
            <a:pPr marL="0" indent="0" eaLnBrk="1" hangingPunct="1">
              <a:buFontTx/>
              <a:buNone/>
              <a:defRPr/>
            </a:pPr>
            <a:endParaRPr lang="en-US" sz="2400" dirty="0"/>
          </a:p>
          <a:p>
            <a:pPr marL="233363" indent="-233363" eaLnBrk="1" hangingPunct="1">
              <a:buFontTx/>
              <a:buAutoNum type="arabicPeriod"/>
              <a:defRPr/>
            </a:pPr>
            <a:r>
              <a:rPr lang="en-US" sz="2400" b="1" i="1" dirty="0"/>
              <a:t>Hospital Care Summary and Post Hospital Plan of Care and Treatment Plan</a:t>
            </a:r>
            <a:r>
              <a:rPr lang="en-US" sz="2400" dirty="0"/>
              <a:t> is given to patient, care giver or family member.</a:t>
            </a:r>
          </a:p>
          <a:p>
            <a:pPr marL="233363" indent="-233363" eaLnBrk="1" hangingPunct="1">
              <a:buFontTx/>
              <a:buAutoNum type="arabicPeriod"/>
              <a:defRPr/>
            </a:pPr>
            <a:r>
              <a:rPr lang="en-US" sz="2400" dirty="0"/>
              <a:t>The post hospital, care coaching call, which is done the day after discharge, goes to the top of the queue for the call – made the day after discharge by SETMA’s Care Coordination Department.  It is a 12-30 minute call.</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612775" y="228600"/>
            <a:ext cx="8153400" cy="990600"/>
          </a:xfrm>
        </p:spPr>
        <p:txBody>
          <a:bodyPr/>
          <a:lstStyle/>
          <a:p>
            <a:pPr eaLnBrk="1" hangingPunct="1"/>
            <a:r>
              <a:rPr lang="en-US" sz="3600"/>
              <a:t>SETMA’s Points of Leverage</a:t>
            </a:r>
          </a:p>
        </p:txBody>
      </p:sp>
      <p:sp>
        <p:nvSpPr>
          <p:cNvPr id="110595" name="Content Placeholder 2"/>
          <p:cNvSpPr>
            <a:spLocks noGrp="1"/>
          </p:cNvSpPr>
          <p:nvPr>
            <p:ph idx="1"/>
          </p:nvPr>
        </p:nvSpPr>
        <p:spPr>
          <a:xfrm>
            <a:off x="612775" y="1600200"/>
            <a:ext cx="8153400" cy="4495800"/>
          </a:xfrm>
        </p:spPr>
        <p:txBody>
          <a:bodyPr/>
          <a:lstStyle/>
          <a:p>
            <a:pPr marL="514350" indent="-514350" eaLnBrk="1" hangingPunct="1">
              <a:buFontTx/>
              <a:buAutoNum type="arabicPeriod" startAt="3"/>
            </a:pPr>
            <a:endParaRPr lang="en-US" sz="2400"/>
          </a:p>
          <a:p>
            <a:pPr marL="514350" indent="-514350" eaLnBrk="1" hangingPunct="1">
              <a:buFontTx/>
              <a:buAutoNum type="arabicPeriod" startAt="3"/>
            </a:pPr>
            <a:r>
              <a:rPr lang="en-US" sz="2400"/>
              <a:t>Medication reconciliation is done at the time of discharge, is repeated in the care coordination call the day after discharge and is repeated at the follow-up visit in the clinic. </a:t>
            </a:r>
          </a:p>
          <a:p>
            <a:pPr marL="514350" indent="-514350" eaLnBrk="1" hangingPunct="1">
              <a:buFontTx/>
              <a:buAutoNum type="arabicPeriod" startAt="3"/>
            </a:pPr>
            <a:r>
              <a:rPr lang="en-US" sz="2400"/>
              <a:t>MSW makes a home visit for need evaluation, including barriers and social needs for those who are socially isolated. </a:t>
            </a:r>
          </a:p>
          <a:p>
            <a:pPr marL="514350" indent="-514350" eaLnBrk="1" hangingPunct="1">
              <a:buFontTx/>
              <a:buAutoNum type="arabicPeriod" startAt="3"/>
            </a:pPr>
            <a:r>
              <a:rPr lang="en-US" sz="2400"/>
              <a:t>A clinic follow-up visit within three days for those at high risk for readmission.</a:t>
            </a:r>
          </a:p>
          <a:p>
            <a:pPr marL="514350" indent="-514350" eaLnBrk="1" hangingPunct="1">
              <a:buFontTx/>
              <a:buAutoNum type="arabicPeriod" startAt="3"/>
            </a:pPr>
            <a:endParaRPr lang="en-US" sz="2400"/>
          </a:p>
          <a:p>
            <a:pPr marL="514350" indent="-514350" eaLnBrk="1" hangingPunct="1"/>
            <a:endParaRPr lang="en-US" sz="2400"/>
          </a:p>
          <a:p>
            <a:pPr marL="514350" indent="-514350" eaLnBrk="1" hangingPunct="1"/>
            <a:endParaRPr lang="en-US" sz="240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768</TotalTime>
  <Words>7772</Words>
  <Application>Microsoft Office PowerPoint</Application>
  <PresentationFormat>On-screen Show (4:3)</PresentationFormat>
  <Paragraphs>636</Paragraphs>
  <Slides>101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101</vt:i4>
      </vt:variant>
    </vt:vector>
  </HeadingPairs>
  <TitlesOfParts>
    <vt:vector size="107" baseType="lpstr">
      <vt:lpstr>Arial</vt:lpstr>
      <vt:lpstr>Calibri</vt:lpstr>
      <vt:lpstr>Tw Cen MT</vt:lpstr>
      <vt:lpstr>Wingdings</vt:lpstr>
      <vt:lpstr>Wingdings 2</vt:lpstr>
      <vt:lpstr>Median</vt:lpstr>
      <vt:lpstr>Provider Training  Review of Institute For Health Improvement Reducing of Avoidable Rehospitalizations Materials </vt:lpstr>
      <vt:lpstr>Outline of Presentation</vt:lpstr>
      <vt:lpstr>Introduction</vt:lpstr>
      <vt:lpstr>IHI How-To Guides</vt:lpstr>
      <vt:lpstr>Summary of SETMA’s Performance on IHI Standards</vt:lpstr>
      <vt:lpstr>Introduction</vt:lpstr>
      <vt:lpstr>Reducing Rehospitalizations</vt:lpstr>
      <vt:lpstr>Reducing Rehospitalizations</vt:lpstr>
      <vt:lpstr>Avoidable Rehospitalizations</vt:lpstr>
      <vt:lpstr>Avoidable Rehospitalizations</vt:lpstr>
      <vt:lpstr>Avoidable Rehospitalizations</vt:lpstr>
      <vt:lpstr>Reducing Rehospitalizations</vt:lpstr>
      <vt:lpstr>IHI’s Roadmap for Improving Transitions in Care After Hospitalization and Reducing Avoidable Rehospitalizations (IHI)</vt:lpstr>
      <vt:lpstr>Process Changes to Achieve an Ideal Transition from Hospital to the Clinical Office Practice (IHI)</vt:lpstr>
      <vt:lpstr>Creating an Ideal Transition to the Clinical Office Practice (IHI)</vt:lpstr>
      <vt:lpstr>1. Timely Access To Care</vt:lpstr>
      <vt:lpstr>2. Prior To The Visit</vt:lpstr>
      <vt:lpstr>3. During The Visit</vt:lpstr>
      <vt:lpstr>3.  During The Visit</vt:lpstr>
      <vt:lpstr>4. At The Conclusion Of The Visit</vt:lpstr>
      <vt:lpstr>1. Timely Access To Care</vt:lpstr>
      <vt:lpstr>1. Timely Access To Care</vt:lpstr>
      <vt:lpstr>1. Timely Access To Care</vt:lpstr>
      <vt:lpstr>1. Timely Access To Care</vt:lpstr>
      <vt:lpstr>Diagnostic Worksheet - 1</vt:lpstr>
      <vt:lpstr>Diagnostic Worksheet - 2</vt:lpstr>
      <vt:lpstr>Check List – Post-Hospital Follow-Up Visits</vt:lpstr>
      <vt:lpstr>Laying the Foundation</vt:lpstr>
      <vt:lpstr>Joint Design</vt:lpstr>
      <vt:lpstr>Joint Design</vt:lpstr>
      <vt:lpstr>1.  Creating Access</vt:lpstr>
      <vt:lpstr>1. Creating Access</vt:lpstr>
      <vt:lpstr>Making Changes in Access</vt:lpstr>
      <vt:lpstr>Making Changes in Access</vt:lpstr>
      <vt:lpstr>Making Changes in Access</vt:lpstr>
      <vt:lpstr>Making Changes in Access</vt:lpstr>
      <vt:lpstr>Making Changes in Access</vt:lpstr>
      <vt:lpstr>Categorization of Risk</vt:lpstr>
      <vt:lpstr>Post-Discharge Phone Calls</vt:lpstr>
      <vt:lpstr>Post-Discharge Phone Calls</vt:lpstr>
      <vt:lpstr>Post-Discharge Phone Calls</vt:lpstr>
      <vt:lpstr>Post-Discharge Appointment</vt:lpstr>
      <vt:lpstr>Post-Discharge Appointment Measure</vt:lpstr>
      <vt:lpstr>2. Prior To The Visit</vt:lpstr>
      <vt:lpstr>2. Prior To The Visit</vt:lpstr>
      <vt:lpstr>2. Prior To The Visit</vt:lpstr>
      <vt:lpstr>2. Prior To The Visit</vt:lpstr>
      <vt:lpstr>2. Prior To The Visit</vt:lpstr>
      <vt:lpstr>2. Prior to the Visit</vt:lpstr>
      <vt:lpstr>2. Prior to the Visit</vt:lpstr>
      <vt:lpstr>2. Prior to the Visit</vt:lpstr>
      <vt:lpstr>2. Prior to the Visit</vt:lpstr>
      <vt:lpstr>2. Prior to the Visit: Suggested Measures</vt:lpstr>
      <vt:lpstr>3. During The Visit</vt:lpstr>
      <vt:lpstr>3. During The Visit</vt:lpstr>
      <vt:lpstr>3. During The Visit</vt:lpstr>
      <vt:lpstr>3. During The Visit</vt:lpstr>
      <vt:lpstr>3. During The Visit</vt:lpstr>
      <vt:lpstr>3. During The Visit</vt:lpstr>
      <vt:lpstr>3. During The Visit</vt:lpstr>
      <vt:lpstr>3. During The Visit</vt:lpstr>
      <vt:lpstr>3. During The Visit</vt:lpstr>
      <vt:lpstr>3. During The Visit</vt:lpstr>
      <vt:lpstr>Teach Back</vt:lpstr>
      <vt:lpstr>Teach Back</vt:lpstr>
      <vt:lpstr>3. During The Visit</vt:lpstr>
      <vt:lpstr>3. During The Visit</vt:lpstr>
      <vt:lpstr>3.  During the Visit:  Suggested Measures</vt:lpstr>
      <vt:lpstr>4.  At The Conclusion Of The Visit</vt:lpstr>
      <vt:lpstr>4.  At The Conclusion Of The Visit</vt:lpstr>
      <vt:lpstr>4.  At The Conclusion Of The Visit</vt:lpstr>
      <vt:lpstr>4.  At The Conclusion Of The Visit</vt:lpstr>
      <vt:lpstr>Observation Guide</vt:lpstr>
      <vt:lpstr>Observation Guide</vt:lpstr>
      <vt:lpstr>Observation Guide</vt:lpstr>
      <vt:lpstr>Observation Guide</vt:lpstr>
      <vt:lpstr>4.  At The Conclusion Of The Visit</vt:lpstr>
      <vt:lpstr>4.  At The Conclusion Of The Visit</vt:lpstr>
      <vt:lpstr>4.  At The Conclusion Of The Visit</vt:lpstr>
      <vt:lpstr>4.  At The Conclusion Of The Visit</vt:lpstr>
      <vt:lpstr>4.  At The Conclusion Of The Visit</vt:lpstr>
      <vt:lpstr>4.  At The Conclusion Of The Visit</vt:lpstr>
      <vt:lpstr>4.   At The Conclusion Of The Visit:   Suggested Measures</vt:lpstr>
      <vt:lpstr>Suggested Process Measures</vt:lpstr>
      <vt:lpstr>Flow Chart of Key Changes</vt:lpstr>
      <vt:lpstr>SETMA’s Tools for Fulfilling IHI’s Strategy</vt:lpstr>
      <vt:lpstr>SETMA’s Tools for Fulfilling IHI’s Strategy</vt:lpstr>
      <vt:lpstr>SETMA’s Tools for Fulfilling IHI’s Strategy</vt:lpstr>
      <vt:lpstr>SETMA’s Tools for Fulfilling IHI’s Strategy</vt:lpstr>
      <vt:lpstr>SETMA’s Tools for Fulfilling IHI’s Strategy</vt:lpstr>
      <vt:lpstr>SETMA’s Tools for Fulfilling IHI’s Strategy</vt:lpstr>
      <vt:lpstr>SETMA’s Tools for Fulfilling IHI’s Strategy</vt:lpstr>
      <vt:lpstr>SETMA’s Points of Leverage</vt:lpstr>
      <vt:lpstr>SETMA’s Points of Leverage</vt:lpstr>
      <vt:lpstr>SETMA’s Points of Leverage</vt:lpstr>
      <vt:lpstr>SETMA’s Points of Leverage</vt:lpstr>
      <vt:lpstr>SETMA’s Points of Leverage</vt:lpstr>
      <vt:lpstr>SETMA’s Points of Leverage</vt:lpstr>
      <vt:lpstr>SETMA’s Points of Leverage</vt:lpstr>
      <vt:lpstr>SETMA’s Points of Leverage</vt:lpstr>
      <vt:lpstr>SETMA’s Points of Leverage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Training  Review of Institute For Health Improvement Reducing of Avoidable Rehospitalizations Materials</dc:title>
  <dc:creator>Jonathan A. Owens</dc:creator>
  <cp:lastModifiedBy>Dale R. Fontenot</cp:lastModifiedBy>
  <cp:revision>163</cp:revision>
  <dcterms:created xsi:type="dcterms:W3CDTF">2012-06-11T18:33:12Z</dcterms:created>
  <dcterms:modified xsi:type="dcterms:W3CDTF">2020-08-23T21:06:59Z</dcterms:modified>
</cp:coreProperties>
</file>