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88" r:id="rId3"/>
    <p:sldId id="289" r:id="rId4"/>
    <p:sldId id="257" r:id="rId5"/>
    <p:sldId id="258" r:id="rId6"/>
    <p:sldId id="259" r:id="rId7"/>
    <p:sldId id="260" r:id="rId8"/>
    <p:sldId id="261" r:id="rId9"/>
    <p:sldId id="293" r:id="rId10"/>
    <p:sldId id="295" r:id="rId11"/>
    <p:sldId id="290" r:id="rId12"/>
    <p:sldId id="262" r:id="rId13"/>
    <p:sldId id="287" r:id="rId14"/>
    <p:sldId id="263" r:id="rId15"/>
    <p:sldId id="266" r:id="rId16"/>
    <p:sldId id="264" r:id="rId17"/>
    <p:sldId id="294"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91" r:id="rId39"/>
    <p:sldId id="292" r:id="rId40"/>
    <p:sldId id="296"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60" autoAdjust="0"/>
    <p:restoredTop sz="54513" autoAdjust="0"/>
  </p:normalViewPr>
  <p:slideViewPr>
    <p:cSldViewPr>
      <p:cViewPr varScale="1">
        <p:scale>
          <a:sx n="39" d="100"/>
          <a:sy n="39" d="100"/>
        </p:scale>
        <p:origin x="-112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EACCBB-5C70-4FD3-8219-E51AC14E725E}" type="datetimeFigureOut">
              <a:rPr lang="en-US" smtClean="0"/>
              <a:pPr/>
              <a:t>10/3/2012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C47625-3A48-4AC5-A0C1-3DE7EBE674C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en.wikipedia.org/wiki/Information" TargetMode="External"/><Relationship Id="rId7" Type="http://schemas.openxmlformats.org/officeDocument/2006/relationships/hyperlink" Target="http://en.wikipedia.org/wiki/Key_(cryptography)"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en.wikipedia.org/wiki/Cipher" TargetMode="External"/><Relationship Id="rId5" Type="http://schemas.openxmlformats.org/officeDocument/2006/relationships/hyperlink" Target="http://en.wikipedia.org/wiki/Algorithm" TargetMode="External"/><Relationship Id="rId4" Type="http://schemas.openxmlformats.org/officeDocument/2006/relationships/hyperlink" Target="http://en.wikipedia.org/wiki/Plaintext"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thing I would like to point out</a:t>
            </a:r>
            <a:r>
              <a:rPr lang="en-US" baseline="0" dirty="0" smtClean="0"/>
              <a:t> is I dressed up for you guys.  I figured if you had to listen to me for 30 minutes I could at least look nice.</a:t>
            </a:r>
          </a:p>
        </p:txBody>
      </p:sp>
      <p:sp>
        <p:nvSpPr>
          <p:cNvPr id="4" name="Slide Number Placeholder 3"/>
          <p:cNvSpPr>
            <a:spLocks noGrp="1"/>
          </p:cNvSpPr>
          <p:nvPr>
            <p:ph type="sldNum" sz="quarter" idx="10"/>
          </p:nvPr>
        </p:nvSpPr>
        <p:spPr/>
        <p:txBody>
          <a:bodyPr/>
          <a:lstStyle/>
          <a:p>
            <a:fld id="{B9C47625-3A48-4AC5-A0C1-3DE7EBE674C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MOTIVATION!!!</a:t>
            </a:r>
          </a:p>
          <a:p>
            <a:endParaRPr lang="en-US" dirty="0" smtClean="0"/>
          </a:p>
          <a:p>
            <a:r>
              <a:rPr lang="en-US" dirty="0" smtClean="0"/>
              <a:t>Most of these fines were because th</a:t>
            </a:r>
            <a:r>
              <a:rPr lang="en-US" baseline="0" dirty="0" smtClean="0"/>
              <a:t>ey did not have the proper policies and procedures in place.  They demonstrated what HIPAA calls willful neglect.</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 should this concern you?  Two reasons why this should concern</a:t>
            </a:r>
            <a:r>
              <a:rPr lang="en-US" baseline="0" dirty="0" smtClean="0"/>
              <a:t> you.</a:t>
            </a:r>
          </a:p>
          <a:p>
            <a:endParaRPr lang="en-US" baseline="0" dirty="0" smtClean="0"/>
          </a:p>
          <a:p>
            <a:r>
              <a:rPr lang="en-US" baseline="0" dirty="0" smtClean="0"/>
              <a:t>Slide</a:t>
            </a:r>
          </a:p>
          <a:p>
            <a:endParaRPr lang="en-US" baseline="0" dirty="0" smtClean="0"/>
          </a:p>
          <a:p>
            <a:r>
              <a:rPr lang="en-US" dirty="0" smtClean="0"/>
              <a:t>This is not said to scare anyone, but it is said to drive home how serious this is.  </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person that thought some of the new things we are putting in place were</a:t>
            </a:r>
            <a:r>
              <a:rPr lang="en-US" baseline="0" dirty="0" smtClean="0"/>
              <a:t> ridiculous, said in </a:t>
            </a:r>
            <a:r>
              <a:rPr lang="en-US" dirty="0" smtClean="0"/>
              <a:t>a recent</a:t>
            </a:r>
            <a:r>
              <a:rPr lang="en-US" baseline="0" dirty="0" smtClean="0"/>
              <a:t> meeting, “No one wants this data.”  People do want this data.  And if they get it, do something like this and we can’t show we took ALL reasonable measures to protect it….</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Something else that has changed….</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are aware of any of these incidents or similar incidents occur you should notify someone.</a:t>
            </a:r>
            <a:r>
              <a:rPr lang="en-US" baseline="0" dirty="0" smtClean="0"/>
              <a:t>  We will go over who in a bit.</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Face to Face – watch your voice.  If near other patients speak in a low voice.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Is throwing paper in a trash can proper disposal of paper records?  No.</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don’t want to leave</a:t>
            </a:r>
            <a:r>
              <a:rPr lang="en-US" baseline="0" dirty="0" smtClean="0"/>
              <a:t> anything laying around that someone could easily lay their hands on.  Think of reasonable ways you can secure data.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Also, if you have any hard drives, laptops, </a:t>
            </a:r>
            <a:r>
              <a:rPr lang="en-US" baseline="0" dirty="0" err="1" smtClean="0"/>
              <a:t>usb</a:t>
            </a:r>
            <a:r>
              <a:rPr lang="en-US" baseline="0" dirty="0" smtClean="0"/>
              <a:t> keys, cell phones, etc. it is CRITICAL that this be stored and disposed of according to very specific procedures.  Email me and we can discuss reasonable steps we can take to secure it or dispose of it properly.</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smtClean="0"/>
              <a:t>Encryption</a:t>
            </a:r>
          </a:p>
          <a:p>
            <a:endParaRPr lang="en-US" baseline="0" dirty="0" smtClean="0"/>
          </a:p>
          <a:p>
            <a:r>
              <a:rPr lang="en-US" sz="1200" b="1" i="0" kern="1200" dirty="0" smtClean="0">
                <a:solidFill>
                  <a:schemeClr val="tx1"/>
                </a:solidFill>
                <a:latin typeface="+mn-lt"/>
                <a:ea typeface="+mn-ea"/>
                <a:cs typeface="+mn-cs"/>
              </a:rPr>
              <a:t>Encryption</a:t>
            </a:r>
            <a:r>
              <a:rPr lang="en-US" sz="1200" b="0" i="0" kern="1200" dirty="0" smtClean="0">
                <a:solidFill>
                  <a:schemeClr val="tx1"/>
                </a:solidFill>
                <a:latin typeface="+mn-lt"/>
                <a:ea typeface="+mn-ea"/>
                <a:cs typeface="+mn-cs"/>
              </a:rPr>
              <a:t> is the process of transforming </a:t>
            </a:r>
            <a:r>
              <a:rPr lang="en-US" sz="1200" b="0" i="0" u="none" strike="noStrike" kern="1200" dirty="0" smtClean="0">
                <a:solidFill>
                  <a:schemeClr val="tx1"/>
                </a:solidFill>
                <a:latin typeface="+mn-lt"/>
                <a:ea typeface="+mn-ea"/>
                <a:cs typeface="+mn-cs"/>
                <a:hlinkClick r:id="rId3" tooltip="Information"/>
              </a:rPr>
              <a:t>information</a:t>
            </a:r>
            <a:r>
              <a:rPr lang="en-US" sz="1200" b="0" i="0" kern="1200" dirty="0" smtClean="0">
                <a:solidFill>
                  <a:schemeClr val="tx1"/>
                </a:solidFill>
                <a:latin typeface="+mn-lt"/>
                <a:ea typeface="+mn-ea"/>
                <a:cs typeface="+mn-cs"/>
              </a:rPr>
              <a:t> (referred to as </a:t>
            </a:r>
            <a:r>
              <a:rPr lang="en-US" sz="1200" b="0" i="0" u="none" strike="noStrike" kern="1200" dirty="0" smtClean="0">
                <a:solidFill>
                  <a:schemeClr val="tx1"/>
                </a:solidFill>
                <a:latin typeface="+mn-lt"/>
                <a:ea typeface="+mn-ea"/>
                <a:cs typeface="+mn-cs"/>
                <a:hlinkClick r:id="rId4" tooltip="Plaintext"/>
              </a:rPr>
              <a:t>plaintext</a:t>
            </a:r>
            <a:r>
              <a:rPr lang="en-US" sz="1200" b="0" i="0" kern="1200" dirty="0" smtClean="0">
                <a:solidFill>
                  <a:schemeClr val="tx1"/>
                </a:solidFill>
                <a:latin typeface="+mn-lt"/>
                <a:ea typeface="+mn-ea"/>
                <a:cs typeface="+mn-cs"/>
              </a:rPr>
              <a:t>) using an </a:t>
            </a:r>
            <a:r>
              <a:rPr lang="en-US" sz="1200" b="0" i="0" u="none" strike="noStrike" kern="1200" dirty="0" smtClean="0">
                <a:solidFill>
                  <a:schemeClr val="tx1"/>
                </a:solidFill>
                <a:latin typeface="+mn-lt"/>
                <a:ea typeface="+mn-ea"/>
                <a:cs typeface="+mn-cs"/>
                <a:hlinkClick r:id="rId5" tooltip="Algorithm"/>
              </a:rPr>
              <a:t>algorithm</a:t>
            </a:r>
            <a:r>
              <a:rPr lang="en-US" sz="1200" b="0" i="0" kern="1200" dirty="0" smtClean="0">
                <a:solidFill>
                  <a:schemeClr val="tx1"/>
                </a:solidFill>
                <a:latin typeface="+mn-lt"/>
                <a:ea typeface="+mn-ea"/>
                <a:cs typeface="+mn-cs"/>
              </a:rPr>
              <a:t> (called a </a:t>
            </a:r>
            <a:r>
              <a:rPr lang="en-US" sz="1200" b="0" i="0" u="none" strike="noStrike" kern="1200" dirty="0" smtClean="0">
                <a:solidFill>
                  <a:schemeClr val="tx1"/>
                </a:solidFill>
                <a:latin typeface="+mn-lt"/>
                <a:ea typeface="+mn-ea"/>
                <a:cs typeface="+mn-cs"/>
                <a:hlinkClick r:id="rId6" tooltip="Cipher"/>
              </a:rPr>
              <a:t>cipher</a:t>
            </a:r>
            <a:r>
              <a:rPr lang="en-US" sz="1200" b="0" i="0" kern="1200" dirty="0" smtClean="0">
                <a:solidFill>
                  <a:schemeClr val="tx1"/>
                </a:solidFill>
                <a:latin typeface="+mn-lt"/>
                <a:ea typeface="+mn-ea"/>
                <a:cs typeface="+mn-cs"/>
              </a:rPr>
              <a:t>) to make it unreadable to anyone except those possessing special knowledge, usually referred to as a </a:t>
            </a:r>
            <a:r>
              <a:rPr lang="en-US" sz="1200" b="0" i="0" u="none" strike="noStrike" kern="1200" dirty="0" smtClean="0">
                <a:solidFill>
                  <a:schemeClr val="tx1"/>
                </a:solidFill>
                <a:latin typeface="+mn-lt"/>
                <a:ea typeface="+mn-ea"/>
                <a:cs typeface="+mn-cs"/>
                <a:hlinkClick r:id="rId7" tooltip="Key (cryptography)"/>
              </a:rPr>
              <a:t>key</a:t>
            </a:r>
            <a:r>
              <a:rPr lang="en-US" sz="1200" b="0" i="0" kern="1200" dirty="0" smtClean="0">
                <a:solidFill>
                  <a:schemeClr val="tx1"/>
                </a:solidFill>
                <a:latin typeface="+mn-lt"/>
                <a:ea typeface="+mn-ea"/>
                <a:cs typeface="+mn-cs"/>
              </a:rPr>
              <a:t>.</a:t>
            </a:r>
            <a:endParaRPr lang="en-US" baseline="0" dirty="0" smtClean="0"/>
          </a:p>
          <a:p>
            <a:endParaRPr lang="en-US" baseline="0" dirty="0" smtClean="0"/>
          </a:p>
          <a:p>
            <a:r>
              <a:rPr lang="en-US" baseline="0" dirty="0" smtClean="0"/>
              <a:t>We are encrypting our stand alone machines.  Stand alone machines are those machines that are connected to clinical testing devices.  Ultrasound, Pedi </a:t>
            </a:r>
            <a:r>
              <a:rPr lang="en-US" baseline="0" dirty="0" err="1" smtClean="0"/>
              <a:t>Tova</a:t>
            </a:r>
            <a:r>
              <a:rPr lang="en-US" baseline="0" dirty="0" smtClean="0"/>
              <a:t>, Ophthalmology, etc.</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Why encryption?  Encryption guarantees that our data cannot be stolen.  The PC could be stolen, but the data on it would be unreadable.  It also means we don’t have to report the incident as a breach.</a:t>
            </a:r>
          </a:p>
          <a:p>
            <a:endParaRPr lang="en-US" baseline="0" dirty="0" smtClean="0"/>
          </a:p>
          <a:p>
            <a:r>
              <a:rPr lang="en-US" baseline="0" dirty="0" smtClean="0"/>
              <a:t>The thinking for a long time has been, if we don’t need IT we don’t need to inform IT.  That could not be further from the truth.</a:t>
            </a:r>
          </a:p>
          <a:p>
            <a:endParaRPr lang="en-US" baseline="0" dirty="0" smtClean="0"/>
          </a:p>
          <a:p>
            <a:r>
              <a:rPr lang="en-US" baseline="0" dirty="0" smtClean="0"/>
              <a:t>If your department is ever looking at buying a clinical testing device that is connected to a PC or that stores PHI IT needs to be involved so we can make sure we can secure it.</a:t>
            </a:r>
          </a:p>
        </p:txBody>
      </p:sp>
      <p:sp>
        <p:nvSpPr>
          <p:cNvPr id="4" name="Slide Number Placeholder 3"/>
          <p:cNvSpPr>
            <a:spLocks noGrp="1"/>
          </p:cNvSpPr>
          <p:nvPr>
            <p:ph type="sldNum" sz="quarter" idx="10"/>
          </p:nvPr>
        </p:nvSpPr>
        <p:spPr/>
        <p:txBody>
          <a:bodyPr/>
          <a:lstStyle/>
          <a:p>
            <a:fld id="{B9C47625-3A48-4AC5-A0C1-3DE7EBE674CB}"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Dr. Holly had</a:t>
            </a:r>
            <a:r>
              <a:rPr lang="en-US" baseline="0" dirty="0" smtClean="0"/>
              <a:t> us read a book about the Mayo clinic.  </a:t>
            </a:r>
          </a:p>
          <a:p>
            <a:endParaRPr lang="en-US" baseline="0" dirty="0" smtClean="0"/>
          </a:p>
          <a:p>
            <a:r>
              <a:rPr lang="en-US" dirty="0" smtClean="0"/>
              <a:t>Clearly what is best for our patients is that we protect their data.</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Two Factor</a:t>
            </a:r>
          </a:p>
          <a:p>
            <a:endParaRPr lang="en-US" dirty="0" smtClean="0"/>
          </a:p>
          <a:p>
            <a:r>
              <a:rPr lang="en-US" dirty="0" smtClean="0"/>
              <a:t>Really moves</a:t>
            </a:r>
            <a:r>
              <a:rPr lang="en-US" baseline="0" dirty="0" smtClean="0"/>
              <a:t> us down the road on our account security.  No longer could someone steal your username and password and logon.  They would have to steal your card and your pin.  As long as you don’t write your PIN down and you don’t tell anyone this should be impossible.</a:t>
            </a:r>
          </a:p>
          <a:p>
            <a:endParaRPr lang="en-US" baseline="0" dirty="0" smtClean="0"/>
          </a:p>
          <a:p>
            <a:r>
              <a:rPr lang="en-US" dirty="0" smtClean="0"/>
              <a:t>This is going to change how you login to exam rooms.  Previously as you clinical folks know you logged in as ExamRoom4.  </a:t>
            </a:r>
            <a:r>
              <a:rPr lang="en-US" baseline="0" dirty="0" smtClean="0"/>
              <a:t>You will log onto to all computers as yourself.</a:t>
            </a:r>
          </a:p>
          <a:p>
            <a:endParaRPr lang="en-US" baseline="0" dirty="0" smtClean="0"/>
          </a:p>
          <a:p>
            <a:r>
              <a:rPr lang="en-US" baseline="0" dirty="0" smtClean="0"/>
              <a:t>We did an 8 week trial with Dr. Holly, Aziz, Palang and Norma Duncan.  They all were highly in favor of it.</a:t>
            </a:r>
          </a:p>
          <a:p>
            <a:endParaRPr lang="en-US" baseline="0" dirty="0" smtClean="0"/>
          </a:p>
          <a:p>
            <a:r>
              <a:rPr lang="en-US" baseline="0" dirty="0" smtClean="0"/>
              <a:t>Badge - This is once again tied to security posture.  We need a visual reference for who should be in secure areas and who should not. </a:t>
            </a:r>
          </a:p>
        </p:txBody>
      </p:sp>
      <p:sp>
        <p:nvSpPr>
          <p:cNvPr id="4" name="Slide Number Placeholder 3"/>
          <p:cNvSpPr>
            <a:spLocks noGrp="1"/>
          </p:cNvSpPr>
          <p:nvPr>
            <p:ph type="sldNum" sz="quarter" idx="10"/>
          </p:nvPr>
        </p:nvSpPr>
        <p:spPr/>
        <p:txBody>
          <a:bodyPr/>
          <a:lstStyle/>
          <a:p>
            <a:fld id="{B9C47625-3A48-4AC5-A0C1-3DE7EBE674CB}"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Why</a:t>
            </a:r>
            <a:r>
              <a:rPr lang="en-US" baseline="0" dirty="0" smtClean="0"/>
              <a:t> is it so important to protect your password?  Well, like some of the stories we looked at, i</a:t>
            </a:r>
            <a:r>
              <a:rPr lang="en-US" dirty="0" smtClean="0"/>
              <a:t>f you do tell or write down your password and they commit a violation</a:t>
            </a:r>
            <a:r>
              <a:rPr lang="en-US" baseline="0" dirty="0" smtClean="0"/>
              <a:t> or a </a:t>
            </a:r>
            <a:r>
              <a:rPr lang="en-US" dirty="0" smtClean="0"/>
              <a:t>crime with your account, the system will show those actions being performed by you</a:t>
            </a:r>
            <a:r>
              <a:rPr lang="en-US" baseline="0" dirty="0" smtClean="0"/>
              <a:t> and you will be held accountable.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Not trying to create a panic, just trying to impress upon everyone how important this is.</a:t>
            </a:r>
            <a:endParaRPr lang="en-US" dirty="0" smtClean="0"/>
          </a:p>
          <a:p>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Log</a:t>
            </a:r>
            <a:r>
              <a:rPr lang="en-US" baseline="0" dirty="0" smtClean="0"/>
              <a:t> Off</a:t>
            </a:r>
          </a:p>
          <a:p>
            <a:endParaRPr lang="en-US" baseline="0" dirty="0" smtClean="0"/>
          </a:p>
          <a:p>
            <a:r>
              <a:rPr lang="en-US" baseline="0" dirty="0" smtClean="0"/>
              <a:t>Pulling your smart card out of the keyboard will disconnect your session.  This is ideally what you should do each time you leave your workstation.</a:t>
            </a:r>
          </a:p>
          <a:p>
            <a:endParaRPr lang="en-US" baseline="0" dirty="0" smtClean="0"/>
          </a:p>
          <a:p>
            <a:r>
              <a:rPr lang="en-US" baseline="0" dirty="0" smtClean="0"/>
              <a:t>Each evening however, you should log off of your workstation prior to removing your card. Demonstrate the difference.</a:t>
            </a:r>
          </a:p>
          <a:p>
            <a:endParaRPr lang="en-US" baseline="0" dirty="0" smtClean="0"/>
          </a:p>
          <a:p>
            <a:r>
              <a:rPr lang="en-US" baseline="0" dirty="0" smtClean="0"/>
              <a:t>It is important to note that each evening we end disconnected sessions.  If you leave your session connection and something important, like an email half written, you will lose it.</a:t>
            </a:r>
          </a:p>
        </p:txBody>
      </p:sp>
      <p:sp>
        <p:nvSpPr>
          <p:cNvPr id="4" name="Slide Number Placeholder 3"/>
          <p:cNvSpPr>
            <a:spLocks noGrp="1"/>
          </p:cNvSpPr>
          <p:nvPr>
            <p:ph type="sldNum" sz="quarter" idx="10"/>
          </p:nvPr>
        </p:nvSpPr>
        <p:spPr/>
        <p:txBody>
          <a:bodyPr/>
          <a:lstStyle/>
          <a:p>
            <a:fld id="{B9C47625-3A48-4AC5-A0C1-3DE7EBE674CB}"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Have to be signed today before leaving.</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IT department goes to great lengths to make sure all of our systems are secure and virus free.  Plugging any unauthorized device into our system is not permitted.</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28</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Media</a:t>
            </a:r>
            <a:r>
              <a:rPr lang="en-US" baseline="0" dirty="0" smtClean="0"/>
              <a:t> such as CD’s, DVD’s, Disks, External hard drives, etc. should only be used when necessary and when approved by the CIO.  If necessary and approved though they should be stored in a secure fashion.  If you are aware of media not being locked up, please email me and we can discuss the best way to secure it.</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29</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means you will not log on as someone else.  Under</a:t>
            </a:r>
            <a:r>
              <a:rPr lang="en-US" baseline="0" dirty="0" smtClean="0"/>
              <a:t> no circumstance should anyone do this.  You should never be instructed by a supervisor to do this.  If you are, you can report it to the CIO, CEO or COO without any fear of negative repercussion.</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30</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31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baseline="0" dirty="0" smtClean="0"/>
              <a:t>foundation of all of this is IT, but every single person at SETMA has their role to play in securing patient information.</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NextGen keeps a record</a:t>
            </a:r>
            <a:r>
              <a:rPr lang="en-US" baseline="0" dirty="0" smtClean="0"/>
              <a:t> each time anyone opens a record.  If you don’t log off and someone hops on your PC to do something you will be held accountable.</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36</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FSO = clinical coordinator</a:t>
            </a:r>
          </a:p>
          <a:p>
            <a:r>
              <a:rPr lang="en-US" dirty="0" smtClean="0"/>
              <a:t>CSO</a:t>
            </a:r>
            <a:r>
              <a:rPr lang="en-US" baseline="0" dirty="0" smtClean="0"/>
              <a:t> = Me</a:t>
            </a:r>
          </a:p>
          <a:p>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38</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a:t>
            </a:r>
            <a:r>
              <a:rPr lang="en-US" baseline="0" dirty="0" smtClean="0"/>
              <a:t> – We work very hard to protect our systems.  You can pick up some nasty stuff on the internet these days just by visiting a site.  If you are being blocked from a site it is probably for good reason.  Do not attempt to find a way around it.  If it is a legitimate site, please open a ticket with helpdesk and we will review it to add to our </a:t>
            </a:r>
            <a:r>
              <a:rPr lang="en-US" baseline="0" dirty="0" err="1" smtClean="0"/>
              <a:t>whitelist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39</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Don’t tear</a:t>
            </a:r>
            <a:r>
              <a:rPr lang="en-US" baseline="0" dirty="0" smtClean="0"/>
              <a:t> off page.</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Treatment – Example: Specialist Referrals</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Payment</a:t>
            </a:r>
            <a:r>
              <a:rPr lang="en-US" baseline="0" dirty="0" smtClean="0"/>
              <a:t> </a:t>
            </a:r>
            <a:r>
              <a:rPr lang="en-US" dirty="0" smtClean="0"/>
              <a:t>– Example: Additional info to Ins Company</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Operations – Example: Internal Audits, Financial Reporting</a:t>
            </a:r>
          </a:p>
          <a:p>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Password Policies – Don’t share, change every so often, make them complex</a:t>
            </a:r>
          </a:p>
          <a:p>
            <a:pPr lvl="0"/>
            <a:endParaRPr lang="en-US" dirty="0" smtClean="0"/>
          </a:p>
          <a:p>
            <a:pPr lvl="0"/>
            <a:r>
              <a:rPr lang="en-US" dirty="0" smtClean="0"/>
              <a:t>Automated Log Out after 15 minutes of Inactivity</a:t>
            </a:r>
          </a:p>
          <a:p>
            <a:pPr lvl="0"/>
            <a:endParaRPr lang="en-US" dirty="0" smtClean="0"/>
          </a:p>
          <a:p>
            <a:pPr lvl="0"/>
            <a:r>
              <a:rPr lang="en-US" dirty="0" smtClean="0"/>
              <a:t>Technologies</a:t>
            </a:r>
            <a:r>
              <a:rPr lang="en-US" baseline="0" dirty="0" smtClean="0"/>
              <a:t> – Antivirus, Firewalls, Internet Filtering</a:t>
            </a:r>
          </a:p>
          <a:p>
            <a:pPr lvl="0"/>
            <a:endParaRPr lang="en-US" baseline="0" dirty="0" smtClean="0"/>
          </a:p>
          <a:p>
            <a:pPr lvl="0"/>
            <a:endParaRPr lang="en-US" dirty="0" smtClean="0"/>
          </a:p>
          <a:p>
            <a:pPr lvl="0"/>
            <a:endParaRPr lang="en-US" dirty="0" smtClean="0"/>
          </a:p>
          <a:p>
            <a:pPr lvl="0"/>
            <a:endParaRPr lang="en-US" dirty="0" smtClean="0"/>
          </a:p>
          <a:p>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Complaint was an attorney’s wife</a:t>
            </a:r>
            <a:r>
              <a:rPr lang="en-US" baseline="0" dirty="0" smtClean="0"/>
              <a:t> who saw a friend of hers while in the hallway.  Not a HIPAA violation.  I think it was Dr. Wilson who said, “What does she want us to do, put a bag over her head?”</a:t>
            </a:r>
          </a:p>
          <a:p>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what is</a:t>
            </a:r>
            <a:r>
              <a:rPr lang="en-US" baseline="0" dirty="0" smtClean="0"/>
              <a:t> different about HIPAA now?</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Poor Technical Access Control</a:t>
            </a:r>
            <a:r>
              <a:rPr lang="en-US" baseline="0" dirty="0" smtClean="0"/>
              <a:t> – users sharing logins.</a:t>
            </a:r>
          </a:p>
          <a:p>
            <a:endParaRPr lang="en-US" baseline="0" dirty="0" smtClean="0"/>
          </a:p>
          <a:p>
            <a:r>
              <a:rPr lang="en-US" dirty="0" smtClean="0"/>
              <a:t>Workstation</a:t>
            </a:r>
            <a:r>
              <a:rPr lang="en-US" baseline="0" dirty="0" smtClean="0"/>
              <a:t> Security is almost entirely up to the individual user.  If you regularly leave your computer logged in while you are away you make it easy for someone to do something harmful to our patients, to SETMA and to you.</a:t>
            </a:r>
            <a:endParaRPr lang="en-US" dirty="0"/>
          </a:p>
        </p:txBody>
      </p:sp>
      <p:sp>
        <p:nvSpPr>
          <p:cNvPr id="4" name="Slide Number Placeholder 3"/>
          <p:cNvSpPr>
            <a:spLocks noGrp="1"/>
          </p:cNvSpPr>
          <p:nvPr>
            <p:ph type="sldNum" sz="quarter" idx="10"/>
          </p:nvPr>
        </p:nvSpPr>
        <p:spPr/>
        <p:txBody>
          <a:bodyPr/>
          <a:lstStyle/>
          <a:p>
            <a:fld id="{B9C47625-3A48-4AC5-A0C1-3DE7EBE674CB}"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5174900-DFB5-45F9-A26A-4C3D7685048F}" type="datetimeFigureOut">
              <a:rPr lang="en-US" smtClean="0"/>
              <a:pPr/>
              <a:t>10/3/2012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DB734E7-14FA-4E9A-869E-D97B796A2E0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pic>
        <p:nvPicPr>
          <p:cNvPr id="20" name="Picture 19" descr="logosmall.jpg"/>
          <p:cNvPicPr>
            <a:picLocks noChangeAspect="1"/>
          </p:cNvPicPr>
          <p:nvPr userDrawn="1"/>
        </p:nvPicPr>
        <p:blipFill>
          <a:blip r:embed="rId2" cstate="print"/>
          <a:stretch>
            <a:fillRect/>
          </a:stretch>
        </p:blipFill>
        <p:spPr>
          <a:xfrm>
            <a:off x="304800" y="304800"/>
            <a:ext cx="885825" cy="885825"/>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174900-DFB5-45F9-A26A-4C3D7685048F}" type="datetimeFigureOut">
              <a:rPr lang="en-US" smtClean="0"/>
              <a:pPr/>
              <a:t>10/3/2012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B734E7-14FA-4E9A-869E-D97B796A2E0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DB734E7-14FA-4E9A-869E-D97B796A2E0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174900-DFB5-45F9-A26A-4C3D7685048F}" type="datetimeFigureOut">
              <a:rPr lang="en-US" smtClean="0"/>
              <a:pPr/>
              <a:t>10/3/2012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5174900-DFB5-45F9-A26A-4C3D7685048F}" type="datetimeFigureOut">
              <a:rPr lang="en-US" smtClean="0"/>
              <a:pPr/>
              <a:t>10/3/2012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DB734E7-14FA-4E9A-869E-D97B796A2E0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5174900-DFB5-45F9-A26A-4C3D7685048F}" type="datetimeFigureOut">
              <a:rPr lang="en-US" smtClean="0"/>
              <a:pPr/>
              <a:t>10/3/2012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DB734E7-14FA-4E9A-869E-D97B796A2E0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pic>
        <p:nvPicPr>
          <p:cNvPr id="20" name="Picture 19" descr="logosmall.jpg"/>
          <p:cNvPicPr>
            <a:picLocks noChangeAspect="1"/>
          </p:cNvPicPr>
          <p:nvPr userDrawn="1"/>
        </p:nvPicPr>
        <p:blipFill>
          <a:blip r:embed="rId2" cstate="print"/>
          <a:stretch>
            <a:fillRect/>
          </a:stretch>
        </p:blipFill>
        <p:spPr>
          <a:xfrm>
            <a:off x="228600" y="228600"/>
            <a:ext cx="885825" cy="885825"/>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5174900-DFB5-45F9-A26A-4C3D7685048F}" type="datetimeFigureOut">
              <a:rPr lang="en-US" smtClean="0"/>
              <a:pPr/>
              <a:t>10/3/2012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B734E7-14FA-4E9A-869E-D97B796A2E0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5174900-DFB5-45F9-A26A-4C3D7685048F}" type="datetimeFigureOut">
              <a:rPr lang="en-US" smtClean="0"/>
              <a:pPr/>
              <a:t>10/3/2012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DB734E7-14FA-4E9A-869E-D97B796A2E0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5174900-DFB5-45F9-A26A-4C3D7685048F}" type="datetimeFigureOut">
              <a:rPr lang="en-US" smtClean="0"/>
              <a:pPr/>
              <a:t>10/3/2012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DB734E7-14FA-4E9A-869E-D97B796A2E0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5174900-DFB5-45F9-A26A-4C3D7685048F}" type="datetimeFigureOut">
              <a:rPr lang="en-US" smtClean="0"/>
              <a:pPr/>
              <a:t>10/3/2012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DB734E7-14FA-4E9A-869E-D97B796A2E08}" type="slidenum">
              <a:rPr lang="en-US" smtClean="0"/>
              <a:pPr/>
              <a:t>‹#›</a:t>
            </a:fld>
            <a:endParaRPr lang="en-US"/>
          </a:p>
        </p:txBody>
      </p:sp>
      <p:pic>
        <p:nvPicPr>
          <p:cNvPr id="11" name="Picture 10" descr="logosmall.jpg"/>
          <p:cNvPicPr>
            <a:picLocks noChangeAspect="1"/>
          </p:cNvPicPr>
          <p:nvPr userDrawn="1"/>
        </p:nvPicPr>
        <p:blipFill>
          <a:blip r:embed="rId2" cstate="print"/>
          <a:stretch>
            <a:fillRect/>
          </a:stretch>
        </p:blipFill>
        <p:spPr>
          <a:xfrm>
            <a:off x="228600" y="304800"/>
            <a:ext cx="885825" cy="885825"/>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DB734E7-14FA-4E9A-869E-D97B796A2E0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5174900-DFB5-45F9-A26A-4C3D7685048F}" type="datetimeFigureOut">
              <a:rPr lang="en-US" smtClean="0"/>
              <a:pPr/>
              <a:t>10/3/2012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DB734E7-14FA-4E9A-869E-D97B796A2E0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5174900-DFB5-45F9-A26A-4C3D7685048F}" type="datetimeFigureOut">
              <a:rPr lang="en-US" smtClean="0"/>
              <a:pPr/>
              <a:t>10/3/2012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5174900-DFB5-45F9-A26A-4C3D7685048F}" type="datetimeFigureOut">
              <a:rPr lang="en-US" smtClean="0"/>
              <a:pPr/>
              <a:t>10/3/2012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DB734E7-14FA-4E9A-869E-D97B796A2E0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pic>
        <p:nvPicPr>
          <p:cNvPr id="20" name="Picture 19" descr="logosmall.jpg"/>
          <p:cNvPicPr>
            <a:picLocks noChangeAspect="1"/>
          </p:cNvPicPr>
          <p:nvPr userDrawn="1"/>
        </p:nvPicPr>
        <p:blipFill>
          <a:blip r:embed="rId13" cstate="print"/>
          <a:stretch>
            <a:fillRect/>
          </a:stretch>
        </p:blipFill>
        <p:spPr>
          <a:xfrm>
            <a:off x="304800" y="228600"/>
            <a:ext cx="885825" cy="885825"/>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October </a:t>
            </a:r>
            <a:r>
              <a:rPr lang="en-US" baseline="30000" dirty="0" smtClean="0"/>
              <a:t>2nd</a:t>
            </a:r>
            <a:r>
              <a:rPr lang="en-US" dirty="0" smtClean="0"/>
              <a:t>, 2012</a:t>
            </a:r>
            <a:endParaRPr lang="en-US" dirty="0"/>
          </a:p>
        </p:txBody>
      </p:sp>
      <p:sp>
        <p:nvSpPr>
          <p:cNvPr id="2" name="Title 1"/>
          <p:cNvSpPr>
            <a:spLocks noGrp="1"/>
          </p:cNvSpPr>
          <p:nvPr>
            <p:ph type="ctrTitle"/>
          </p:nvPr>
        </p:nvSpPr>
        <p:spPr/>
        <p:txBody>
          <a:bodyPr/>
          <a:lstStyle/>
          <a:p>
            <a:r>
              <a:rPr lang="en-US" dirty="0" smtClean="0"/>
              <a:t>SETMA HIPAA Training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HIPAA Security Issues</a:t>
            </a:r>
            <a:endParaRPr lang="en-US" dirty="0"/>
          </a:p>
        </p:txBody>
      </p:sp>
      <p:sp>
        <p:nvSpPr>
          <p:cNvPr id="3" name="Content Placeholder 2"/>
          <p:cNvSpPr>
            <a:spLocks noGrp="1"/>
          </p:cNvSpPr>
          <p:nvPr>
            <p:ph sz="quarter" idx="1"/>
          </p:nvPr>
        </p:nvSpPr>
        <p:spPr/>
        <p:txBody>
          <a:bodyPr>
            <a:normAutofit/>
          </a:bodyPr>
          <a:lstStyle/>
          <a:p>
            <a:r>
              <a:rPr lang="en-US" dirty="0" smtClean="0"/>
              <a:t>Lack of Incident Response and Reporting</a:t>
            </a:r>
          </a:p>
          <a:p>
            <a:endParaRPr lang="en-US" dirty="0" smtClean="0"/>
          </a:p>
          <a:p>
            <a:r>
              <a:rPr lang="en-US" dirty="0" smtClean="0"/>
              <a:t>Lack of Security Awareness and Training</a:t>
            </a:r>
          </a:p>
          <a:p>
            <a:endParaRPr lang="en-US" dirty="0" smtClean="0"/>
          </a:p>
          <a:p>
            <a:r>
              <a:rPr lang="en-US" dirty="0" smtClean="0"/>
              <a:t>Poor Technical Access Control</a:t>
            </a:r>
          </a:p>
          <a:p>
            <a:endParaRPr lang="en-US" dirty="0" smtClean="0"/>
          </a:p>
          <a:p>
            <a:r>
              <a:rPr lang="en-US" dirty="0" smtClean="0"/>
              <a:t>Poor Physical Workstation Security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today for?</a:t>
            </a:r>
            <a:endParaRPr lang="en-US" dirty="0"/>
          </a:p>
        </p:txBody>
      </p:sp>
      <p:sp>
        <p:nvSpPr>
          <p:cNvPr id="3" name="Content Placeholder 2"/>
          <p:cNvSpPr>
            <a:spLocks noGrp="1"/>
          </p:cNvSpPr>
          <p:nvPr>
            <p:ph sz="quarter" idx="1"/>
          </p:nvPr>
        </p:nvSpPr>
        <p:spPr/>
        <p:txBody>
          <a:bodyPr/>
          <a:lstStyle/>
          <a:p>
            <a:r>
              <a:rPr lang="en-US" dirty="0" smtClean="0"/>
              <a:t>To Increase our Security Posture</a:t>
            </a:r>
          </a:p>
          <a:p>
            <a:pPr lvl="1"/>
            <a:endParaRPr lang="en-US" dirty="0" smtClean="0"/>
          </a:p>
          <a:p>
            <a:pPr lvl="1"/>
            <a:r>
              <a:rPr lang="en-US" dirty="0" smtClean="0"/>
              <a:t>Security Posture is your overall security plan to protect from internal and external threats.</a:t>
            </a:r>
          </a:p>
          <a:p>
            <a:pPr lvl="1"/>
            <a:endParaRPr lang="en-US" dirty="0" smtClean="0"/>
          </a:p>
          <a:p>
            <a:pPr lvl="1"/>
            <a:r>
              <a:rPr lang="en-US" dirty="0" smtClean="0"/>
              <a:t>Employee Training is a big part of a security plan.</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Horror Stories</a:t>
            </a:r>
            <a:endParaRPr lang="en-US" dirty="0"/>
          </a:p>
        </p:txBody>
      </p:sp>
      <p:sp>
        <p:nvSpPr>
          <p:cNvPr id="3" name="Content Placeholder 2"/>
          <p:cNvSpPr>
            <a:spLocks noGrp="1"/>
          </p:cNvSpPr>
          <p:nvPr>
            <p:ph sz="quarter" idx="1"/>
          </p:nvPr>
        </p:nvSpPr>
        <p:spPr/>
        <p:txBody>
          <a:bodyPr/>
          <a:lstStyle/>
          <a:p>
            <a:r>
              <a:rPr lang="en-US" dirty="0" smtClean="0"/>
              <a:t>February, 2011 – $4.3 million fine </a:t>
            </a:r>
            <a:r>
              <a:rPr lang="en-US" dirty="0" err="1" smtClean="0"/>
              <a:t>Cignet</a:t>
            </a:r>
            <a:r>
              <a:rPr lang="en-US" dirty="0" smtClean="0"/>
              <a:t> Health of Maryland due to HIPAA violations.</a:t>
            </a:r>
          </a:p>
          <a:p>
            <a:endParaRPr lang="en-US" dirty="0" smtClean="0"/>
          </a:p>
          <a:p>
            <a:r>
              <a:rPr lang="en-US" dirty="0" smtClean="0"/>
              <a:t>July, 2011 - $865,000 fine UCLA Medical due to employees snooping in charts.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Horror Stories – Cont’d</a:t>
            </a:r>
            <a:endParaRPr lang="en-US" dirty="0"/>
          </a:p>
        </p:txBody>
      </p:sp>
      <p:sp>
        <p:nvSpPr>
          <p:cNvPr id="3" name="Content Placeholder 2"/>
          <p:cNvSpPr>
            <a:spLocks noGrp="1"/>
          </p:cNvSpPr>
          <p:nvPr>
            <p:ph sz="quarter" idx="1"/>
          </p:nvPr>
        </p:nvSpPr>
        <p:spPr/>
        <p:txBody>
          <a:bodyPr/>
          <a:lstStyle/>
          <a:p>
            <a:r>
              <a:rPr lang="en-US" dirty="0" smtClean="0"/>
              <a:t>June, 2012 - $1.7 million fine Alaska Dept of Health due to loss of hard drive and failure to have proper policies, procedures and training in place.</a:t>
            </a:r>
          </a:p>
          <a:p>
            <a:endParaRPr lang="en-US" dirty="0" smtClean="0"/>
          </a:p>
          <a:p>
            <a:r>
              <a:rPr lang="en-US" dirty="0" smtClean="0"/>
              <a:t>September 2012 - $1.5 million fine Boston ENT Clinic due to loss of a laptop and failure to have proper policies, procedures and training in place.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Personal Accountability</a:t>
            </a:r>
            <a:endParaRPr lang="en-US" dirty="0"/>
          </a:p>
        </p:txBody>
      </p:sp>
      <p:sp>
        <p:nvSpPr>
          <p:cNvPr id="3" name="Content Placeholder 2"/>
          <p:cNvSpPr>
            <a:spLocks noGrp="1"/>
          </p:cNvSpPr>
          <p:nvPr>
            <p:ph sz="quarter" idx="1"/>
          </p:nvPr>
        </p:nvSpPr>
        <p:spPr/>
        <p:txBody>
          <a:bodyPr/>
          <a:lstStyle/>
          <a:p>
            <a:r>
              <a:rPr lang="en-US" dirty="0" smtClean="0"/>
              <a:t>Large fines could impact SETMA’s ability to give raises, bonuses or even continue to function.</a:t>
            </a:r>
          </a:p>
          <a:p>
            <a:pPr>
              <a:buNone/>
            </a:pPr>
            <a:endParaRPr lang="en-US" dirty="0" smtClean="0"/>
          </a:p>
          <a:p>
            <a:r>
              <a:rPr lang="en-US" dirty="0" smtClean="0"/>
              <a:t>You could be held personally accountable if your failure to follow our policies results in a breach.</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Personal Accountability</a:t>
            </a:r>
            <a:endParaRPr lang="en-US" dirty="0"/>
          </a:p>
        </p:txBody>
      </p:sp>
      <p:sp>
        <p:nvSpPr>
          <p:cNvPr id="3" name="Content Placeholder 2"/>
          <p:cNvSpPr>
            <a:spLocks noGrp="1"/>
          </p:cNvSpPr>
          <p:nvPr>
            <p:ph sz="quarter" idx="1"/>
          </p:nvPr>
        </p:nvSpPr>
        <p:spPr/>
        <p:txBody>
          <a:bodyPr/>
          <a:lstStyle/>
          <a:p>
            <a:r>
              <a:rPr lang="en-US" dirty="0" smtClean="0"/>
              <a:t>April, 2011 – Alabama.  Hospital employee stole 4500 patient accounts intending to commit identity theft.  Faces 10 years in prison and $250,000 fine per count.</a:t>
            </a:r>
          </a:p>
          <a:p>
            <a:pPr>
              <a:buNone/>
            </a:pPr>
            <a:endParaRPr lang="en-US" dirty="0" smtClean="0"/>
          </a:p>
          <a:p>
            <a:r>
              <a:rPr lang="en-US" dirty="0" smtClean="0"/>
              <a:t>August, 2012 – New York.  Medical Supply company stole information from nursing homes and submitted $10.7 million in fraudulent claims to Medicare.  Owner faces 10 years in prison and $250,000 fine per count.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Self Reporting</a:t>
            </a:r>
            <a:endParaRPr lang="en-US" dirty="0"/>
          </a:p>
        </p:txBody>
      </p:sp>
      <p:sp>
        <p:nvSpPr>
          <p:cNvPr id="3" name="Content Placeholder 2"/>
          <p:cNvSpPr>
            <a:spLocks noGrp="1"/>
          </p:cNvSpPr>
          <p:nvPr>
            <p:ph sz="quarter" idx="1"/>
          </p:nvPr>
        </p:nvSpPr>
        <p:spPr/>
        <p:txBody>
          <a:bodyPr/>
          <a:lstStyle/>
          <a:p>
            <a:r>
              <a:rPr lang="en-US" dirty="0" smtClean="0"/>
              <a:t>By Law we have to:</a:t>
            </a:r>
          </a:p>
          <a:p>
            <a:endParaRPr lang="en-US" dirty="0" smtClean="0"/>
          </a:p>
          <a:p>
            <a:pPr lvl="1"/>
            <a:r>
              <a:rPr lang="en-US" dirty="0" smtClean="0"/>
              <a:t>Report any breaches to HHS and notify the affected patients.</a:t>
            </a:r>
          </a:p>
          <a:p>
            <a:pPr lvl="1"/>
            <a:endParaRPr lang="en-US" dirty="0" smtClean="0"/>
          </a:p>
          <a:p>
            <a:pPr lvl="1"/>
            <a:r>
              <a:rPr lang="en-US" dirty="0" smtClean="0"/>
              <a:t>Any breaches involving more than 500 patients we have to call the </a:t>
            </a:r>
            <a:r>
              <a:rPr lang="en-US" u="sng" dirty="0" smtClean="0"/>
              <a:t>local news media</a:t>
            </a:r>
            <a:r>
              <a:rPr lang="en-US" dirty="0" smtClean="0"/>
              <a:t>.</a:t>
            </a:r>
          </a:p>
          <a:p>
            <a:pPr lvl="2"/>
            <a:r>
              <a:rPr lang="en-US" dirty="0" smtClean="0"/>
              <a:t>This is not how any of us want to become famous in SE Texas.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Breach?</a:t>
            </a:r>
            <a:endParaRPr lang="en-US" dirty="0"/>
          </a:p>
        </p:txBody>
      </p:sp>
      <p:sp>
        <p:nvSpPr>
          <p:cNvPr id="3" name="Content Placeholder 2"/>
          <p:cNvSpPr>
            <a:spLocks noGrp="1"/>
          </p:cNvSpPr>
          <p:nvPr>
            <p:ph sz="quarter" idx="1"/>
          </p:nvPr>
        </p:nvSpPr>
        <p:spPr/>
        <p:txBody>
          <a:bodyPr/>
          <a:lstStyle/>
          <a:p>
            <a:r>
              <a:rPr lang="en-US" dirty="0" smtClean="0"/>
              <a:t>Misdirected fax, email or hard copy communication</a:t>
            </a:r>
          </a:p>
          <a:p>
            <a:endParaRPr lang="en-US" dirty="0" smtClean="0"/>
          </a:p>
          <a:p>
            <a:r>
              <a:rPr lang="en-US" dirty="0" smtClean="0"/>
              <a:t>Lost laptop</a:t>
            </a:r>
          </a:p>
          <a:p>
            <a:endParaRPr lang="en-US" dirty="0" smtClean="0"/>
          </a:p>
          <a:p>
            <a:r>
              <a:rPr lang="en-US" dirty="0" smtClean="0"/>
              <a:t>Improperly decommissioned workstation or server</a:t>
            </a:r>
          </a:p>
          <a:p>
            <a:endParaRPr lang="en-US" dirty="0" smtClean="0"/>
          </a:p>
          <a:p>
            <a:r>
              <a:rPr lang="en-US" dirty="0" smtClean="0"/>
              <a:t>Improperly disposed patient documents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Concepts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Minimum Necessary</a:t>
            </a:r>
          </a:p>
          <a:p>
            <a:pPr lvl="1"/>
            <a:r>
              <a:rPr lang="en-US" dirty="0" smtClean="0"/>
              <a:t>When providing information to a specialist, insurance company, etc. Only include pertinent information.</a:t>
            </a:r>
          </a:p>
          <a:p>
            <a:r>
              <a:rPr lang="en-US" dirty="0" smtClean="0"/>
              <a:t>Review the Patient’s HIPAA Authorization form</a:t>
            </a:r>
          </a:p>
          <a:p>
            <a:pPr lvl="1"/>
            <a:r>
              <a:rPr lang="en-US" dirty="0" smtClean="0"/>
              <a:t>This form is for the patient to authorize who we can and cannot talk to.  If we don’t check this </a:t>
            </a:r>
            <a:r>
              <a:rPr lang="en-US" u="sng" dirty="0" smtClean="0"/>
              <a:t>EACH</a:t>
            </a:r>
            <a:r>
              <a:rPr lang="en-US" dirty="0" smtClean="0"/>
              <a:t> time we interact with the patient we might as well not have it.</a:t>
            </a:r>
          </a:p>
          <a:p>
            <a:r>
              <a:rPr lang="en-US" dirty="0" smtClean="0"/>
              <a:t>Life Cycle of Data</a:t>
            </a:r>
          </a:p>
          <a:p>
            <a:pPr lvl="1"/>
            <a:r>
              <a:rPr lang="en-US" dirty="0" smtClean="0"/>
              <a:t>Data comes in, is used, stored and disposed.</a:t>
            </a:r>
          </a:p>
          <a:p>
            <a:r>
              <a:rPr lang="en-US" dirty="0" smtClean="0"/>
              <a:t>Don’t email PHI outside of SETMA without encrypting it</a:t>
            </a:r>
          </a:p>
          <a:p>
            <a:pPr lvl="1"/>
            <a:r>
              <a:rPr lang="en-US" dirty="0" smtClean="0"/>
              <a:t>SETMAPHI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Life Cycle of Data</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Data Comes In</a:t>
            </a:r>
          </a:p>
          <a:p>
            <a:pPr lvl="1"/>
            <a:r>
              <a:rPr lang="en-US" dirty="0" smtClean="0"/>
              <a:t>Face to Face, Phone, Fax, Mail, Email, CD’s</a:t>
            </a:r>
          </a:p>
          <a:p>
            <a:r>
              <a:rPr lang="en-US" dirty="0" smtClean="0"/>
              <a:t>Data is Used</a:t>
            </a:r>
          </a:p>
          <a:p>
            <a:pPr lvl="1"/>
            <a:r>
              <a:rPr lang="en-US" dirty="0" smtClean="0"/>
              <a:t>Use minimum necessary to file claims, approve and coordinate referrals.</a:t>
            </a:r>
          </a:p>
          <a:p>
            <a:r>
              <a:rPr lang="en-US" dirty="0" smtClean="0"/>
              <a:t>Data is Stored</a:t>
            </a:r>
          </a:p>
          <a:p>
            <a:pPr lvl="1"/>
            <a:r>
              <a:rPr lang="en-US" dirty="0" smtClean="0"/>
              <a:t>Secure your data that is stored in databases, paper charts, stand alone systems, CD’s, disks, hard drives, etc.</a:t>
            </a:r>
          </a:p>
          <a:p>
            <a:r>
              <a:rPr lang="en-US" dirty="0" smtClean="0"/>
              <a:t>Data is Disposed</a:t>
            </a:r>
          </a:p>
          <a:p>
            <a:pPr lvl="1"/>
            <a:r>
              <a:rPr lang="en-US" dirty="0" smtClean="0"/>
              <a:t>Destroy!  Shredding paper, formatting and smashing hard drives.</a:t>
            </a:r>
          </a:p>
          <a:p>
            <a:endParaRPr lang="en-US" dirty="0" smtClean="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SETMA &amp; The Mayo Clinic</a:t>
            </a:r>
            <a:endParaRPr lang="en-US" dirty="0"/>
          </a:p>
        </p:txBody>
      </p:sp>
      <p:sp>
        <p:nvSpPr>
          <p:cNvPr id="3" name="Content Placeholder 2"/>
          <p:cNvSpPr>
            <a:spLocks noGrp="1"/>
          </p:cNvSpPr>
          <p:nvPr>
            <p:ph sz="quarter" idx="1"/>
          </p:nvPr>
        </p:nvSpPr>
        <p:spPr/>
        <p:txBody>
          <a:bodyPr/>
          <a:lstStyle/>
          <a:p>
            <a:r>
              <a:rPr lang="en-US" dirty="0" smtClean="0"/>
              <a:t>Some of this won’t be fun.  Some might be a little inconvenient.</a:t>
            </a:r>
          </a:p>
          <a:p>
            <a:endParaRPr lang="en-US" dirty="0" smtClean="0"/>
          </a:p>
          <a:p>
            <a:r>
              <a:rPr lang="en-US" dirty="0" smtClean="0"/>
              <a:t>When discussions get fragmented or ugly.  They bring things back into focus with one simple question….</a:t>
            </a:r>
          </a:p>
          <a:p>
            <a:endParaRPr lang="en-US" dirty="0" smtClean="0"/>
          </a:p>
          <a:p>
            <a:r>
              <a:rPr lang="en-US" sz="4800" dirty="0" smtClean="0"/>
              <a:t>What is best for the patient?</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SETMA Doing?</a:t>
            </a:r>
            <a:endParaRPr lang="en-US" dirty="0"/>
          </a:p>
        </p:txBody>
      </p:sp>
      <p:sp>
        <p:nvSpPr>
          <p:cNvPr id="3" name="Content Placeholder 2"/>
          <p:cNvSpPr>
            <a:spLocks noGrp="1"/>
          </p:cNvSpPr>
          <p:nvPr>
            <p:ph sz="quarter" idx="1"/>
          </p:nvPr>
        </p:nvSpPr>
        <p:spPr/>
        <p:txBody>
          <a:bodyPr/>
          <a:lstStyle/>
          <a:p>
            <a:r>
              <a:rPr lang="en-US" dirty="0" smtClean="0"/>
              <a:t>We are training our employees!</a:t>
            </a:r>
          </a:p>
          <a:p>
            <a:r>
              <a:rPr lang="en-US" dirty="0" smtClean="0"/>
              <a:t>We completed a Risk Analysis and have a plan to fix all issues.</a:t>
            </a:r>
          </a:p>
          <a:p>
            <a:r>
              <a:rPr lang="en-US" dirty="0" smtClean="0"/>
              <a:t>We are implementing  required policies and procedures.</a:t>
            </a:r>
          </a:p>
          <a:p>
            <a:r>
              <a:rPr lang="en-US" dirty="0" smtClean="0"/>
              <a:t>Encrypting our data</a:t>
            </a:r>
          </a:p>
          <a:p>
            <a:r>
              <a:rPr lang="en-US" dirty="0" smtClean="0"/>
              <a:t>Auditing our systems</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SETMA Doing? - </a:t>
            </a:r>
            <a:r>
              <a:rPr lang="en-US" dirty="0" err="1" smtClean="0"/>
              <a:t>Contd</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Introducing Two Factor Authentication</a:t>
            </a:r>
          </a:p>
          <a:p>
            <a:pPr lvl="1"/>
            <a:r>
              <a:rPr lang="en-US" dirty="0" smtClean="0"/>
              <a:t>Something You Have, Something You Know</a:t>
            </a:r>
          </a:p>
          <a:p>
            <a:pPr lvl="1"/>
            <a:r>
              <a:rPr lang="en-US" dirty="0" smtClean="0"/>
              <a:t>Smart Card – Small Computer</a:t>
            </a:r>
          </a:p>
          <a:p>
            <a:pPr lvl="1"/>
            <a:r>
              <a:rPr lang="en-US" dirty="0" smtClean="0"/>
              <a:t>PIN – 5 to 7 digit code</a:t>
            </a:r>
          </a:p>
          <a:p>
            <a:pPr lvl="1"/>
            <a:r>
              <a:rPr lang="en-US" dirty="0" smtClean="0"/>
              <a:t>Demonstration!</a:t>
            </a:r>
          </a:p>
          <a:p>
            <a:r>
              <a:rPr lang="en-US" dirty="0" smtClean="0"/>
              <a:t>Important Smart Card Facts</a:t>
            </a:r>
          </a:p>
          <a:p>
            <a:pPr lvl="1"/>
            <a:r>
              <a:rPr lang="en-US" dirty="0" smtClean="0"/>
              <a:t>You have to have it to logon</a:t>
            </a:r>
          </a:p>
          <a:p>
            <a:pPr lvl="1"/>
            <a:r>
              <a:rPr lang="en-US" dirty="0" smtClean="0"/>
              <a:t>The card will function as your badge.</a:t>
            </a:r>
          </a:p>
          <a:p>
            <a:pPr lvl="1"/>
            <a:r>
              <a:rPr lang="en-US" dirty="0" smtClean="0"/>
              <a:t>You will be required to wear it.</a:t>
            </a:r>
          </a:p>
          <a:p>
            <a:pPr lvl="1"/>
            <a:r>
              <a:rPr lang="en-US" dirty="0" smtClean="0"/>
              <a:t>It will operate the doors.</a:t>
            </a:r>
          </a:p>
          <a:p>
            <a:pPr lvl="1"/>
            <a:r>
              <a:rPr lang="en-US" dirty="0" smtClean="0"/>
              <a:t>$50.00 replacement cost.</a:t>
            </a:r>
          </a:p>
          <a:p>
            <a:pPr lvl="1"/>
            <a:r>
              <a:rPr lang="en-US" dirty="0" err="1" smtClean="0"/>
              <a:t>Posession</a:t>
            </a:r>
            <a:r>
              <a:rPr lang="en-US" dirty="0" smtClean="0"/>
              <a:t> – you have to have it to do your job.</a:t>
            </a:r>
          </a:p>
          <a:p>
            <a:pPr lvl="2"/>
            <a:r>
              <a:rPr lang="en-US" dirty="0" smtClean="0"/>
              <a:t>Forget it at home you will have to go home to get it.  This will be done off the clock and you will not be allowed to make up the time.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linds(horizontal)">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blinds(horizontal)">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Passwords &amp; PINs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Don’t write them down</a:t>
            </a:r>
          </a:p>
          <a:p>
            <a:endParaRPr lang="en-US" dirty="0" smtClean="0"/>
          </a:p>
          <a:p>
            <a:r>
              <a:rPr lang="en-US" dirty="0" smtClean="0"/>
              <a:t>Don’t share them</a:t>
            </a:r>
          </a:p>
          <a:p>
            <a:endParaRPr lang="en-US" dirty="0" smtClean="0"/>
          </a:p>
          <a:p>
            <a:r>
              <a:rPr lang="en-US" dirty="0" smtClean="0"/>
              <a:t>Passwords should be complex</a:t>
            </a:r>
          </a:p>
          <a:p>
            <a:pPr lvl="1"/>
            <a:r>
              <a:rPr lang="en-US" dirty="0" smtClean="0"/>
              <a:t>puppies is not a good password</a:t>
            </a:r>
          </a:p>
          <a:p>
            <a:pPr lvl="1"/>
            <a:r>
              <a:rPr lang="en-US" dirty="0" smtClean="0"/>
              <a:t>!Puppi3s is pretty good</a:t>
            </a:r>
          </a:p>
          <a:p>
            <a:endParaRPr lang="en-US" dirty="0" smtClean="0"/>
          </a:p>
          <a:p>
            <a:r>
              <a:rPr lang="en-US" dirty="0" smtClean="0"/>
              <a:t>PINs should not be a birthday or address.  </a:t>
            </a:r>
          </a:p>
          <a:p>
            <a:pPr lvl="1"/>
            <a:r>
              <a:rPr lang="en-US" dirty="0" smtClean="0"/>
              <a:t>They should be random - 458631</a:t>
            </a:r>
          </a:p>
          <a:p>
            <a:pPr lvl="1"/>
            <a:r>
              <a:rPr lang="en-US" dirty="0" smtClean="0"/>
              <a:t>111111 or 123456 is not a good PIN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linds(horizontal)">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blinds(horizontal)">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blinds(horizontal)">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Workstation Security</a:t>
            </a:r>
            <a:endParaRPr lang="en-US" dirty="0"/>
          </a:p>
        </p:txBody>
      </p:sp>
      <p:sp>
        <p:nvSpPr>
          <p:cNvPr id="3" name="Content Placeholder 2"/>
          <p:cNvSpPr>
            <a:spLocks noGrp="1"/>
          </p:cNvSpPr>
          <p:nvPr>
            <p:ph sz="quarter" idx="1"/>
          </p:nvPr>
        </p:nvSpPr>
        <p:spPr/>
        <p:txBody>
          <a:bodyPr/>
          <a:lstStyle/>
          <a:p>
            <a:r>
              <a:rPr lang="en-US" dirty="0" smtClean="0"/>
              <a:t>Lock your workstation when you leave</a:t>
            </a:r>
          </a:p>
          <a:p>
            <a:endParaRPr lang="en-US" dirty="0" smtClean="0"/>
          </a:p>
          <a:p>
            <a:r>
              <a:rPr lang="en-US" dirty="0" smtClean="0"/>
              <a:t>Point </a:t>
            </a:r>
            <a:r>
              <a:rPr lang="en-US" smtClean="0"/>
              <a:t>your screen where </a:t>
            </a:r>
            <a:r>
              <a:rPr lang="en-US" dirty="0" smtClean="0"/>
              <a:t>people cant see it</a:t>
            </a:r>
          </a:p>
          <a:p>
            <a:endParaRPr lang="en-US" dirty="0" smtClean="0"/>
          </a:p>
          <a:p>
            <a:r>
              <a:rPr lang="en-US" dirty="0" smtClean="0"/>
              <a:t>Use a privacy screen if needed</a:t>
            </a:r>
          </a:p>
          <a:p>
            <a:endParaRPr lang="en-US" dirty="0" smtClean="0"/>
          </a:p>
          <a:p>
            <a:r>
              <a:rPr lang="en-US" dirty="0" smtClean="0"/>
              <a:t>Log Off at the end of the day</a:t>
            </a:r>
          </a:p>
          <a:p>
            <a:endParaRPr lang="en-US" dirty="0" smtClean="0"/>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Policies &amp; Procedures</a:t>
            </a:r>
            <a:endParaRPr lang="en-US" dirty="0"/>
          </a:p>
        </p:txBody>
      </p:sp>
      <p:sp>
        <p:nvSpPr>
          <p:cNvPr id="3" name="Content Placeholder 2"/>
          <p:cNvSpPr>
            <a:spLocks noGrp="1"/>
          </p:cNvSpPr>
          <p:nvPr>
            <p:ph sz="quarter" idx="1"/>
          </p:nvPr>
        </p:nvSpPr>
        <p:spPr/>
        <p:txBody>
          <a:bodyPr/>
          <a:lstStyle/>
          <a:p>
            <a:r>
              <a:rPr lang="en-US" dirty="0" smtClean="0"/>
              <a:t>We are still in the process of writing and implementing our policies.</a:t>
            </a:r>
          </a:p>
          <a:p>
            <a:endParaRPr lang="en-US" dirty="0" smtClean="0"/>
          </a:p>
          <a:p>
            <a:r>
              <a:rPr lang="en-US" dirty="0" smtClean="0"/>
              <a:t>They can be viewed on SETMANET under the IT section.</a:t>
            </a:r>
          </a:p>
          <a:p>
            <a:endParaRPr lang="en-US" dirty="0" smtClean="0"/>
          </a:p>
          <a:p>
            <a:r>
              <a:rPr lang="en-US" dirty="0" smtClean="0"/>
              <a:t>Information Security Agreement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Security Agreement</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    </a:t>
            </a:r>
            <a:r>
              <a:rPr lang="en-US" sz="2200" dirty="0" smtClean="0"/>
              <a:t>I understand that Southeast Texas Medical Associates, LLP (the “Company”) in which or for whom I work</a:t>
            </a:r>
          </a:p>
          <a:p>
            <a:pPr>
              <a:buNone/>
            </a:pPr>
            <a:endParaRPr lang="en-US" sz="2200" dirty="0" smtClean="0"/>
          </a:p>
          <a:p>
            <a:r>
              <a:rPr lang="en-US" sz="2200" dirty="0" smtClean="0"/>
              <a:t>has a legal and ethical responsibility to safeguard the privacy of all patients </a:t>
            </a:r>
          </a:p>
          <a:p>
            <a:endParaRPr lang="en-US" sz="2200" dirty="0" smtClean="0"/>
          </a:p>
          <a:p>
            <a:r>
              <a:rPr lang="en-US" sz="2200" dirty="0" smtClean="0"/>
              <a:t>to protect the confidentiality of their patients’ health information.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sz="2200" dirty="0" smtClean="0"/>
              <a:t>   In the course of my employment / assignment at the Company, I understand that I may come into contact with this type of Confidential Information.  </a:t>
            </a:r>
          </a:p>
          <a:p>
            <a:r>
              <a:rPr lang="en-US" sz="2200" dirty="0" smtClean="0"/>
              <a:t>I will access and use this information only when it is necessary to perform my job related duties</a:t>
            </a:r>
          </a:p>
          <a:p>
            <a:r>
              <a:rPr lang="en-US" sz="2200" dirty="0" smtClean="0"/>
              <a:t>I understand that the company policies are available on the  intranet and that I am responsible for reviewing and understanding them and that I will be held accountable for following them. </a:t>
            </a:r>
          </a:p>
          <a:p>
            <a:r>
              <a:rPr lang="en-US" sz="2200" b="1" dirty="0" smtClean="0"/>
              <a:t>I further understand that I must sign and comply with this Agreement in order to obtain authorization for access to Confidential Information.</a:t>
            </a:r>
            <a:endParaRPr lang="en-US" sz="2200"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Agreement – Cont’d</a:t>
            </a:r>
            <a:endParaRPr lang="en-US" dirty="0"/>
          </a:p>
        </p:txBody>
      </p:sp>
      <p:sp>
        <p:nvSpPr>
          <p:cNvPr id="3" name="Content Placeholder 2"/>
          <p:cNvSpPr>
            <a:spLocks noGrp="1"/>
          </p:cNvSpPr>
          <p:nvPr>
            <p:ph sz="quarter" idx="1"/>
          </p:nvPr>
        </p:nvSpPr>
        <p:spPr/>
        <p:txBody>
          <a:bodyPr>
            <a:normAutofit/>
          </a:bodyPr>
          <a:lstStyle/>
          <a:p>
            <a:pPr lvl="0"/>
            <a:r>
              <a:rPr lang="en-US" dirty="0" smtClean="0"/>
              <a:t>I will act in the best interest of the Company and in accordance with its policies, procedures and Code of Conduct at all times during my relationship with the Company.</a:t>
            </a:r>
          </a:p>
          <a:p>
            <a:pPr lvl="0">
              <a:buNone/>
            </a:pPr>
            <a:endParaRPr lang="en-US" dirty="0" smtClean="0"/>
          </a:p>
          <a:p>
            <a:pPr lvl="0"/>
            <a:r>
              <a:rPr lang="en-US" dirty="0" smtClean="0"/>
              <a:t>I understand that I should have no expectation of privacy when using Company information systems.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Agreement – Cont’d</a:t>
            </a:r>
            <a:endParaRPr lang="en-US" dirty="0"/>
          </a:p>
        </p:txBody>
      </p:sp>
      <p:sp>
        <p:nvSpPr>
          <p:cNvPr id="3" name="Content Placeholder 2"/>
          <p:cNvSpPr>
            <a:spLocks noGrp="1"/>
          </p:cNvSpPr>
          <p:nvPr>
            <p:ph sz="quarter" idx="1"/>
          </p:nvPr>
        </p:nvSpPr>
        <p:spPr/>
        <p:txBody>
          <a:bodyPr/>
          <a:lstStyle/>
          <a:p>
            <a:pPr lvl="0"/>
            <a:r>
              <a:rPr lang="en-US" dirty="0" smtClean="0"/>
              <a:t>I will not connect unauthorized equipment to the practice's network. </a:t>
            </a:r>
          </a:p>
          <a:p>
            <a:pPr lvl="0"/>
            <a:endParaRPr lang="en-US" dirty="0" smtClean="0"/>
          </a:p>
          <a:p>
            <a:pPr lvl="0"/>
            <a:r>
              <a:rPr lang="en-US" dirty="0" smtClean="0"/>
              <a:t>I understand that I have no right to any ownership interest in any information accessed or created by me during my relationship with the Company.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Agreement – Cont’d</a:t>
            </a:r>
            <a:endParaRPr lang="en-US" dirty="0"/>
          </a:p>
        </p:txBody>
      </p:sp>
      <p:sp>
        <p:nvSpPr>
          <p:cNvPr id="3" name="Content Placeholder 2"/>
          <p:cNvSpPr>
            <a:spLocks noGrp="1"/>
          </p:cNvSpPr>
          <p:nvPr>
            <p:ph sz="quarter" idx="1"/>
          </p:nvPr>
        </p:nvSpPr>
        <p:spPr/>
        <p:txBody>
          <a:bodyPr/>
          <a:lstStyle/>
          <a:p>
            <a:pPr lvl="0"/>
            <a:r>
              <a:rPr lang="en-US" dirty="0" smtClean="0"/>
              <a:t>I will practice good workstation security measures such as locking up diskettes when not in use, using screen savers with activated passwords appropriately, and position screens away from public view.</a:t>
            </a:r>
          </a:p>
          <a:p>
            <a:pPr lvl="0"/>
            <a:endParaRPr lang="en-US" dirty="0" smtClean="0"/>
          </a:p>
          <a:p>
            <a:pPr lvl="0"/>
            <a:r>
              <a:rPr lang="en-US" dirty="0" smtClean="0"/>
              <a:t>I will only access or use systems or devices I am officially authorized to access, and will not demonstrate the operation or function of systems or devices to unauthorized individuals.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HIPAA</a:t>
            </a:r>
            <a:endParaRPr lang="en-US" dirty="0"/>
          </a:p>
        </p:txBody>
      </p:sp>
      <p:sp>
        <p:nvSpPr>
          <p:cNvPr id="3" name="Content Placeholder 2"/>
          <p:cNvSpPr>
            <a:spLocks noGrp="1"/>
          </p:cNvSpPr>
          <p:nvPr>
            <p:ph sz="quarter" idx="1"/>
          </p:nvPr>
        </p:nvSpPr>
        <p:spPr/>
        <p:txBody>
          <a:bodyPr>
            <a:normAutofit/>
          </a:bodyPr>
          <a:lstStyle/>
          <a:p>
            <a:endParaRPr lang="en-US" sz="5400" dirty="0" smtClean="0"/>
          </a:p>
          <a:p>
            <a:r>
              <a:rPr lang="en-US" sz="5400" dirty="0" smtClean="0"/>
              <a:t>It is not just an </a:t>
            </a:r>
            <a:r>
              <a:rPr lang="en-US" sz="5400" b="1" dirty="0" smtClean="0"/>
              <a:t>IT</a:t>
            </a:r>
            <a:r>
              <a:rPr lang="en-US" sz="5400" dirty="0" smtClean="0"/>
              <a:t> thing!</a:t>
            </a:r>
            <a:endParaRPr lang="en-US" sz="5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Agreement – Cont’d</a:t>
            </a:r>
            <a:endParaRPr lang="en-US" dirty="0"/>
          </a:p>
        </p:txBody>
      </p:sp>
      <p:sp>
        <p:nvSpPr>
          <p:cNvPr id="3" name="Content Placeholder 2"/>
          <p:cNvSpPr>
            <a:spLocks noGrp="1"/>
          </p:cNvSpPr>
          <p:nvPr>
            <p:ph sz="quarter" idx="1"/>
          </p:nvPr>
        </p:nvSpPr>
        <p:spPr/>
        <p:txBody>
          <a:bodyPr/>
          <a:lstStyle/>
          <a:p>
            <a:pPr lvl="0"/>
            <a:r>
              <a:rPr lang="en-US" sz="2800" dirty="0" smtClean="0"/>
              <a:t>I will:</a:t>
            </a:r>
          </a:p>
          <a:p>
            <a:pPr lvl="1"/>
            <a:r>
              <a:rPr lang="en-US" sz="2400" dirty="0" smtClean="0"/>
              <a:t>use only my officially assigned user ID, password, etc.</a:t>
            </a:r>
          </a:p>
          <a:p>
            <a:pPr lvl="1"/>
            <a:r>
              <a:rPr lang="en-US" sz="2400" dirty="0" smtClean="0"/>
              <a:t>use only approved licensed software.</a:t>
            </a:r>
          </a:p>
          <a:p>
            <a:pPr lvl="1"/>
            <a:r>
              <a:rPr lang="en-US" sz="2400" dirty="0" smtClean="0"/>
              <a:t>use devices with virus protection software.</a:t>
            </a:r>
          </a:p>
          <a:p>
            <a:pPr lvl="1"/>
            <a:r>
              <a:rPr lang="en-US" sz="2400" dirty="0" smtClean="0"/>
              <a:t>report theft or loss of mobile devices (cell phones, PDAs, laptops, etc.) that store Confidential Information within 24 hrs.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Agreement – Cont’d</a:t>
            </a:r>
            <a:endParaRPr lang="en-US" dirty="0"/>
          </a:p>
        </p:txBody>
      </p:sp>
      <p:sp>
        <p:nvSpPr>
          <p:cNvPr id="3" name="Content Placeholder 2"/>
          <p:cNvSpPr>
            <a:spLocks noGrp="1"/>
          </p:cNvSpPr>
          <p:nvPr>
            <p:ph sz="quarter" idx="1"/>
          </p:nvPr>
        </p:nvSpPr>
        <p:spPr/>
        <p:txBody>
          <a:bodyPr>
            <a:normAutofit fontScale="92500" lnSpcReduction="10000"/>
          </a:bodyPr>
          <a:lstStyle/>
          <a:p>
            <a:pPr lvl="0"/>
            <a:r>
              <a:rPr lang="en-US" sz="2800" dirty="0" smtClean="0"/>
              <a:t>I will never: </a:t>
            </a:r>
          </a:p>
          <a:p>
            <a:pPr lvl="1"/>
            <a:r>
              <a:rPr lang="en-US" sz="2400" dirty="0" smtClean="0"/>
              <a:t>share or disclose user IDs or passwords, nor will I ask others to do so.</a:t>
            </a:r>
          </a:p>
          <a:p>
            <a:pPr lvl="1"/>
            <a:r>
              <a:rPr lang="en-US" sz="2400" dirty="0" smtClean="0"/>
              <a:t>use tools or techniques to break or exploit security measures.</a:t>
            </a:r>
          </a:p>
          <a:p>
            <a:pPr lvl="1"/>
            <a:r>
              <a:rPr lang="en-US" sz="2400" dirty="0" smtClean="0"/>
              <a:t>connect to unauthorized networks through the Company’s systems or devices.</a:t>
            </a:r>
          </a:p>
          <a:p>
            <a:pPr lvl="1"/>
            <a:r>
              <a:rPr lang="en-US" sz="2400" dirty="0" smtClean="0"/>
              <a:t>knowingly include, or cause to be included, any false, inaccurate or misleading entry in any record or report.</a:t>
            </a:r>
          </a:p>
          <a:p>
            <a:pPr lvl="1"/>
            <a:r>
              <a:rPr lang="en-US" sz="2400" dirty="0" smtClean="0"/>
              <a:t>knowingly or carelessly perform an act that could interfere with the normal operation of the Company’s systems or devices.</a:t>
            </a:r>
          </a:p>
          <a:p>
            <a:pPr lvl="1"/>
            <a:r>
              <a:rPr lang="en-US" sz="2400" dirty="0" smtClean="0"/>
              <a:t>attempt to monitor or tamper with another user's electronic communications or files.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Agreement – Cont’d</a:t>
            </a:r>
            <a:endParaRPr lang="en-US" dirty="0"/>
          </a:p>
        </p:txBody>
      </p:sp>
      <p:sp>
        <p:nvSpPr>
          <p:cNvPr id="3" name="Content Placeholder 2"/>
          <p:cNvSpPr>
            <a:spLocks noGrp="1"/>
          </p:cNvSpPr>
          <p:nvPr>
            <p:ph sz="quarter" idx="1"/>
          </p:nvPr>
        </p:nvSpPr>
        <p:spPr/>
        <p:txBody>
          <a:bodyPr/>
          <a:lstStyle/>
          <a:p>
            <a:pPr lvl="0"/>
            <a:r>
              <a:rPr lang="en-US" dirty="0" smtClean="0"/>
              <a:t>I will not disclose or discuss any Confidential Information with others, including friends or family, who do not have a need to know it.</a:t>
            </a:r>
          </a:p>
          <a:p>
            <a:pPr lvl="0"/>
            <a:endParaRPr lang="en-US" dirty="0" smtClean="0"/>
          </a:p>
          <a:p>
            <a:pPr lvl="0"/>
            <a:r>
              <a:rPr lang="en-US" dirty="0" smtClean="0"/>
              <a:t>I will not in any way copy, release, sell, loan, alter, or destroy any Confidential Information except as properly authorized.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Agreement – Cont’d</a:t>
            </a:r>
            <a:endParaRPr lang="en-US" dirty="0"/>
          </a:p>
        </p:txBody>
      </p:sp>
      <p:sp>
        <p:nvSpPr>
          <p:cNvPr id="3" name="Content Placeholder 2"/>
          <p:cNvSpPr>
            <a:spLocks noGrp="1"/>
          </p:cNvSpPr>
          <p:nvPr>
            <p:ph sz="quarter" idx="1"/>
          </p:nvPr>
        </p:nvSpPr>
        <p:spPr/>
        <p:txBody>
          <a:bodyPr/>
          <a:lstStyle/>
          <a:p>
            <a:pPr lvl="0"/>
            <a:r>
              <a:rPr lang="en-US" dirty="0" smtClean="0"/>
              <a:t>I will not make unauthorized transmissions, inquiries, modifications, or </a:t>
            </a:r>
            <a:r>
              <a:rPr lang="en-US" dirty="0" err="1" smtClean="0"/>
              <a:t>purgings</a:t>
            </a:r>
            <a:r>
              <a:rPr lang="en-US" dirty="0" smtClean="0"/>
              <a:t> of Confidential Information.</a:t>
            </a:r>
          </a:p>
          <a:p>
            <a:pPr lvl="0"/>
            <a:endParaRPr lang="en-US" dirty="0" smtClean="0"/>
          </a:p>
          <a:p>
            <a:pPr lvl="0"/>
            <a:r>
              <a:rPr lang="en-US" dirty="0" smtClean="0"/>
              <a:t>I will practice secure electronic communications by transmitting Confidential Information only to authorized entities, in accordance with approved security standards.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Agreement – Cont’d</a:t>
            </a:r>
            <a:endParaRPr lang="en-US" dirty="0"/>
          </a:p>
        </p:txBody>
      </p:sp>
      <p:sp>
        <p:nvSpPr>
          <p:cNvPr id="3" name="Content Placeholder 2"/>
          <p:cNvSpPr>
            <a:spLocks noGrp="1"/>
          </p:cNvSpPr>
          <p:nvPr>
            <p:ph sz="quarter" idx="1"/>
          </p:nvPr>
        </p:nvSpPr>
        <p:spPr/>
        <p:txBody>
          <a:bodyPr>
            <a:normAutofit fontScale="92500"/>
          </a:bodyPr>
          <a:lstStyle/>
          <a:p>
            <a:pPr lvl="0"/>
            <a:r>
              <a:rPr lang="en-US" dirty="0" smtClean="0"/>
              <a:t>I will only access electronic systems to review patient records for which my job responsibilities have a legitimate need to access for treatment, payment or healthcare operations.</a:t>
            </a:r>
          </a:p>
          <a:p>
            <a:pPr lvl="0"/>
            <a:endParaRPr lang="en-US" dirty="0" smtClean="0"/>
          </a:p>
          <a:p>
            <a:pPr lvl="0"/>
            <a:r>
              <a:rPr lang="en-US" dirty="0" smtClean="0"/>
              <a:t>I will notify my manager or appropriate Information Technology person if my password has been seen, disclosed, or otherwise compromised, and will report activity that violates this agreement, privacy and security policies, or any other incident that could have any adverse impact on Confidential Information.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Agreement – Cont’d</a:t>
            </a:r>
            <a:endParaRPr lang="en-US" dirty="0"/>
          </a:p>
        </p:txBody>
      </p:sp>
      <p:sp>
        <p:nvSpPr>
          <p:cNvPr id="3" name="Content Placeholder 2"/>
          <p:cNvSpPr>
            <a:spLocks noGrp="1"/>
          </p:cNvSpPr>
          <p:nvPr>
            <p:ph sz="quarter" idx="1"/>
          </p:nvPr>
        </p:nvSpPr>
        <p:spPr/>
        <p:txBody>
          <a:bodyPr/>
          <a:lstStyle/>
          <a:p>
            <a:pPr lvl="0"/>
            <a:r>
              <a:rPr lang="en-US" dirty="0" smtClean="0"/>
              <a:t>Upon termination, I will immediately return any documents or media containing Confidential Information to the Company. </a:t>
            </a:r>
          </a:p>
          <a:p>
            <a:pPr lvl="0"/>
            <a:endParaRPr lang="en-US" dirty="0" smtClean="0"/>
          </a:p>
          <a:p>
            <a:pPr lvl="0"/>
            <a:r>
              <a:rPr lang="en-US" dirty="0" smtClean="0"/>
              <a:t>I agree that my obligations under this Agreement will continue after termination of my employment, expiration of my contract, or my relationship ceases with the Company.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Agreement – Cont’d</a:t>
            </a:r>
            <a:endParaRPr lang="en-US" dirty="0"/>
          </a:p>
        </p:txBody>
      </p:sp>
      <p:sp>
        <p:nvSpPr>
          <p:cNvPr id="3" name="Content Placeholder 2"/>
          <p:cNvSpPr>
            <a:spLocks noGrp="1"/>
          </p:cNvSpPr>
          <p:nvPr>
            <p:ph sz="quarter" idx="1"/>
          </p:nvPr>
        </p:nvSpPr>
        <p:spPr/>
        <p:txBody>
          <a:bodyPr/>
          <a:lstStyle/>
          <a:p>
            <a:pPr lvl="0"/>
            <a:r>
              <a:rPr lang="en-US" dirty="0" smtClean="0"/>
              <a:t>I understand that violation of this Agreement may result in disciplinary action, up to and including termination of employment, suspension and loss of privileges, and/or termination of authorization to work within the Company, in accordance with the Company’s policies.</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Violations</a:t>
            </a:r>
            <a:endParaRPr lang="en-US" dirty="0"/>
          </a:p>
        </p:txBody>
      </p:sp>
      <p:sp>
        <p:nvSpPr>
          <p:cNvPr id="3" name="Content Placeholder 2"/>
          <p:cNvSpPr>
            <a:spLocks noGrp="1"/>
          </p:cNvSpPr>
          <p:nvPr>
            <p:ph sz="quarter" idx="1"/>
          </p:nvPr>
        </p:nvSpPr>
        <p:spPr/>
        <p:txBody>
          <a:bodyPr/>
          <a:lstStyle/>
          <a:p>
            <a:pPr algn="just"/>
            <a:r>
              <a:rPr lang="en-US" dirty="0" smtClean="0"/>
              <a:t>Any person, in any capacity (employee, contractor, external third-party, vendor, business associate, or the public at-large), may report – and </a:t>
            </a:r>
            <a:r>
              <a:rPr lang="en-US" u="sng" dirty="0" smtClean="0"/>
              <a:t>has a duty to report </a:t>
            </a:r>
            <a:r>
              <a:rPr lang="en-US" dirty="0" smtClean="0"/>
              <a:t>– any known or suspected security incident, without fear of reprisal or retribution, and to report it immediately. Reporting of a security incident may be done anonymously if desired. Security issues may be reported to:</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Violations – Cont’d</a:t>
            </a:r>
            <a:endParaRPr lang="en-US" dirty="0"/>
          </a:p>
        </p:txBody>
      </p:sp>
      <p:sp>
        <p:nvSpPr>
          <p:cNvPr id="3" name="Content Placeholder 2"/>
          <p:cNvSpPr>
            <a:spLocks noGrp="1"/>
          </p:cNvSpPr>
          <p:nvPr>
            <p:ph sz="quarter" idx="1"/>
          </p:nvPr>
        </p:nvSpPr>
        <p:spPr/>
        <p:txBody>
          <a:bodyPr>
            <a:normAutofit/>
          </a:bodyPr>
          <a:lstStyle/>
          <a:p>
            <a:r>
              <a:rPr lang="en-US" dirty="0" smtClean="0"/>
              <a:t>the user’s manager or department head, </a:t>
            </a:r>
          </a:p>
          <a:p>
            <a:endParaRPr lang="en-US" dirty="0" smtClean="0"/>
          </a:p>
          <a:p>
            <a:r>
              <a:rPr lang="en-US" dirty="0" smtClean="0"/>
              <a:t>the Facility Security Officer (FSO), </a:t>
            </a:r>
          </a:p>
          <a:p>
            <a:endParaRPr lang="en-US" dirty="0" smtClean="0"/>
          </a:p>
          <a:p>
            <a:r>
              <a:rPr lang="en-US" dirty="0" smtClean="0"/>
              <a:t>the Corporate Security Officer (CSO), </a:t>
            </a:r>
          </a:p>
          <a:p>
            <a:endParaRPr lang="en-US" dirty="0" smtClean="0"/>
          </a:p>
          <a:p>
            <a:r>
              <a:rPr lang="en-US" dirty="0" smtClean="0"/>
              <a:t>the SETMA Corporate Service Desk, </a:t>
            </a:r>
          </a:p>
          <a:p>
            <a:endParaRPr lang="en-US" dirty="0" smtClean="0"/>
          </a:p>
          <a:p>
            <a:r>
              <a:rPr lang="en-US" dirty="0" smtClean="0"/>
              <a:t> any member of Executive Management.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Violations to Report</a:t>
            </a:r>
            <a:endParaRPr lang="en-US" dirty="0"/>
          </a:p>
        </p:txBody>
      </p:sp>
      <p:sp>
        <p:nvSpPr>
          <p:cNvPr id="3" name="Content Placeholder 2"/>
          <p:cNvSpPr>
            <a:spLocks noGrp="1"/>
          </p:cNvSpPr>
          <p:nvPr>
            <p:ph sz="quarter" idx="1"/>
          </p:nvPr>
        </p:nvSpPr>
        <p:spPr/>
        <p:txBody>
          <a:bodyPr>
            <a:normAutofit/>
          </a:bodyPr>
          <a:lstStyle/>
          <a:p>
            <a:r>
              <a:rPr lang="en-US" dirty="0" smtClean="0"/>
              <a:t>Repeated violations of any security policies and standards currently in force by any user (e.g., repeated incidents of password sharing); </a:t>
            </a:r>
          </a:p>
          <a:p>
            <a:r>
              <a:rPr lang="en-US" dirty="0" smtClean="0"/>
              <a:t>Any security incident which involves the loss of data or inappropriate (accidental, inadvertent, or deliberate) disclosure or dissemination of EPHI. </a:t>
            </a:r>
          </a:p>
          <a:p>
            <a:r>
              <a:rPr lang="en-US" dirty="0" smtClean="0"/>
              <a:t>Attempted or successful use, disclosure, modification or destruction of data by unauthorized individuals</a:t>
            </a:r>
          </a:p>
          <a:p>
            <a:r>
              <a:rPr lang="en-US" dirty="0" smtClean="0"/>
              <a:t>Anyone disabling/bypassing information security controls (e.g., firewall bypassed, logging disabled);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HIPAA?</a:t>
            </a:r>
            <a:endParaRPr lang="en-US" dirty="0"/>
          </a:p>
        </p:txBody>
      </p:sp>
      <p:sp>
        <p:nvSpPr>
          <p:cNvPr id="3" name="Content Placeholder 2"/>
          <p:cNvSpPr>
            <a:spLocks noGrp="1"/>
          </p:cNvSpPr>
          <p:nvPr>
            <p:ph sz="quarter" idx="1"/>
          </p:nvPr>
        </p:nvSpPr>
        <p:spPr/>
        <p:txBody>
          <a:bodyPr/>
          <a:lstStyle/>
          <a:p>
            <a:r>
              <a:rPr lang="en-US" dirty="0" smtClean="0"/>
              <a:t>The Health Information Portability and Accountability Act – 1996</a:t>
            </a:r>
          </a:p>
          <a:p>
            <a:pPr>
              <a:buNone/>
            </a:pPr>
            <a:endParaRPr lang="en-US" dirty="0" smtClean="0"/>
          </a:p>
          <a:p>
            <a:r>
              <a:rPr lang="en-US" dirty="0" smtClean="0"/>
              <a:t>Two Sections</a:t>
            </a:r>
          </a:p>
          <a:p>
            <a:pPr lvl="1"/>
            <a:r>
              <a:rPr lang="en-US" dirty="0" smtClean="0"/>
              <a:t>Privacy</a:t>
            </a:r>
          </a:p>
          <a:p>
            <a:pPr lvl="1"/>
            <a:r>
              <a:rPr lang="en-US" dirty="0" smtClean="0"/>
              <a:t>Security</a:t>
            </a:r>
          </a:p>
          <a:p>
            <a:pPr lvl="2"/>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HIPAA People</a:t>
            </a:r>
            <a:endParaRPr lang="en-US" dirty="0"/>
          </a:p>
        </p:txBody>
      </p:sp>
      <p:sp>
        <p:nvSpPr>
          <p:cNvPr id="3" name="Content Placeholder 2"/>
          <p:cNvSpPr>
            <a:spLocks noGrp="1"/>
          </p:cNvSpPr>
          <p:nvPr>
            <p:ph sz="quarter" idx="1"/>
          </p:nvPr>
        </p:nvSpPr>
        <p:spPr/>
        <p:txBody>
          <a:bodyPr/>
          <a:lstStyle/>
          <a:p>
            <a:r>
              <a:rPr lang="en-US" dirty="0" smtClean="0"/>
              <a:t>Privacy Officer – Cindy Bright</a:t>
            </a:r>
          </a:p>
          <a:p>
            <a:r>
              <a:rPr lang="en-US" dirty="0" smtClean="0"/>
              <a:t>Security Officer – Richmond Holly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Privacy primarily defined:</a:t>
            </a:r>
          </a:p>
          <a:p>
            <a:pPr lvl="1"/>
            <a:r>
              <a:rPr lang="en-US" dirty="0" smtClean="0"/>
              <a:t>Who was covered by HIPAA</a:t>
            </a:r>
          </a:p>
          <a:p>
            <a:pPr lvl="1"/>
            <a:r>
              <a:rPr lang="en-US" dirty="0" smtClean="0"/>
              <a:t>Defined PHI (protected health information)</a:t>
            </a:r>
          </a:p>
          <a:p>
            <a:pPr lvl="2"/>
            <a:r>
              <a:rPr lang="en-US" dirty="0" smtClean="0"/>
              <a:t>Name, DOB, SS#</a:t>
            </a:r>
          </a:p>
          <a:p>
            <a:pPr lvl="2"/>
            <a:r>
              <a:rPr lang="en-US" dirty="0" smtClean="0"/>
              <a:t>Any information that could be linked to an individual</a:t>
            </a:r>
          </a:p>
          <a:p>
            <a:pPr lvl="1"/>
            <a:r>
              <a:rPr lang="en-US" dirty="0" smtClean="0"/>
              <a:t>How CE could use Patient Data</a:t>
            </a:r>
          </a:p>
          <a:p>
            <a:pPr lvl="2"/>
            <a:r>
              <a:rPr lang="en-US" dirty="0" smtClean="0"/>
              <a:t>Treatment</a:t>
            </a:r>
          </a:p>
          <a:p>
            <a:pPr lvl="2"/>
            <a:r>
              <a:rPr lang="en-US" dirty="0" smtClean="0"/>
              <a:t>Payment</a:t>
            </a:r>
          </a:p>
          <a:p>
            <a:pPr lvl="2"/>
            <a:r>
              <a:rPr lang="en-US" dirty="0" smtClean="0"/>
              <a:t>Operations</a:t>
            </a:r>
          </a:p>
          <a:p>
            <a:pPr lvl="1"/>
            <a:r>
              <a:rPr lang="en-US" dirty="0" smtClean="0"/>
              <a:t>Defined Patients Rights</a:t>
            </a:r>
          </a:p>
          <a:p>
            <a:pPr lvl="2"/>
            <a:r>
              <a:rPr lang="en-US" dirty="0" smtClean="0"/>
              <a:t>Notice of Privacy Practices</a:t>
            </a:r>
          </a:p>
          <a:p>
            <a:pPr lvl="2"/>
            <a:r>
              <a:rPr lang="en-US" dirty="0" smtClean="0"/>
              <a:t>HIPAA Authorization</a:t>
            </a:r>
          </a:p>
          <a:p>
            <a:pPr lvl="2"/>
            <a:r>
              <a:rPr lang="en-US" dirty="0" smtClean="0"/>
              <a:t>Copy of Chart</a:t>
            </a:r>
          </a:p>
          <a:p>
            <a:pPr lvl="2"/>
            <a:r>
              <a:rPr lang="en-US" dirty="0" smtClean="0"/>
              <a:t>Accounting of Disclosures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linds(horizontal)">
                                      <p:cBhvr>
                                        <p:cTn id="33" dur="500"/>
                                        <p:tgtEl>
                                          <p:spTgt spid="3">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blinds(horizontal)">
                                      <p:cBhvr>
                                        <p:cTn id="38" dur="500"/>
                                        <p:tgtEl>
                                          <p:spTgt spid="3">
                                            <p:txEl>
                                              <p:pRg st="9" end="9"/>
                                            </p:txEl>
                                          </p:spTgt>
                                        </p:tgtEl>
                                      </p:cBhvr>
                                    </p:animEffect>
                                  </p:childTnLst>
                                </p:cTn>
                              </p:par>
                              <p:par>
                                <p:cTn id="39" presetID="3" presetClass="entr" presetSubtype="10"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blinds(horizontal)">
                                      <p:cBhvr>
                                        <p:cTn id="41" dur="500"/>
                                        <p:tgtEl>
                                          <p:spTgt spid="3">
                                            <p:txEl>
                                              <p:pRg st="10" end="10"/>
                                            </p:txEl>
                                          </p:spTgt>
                                        </p:tgtEl>
                                      </p:cBhvr>
                                    </p:animEffect>
                                  </p:childTnLst>
                                </p:cTn>
                              </p:par>
                              <p:par>
                                <p:cTn id="42" presetID="3" presetClass="entr" presetSubtype="10" fill="hold" nodeType="with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blinds(horizontal)">
                                      <p:cBhvr>
                                        <p:cTn id="44" dur="500"/>
                                        <p:tgtEl>
                                          <p:spTgt spid="3">
                                            <p:txEl>
                                              <p:pRg st="11" end="11"/>
                                            </p:txEl>
                                          </p:spTgt>
                                        </p:tgtEl>
                                      </p:cBhvr>
                                    </p:animEffect>
                                  </p:childTnLst>
                                </p:cTn>
                              </p:par>
                              <p:par>
                                <p:cTn id="45" presetID="3" presetClass="entr" presetSubtype="10" fill="hold"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blinds(horizontal)">
                                      <p:cBhvr>
                                        <p:cTn id="47" dur="500"/>
                                        <p:tgtEl>
                                          <p:spTgt spid="3">
                                            <p:txEl>
                                              <p:pRg st="12" end="12"/>
                                            </p:txEl>
                                          </p:spTgt>
                                        </p:tgtEl>
                                      </p:cBhvr>
                                    </p:animEffect>
                                  </p:childTnLst>
                                </p:cTn>
                              </p:par>
                              <p:par>
                                <p:cTn id="48" presetID="3" presetClass="entr" presetSubtype="10" fill="hold" nodeType="withEffect">
                                  <p:stCondLst>
                                    <p:cond delay="0"/>
                                  </p:stCondLst>
                                  <p:childTnLst>
                                    <p:set>
                                      <p:cBhvr>
                                        <p:cTn id="49" dur="1" fill="hold">
                                          <p:stCondLst>
                                            <p:cond delay="0"/>
                                          </p:stCondLst>
                                        </p:cTn>
                                        <p:tgtEl>
                                          <p:spTgt spid="3">
                                            <p:txEl>
                                              <p:pRg st="13" end="13"/>
                                            </p:txEl>
                                          </p:spTgt>
                                        </p:tgtEl>
                                        <p:attrNameLst>
                                          <p:attrName>style.visibility</p:attrName>
                                        </p:attrNameLst>
                                      </p:cBhvr>
                                      <p:to>
                                        <p:strVal val="visible"/>
                                      </p:to>
                                    </p:set>
                                    <p:animEffect transition="in" filter="blinds(horizontal)">
                                      <p:cBhvr>
                                        <p:cTn id="50"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Security Rule:</a:t>
            </a:r>
          </a:p>
          <a:p>
            <a:endParaRPr lang="en-US" dirty="0" smtClean="0"/>
          </a:p>
          <a:p>
            <a:pPr lvl="1"/>
            <a:r>
              <a:rPr lang="en-US" dirty="0" smtClean="0"/>
              <a:t>Establishes national standards to protect individuals’ electronic personal health information that is created, received, used, or maintained by a covered entity. </a:t>
            </a:r>
          </a:p>
          <a:p>
            <a:pPr lvl="1"/>
            <a:endParaRPr lang="en-US" dirty="0" smtClean="0"/>
          </a:p>
          <a:p>
            <a:pPr lvl="1"/>
            <a:r>
              <a:rPr lang="en-US" dirty="0" smtClean="0"/>
              <a:t>Requires appropriate administrative, physical and technical safeguards to ensure the confidentiality, integrity, and security of electronic protected health information. </a:t>
            </a:r>
          </a:p>
          <a:p>
            <a:pPr lvl="2"/>
            <a:r>
              <a:rPr lang="en-US" dirty="0" smtClean="0"/>
              <a:t>Requires Policies and Procedures</a:t>
            </a:r>
          </a:p>
          <a:p>
            <a:pPr lvl="2"/>
            <a:r>
              <a:rPr lang="en-US" dirty="0" smtClean="0"/>
              <a:t>Requires Annual Risk Analysis</a:t>
            </a:r>
          </a:p>
          <a:p>
            <a:pPr lvl="2"/>
            <a:r>
              <a:rPr lang="en-US" dirty="0" smtClean="0"/>
              <a:t>Requires Implementation of certain technologies</a:t>
            </a:r>
          </a:p>
          <a:p>
            <a:pPr lvl="2">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blinds(horizontal)">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haven’t we done this before?</a:t>
            </a:r>
            <a:endParaRPr lang="en-US" dirty="0"/>
          </a:p>
        </p:txBody>
      </p:sp>
      <p:sp>
        <p:nvSpPr>
          <p:cNvPr id="3" name="Content Placeholder 2"/>
          <p:cNvSpPr>
            <a:spLocks noGrp="1"/>
          </p:cNvSpPr>
          <p:nvPr>
            <p:ph sz="quarter" idx="1"/>
          </p:nvPr>
        </p:nvSpPr>
        <p:spPr/>
        <p:txBody>
          <a:bodyPr/>
          <a:lstStyle/>
          <a:p>
            <a:r>
              <a:rPr lang="en-US" dirty="0" smtClean="0"/>
              <a:t>Originally HIPAA was complaint driven.</a:t>
            </a:r>
          </a:p>
          <a:p>
            <a:endParaRPr lang="en-US" dirty="0" smtClean="0"/>
          </a:p>
          <a:p>
            <a:pPr lvl="1"/>
            <a:r>
              <a:rPr lang="en-US" dirty="0" smtClean="0"/>
              <a:t>We did some of it…</a:t>
            </a:r>
          </a:p>
          <a:p>
            <a:pPr lvl="1"/>
            <a:endParaRPr lang="en-US" dirty="0" smtClean="0"/>
          </a:p>
          <a:p>
            <a:pPr lvl="1"/>
            <a:r>
              <a:rPr lang="en-US" dirty="0" smtClean="0"/>
              <a:t>No real motive to follow expensive, difficult rules.</a:t>
            </a:r>
          </a:p>
          <a:p>
            <a:pPr lvl="1"/>
            <a:endParaRPr lang="en-US" dirty="0" smtClean="0"/>
          </a:p>
          <a:p>
            <a:pPr lvl="1"/>
            <a:r>
              <a:rPr lang="en-US" dirty="0" smtClean="0"/>
              <a:t>If a patient did not complain…nothing happened.</a:t>
            </a:r>
          </a:p>
          <a:p>
            <a:pPr lvl="1"/>
            <a:endParaRPr lang="en-US" dirty="0" smtClean="0"/>
          </a:p>
          <a:p>
            <a:pPr lvl="1"/>
            <a:r>
              <a:rPr lang="en-US" dirty="0" smtClean="0"/>
              <a:t>SETMA went 10 years with 1 complaint</a:t>
            </a:r>
          </a:p>
          <a:p>
            <a:pPr lvl="1"/>
            <a:endParaRPr lang="en-US" dirty="0" smtClean="0"/>
          </a:p>
          <a:p>
            <a:pPr lvl="1"/>
            <a:endParaRPr lang="en-US" dirty="0" smtClean="0"/>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has changed?</a:t>
            </a:r>
            <a:endParaRPr lang="en-US" dirty="0"/>
          </a:p>
        </p:txBody>
      </p:sp>
      <p:sp>
        <p:nvSpPr>
          <p:cNvPr id="3" name="Content Placeholder 2"/>
          <p:cNvSpPr>
            <a:spLocks noGrp="1"/>
          </p:cNvSpPr>
          <p:nvPr>
            <p:ph sz="quarter" idx="1"/>
          </p:nvPr>
        </p:nvSpPr>
        <p:spPr/>
        <p:txBody>
          <a:bodyPr/>
          <a:lstStyle/>
          <a:p>
            <a:r>
              <a:rPr lang="en-US" dirty="0" smtClean="0"/>
              <a:t>Proactive Audits</a:t>
            </a:r>
          </a:p>
          <a:p>
            <a:pPr lvl="1"/>
            <a:r>
              <a:rPr lang="en-US" dirty="0" smtClean="0"/>
              <a:t>20 random audits prior to April 2012</a:t>
            </a:r>
          </a:p>
          <a:p>
            <a:pPr lvl="1"/>
            <a:r>
              <a:rPr lang="en-US" dirty="0" smtClean="0"/>
              <a:t>150 random audits between April and End of 2012</a:t>
            </a:r>
          </a:p>
          <a:p>
            <a:pPr lvl="1"/>
            <a:r>
              <a:rPr lang="en-US" dirty="0" smtClean="0"/>
              <a:t>More to come in 2013</a:t>
            </a:r>
          </a:p>
          <a:p>
            <a:pPr lvl="1"/>
            <a:endParaRPr lang="en-US" dirty="0" smtClean="0"/>
          </a:p>
          <a:p>
            <a:r>
              <a:rPr lang="en-US" dirty="0" smtClean="0"/>
              <a:t>Holding individuals personally accountable</a:t>
            </a:r>
          </a:p>
          <a:p>
            <a:pPr lvl="1"/>
            <a:r>
              <a:rPr lang="en-US" dirty="0" smtClean="0"/>
              <a:t>People can go to jail for wrongful disclosures</a:t>
            </a:r>
          </a:p>
          <a:p>
            <a:endParaRPr lang="en-US" dirty="0" smtClean="0"/>
          </a:p>
          <a:p>
            <a:r>
              <a:rPr lang="en-US" dirty="0" smtClean="0"/>
              <a:t>Mandatory Self Reporting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linds(horizontal)">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HIPAA Audit?</a:t>
            </a:r>
            <a:endParaRPr lang="en-US" dirty="0"/>
          </a:p>
        </p:txBody>
      </p:sp>
      <p:sp>
        <p:nvSpPr>
          <p:cNvPr id="3" name="Content Placeholder 2"/>
          <p:cNvSpPr>
            <a:spLocks noGrp="1"/>
          </p:cNvSpPr>
          <p:nvPr>
            <p:ph sz="quarter" idx="1"/>
          </p:nvPr>
        </p:nvSpPr>
        <p:spPr/>
        <p:txBody>
          <a:bodyPr/>
          <a:lstStyle/>
          <a:p>
            <a:r>
              <a:rPr lang="en-US" dirty="0" smtClean="0"/>
              <a:t>Show that you have all the policies and procedures required by HIPAA in place.</a:t>
            </a:r>
          </a:p>
          <a:p>
            <a:pPr>
              <a:buNone/>
            </a:pPr>
            <a:endParaRPr lang="en-US" dirty="0" smtClean="0"/>
          </a:p>
          <a:p>
            <a:r>
              <a:rPr lang="en-US" dirty="0" smtClean="0"/>
              <a:t>Show you have been using them.</a:t>
            </a:r>
          </a:p>
          <a:p>
            <a:pPr lvl="1"/>
            <a:r>
              <a:rPr lang="en-US" dirty="0" smtClean="0"/>
              <a:t>Training policy, training materials, training rosters.</a:t>
            </a:r>
          </a:p>
          <a:p>
            <a:pPr lvl="1"/>
            <a:r>
              <a:rPr lang="en-US" dirty="0" smtClean="0"/>
              <a:t>Security incident policy, security incident reports.</a:t>
            </a:r>
          </a:p>
          <a:p>
            <a:endParaRPr lang="en-US" dirty="0" smtClean="0"/>
          </a:p>
          <a:p>
            <a:r>
              <a:rPr lang="en-US" dirty="0" smtClean="0"/>
              <a:t>2-week notice.  Once you get notified it is too late to do anything.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
      <a:dk1>
        <a:srgbClr val="6F1833"/>
      </a:dk1>
      <a:lt1>
        <a:srgbClr val="6F1833"/>
      </a:lt1>
      <a:dk2>
        <a:srgbClr val="C27984"/>
      </a:dk2>
      <a:lt2>
        <a:srgbClr val="EFEFEF"/>
      </a:lt2>
      <a:accent1>
        <a:srgbClr val="6F1833"/>
      </a:accent1>
      <a:accent2>
        <a:srgbClr val="C27984"/>
      </a:accent2>
      <a:accent3>
        <a:srgbClr val="C27984"/>
      </a:accent3>
      <a:accent4>
        <a:srgbClr val="6F1833"/>
      </a:accent4>
      <a:accent5>
        <a:srgbClr val="C27984"/>
      </a:accent5>
      <a:accent6>
        <a:srgbClr val="6F1833"/>
      </a:accent6>
      <a:hlink>
        <a:srgbClr val="C27984"/>
      </a:hlink>
      <a:folHlink>
        <a:srgbClr val="919191"/>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2199</TotalTime>
  <Words>3164</Words>
  <Application>Microsoft Office PowerPoint</Application>
  <PresentationFormat>On-screen Show (4:3)</PresentationFormat>
  <Paragraphs>367</Paragraphs>
  <Slides>40</Slides>
  <Notes>34</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Civic</vt:lpstr>
      <vt:lpstr>SETMA HIPAA Training</vt:lpstr>
      <vt:lpstr>SETMA &amp; The Mayo Clinic</vt:lpstr>
      <vt:lpstr>HIPAA</vt:lpstr>
      <vt:lpstr>What is HIPAA?</vt:lpstr>
      <vt:lpstr>Privacy</vt:lpstr>
      <vt:lpstr>Security</vt:lpstr>
      <vt:lpstr>Why haven’t we done this before?</vt:lpstr>
      <vt:lpstr>What has changed?</vt:lpstr>
      <vt:lpstr>What is a HIPAA Audit?</vt:lpstr>
      <vt:lpstr>Common HIPAA Security Issues</vt:lpstr>
      <vt:lpstr>What is today for?</vt:lpstr>
      <vt:lpstr>Horror Stories</vt:lpstr>
      <vt:lpstr>Horror Stories – Cont’d</vt:lpstr>
      <vt:lpstr>Personal Accountability</vt:lpstr>
      <vt:lpstr>Examples of Personal Accountability</vt:lpstr>
      <vt:lpstr>Mandatory Self Reporting</vt:lpstr>
      <vt:lpstr>What is a Breach?</vt:lpstr>
      <vt:lpstr>Primary Concepts</vt:lpstr>
      <vt:lpstr>Life Cycle of Data</vt:lpstr>
      <vt:lpstr>What is SETMA Doing?</vt:lpstr>
      <vt:lpstr>What is SETMA Doing? - Contd</vt:lpstr>
      <vt:lpstr>Passwords &amp; PINs</vt:lpstr>
      <vt:lpstr>Workstation Security</vt:lpstr>
      <vt:lpstr>Policies &amp; Procedures</vt:lpstr>
      <vt:lpstr>Information Security Agreement</vt:lpstr>
      <vt:lpstr>Slide 26</vt:lpstr>
      <vt:lpstr>IS Agreement – Cont’d</vt:lpstr>
      <vt:lpstr>IS Agreement – Cont’d</vt:lpstr>
      <vt:lpstr>IS Agreement – Cont’d</vt:lpstr>
      <vt:lpstr>IS Agreement – Cont’d</vt:lpstr>
      <vt:lpstr>IS Agreement – Cont’d</vt:lpstr>
      <vt:lpstr>IS Agreement – Cont’d</vt:lpstr>
      <vt:lpstr>IS Agreement – Cont’d</vt:lpstr>
      <vt:lpstr>IS Agreement – Cont’d</vt:lpstr>
      <vt:lpstr>IS Agreement – Cont’d</vt:lpstr>
      <vt:lpstr>IS Agreement – Cont’d</vt:lpstr>
      <vt:lpstr>Reporting Violations</vt:lpstr>
      <vt:lpstr>Reporting Violations – Cont’d</vt:lpstr>
      <vt:lpstr>Examples of  Violations to Report</vt:lpstr>
      <vt:lpstr>HIPAA People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Richmond E. Holly</dc:creator>
  <cp:lastModifiedBy>Richmond E. Holly</cp:lastModifiedBy>
  <cp:revision>119</cp:revision>
  <dcterms:created xsi:type="dcterms:W3CDTF">2012-09-26T14:17:28Z</dcterms:created>
  <dcterms:modified xsi:type="dcterms:W3CDTF">2012-10-03T13:27:39Z</dcterms:modified>
</cp:coreProperties>
</file>