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0" r:id="rId3"/>
    <p:sldId id="261" r:id="rId4"/>
    <p:sldId id="305" r:id="rId5"/>
    <p:sldId id="306" r:id="rId6"/>
    <p:sldId id="307" r:id="rId7"/>
    <p:sldId id="264" r:id="rId8"/>
    <p:sldId id="308" r:id="rId9"/>
    <p:sldId id="309" r:id="rId10"/>
    <p:sldId id="266" r:id="rId11"/>
    <p:sldId id="267" r:id="rId12"/>
    <p:sldId id="310" r:id="rId13"/>
    <p:sldId id="314" r:id="rId14"/>
    <p:sldId id="311" r:id="rId15"/>
    <p:sldId id="323" r:id="rId16"/>
    <p:sldId id="315" r:id="rId17"/>
    <p:sldId id="316" r:id="rId18"/>
    <p:sldId id="317" r:id="rId19"/>
    <p:sldId id="319" r:id="rId20"/>
    <p:sldId id="320" r:id="rId21"/>
    <p:sldId id="282" r:id="rId22"/>
    <p:sldId id="283" r:id="rId23"/>
    <p:sldId id="284" r:id="rId24"/>
    <p:sldId id="285" r:id="rId25"/>
    <p:sldId id="286" r:id="rId26"/>
    <p:sldId id="287" r:id="rId27"/>
    <p:sldId id="288" r:id="rId28"/>
    <p:sldId id="324" r:id="rId29"/>
    <p:sldId id="295" r:id="rId30"/>
    <p:sldId id="296" r:id="rId31"/>
    <p:sldId id="297" r:id="rId32"/>
    <p:sldId id="298" r:id="rId33"/>
    <p:sldId id="299" r:id="rId34"/>
    <p:sldId id="300" r:id="rId35"/>
    <p:sldId id="301" r:id="rId36"/>
    <p:sldId id="302" r:id="rId37"/>
    <p:sldId id="303" r:id="rId38"/>
    <p:sldId id="304" r:id="rId39"/>
  </p:sldIdLst>
  <p:sldSz cx="9144000" cy="6858000" type="screen4x3"/>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p:cViewPr varScale="1">
        <p:scale>
          <a:sx n="81" d="100"/>
          <a:sy n="81" d="100"/>
        </p:scale>
        <p:origin x="1507"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34969" y="0"/>
            <a:ext cx="3010323" cy="460375"/>
          </a:xfrm>
          <a:prstGeom prst="rect">
            <a:avLst/>
          </a:prstGeom>
        </p:spPr>
        <p:txBody>
          <a:bodyPr vert="horz" lIns="92309" tIns="46154" rIns="92309" bIns="46154" rtlCol="0"/>
          <a:lstStyle>
            <a:lvl1pPr algn="r">
              <a:defRPr sz="1200"/>
            </a:lvl1pPr>
          </a:lstStyle>
          <a:p>
            <a:fld id="{ADE710B2-8C62-4BD6-86DA-96FFF2A3415C}" type="datetimeFigureOut">
              <a:rPr lang="en-US" smtClean="0"/>
              <a:pPr/>
              <a:t>8/23/2020</a:t>
            </a:fld>
            <a:endParaRPr lang="en-US" dirty="0"/>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4690" y="4373563"/>
            <a:ext cx="5557520" cy="4143375"/>
          </a:xfrm>
          <a:prstGeom prst="rect">
            <a:avLst/>
          </a:prstGeom>
        </p:spPr>
        <p:txBody>
          <a:bodyPr vert="horz" lIns="92309" tIns="46154" rIns="92309" bIns="461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45527"/>
            <a:ext cx="3010323" cy="460375"/>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745527"/>
            <a:ext cx="3010323" cy="460375"/>
          </a:xfrm>
          <a:prstGeom prst="rect">
            <a:avLst/>
          </a:prstGeom>
        </p:spPr>
        <p:txBody>
          <a:bodyPr vert="horz" lIns="92309" tIns="46154" rIns="92309" bIns="46154" rtlCol="0" anchor="b"/>
          <a:lstStyle>
            <a:lvl1pPr algn="r">
              <a:defRPr sz="1200"/>
            </a:lvl1pPr>
          </a:lstStyle>
          <a:p>
            <a:fld id="{937C7DCB-FAAC-421B-B97F-0B1FA76305F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97C60E-C150-41F0-89CE-B2A11F176223}"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6C3178-D80A-494B-8675-0DCB1332622B}" type="slidenum">
              <a:rPr lang="en-US" smtClean="0"/>
              <a:pPr fontAlgn="base">
                <a:spcBef>
                  <a:spcPct val="0"/>
                </a:spcBef>
                <a:spcAft>
                  <a:spcPct val="0"/>
                </a:spcAft>
                <a:defRPr/>
              </a:pPr>
              <a:t>34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A392A6-94F0-4714-A028-D9847B0FEAA5}" type="slidenum">
              <a:rPr lang="en-US" smtClean="0"/>
              <a:pPr fontAlgn="base">
                <a:spcBef>
                  <a:spcPct val="0"/>
                </a:spcBef>
                <a:spcAft>
                  <a:spcPct val="0"/>
                </a:spcAft>
                <a:defRPr/>
              </a:pPr>
              <a:t>35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EB5963-2C7C-4E79-8DAA-F53207C86E93}" type="slidenum">
              <a:rPr lang="en-US" smtClean="0"/>
              <a:pPr fontAlgn="base">
                <a:spcBef>
                  <a:spcPct val="0"/>
                </a:spcBef>
                <a:spcAft>
                  <a:spcPct val="0"/>
                </a:spcAft>
                <a:defRPr/>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A41892-4664-4579-9DB2-75A6172B1A1D}" type="slidenum">
              <a:rPr lang="en-US" smtClean="0"/>
              <a:pPr fontAlgn="base">
                <a:spcBef>
                  <a:spcPct val="0"/>
                </a:spcBef>
                <a:spcAft>
                  <a:spcPct val="0"/>
                </a:spcAft>
                <a:defRPr/>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6C3178-D80A-494B-8675-0DCB1332622B}" type="slidenum">
              <a:rPr lang="en-US" smtClean="0"/>
              <a:pPr fontAlgn="base">
                <a:spcBef>
                  <a:spcPct val="0"/>
                </a:spcBef>
                <a:spcAft>
                  <a:spcPct val="0"/>
                </a:spcAft>
                <a:defRPr/>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14F300-5C0A-4708-8B40-DD1652781572}" type="slidenum">
              <a:rPr lang="en-US" smtClean="0"/>
              <a:pPr fontAlgn="base">
                <a:spcBef>
                  <a:spcPct val="0"/>
                </a:spcBef>
                <a:spcAft>
                  <a:spcPct val="0"/>
                </a:spcAft>
                <a:defRPr/>
              </a:pPr>
              <a:t>29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17907B-2517-43A2-AFD1-AA1A4AF752F9}" type="slidenum">
              <a:rPr lang="en-US" smtClean="0"/>
              <a:pPr fontAlgn="base">
                <a:spcBef>
                  <a:spcPct val="0"/>
                </a:spcBef>
                <a:spcAft>
                  <a:spcPct val="0"/>
                </a:spcAft>
                <a:defRPr/>
              </a:pPr>
              <a:t>30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3152A4-1DA0-417F-9A5C-E72902A780FD}" type="slidenum">
              <a:rPr lang="en-US" smtClean="0"/>
              <a:pPr fontAlgn="base">
                <a:spcBef>
                  <a:spcPct val="0"/>
                </a:spcBef>
                <a:spcAft>
                  <a:spcPct val="0"/>
                </a:spcAft>
                <a:defRPr/>
              </a:pPr>
              <a:t>31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2EF7F3-BD34-48BE-8EEE-DFC057C9959B}" type="slidenum">
              <a:rPr lang="en-US" smtClean="0"/>
              <a:pPr fontAlgn="base">
                <a:spcBef>
                  <a:spcPct val="0"/>
                </a:spcBef>
                <a:spcAft>
                  <a:spcPct val="0"/>
                </a:spcAft>
                <a:defRPr/>
              </a:pPr>
              <a:t>32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5BDC24-770D-4DC1-BC16-4DEC7E6745CA}" type="slidenum">
              <a:rPr lang="en-US" smtClean="0"/>
              <a:pPr fontAlgn="base">
                <a:spcBef>
                  <a:spcPct val="0"/>
                </a:spcBef>
                <a:spcAft>
                  <a:spcPct val="0"/>
                </a:spcAft>
                <a:defRPr/>
              </a:pPr>
              <a:t>33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r>
              <a:rPr lang="en-US" dirty="0"/>
              <a:t>3/28/2008</a:t>
            </a:r>
            <a:endParaRPr dirty="0"/>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US" dirty="0"/>
              <a:t>‹#›</a:t>
            </a:r>
            <a:endParaRPr dirty="0"/>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DF28FB93-0A08-4E7D-8E63-9EFA29F1E093}" type="slidenum">
              <a:rPr/>
              <a:pPr/>
              <a:t>‹#›</a:t>
            </a:fld>
            <a:endParaRPr dirty="0"/>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dirty="0"/>
              <a:t>3/28/2008</a:t>
            </a:r>
            <a:endParaRPr dirty="0"/>
          </a:p>
        </p:txBody>
      </p:sp>
      <p:sp>
        <p:nvSpPr>
          <p:cNvPr id="5" name="Footer Placeholder 4"/>
          <p:cNvSpPr>
            <a:spLocks noGrp="1"/>
          </p:cNvSpPr>
          <p:nvPr>
            <p:ph type="ftr" sz="quarter" idx="11"/>
          </p:nvPr>
        </p:nvSpPr>
        <p:spPr/>
        <p:txBody>
          <a:bodyPr/>
          <a:lstStyle/>
          <a:p>
            <a:r>
              <a:rPr lang="en-US" dirty="0"/>
              <a:t>‹#›</a:t>
            </a:r>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dirty="0"/>
              <a:t>3/28/2008</a:t>
            </a:r>
            <a:endParaRPr dirty="0"/>
          </a:p>
        </p:txBody>
      </p:sp>
      <p:sp>
        <p:nvSpPr>
          <p:cNvPr id="5" name="Footer Placeholder 4"/>
          <p:cNvSpPr>
            <a:spLocks noGrp="1"/>
          </p:cNvSpPr>
          <p:nvPr>
            <p:ph type="ftr" sz="quarter" idx="11"/>
          </p:nvPr>
        </p:nvSpPr>
        <p:spPr/>
        <p:txBody>
          <a:bodyPr/>
          <a:lstStyle/>
          <a:p>
            <a:r>
              <a:rPr lang="en-US" dirty="0"/>
              <a:t>‹#›</a:t>
            </a:r>
            <a:endParaRPr dirty="0"/>
          </a:p>
        </p:txBody>
      </p:sp>
      <p:sp>
        <p:nvSpPr>
          <p:cNvPr id="6" name="Slide Number Placeholder 5"/>
          <p:cNvSpPr>
            <a:spLocks noGrp="1"/>
          </p:cNvSpPr>
          <p:nvPr>
            <p:ph type="sldNum" sz="quarter" idx="12"/>
          </p:nvPr>
        </p:nvSpPr>
        <p:spPr>
          <a:xfrm>
            <a:off x="7848600" y="533400"/>
            <a:ext cx="762000" cy="609600"/>
          </a:xfrm>
        </p:spPr>
        <p:txBody>
          <a:bodyPr/>
          <a:lstStyle/>
          <a:p>
            <a:fld id="{DF28FB93-0A08-4E7D-8E63-9EFA29F1E093}" type="slidenum">
              <a:rPr/>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dirty="0"/>
              <a:t>3/28/2008</a:t>
            </a:r>
            <a:endParaRPr dirty="0"/>
          </a:p>
        </p:txBody>
      </p:sp>
      <p:sp>
        <p:nvSpPr>
          <p:cNvPr id="5" name="Footer Placeholder 4"/>
          <p:cNvSpPr>
            <a:spLocks noGrp="1"/>
          </p:cNvSpPr>
          <p:nvPr>
            <p:ph type="ftr" sz="quarter" idx="11"/>
          </p:nvPr>
        </p:nvSpPr>
        <p:spPr/>
        <p:txBody>
          <a:bodyPr/>
          <a:lstStyle/>
          <a:p>
            <a:r>
              <a:rPr lang="en-US" dirty="0"/>
              <a:t>‹#›</a:t>
            </a:r>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r>
              <a:rPr lang="en-US" dirty="0"/>
              <a:t>3/28/2008</a:t>
            </a:r>
            <a:endParaRPr dirty="0"/>
          </a:p>
        </p:txBody>
      </p:sp>
      <p:sp>
        <p:nvSpPr>
          <p:cNvPr id="5" name="Footer Placeholder 4"/>
          <p:cNvSpPr>
            <a:spLocks noGrp="1"/>
          </p:cNvSpPr>
          <p:nvPr>
            <p:ph type="ftr" sz="quarter" idx="11"/>
          </p:nvPr>
        </p:nvSpPr>
        <p:spPr>
          <a:xfrm>
            <a:off x="1892808" y="6556248"/>
            <a:ext cx="1673352" cy="228600"/>
          </a:xfrm>
        </p:spPr>
        <p:txBody>
          <a:bodyPr/>
          <a:lstStyle/>
          <a:p>
            <a:r>
              <a:rPr lang="en-US" dirty="0"/>
              <a:t>‹#›</a:t>
            </a:r>
            <a:endParaRPr dirty="0"/>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DF28FB93-0A08-4E7D-8E63-9EFA29F1E093}" type="slidenum">
              <a: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dirty="0"/>
              <a:t>3/28/2008</a:t>
            </a:r>
            <a:endParaRPr dirty="0"/>
          </a:p>
        </p:txBody>
      </p:sp>
      <p:sp>
        <p:nvSpPr>
          <p:cNvPr id="6" name="Footer Placeholder 5"/>
          <p:cNvSpPr>
            <a:spLocks noGrp="1"/>
          </p:cNvSpPr>
          <p:nvPr>
            <p:ph type="ftr" sz="quarter" idx="11"/>
          </p:nvPr>
        </p:nvSpPr>
        <p:spPr/>
        <p:txBody>
          <a:bodyPr/>
          <a:lstStyle/>
          <a:p>
            <a:r>
              <a:rPr lang="en-US" dirty="0"/>
              <a:t>‹#›</a:t>
            </a:r>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r>
              <a:rPr lang="en-US" dirty="0"/>
              <a:t>3/28/2008</a:t>
            </a:r>
            <a:endParaRPr dirty="0"/>
          </a:p>
        </p:txBody>
      </p:sp>
      <p:sp>
        <p:nvSpPr>
          <p:cNvPr id="8" name="Footer Placeholder 7"/>
          <p:cNvSpPr>
            <a:spLocks noGrp="1"/>
          </p:cNvSpPr>
          <p:nvPr>
            <p:ph type="ftr" sz="quarter" idx="11"/>
          </p:nvPr>
        </p:nvSpPr>
        <p:spPr/>
        <p:txBody>
          <a:bodyPr/>
          <a:lstStyle/>
          <a:p>
            <a:r>
              <a:rPr lang="en-US" dirty="0"/>
              <a:t>‹#›</a:t>
            </a:r>
            <a:endParaRPr dirty="0"/>
          </a:p>
        </p:txBody>
      </p:sp>
      <p:sp>
        <p:nvSpPr>
          <p:cNvPr id="9" name="Slide Number Placeholder 8"/>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r>
              <a:rPr lang="en-US" dirty="0"/>
              <a:t>3/28/2008</a:t>
            </a:r>
            <a:endParaRPr dirty="0"/>
          </a:p>
        </p:txBody>
      </p:sp>
      <p:sp>
        <p:nvSpPr>
          <p:cNvPr id="4" name="Footer Placeholder 3"/>
          <p:cNvSpPr>
            <a:spLocks noGrp="1"/>
          </p:cNvSpPr>
          <p:nvPr>
            <p:ph type="ftr" sz="quarter" idx="11"/>
          </p:nvPr>
        </p:nvSpPr>
        <p:spPr>
          <a:xfrm>
            <a:off x="152400" y="6324600"/>
            <a:ext cx="381000" cy="396875"/>
          </a:xfrm>
        </p:spPr>
        <p:txBody>
          <a:bodyPr/>
          <a:lstStyle>
            <a:lvl1pPr>
              <a:defRPr sz="1000"/>
            </a:lvl1pPr>
          </a:lstStyle>
          <a:p>
            <a:fld id="{D3F0AE35-6F41-4471-9C5E-A202D88693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Date Placeholder 1"/>
          <p:cNvSpPr>
            <a:spLocks noGrp="1"/>
          </p:cNvSpPr>
          <p:nvPr>
            <p:ph type="dt" sz="half" idx="10"/>
          </p:nvPr>
        </p:nvSpPr>
        <p:spPr/>
        <p:txBody>
          <a:bodyPr/>
          <a:lstStyle/>
          <a:p>
            <a:r>
              <a:rPr lang="en-US" dirty="0"/>
              <a:t>3/28/2008</a:t>
            </a:r>
            <a:endParaRPr dirty="0"/>
          </a:p>
        </p:txBody>
      </p:sp>
      <p:sp>
        <p:nvSpPr>
          <p:cNvPr id="3" name="Footer Placeholder 2"/>
          <p:cNvSpPr>
            <a:spLocks noGrp="1"/>
          </p:cNvSpPr>
          <p:nvPr>
            <p:ph type="ftr" sz="quarter" idx="11"/>
          </p:nvPr>
        </p:nvSpPr>
        <p:spPr/>
        <p:txBody>
          <a:bodyPr/>
          <a:lstStyle/>
          <a:p>
            <a:r>
              <a:rPr lang="en-US" dirty="0"/>
              <a:t>‹#›</a:t>
            </a:r>
            <a:endParaRPr dirty="0"/>
          </a:p>
        </p:txBody>
      </p:sp>
      <p:sp>
        <p:nvSpPr>
          <p:cNvPr id="4" name="Slide Number Placeholder 3"/>
          <p:cNvSpPr>
            <a:spLocks noGrp="1"/>
          </p:cNvSpPr>
          <p:nvPr>
            <p:ph type="sldNum" sz="quarter" idx="12"/>
          </p:nvPr>
        </p:nvSpPr>
        <p:spPr>
          <a:xfrm>
            <a:off x="0" y="6248400"/>
            <a:ext cx="762000" cy="609600"/>
          </a:xfrm>
        </p:spPr>
        <p:txBody>
          <a:bodyPr/>
          <a:lstStyle>
            <a:lvl1pPr>
              <a:defRPr>
                <a:solidFill>
                  <a:schemeClr val="tx1"/>
                </a:solidFill>
              </a:defRPr>
            </a:lvl1pPr>
          </a:lstStyle>
          <a:p>
            <a:fld id="{DF28FB93-0A08-4E7D-8E63-9EFA29F1E0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3/28/2008</a:t>
            </a:r>
            <a:endParaRPr dirty="0"/>
          </a:p>
        </p:txBody>
      </p:sp>
      <p:sp>
        <p:nvSpPr>
          <p:cNvPr id="6" name="Footer Placeholder 5"/>
          <p:cNvSpPr>
            <a:spLocks noGrp="1"/>
          </p:cNvSpPr>
          <p:nvPr>
            <p:ph type="ftr" sz="quarter" idx="11"/>
          </p:nvPr>
        </p:nvSpPr>
        <p:spPr/>
        <p:txBody>
          <a:bodyPr/>
          <a:lstStyle/>
          <a:p>
            <a:r>
              <a:rPr lang="en-US" dirty="0"/>
              <a:t>‹#›</a:t>
            </a:r>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r>
              <a:rPr lang="en-US" dirty="0"/>
              <a:t>3/28/2008</a:t>
            </a:r>
            <a:endParaRPr dirty="0"/>
          </a:p>
        </p:txBody>
      </p:sp>
      <p:sp>
        <p:nvSpPr>
          <p:cNvPr id="6" name="Footer Placeholder 5"/>
          <p:cNvSpPr>
            <a:spLocks noGrp="1"/>
          </p:cNvSpPr>
          <p:nvPr>
            <p:ph type="ftr" sz="quarter" idx="11"/>
          </p:nvPr>
        </p:nvSpPr>
        <p:spPr/>
        <p:txBody>
          <a:bodyPr/>
          <a:lstStyle/>
          <a:p>
            <a:r>
              <a:rPr lang="en-US" dirty="0"/>
              <a:t>‹#›</a:t>
            </a:r>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r>
              <a:rPr lang="en-US" dirty="0"/>
              <a:t>3/28/2008</a:t>
            </a:r>
            <a:endParaRPr dirty="0"/>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US" dirty="0"/>
              <a:t>‹#›</a:t>
            </a:r>
            <a:endParaRPr dirty="0"/>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DF28FB93-0A08-4E7D-8E63-9EFA29F1E093}" type="slidenum">
              <a:rPr/>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cid:image003.png@01CBF91D.4585420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ihi.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cid:image003.jpg@01CBF91A.4C263770"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qualityforum.org/WorkArea/linkit.aspx?LinkIdentifier=id&amp;ItemID=53687"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cid:image003.png@01CBF91D.45854200"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setma.co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981200" y="4800600"/>
            <a:ext cx="7162800" cy="1524000"/>
          </a:xfrm>
        </p:spPr>
        <p:txBody>
          <a:bodyPr>
            <a:noAutofit/>
          </a:bodyPr>
          <a:lstStyle/>
          <a:p>
            <a:pPr algn="r"/>
            <a:r>
              <a:rPr lang="en-US" sz="1600" b="1" dirty="0">
                <a:solidFill>
                  <a:schemeClr val="tx1">
                    <a:lumMod val="75000"/>
                    <a:lumOff val="25000"/>
                  </a:schemeClr>
                </a:solidFill>
                <a:latin typeface="+mj-lt"/>
              </a:rPr>
              <a:t>Dr. James L. Holly, CEO</a:t>
            </a:r>
          </a:p>
          <a:p>
            <a:pPr algn="r"/>
            <a:r>
              <a:rPr lang="en-US" sz="1600" b="1" dirty="0">
                <a:solidFill>
                  <a:schemeClr val="tx1">
                    <a:lumMod val="75000"/>
                    <a:lumOff val="25000"/>
                  </a:schemeClr>
                </a:solidFill>
                <a:latin typeface="+mj-lt"/>
              </a:rPr>
              <a:t>Southeast Texas Medical Associates, LLP</a:t>
            </a:r>
          </a:p>
          <a:p>
            <a:pPr algn="r"/>
            <a:r>
              <a:rPr lang="en-US" sz="1600" b="1" dirty="0">
                <a:solidFill>
                  <a:schemeClr val="tx1">
                    <a:lumMod val="75000"/>
                    <a:lumOff val="25000"/>
                  </a:schemeClr>
                </a:solidFill>
                <a:latin typeface="+mj-lt"/>
              </a:rPr>
              <a:t>Adjunct Professor, Family/Community Medicine</a:t>
            </a:r>
          </a:p>
          <a:p>
            <a:pPr algn="r"/>
            <a:r>
              <a:rPr lang="en-US" sz="1600" b="1" dirty="0">
                <a:solidFill>
                  <a:schemeClr val="tx1">
                    <a:lumMod val="75000"/>
                    <a:lumOff val="25000"/>
                  </a:schemeClr>
                </a:solidFill>
                <a:latin typeface="+mj-lt"/>
              </a:rPr>
              <a:t>University of Texas Health Science Center</a:t>
            </a:r>
          </a:p>
          <a:p>
            <a:pPr algn="r"/>
            <a:r>
              <a:rPr lang="en-US" sz="1600" b="1" dirty="0">
                <a:solidFill>
                  <a:schemeClr val="tx1">
                    <a:lumMod val="75000"/>
                    <a:lumOff val="25000"/>
                  </a:schemeClr>
                </a:solidFill>
                <a:latin typeface="+mj-lt"/>
              </a:rPr>
              <a:t>San Antonio, School of Medicine </a:t>
            </a:r>
          </a:p>
        </p:txBody>
      </p:sp>
      <p:sp>
        <p:nvSpPr>
          <p:cNvPr id="3" name="Title 2"/>
          <p:cNvSpPr>
            <a:spLocks noGrp="1"/>
          </p:cNvSpPr>
          <p:nvPr>
            <p:ph type="ctrTitle"/>
          </p:nvPr>
        </p:nvSpPr>
        <p:spPr>
          <a:xfrm>
            <a:off x="1905000" y="1676400"/>
            <a:ext cx="7239000" cy="2438400"/>
          </a:xfrm>
        </p:spPr>
        <p:txBody>
          <a:bodyPr/>
          <a:lstStyle/>
          <a:p>
            <a:r>
              <a:rPr lang="en-US" b="1" i="1" dirty="0"/>
              <a:t>SETMA's Initiative to Reduce Preventable Readmissions</a:t>
            </a:r>
            <a:r>
              <a:rPr lang="en-US" b="1" dirty="0"/>
              <a:t> </a:t>
            </a:r>
            <a:br>
              <a:rPr lang="en-US" b="1" dirty="0"/>
            </a:br>
            <a:br>
              <a:rPr lang="en-US" b="1" dirty="0"/>
            </a:br>
            <a:r>
              <a:rPr lang="en-US" b="1" i="1" dirty="0"/>
              <a:t>Readmission Web Summit</a:t>
            </a:r>
            <a:br>
              <a:rPr lang="en-US" b="1" i="1" dirty="0"/>
            </a:br>
            <a:r>
              <a:rPr lang="en-US" b="1" i="1" dirty="0"/>
              <a:t>August  23,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dirty="0"/>
              <a:t>Care Transition Audit</a:t>
            </a:r>
          </a:p>
        </p:txBody>
      </p:sp>
      <p:pic>
        <p:nvPicPr>
          <p:cNvPr id="1026" name="Picture 2"/>
          <p:cNvPicPr>
            <a:picLocks noChangeAspect="1" noChangeArrowheads="1"/>
          </p:cNvPicPr>
          <p:nvPr/>
        </p:nvPicPr>
        <p:blipFill>
          <a:blip r:embed="rId3" cstate="print"/>
          <a:srcRect/>
          <a:stretch>
            <a:fillRect/>
          </a:stretch>
        </p:blipFill>
        <p:spPr bwMode="auto">
          <a:xfrm>
            <a:off x="285829" y="1881188"/>
            <a:ext cx="8705771" cy="46720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dirty="0"/>
              <a:t>Care Transition Audit</a:t>
            </a:r>
          </a:p>
        </p:txBody>
      </p:sp>
      <p:pic>
        <p:nvPicPr>
          <p:cNvPr id="2050" name="Picture 2"/>
          <p:cNvPicPr>
            <a:picLocks noChangeAspect="1" noChangeArrowheads="1"/>
          </p:cNvPicPr>
          <p:nvPr/>
        </p:nvPicPr>
        <p:blipFill>
          <a:blip r:embed="rId3" cstate="print"/>
          <a:srcRect/>
          <a:stretch>
            <a:fillRect/>
          </a:stretch>
        </p:blipFill>
        <p:spPr bwMode="auto">
          <a:xfrm>
            <a:off x="122831" y="1819275"/>
            <a:ext cx="8868769" cy="48863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28600"/>
            <a:ext cx="6781800" cy="1143000"/>
          </a:xfrm>
        </p:spPr>
        <p:txBody>
          <a:bodyPr>
            <a:normAutofit fontScale="90000"/>
          </a:bodyPr>
          <a:lstStyle/>
          <a:p>
            <a:r>
              <a:rPr lang="en-US" dirty="0"/>
              <a:t>4. Hospital Follow-Up Call</a:t>
            </a:r>
          </a:p>
        </p:txBody>
      </p:sp>
      <p:sp>
        <p:nvSpPr>
          <p:cNvPr id="3" name="Content Placeholder 2"/>
          <p:cNvSpPr>
            <a:spLocks noGrp="1"/>
          </p:cNvSpPr>
          <p:nvPr>
            <p:ph idx="4294967295"/>
          </p:nvPr>
        </p:nvSpPr>
        <p:spPr>
          <a:xfrm>
            <a:off x="304800" y="2133600"/>
            <a:ext cx="8382000" cy="4724400"/>
          </a:xfrm>
        </p:spPr>
        <p:txBody>
          <a:bodyPr>
            <a:normAutofit fontScale="92500" lnSpcReduction="10000"/>
          </a:bodyPr>
          <a:lstStyle/>
          <a:p>
            <a:pPr marL="234950" indent="0">
              <a:buNone/>
            </a:pPr>
            <a:r>
              <a:rPr lang="en-US" sz="3000" dirty="0"/>
              <a:t>A 12-30 minute call made by members of SETMA’s Care Coordination Department the day after discharge </a:t>
            </a:r>
          </a:p>
          <a:p>
            <a:pPr marL="692150" indent="-234950">
              <a:spcBef>
                <a:spcPts val="0"/>
              </a:spcBef>
              <a:buFont typeface="Arial" pitchFamily="34" charset="0"/>
              <a:buChar char="•"/>
            </a:pPr>
            <a:endParaRPr lang="en-US" sz="2400" dirty="0"/>
          </a:p>
          <a:p>
            <a:pPr marL="692150" indent="-234950">
              <a:spcBef>
                <a:spcPts val="0"/>
              </a:spcBef>
              <a:buFont typeface="Arial" pitchFamily="34" charset="0"/>
              <a:buChar char="•"/>
            </a:pPr>
            <a:r>
              <a:rPr lang="en-US" sz="3000" dirty="0"/>
              <a:t>If after three telephone attempts, contact is not made a letter is automatically generated for mailing to the patient.</a:t>
            </a:r>
          </a:p>
          <a:p>
            <a:pPr marL="692150" indent="-234950">
              <a:spcBef>
                <a:spcPts val="0"/>
              </a:spcBef>
              <a:buFont typeface="Arial" pitchFamily="34" charset="0"/>
              <a:buChar char="•"/>
            </a:pPr>
            <a:r>
              <a:rPr lang="en-US" sz="3000" dirty="0"/>
              <a:t>Additional phone calls, or other interventions can be scheduled by care coordination department</a:t>
            </a:r>
          </a:p>
          <a:p>
            <a:pPr marL="692150" indent="-234950">
              <a:spcBef>
                <a:spcPts val="0"/>
              </a:spcBef>
              <a:buFont typeface="Arial" pitchFamily="34" charset="0"/>
              <a:buChar char="•"/>
            </a:pPr>
            <a:r>
              <a:rPr lang="en-US" sz="3000" dirty="0"/>
              <a:t>Results of the follow-up phone call are sent back to the healthcare provider.</a:t>
            </a:r>
          </a:p>
          <a:p>
            <a:pPr marL="692150" indent="-234950">
              <a:spcBef>
                <a:spcPts val="0"/>
              </a:spcBef>
              <a:buFont typeface="Arial" pitchFamily="34" charset="0"/>
              <a:buChar char="•"/>
            </a:pPr>
            <a:r>
              <a:rPr lang="en-US" sz="3000" dirty="0"/>
              <a:t>If problems are discovered, immediate appointment is given.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fontScale="90000"/>
          </a:bodyPr>
          <a:lstStyle/>
          <a:p>
            <a:pPr eaLnBrk="1" hangingPunct="1"/>
            <a:r>
              <a:rPr lang="en-US" dirty="0"/>
              <a:t>Hospital Follow-Up Call</a:t>
            </a:r>
          </a:p>
        </p:txBody>
      </p:sp>
      <p:sp>
        <p:nvSpPr>
          <p:cNvPr id="50179" name="Content Placeholder 5"/>
          <p:cNvSpPr>
            <a:spLocks noGrp="1"/>
          </p:cNvSpPr>
          <p:nvPr>
            <p:ph idx="4294967295"/>
          </p:nvPr>
        </p:nvSpPr>
        <p:spPr>
          <a:xfrm>
            <a:off x="0" y="1905000"/>
            <a:ext cx="2667000" cy="3521075"/>
          </a:xfrm>
        </p:spPr>
        <p:txBody>
          <a:bodyPr/>
          <a:lstStyle/>
          <a:p>
            <a:pPr marL="0" indent="0" eaLnBrk="1" hangingPunct="1">
              <a:buFontTx/>
              <a:buNone/>
            </a:pPr>
            <a:r>
              <a:rPr lang="en-US" sz="2400" dirty="0">
                <a:latin typeface="Calibri" pitchFamily="34" charset="0"/>
              </a:rPr>
              <a:t>After the care transition audit is completed and the document is generated, the provider completes the Hospital-Follow-up-Call template.</a:t>
            </a:r>
          </a:p>
          <a:p>
            <a:pPr marL="0" indent="0" eaLnBrk="1" hangingPunct="1">
              <a:buFontTx/>
              <a:buNone/>
            </a:pPr>
            <a:endParaRPr lang="en-US" sz="1800" dirty="0"/>
          </a:p>
        </p:txBody>
      </p:sp>
      <p:pic>
        <p:nvPicPr>
          <p:cNvPr id="50181" name="Picture 3" descr="cid:image003.png@01CBF91D.45854200"/>
          <p:cNvPicPr>
            <a:picLocks noChangeAspect="1" noChangeArrowheads="1"/>
          </p:cNvPicPr>
          <p:nvPr/>
        </p:nvPicPr>
        <p:blipFill>
          <a:blip r:embed="rId3" r:link="rId4" cstate="print"/>
          <a:srcRect/>
          <a:stretch>
            <a:fillRect/>
          </a:stretch>
        </p:blipFill>
        <p:spPr bwMode="auto">
          <a:xfrm>
            <a:off x="2971800" y="1828800"/>
            <a:ext cx="5748338" cy="4876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5. Follow-Up Visit with Primary Care Provider</a:t>
            </a:r>
          </a:p>
        </p:txBody>
      </p:sp>
      <p:sp>
        <p:nvSpPr>
          <p:cNvPr id="3" name="Content Placeholder 2"/>
          <p:cNvSpPr>
            <a:spLocks noGrp="1"/>
          </p:cNvSpPr>
          <p:nvPr>
            <p:ph idx="4294967295"/>
          </p:nvPr>
        </p:nvSpPr>
        <p:spPr>
          <a:xfrm>
            <a:off x="304800" y="1828800"/>
            <a:ext cx="8458200" cy="5029200"/>
          </a:xfrm>
        </p:spPr>
        <p:txBody>
          <a:bodyPr>
            <a:normAutofit/>
          </a:bodyPr>
          <a:lstStyle/>
          <a:p>
            <a:pPr marL="692150" indent="-234950">
              <a:buFont typeface="Arial" pitchFamily="34" charset="0"/>
              <a:buChar char="•"/>
            </a:pPr>
            <a:endParaRPr lang="en-US" sz="2800" dirty="0"/>
          </a:p>
          <a:p>
            <a:pPr marL="692150" indent="-234950">
              <a:spcBef>
                <a:spcPts val="0"/>
              </a:spcBef>
              <a:buFont typeface="Arial" pitchFamily="34" charset="0"/>
              <a:buChar char="•"/>
            </a:pPr>
            <a:r>
              <a:rPr lang="en-US" sz="2800" dirty="0"/>
              <a:t>Care Transition is not complete until patient seen by primary care physician within 3-6 days</a:t>
            </a:r>
          </a:p>
          <a:p>
            <a:pPr marL="692150" indent="-234950">
              <a:spcBef>
                <a:spcPts val="0"/>
              </a:spcBef>
              <a:buFont typeface="Arial" pitchFamily="34" charset="0"/>
              <a:buChar char="•"/>
            </a:pPr>
            <a:r>
              <a:rPr lang="en-US" sz="2800" dirty="0"/>
              <a:t>If patient misses the appointment they are immediately contacted by Care Coordination.</a:t>
            </a:r>
          </a:p>
          <a:p>
            <a:pPr marL="692150" indent="-234950">
              <a:spcBef>
                <a:spcPts val="0"/>
              </a:spcBef>
              <a:buFont typeface="Arial" pitchFamily="34" charset="0"/>
              <a:buChar char="•"/>
            </a:pPr>
            <a:r>
              <a:rPr lang="en-US" sz="2800" dirty="0"/>
              <a:t>Two things appear to contribute to improvement in re-hospitalization rates:  coaching call and timely follow-up visit.</a:t>
            </a:r>
          </a:p>
          <a:p>
            <a:pPr marL="692150" indent="-234950">
              <a:spcBef>
                <a:spcPts val="0"/>
              </a:spcBef>
              <a:buFont typeface="Arial" pitchFamily="34" charset="0"/>
              <a:buChar char="•"/>
            </a:pPr>
            <a:r>
              <a:rPr lang="en-US" sz="2800" dirty="0"/>
              <a:t>If patient is vulnerable and anxious a call from the primary care physician can be made before the first visit.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IHI Reference</a:t>
            </a:r>
          </a:p>
        </p:txBody>
      </p:sp>
      <p:sp>
        <p:nvSpPr>
          <p:cNvPr id="10243" name="Content Placeholder 2"/>
          <p:cNvSpPr>
            <a:spLocks noGrp="1"/>
          </p:cNvSpPr>
          <p:nvPr>
            <p:ph idx="1"/>
          </p:nvPr>
        </p:nvSpPr>
        <p:spPr>
          <a:xfrm>
            <a:off x="2438400" y="2286000"/>
            <a:ext cx="6248400" cy="4572000"/>
          </a:xfrm>
        </p:spPr>
        <p:txBody>
          <a:bodyPr>
            <a:noAutofit/>
          </a:bodyPr>
          <a:lstStyle/>
          <a:p>
            <a:pPr eaLnBrk="1" hangingPunct="1"/>
            <a:r>
              <a:rPr lang="en-US" sz="2800" dirty="0"/>
              <a:t>Rutherford P, Nielsen GA, Taylor J, Bradke P, Coleman E. </a:t>
            </a:r>
            <a:r>
              <a:rPr lang="en-US" sz="2800" b="1" i="1" dirty="0"/>
              <a:t>How-to Guide: Improving Transitions from the Hospital to Community Settings to Reduce Avoidable Re-hospitalizations</a:t>
            </a:r>
            <a:r>
              <a:rPr lang="en-US" sz="2800" dirty="0"/>
              <a:t>. Cambridge, MA: Institute for Healthcare Improvement; June 2012. </a:t>
            </a:r>
          </a:p>
          <a:p>
            <a:pPr eaLnBrk="1" hangingPunct="1">
              <a:buNone/>
            </a:pPr>
            <a:r>
              <a:rPr lang="en-US" sz="2800" dirty="0"/>
              <a:t>	Available at </a:t>
            </a:r>
            <a:r>
              <a:rPr lang="en-US" sz="2800" dirty="0">
                <a:hlinkClick r:id="rId2"/>
              </a:rPr>
              <a:t>www.IHI.org</a:t>
            </a:r>
            <a:endParaRPr lang="en-US" sz="2800" dirty="0"/>
          </a:p>
        </p:txBody>
      </p:sp>
      <p:sp>
        <p:nvSpPr>
          <p:cNvPr id="4" name="Slide Number Placeholder 3"/>
          <p:cNvSpPr>
            <a:spLocks noGrp="1"/>
          </p:cNvSpPr>
          <p:nvPr>
            <p:ph type="sldNum" sz="quarter" idx="10"/>
          </p:nvPr>
        </p:nvSpPr>
        <p:spPr/>
        <p:txBody>
          <a:bodyPr/>
          <a:lstStyle/>
          <a:p>
            <a:pPr>
              <a:defRPr/>
            </a:pPr>
            <a:fld id="{0C209928-CF0B-4BFC-95E5-E5893D9095C8}"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tx1">
                    <a:lumMod val="75000"/>
                    <a:lumOff val="25000"/>
                  </a:schemeClr>
                </a:solidFill>
              </a:rPr>
              <a:t>Improved Transition &amp; Reception</a:t>
            </a:r>
          </a:p>
        </p:txBody>
      </p:sp>
      <p:sp>
        <p:nvSpPr>
          <p:cNvPr id="12291" name="Content Placeholder 2"/>
          <p:cNvSpPr>
            <a:spLocks noGrp="1"/>
          </p:cNvSpPr>
          <p:nvPr>
            <p:ph idx="4294967295"/>
          </p:nvPr>
        </p:nvSpPr>
        <p:spPr>
          <a:xfrm>
            <a:off x="228600" y="1752600"/>
            <a:ext cx="8534400" cy="4800600"/>
          </a:xfrm>
        </p:spPr>
        <p:txBody>
          <a:bodyPr/>
          <a:lstStyle/>
          <a:p>
            <a:pPr algn="ctr" eaLnBrk="1" hangingPunct="1">
              <a:buNone/>
            </a:pPr>
            <a:endParaRPr lang="en-US" sz="2800" b="1" dirty="0"/>
          </a:p>
          <a:p>
            <a:pPr algn="ctr" eaLnBrk="1" hangingPunct="1">
              <a:buNone/>
            </a:pPr>
            <a:r>
              <a:rPr lang="en-US" sz="2800" b="1" dirty="0"/>
              <a:t>Institute for Healthcare Improvement </a:t>
            </a:r>
          </a:p>
          <a:p>
            <a:pPr eaLnBrk="1" hangingPunct="1">
              <a:buFont typeface="Arial" pitchFamily="34" charset="0"/>
              <a:buChar char="•"/>
            </a:pPr>
            <a:r>
              <a:rPr lang="en-US" sz="2800" dirty="0"/>
              <a:t>An improved transition out of the hospital (and from post-acute care and rehabilitation facilities) as well as </a:t>
            </a:r>
          </a:p>
          <a:p>
            <a:pPr eaLnBrk="1" hangingPunct="1">
              <a:buFont typeface="Arial" pitchFamily="34" charset="0"/>
              <a:buChar char="•"/>
            </a:pPr>
            <a:r>
              <a:rPr lang="en-US" sz="2800" dirty="0"/>
              <a:t>An </a:t>
            </a:r>
            <a:r>
              <a:rPr lang="en-US" sz="2800" b="1" dirty="0"/>
              <a:t>activated and reliable reception</a:t>
            </a:r>
            <a:r>
              <a:rPr lang="en-US" sz="2800" dirty="0"/>
              <a:t> into the next setting of care such as a primary care practice, home health care agency, or a skilled nursing facility.</a:t>
            </a:r>
          </a:p>
          <a:p>
            <a:pPr eaLnBrk="1" hangingPunct="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1">
                    <a:lumMod val="75000"/>
                    <a:lumOff val="25000"/>
                  </a:schemeClr>
                </a:solidFill>
              </a:rPr>
              <a:t>Activated Receivers</a:t>
            </a:r>
          </a:p>
        </p:txBody>
      </p:sp>
      <p:sp>
        <p:nvSpPr>
          <p:cNvPr id="13315" name="Content Placeholder 2"/>
          <p:cNvSpPr>
            <a:spLocks noGrp="1"/>
          </p:cNvSpPr>
          <p:nvPr>
            <p:ph idx="4294967295"/>
          </p:nvPr>
        </p:nvSpPr>
        <p:spPr>
          <a:xfrm>
            <a:off x="304800" y="1828800"/>
            <a:ext cx="8534400" cy="5029200"/>
          </a:xfrm>
        </p:spPr>
        <p:txBody>
          <a:bodyPr/>
          <a:lstStyle/>
          <a:p>
            <a:pPr algn="ctr">
              <a:buNone/>
            </a:pPr>
            <a:r>
              <a:rPr lang="en-US" sz="2800" b="1" dirty="0"/>
              <a:t>Institute for Healthcare Improvement </a:t>
            </a:r>
          </a:p>
          <a:p>
            <a:pPr eaLnBrk="1" hangingPunct="1"/>
            <a:endParaRPr lang="en-US" dirty="0"/>
          </a:p>
          <a:p>
            <a:pPr eaLnBrk="1" hangingPunct="1">
              <a:buFont typeface="Arial" pitchFamily="34" charset="0"/>
              <a:buChar char="•"/>
            </a:pPr>
            <a:r>
              <a:rPr lang="en-US" sz="2800" dirty="0"/>
              <a:t>An </a:t>
            </a:r>
            <a:r>
              <a:rPr lang="en-US" sz="2800" b="1" dirty="0"/>
              <a:t>example of an activated receiver is a physician‘s office </a:t>
            </a:r>
            <a:r>
              <a:rPr lang="en-US" sz="2800" dirty="0"/>
              <a:t>with a specified process for scheduling post-hospital follow-up visits within 2 to 4 days of discharge. </a:t>
            </a:r>
          </a:p>
          <a:p>
            <a:pPr eaLnBrk="1" hangingPunct="1">
              <a:buFont typeface="Arial" pitchFamily="34" charset="0"/>
              <a:buChar char="•"/>
            </a:pPr>
            <a:r>
              <a:rPr lang="en-US" sz="2800" dirty="0"/>
              <a:t>Although the care that prevents re-hospitalization occurs largely outside of the hospital, it starts in the hospital.</a:t>
            </a:r>
          </a:p>
          <a:p>
            <a:pPr eaLnBrk="1" hangingPunct="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tx1">
                    <a:lumMod val="75000"/>
                    <a:lumOff val="25000"/>
                  </a:schemeClr>
                </a:solidFill>
              </a:rPr>
              <a:t>Key Changes to Improve Transitions</a:t>
            </a:r>
          </a:p>
        </p:txBody>
      </p:sp>
      <p:sp>
        <p:nvSpPr>
          <p:cNvPr id="14339" name="Content Placeholder 2"/>
          <p:cNvSpPr>
            <a:spLocks noGrp="1"/>
          </p:cNvSpPr>
          <p:nvPr>
            <p:ph idx="4294967295"/>
          </p:nvPr>
        </p:nvSpPr>
        <p:spPr>
          <a:xfrm>
            <a:off x="381000" y="1752600"/>
            <a:ext cx="8534400" cy="5105400"/>
          </a:xfrm>
        </p:spPr>
        <p:txBody>
          <a:bodyPr/>
          <a:lstStyle/>
          <a:p>
            <a:pPr marL="631825" indent="-514350" algn="ctr">
              <a:buNone/>
            </a:pPr>
            <a:r>
              <a:rPr lang="en-US" sz="2800" b="1" dirty="0"/>
              <a:t>Institute for Healthcare Improvement </a:t>
            </a:r>
          </a:p>
          <a:p>
            <a:pPr marL="631825" indent="-514350" eaLnBrk="1" hangingPunct="1">
              <a:buFont typeface="Wingdings 2" pitchFamily="18" charset="2"/>
              <a:buNone/>
            </a:pPr>
            <a:r>
              <a:rPr lang="en-US" b="1" dirty="0"/>
              <a:t>Perform an Enhanced Assessment of Post-Hospital Needs</a:t>
            </a:r>
          </a:p>
          <a:p>
            <a:pPr marL="925513" lvl="1" indent="-514350" eaLnBrk="1" hangingPunct="1">
              <a:buFont typeface="Corbel" pitchFamily="34" charset="0"/>
              <a:buAutoNum type="alphaUcPeriod"/>
            </a:pPr>
            <a:r>
              <a:rPr lang="en-US" sz="2800" dirty="0"/>
              <a:t>Involve the patient, family caregiver(s), and community provider(s) as full partners in completing a needs assessment of the patient‘s home-going needs.</a:t>
            </a:r>
          </a:p>
          <a:p>
            <a:pPr marL="925513" lvl="1" indent="-514350" eaLnBrk="1" hangingPunct="1">
              <a:buFont typeface="Corbel" pitchFamily="34" charset="0"/>
              <a:buAutoNum type="alphaUcPeriod"/>
            </a:pPr>
            <a:r>
              <a:rPr lang="en-US" sz="2800" dirty="0"/>
              <a:t>Reconcile medications upon admission.</a:t>
            </a:r>
          </a:p>
          <a:p>
            <a:pPr marL="925513" lvl="1" indent="-514350" eaLnBrk="1" hangingPunct="1">
              <a:buFont typeface="Corbel" pitchFamily="34" charset="0"/>
              <a:buAutoNum type="alphaUcPeriod"/>
            </a:pPr>
            <a:r>
              <a:rPr lang="en-US" sz="2800" dirty="0"/>
              <a:t>Create a customized discharge plan based on the assessment.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tx1">
                    <a:lumMod val="75000"/>
                    <a:lumOff val="25000"/>
                  </a:schemeClr>
                </a:solidFill>
              </a:rPr>
              <a:t>Key Changes to Improve Transitions</a:t>
            </a:r>
          </a:p>
        </p:txBody>
      </p:sp>
      <p:sp>
        <p:nvSpPr>
          <p:cNvPr id="3" name="Content Placeholder 2"/>
          <p:cNvSpPr>
            <a:spLocks noGrp="1"/>
          </p:cNvSpPr>
          <p:nvPr>
            <p:ph idx="4294967295"/>
          </p:nvPr>
        </p:nvSpPr>
        <p:spPr>
          <a:xfrm>
            <a:off x="304800" y="1752600"/>
            <a:ext cx="8534400" cy="5105400"/>
          </a:xfrm>
        </p:spPr>
        <p:txBody>
          <a:bodyPr rtlCol="0">
            <a:normAutofit/>
          </a:bodyPr>
          <a:lstStyle/>
          <a:p>
            <a:pPr marL="633222" indent="-514350" eaLnBrk="1" fontAlgn="auto" hangingPunct="1">
              <a:spcBef>
                <a:spcPts val="0"/>
              </a:spcBef>
              <a:spcAft>
                <a:spcPts val="0"/>
              </a:spcAft>
              <a:buFont typeface="+mj-lt"/>
              <a:buAutoNum type="arabicPeriod" startAt="3"/>
              <a:defRPr/>
            </a:pPr>
            <a:endParaRPr lang="en-US" b="1" dirty="0"/>
          </a:p>
          <a:p>
            <a:pPr marL="633222" indent="-514350" algn="ctr">
              <a:spcBef>
                <a:spcPts val="0"/>
              </a:spcBef>
              <a:buNone/>
              <a:defRPr/>
            </a:pPr>
            <a:r>
              <a:rPr lang="en-US" sz="2800" b="1" dirty="0"/>
              <a:t>Institute for Healthcare Improvement </a:t>
            </a:r>
          </a:p>
          <a:p>
            <a:pPr marL="633222" indent="-514350" eaLnBrk="1" fontAlgn="auto" hangingPunct="1">
              <a:spcBef>
                <a:spcPts val="0"/>
              </a:spcBef>
              <a:spcAft>
                <a:spcPts val="0"/>
              </a:spcAft>
              <a:buFont typeface="+mj-lt"/>
              <a:buAutoNum type="arabicPeriod" startAt="3"/>
              <a:defRPr/>
            </a:pPr>
            <a:endParaRPr lang="en-US" b="1" dirty="0"/>
          </a:p>
          <a:p>
            <a:pPr marL="633222" indent="-514350" eaLnBrk="1" fontAlgn="auto" hangingPunct="1">
              <a:spcBef>
                <a:spcPts val="0"/>
              </a:spcBef>
              <a:spcAft>
                <a:spcPts val="0"/>
              </a:spcAft>
              <a:buNone/>
              <a:defRPr/>
            </a:pPr>
            <a:r>
              <a:rPr lang="en-US" b="1" dirty="0"/>
              <a:t>Ensure Post-Hospital Care Follow-Up</a:t>
            </a:r>
          </a:p>
          <a:p>
            <a:pPr marL="971550" lvl="1" indent="-514350" eaLnBrk="1" fontAlgn="auto" hangingPunct="1">
              <a:spcAft>
                <a:spcPts val="0"/>
              </a:spcAft>
              <a:buFont typeface="+mj-lt"/>
              <a:buAutoNum type="alphaUcPeriod"/>
              <a:defRPr/>
            </a:pPr>
            <a:r>
              <a:rPr lang="en-US" sz="2800" dirty="0"/>
              <a:t>Assess the patient‘s medical and social risk for readmission and finalize the customized discharge plan.</a:t>
            </a:r>
          </a:p>
          <a:p>
            <a:pPr marL="971550" lvl="1" indent="-514350" eaLnBrk="1" fontAlgn="auto" hangingPunct="1">
              <a:spcAft>
                <a:spcPts val="0"/>
              </a:spcAft>
              <a:buFont typeface="+mj-lt"/>
              <a:buAutoNum type="alphaUcPeriod"/>
              <a:defRPr/>
            </a:pPr>
            <a:r>
              <a:rPr lang="en-US" sz="2800" dirty="0"/>
              <a:t>Prior to discharge, schedule timely follow-up care and initiate clinical and social services as indicated from the assessment of post-hospital needs and the capabilities of patients and family caregivers.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National Priorities Partnership</a:t>
            </a:r>
          </a:p>
        </p:txBody>
      </p:sp>
      <p:sp>
        <p:nvSpPr>
          <p:cNvPr id="16387" name="Rectangle 3"/>
          <p:cNvSpPr>
            <a:spLocks noChangeArrowheads="1"/>
          </p:cNvSpPr>
          <p:nvPr/>
        </p:nvSpPr>
        <p:spPr bwMode="auto">
          <a:xfrm>
            <a:off x="304800" y="2133600"/>
            <a:ext cx="8686800" cy="2185988"/>
          </a:xfrm>
          <a:prstGeom prst="rect">
            <a:avLst/>
          </a:prstGeom>
          <a:noFill/>
          <a:ln w="9525">
            <a:noFill/>
            <a:miter lim="800000"/>
            <a:headEnd/>
            <a:tailEnd/>
          </a:ln>
        </p:spPr>
        <p:txBody>
          <a:bodyPr>
            <a:spAutoFit/>
          </a:bodyPr>
          <a:lstStyle/>
          <a:p>
            <a:r>
              <a:rPr lang="en-US" sz="3200" dirty="0">
                <a:latin typeface="Calibri" pitchFamily="34" charset="0"/>
              </a:rPr>
              <a:t> </a:t>
            </a:r>
          </a:p>
          <a:p>
            <a:endParaRPr lang="en-US" sz="3200" dirty="0">
              <a:latin typeface="Calibri" pitchFamily="34" charset="0"/>
            </a:endParaRPr>
          </a:p>
          <a:p>
            <a:endParaRPr lang="en-US" sz="2400" dirty="0">
              <a:latin typeface="Calibri" pitchFamily="34" charset="0"/>
            </a:endParaRPr>
          </a:p>
          <a:p>
            <a:endParaRPr lang="en-US" sz="2400" dirty="0">
              <a:latin typeface="Calibri" pitchFamily="34" charset="0"/>
            </a:endParaRPr>
          </a:p>
          <a:p>
            <a:endParaRPr lang="en-US" sz="2400" dirty="0">
              <a:latin typeface="Calibri" pitchFamily="34" charset="0"/>
            </a:endParaRPr>
          </a:p>
        </p:txBody>
      </p:sp>
      <p:sp>
        <p:nvSpPr>
          <p:cNvPr id="16389" name="Rectangle 6"/>
          <p:cNvSpPr>
            <a:spLocks noChangeArrowheads="1"/>
          </p:cNvSpPr>
          <p:nvPr/>
        </p:nvSpPr>
        <p:spPr bwMode="auto">
          <a:xfrm rot="10800000" flipV="1">
            <a:off x="457200" y="2457450"/>
            <a:ext cx="8229600" cy="3970338"/>
          </a:xfrm>
          <a:prstGeom prst="rect">
            <a:avLst/>
          </a:prstGeom>
          <a:noFill/>
          <a:ln w="9525">
            <a:noFill/>
            <a:miter lim="800000"/>
            <a:headEnd/>
            <a:tailEnd/>
          </a:ln>
        </p:spPr>
        <p:txBody>
          <a:bodyPr anchor="ctr">
            <a:spAutoFit/>
          </a:bodyPr>
          <a:lstStyle/>
          <a:p>
            <a:r>
              <a:rPr lang="en-US" sz="2800" dirty="0">
                <a:latin typeface="Calibri" pitchFamily="34" charset="0"/>
              </a:rPr>
              <a:t>Addressing the fourth NPP goal, the NQF report to HHS stated that in regard to care coordination</a:t>
            </a:r>
            <a:r>
              <a:rPr lang="en-US" sz="2800" i="1" dirty="0">
                <a:latin typeface="Calibri" pitchFamily="34" charset="0"/>
              </a:rPr>
              <a:t>:</a:t>
            </a:r>
          </a:p>
          <a:p>
            <a:pPr algn="ctr"/>
            <a:endParaRPr lang="en-US" sz="2800" i="1" dirty="0">
              <a:latin typeface="Calibri" pitchFamily="34" charset="0"/>
            </a:endParaRPr>
          </a:p>
          <a:p>
            <a:pPr algn="ctr"/>
            <a:r>
              <a:rPr lang="en-US" sz="2400" b="1" i="1" dirty="0">
                <a:latin typeface="Calibri" pitchFamily="34" charset="0"/>
              </a:rPr>
              <a:t>“Healthcare should guide patients and families through their healthcare experience, while respecting patient choice, offering physical and psychological supports, and encouraging strong relationships among patients and the healthcare professionals accountable for their care….”</a:t>
            </a:r>
          </a:p>
          <a:p>
            <a:endParaRPr lang="en-US" sz="2800" i="1" dirty="0">
              <a:latin typeface="Calibri" pitchFamily="34" charset="0"/>
            </a:endParaRPr>
          </a:p>
          <a:p>
            <a:r>
              <a:rPr lang="en-US" sz="2000" dirty="0">
                <a:latin typeface="Calibri" pitchFamily="34" charset="0"/>
              </a:rPr>
              <a:t> </a:t>
            </a:r>
            <a:endParaRPr lang="en-US" dirty="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tx1">
                    <a:lumMod val="75000"/>
                    <a:lumOff val="25000"/>
                  </a:schemeClr>
                </a:solidFill>
              </a:rPr>
              <a:t>Key Changes to Improve Transitions</a:t>
            </a:r>
          </a:p>
        </p:txBody>
      </p:sp>
      <p:sp>
        <p:nvSpPr>
          <p:cNvPr id="3" name="Content Placeholder 2"/>
          <p:cNvSpPr>
            <a:spLocks noGrp="1"/>
          </p:cNvSpPr>
          <p:nvPr>
            <p:ph idx="4294967295"/>
          </p:nvPr>
        </p:nvSpPr>
        <p:spPr>
          <a:xfrm>
            <a:off x="304800" y="2286000"/>
            <a:ext cx="8305800" cy="3840163"/>
          </a:xfrm>
        </p:spPr>
        <p:txBody>
          <a:bodyPr rtlCol="0">
            <a:normAutofit/>
          </a:bodyPr>
          <a:lstStyle/>
          <a:p>
            <a:pPr marL="633222" indent="-514350" eaLnBrk="1" fontAlgn="auto" hangingPunct="1">
              <a:spcBef>
                <a:spcPts val="0"/>
              </a:spcBef>
              <a:spcAft>
                <a:spcPts val="0"/>
              </a:spcAft>
              <a:buFont typeface="Wingdings 2"/>
              <a:buNone/>
              <a:defRPr/>
            </a:pPr>
            <a:r>
              <a:rPr lang="en-US" b="1" dirty="0"/>
              <a:t>Provide Real-Time Handover Communications</a:t>
            </a:r>
          </a:p>
          <a:p>
            <a:pPr marL="925830" lvl="1" indent="-514350" eaLnBrk="1" fontAlgn="auto" hangingPunct="1">
              <a:spcAft>
                <a:spcPts val="0"/>
              </a:spcAft>
              <a:buFont typeface="+mj-lt"/>
              <a:buAutoNum type="alphaUcPeriod"/>
              <a:defRPr/>
            </a:pPr>
            <a:r>
              <a:rPr lang="en-US" sz="2400" dirty="0"/>
              <a:t>Give patient and family members a patient-friendly post-hospital care plan that includes a clear medication list.</a:t>
            </a:r>
          </a:p>
          <a:p>
            <a:pPr marL="925830" lvl="1" indent="-514350" eaLnBrk="1" fontAlgn="auto" hangingPunct="1">
              <a:spcAft>
                <a:spcPts val="0"/>
              </a:spcAft>
              <a:buFont typeface="+mj-lt"/>
              <a:buAutoNum type="alphaUcPeriod"/>
              <a:defRPr/>
            </a:pPr>
            <a:r>
              <a:rPr lang="en-US" sz="2400" dirty="0"/>
              <a:t>Provide customized, real-time critical information to the next clinical care provider(s).</a:t>
            </a:r>
          </a:p>
          <a:p>
            <a:pPr marL="925830" lvl="1" indent="-514350" eaLnBrk="1" fontAlgn="auto" hangingPunct="1">
              <a:spcAft>
                <a:spcPts val="0"/>
              </a:spcAft>
              <a:buFont typeface="+mj-lt"/>
              <a:buAutoNum type="alphaUcPeriod"/>
              <a:defRPr/>
            </a:pPr>
            <a:r>
              <a:rPr lang="en-US" sz="2400" dirty="0"/>
              <a:t>For high-risk patients, a clinician calls the individual(s) listed as the patient‘s next clinical care provider(s) to discuss the patient‘s status and plan of care.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a:t>Risk of Readmissions</a:t>
            </a:r>
          </a:p>
        </p:txBody>
      </p:sp>
      <p:sp>
        <p:nvSpPr>
          <p:cNvPr id="31747" name="Content Placeholder 3"/>
          <p:cNvSpPr>
            <a:spLocks noGrp="1"/>
          </p:cNvSpPr>
          <p:nvPr>
            <p:ph idx="4294967295"/>
          </p:nvPr>
        </p:nvSpPr>
        <p:spPr>
          <a:xfrm>
            <a:off x="457201" y="1676400"/>
            <a:ext cx="8458199" cy="5181600"/>
          </a:xfrm>
        </p:spPr>
        <p:txBody>
          <a:bodyPr>
            <a:normAutofit/>
          </a:bodyPr>
          <a:lstStyle/>
          <a:p>
            <a:pPr marL="0" indent="0" eaLnBrk="1" hangingPunct="1">
              <a:buNone/>
            </a:pPr>
            <a:r>
              <a:rPr lang="en-US" sz="2400" i="1" dirty="0">
                <a:cs typeface="Times New Roman" pitchFamily="18" charset="0"/>
              </a:rPr>
              <a:t>The Journal of Hospital Medicine </a:t>
            </a:r>
            <a:r>
              <a:rPr lang="en-US" sz="2400" dirty="0">
                <a:cs typeface="Times New Roman" pitchFamily="18" charset="0"/>
              </a:rPr>
              <a:t>recently published a pair of studies in which researchers analyzed data from California and Austria to determine the risk factors of hospital readmission.  </a:t>
            </a:r>
            <a:endParaRPr lang="en-US" sz="1100" dirty="0">
              <a:cs typeface="Times New Roman" pitchFamily="18" charset="0"/>
            </a:endParaRPr>
          </a:p>
          <a:p>
            <a:pPr lvl="2" eaLnBrk="1" hangingPunct="1"/>
            <a:r>
              <a:rPr lang="en-US" dirty="0">
                <a:cs typeface="Times New Roman" pitchFamily="18" charset="0"/>
              </a:rPr>
              <a:t>Medicare</a:t>
            </a:r>
          </a:p>
          <a:p>
            <a:pPr lvl="2" eaLnBrk="1" hangingPunct="1"/>
            <a:r>
              <a:rPr lang="en-US" dirty="0">
                <a:cs typeface="Times New Roman" pitchFamily="18" charset="0"/>
              </a:rPr>
              <a:t>Medicaid</a:t>
            </a:r>
          </a:p>
          <a:p>
            <a:pPr lvl="2" eaLnBrk="1" hangingPunct="1"/>
            <a:r>
              <a:rPr lang="en-US" dirty="0">
                <a:cs typeface="Times New Roman" pitchFamily="18" charset="0"/>
              </a:rPr>
              <a:t>African American Race</a:t>
            </a:r>
          </a:p>
          <a:p>
            <a:pPr lvl="2" eaLnBrk="1" hangingPunct="1"/>
            <a:r>
              <a:rPr lang="en-US" dirty="0">
                <a:cs typeface="Times New Roman" pitchFamily="18" charset="0"/>
              </a:rPr>
              <a:t>Inpatient use of narcotics</a:t>
            </a:r>
          </a:p>
          <a:p>
            <a:pPr lvl="2" eaLnBrk="1" hangingPunct="1"/>
            <a:r>
              <a:rPr lang="en-US" dirty="0">
                <a:cs typeface="Times New Roman" pitchFamily="18" charset="0"/>
              </a:rPr>
              <a:t>Inpatient use of corticosteroids </a:t>
            </a:r>
          </a:p>
          <a:p>
            <a:pPr lvl="2" eaLnBrk="1" hangingPunct="1"/>
            <a:r>
              <a:rPr lang="en-US" dirty="0">
                <a:cs typeface="Times New Roman" pitchFamily="18" charset="0"/>
              </a:rPr>
              <a:t>Cancer with and without metastasis</a:t>
            </a:r>
          </a:p>
          <a:p>
            <a:pPr lvl="2" eaLnBrk="1" hangingPunct="1"/>
            <a:r>
              <a:rPr lang="en-US" dirty="0">
                <a:cs typeface="Times New Roman" pitchFamily="18" charset="0"/>
              </a:rPr>
              <a:t>Renal Failure</a:t>
            </a:r>
          </a:p>
          <a:p>
            <a:pPr lvl="2" eaLnBrk="1" hangingPunct="1"/>
            <a:r>
              <a:rPr lang="en-US" dirty="0">
                <a:cs typeface="Times New Roman" pitchFamily="18" charset="0"/>
              </a:rPr>
              <a:t>Congestive Heart Failure</a:t>
            </a:r>
          </a:p>
          <a:p>
            <a:pPr lvl="2" eaLnBrk="1" hangingPunct="1"/>
            <a:r>
              <a:rPr lang="en-US" dirty="0">
                <a:cs typeface="Times New Roman" pitchFamily="18" charset="0"/>
              </a:rPr>
              <a:t>Weight loss</a:t>
            </a:r>
          </a:p>
          <a:p>
            <a:pPr lvl="2" eaLnBrk="1" hangingPunct="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p:cNvPicPr>
            <a:picLocks noChangeAspect="1" noChangeArrowheads="1"/>
          </p:cNvPicPr>
          <p:nvPr/>
        </p:nvPicPr>
        <p:blipFill>
          <a:blip r:embed="rId2" cstate="print"/>
          <a:srcRect/>
          <a:stretch>
            <a:fillRect/>
          </a:stretch>
        </p:blipFill>
        <p:spPr bwMode="auto">
          <a:xfrm>
            <a:off x="1447800" y="1784545"/>
            <a:ext cx="6096000" cy="4997255"/>
          </a:xfrm>
          <a:prstGeom prst="rect">
            <a:avLst/>
          </a:prstGeom>
          <a:noFill/>
          <a:ln w="9525">
            <a:noFill/>
            <a:miter lim="800000"/>
            <a:headEnd/>
            <a:tailEnd/>
          </a:ln>
        </p:spPr>
      </p:pic>
      <p:sp>
        <p:nvSpPr>
          <p:cNvPr id="4" name="Title 3"/>
          <p:cNvSpPr>
            <a:spLocks noGrp="1"/>
          </p:cNvSpPr>
          <p:nvPr>
            <p:ph type="title"/>
          </p:nvPr>
        </p:nvSpPr>
        <p:spPr/>
        <p:txBody>
          <a:bodyPr/>
          <a:lstStyle/>
          <a:p>
            <a:r>
              <a:rPr lang="en-US" dirty="0"/>
              <a:t>Hospital Care Summary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pPr eaLnBrk="1" hangingPunct="1"/>
            <a:r>
              <a:rPr lang="en-US" dirty="0"/>
              <a:t>Managing High Risk Patients</a:t>
            </a:r>
          </a:p>
        </p:txBody>
      </p:sp>
      <p:sp>
        <p:nvSpPr>
          <p:cNvPr id="33795" name="Content Placeholder 2"/>
          <p:cNvSpPr>
            <a:spLocks noGrp="1"/>
          </p:cNvSpPr>
          <p:nvPr>
            <p:ph idx="4294967295"/>
          </p:nvPr>
        </p:nvSpPr>
        <p:spPr>
          <a:xfrm>
            <a:off x="457200" y="2286000"/>
            <a:ext cx="8153400" cy="3840163"/>
          </a:xfrm>
        </p:spPr>
        <p:txBody>
          <a:bodyPr>
            <a:noAutofit/>
          </a:bodyPr>
          <a:lstStyle/>
          <a:p>
            <a:pPr marL="0" indent="0" eaLnBrk="1" hangingPunct="1">
              <a:buFontTx/>
              <a:buNone/>
            </a:pPr>
            <a:r>
              <a:rPr lang="en-US" sz="2400" dirty="0"/>
              <a:t>When a person is identified as a high risk for readmissions, SETMA’s Department of Care Coordination is alerted. The following ten steps are then instituted:</a:t>
            </a:r>
          </a:p>
          <a:p>
            <a:pPr marL="346075" indent="-234950" eaLnBrk="1" hangingPunct="1">
              <a:buFontTx/>
              <a:buAutoNum type="arabicPeriod"/>
            </a:pPr>
            <a:r>
              <a:rPr lang="en-US" sz="2400" b="1" i="1" dirty="0"/>
              <a:t>Hospital Care Summary and Post Hospital Plan of Care and Treatment Plan</a:t>
            </a:r>
            <a:r>
              <a:rPr lang="en-US" sz="2400" dirty="0"/>
              <a:t> is given to patient, care giver or family member.</a:t>
            </a:r>
          </a:p>
          <a:p>
            <a:pPr marL="346075" indent="-234950" eaLnBrk="1" hangingPunct="1">
              <a:buFontTx/>
              <a:buAutoNum type="arabicPeriod"/>
            </a:pPr>
            <a:r>
              <a:rPr lang="en-US" sz="2400" dirty="0"/>
              <a:t>The post hospital, care coaching call, which is done the day after discharge, goes to the top of the queue for the call – made the day after discharge by SETMA’s Care Coordination Department.  It is a 12-30 minute call.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pPr eaLnBrk="1" hangingPunct="1"/>
            <a:r>
              <a:rPr lang="en-US" dirty="0"/>
              <a:t>Managing High Risk Patients</a:t>
            </a:r>
          </a:p>
        </p:txBody>
      </p:sp>
      <p:sp>
        <p:nvSpPr>
          <p:cNvPr id="34819" name="Content Placeholder 2"/>
          <p:cNvSpPr>
            <a:spLocks noGrp="1"/>
          </p:cNvSpPr>
          <p:nvPr>
            <p:ph idx="4294967295"/>
          </p:nvPr>
        </p:nvSpPr>
        <p:spPr>
          <a:xfrm>
            <a:off x="381000" y="2286000"/>
            <a:ext cx="8382000" cy="3840163"/>
          </a:xfrm>
        </p:spPr>
        <p:txBody>
          <a:bodyPr>
            <a:normAutofit/>
          </a:bodyPr>
          <a:lstStyle/>
          <a:p>
            <a:pPr marL="514350" indent="-514350" eaLnBrk="1" hangingPunct="1">
              <a:buFontTx/>
              <a:buAutoNum type="arabicPeriod" startAt="3"/>
            </a:pPr>
            <a:r>
              <a:rPr lang="en-US" sz="2400" dirty="0"/>
              <a:t>Medication reconciliation is done at the time of discharge, is repeated in the care coordination call the day after discharge and is repeated at the follow-up visit in the clinic. </a:t>
            </a:r>
          </a:p>
          <a:p>
            <a:pPr marL="514350" indent="-514350" eaLnBrk="1" hangingPunct="1">
              <a:buFontTx/>
              <a:buAutoNum type="arabicPeriod" startAt="3"/>
            </a:pPr>
            <a:r>
              <a:rPr lang="en-US" sz="2400" dirty="0"/>
              <a:t>MSW makes a home visit for need evaluation, including barriers and social needs for those who are socially isolated. </a:t>
            </a:r>
          </a:p>
          <a:p>
            <a:pPr marL="514350" indent="-514350" eaLnBrk="1" hangingPunct="1">
              <a:buFontTx/>
              <a:buAutoNum type="arabicPeriod" startAt="3"/>
            </a:pPr>
            <a:r>
              <a:rPr lang="en-US" sz="2400" dirty="0"/>
              <a:t>A clinic follow-up visit within three days for those at high risk for readmission.</a:t>
            </a:r>
          </a:p>
          <a:p>
            <a:pPr marL="514350" indent="-514350" eaLnBrk="1" hangingPunct="1">
              <a:buFontTx/>
              <a:buAutoNum type="arabicPeriod" startAt="3"/>
            </a:pPr>
            <a:endParaRPr lang="en-US" sz="2400" dirty="0"/>
          </a:p>
          <a:p>
            <a:pPr marL="514350" indent="-514350" eaLnBrk="1" hangingPunct="1"/>
            <a:endParaRPr lang="en-US" sz="2400" dirty="0"/>
          </a:p>
          <a:p>
            <a:pPr marL="514350" indent="-514350" eaLnBrk="1" hangingPunct="1"/>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pPr eaLnBrk="1" hangingPunct="1"/>
            <a:r>
              <a:rPr lang="en-US" dirty="0"/>
              <a:t>Managing High Risk Patients</a:t>
            </a:r>
          </a:p>
        </p:txBody>
      </p:sp>
      <p:sp>
        <p:nvSpPr>
          <p:cNvPr id="35843" name="Content Placeholder 2"/>
          <p:cNvSpPr>
            <a:spLocks noGrp="1"/>
          </p:cNvSpPr>
          <p:nvPr>
            <p:ph idx="4294967295"/>
          </p:nvPr>
        </p:nvSpPr>
        <p:spPr>
          <a:xfrm>
            <a:off x="381000" y="2286000"/>
            <a:ext cx="8305800" cy="3840163"/>
          </a:xfrm>
        </p:spPr>
        <p:txBody>
          <a:bodyPr>
            <a:noAutofit/>
          </a:bodyPr>
          <a:lstStyle/>
          <a:p>
            <a:pPr marL="514350" indent="-514350" eaLnBrk="1" hangingPunct="1">
              <a:buFontTx/>
              <a:buAutoNum type="arabicPeriod" startAt="6"/>
            </a:pPr>
            <a:r>
              <a:rPr lang="en-US" sz="2400" dirty="0"/>
              <a:t>A second care coordination call in four days.</a:t>
            </a:r>
          </a:p>
          <a:p>
            <a:pPr marL="514350" indent="-514350" eaLnBrk="1" hangingPunct="1">
              <a:buFontTx/>
              <a:buAutoNum type="arabicPeriod" startAt="6"/>
            </a:pPr>
            <a:r>
              <a:rPr lang="en-US" sz="2400" dirty="0"/>
              <a:t>Plan of care and treatment plan discussed with patient, family and/or care giver at EVERY visit and a written copy with the patient’s reconciled medication list, follow-up instructions, state of health, and how to access further care needs. </a:t>
            </a:r>
          </a:p>
          <a:p>
            <a:pPr marL="514350" indent="-514350" eaLnBrk="1" hangingPunct="1">
              <a:buFontTx/>
              <a:buAutoNum type="arabicPeriod" startAt="6"/>
            </a:pPr>
            <a:r>
              <a:rPr lang="en-US" sz="2400" dirty="0"/>
              <a:t>MSW documents barriers to care and care coordination department designs a solution for each.</a:t>
            </a:r>
          </a:p>
          <a:p>
            <a:pPr marL="514350" indent="-514350" eaLnBrk="1" hangingPunct="1"/>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fontScale="90000"/>
          </a:bodyPr>
          <a:lstStyle/>
          <a:p>
            <a:pPr eaLnBrk="1" hangingPunct="1"/>
            <a:r>
              <a:rPr lang="en-US" dirty="0"/>
              <a:t>Managing High Risk Patients</a:t>
            </a:r>
          </a:p>
        </p:txBody>
      </p:sp>
      <p:sp>
        <p:nvSpPr>
          <p:cNvPr id="36867" name="Content Placeholder 2"/>
          <p:cNvSpPr>
            <a:spLocks noGrp="1"/>
          </p:cNvSpPr>
          <p:nvPr>
            <p:ph idx="4294967295"/>
          </p:nvPr>
        </p:nvSpPr>
        <p:spPr>
          <a:xfrm>
            <a:off x="381000" y="2286000"/>
            <a:ext cx="8305800" cy="3840163"/>
          </a:xfrm>
        </p:spPr>
        <p:txBody>
          <a:bodyPr>
            <a:normAutofit/>
          </a:bodyPr>
          <a:lstStyle/>
          <a:p>
            <a:pPr marL="514350" indent="-514350" eaLnBrk="1" hangingPunct="1">
              <a:buFontTx/>
              <a:buAutoNum type="arabicPeriod" startAt="9"/>
            </a:pPr>
            <a:endParaRPr lang="en-US" sz="2400" dirty="0"/>
          </a:p>
          <a:p>
            <a:pPr marL="514350" indent="-514350" eaLnBrk="1" hangingPunct="1">
              <a:buFontTx/>
              <a:buAutoNum type="arabicPeriod" startAt="9"/>
            </a:pPr>
            <a:r>
              <a:rPr lang="en-US" sz="2400" dirty="0"/>
              <a:t>The patient’s end of life choices and code status are discussed and when appropriate hospice is recommended.</a:t>
            </a:r>
          </a:p>
          <a:p>
            <a:pPr marL="514350" indent="-514350" eaLnBrk="1" hangingPunct="1">
              <a:buFontTx/>
              <a:buAutoNum type="arabicPeriod" startAt="9"/>
            </a:pPr>
            <a:endParaRPr lang="en-US" sz="2400" dirty="0"/>
          </a:p>
          <a:p>
            <a:pPr marL="514350" indent="-514350" eaLnBrk="1" hangingPunct="1">
              <a:buFontTx/>
              <a:buAutoNum type="arabicPeriod" startAt="9"/>
            </a:pPr>
            <a:r>
              <a:rPr lang="en-US" sz="2400" dirty="0"/>
              <a:t>Referral to disease management is done when appropriate, along with telehealth monitoring measures. </a:t>
            </a:r>
          </a:p>
          <a:p>
            <a:pPr marL="514350" indent="-514350" eaLnBrk="1" hangingPunct="1"/>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pPr eaLnBrk="1" hangingPunct="1"/>
            <a:r>
              <a:rPr lang="en-US" dirty="0"/>
              <a:t>Managing High Risk Patients</a:t>
            </a:r>
          </a:p>
        </p:txBody>
      </p:sp>
      <p:sp>
        <p:nvSpPr>
          <p:cNvPr id="37891" name="Content Placeholder 2"/>
          <p:cNvSpPr>
            <a:spLocks noGrp="1"/>
          </p:cNvSpPr>
          <p:nvPr>
            <p:ph idx="4294967295"/>
          </p:nvPr>
        </p:nvSpPr>
        <p:spPr>
          <a:xfrm>
            <a:off x="533400" y="2286000"/>
            <a:ext cx="8229600" cy="4572000"/>
          </a:xfrm>
        </p:spPr>
        <p:txBody>
          <a:bodyPr>
            <a:noAutofit/>
          </a:bodyPr>
          <a:lstStyle/>
          <a:p>
            <a:pPr marL="111125" indent="0" eaLnBrk="1" hangingPunct="1">
              <a:buNone/>
            </a:pPr>
            <a:r>
              <a:rPr lang="en-US" sz="2800" dirty="0"/>
              <a:t>Currently, SETMA’s determination of whether patients are high risk for readmissions is  based on an algorithm published by IHI, which is principally based on frequency of admissions. </a:t>
            </a:r>
          </a:p>
          <a:p>
            <a:pPr marL="111125" indent="0" eaLnBrk="1" hangingPunct="1">
              <a:buNone/>
            </a:pPr>
            <a:r>
              <a:rPr lang="en-US" sz="2800" dirty="0"/>
              <a:t>SETMA is designing a “predictive model” for identifying patients at high risk for readmissions and instituting the above plan for interdicting a readmission.  This is an attempt to quantify the most effective opportunities for decreasing preventable readmissions.</a:t>
            </a:r>
          </a:p>
          <a:p>
            <a:pPr marL="111125" indent="0" eaLnBrk="1" hangingPunct="1">
              <a:buNone/>
            </a:pPr>
            <a:r>
              <a:rPr lang="en-US" sz="2400"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Managing High Risk Patients</a:t>
            </a:r>
          </a:p>
        </p:txBody>
      </p:sp>
      <p:sp>
        <p:nvSpPr>
          <p:cNvPr id="3" name="Rectangle 2"/>
          <p:cNvSpPr/>
          <p:nvPr/>
        </p:nvSpPr>
        <p:spPr>
          <a:xfrm>
            <a:off x="685800" y="2133600"/>
            <a:ext cx="8153400" cy="5047536"/>
          </a:xfrm>
          <a:prstGeom prst="rect">
            <a:avLst/>
          </a:prstGeom>
        </p:spPr>
        <p:txBody>
          <a:bodyPr wrap="square">
            <a:spAutoFit/>
          </a:bodyPr>
          <a:lstStyle/>
          <a:p>
            <a:r>
              <a:rPr lang="en-US" sz="2800" dirty="0"/>
              <a:t>SETMA has deployed a business intelligence software program to contrast and compare patients who are readmitted with those who are not for:</a:t>
            </a:r>
          </a:p>
          <a:p>
            <a:endParaRPr lang="en-US" sz="1400" dirty="0"/>
          </a:p>
          <a:p>
            <a:pPr>
              <a:buFont typeface="Wingdings" pitchFamily="2" charset="2"/>
              <a:buChar char="§"/>
            </a:pPr>
            <a:r>
              <a:rPr lang="en-US" sz="2800" dirty="0"/>
              <a:t>Age</a:t>
            </a:r>
          </a:p>
          <a:p>
            <a:pPr>
              <a:buFont typeface="Wingdings" pitchFamily="2" charset="2"/>
              <a:buChar char="§"/>
            </a:pPr>
            <a:r>
              <a:rPr lang="en-US" sz="2800" dirty="0"/>
              <a:t>Gender</a:t>
            </a:r>
          </a:p>
          <a:p>
            <a:pPr>
              <a:buFont typeface="Wingdings" pitchFamily="2" charset="2"/>
              <a:buChar char="§"/>
            </a:pPr>
            <a:r>
              <a:rPr lang="en-US" sz="2800" dirty="0"/>
              <a:t>Diagnoses and co morbidities</a:t>
            </a:r>
          </a:p>
          <a:p>
            <a:pPr>
              <a:buFont typeface="Wingdings" pitchFamily="2" charset="2"/>
              <a:buChar char="§"/>
            </a:pPr>
            <a:r>
              <a:rPr lang="en-US" sz="2800" dirty="0"/>
              <a:t>Socio-economic circumstances</a:t>
            </a:r>
          </a:p>
          <a:p>
            <a:pPr>
              <a:buFont typeface="Wingdings" pitchFamily="2" charset="2"/>
              <a:buChar char="§"/>
            </a:pPr>
            <a:r>
              <a:rPr lang="en-US" sz="2800" dirty="0"/>
              <a:t>Ethnicity</a:t>
            </a:r>
          </a:p>
          <a:p>
            <a:pPr>
              <a:buFont typeface="Wingdings" pitchFamily="2" charset="2"/>
              <a:buChar char="§"/>
            </a:pPr>
            <a:r>
              <a:rPr lang="en-US" sz="2800" dirty="0"/>
              <a:t>Follow-up visit within six days or not</a:t>
            </a:r>
          </a:p>
          <a:p>
            <a:pPr>
              <a:buFont typeface="Wingdings" pitchFamily="2" charset="2"/>
              <a:buChar char="§"/>
            </a:pPr>
            <a:r>
              <a:rPr lang="en-US" sz="2800" dirty="0"/>
              <a:t>Care Coaching call completed, etc.</a:t>
            </a:r>
          </a:p>
          <a:p>
            <a:r>
              <a:rPr lang="en-US" sz="2800"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dirty="0"/>
              <a:t>The Baton</a:t>
            </a:r>
          </a:p>
        </p:txBody>
      </p:sp>
      <p:sp>
        <p:nvSpPr>
          <p:cNvPr id="45059" name="Content Placeholder 5"/>
          <p:cNvSpPr>
            <a:spLocks noGrp="1"/>
          </p:cNvSpPr>
          <p:nvPr>
            <p:ph idx="4294967295"/>
          </p:nvPr>
        </p:nvSpPr>
        <p:spPr>
          <a:xfrm>
            <a:off x="0" y="2057400"/>
            <a:ext cx="2590800" cy="2819400"/>
          </a:xfrm>
        </p:spPr>
        <p:txBody>
          <a:bodyPr>
            <a:normAutofit fontScale="92500" lnSpcReduction="20000"/>
          </a:bodyPr>
          <a:lstStyle/>
          <a:p>
            <a:pPr marL="0" indent="0" eaLnBrk="1" hangingPunct="1">
              <a:buFontTx/>
              <a:buNone/>
            </a:pPr>
            <a:r>
              <a:rPr lang="en-US" sz="2800" dirty="0">
                <a:latin typeface="Calibri" pitchFamily="34" charset="0"/>
              </a:rPr>
              <a:t>The following picture is a portrayal of the “plan of care and treatment plan” which is like the “baton” in a relay race.</a:t>
            </a:r>
          </a:p>
          <a:p>
            <a:pPr marL="0" indent="0" eaLnBrk="1" hangingPunct="1">
              <a:buFontTx/>
              <a:buNone/>
            </a:pPr>
            <a:endParaRPr lang="en-US" sz="2000" dirty="0"/>
          </a:p>
        </p:txBody>
      </p:sp>
      <p:pic>
        <p:nvPicPr>
          <p:cNvPr id="45061" name="Picture 1" descr="2010-12-20_102357.jpg"/>
          <p:cNvPicPr>
            <a:picLocks noChangeAspect="1" noChangeArrowheads="1"/>
          </p:cNvPicPr>
          <p:nvPr/>
        </p:nvPicPr>
        <p:blipFill>
          <a:blip r:embed="rId3" r:link="rId4" cstate="print"/>
          <a:srcRect/>
          <a:stretch>
            <a:fillRect/>
          </a:stretch>
        </p:blipFill>
        <p:spPr bwMode="auto">
          <a:xfrm>
            <a:off x="3048000" y="1836737"/>
            <a:ext cx="5562600" cy="49450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National Priorities Partnership</a:t>
            </a:r>
          </a:p>
        </p:txBody>
      </p:sp>
      <p:sp>
        <p:nvSpPr>
          <p:cNvPr id="17412" name="Rectangle 3"/>
          <p:cNvSpPr>
            <a:spLocks noChangeArrowheads="1"/>
          </p:cNvSpPr>
          <p:nvPr/>
        </p:nvSpPr>
        <p:spPr bwMode="auto">
          <a:xfrm>
            <a:off x="381000" y="1905000"/>
            <a:ext cx="8458200" cy="4401205"/>
          </a:xfrm>
          <a:prstGeom prst="rect">
            <a:avLst/>
          </a:prstGeom>
          <a:noFill/>
          <a:ln w="9525">
            <a:noFill/>
            <a:miter lim="800000"/>
            <a:headEnd/>
            <a:tailEnd/>
          </a:ln>
        </p:spPr>
        <p:txBody>
          <a:bodyPr wrap="square">
            <a:spAutoFit/>
          </a:bodyPr>
          <a:lstStyle/>
          <a:p>
            <a:pPr>
              <a:defRPr/>
            </a:pPr>
            <a:r>
              <a:rPr lang="en-US" sz="2800" dirty="0">
                <a:latin typeface="+mn-lt"/>
              </a:rPr>
              <a:t>Focus in care coordination by NPP are the links between:</a:t>
            </a:r>
          </a:p>
          <a:p>
            <a:pPr>
              <a:defRPr/>
            </a:pPr>
            <a:endParaRPr lang="en-US" sz="2800" b="1" dirty="0">
              <a:latin typeface="+mn-lt"/>
            </a:endParaRPr>
          </a:p>
          <a:p>
            <a:pPr marL="234950" indent="-234950">
              <a:buFont typeface="Arial" pitchFamily="34" charset="0"/>
              <a:buChar char="•"/>
              <a:defRPr/>
            </a:pPr>
            <a:r>
              <a:rPr lang="en-US" sz="2800" b="1" dirty="0">
                <a:latin typeface="+mn-lt"/>
              </a:rPr>
              <a:t>Care Transitions</a:t>
            </a:r>
            <a:r>
              <a:rPr lang="en-US" sz="2800" dirty="0">
                <a:latin typeface="+mn-lt"/>
              </a:rPr>
              <a:t>— …continually strive to improve care by … considering feedback from all patients and their families… regarding coordination of their care during transitions between healthcare systems and services, and…communities.</a:t>
            </a:r>
          </a:p>
          <a:p>
            <a:pPr marL="234950" indent="-234950">
              <a:buFont typeface="Arial" pitchFamily="34" charset="0"/>
              <a:buChar char="•"/>
              <a:defRPr/>
            </a:pPr>
            <a:r>
              <a:rPr lang="en-US" sz="2800" b="1" dirty="0">
                <a:latin typeface="+mn-lt"/>
              </a:rPr>
              <a:t>Preventable Readmissions</a:t>
            </a:r>
            <a:r>
              <a:rPr lang="en-US" sz="2800" dirty="0">
                <a:latin typeface="+mn-lt"/>
              </a:rPr>
              <a:t>— …work collaboratively with patients to reduce preventable 30-day readmission rates.</a:t>
            </a:r>
            <a:endParaRPr lang="en-US" sz="2800" dirty="0">
              <a:solidFill>
                <a:srgbClr val="6D276A"/>
              </a:solidFill>
              <a:latin typeface="+mn-lt"/>
              <a:cs typeface="Times New Roman" pitchFamily="18" charset="0"/>
              <a:hlinkClick r:id="rId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dirty="0"/>
              <a:t>The Baton</a:t>
            </a:r>
          </a:p>
        </p:txBody>
      </p:sp>
      <p:sp>
        <p:nvSpPr>
          <p:cNvPr id="5" name="Content Placeholder 4"/>
          <p:cNvSpPr>
            <a:spLocks noGrp="1"/>
          </p:cNvSpPr>
          <p:nvPr>
            <p:ph idx="4294967295"/>
          </p:nvPr>
        </p:nvSpPr>
        <p:spPr>
          <a:xfrm>
            <a:off x="304800" y="2286000"/>
            <a:ext cx="8458200" cy="3840163"/>
          </a:xfrm>
        </p:spPr>
        <p:txBody>
          <a:bodyPr>
            <a:normAutofit fontScale="92500" lnSpcReduction="10000"/>
          </a:bodyPr>
          <a:lstStyle/>
          <a:p>
            <a:pPr marL="0" indent="0" eaLnBrk="1" hangingPunct="1">
              <a:spcAft>
                <a:spcPts val="1000"/>
              </a:spcAft>
              <a:buFontTx/>
              <a:buNone/>
              <a:defRPr/>
            </a:pPr>
            <a:r>
              <a:rPr lang="en-US" sz="2800" dirty="0">
                <a:latin typeface="Calibri" pitchFamily="34" charset="0"/>
              </a:rPr>
              <a:t>“The Baton” is the instrument through which responsibility for a patient’s health care is transferred to the patient or family.  Framed copies of this picture hang in the public areas of all SETMA clinics and a poster of it hangs in every examination room.   The poster declares:</a:t>
            </a:r>
          </a:p>
          <a:p>
            <a:pPr marL="0" indent="0" algn="ctr" eaLnBrk="1" hangingPunct="1">
              <a:buFontTx/>
              <a:buNone/>
              <a:defRPr/>
            </a:pPr>
            <a:r>
              <a:rPr lang="en-US" sz="2800" b="1" i="1" dirty="0">
                <a:latin typeface="Calibri" pitchFamily="34" charset="0"/>
              </a:rPr>
              <a:t>Firmly in the provider’s hand --The baton -- the care and treatment plan Must be confidently and securely grasped by the patient, If change is to make a difference 8,760 hours a year.</a:t>
            </a:r>
          </a:p>
          <a:p>
            <a:pPr eaLnBrk="1" hangingPunct="1">
              <a:spcAft>
                <a:spcPts val="1000"/>
              </a:spcAft>
              <a:buNone/>
              <a:defRPr/>
            </a:pPr>
            <a:endParaRPr lang="en-US" sz="2800" dirty="0">
              <a:latin typeface="Calibri" pitchFamily="34" charset="0"/>
            </a:endParaRPr>
          </a:p>
          <a:p>
            <a:pPr eaLnBrk="1" hangingPunct="1">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dirty="0"/>
              <a:t>The Baton</a:t>
            </a:r>
          </a:p>
        </p:txBody>
      </p:sp>
      <p:sp>
        <p:nvSpPr>
          <p:cNvPr id="47107" name="Content Placeholder 5"/>
          <p:cNvSpPr>
            <a:spLocks noGrp="1"/>
          </p:cNvSpPr>
          <p:nvPr>
            <p:ph idx="4294967295"/>
          </p:nvPr>
        </p:nvSpPr>
        <p:spPr>
          <a:xfrm>
            <a:off x="304801" y="1981200"/>
            <a:ext cx="8534399" cy="4559300"/>
          </a:xfrm>
        </p:spPr>
        <p:txBody>
          <a:bodyPr>
            <a:normAutofit/>
          </a:bodyPr>
          <a:lstStyle/>
          <a:p>
            <a:pPr eaLnBrk="1" hangingPunct="1">
              <a:spcBef>
                <a:spcPct val="0"/>
              </a:spcBef>
              <a:spcAft>
                <a:spcPts val="1000"/>
              </a:spcAft>
              <a:buFontTx/>
              <a:buNone/>
            </a:pPr>
            <a:r>
              <a:rPr lang="en-US" sz="2400" dirty="0"/>
              <a:t>The poster illustrates:</a:t>
            </a:r>
          </a:p>
          <a:p>
            <a:pPr eaLnBrk="1" hangingPunct="1">
              <a:spcBef>
                <a:spcPct val="0"/>
              </a:spcBef>
              <a:spcAft>
                <a:spcPts val="1000"/>
              </a:spcAft>
              <a:buFontTx/>
              <a:buAutoNum type="arabicPeriod"/>
            </a:pPr>
            <a:r>
              <a:rPr lang="en-US" sz="2400" dirty="0"/>
              <a:t>That the healthcare-team relationship, which exists between the patient and the healthcare provider, is key to the success of the outcome of quality healthcare.</a:t>
            </a:r>
          </a:p>
          <a:p>
            <a:pPr eaLnBrk="1" hangingPunct="1">
              <a:spcBef>
                <a:spcPct val="0"/>
              </a:spcBef>
              <a:spcAft>
                <a:spcPts val="1000"/>
              </a:spcAft>
              <a:buFontTx/>
              <a:buAutoNum type="arabicPeriod"/>
            </a:pPr>
            <a:r>
              <a:rPr lang="en-US" sz="2400" dirty="0"/>
              <a:t>That the plan of care and treatment plan, the “baton,” is the engine through which the knowledge and power of the healthcare team is transmitted and sustained.</a:t>
            </a:r>
          </a:p>
          <a:p>
            <a:pPr eaLnBrk="1" hangingPunct="1">
              <a:spcBef>
                <a:spcPct val="0"/>
              </a:spcBef>
              <a:spcAft>
                <a:spcPts val="1000"/>
              </a:spcAft>
              <a:buFontTx/>
              <a:buAutoNum type="arabicPeriod"/>
            </a:pPr>
            <a:r>
              <a:rPr lang="en-US" sz="2400" dirty="0"/>
              <a:t>That the means of transfer of the “baton,” which has been developed by the healthcare team,  is a coordinated effort between the provider and the patient.</a:t>
            </a:r>
          </a:p>
          <a:p>
            <a:pPr eaLnBrk="1" hangingPunct="1"/>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dirty="0"/>
              <a:t>The Baton</a:t>
            </a:r>
          </a:p>
        </p:txBody>
      </p:sp>
      <p:sp>
        <p:nvSpPr>
          <p:cNvPr id="5" name="Content Placeholder 4"/>
          <p:cNvSpPr>
            <a:spLocks noGrp="1"/>
          </p:cNvSpPr>
          <p:nvPr>
            <p:ph idx="4294967295"/>
          </p:nvPr>
        </p:nvSpPr>
        <p:spPr>
          <a:xfrm>
            <a:off x="381000" y="2286000"/>
            <a:ext cx="8458200" cy="3840163"/>
          </a:xfrm>
        </p:spPr>
        <p:txBody>
          <a:bodyPr>
            <a:normAutofit/>
          </a:bodyPr>
          <a:lstStyle/>
          <a:p>
            <a:pPr marL="457200" indent="-457200" eaLnBrk="1" hangingPunct="1">
              <a:spcAft>
                <a:spcPts val="1000"/>
              </a:spcAft>
              <a:buFont typeface="Trebuchet MS" pitchFamily="34" charset="0"/>
              <a:buAutoNum type="arabicPeriod" startAt="4"/>
              <a:defRPr/>
            </a:pPr>
            <a:r>
              <a:rPr lang="en-US" sz="2400" dirty="0"/>
              <a:t>That typically the healthcare provider knows and understands the patient’s healthcare plan of care and the treatment plan, but without its transfer to the patient, the provider’s knowledge is useless to the patient.</a:t>
            </a:r>
          </a:p>
          <a:p>
            <a:pPr marL="457200" indent="-457200" eaLnBrk="1" hangingPunct="1">
              <a:spcAft>
                <a:spcPts val="1000"/>
              </a:spcAft>
              <a:buFont typeface="Trebuchet MS" pitchFamily="34" charset="0"/>
              <a:buAutoNum type="arabicPeriod" startAt="4"/>
              <a:defRPr/>
            </a:pPr>
            <a:r>
              <a:rPr lang="en-US" sz="2400" dirty="0"/>
              <a:t>That the imperative for the plan – the “baton” – is that it must be transferred from the provider to the patient, </a:t>
            </a:r>
            <a:r>
              <a:rPr lang="en-US" sz="2400" b="1" dirty="0"/>
              <a:t>if change in the life of the patient is going to make a difference in the patient’s health.</a:t>
            </a:r>
          </a:p>
          <a:p>
            <a:pPr eaLnBrk="1" hangingPunct="1">
              <a:defRPr/>
            </a:pP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dirty="0"/>
              <a:t>The Baton</a:t>
            </a:r>
          </a:p>
        </p:txBody>
      </p:sp>
      <p:sp>
        <p:nvSpPr>
          <p:cNvPr id="5" name="Content Placeholder 4"/>
          <p:cNvSpPr>
            <a:spLocks noGrp="1"/>
          </p:cNvSpPr>
          <p:nvPr>
            <p:ph idx="4294967295"/>
          </p:nvPr>
        </p:nvSpPr>
        <p:spPr>
          <a:xfrm>
            <a:off x="304800" y="2286000"/>
            <a:ext cx="8458200" cy="3840163"/>
          </a:xfrm>
        </p:spPr>
        <p:txBody>
          <a:bodyPr>
            <a:normAutofit lnSpcReduction="10000"/>
          </a:bodyPr>
          <a:lstStyle/>
          <a:p>
            <a:pPr marL="457200" indent="-457200" eaLnBrk="1" hangingPunct="1">
              <a:spcAft>
                <a:spcPts val="1000"/>
              </a:spcAft>
              <a:buFont typeface="Trebuchet MS" pitchFamily="34" charset="0"/>
              <a:buAutoNum type="arabicPeriod" startAt="6"/>
              <a:defRPr/>
            </a:pPr>
            <a:r>
              <a:rPr lang="en-US" sz="2400" dirty="0"/>
              <a:t>That this transfer requires that the patient “grasps” the “baton,” i.e., that the patient </a:t>
            </a:r>
            <a:r>
              <a:rPr lang="en-US" sz="2400" b="1" dirty="0"/>
              <a:t>accepts</a:t>
            </a:r>
            <a:r>
              <a:rPr lang="en-US" sz="2400" dirty="0"/>
              <a:t>, </a:t>
            </a:r>
            <a:r>
              <a:rPr lang="en-US" sz="2400" b="1" dirty="0"/>
              <a:t>receives</a:t>
            </a:r>
            <a:r>
              <a:rPr lang="en-US" sz="2400" dirty="0"/>
              <a:t>, </a:t>
            </a:r>
            <a:r>
              <a:rPr lang="en-US" sz="2400" b="1" dirty="0"/>
              <a:t>understands</a:t>
            </a:r>
            <a:r>
              <a:rPr lang="en-US" sz="2400" dirty="0"/>
              <a:t> and </a:t>
            </a:r>
            <a:r>
              <a:rPr lang="en-US" sz="2400" b="1" dirty="0"/>
              <a:t>comprehends</a:t>
            </a:r>
            <a:r>
              <a:rPr lang="en-US" sz="2400" dirty="0"/>
              <a:t> the plan, and that the patient is equipped and empowered to carry out the plan successfully.</a:t>
            </a:r>
          </a:p>
          <a:p>
            <a:pPr marL="457200" indent="-457200" eaLnBrk="1" hangingPunct="1">
              <a:spcAft>
                <a:spcPts val="1000"/>
              </a:spcAft>
              <a:buFont typeface="Trebuchet MS" pitchFamily="34" charset="0"/>
              <a:buAutoNum type="arabicPeriod" startAt="6"/>
              <a:defRPr/>
            </a:pPr>
            <a:endParaRPr lang="en-US" sz="2400" dirty="0"/>
          </a:p>
          <a:p>
            <a:pPr marL="457200" indent="-457200" eaLnBrk="1" hangingPunct="1">
              <a:spcAft>
                <a:spcPts val="1000"/>
              </a:spcAft>
              <a:buFont typeface="Trebuchet MS" pitchFamily="34" charset="0"/>
              <a:buAutoNum type="arabicPeriod" startAt="6"/>
              <a:defRPr/>
            </a:pPr>
            <a:r>
              <a:rPr lang="en-US" sz="2400" dirty="0"/>
              <a:t>That the patient knows that of the 8,760 hours in the year, he/she will be responsible for “carrying the baton,” longer and better than any other member of the healthcare team.</a:t>
            </a:r>
          </a:p>
          <a:p>
            <a:pPr eaLnBrk="1" hangingPunct="1">
              <a:defRPr/>
            </a:pP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fontScale="90000"/>
          </a:bodyPr>
          <a:lstStyle/>
          <a:p>
            <a:pPr eaLnBrk="1" hangingPunct="1"/>
            <a:r>
              <a:rPr lang="en-US" dirty="0"/>
              <a:t>Hospital Follow-Up Call</a:t>
            </a:r>
          </a:p>
        </p:txBody>
      </p:sp>
      <p:sp>
        <p:nvSpPr>
          <p:cNvPr id="50179" name="Content Placeholder 5"/>
          <p:cNvSpPr>
            <a:spLocks noGrp="1"/>
          </p:cNvSpPr>
          <p:nvPr>
            <p:ph idx="4294967295"/>
          </p:nvPr>
        </p:nvSpPr>
        <p:spPr>
          <a:xfrm>
            <a:off x="0" y="2286000"/>
            <a:ext cx="2743200" cy="3276600"/>
          </a:xfrm>
        </p:spPr>
        <p:txBody>
          <a:bodyPr>
            <a:noAutofit/>
          </a:bodyPr>
          <a:lstStyle/>
          <a:p>
            <a:pPr marL="0" indent="0" eaLnBrk="1" hangingPunct="1">
              <a:buFontTx/>
              <a:buNone/>
            </a:pPr>
            <a:r>
              <a:rPr lang="en-US" sz="2400" dirty="0">
                <a:latin typeface="Calibri" pitchFamily="34" charset="0"/>
              </a:rPr>
              <a:t>After the care transition audit is completed and the document is generated, the provider completes the Hospital-Follow-up-Call template.</a:t>
            </a:r>
          </a:p>
        </p:txBody>
      </p:sp>
      <p:pic>
        <p:nvPicPr>
          <p:cNvPr id="50181" name="Picture 3" descr="cid:image003.png@01CBF91D.45854200"/>
          <p:cNvPicPr>
            <a:picLocks noChangeAspect="1" noChangeArrowheads="1"/>
          </p:cNvPicPr>
          <p:nvPr/>
        </p:nvPicPr>
        <p:blipFill>
          <a:blip r:embed="rId3" r:link="rId4" cstate="print"/>
          <a:srcRect/>
          <a:stretch>
            <a:fillRect/>
          </a:stretch>
        </p:blipFill>
        <p:spPr bwMode="auto">
          <a:xfrm>
            <a:off x="3048000" y="2209800"/>
            <a:ext cx="5748338" cy="43434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dirty="0"/>
              <a:t>Follow-Up Call</a:t>
            </a:r>
          </a:p>
        </p:txBody>
      </p:sp>
      <p:sp>
        <p:nvSpPr>
          <p:cNvPr id="5" name="Content Placeholder 4"/>
          <p:cNvSpPr>
            <a:spLocks noGrp="1"/>
          </p:cNvSpPr>
          <p:nvPr>
            <p:ph idx="4294967295"/>
          </p:nvPr>
        </p:nvSpPr>
        <p:spPr>
          <a:xfrm>
            <a:off x="304800" y="2286000"/>
            <a:ext cx="8534400" cy="3840163"/>
          </a:xfrm>
        </p:spPr>
        <p:txBody>
          <a:bodyPr>
            <a:noAutofit/>
          </a:bodyPr>
          <a:lstStyle/>
          <a:p>
            <a:pPr marL="403225" indent="-403225" eaLnBrk="1" hangingPunct="1">
              <a:buFont typeface="Arial" charset="0"/>
              <a:buChar char="•"/>
              <a:defRPr/>
            </a:pPr>
            <a:r>
              <a:rPr lang="en-US" sz="2400" dirty="0"/>
              <a:t>During that preparation of the “baton,” the provider  checks off the questions which are to be asked the patient in the follow-up call.  </a:t>
            </a:r>
          </a:p>
          <a:p>
            <a:pPr marL="403225" indent="-403225" eaLnBrk="1" hangingPunct="1">
              <a:buFont typeface="Arial" charset="0"/>
              <a:buChar char="•"/>
              <a:defRPr/>
            </a:pPr>
            <a:r>
              <a:rPr lang="en-US" sz="2400" dirty="0"/>
              <a:t>The call order is sent to the Care Coordination Department electronically. The day following discharge, the patient is called.  </a:t>
            </a:r>
          </a:p>
          <a:p>
            <a:pPr marL="403225" indent="-403225" eaLnBrk="1" hangingPunct="1">
              <a:buFont typeface="Arial" charset="0"/>
              <a:buChar char="•"/>
              <a:defRPr/>
            </a:pPr>
            <a:r>
              <a:rPr lang="en-US" sz="2400" dirty="0"/>
              <a:t>The call is the beginning of the “</a:t>
            </a:r>
            <a:r>
              <a:rPr lang="en-US" sz="2400" b="1" dirty="0"/>
              <a:t>coaching</a:t>
            </a:r>
            <a:r>
              <a:rPr lang="en-US" sz="2400" dirty="0"/>
              <a:t>” of the patient to help make them successful in the transition from the inpatient setting.  </a:t>
            </a:r>
          </a:p>
          <a:p>
            <a:pPr eaLnBrk="1" hangingPunct="1">
              <a:defRPr/>
            </a:pPr>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fontScale="90000"/>
          </a:bodyPr>
          <a:lstStyle/>
          <a:p>
            <a:pPr eaLnBrk="1" hangingPunct="1"/>
            <a:br>
              <a:rPr lang="en-US" dirty="0"/>
            </a:br>
            <a:r>
              <a:rPr lang="en-US" dirty="0"/>
              <a:t>Conclusions </a:t>
            </a:r>
          </a:p>
        </p:txBody>
      </p:sp>
      <p:sp>
        <p:nvSpPr>
          <p:cNvPr id="52227" name="Content Placeholder 2"/>
          <p:cNvSpPr>
            <a:spLocks noGrp="1"/>
          </p:cNvSpPr>
          <p:nvPr>
            <p:ph idx="4294967295"/>
          </p:nvPr>
        </p:nvSpPr>
        <p:spPr>
          <a:xfrm>
            <a:off x="304800" y="2286000"/>
            <a:ext cx="8382000" cy="3840163"/>
          </a:xfrm>
        </p:spPr>
        <p:txBody>
          <a:bodyPr>
            <a:normAutofit/>
          </a:bodyPr>
          <a:lstStyle/>
          <a:p>
            <a:pPr marL="514350" indent="-514350" eaLnBrk="1" hangingPunct="1">
              <a:buFont typeface="Calibri" pitchFamily="34" charset="0"/>
              <a:buAutoNum type="arabicPeriod"/>
            </a:pPr>
            <a:r>
              <a:rPr lang="en-US" sz="2400" dirty="0"/>
              <a:t>The problem of readmissions will not be solved by more care:  more medicines, more tests, more visits, etc.</a:t>
            </a:r>
          </a:p>
          <a:p>
            <a:pPr marL="514350" indent="-514350" eaLnBrk="1" hangingPunct="1">
              <a:buFont typeface="Calibri" pitchFamily="34" charset="0"/>
              <a:buAutoNum type="arabicPeriod"/>
            </a:pPr>
            <a:r>
              <a:rPr lang="en-US" sz="2400" dirty="0"/>
              <a:t>The problem will be solved by redirecting the patient’s attention for a safety net away from the emergency department.</a:t>
            </a:r>
          </a:p>
          <a:p>
            <a:pPr marL="514350" indent="-514350" eaLnBrk="1" hangingPunct="1">
              <a:buFont typeface="Calibri" pitchFamily="34" charset="0"/>
              <a:buAutoNum type="arabicPeriod"/>
            </a:pPr>
            <a:r>
              <a:rPr lang="en-US" sz="2400" dirty="0"/>
              <a:t>The problem will be solved by our having more proactive contact with the patient.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dirty="0"/>
              <a:t>Conclusions</a:t>
            </a:r>
          </a:p>
        </p:txBody>
      </p:sp>
      <p:sp>
        <p:nvSpPr>
          <p:cNvPr id="53251" name="Content Placeholder 2"/>
          <p:cNvSpPr>
            <a:spLocks noGrp="1"/>
          </p:cNvSpPr>
          <p:nvPr>
            <p:ph idx="4294967295"/>
          </p:nvPr>
        </p:nvSpPr>
        <p:spPr>
          <a:xfrm>
            <a:off x="228600" y="2286000"/>
            <a:ext cx="8458200" cy="3840163"/>
          </a:xfrm>
        </p:spPr>
        <p:txBody>
          <a:bodyPr>
            <a:normAutofit/>
          </a:bodyPr>
          <a:lstStyle/>
          <a:p>
            <a:pPr marL="514350" indent="-514350" eaLnBrk="1" hangingPunct="1">
              <a:buFontTx/>
              <a:buAutoNum type="arabicPeriod" startAt="4"/>
            </a:pPr>
            <a:r>
              <a:rPr lang="en-US" sz="2400" dirty="0"/>
              <a:t>The problem will be solved by more contact with the patient and/or care giver in the home:  home health, social worker, provider house calls.</a:t>
            </a:r>
          </a:p>
          <a:p>
            <a:pPr marL="514350" indent="-514350" eaLnBrk="1" hangingPunct="1">
              <a:buFontTx/>
              <a:buAutoNum type="arabicPeriod" startAt="4"/>
            </a:pPr>
            <a:endParaRPr lang="en-US" sz="2400" dirty="0"/>
          </a:p>
          <a:p>
            <a:pPr marL="514350" indent="-514350" eaLnBrk="1" hangingPunct="1">
              <a:buFontTx/>
              <a:buAutoNum type="arabicPeriod" startAt="4"/>
            </a:pPr>
            <a:r>
              <a:rPr lang="en-US" sz="2400" dirty="0"/>
              <a:t>The problem will be solved by the patient and/or care giver having more contact electronically (telephone, e-mail, web portal, cell phone) with the patient giving immediate if not instantaneous access.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dirty="0"/>
              <a:t>Keys to Success</a:t>
            </a:r>
          </a:p>
        </p:txBody>
      </p:sp>
      <p:sp>
        <p:nvSpPr>
          <p:cNvPr id="41987" name="Content Placeholder 2"/>
          <p:cNvSpPr>
            <a:spLocks noGrp="1"/>
          </p:cNvSpPr>
          <p:nvPr>
            <p:ph idx="4294967295"/>
          </p:nvPr>
        </p:nvSpPr>
        <p:spPr>
          <a:xfrm>
            <a:off x="228600" y="2286000"/>
            <a:ext cx="8534400" cy="3840163"/>
          </a:xfrm>
        </p:spPr>
        <p:txBody>
          <a:bodyPr>
            <a:noAutofit/>
          </a:bodyPr>
          <a:lstStyle/>
          <a:p>
            <a:pPr eaLnBrk="1" hangingPunct="1">
              <a:buFont typeface="Arial" charset="0"/>
              <a:buNone/>
              <a:defRPr/>
            </a:pPr>
            <a:r>
              <a:rPr lang="en-US" sz="2800" dirty="0"/>
              <a:t>Seamless Collaboration Between:</a:t>
            </a:r>
          </a:p>
          <a:p>
            <a:pPr marL="690563" indent="-350838" eaLnBrk="1" hangingPunct="1">
              <a:buFont typeface="Arial" pitchFamily="34" charset="0"/>
              <a:buChar char="•"/>
              <a:defRPr/>
            </a:pPr>
            <a:r>
              <a:rPr lang="en-US" sz="2800" dirty="0"/>
              <a:t>Hospital Care Team</a:t>
            </a:r>
          </a:p>
          <a:p>
            <a:pPr marL="690563" indent="-350838" eaLnBrk="1" hangingPunct="1">
              <a:buFont typeface="Arial" pitchFamily="34" charset="0"/>
              <a:buChar char="•"/>
              <a:defRPr/>
            </a:pPr>
            <a:r>
              <a:rPr lang="en-US" sz="2800" dirty="0"/>
              <a:t>Care Coordination Department</a:t>
            </a:r>
          </a:p>
          <a:p>
            <a:pPr marL="690563" indent="-350838" eaLnBrk="1" hangingPunct="1">
              <a:buFont typeface="Arial" pitchFamily="34" charset="0"/>
              <a:buChar char="•"/>
              <a:defRPr/>
            </a:pPr>
            <a:r>
              <a:rPr lang="en-US" sz="2800" dirty="0"/>
              <a:t>I-Care (Nursing Home) Team</a:t>
            </a:r>
          </a:p>
          <a:p>
            <a:pPr marL="690563" indent="-350838" eaLnBrk="1" hangingPunct="1">
              <a:buFont typeface="Arial" pitchFamily="34" charset="0"/>
              <a:buChar char="•"/>
              <a:defRPr/>
            </a:pPr>
            <a:r>
              <a:rPr lang="en-US" sz="2800" dirty="0"/>
              <a:t>Healthcare Providers</a:t>
            </a:r>
          </a:p>
          <a:p>
            <a:pPr marL="690563" indent="-350838" eaLnBrk="1" hangingPunct="1">
              <a:buFont typeface="Arial" pitchFamily="34" charset="0"/>
              <a:buChar char="•"/>
              <a:defRPr/>
            </a:pPr>
            <a:r>
              <a:rPr lang="en-US" sz="2800" dirty="0"/>
              <a:t>Clinic Staff</a:t>
            </a:r>
          </a:p>
          <a:p>
            <a:pPr marL="690563" indent="-350838" eaLnBrk="1" hangingPunct="1">
              <a:buFont typeface="Arial" pitchFamily="34" charset="0"/>
              <a:buChar char="•"/>
              <a:defRPr/>
            </a:pPr>
            <a:r>
              <a:rPr lang="en-US" sz="2800" dirty="0"/>
              <a:t>Hospital In-Patient Staff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dirty="0"/>
              <a:t>Care Transitions</a:t>
            </a:r>
          </a:p>
        </p:txBody>
      </p:sp>
      <p:sp>
        <p:nvSpPr>
          <p:cNvPr id="41987" name="Content Placeholder 2"/>
          <p:cNvSpPr>
            <a:spLocks noGrp="1"/>
          </p:cNvSpPr>
          <p:nvPr>
            <p:ph idx="4294967295"/>
          </p:nvPr>
        </p:nvSpPr>
        <p:spPr>
          <a:xfrm>
            <a:off x="304800" y="1752600"/>
            <a:ext cx="8458200" cy="5105400"/>
          </a:xfrm>
        </p:spPr>
        <p:txBody>
          <a:bodyPr>
            <a:noAutofit/>
          </a:bodyPr>
          <a:lstStyle/>
          <a:p>
            <a:pPr marL="0" indent="0">
              <a:lnSpc>
                <a:spcPct val="90000"/>
              </a:lnSpc>
              <a:spcBef>
                <a:spcPct val="0"/>
              </a:spcBef>
              <a:spcAft>
                <a:spcPts val="1000"/>
              </a:spcAft>
              <a:buNone/>
            </a:pPr>
            <a:r>
              <a:rPr lang="en-US" sz="2800" b="1" dirty="0"/>
              <a:t>SETMA’s Care Transition involves:	</a:t>
            </a:r>
          </a:p>
          <a:p>
            <a:pPr marL="514350" indent="-514350">
              <a:lnSpc>
                <a:spcPct val="90000"/>
              </a:lnSpc>
              <a:spcBef>
                <a:spcPct val="0"/>
              </a:spcBef>
              <a:spcAft>
                <a:spcPts val="600"/>
              </a:spcAft>
              <a:buNone/>
            </a:pPr>
            <a:r>
              <a:rPr lang="en-US" sz="2800" dirty="0"/>
              <a:t>1.	Evaluation at admission  -- transition issues: “lives alone,” barriers, DME, residential care, medication reconciliation, or other needs</a:t>
            </a:r>
          </a:p>
          <a:p>
            <a:pPr marL="514350" indent="-514350">
              <a:lnSpc>
                <a:spcPct val="90000"/>
              </a:lnSpc>
              <a:spcBef>
                <a:spcPct val="0"/>
              </a:spcBef>
              <a:spcAft>
                <a:spcPts val="600"/>
              </a:spcAft>
              <a:buNone/>
            </a:pPr>
            <a:r>
              <a:rPr lang="en-US" sz="2800" dirty="0"/>
              <a:t>2.	Fulfillment of Care Transitions Quality Metric Set </a:t>
            </a:r>
          </a:p>
          <a:p>
            <a:pPr marL="514350" indent="-514350">
              <a:lnSpc>
                <a:spcPct val="90000"/>
              </a:lnSpc>
              <a:spcBef>
                <a:spcPct val="0"/>
              </a:spcBef>
              <a:spcAft>
                <a:spcPts val="600"/>
              </a:spcAft>
              <a:buNone/>
            </a:pPr>
            <a:r>
              <a:rPr lang="en-US" sz="2800" dirty="0"/>
              <a:t>3.	Hospital Care Summary and Post Hospital Plan of Care and Treatment Plan at discharge</a:t>
            </a:r>
          </a:p>
          <a:p>
            <a:pPr marL="514350" indent="-514350">
              <a:lnSpc>
                <a:spcPct val="90000"/>
              </a:lnSpc>
              <a:spcBef>
                <a:spcPct val="0"/>
              </a:spcBef>
              <a:spcAft>
                <a:spcPts val="600"/>
              </a:spcAft>
              <a:buNone/>
            </a:pPr>
            <a:r>
              <a:rPr lang="en-US" sz="2800" dirty="0"/>
              <a:t>4.	Post Hospital Follow-up Coaching -- a 12-30 minute call made by members of SETMA’s Care Coordination Department and additional support</a:t>
            </a:r>
          </a:p>
          <a:p>
            <a:pPr marL="514350" indent="-514350">
              <a:lnSpc>
                <a:spcPct val="90000"/>
              </a:lnSpc>
              <a:spcBef>
                <a:spcPct val="0"/>
              </a:spcBef>
              <a:spcAft>
                <a:spcPts val="600"/>
              </a:spcAft>
              <a:buNone/>
            </a:pPr>
            <a:r>
              <a:rPr lang="en-US" sz="2800" dirty="0"/>
              <a:t>5.	Follow-up visit with primary provider – the last and critical step in Care Transitions</a:t>
            </a:r>
          </a:p>
          <a:p>
            <a:pPr marL="0" indent="0" eaLnBrk="1" hangingPunct="1">
              <a:lnSpc>
                <a:spcPct val="90000"/>
              </a:lnSpc>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normAutofit fontScale="90000"/>
          </a:bodyPr>
          <a:lstStyle/>
          <a:p>
            <a:r>
              <a:rPr lang="en-US" dirty="0"/>
              <a:t>1. Evaluation At Admission</a:t>
            </a:r>
          </a:p>
        </p:txBody>
      </p:sp>
      <p:sp>
        <p:nvSpPr>
          <p:cNvPr id="3" name="Content Placeholder 2"/>
          <p:cNvSpPr>
            <a:spLocks noGrp="1"/>
          </p:cNvSpPr>
          <p:nvPr>
            <p:ph idx="4294967295"/>
          </p:nvPr>
        </p:nvSpPr>
        <p:spPr>
          <a:xfrm>
            <a:off x="304800" y="2286000"/>
            <a:ext cx="8839200" cy="4572000"/>
          </a:xfrm>
        </p:spPr>
        <p:txBody>
          <a:bodyPr>
            <a:normAutofit/>
          </a:bodyPr>
          <a:lstStyle/>
          <a:p>
            <a:pPr marL="692150" indent="-234950">
              <a:spcBef>
                <a:spcPts val="0"/>
              </a:spcBef>
              <a:buFont typeface="Arial" pitchFamily="34" charset="0"/>
              <a:buChar char="•"/>
            </a:pPr>
            <a:r>
              <a:rPr lang="en-US" sz="2800" dirty="0"/>
              <a:t>Barriers to Care including support requirements – </a:t>
            </a:r>
            <a:r>
              <a:rPr lang="en-US" sz="2800" b="1" dirty="0"/>
              <a:t>does the patient live alone</a:t>
            </a:r>
          </a:p>
          <a:p>
            <a:pPr marL="692150" indent="-234950">
              <a:spcBef>
                <a:spcPts val="0"/>
              </a:spcBef>
              <a:buFont typeface="Arial" pitchFamily="34" charset="0"/>
              <a:buChar char="•"/>
            </a:pPr>
            <a:r>
              <a:rPr lang="en-US" sz="2800" dirty="0"/>
              <a:t>Activities of Daily Living</a:t>
            </a:r>
          </a:p>
          <a:p>
            <a:pPr marL="692150" indent="-234950">
              <a:spcBef>
                <a:spcPts val="0"/>
              </a:spcBef>
              <a:buFont typeface="Arial" pitchFamily="34" charset="0"/>
              <a:buChar char="•"/>
            </a:pPr>
            <a:r>
              <a:rPr lang="en-US" sz="2800" b="1" dirty="0"/>
              <a:t>Hospital Plan of Care  </a:t>
            </a:r>
            <a:r>
              <a:rPr lang="en-US" sz="2800" dirty="0"/>
              <a:t>given to patient/family -- includes potential for re-hospitalization, estimated length of stay, why hospitalized, expected length of hospitalization, procedures and tests planned, contact information for how to call hospital-team members.</a:t>
            </a:r>
          </a:p>
          <a:p>
            <a:pPr marL="692150" indent="-234950">
              <a:spcBef>
                <a:spcPts val="0"/>
              </a:spcBef>
              <a:buFont typeface="Arial" pitchFamily="34" charset="0"/>
              <a:buChar char="•"/>
            </a:pPr>
            <a:r>
              <a:rPr lang="en-US" sz="2800" dirty="0"/>
              <a:t>Establishes communication with all who are involved in patient's care</a:t>
            </a:r>
          </a:p>
          <a:p>
            <a:pPr marL="692150" indent="-234950">
              <a:buFont typeface="Arial" pitchFamily="34" charset="0"/>
              <a:buChar char="•"/>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2. Fulfillment of Quality Metric Sets</a:t>
            </a:r>
          </a:p>
        </p:txBody>
      </p:sp>
      <p:sp>
        <p:nvSpPr>
          <p:cNvPr id="3" name="Content Placeholder 2"/>
          <p:cNvSpPr>
            <a:spLocks noGrp="1"/>
          </p:cNvSpPr>
          <p:nvPr>
            <p:ph idx="4294967295"/>
          </p:nvPr>
        </p:nvSpPr>
        <p:spPr>
          <a:xfrm>
            <a:off x="381000" y="2286000"/>
            <a:ext cx="8458200" cy="4572000"/>
          </a:xfrm>
        </p:spPr>
        <p:txBody>
          <a:bodyPr>
            <a:normAutofit/>
          </a:bodyPr>
          <a:lstStyle/>
          <a:p>
            <a:pPr indent="-222250">
              <a:spcBef>
                <a:spcPts val="0"/>
              </a:spcBef>
              <a:buFont typeface="Arial" pitchFamily="34" charset="0"/>
              <a:buChar char="•"/>
            </a:pPr>
            <a:r>
              <a:rPr lang="en-US" sz="2800" dirty="0"/>
              <a:t>June 2009, PCPI published Transitions of Care Quality Metric Set (14-4)</a:t>
            </a:r>
          </a:p>
          <a:p>
            <a:pPr indent="-222250">
              <a:spcBef>
                <a:spcPts val="0"/>
              </a:spcBef>
              <a:buFont typeface="Arial" pitchFamily="34" charset="0"/>
              <a:buChar char="•"/>
              <a:tabLst>
                <a:tab pos="111125" algn="l"/>
              </a:tabLst>
            </a:pPr>
            <a:r>
              <a:rPr lang="en-US" sz="2800" dirty="0"/>
              <a:t>SETMA has completed “Discharge Summaries “ in  ambulatory EMR since the year 2000.</a:t>
            </a:r>
          </a:p>
          <a:p>
            <a:pPr indent="-222250">
              <a:spcBef>
                <a:spcPts val="0"/>
              </a:spcBef>
              <a:buFont typeface="Arial" pitchFamily="34" charset="0"/>
              <a:buChar char="•"/>
            </a:pPr>
            <a:r>
              <a:rPr lang="en-US" sz="2800" dirty="0"/>
              <a:t>Adopted Measurement set immediately</a:t>
            </a:r>
          </a:p>
          <a:p>
            <a:pPr indent="-222250">
              <a:spcBef>
                <a:spcPts val="0"/>
              </a:spcBef>
              <a:buFont typeface="Arial" pitchFamily="34" charset="0"/>
              <a:buChar char="•"/>
            </a:pPr>
            <a:r>
              <a:rPr lang="en-US" sz="2800" dirty="0"/>
              <a:t>Public reporting by provider name at </a:t>
            </a:r>
            <a:r>
              <a:rPr lang="en-US" sz="2800" dirty="0">
                <a:hlinkClick r:id="rId2"/>
              </a:rPr>
              <a:t>www.jameslhollymd.com</a:t>
            </a:r>
            <a:r>
              <a:rPr lang="en-US" sz="2800" dirty="0"/>
              <a:t> of performance on quality metric sets for 2009, 2010, 2011 and 2012.</a:t>
            </a:r>
          </a:p>
          <a:p>
            <a:pPr indent="-222250">
              <a:spcBef>
                <a:spcPts val="0"/>
              </a:spcBef>
              <a:buFont typeface="Arial" pitchFamily="34" charset="0"/>
              <a:buChar char="•"/>
            </a:pPr>
            <a:r>
              <a:rPr lang="en-US" sz="2800" dirty="0"/>
              <a:t>In 2011 completed research project with AMA to determine if SETMA fulfilling measures.</a:t>
            </a:r>
          </a:p>
          <a:p>
            <a:pPr indent="-222250">
              <a:buFont typeface="Arial" pitchFamily="34" charset="0"/>
              <a:buChar char="•"/>
            </a:pPr>
            <a:endParaRPr lang="en-US" sz="2800" dirty="0"/>
          </a:p>
          <a:p>
            <a:pPr indent="-222250">
              <a:buFont typeface="Arial" pitchFamily="34" charset="0"/>
              <a:buChar char="•"/>
            </a:pP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2" cstate="print"/>
          <a:srcRect/>
          <a:stretch>
            <a:fillRect/>
          </a:stretch>
        </p:blipFill>
        <p:spPr bwMode="auto">
          <a:xfrm>
            <a:off x="2286001" y="1828800"/>
            <a:ext cx="4572000" cy="4977939"/>
          </a:xfrm>
          <a:prstGeom prst="rect">
            <a:avLst/>
          </a:prstGeom>
          <a:noFill/>
          <a:ln w="9525">
            <a:noFill/>
            <a:miter lim="800000"/>
            <a:headEnd/>
            <a:tailEnd/>
          </a:ln>
        </p:spPr>
      </p:pic>
      <p:sp>
        <p:nvSpPr>
          <p:cNvPr id="6" name="Title 5"/>
          <p:cNvSpPr>
            <a:spLocks noGrp="1"/>
          </p:cNvSpPr>
          <p:nvPr>
            <p:ph type="title"/>
          </p:nvPr>
        </p:nvSpPr>
        <p:spPr/>
        <p:txBody>
          <a:bodyPr/>
          <a:lstStyle/>
          <a:p>
            <a:r>
              <a:rPr lang="en-US" dirty="0"/>
              <a:t>Care Transition Audit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Care Transition Audit</a:t>
            </a:r>
          </a:p>
        </p:txBody>
      </p:sp>
      <p:pic>
        <p:nvPicPr>
          <p:cNvPr id="4" name="Picture 4"/>
          <p:cNvPicPr>
            <a:picLocks noGrp="1" noChangeAspect="1" noChangeArrowheads="1"/>
          </p:cNvPicPr>
          <p:nvPr>
            <p:ph idx="4294967295"/>
          </p:nvPr>
        </p:nvPicPr>
        <p:blipFill>
          <a:blip r:embed="rId2" cstate="print"/>
          <a:srcRect/>
          <a:stretch>
            <a:fillRect/>
          </a:stretch>
        </p:blipFill>
        <p:spPr bwMode="auto">
          <a:xfrm>
            <a:off x="1066800" y="2895600"/>
            <a:ext cx="7315200" cy="20272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3. Hospital Care Summary &amp; Post-Hospital Plan of Care and Treatment Plan</a:t>
            </a:r>
          </a:p>
        </p:txBody>
      </p:sp>
      <p:sp>
        <p:nvSpPr>
          <p:cNvPr id="3" name="Content Placeholder 2"/>
          <p:cNvSpPr>
            <a:spLocks noGrp="1"/>
          </p:cNvSpPr>
          <p:nvPr>
            <p:ph idx="4294967295"/>
          </p:nvPr>
        </p:nvSpPr>
        <p:spPr>
          <a:xfrm>
            <a:off x="304800" y="2286000"/>
            <a:ext cx="8534400" cy="4572000"/>
          </a:xfrm>
        </p:spPr>
        <p:txBody>
          <a:bodyPr>
            <a:normAutofit lnSpcReduction="10000"/>
          </a:bodyPr>
          <a:lstStyle/>
          <a:p>
            <a:pPr marL="692150" indent="-234950">
              <a:spcBef>
                <a:spcPts val="0"/>
              </a:spcBef>
              <a:buFont typeface="Arial" pitchFamily="34" charset="0"/>
              <a:buChar char="•"/>
            </a:pPr>
            <a:r>
              <a:rPr lang="en-US" sz="2800" dirty="0"/>
              <a:t>Changed name of “discharge summary,” September, 2010</a:t>
            </a:r>
          </a:p>
          <a:p>
            <a:pPr marL="692150" indent="-234950">
              <a:spcBef>
                <a:spcPts val="0"/>
              </a:spcBef>
              <a:buFont typeface="Arial" pitchFamily="34" charset="0"/>
              <a:buChar char="•"/>
            </a:pPr>
            <a:r>
              <a:rPr lang="en-US" sz="2800" dirty="0"/>
              <a:t>Includes follow-up appointments, reconciled medication lists (4 reconciliations: admission, discharge, care coaching call, follow-up appointment.) </a:t>
            </a:r>
          </a:p>
          <a:p>
            <a:pPr marL="692150" indent="-234950">
              <a:spcBef>
                <a:spcPts val="0"/>
              </a:spcBef>
              <a:buFont typeface="Arial" pitchFamily="34" charset="0"/>
              <a:buChar char="•"/>
            </a:pPr>
            <a:r>
              <a:rPr lang="en-US" sz="2800" dirty="0"/>
              <a:t>Over 14,000 discharges since June 2009; 98.7% of time, document given to patient at time of discharge.</a:t>
            </a:r>
          </a:p>
          <a:p>
            <a:pPr marL="692150" indent="-234950">
              <a:spcBef>
                <a:spcPts val="0"/>
              </a:spcBef>
              <a:buFont typeface="Arial" pitchFamily="34" charset="0"/>
              <a:buChar char="•"/>
            </a:pPr>
            <a:r>
              <a:rPr lang="en-US" sz="2800" dirty="0"/>
              <a:t>This is the tool – </a:t>
            </a:r>
            <a:r>
              <a:rPr lang="en-US" sz="2800" b="1" dirty="0">
                <a:solidFill>
                  <a:srgbClr val="C00000"/>
                </a:solidFill>
              </a:rPr>
              <a:t>the Baton </a:t>
            </a:r>
            <a:r>
              <a:rPr lang="en-US" sz="2800" dirty="0"/>
              <a:t>– transferring care to patient.</a:t>
            </a:r>
          </a:p>
          <a:p>
            <a:pPr marL="692150" indent="-234950">
              <a:buFont typeface="Arial" pitchFamily="34" charset="0"/>
              <a:buChar char="•"/>
            </a:pPr>
            <a:endParaRPr lang="en-US" sz="2400" dirty="0"/>
          </a:p>
        </p:txBody>
      </p:sp>
    </p:spTree>
  </p:cSld>
  <p:clrMapOvr>
    <a:masterClrMapping/>
  </p:clrMapOvr>
</p:sld>
</file>

<file path=ppt/theme/theme1.xml><?xml version="1.0" encoding="utf-8"?>
<a:theme xmlns:a="http://schemas.openxmlformats.org/drawingml/2006/main" name="Theme_Mod_theme">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Theme_Mod_theme</Template>
  <TotalTime>734</TotalTime>
  <Words>2182</Words>
  <Application>Microsoft Office PowerPoint</Application>
  <PresentationFormat>On-screen Show (4:3)</PresentationFormat>
  <Paragraphs>189</Paragraphs>
  <Slides>38</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Corbel</vt:lpstr>
      <vt:lpstr>Courier New</vt:lpstr>
      <vt:lpstr>Trebuchet MS</vt:lpstr>
      <vt:lpstr>Wingdings</vt:lpstr>
      <vt:lpstr>Wingdings 2</vt:lpstr>
      <vt:lpstr>Theme_Mod_theme</vt:lpstr>
      <vt:lpstr>SETMA's Initiative to Reduce Preventable Readmissions   Readmission Web Summit August  23, 2012</vt:lpstr>
      <vt:lpstr>National Priorities Partnership</vt:lpstr>
      <vt:lpstr>National Priorities Partnership</vt:lpstr>
      <vt:lpstr>Care Transitions</vt:lpstr>
      <vt:lpstr>1. Evaluation At Admission</vt:lpstr>
      <vt:lpstr>2. Fulfillment of Quality Metric Sets</vt:lpstr>
      <vt:lpstr>Care Transition Audit</vt:lpstr>
      <vt:lpstr>Care Transition Audit</vt:lpstr>
      <vt:lpstr>3. Hospital Care Summary &amp; Post-Hospital Plan of Care and Treatment Plan</vt:lpstr>
      <vt:lpstr>Care Transition Audit</vt:lpstr>
      <vt:lpstr>Care Transition Audit</vt:lpstr>
      <vt:lpstr>4. Hospital Follow-Up Call</vt:lpstr>
      <vt:lpstr>Hospital Follow-Up Call</vt:lpstr>
      <vt:lpstr>5. Follow-Up Visit with Primary Care Provider</vt:lpstr>
      <vt:lpstr>IHI Reference</vt:lpstr>
      <vt:lpstr>Improved Transition &amp; Reception</vt:lpstr>
      <vt:lpstr>Activated Receivers</vt:lpstr>
      <vt:lpstr>Key Changes to Improve Transitions</vt:lpstr>
      <vt:lpstr>Key Changes to Improve Transitions</vt:lpstr>
      <vt:lpstr>Key Changes to Improve Transitions</vt:lpstr>
      <vt:lpstr>Risk of Readmissions</vt:lpstr>
      <vt:lpstr>Hospital Care Summary</vt:lpstr>
      <vt:lpstr>Managing High Risk Patients</vt:lpstr>
      <vt:lpstr>Managing High Risk Patients</vt:lpstr>
      <vt:lpstr>Managing High Risk Patients</vt:lpstr>
      <vt:lpstr>Managing High Risk Patients</vt:lpstr>
      <vt:lpstr>Managing High Risk Patients</vt:lpstr>
      <vt:lpstr>Managing High Risk Patients</vt:lpstr>
      <vt:lpstr>The Baton</vt:lpstr>
      <vt:lpstr>The Baton</vt:lpstr>
      <vt:lpstr>The Baton</vt:lpstr>
      <vt:lpstr>The Baton</vt:lpstr>
      <vt:lpstr>The Baton</vt:lpstr>
      <vt:lpstr>Hospital Follow-Up Call</vt:lpstr>
      <vt:lpstr>Follow-Up Call</vt:lpstr>
      <vt:lpstr> Conclusions </vt:lpstr>
      <vt:lpstr>Conclusions</vt:lpstr>
      <vt:lpstr>Keys to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A. Owens</dc:creator>
  <cp:lastModifiedBy>Dale R. Fontenot</cp:lastModifiedBy>
  <cp:revision>111</cp:revision>
  <dcterms:created xsi:type="dcterms:W3CDTF">2012-07-25T13:56:44Z</dcterms:created>
  <dcterms:modified xsi:type="dcterms:W3CDTF">2020-08-23T21:13:05Z</dcterms:modified>
</cp:coreProperties>
</file>