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7"/>
  </p:notesMasterIdLst>
  <p:sldIdLst>
    <p:sldId id="256" r:id="rId2"/>
    <p:sldId id="260" r:id="rId3"/>
    <p:sldId id="262" r:id="rId4"/>
    <p:sldId id="269" r:id="rId5"/>
    <p:sldId id="263" r:id="rId6"/>
    <p:sldId id="264" r:id="rId7"/>
    <p:sldId id="265" r:id="rId8"/>
    <p:sldId id="271" r:id="rId9"/>
    <p:sldId id="266" r:id="rId10"/>
    <p:sldId id="272" r:id="rId11"/>
    <p:sldId id="275" r:id="rId12"/>
    <p:sldId id="268" r:id="rId13"/>
    <p:sldId id="286" r:id="rId14"/>
    <p:sldId id="277" r:id="rId15"/>
    <p:sldId id="27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D592EC-5B8B-4FDB-A526-4C88B6C443FA}" type="datetimeFigureOut">
              <a:rPr lang="en-US" smtClean="0"/>
              <a:pPr/>
              <a:t>10/15/2011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ED07BE-217E-47FF-8E8D-F309452475A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ED07BE-217E-47FF-8E8D-F309452475AF}"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B5242A8-2160-47AC-899C-E888C59523CF}" type="datetimeFigureOut">
              <a:rPr lang="en-US" smtClean="0"/>
              <a:pPr/>
              <a:t>10/15/2011</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F9D0158-CBBD-4511-866C-63E501E9CF2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5242A8-2160-47AC-899C-E888C59523CF}" type="datetimeFigureOut">
              <a:rPr lang="en-US" smtClean="0"/>
              <a:pPr/>
              <a:t>10/15/2011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F9D0158-CBBD-4511-866C-63E501E9CF2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5242A8-2160-47AC-899C-E888C59523CF}" type="datetimeFigureOut">
              <a:rPr lang="en-US" smtClean="0"/>
              <a:pPr/>
              <a:t>10/15/2011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F9D0158-CBBD-4511-866C-63E501E9CF2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5242A8-2160-47AC-899C-E888C59523CF}" type="datetimeFigureOut">
              <a:rPr lang="en-US" smtClean="0"/>
              <a:pPr/>
              <a:t>10/15/2011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F9D0158-CBBD-4511-866C-63E501E9CF23}"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5242A8-2160-47AC-899C-E888C59523CF}" type="datetimeFigureOut">
              <a:rPr lang="en-US" smtClean="0"/>
              <a:pPr/>
              <a:t>10/15/2011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F9D0158-CBBD-4511-866C-63E501E9CF23}"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B5242A8-2160-47AC-899C-E888C59523CF}" type="datetimeFigureOut">
              <a:rPr lang="en-US" smtClean="0"/>
              <a:pPr/>
              <a:t>10/15/2011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F9D0158-CBBD-4511-866C-63E501E9CF23}"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B5242A8-2160-47AC-899C-E888C59523CF}" type="datetimeFigureOut">
              <a:rPr lang="en-US" smtClean="0"/>
              <a:pPr/>
              <a:t>10/15/2011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7F9D0158-CBBD-4511-866C-63E501E9CF2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B5242A8-2160-47AC-899C-E888C59523CF}" type="datetimeFigureOut">
              <a:rPr lang="en-US" smtClean="0"/>
              <a:pPr/>
              <a:t>10/15/2011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7F9D0158-CBBD-4511-866C-63E501E9CF23}"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B5242A8-2160-47AC-899C-E888C59523CF}" type="datetimeFigureOut">
              <a:rPr lang="en-US" smtClean="0"/>
              <a:pPr/>
              <a:t>10/15/2011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7F9D0158-CBBD-4511-866C-63E501E9CF2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B5242A8-2160-47AC-899C-E888C59523CF}" type="datetimeFigureOut">
              <a:rPr lang="en-US" smtClean="0"/>
              <a:pPr/>
              <a:t>10/15/2011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F9D0158-CBBD-4511-866C-63E501E9CF2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B5242A8-2160-47AC-899C-E888C59523CF}" type="datetimeFigureOut">
              <a:rPr lang="en-US" smtClean="0"/>
              <a:pPr/>
              <a:t>10/15/2011</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F9D0158-CBBD-4511-866C-63E501E9CF23}"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B5242A8-2160-47AC-899C-E888C59523CF}" type="datetimeFigureOut">
              <a:rPr lang="en-US" smtClean="0"/>
              <a:pPr/>
              <a:t>10/15/2011</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F9D0158-CBBD-4511-866C-63E501E9CF2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71600"/>
            <a:ext cx="9144000" cy="1829761"/>
          </a:xfrm>
        </p:spPr>
        <p:txBody>
          <a:bodyPr>
            <a:normAutofit/>
          </a:bodyPr>
          <a:lstStyle/>
          <a:p>
            <a:r>
              <a:rPr lang="en-US" sz="4400" dirty="0" smtClean="0"/>
              <a:t>Southeast Texas Health Information Exchange (SETHIE)</a:t>
            </a:r>
            <a:endParaRPr lang="en-US" sz="4400" dirty="0"/>
          </a:p>
        </p:txBody>
      </p:sp>
      <p:sp>
        <p:nvSpPr>
          <p:cNvPr id="3" name="Subtitle 2"/>
          <p:cNvSpPr>
            <a:spLocks noGrp="1"/>
          </p:cNvSpPr>
          <p:nvPr>
            <p:ph type="subTitle" idx="1"/>
          </p:nvPr>
        </p:nvSpPr>
        <p:spPr>
          <a:xfrm>
            <a:off x="0" y="3611607"/>
            <a:ext cx="9144000" cy="1199704"/>
          </a:xfrm>
        </p:spPr>
        <p:txBody>
          <a:bodyPr/>
          <a:lstStyle/>
          <a:p>
            <a:r>
              <a:rPr lang="en-US" dirty="0" smtClean="0"/>
              <a:t>Community Introduction and Organizational Meeting</a:t>
            </a:r>
          </a:p>
          <a:p>
            <a:r>
              <a:rPr lang="en-US" sz="1800" dirty="0" smtClean="0"/>
              <a:t>January 19, 2011</a:t>
            </a:r>
          </a:p>
          <a:p>
            <a:r>
              <a:rPr lang="en-US" sz="1800" dirty="0" smtClean="0"/>
              <a:t>Dr. James L. Holly, MD</a:t>
            </a: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buNone/>
            </a:pPr>
            <a:endParaRPr lang="en-US" dirty="0" smtClean="0">
              <a:solidFill>
                <a:srgbClr val="C00000"/>
              </a:solidFill>
            </a:endParaRPr>
          </a:p>
          <a:p>
            <a:pPr>
              <a:buNone/>
            </a:pPr>
            <a:r>
              <a:rPr lang="en-US" dirty="0" smtClean="0">
                <a:solidFill>
                  <a:srgbClr val="C00000"/>
                </a:solidFill>
              </a:rPr>
              <a:t>The HIE gives all Southeast Texas healthcare</a:t>
            </a:r>
          </a:p>
          <a:p>
            <a:pPr>
              <a:buNone/>
            </a:pPr>
            <a:r>
              <a:rPr lang="en-US" dirty="0" smtClean="0">
                <a:solidFill>
                  <a:srgbClr val="C00000"/>
                </a:solidFill>
              </a:rPr>
              <a:t>providers, of whatever description and type,</a:t>
            </a:r>
          </a:p>
          <a:p>
            <a:pPr>
              <a:buNone/>
            </a:pPr>
            <a:r>
              <a:rPr lang="en-US" dirty="0" smtClean="0">
                <a:solidFill>
                  <a:srgbClr val="C00000"/>
                </a:solidFill>
              </a:rPr>
              <a:t>the leverage point to turn our vision of the</a:t>
            </a:r>
          </a:p>
          <a:p>
            <a:pPr>
              <a:buNone/>
            </a:pPr>
            <a:r>
              <a:rPr lang="en-US" dirty="0" smtClean="0">
                <a:solidFill>
                  <a:srgbClr val="C00000"/>
                </a:solidFill>
              </a:rPr>
              <a:t>future of healthcare into our reality.</a:t>
            </a:r>
          </a:p>
          <a:p>
            <a:endParaRPr lang="en-US" dirty="0"/>
          </a:p>
        </p:txBody>
      </p:sp>
      <p:sp>
        <p:nvSpPr>
          <p:cNvPr id="3" name="Title 2"/>
          <p:cNvSpPr>
            <a:spLocks noGrp="1"/>
          </p:cNvSpPr>
          <p:nvPr>
            <p:ph type="title"/>
          </p:nvPr>
        </p:nvSpPr>
        <p:spPr/>
        <p:txBody>
          <a:bodyPr/>
          <a:lstStyle/>
          <a:p>
            <a:r>
              <a:rPr lang="en-US" dirty="0" smtClean="0"/>
              <a:t>2.  Produce Practical Work</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4026091"/>
          </a:xfrm>
        </p:spPr>
        <p:txBody>
          <a:bodyPr/>
          <a:lstStyle/>
          <a:p>
            <a:r>
              <a:rPr lang="en-US" dirty="0" smtClean="0"/>
              <a:t>It is not enough to want things to change; we have to make things change.  And, as IBM learned, when they encouraged “change agents” within their organization, “</a:t>
            </a:r>
            <a:r>
              <a:rPr lang="en-US" b="1" dirty="0" smtClean="0">
                <a:solidFill>
                  <a:srgbClr val="C00000"/>
                </a:solidFill>
              </a:rPr>
              <a:t>if you are going to make a change; the change better make a difference</a:t>
            </a:r>
            <a:r>
              <a:rPr lang="en-US" dirty="0" smtClean="0">
                <a:solidFill>
                  <a:srgbClr val="C00000"/>
                </a:solidFill>
              </a:rPr>
              <a:t>.</a:t>
            </a:r>
            <a:r>
              <a:rPr lang="en-US" dirty="0" smtClean="0"/>
              <a:t>”</a:t>
            </a:r>
          </a:p>
          <a:p>
            <a:endParaRPr lang="en-US" dirty="0"/>
          </a:p>
        </p:txBody>
      </p:sp>
      <p:sp>
        <p:nvSpPr>
          <p:cNvPr id="3" name="Title 2"/>
          <p:cNvSpPr>
            <a:spLocks noGrp="1"/>
          </p:cNvSpPr>
          <p:nvPr>
            <p:ph type="title"/>
          </p:nvPr>
        </p:nvSpPr>
        <p:spPr/>
        <p:txBody>
          <a:bodyPr/>
          <a:lstStyle/>
          <a:p>
            <a:r>
              <a:rPr lang="en-US" dirty="0" smtClean="0"/>
              <a:t>2.  Produce Practical Work</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Those who are naturally resistant to new ideas are going to have to become innovative and receptive to change.  </a:t>
            </a:r>
          </a:p>
          <a:p>
            <a:endParaRPr lang="en-US" dirty="0" smtClean="0"/>
          </a:p>
          <a:p>
            <a:pPr lvl="1"/>
            <a:r>
              <a:rPr lang="en-US" dirty="0" smtClean="0"/>
              <a:t>Change is suspect because it upsets the equilibrium.  In order to succeed, we must all surrender some level of comfort and some level of control.  </a:t>
            </a:r>
          </a:p>
          <a:p>
            <a:pPr lvl="1"/>
            <a:r>
              <a:rPr lang="en-US" dirty="0" smtClean="0"/>
              <a:t>The innovation required to design a future which meets everyone's needs is a future fraught with discomfort, difficulties and uncertainty. </a:t>
            </a:r>
          </a:p>
          <a:p>
            <a:endParaRPr lang="en-US" dirty="0"/>
          </a:p>
        </p:txBody>
      </p:sp>
      <p:sp>
        <p:nvSpPr>
          <p:cNvPr id="3" name="Title 2"/>
          <p:cNvSpPr>
            <a:spLocks noGrp="1"/>
          </p:cNvSpPr>
          <p:nvPr>
            <p:ph type="title"/>
          </p:nvPr>
        </p:nvSpPr>
        <p:spPr/>
        <p:txBody>
          <a:bodyPr/>
          <a:lstStyle/>
          <a:p>
            <a:r>
              <a:rPr lang="en-US" dirty="0" smtClean="0"/>
              <a:t>3.  Embrace Change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02291"/>
          </a:xfrm>
        </p:spPr>
        <p:txBody>
          <a:bodyPr/>
          <a:lstStyle/>
          <a:p>
            <a:r>
              <a:rPr lang="en-US" dirty="0" smtClean="0"/>
              <a:t>What is really needed, at this point, is for key participants to assume leadership roles in the Health Information Exchange in order to bear some of the cost, energy and effort of the change.</a:t>
            </a:r>
          </a:p>
          <a:p>
            <a:endParaRPr lang="en-US" dirty="0"/>
          </a:p>
        </p:txBody>
      </p:sp>
      <p:sp>
        <p:nvSpPr>
          <p:cNvPr id="3" name="Title 2"/>
          <p:cNvSpPr>
            <a:spLocks noGrp="1"/>
          </p:cNvSpPr>
          <p:nvPr>
            <p:ph type="title"/>
          </p:nvPr>
        </p:nvSpPr>
        <p:spPr/>
        <p:txBody>
          <a:bodyPr/>
          <a:lstStyle/>
          <a:p>
            <a:r>
              <a:rPr lang="en-US" dirty="0" smtClean="0"/>
              <a:t>3.  Embrace Change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481328"/>
            <a:ext cx="7924800" cy="4525963"/>
          </a:xfrm>
        </p:spPr>
        <p:txBody>
          <a:bodyPr/>
          <a:lstStyle/>
          <a:p>
            <a:r>
              <a:rPr lang="en-US" dirty="0" smtClean="0"/>
              <a:t>What we propose will be hard; it will be expensive.  We are working hard to minimize that expense.  </a:t>
            </a:r>
          </a:p>
          <a:p>
            <a:endParaRPr lang="en-US" dirty="0" smtClean="0"/>
          </a:p>
          <a:p>
            <a:r>
              <a:rPr lang="en-US" dirty="0" smtClean="0"/>
              <a:t>Until everyone recognizes the value of the change which is proposed, and then the expense, which as an aggregate will be significant, will for the individual organizations and/or provider, will be insignificant, and will be seen as a bargain.</a:t>
            </a:r>
          </a:p>
          <a:p>
            <a:endParaRPr lang="en-US" dirty="0"/>
          </a:p>
        </p:txBody>
      </p:sp>
      <p:sp>
        <p:nvSpPr>
          <p:cNvPr id="3" name="Title 2"/>
          <p:cNvSpPr>
            <a:spLocks noGrp="1"/>
          </p:cNvSpPr>
          <p:nvPr>
            <p:ph type="title"/>
          </p:nvPr>
        </p:nvSpPr>
        <p:spPr/>
        <p:txBody>
          <a:bodyPr/>
          <a:lstStyle/>
          <a:p>
            <a:r>
              <a:rPr lang="en-US" dirty="0" smtClean="0"/>
              <a:t>Why are we here?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02291"/>
          </a:xfrm>
        </p:spPr>
        <p:txBody>
          <a:bodyPr/>
          <a:lstStyle/>
          <a:p>
            <a:r>
              <a:rPr lang="en-US" dirty="0" smtClean="0"/>
              <a:t>It is our hope that all of you will join this effort.  I am confident that our community will benefit and that Southeast Texas’  healthcare leadership is capable of succeeding in this effort.</a:t>
            </a:r>
          </a:p>
        </p:txBody>
      </p:sp>
      <p:sp>
        <p:nvSpPr>
          <p:cNvPr id="3" name="Title 2"/>
          <p:cNvSpPr>
            <a:spLocks noGrp="1"/>
          </p:cNvSpPr>
          <p:nvPr>
            <p:ph type="title"/>
          </p:nvPr>
        </p:nvSpPr>
        <p:spPr/>
        <p:txBody>
          <a:bodyPr/>
          <a:lstStyle/>
          <a:p>
            <a:r>
              <a:rPr lang="en-US" dirty="0" smtClean="0"/>
              <a:t>Where do we go from here?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Remember, the Exchange can ONLY be successful if we all participate and that participation must be:</a:t>
            </a:r>
          </a:p>
          <a:p>
            <a:endParaRPr lang="en-US" dirty="0" smtClean="0"/>
          </a:p>
          <a:p>
            <a:pPr lvl="1"/>
            <a:r>
              <a:rPr lang="en-US" dirty="0" smtClean="0"/>
              <a:t>Collaborative effort </a:t>
            </a:r>
          </a:p>
          <a:p>
            <a:pPr lvl="1"/>
            <a:r>
              <a:rPr lang="en-US" dirty="0" smtClean="0"/>
              <a:t>Owned by the community</a:t>
            </a:r>
          </a:p>
          <a:p>
            <a:pPr lvl="1"/>
            <a:r>
              <a:rPr lang="en-US" dirty="0" smtClean="0"/>
              <a:t>Controlled by the participants</a:t>
            </a:r>
          </a:p>
          <a:p>
            <a:pPr lvl="1"/>
            <a:r>
              <a:rPr lang="en-US" dirty="0" smtClean="0"/>
              <a:t>Profiting no one, except our patients and the healthcare community as a whole</a:t>
            </a:r>
          </a:p>
          <a:p>
            <a:pPr lvl="1"/>
            <a:r>
              <a:rPr lang="en-US" dirty="0" smtClean="0"/>
              <a:t>Represents the interaction of a mature healthcare system</a:t>
            </a:r>
          </a:p>
        </p:txBody>
      </p:sp>
      <p:sp>
        <p:nvSpPr>
          <p:cNvPr id="3" name="Title 2"/>
          <p:cNvSpPr>
            <a:spLocks noGrp="1"/>
          </p:cNvSpPr>
          <p:nvPr>
            <p:ph type="title"/>
          </p:nvPr>
        </p:nvSpPr>
        <p:spPr/>
        <p:txBody>
          <a:bodyPr/>
          <a:lstStyle/>
          <a:p>
            <a:r>
              <a:rPr lang="en-US" dirty="0" smtClean="0"/>
              <a:t>Keys to Success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178491"/>
          </a:xfrm>
        </p:spPr>
        <p:txBody>
          <a:bodyPr/>
          <a:lstStyle/>
          <a:p>
            <a:r>
              <a:rPr lang="en-US" dirty="0" smtClean="0"/>
              <a:t>To impact the future of health care, we are going to have to think differently.  This will involve “</a:t>
            </a:r>
            <a:r>
              <a:rPr lang="en-US" b="1" dirty="0" smtClean="0"/>
              <a:t>Medical </a:t>
            </a:r>
            <a:r>
              <a:rPr lang="en-US" b="1" i="1" dirty="0" smtClean="0"/>
              <a:t>metanoia,” </a:t>
            </a:r>
            <a:r>
              <a:rPr lang="en-US" dirty="0" smtClean="0"/>
              <a:t>a term introduced to the business community by Peter Senge at MIT.  It means, “a change of mind.”  This change will involve at least three major “shifts in our thinking”.  </a:t>
            </a:r>
          </a:p>
          <a:p>
            <a:endParaRPr lang="en-US" dirty="0"/>
          </a:p>
        </p:txBody>
      </p:sp>
      <p:sp>
        <p:nvSpPr>
          <p:cNvPr id="3" name="Title 2"/>
          <p:cNvSpPr>
            <a:spLocks noGrp="1"/>
          </p:cNvSpPr>
          <p:nvPr>
            <p:ph type="title"/>
          </p:nvPr>
        </p:nvSpPr>
        <p:spPr/>
        <p:txBody>
          <a:bodyPr/>
          <a:lstStyle/>
          <a:p>
            <a:r>
              <a:rPr lang="en-US" dirty="0" smtClean="0"/>
              <a:t>Keys to Success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en-US" dirty="0" smtClean="0"/>
              <a:t>Those who are naturally competitors are going to have to work collaboratively.  </a:t>
            </a:r>
          </a:p>
          <a:p>
            <a:pPr marL="624078" indent="-514350">
              <a:buFont typeface="+mj-lt"/>
              <a:buAutoNum type="arabicPeriod"/>
            </a:pPr>
            <a:endParaRPr lang="en-US" dirty="0" smtClean="0"/>
          </a:p>
          <a:p>
            <a:pPr marL="624078" indent="-514350">
              <a:buFont typeface="+mj-lt"/>
              <a:buAutoNum type="arabicPeriod"/>
            </a:pPr>
            <a:r>
              <a:rPr lang="en-US" dirty="0" smtClean="0"/>
              <a:t>Those who are naturally idealists are going to have to produce work which is practical.  </a:t>
            </a:r>
          </a:p>
          <a:p>
            <a:pPr marL="624078" indent="-514350">
              <a:buFont typeface="+mj-lt"/>
              <a:buAutoNum type="arabicPeriod"/>
            </a:pPr>
            <a:endParaRPr lang="en-US" dirty="0" smtClean="0"/>
          </a:p>
          <a:p>
            <a:pPr marL="624078" indent="-514350">
              <a:buFont typeface="+mj-lt"/>
              <a:buAutoNum type="arabicPeriod"/>
            </a:pPr>
            <a:r>
              <a:rPr lang="en-US" dirty="0" smtClean="0"/>
              <a:t>Those who are naturally resistant to new ideas are going to have to become innovative and receptive to change.  </a:t>
            </a:r>
          </a:p>
          <a:p>
            <a:endParaRPr lang="en-US" dirty="0"/>
          </a:p>
        </p:txBody>
      </p:sp>
      <p:sp>
        <p:nvSpPr>
          <p:cNvPr id="3" name="Title 2"/>
          <p:cNvSpPr>
            <a:spLocks noGrp="1"/>
          </p:cNvSpPr>
          <p:nvPr>
            <p:ph type="title"/>
          </p:nvPr>
        </p:nvSpPr>
        <p:spPr/>
        <p:txBody>
          <a:bodyPr/>
          <a:lstStyle/>
          <a:p>
            <a:r>
              <a:rPr lang="en-US" dirty="0" smtClean="0"/>
              <a:t>Shifts in Thinking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p>
          <a:p>
            <a:r>
              <a:rPr lang="en-US" dirty="0" smtClean="0"/>
              <a:t>The reality is that whatever role we play in healthcare and whatever type of organization we represent, we are all part of a larger, community, healthcare team, which often consists of those we would call our “competitors.” </a:t>
            </a:r>
            <a:endParaRPr lang="en-US" dirty="0"/>
          </a:p>
        </p:txBody>
      </p:sp>
      <p:sp>
        <p:nvSpPr>
          <p:cNvPr id="3" name="Title 2"/>
          <p:cNvSpPr>
            <a:spLocks noGrp="1"/>
          </p:cNvSpPr>
          <p:nvPr>
            <p:ph type="title"/>
          </p:nvPr>
        </p:nvSpPr>
        <p:spPr/>
        <p:txBody>
          <a:bodyPr/>
          <a:lstStyle/>
          <a:p>
            <a:r>
              <a:rPr lang="en-US" dirty="0" smtClean="0"/>
              <a:t>1.  Collaboration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254691"/>
          </a:xfrm>
        </p:spPr>
        <p:txBody>
          <a:bodyPr/>
          <a:lstStyle/>
          <a:p>
            <a:r>
              <a:rPr lang="en-US" dirty="0" smtClean="0"/>
              <a:t>By “taking charge” of our own healthcare future, we can dictate what it will look like and how it will operate.  </a:t>
            </a:r>
          </a:p>
          <a:p>
            <a:endParaRPr lang="en-US" dirty="0" smtClean="0"/>
          </a:p>
          <a:p>
            <a:r>
              <a:rPr lang="en-US" dirty="0" smtClean="0">
                <a:solidFill>
                  <a:srgbClr val="C00000"/>
                </a:solidFill>
              </a:rPr>
              <a:t>The only way we “lose control,” is by refusing to participate.</a:t>
            </a:r>
          </a:p>
          <a:p>
            <a:pPr lvl="1"/>
            <a:endParaRPr lang="en-US" dirty="0" smtClean="0"/>
          </a:p>
          <a:p>
            <a:pPr lvl="1">
              <a:buNone/>
            </a:pPr>
            <a:r>
              <a:rPr lang="en-US" dirty="0" smtClean="0"/>
              <a:t> </a:t>
            </a:r>
            <a:endParaRPr lang="en-US" dirty="0"/>
          </a:p>
        </p:txBody>
      </p:sp>
      <p:sp>
        <p:nvSpPr>
          <p:cNvPr id="3" name="Title 2"/>
          <p:cNvSpPr>
            <a:spLocks noGrp="1"/>
          </p:cNvSpPr>
          <p:nvPr>
            <p:ph type="title"/>
          </p:nvPr>
        </p:nvSpPr>
        <p:spPr/>
        <p:txBody>
          <a:bodyPr/>
          <a:lstStyle/>
          <a:p>
            <a:r>
              <a:rPr lang="en-US" dirty="0" smtClean="0"/>
              <a:t>1.  Collaboration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C00000"/>
                </a:solidFill>
              </a:rPr>
              <a:t>With the Health Information Exchange, we begin to focus on work which is very practical and which is very important to our patients, which work is: </a:t>
            </a:r>
          </a:p>
          <a:p>
            <a:endParaRPr lang="en-US" dirty="0" smtClean="0"/>
          </a:p>
          <a:p>
            <a:pPr lvl="1"/>
            <a:r>
              <a:rPr lang="en-US" sz="2400" dirty="0" smtClean="0"/>
              <a:t>Increasing the quality of care </a:t>
            </a:r>
          </a:p>
          <a:p>
            <a:pPr lvl="1"/>
            <a:r>
              <a:rPr lang="en-US" sz="2400" dirty="0" smtClean="0"/>
              <a:t>Increasing patient safety</a:t>
            </a:r>
          </a:p>
          <a:p>
            <a:pPr lvl="1"/>
            <a:r>
              <a:rPr lang="en-US" sz="2400" dirty="0" smtClean="0"/>
              <a:t>Increasing continuity of care</a:t>
            </a:r>
          </a:p>
          <a:p>
            <a:pPr lvl="1"/>
            <a:r>
              <a:rPr lang="en-US" sz="2400" dirty="0" smtClean="0"/>
              <a:t>Decreasing the cost of care which we delivery every day</a:t>
            </a:r>
          </a:p>
          <a:p>
            <a:pPr lvl="1"/>
            <a:endParaRPr lang="en-US" b="1" dirty="0" smtClean="0"/>
          </a:p>
          <a:p>
            <a:endParaRPr lang="en-US" dirty="0"/>
          </a:p>
        </p:txBody>
      </p:sp>
      <p:sp>
        <p:nvSpPr>
          <p:cNvPr id="3" name="Title 2"/>
          <p:cNvSpPr>
            <a:spLocks noGrp="1"/>
          </p:cNvSpPr>
          <p:nvPr>
            <p:ph type="title"/>
          </p:nvPr>
        </p:nvSpPr>
        <p:spPr/>
        <p:txBody>
          <a:bodyPr/>
          <a:lstStyle/>
          <a:p>
            <a:r>
              <a:rPr lang="en-US" dirty="0" smtClean="0"/>
              <a:t>2.  Produce Practical Work</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178491"/>
          </a:xfrm>
        </p:spPr>
        <p:txBody>
          <a:bodyPr>
            <a:normAutofit/>
          </a:bodyPr>
          <a:lstStyle/>
          <a:p>
            <a:r>
              <a:rPr lang="en-US" dirty="0" smtClean="0"/>
              <a:t>One enterprising full-page ad in the </a:t>
            </a:r>
            <a:r>
              <a:rPr lang="en-US" i="1" dirty="0" smtClean="0"/>
              <a:t>New York Times </a:t>
            </a:r>
            <a:r>
              <a:rPr lang="en-US" dirty="0" smtClean="0"/>
              <a:t>heralded that </a:t>
            </a:r>
            <a:r>
              <a:rPr lang="en-US" i="1" dirty="0" smtClean="0"/>
              <a:t>“</a:t>
            </a:r>
            <a:r>
              <a:rPr lang="en-US" b="1" i="1" dirty="0" smtClean="0"/>
              <a:t>it is not how many good ideas you have that matters, but how many good ideas you can implement.”  </a:t>
            </a:r>
          </a:p>
          <a:p>
            <a:endParaRPr lang="en-US" b="1" i="1" dirty="0" smtClean="0"/>
          </a:p>
          <a:p>
            <a:endParaRPr lang="en-US" dirty="0"/>
          </a:p>
        </p:txBody>
      </p:sp>
      <p:sp>
        <p:nvSpPr>
          <p:cNvPr id="3" name="Title 2"/>
          <p:cNvSpPr>
            <a:spLocks noGrp="1"/>
          </p:cNvSpPr>
          <p:nvPr>
            <p:ph type="title"/>
          </p:nvPr>
        </p:nvSpPr>
        <p:spPr/>
        <p:txBody>
          <a:bodyPr/>
          <a:lstStyle/>
          <a:p>
            <a:r>
              <a:rPr lang="en-US" dirty="0" smtClean="0"/>
              <a:t>2.  Produce Practical Work</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buNone/>
            </a:pPr>
            <a:endParaRPr lang="en-US" dirty="0" smtClean="0"/>
          </a:p>
          <a:p>
            <a:pPr>
              <a:buNone/>
            </a:pPr>
            <a:r>
              <a:rPr lang="en-US" dirty="0" smtClean="0"/>
              <a:t>The motivation for the HIE is a </a:t>
            </a:r>
            <a:r>
              <a:rPr lang="en-US" dirty="0" smtClean="0">
                <a:solidFill>
                  <a:srgbClr val="C00000"/>
                </a:solidFill>
              </a:rPr>
              <a:t>vision</a:t>
            </a:r>
            <a:r>
              <a:rPr lang="en-US" dirty="0" smtClean="0"/>
              <a:t> for having</a:t>
            </a:r>
          </a:p>
          <a:p>
            <a:pPr>
              <a:buNone/>
            </a:pPr>
            <a:r>
              <a:rPr lang="en-US" dirty="0" smtClean="0"/>
              <a:t>all relevant and valid patient information</a:t>
            </a:r>
          </a:p>
          <a:p>
            <a:pPr>
              <a:buNone/>
            </a:pPr>
            <a:r>
              <a:rPr lang="en-US" dirty="0" smtClean="0"/>
              <a:t>available where and when the patient’</a:t>
            </a:r>
          </a:p>
          <a:p>
            <a:pPr>
              <a:buNone/>
            </a:pPr>
            <a:r>
              <a:rPr lang="en-US" dirty="0" smtClean="0"/>
              <a:t>healthcare requires it.  The </a:t>
            </a:r>
            <a:r>
              <a:rPr lang="en-US" dirty="0" smtClean="0">
                <a:solidFill>
                  <a:srgbClr val="C00000"/>
                </a:solidFill>
              </a:rPr>
              <a:t>reality</a:t>
            </a:r>
            <a:r>
              <a:rPr lang="en-US" dirty="0" smtClean="0"/>
              <a:t> is that today,</a:t>
            </a:r>
          </a:p>
          <a:p>
            <a:pPr>
              <a:buNone/>
            </a:pPr>
            <a:r>
              <a:rPr lang="en-US" dirty="0" smtClean="0"/>
              <a:t>that is rarely possible.   </a:t>
            </a:r>
          </a:p>
          <a:p>
            <a:endParaRPr lang="en-US" dirty="0" smtClean="0"/>
          </a:p>
          <a:p>
            <a:pPr lvl="1"/>
            <a:endParaRPr lang="en-US" b="1" dirty="0" smtClean="0"/>
          </a:p>
          <a:p>
            <a:endParaRPr lang="en-US" dirty="0"/>
          </a:p>
        </p:txBody>
      </p:sp>
      <p:sp>
        <p:nvSpPr>
          <p:cNvPr id="3" name="Title 2"/>
          <p:cNvSpPr>
            <a:spLocks noGrp="1"/>
          </p:cNvSpPr>
          <p:nvPr>
            <p:ph type="title"/>
          </p:nvPr>
        </p:nvSpPr>
        <p:spPr/>
        <p:txBody>
          <a:bodyPr/>
          <a:lstStyle/>
          <a:p>
            <a:r>
              <a:rPr lang="en-US" dirty="0" smtClean="0"/>
              <a:t>2.  Produce Practical Work</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98</TotalTime>
  <Words>613</Words>
  <Application>Microsoft Office PowerPoint</Application>
  <PresentationFormat>On-screen Show (4:3)</PresentationFormat>
  <Paragraphs>70</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Southeast Texas Health Information Exchange (SETHIE)</vt:lpstr>
      <vt:lpstr>Keys to Success</vt:lpstr>
      <vt:lpstr>Keys to Success</vt:lpstr>
      <vt:lpstr>Shifts in Thinking</vt:lpstr>
      <vt:lpstr>1.  Collaboration</vt:lpstr>
      <vt:lpstr>1.  Collaboration</vt:lpstr>
      <vt:lpstr>2.  Produce Practical Work</vt:lpstr>
      <vt:lpstr>2.  Produce Practical Work</vt:lpstr>
      <vt:lpstr>2.  Produce Practical Work</vt:lpstr>
      <vt:lpstr>2.  Produce Practical Work</vt:lpstr>
      <vt:lpstr>2.  Produce Practical Work</vt:lpstr>
      <vt:lpstr>3.  Embrace Change</vt:lpstr>
      <vt:lpstr>3.  Embrace Change</vt:lpstr>
      <vt:lpstr>Why are we here?</vt:lpstr>
      <vt:lpstr>Where do we go from here?</vt:lpstr>
    </vt:vector>
  </TitlesOfParts>
  <Company>SETMA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Southeast Texas Health Information Exchange (SETHIE)</dc:title>
  <dc:creator>JOwens.Admin</dc:creator>
  <cp:lastModifiedBy>dfontenot</cp:lastModifiedBy>
  <cp:revision>33</cp:revision>
  <dcterms:created xsi:type="dcterms:W3CDTF">2011-01-19T14:12:02Z</dcterms:created>
  <dcterms:modified xsi:type="dcterms:W3CDTF">2011-10-16T00:49:31Z</dcterms:modified>
</cp:coreProperties>
</file>