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notesMasterIdLst>
    <p:notesMasterId r:id="rId33"/>
  </p:notesMasterIdLst>
  <p:sldIdLst>
    <p:sldId id="256" r:id="rId2"/>
    <p:sldId id="257" r:id="rId3"/>
    <p:sldId id="258" r:id="rId4"/>
    <p:sldId id="261" r:id="rId5"/>
    <p:sldId id="260" r:id="rId6"/>
    <p:sldId id="262" r:id="rId7"/>
    <p:sldId id="269" r:id="rId8"/>
    <p:sldId id="263" r:id="rId9"/>
    <p:sldId id="284" r:id="rId10"/>
    <p:sldId id="264" r:id="rId11"/>
    <p:sldId id="285" r:id="rId12"/>
    <p:sldId id="282" r:id="rId13"/>
    <p:sldId id="283" r:id="rId14"/>
    <p:sldId id="265" r:id="rId15"/>
    <p:sldId id="271" r:id="rId16"/>
    <p:sldId id="287" r:id="rId17"/>
    <p:sldId id="266" r:id="rId18"/>
    <p:sldId id="272" r:id="rId19"/>
    <p:sldId id="273" r:id="rId20"/>
    <p:sldId id="274" r:id="rId21"/>
    <p:sldId id="275" r:id="rId22"/>
    <p:sldId id="267" r:id="rId23"/>
    <p:sldId id="268" r:id="rId24"/>
    <p:sldId id="270" r:id="rId25"/>
    <p:sldId id="286" r:id="rId26"/>
    <p:sldId id="276" r:id="rId27"/>
    <p:sldId id="277" r:id="rId28"/>
    <p:sldId id="279" r:id="rId29"/>
    <p:sldId id="280" r:id="rId30"/>
    <p:sldId id="278" r:id="rId31"/>
    <p:sldId id="281"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D592EC-5B8B-4FDB-A526-4C88B6C443FA}" type="datetimeFigureOut">
              <a:rPr lang="en-US" smtClean="0"/>
              <a:pPr/>
              <a:t>10/15/2011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ED07BE-217E-47FF-8E8D-F309452475AF}"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ED07BE-217E-47FF-8E8D-F309452475AF}" type="slidenum">
              <a:rPr lang="en-US" smtClean="0"/>
              <a:pPr/>
              <a:t>6</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7B5242A8-2160-47AC-899C-E888C59523CF}" type="datetimeFigureOut">
              <a:rPr lang="en-US" smtClean="0"/>
              <a:pPr/>
              <a:t>10/15/2011</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F9D0158-CBBD-4511-866C-63E501E9CF2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7F9D0158-CBBD-4511-866C-63E501E9CF23}"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B5242A8-2160-47AC-899C-E888C59523CF}" type="datetimeFigureOut">
              <a:rPr lang="en-US" smtClean="0"/>
              <a:pPr/>
              <a:t>10/15/2011</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B5242A8-2160-47AC-899C-E888C59523CF}" type="datetimeFigureOut">
              <a:rPr lang="en-US" smtClean="0"/>
              <a:pPr/>
              <a:t>10/15/2011</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7F9D0158-CBBD-4511-866C-63E501E9CF23}"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B5242A8-2160-47AC-899C-E888C59523CF}" type="datetimeFigureOut">
              <a:rPr lang="en-US" smtClean="0"/>
              <a:pPr/>
              <a:t>10/15/2011</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F9D0158-CBBD-4511-866C-63E501E9CF23}"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B5242A8-2160-47AC-899C-E888C59523CF}" type="datetimeFigureOut">
              <a:rPr lang="en-US" smtClean="0"/>
              <a:pPr/>
              <a:t>10/15/2011</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F9D0158-CBBD-4511-866C-63E501E9CF2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71600"/>
            <a:ext cx="9144000" cy="1829761"/>
          </a:xfrm>
        </p:spPr>
        <p:txBody>
          <a:bodyPr>
            <a:normAutofit/>
          </a:bodyPr>
          <a:lstStyle/>
          <a:p>
            <a:r>
              <a:rPr lang="en-US" sz="4400" dirty="0" smtClean="0"/>
              <a:t>Southeast Texas Health Information Exchange (SETHIE)</a:t>
            </a:r>
            <a:endParaRPr lang="en-US" sz="4400" dirty="0"/>
          </a:p>
        </p:txBody>
      </p:sp>
      <p:sp>
        <p:nvSpPr>
          <p:cNvPr id="3" name="Subtitle 2"/>
          <p:cNvSpPr>
            <a:spLocks noGrp="1"/>
          </p:cNvSpPr>
          <p:nvPr>
            <p:ph type="subTitle" idx="1"/>
          </p:nvPr>
        </p:nvSpPr>
        <p:spPr>
          <a:xfrm>
            <a:off x="0" y="3611607"/>
            <a:ext cx="9144000" cy="1199704"/>
          </a:xfrm>
        </p:spPr>
        <p:txBody>
          <a:bodyPr/>
          <a:lstStyle/>
          <a:p>
            <a:r>
              <a:rPr lang="en-US" dirty="0" smtClean="0"/>
              <a:t>Community Introduction and Organizational Meeting</a:t>
            </a:r>
          </a:p>
          <a:p>
            <a:r>
              <a:rPr lang="en-US" sz="1800" dirty="0" smtClean="0"/>
              <a:t>January 19, 2011</a:t>
            </a:r>
          </a:p>
          <a:p>
            <a:r>
              <a:rPr lang="en-US" sz="1800" dirty="0" smtClean="0"/>
              <a:t>Dr. James L. Holly, MD</a:t>
            </a: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254691"/>
          </a:xfrm>
        </p:spPr>
        <p:txBody>
          <a:bodyPr/>
          <a:lstStyle/>
          <a:p>
            <a:r>
              <a:rPr lang="en-US" dirty="0" smtClean="0"/>
              <a:t>By “taking charge” of our own healthcare future, we can dictate what it will look like and how it will operate.  </a:t>
            </a:r>
          </a:p>
          <a:p>
            <a:endParaRPr lang="en-US" dirty="0" smtClean="0"/>
          </a:p>
          <a:p>
            <a:r>
              <a:rPr lang="en-US" dirty="0" smtClean="0">
                <a:solidFill>
                  <a:srgbClr val="C00000"/>
                </a:solidFill>
              </a:rPr>
              <a:t>The only way we “lose control,” is by refusing to participate.</a:t>
            </a:r>
          </a:p>
          <a:p>
            <a:pPr lvl="1"/>
            <a:endParaRPr lang="en-US" dirty="0" smtClean="0"/>
          </a:p>
          <a:p>
            <a:pPr lvl="1">
              <a:buNone/>
            </a:pPr>
            <a:r>
              <a:rPr lang="en-US" dirty="0" smtClean="0"/>
              <a:t> </a:t>
            </a:r>
            <a:endParaRPr lang="en-US" dirty="0"/>
          </a:p>
        </p:txBody>
      </p:sp>
      <p:sp>
        <p:nvSpPr>
          <p:cNvPr id="3" name="Title 2"/>
          <p:cNvSpPr>
            <a:spLocks noGrp="1"/>
          </p:cNvSpPr>
          <p:nvPr>
            <p:ph type="title"/>
          </p:nvPr>
        </p:nvSpPr>
        <p:spPr/>
        <p:txBody>
          <a:bodyPr/>
          <a:lstStyle/>
          <a:p>
            <a:r>
              <a:rPr lang="en-US" dirty="0" smtClean="0"/>
              <a:t>Collaboration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4525963"/>
          </a:xfrm>
        </p:spPr>
        <p:txBody>
          <a:bodyPr/>
          <a:lstStyle/>
          <a:p>
            <a:r>
              <a:rPr lang="en-US" dirty="0" smtClean="0"/>
              <a:t>In this “new world,” our focus must no longer only be on “winning,” because the reality is, if “he wins,” “if “she wins,” and if  “they win;” “we all win.”  </a:t>
            </a:r>
          </a:p>
          <a:p>
            <a:endParaRPr lang="en-US" dirty="0" smtClean="0"/>
          </a:p>
          <a:p>
            <a:r>
              <a:rPr lang="en-US" dirty="0" smtClean="0"/>
              <a:t>This does not mean that we cease to compete, but it means that we now collaborate at some level with our competitors to make both of us better.</a:t>
            </a:r>
          </a:p>
          <a:p>
            <a:endParaRPr lang="en-US" dirty="0"/>
          </a:p>
        </p:txBody>
      </p:sp>
      <p:sp>
        <p:nvSpPr>
          <p:cNvPr id="3" name="Title 2"/>
          <p:cNvSpPr>
            <a:spLocks noGrp="1"/>
          </p:cNvSpPr>
          <p:nvPr>
            <p:ph type="title"/>
          </p:nvPr>
        </p:nvSpPr>
        <p:spPr/>
        <p:txBody>
          <a:bodyPr/>
          <a:lstStyle/>
          <a:p>
            <a:r>
              <a:rPr lang="en-US" dirty="0" smtClean="0"/>
              <a:t>Collaboration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Recreationally, Americans are drawn to zero-sum games -- football, basketball, car races, horse races, track and field, soccer -- in which there is a clear and decisive winner, by however narrow a margin, and where there is a clear and decisive loser, no matter how excellent a performance they turned in.  </a:t>
            </a:r>
          </a:p>
          <a:p>
            <a:endParaRPr lang="en-US" dirty="0"/>
          </a:p>
        </p:txBody>
      </p:sp>
      <p:sp>
        <p:nvSpPr>
          <p:cNvPr id="3" name="Title 2"/>
          <p:cNvSpPr>
            <a:spLocks noGrp="1"/>
          </p:cNvSpPr>
          <p:nvPr>
            <p:ph type="title"/>
          </p:nvPr>
        </p:nvSpPr>
        <p:spPr/>
        <p:txBody>
          <a:bodyPr/>
          <a:lstStyle/>
          <a:p>
            <a:r>
              <a:rPr lang="en-US" dirty="0" smtClean="0"/>
              <a:t>Collaboration</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In our "health care information" race:</a:t>
            </a:r>
          </a:p>
          <a:p>
            <a:pPr lvl="1"/>
            <a:r>
              <a:rPr lang="en-US" sz="2400" dirty="0" smtClean="0"/>
              <a:t>all finishers will be winners and </a:t>
            </a:r>
          </a:p>
          <a:p>
            <a:pPr lvl="1"/>
            <a:r>
              <a:rPr lang="en-US" sz="2400" dirty="0" smtClean="0"/>
              <a:t>because they drive the process, all participants will be winners, if they pursue the right goal.  </a:t>
            </a:r>
          </a:p>
          <a:p>
            <a:pPr lvl="1"/>
            <a:endParaRPr lang="en-US" sz="2400" dirty="0" smtClean="0"/>
          </a:p>
          <a:p>
            <a:r>
              <a:rPr lang="en-US" sz="2800" dirty="0" smtClean="0">
                <a:solidFill>
                  <a:srgbClr val="C00000"/>
                </a:solidFill>
              </a:rPr>
              <a:t>All active and collaborative participants in the Health Information Exchange will be winners.  The only way to lose is not to participate.</a:t>
            </a:r>
          </a:p>
          <a:p>
            <a:endParaRPr lang="en-US" sz="2800" dirty="0" smtClean="0"/>
          </a:p>
          <a:p>
            <a:endParaRPr lang="en-US" dirty="0"/>
          </a:p>
        </p:txBody>
      </p:sp>
      <p:sp>
        <p:nvSpPr>
          <p:cNvPr id="3" name="Title 2"/>
          <p:cNvSpPr>
            <a:spLocks noGrp="1"/>
          </p:cNvSpPr>
          <p:nvPr>
            <p:ph type="title"/>
          </p:nvPr>
        </p:nvSpPr>
        <p:spPr/>
        <p:txBody>
          <a:bodyPr/>
          <a:lstStyle/>
          <a:p>
            <a:r>
              <a:rPr lang="en-US" dirty="0" smtClean="0"/>
              <a:t>Collaboration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C00000"/>
                </a:solidFill>
              </a:rPr>
              <a:t>With the Health Information Exchange, we begin to focus on work which is very practical and which is very important to our patients, which work is: </a:t>
            </a:r>
          </a:p>
          <a:p>
            <a:endParaRPr lang="en-US" dirty="0" smtClean="0"/>
          </a:p>
          <a:p>
            <a:pPr lvl="1"/>
            <a:r>
              <a:rPr lang="en-US" sz="2400" dirty="0" smtClean="0"/>
              <a:t>Increasing the quality of care </a:t>
            </a:r>
          </a:p>
          <a:p>
            <a:pPr lvl="1"/>
            <a:r>
              <a:rPr lang="en-US" sz="2400" dirty="0" smtClean="0"/>
              <a:t>Increasing patient safety</a:t>
            </a:r>
          </a:p>
          <a:p>
            <a:pPr lvl="1"/>
            <a:r>
              <a:rPr lang="en-US" sz="2400" dirty="0" smtClean="0"/>
              <a:t>Increasing continuity of care</a:t>
            </a:r>
          </a:p>
          <a:p>
            <a:pPr lvl="1"/>
            <a:r>
              <a:rPr lang="en-US" sz="2400" dirty="0" smtClean="0"/>
              <a:t>Decreasing the cost of care which we delivery every day</a:t>
            </a:r>
          </a:p>
          <a:p>
            <a:pPr lvl="1"/>
            <a:endParaRPr lang="en-US" b="1" dirty="0" smtClean="0"/>
          </a:p>
          <a:p>
            <a:endParaRPr lang="en-US" dirty="0"/>
          </a:p>
        </p:txBody>
      </p:sp>
      <p:sp>
        <p:nvSpPr>
          <p:cNvPr id="3" name="Title 2"/>
          <p:cNvSpPr>
            <a:spLocks noGrp="1"/>
          </p:cNvSpPr>
          <p:nvPr>
            <p:ph type="title"/>
          </p:nvPr>
        </p:nvSpPr>
        <p:spPr/>
        <p:txBody>
          <a:bodyPr/>
          <a:lstStyle/>
          <a:p>
            <a:r>
              <a:rPr lang="en-US" dirty="0" smtClean="0"/>
              <a:t>2.  Produce Practical Work</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One enterprising full-page ad in the </a:t>
            </a:r>
            <a:r>
              <a:rPr lang="en-US" i="1" dirty="0" smtClean="0"/>
              <a:t>New York Times </a:t>
            </a:r>
            <a:r>
              <a:rPr lang="en-US" dirty="0" smtClean="0"/>
              <a:t>heralded that </a:t>
            </a:r>
            <a:r>
              <a:rPr lang="en-US" i="1" dirty="0" smtClean="0"/>
              <a:t>“</a:t>
            </a:r>
            <a:r>
              <a:rPr lang="en-US" b="1" i="1" dirty="0" smtClean="0"/>
              <a:t>it is not how many good ideas you have that matters, but how many good ideas you can implement.”  </a:t>
            </a:r>
          </a:p>
          <a:p>
            <a:endParaRPr lang="en-US" b="1" i="1" dirty="0" smtClean="0"/>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addresses the difference between a forward thinker and a day dreamer:  “The juxtaposition of vision (what we want) and a clear picture of current reality (where we are) generates…‘creative tension’:  a force to bring (vision and reality) together…” (Senge)</a:t>
            </a:r>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motivation for the HIE is a </a:t>
            </a:r>
            <a:r>
              <a:rPr lang="en-US" dirty="0" smtClean="0">
                <a:solidFill>
                  <a:srgbClr val="C00000"/>
                </a:solidFill>
              </a:rPr>
              <a:t>vision</a:t>
            </a:r>
            <a:r>
              <a:rPr lang="en-US" dirty="0" smtClean="0"/>
              <a:t> for having all relevant and valid patient information available where and when the patient’s healthcare requires it.  The </a:t>
            </a:r>
            <a:r>
              <a:rPr lang="en-US" dirty="0" smtClean="0">
                <a:solidFill>
                  <a:srgbClr val="C00000"/>
                </a:solidFill>
              </a:rPr>
              <a:t>reality</a:t>
            </a:r>
            <a:r>
              <a:rPr lang="en-US" dirty="0" smtClean="0"/>
              <a:t> is that today, that is rarely possible.   </a:t>
            </a:r>
          </a:p>
          <a:p>
            <a:endParaRPr lang="en-US" dirty="0" smtClean="0"/>
          </a:p>
          <a:p>
            <a:r>
              <a:rPr lang="en-US" dirty="0" smtClean="0"/>
              <a:t>The question is do we in Southeast Texas have the collective energy to sustain the ‘creative tension” to change our future reality into our vision?</a:t>
            </a:r>
          </a:p>
          <a:p>
            <a:pPr lvl="1"/>
            <a:endParaRPr lang="en-US" b="1" dirty="0" smtClean="0"/>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Senge identifies “</a:t>
            </a:r>
            <a:r>
              <a:rPr lang="en-US" b="1" dirty="0" smtClean="0"/>
              <a:t>personal mastery</a:t>
            </a:r>
            <a:r>
              <a:rPr lang="en-US" dirty="0" smtClean="0"/>
              <a:t>” as, “…learning how to generate and sustain creative tension in our lives.”  But, “Creative tension” can only produce results when it finds a place from which to leverage change.  </a:t>
            </a:r>
          </a:p>
          <a:p>
            <a:endParaRPr lang="en-US" dirty="0" smtClean="0"/>
          </a:p>
          <a:p>
            <a:r>
              <a:rPr lang="en-US" dirty="0" smtClean="0">
                <a:solidFill>
                  <a:srgbClr val="C00000"/>
                </a:solidFill>
              </a:rPr>
              <a:t>The HIE gives all Southeast Texas healthcare providers, of whatever description and type, the leverage point to turn our vision of the future of healthcare into our reality.</a:t>
            </a:r>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r>
              <a:rPr lang="en-US" dirty="0" smtClean="0"/>
              <a:t>Caution: </a:t>
            </a:r>
          </a:p>
          <a:p>
            <a:endParaRPr lang="en-US" dirty="0" smtClean="0"/>
          </a:p>
          <a:p>
            <a:pPr lvl="1" algn="just"/>
            <a:r>
              <a:rPr lang="en-US" dirty="0" smtClean="0"/>
              <a:t>There is one way for a vision to turn into cynicism which is when “someone…make(s) the mistake of converting…ideals into expectations.”  </a:t>
            </a:r>
          </a:p>
          <a:p>
            <a:endParaRPr lang="en-US" dirty="0" smtClean="0"/>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US" dirty="0" smtClean="0"/>
              <a:t>Area Hospitals</a:t>
            </a:r>
          </a:p>
          <a:p>
            <a:pPr lvl="1"/>
            <a:r>
              <a:rPr lang="en-US" dirty="0" smtClean="0"/>
              <a:t>Tyler Memorial</a:t>
            </a:r>
          </a:p>
          <a:p>
            <a:pPr lvl="1"/>
            <a:r>
              <a:rPr lang="en-US" dirty="0" smtClean="0"/>
              <a:t>Woodville</a:t>
            </a:r>
          </a:p>
          <a:p>
            <a:pPr lvl="1"/>
            <a:r>
              <a:rPr lang="en-US" dirty="0" smtClean="0"/>
              <a:t>Winnie</a:t>
            </a:r>
          </a:p>
          <a:p>
            <a:pPr lvl="1"/>
            <a:r>
              <a:rPr lang="en-US" dirty="0" smtClean="0"/>
              <a:t>Renaissance Port Arthur</a:t>
            </a:r>
          </a:p>
          <a:p>
            <a:pPr lvl="1"/>
            <a:r>
              <a:rPr lang="en-US" dirty="0" smtClean="0"/>
              <a:t>Southeast Texas Regional Medical Center</a:t>
            </a:r>
          </a:p>
          <a:p>
            <a:pPr lvl="1"/>
            <a:r>
              <a:rPr lang="en-US" dirty="0" smtClean="0"/>
              <a:t>Christus St. Elizabeth</a:t>
            </a:r>
          </a:p>
          <a:p>
            <a:pPr lvl="1"/>
            <a:r>
              <a:rPr lang="en-US" dirty="0" smtClean="0"/>
              <a:t>Christus St. Mary’s</a:t>
            </a:r>
          </a:p>
          <a:p>
            <a:pPr lvl="1"/>
            <a:r>
              <a:rPr lang="en-US" dirty="0" smtClean="0"/>
              <a:t>Baptist Beaumont </a:t>
            </a:r>
          </a:p>
          <a:p>
            <a:pPr lvl="1"/>
            <a:r>
              <a:rPr lang="en-US" dirty="0" smtClean="0"/>
              <a:t>Baptist Orange</a:t>
            </a:r>
          </a:p>
          <a:p>
            <a:pPr lvl="1"/>
            <a:endParaRPr lang="en-US" dirty="0" smtClean="0"/>
          </a:p>
        </p:txBody>
      </p:sp>
      <p:sp>
        <p:nvSpPr>
          <p:cNvPr id="7" name="Title 6"/>
          <p:cNvSpPr>
            <a:spLocks noGrp="1"/>
          </p:cNvSpPr>
          <p:nvPr>
            <p:ph type="title"/>
          </p:nvPr>
        </p:nvSpPr>
        <p:spPr/>
        <p:txBody>
          <a:bodyPr/>
          <a:lstStyle/>
          <a:p>
            <a:r>
              <a:rPr lang="en-US" dirty="0" smtClean="0"/>
              <a:t>Welcome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We become cynical when we expect others to provide our future for us.  No matter how hard the process is, it will be personally fulfilling:</a:t>
            </a:r>
          </a:p>
          <a:p>
            <a:endParaRPr lang="en-US" dirty="0" smtClean="0"/>
          </a:p>
          <a:p>
            <a:pPr lvl="1"/>
            <a:r>
              <a:rPr lang="en-US" dirty="0" smtClean="0"/>
              <a:t>If we participate in and </a:t>
            </a:r>
          </a:p>
          <a:p>
            <a:pPr lvl="1"/>
            <a:r>
              <a:rPr lang="en-US" dirty="0" smtClean="0"/>
              <a:t>If we support  the effort, with the determination to make sure it works</a:t>
            </a:r>
          </a:p>
          <a:p>
            <a:pPr lvl="1"/>
            <a:r>
              <a:rPr lang="en-US" dirty="0" smtClean="0">
                <a:solidFill>
                  <a:srgbClr val="C00000"/>
                </a:solidFill>
              </a:rPr>
              <a:t>If we accept the reality that we are responsible for our own future</a:t>
            </a:r>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81200"/>
            <a:ext cx="8229600" cy="4026091"/>
          </a:xfrm>
        </p:spPr>
        <p:txBody>
          <a:bodyPr/>
          <a:lstStyle/>
          <a:p>
            <a:r>
              <a:rPr lang="en-US" dirty="0" smtClean="0"/>
              <a:t>It is not enough to want things to change; we have to make things change.  And, as IBM learned, when they encouraged “change agents” within their organization, “</a:t>
            </a:r>
            <a:r>
              <a:rPr lang="en-US" b="1" dirty="0" smtClean="0">
                <a:solidFill>
                  <a:srgbClr val="C00000"/>
                </a:solidFill>
              </a:rPr>
              <a:t>if you are going to make a change; the change better make a difference</a:t>
            </a:r>
            <a:r>
              <a:rPr lang="en-US" dirty="0" smtClean="0">
                <a:solidFill>
                  <a:srgbClr val="C00000"/>
                </a:solidFill>
              </a:rPr>
              <a:t>.</a:t>
            </a:r>
            <a:r>
              <a:rPr lang="en-US" dirty="0" smtClean="0"/>
              <a:t>”</a:t>
            </a:r>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Southeast Texas Health Information Exchange is to succeed, we will all have to take ownership of the whole as well as our part.  No one can pull us, kicking and screaming, into the future envisioned by the HIE. </a:t>
            </a:r>
          </a:p>
          <a:p>
            <a:r>
              <a:rPr lang="en-US" dirty="0" smtClean="0">
                <a:solidFill>
                  <a:srgbClr val="C00000"/>
                </a:solidFill>
              </a:rPr>
              <a:t>We either collaborate, each bringing his/her own “creative tension to bear” on the project, or we fail.</a:t>
            </a:r>
          </a:p>
          <a:p>
            <a:endParaRPr lang="en-US" dirty="0"/>
          </a:p>
        </p:txBody>
      </p:sp>
      <p:sp>
        <p:nvSpPr>
          <p:cNvPr id="3" name="Title 2"/>
          <p:cNvSpPr>
            <a:spLocks noGrp="1"/>
          </p:cNvSpPr>
          <p:nvPr>
            <p:ph type="title"/>
          </p:nvPr>
        </p:nvSpPr>
        <p:spPr/>
        <p:txBody>
          <a:bodyPr/>
          <a:lstStyle/>
          <a:p>
            <a:r>
              <a:rPr lang="en-US" dirty="0" smtClean="0"/>
              <a:t>Produce Practical Work</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Those who are naturally resistant to new ideas are going to have to become innovative and receptive to change.  </a:t>
            </a:r>
          </a:p>
          <a:p>
            <a:endParaRPr lang="en-US" dirty="0" smtClean="0"/>
          </a:p>
          <a:p>
            <a:pPr lvl="1"/>
            <a:r>
              <a:rPr lang="en-US" dirty="0" smtClean="0"/>
              <a:t>Change is suspect because it upsets the equilibrium.  In order to succeed, we must all surrender some level of comfort and some level of control.  </a:t>
            </a:r>
          </a:p>
          <a:p>
            <a:pPr lvl="1"/>
            <a:r>
              <a:rPr lang="en-US" dirty="0" smtClean="0"/>
              <a:t>The innovation required to design a future which meets everyone's needs is a future fraught with discomfort, difficulties and uncertainty. </a:t>
            </a:r>
          </a:p>
          <a:p>
            <a:endParaRPr lang="en-US" dirty="0"/>
          </a:p>
        </p:txBody>
      </p:sp>
      <p:sp>
        <p:nvSpPr>
          <p:cNvPr id="3" name="Title 2"/>
          <p:cNvSpPr>
            <a:spLocks noGrp="1"/>
          </p:cNvSpPr>
          <p:nvPr>
            <p:ph type="title"/>
          </p:nvPr>
        </p:nvSpPr>
        <p:spPr/>
        <p:txBody>
          <a:bodyPr/>
          <a:lstStyle/>
          <a:p>
            <a:r>
              <a:rPr lang="en-US" dirty="0" smtClean="0"/>
              <a:t>3.  Embrace Change</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r>
              <a:rPr lang="en-US" dirty="0" smtClean="0"/>
              <a:t>Change is the very nature of healthcare.</a:t>
            </a:r>
          </a:p>
          <a:p>
            <a:endParaRPr lang="en-US" dirty="0" smtClean="0"/>
          </a:p>
          <a:p>
            <a:r>
              <a:rPr lang="en-US" dirty="0" smtClean="0"/>
              <a:t>It is our hope to make it possible for most to experience the benefit of the change promised by the HIE before they have to bear the full weight of the effort required to make that change. </a:t>
            </a:r>
          </a:p>
        </p:txBody>
      </p:sp>
      <p:sp>
        <p:nvSpPr>
          <p:cNvPr id="3" name="Title 2"/>
          <p:cNvSpPr>
            <a:spLocks noGrp="1"/>
          </p:cNvSpPr>
          <p:nvPr>
            <p:ph type="title"/>
          </p:nvPr>
        </p:nvSpPr>
        <p:spPr/>
        <p:txBody>
          <a:bodyPr/>
          <a:lstStyle/>
          <a:p>
            <a:r>
              <a:rPr lang="en-US" dirty="0" smtClean="0"/>
              <a:t>Be Receptive to Change</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What is really needed, at this point, is for key participants to assume leadership roles in the Health Information Exchange in order to bear some of the economic, energy and effort of the change.</a:t>
            </a:r>
          </a:p>
          <a:p>
            <a:endParaRPr lang="en-US" dirty="0"/>
          </a:p>
        </p:txBody>
      </p:sp>
      <p:sp>
        <p:nvSpPr>
          <p:cNvPr id="3" name="Title 2"/>
          <p:cNvSpPr>
            <a:spLocks noGrp="1"/>
          </p:cNvSpPr>
          <p:nvPr>
            <p:ph type="title"/>
          </p:nvPr>
        </p:nvSpPr>
        <p:spPr/>
        <p:txBody>
          <a:bodyPr/>
          <a:lstStyle/>
          <a:p>
            <a:r>
              <a:rPr lang="en-US" dirty="0" smtClean="0"/>
              <a:t>Be Receptive to Change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No one wants to, and in reality no one can,  dictate that we have to change.  Events can overtake us and force us to change, but today we have the opportunity voluntarily to make a change that will make a difference in our patients’ lives and care.</a:t>
            </a:r>
          </a:p>
          <a:p>
            <a:endParaRPr lang="en-US" dirty="0"/>
          </a:p>
        </p:txBody>
      </p:sp>
      <p:sp>
        <p:nvSpPr>
          <p:cNvPr id="3" name="Title 2"/>
          <p:cNvSpPr>
            <a:spLocks noGrp="1"/>
          </p:cNvSpPr>
          <p:nvPr>
            <p:ph type="title"/>
          </p:nvPr>
        </p:nvSpPr>
        <p:spPr/>
        <p:txBody>
          <a:bodyPr/>
          <a:lstStyle/>
          <a:p>
            <a:r>
              <a:rPr lang="en-US" dirty="0" smtClean="0"/>
              <a:t>Why are we here?</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481328"/>
            <a:ext cx="7924800" cy="4525963"/>
          </a:xfrm>
        </p:spPr>
        <p:txBody>
          <a:bodyPr/>
          <a:lstStyle/>
          <a:p>
            <a:r>
              <a:rPr lang="en-US" dirty="0" smtClean="0"/>
              <a:t>What we propose will be hard; it will be expensive.  We are working hard to minimize that expense.  </a:t>
            </a:r>
          </a:p>
          <a:p>
            <a:endParaRPr lang="en-US" dirty="0" smtClean="0"/>
          </a:p>
          <a:p>
            <a:r>
              <a:rPr lang="en-US" dirty="0" smtClean="0"/>
              <a:t>Until everyone recognizes the value of the change which is proposed, and then the expense, which as an aggregate will be significant, will for the individual organizations and/or provider, will be insignificant, and will be seen as a bargain.</a:t>
            </a:r>
          </a:p>
          <a:p>
            <a:endParaRPr lang="en-US" dirty="0"/>
          </a:p>
        </p:txBody>
      </p:sp>
      <p:sp>
        <p:nvSpPr>
          <p:cNvPr id="3" name="Title 2"/>
          <p:cNvSpPr>
            <a:spLocks noGrp="1"/>
          </p:cNvSpPr>
          <p:nvPr>
            <p:ph type="title"/>
          </p:nvPr>
        </p:nvSpPr>
        <p:spPr/>
        <p:txBody>
          <a:bodyPr/>
          <a:lstStyle/>
          <a:p>
            <a:r>
              <a:rPr lang="en-US" dirty="0" smtClean="0"/>
              <a:t>Why are we here?</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pPr algn="just"/>
            <a:r>
              <a:rPr lang="en-US" dirty="0" smtClean="0"/>
              <a:t>To promote continuity of healthcare and patient safety for Southeast Texas residents, through making patient health information accessible in a HIPAA- compliant, secure environment.</a:t>
            </a:r>
          </a:p>
          <a:p>
            <a:endParaRPr lang="en-US" dirty="0"/>
          </a:p>
        </p:txBody>
      </p:sp>
      <p:sp>
        <p:nvSpPr>
          <p:cNvPr id="3" name="Title 2"/>
          <p:cNvSpPr>
            <a:spLocks noGrp="1"/>
          </p:cNvSpPr>
          <p:nvPr>
            <p:ph type="title"/>
          </p:nvPr>
        </p:nvSpPr>
        <p:spPr/>
        <p:txBody>
          <a:bodyPr/>
          <a:lstStyle/>
          <a:p>
            <a:r>
              <a:rPr lang="en-US" dirty="0" smtClean="0"/>
              <a:t>Mission Statement</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81328"/>
            <a:ext cx="9144000" cy="4525963"/>
          </a:xfrm>
        </p:spPr>
        <p:txBody>
          <a:bodyPr>
            <a:normAutofit/>
          </a:bodyPr>
          <a:lstStyle/>
          <a:p>
            <a:pPr algn="just"/>
            <a:r>
              <a:rPr lang="en-US" sz="2500" dirty="0" smtClean="0"/>
              <a:t>To facilitate the electronic exchange of patient-centered information, between all  physicians, nurse practitioners, physician assistants, hospitals, emergency departments, rehabilitation centers, home health agencies, nursing homes, ambulatory care facilities, LTACs, hospices and any other organizations which meet the Federal Government definition of a “healthcare organization.”  This not- for-profit organization is both self-funding and community-driven and exists to improve the cost, quality and access to healthcare by all Southeast Texans.</a:t>
            </a:r>
          </a:p>
          <a:p>
            <a:endParaRPr lang="en-US" sz="2400" dirty="0"/>
          </a:p>
        </p:txBody>
      </p:sp>
      <p:sp>
        <p:nvSpPr>
          <p:cNvPr id="3" name="Title 2"/>
          <p:cNvSpPr>
            <a:spLocks noGrp="1"/>
          </p:cNvSpPr>
          <p:nvPr>
            <p:ph type="title"/>
          </p:nvPr>
        </p:nvSpPr>
        <p:spPr/>
        <p:txBody>
          <a:bodyPr/>
          <a:lstStyle/>
          <a:p>
            <a:r>
              <a:rPr lang="en-US" dirty="0" smtClean="0"/>
              <a:t>Purpose</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068763"/>
          </a:xfrm>
        </p:spPr>
        <p:txBody>
          <a:bodyPr/>
          <a:lstStyle/>
          <a:p>
            <a:r>
              <a:rPr lang="en-US" dirty="0" smtClean="0"/>
              <a:t>Medical and Surgical Practices</a:t>
            </a:r>
          </a:p>
          <a:p>
            <a:r>
              <a:rPr lang="en-US" dirty="0" smtClean="0"/>
              <a:t>Nursing Homes</a:t>
            </a:r>
          </a:p>
          <a:p>
            <a:r>
              <a:rPr lang="en-US" dirty="0" smtClean="0"/>
              <a:t>Home Health Agencies</a:t>
            </a:r>
          </a:p>
          <a:p>
            <a:r>
              <a:rPr lang="en-US" dirty="0" smtClean="0"/>
              <a:t>IPAs</a:t>
            </a:r>
          </a:p>
          <a:p>
            <a:r>
              <a:rPr lang="en-US" dirty="0" smtClean="0"/>
              <a:t>Hospices</a:t>
            </a:r>
          </a:p>
          <a:p>
            <a:r>
              <a:rPr lang="en-US" dirty="0" smtClean="0"/>
              <a:t>Pharmacies</a:t>
            </a:r>
          </a:p>
          <a:p>
            <a:endParaRPr lang="en-US" dirty="0" smtClean="0"/>
          </a:p>
        </p:txBody>
      </p:sp>
      <p:sp>
        <p:nvSpPr>
          <p:cNvPr id="3" name="Title 2"/>
          <p:cNvSpPr>
            <a:spLocks noGrp="1"/>
          </p:cNvSpPr>
          <p:nvPr>
            <p:ph type="title"/>
          </p:nvPr>
        </p:nvSpPr>
        <p:spPr/>
        <p:txBody>
          <a:bodyPr/>
          <a:lstStyle/>
          <a:p>
            <a:r>
              <a:rPr lang="en-US" dirty="0" smtClean="0"/>
              <a:t>Welcome</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It is our hope that all of you will join this effort.  I am confident that our community will benefit and that Southeast Texas’  healthcare leadership is capable of succeeding in this effort.</a:t>
            </a:r>
          </a:p>
        </p:txBody>
      </p:sp>
      <p:sp>
        <p:nvSpPr>
          <p:cNvPr id="3" name="Title 2"/>
          <p:cNvSpPr>
            <a:spLocks noGrp="1"/>
          </p:cNvSpPr>
          <p:nvPr>
            <p:ph type="title"/>
          </p:nvPr>
        </p:nvSpPr>
        <p:spPr/>
        <p:txBody>
          <a:bodyPr/>
          <a:lstStyle/>
          <a:p>
            <a:r>
              <a:rPr lang="en-US" dirty="0" smtClean="0"/>
              <a:t>Where do we go from here?</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438400"/>
            <a:ext cx="8229600" cy="3568891"/>
          </a:xfrm>
        </p:spPr>
        <p:txBody>
          <a:bodyPr/>
          <a:lstStyle/>
          <a:p>
            <a:r>
              <a:rPr lang="en-US" dirty="0" smtClean="0"/>
              <a:t>Welcome to the future; welcome to the Southeast Texas Heath Information Exchange.</a:t>
            </a:r>
          </a:p>
          <a:p>
            <a:endParaRPr lang="en-US" dirty="0"/>
          </a:p>
        </p:txBody>
      </p:sp>
      <p:sp>
        <p:nvSpPr>
          <p:cNvPr id="3" name="Title 2"/>
          <p:cNvSpPr>
            <a:spLocks noGrp="1"/>
          </p:cNvSpPr>
          <p:nvPr>
            <p:ph type="title"/>
          </p:nvPr>
        </p:nvSpPr>
        <p:spPr/>
        <p:txBody>
          <a:bodyPr/>
          <a:lstStyle/>
          <a:p>
            <a:r>
              <a:rPr lang="en-US" dirty="0" smtClean="0"/>
              <a:t>The Future</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r>
              <a:rPr lang="en-US" dirty="0" smtClean="0"/>
              <a:t>Please complete and return the questionnaire which has been handed to you.  Your e-mail address will </a:t>
            </a:r>
            <a:r>
              <a:rPr lang="en-US" u="sng" dirty="0" smtClean="0"/>
              <a:t>NOT</a:t>
            </a:r>
            <a:r>
              <a:rPr lang="en-US" dirty="0" smtClean="0"/>
              <a:t> be shared and will only be used for communication about the Health Information Exchange.  </a:t>
            </a:r>
          </a:p>
          <a:p>
            <a:endParaRPr lang="en-US" dirty="0"/>
          </a:p>
        </p:txBody>
      </p:sp>
      <p:sp>
        <p:nvSpPr>
          <p:cNvPr id="3" name="Title 2"/>
          <p:cNvSpPr>
            <a:spLocks noGrp="1"/>
          </p:cNvSpPr>
          <p:nvPr>
            <p:ph type="title"/>
          </p:nvPr>
        </p:nvSpPr>
        <p:spPr/>
        <p:txBody>
          <a:bodyPr/>
          <a:lstStyle/>
          <a:p>
            <a:r>
              <a:rPr lang="en-US" dirty="0" smtClean="0"/>
              <a:t>Information</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Remember, the Exchange can ONLY be successful if we all participate and that participation must be:</a:t>
            </a:r>
          </a:p>
          <a:p>
            <a:endParaRPr lang="en-US" dirty="0" smtClean="0"/>
          </a:p>
          <a:p>
            <a:pPr lvl="1"/>
            <a:r>
              <a:rPr lang="en-US" dirty="0" smtClean="0"/>
              <a:t>Collaborative effort </a:t>
            </a:r>
          </a:p>
          <a:p>
            <a:pPr lvl="1"/>
            <a:r>
              <a:rPr lang="en-US" dirty="0" smtClean="0"/>
              <a:t>Owned by the community</a:t>
            </a:r>
          </a:p>
          <a:p>
            <a:pPr lvl="1"/>
            <a:r>
              <a:rPr lang="en-US" dirty="0" smtClean="0"/>
              <a:t>Controlled by the participants</a:t>
            </a:r>
          </a:p>
          <a:p>
            <a:pPr lvl="1"/>
            <a:r>
              <a:rPr lang="en-US" dirty="0" smtClean="0"/>
              <a:t>Profiting no one, except our patients and the healthcare community as a whole</a:t>
            </a:r>
          </a:p>
          <a:p>
            <a:pPr lvl="1"/>
            <a:r>
              <a:rPr lang="en-US" dirty="0" smtClean="0"/>
              <a:t>Represents the interaction of a mature healthcare system</a:t>
            </a:r>
          </a:p>
        </p:txBody>
      </p:sp>
      <p:sp>
        <p:nvSpPr>
          <p:cNvPr id="3" name="Title 2"/>
          <p:cNvSpPr>
            <a:spLocks noGrp="1"/>
          </p:cNvSpPr>
          <p:nvPr>
            <p:ph type="title"/>
          </p:nvPr>
        </p:nvSpPr>
        <p:spPr/>
        <p:txBody>
          <a:bodyPr/>
          <a:lstStyle/>
          <a:p>
            <a:r>
              <a:rPr lang="en-US" dirty="0" smtClean="0"/>
              <a:t>Keys to Success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828800"/>
            <a:ext cx="8229600" cy="4178491"/>
          </a:xfrm>
        </p:spPr>
        <p:txBody>
          <a:bodyPr/>
          <a:lstStyle/>
          <a:p>
            <a:r>
              <a:rPr lang="en-US" dirty="0" smtClean="0"/>
              <a:t>To impact the future of health care, we are going to have to think differently.  This will involve “</a:t>
            </a:r>
            <a:r>
              <a:rPr lang="en-US" b="1" dirty="0" smtClean="0"/>
              <a:t>Medical </a:t>
            </a:r>
            <a:r>
              <a:rPr lang="en-US" b="1" i="1" dirty="0" smtClean="0"/>
              <a:t>metanoia,” </a:t>
            </a:r>
            <a:r>
              <a:rPr lang="en-US" dirty="0" smtClean="0"/>
              <a:t>a term introduced to the business community by Peter Senge at MIT.  It means, “a change of mind.”  This change will involve at least three major “shifts in our thinking”.  </a:t>
            </a:r>
          </a:p>
          <a:p>
            <a:endParaRPr lang="en-US" dirty="0"/>
          </a:p>
        </p:txBody>
      </p:sp>
      <p:sp>
        <p:nvSpPr>
          <p:cNvPr id="3" name="Title 2"/>
          <p:cNvSpPr>
            <a:spLocks noGrp="1"/>
          </p:cNvSpPr>
          <p:nvPr>
            <p:ph type="title"/>
          </p:nvPr>
        </p:nvSpPr>
        <p:spPr/>
        <p:txBody>
          <a:bodyPr/>
          <a:lstStyle/>
          <a:p>
            <a:r>
              <a:rPr lang="en-US" dirty="0" smtClean="0"/>
              <a:t>Keys to Success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Those who are naturally competitors are going to have to work collaboratively.  </a:t>
            </a:r>
          </a:p>
          <a:p>
            <a:endParaRPr lang="en-US" dirty="0" smtClean="0"/>
          </a:p>
          <a:p>
            <a:r>
              <a:rPr lang="en-US" dirty="0" smtClean="0"/>
              <a:t>Those who are naturally idealists are going to have to produce work which is practical.  </a:t>
            </a:r>
          </a:p>
          <a:p>
            <a:endParaRPr lang="en-US" dirty="0" smtClean="0"/>
          </a:p>
          <a:p>
            <a:r>
              <a:rPr lang="en-US" dirty="0" smtClean="0"/>
              <a:t>Those who are naturally resistant to new ideas are going to have to become innovative and receptive to change.  </a:t>
            </a:r>
          </a:p>
          <a:p>
            <a:endParaRPr lang="en-US" dirty="0"/>
          </a:p>
        </p:txBody>
      </p:sp>
      <p:sp>
        <p:nvSpPr>
          <p:cNvPr id="3" name="Title 2"/>
          <p:cNvSpPr>
            <a:spLocks noGrp="1"/>
          </p:cNvSpPr>
          <p:nvPr>
            <p:ph type="title"/>
          </p:nvPr>
        </p:nvSpPr>
        <p:spPr/>
        <p:txBody>
          <a:bodyPr/>
          <a:lstStyle/>
          <a:p>
            <a:r>
              <a:rPr lang="en-US" dirty="0" smtClean="0"/>
              <a:t>Shifts in Thinking</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dirty="0" smtClean="0"/>
              <a:t> </a:t>
            </a:r>
          </a:p>
          <a:p>
            <a:r>
              <a:rPr lang="en-US" dirty="0" smtClean="0"/>
              <a:t>The reality is that whatever role we play in healthcare and whatever type of organization we represent, we are all part of a larger, community, healthcare team, which often consists of those we would call our “competitors.” </a:t>
            </a:r>
            <a:endParaRPr lang="en-US" dirty="0"/>
          </a:p>
        </p:txBody>
      </p:sp>
      <p:sp>
        <p:nvSpPr>
          <p:cNvPr id="3" name="Title 2"/>
          <p:cNvSpPr>
            <a:spLocks noGrp="1"/>
          </p:cNvSpPr>
          <p:nvPr>
            <p:ph type="title"/>
          </p:nvPr>
        </p:nvSpPr>
        <p:spPr/>
        <p:txBody>
          <a:bodyPr/>
          <a:lstStyle/>
          <a:p>
            <a:r>
              <a:rPr lang="en-US" dirty="0" smtClean="0"/>
              <a:t>1.  Collaboration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102291"/>
          </a:xfrm>
        </p:spPr>
        <p:txBody>
          <a:bodyPr/>
          <a:lstStyle/>
          <a:p>
            <a:r>
              <a:rPr lang="en-US" dirty="0" smtClean="0"/>
              <a:t>Dynamic and constructive interaction of all members of this healthcare team is critical to future of healthcare, and it is particularly critical in the deployment of a successful Health Information Exchange.</a:t>
            </a:r>
          </a:p>
          <a:p>
            <a:endParaRPr lang="en-US" dirty="0"/>
          </a:p>
        </p:txBody>
      </p:sp>
      <p:sp>
        <p:nvSpPr>
          <p:cNvPr id="3" name="Title 2"/>
          <p:cNvSpPr>
            <a:spLocks noGrp="1"/>
          </p:cNvSpPr>
          <p:nvPr>
            <p:ph type="title"/>
          </p:nvPr>
        </p:nvSpPr>
        <p:spPr/>
        <p:txBody>
          <a:bodyPr/>
          <a:lstStyle/>
          <a:p>
            <a:r>
              <a:rPr lang="en-US" dirty="0" smtClean="0"/>
              <a:t>Collaboration</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84</TotalTime>
  <Words>1379</Words>
  <Application>Microsoft Office PowerPoint</Application>
  <PresentationFormat>On-screen Show (4:3)</PresentationFormat>
  <Paragraphs>123</Paragraphs>
  <Slides>31</Slides>
  <Notes>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Southeast Texas Health Information Exchange (SETHIE)</vt:lpstr>
      <vt:lpstr>Welcome</vt:lpstr>
      <vt:lpstr>Welcome</vt:lpstr>
      <vt:lpstr>Information</vt:lpstr>
      <vt:lpstr>Keys to Success</vt:lpstr>
      <vt:lpstr>Keys to Success</vt:lpstr>
      <vt:lpstr>Shifts in Thinking</vt:lpstr>
      <vt:lpstr>1.  Collaboration</vt:lpstr>
      <vt:lpstr>Collaboration</vt:lpstr>
      <vt:lpstr>Collaboration</vt:lpstr>
      <vt:lpstr>Collaboration</vt:lpstr>
      <vt:lpstr>Collaboration</vt:lpstr>
      <vt:lpstr>Collaboration</vt:lpstr>
      <vt:lpstr>2.  Produce Practical Work</vt:lpstr>
      <vt:lpstr>Produce Practical Work</vt:lpstr>
      <vt:lpstr>Produce Practical Work</vt:lpstr>
      <vt:lpstr>Produce Practical Work</vt:lpstr>
      <vt:lpstr>Produce Practical Work</vt:lpstr>
      <vt:lpstr>Produce Practical Work</vt:lpstr>
      <vt:lpstr>Produce Practical Work</vt:lpstr>
      <vt:lpstr>Produce Practical Work</vt:lpstr>
      <vt:lpstr>Produce Practical Work</vt:lpstr>
      <vt:lpstr>3.  Embrace Change</vt:lpstr>
      <vt:lpstr>Be Receptive to Change</vt:lpstr>
      <vt:lpstr>Be Receptive to Change</vt:lpstr>
      <vt:lpstr>Why are we here?</vt:lpstr>
      <vt:lpstr>Why are we here?</vt:lpstr>
      <vt:lpstr>Mission Statement</vt:lpstr>
      <vt:lpstr>Purpose</vt:lpstr>
      <vt:lpstr>Where do we go from here?</vt:lpstr>
      <vt:lpstr>The Future</vt:lpstr>
    </vt:vector>
  </TitlesOfParts>
  <Company>SETMA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Southeast Texas Health Information Exchange (SETHIE)</dc:title>
  <dc:creator>JOwens.Admin</dc:creator>
  <cp:lastModifiedBy>dfontenot</cp:lastModifiedBy>
  <cp:revision>29</cp:revision>
  <dcterms:created xsi:type="dcterms:W3CDTF">2011-01-19T14:12:02Z</dcterms:created>
  <dcterms:modified xsi:type="dcterms:W3CDTF">2011-10-16T00:56:35Z</dcterms:modified>
</cp:coreProperties>
</file>