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64" r:id="rId5"/>
    <p:sldId id="263" r:id="rId6"/>
    <p:sldId id="280" r:id="rId7"/>
    <p:sldId id="282" r:id="rId8"/>
    <p:sldId id="283" r:id="rId9"/>
    <p:sldId id="276" r:id="rId10"/>
    <p:sldId id="281" r:id="rId11"/>
    <p:sldId id="259" r:id="rId12"/>
    <p:sldId id="268" r:id="rId13"/>
    <p:sldId id="265" r:id="rId14"/>
    <p:sldId id="260" r:id="rId15"/>
    <p:sldId id="266" r:id="rId16"/>
    <p:sldId id="269" r:id="rId17"/>
    <p:sldId id="270" r:id="rId18"/>
    <p:sldId id="261" r:id="rId19"/>
    <p:sldId id="275" r:id="rId20"/>
    <p:sldId id="286" r:id="rId21"/>
    <p:sldId id="285" r:id="rId22"/>
    <p:sldId id="284" r:id="rId23"/>
    <p:sldId id="262" r:id="rId24"/>
    <p:sldId id="267" r:id="rId25"/>
    <p:sldId id="271" r:id="rId26"/>
    <p:sldId id="272" r:id="rId27"/>
    <p:sldId id="273" r:id="rId28"/>
    <p:sldId id="274" r:id="rId29"/>
    <p:sldId id="279"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9" autoAdjust="0"/>
    <p:restoredTop sz="94660"/>
  </p:normalViewPr>
  <p:slideViewPr>
    <p:cSldViewPr>
      <p:cViewPr varScale="1">
        <p:scale>
          <a:sx n="81" d="100"/>
          <a:sy n="81" d="100"/>
        </p:scale>
        <p:origin x="148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3581400"/>
            <a:ext cx="8839200" cy="914400"/>
          </a:xfrm>
        </p:spPr>
        <p:txBody>
          <a:bodyPr/>
          <a:lstStyle>
            <a:lvl1pPr>
              <a:defRPr sz="4800"/>
            </a:lvl1pPr>
          </a:lstStyle>
          <a:p>
            <a:r>
              <a:rPr lang="en-US"/>
              <a:t>Click to edit Master title style</a:t>
            </a:r>
          </a:p>
        </p:txBody>
      </p:sp>
      <p:sp>
        <p:nvSpPr>
          <p:cNvPr id="5123" name="Rectangle 3"/>
          <p:cNvSpPr>
            <a:spLocks noGrp="1" noChangeArrowheads="1"/>
          </p:cNvSpPr>
          <p:nvPr>
            <p:ph type="subTitle" idx="1"/>
          </p:nvPr>
        </p:nvSpPr>
        <p:spPr>
          <a:xfrm>
            <a:off x="0" y="4495800"/>
            <a:ext cx="8839200" cy="685800"/>
          </a:xfrm>
        </p:spPr>
        <p:txBody>
          <a:bodyPr/>
          <a:lstStyle>
            <a:lvl1pPr marL="0" indent="0" algn="r">
              <a:buFontTx/>
              <a:buNone/>
              <a:defRPr sz="2800"/>
            </a:lvl1pPr>
          </a:lstStyle>
          <a:p>
            <a:r>
              <a:rPr lang="en-US"/>
              <a:t>Click to edit Master subtitle style</a:t>
            </a:r>
          </a:p>
        </p:txBody>
      </p:sp>
      <p:sp>
        <p:nvSpPr>
          <p:cNvPr id="4" name="Rectangle 4"/>
          <p:cNvSpPr>
            <a:spLocks noGrp="1" noChangeArrowheads="1"/>
          </p:cNvSpPr>
          <p:nvPr>
            <p:ph type="dt" sz="half" idx="10"/>
          </p:nvPr>
        </p:nvSpPr>
        <p:spPr>
          <a:xfrm>
            <a:off x="0" y="6689725"/>
            <a:ext cx="2133600" cy="168275"/>
          </a:xfrm>
        </p:spPr>
        <p:txBody>
          <a:bodyPr/>
          <a:lstStyle>
            <a:lvl1pPr>
              <a:defRPr b="0" dirty="0">
                <a:latin typeface="Arial Black"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0" dirty="0">
                <a:latin typeface="Arial Black" pitchFamily="34" charset="0"/>
              </a:defRPr>
            </a:lvl1pPr>
          </a:lstStyle>
          <a:p>
            <a:pPr>
              <a:defRPr/>
            </a:pPr>
            <a:endParaRPr lang="en-US"/>
          </a:p>
        </p:txBody>
      </p:sp>
      <p:sp>
        <p:nvSpPr>
          <p:cNvPr id="6" name="Rectangle 6"/>
          <p:cNvSpPr>
            <a:spLocks noGrp="1" noChangeArrowheads="1"/>
          </p:cNvSpPr>
          <p:nvPr>
            <p:ph type="sldNum" sz="quarter" idx="12"/>
          </p:nvPr>
        </p:nvSpPr>
        <p:spPr>
          <a:xfrm>
            <a:off x="7010400" y="6689725"/>
            <a:ext cx="2133600" cy="168275"/>
          </a:xfrm>
        </p:spPr>
        <p:txBody>
          <a:bodyPr/>
          <a:lstStyle>
            <a:lvl1pPr>
              <a:defRPr b="0">
                <a:latin typeface="Arial Black" pitchFamily="34" charset="0"/>
              </a:defRPr>
            </a:lvl1pPr>
          </a:lstStyle>
          <a:p>
            <a:pPr>
              <a:defRPr/>
            </a:pPr>
            <a:fld id="{B60436C6-A22D-4174-A793-65655A73AC29}" type="slidenum">
              <a:rPr lang="en-US"/>
              <a:pPr>
                <a:defRPr/>
              </a:pPr>
              <a:t>‹#›</a:t>
            </a:fld>
            <a:endParaRPr lang="en-US" dirty="0"/>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48B3DA-C028-4BD7-92E8-8636DD4F03B5}" type="slidenum">
              <a:rPr lang="en-US"/>
              <a:pPr>
                <a:defRPr/>
              </a:pPr>
              <a:t>‹#›</a:t>
            </a:fld>
            <a:endParaRPr lang="en-US" dirty="0"/>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3309EF-E8D8-4296-98F1-FCB8543C5D64}" type="slidenum">
              <a:rPr lang="en-US"/>
              <a:pPr>
                <a:defRPr/>
              </a:pPr>
              <a:t>‹#›</a:t>
            </a:fld>
            <a:endParaRPr lang="en-US" dirty="0"/>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0E74D7-EBBB-4EB0-BE8B-7F1975ED0C07}" type="slidenum">
              <a:rPr lang="en-US"/>
              <a:pPr>
                <a:defRPr/>
              </a:pPr>
              <a:t>‹#›</a:t>
            </a:fld>
            <a:endParaRPr lang="en-US" dirty="0"/>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83F739-7536-4EA9-84C4-29FED1659EF3}" type="slidenum">
              <a:rPr lang="en-US"/>
              <a:pPr>
                <a:defRPr/>
              </a:pPr>
              <a:t>‹#›</a:t>
            </a:fld>
            <a:endParaRPr lang="en-US" dirty="0"/>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295400"/>
            <a:ext cx="4381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295400"/>
            <a:ext cx="4381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CB30B2-A527-455E-85D3-5C10CA16956A}" type="slidenum">
              <a:rPr lang="en-US"/>
              <a:pPr>
                <a:defRPr/>
              </a:pPr>
              <a:t>‹#›</a:t>
            </a:fld>
            <a:endParaRPr lang="en-US" dirty="0"/>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DE896E-AA5D-41E4-8DC1-4B370A32A9E3}" type="slidenum">
              <a:rPr lang="en-US"/>
              <a:pPr>
                <a:defRPr/>
              </a:pPr>
              <a:t>‹#›</a:t>
            </a:fld>
            <a:endParaRPr lang="en-US" dirty="0"/>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121051-C093-4FD6-88EB-1CAEF23123B4}" type="slidenum">
              <a:rPr lang="en-US"/>
              <a:pPr>
                <a:defRPr/>
              </a:pPr>
              <a:t>‹#›</a:t>
            </a:fld>
            <a:endParaRPr lang="en-US" dirty="0"/>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9A19FA2-9F1E-498F-962A-A379FAB2A72C}" type="slidenum">
              <a:rPr lang="en-US"/>
              <a:pPr>
                <a:defRPr/>
              </a:pPr>
              <a:t>‹#›</a:t>
            </a:fld>
            <a:endParaRPr lang="en-US" dirty="0"/>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717AF1-3314-458F-8210-1C3B7D139451}" type="slidenum">
              <a:rPr lang="en-US"/>
              <a:pPr>
                <a:defRPr/>
              </a:pPr>
              <a:t>‹#›</a:t>
            </a:fld>
            <a:endParaRPr lang="en-US" dirty="0"/>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BB4A81-B7F8-4E42-877A-FEEE55ADD467}" type="slidenum">
              <a:rPr lang="en-US"/>
              <a:pPr>
                <a:defRPr/>
              </a:pPr>
              <a:t>‹#›</a:t>
            </a:fld>
            <a:endParaRPr lang="en-US" dirty="0"/>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228600" y="1295400"/>
            <a:ext cx="8915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0" y="66611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dirty="0"/>
            </a:lvl1pPr>
          </a:lstStyle>
          <a:p>
            <a:pPr>
              <a:defRPr/>
            </a:pPr>
            <a:endParaRPr lang="en-US"/>
          </a:p>
        </p:txBody>
      </p:sp>
      <p:sp>
        <p:nvSpPr>
          <p:cNvPr id="4101" name="Rectangle 5"/>
          <p:cNvSpPr>
            <a:spLocks noGrp="1" noChangeArrowheads="1"/>
          </p:cNvSpPr>
          <p:nvPr>
            <p:ph type="ftr" sz="quarter" idx="3"/>
          </p:nvPr>
        </p:nvSpPr>
        <p:spPr bwMode="auto">
          <a:xfrm>
            <a:off x="3124200" y="66897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dirty="0"/>
            </a:lvl1pPr>
          </a:lstStyle>
          <a:p>
            <a:pPr>
              <a:defRPr/>
            </a:pPr>
            <a:endParaRPr lang="en-US"/>
          </a:p>
        </p:txBody>
      </p:sp>
      <p:sp>
        <p:nvSpPr>
          <p:cNvPr id="4102" name="Rectangle 6"/>
          <p:cNvSpPr>
            <a:spLocks noGrp="1" noChangeArrowheads="1"/>
          </p:cNvSpPr>
          <p:nvPr>
            <p:ph type="sldNum" sz="quarter" idx="4"/>
          </p:nvPr>
        </p:nvSpPr>
        <p:spPr bwMode="auto">
          <a:xfrm>
            <a:off x="7010400" y="66897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a:lvl1pPr>
          </a:lstStyle>
          <a:p>
            <a:pPr>
              <a:defRPr/>
            </a:pPr>
            <a:fld id="{EF95A86C-374D-45AE-A39A-059C419D9270}" type="slidenum">
              <a:rPr lang="en-US"/>
              <a:pPr>
                <a:defRPr/>
              </a:pPr>
              <a:t>‹#›</a:t>
            </a:fld>
            <a:endParaRPr lang="en-US" dirty="0"/>
          </a:p>
        </p:txBody>
      </p:sp>
      <p:pic>
        <p:nvPicPr>
          <p:cNvPr id="1031" name="Picture 7" descr="setmalogo2"/>
          <p:cNvPicPr>
            <a:picLocks noChangeAspect="1" noChangeArrowheads="1"/>
          </p:cNvPicPr>
          <p:nvPr/>
        </p:nvPicPr>
        <p:blipFill>
          <a:blip r:embed="rId14" cstate="print">
            <a:lum bright="70000" contrast="-70000"/>
            <a:grayscl/>
          </a:blip>
          <a:srcRect/>
          <a:stretch>
            <a:fillRect/>
          </a:stretch>
        </p:blipFill>
        <p:spPr bwMode="auto">
          <a:xfrm>
            <a:off x="76200" y="76200"/>
            <a:ext cx="1143000" cy="11430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txStyles>
    <p:titleStyle>
      <a:lvl1pPr algn="r" rtl="0" eaLnBrk="0" fontAlgn="base" hangingPunct="0">
        <a:spcBef>
          <a:spcPct val="0"/>
        </a:spcBef>
        <a:spcAft>
          <a:spcPct val="0"/>
        </a:spcAft>
        <a:defRPr sz="4000">
          <a:solidFill>
            <a:schemeClr val="tx2"/>
          </a:solidFill>
          <a:latin typeface="+mj-lt"/>
          <a:ea typeface="+mj-ea"/>
          <a:cs typeface="+mj-cs"/>
        </a:defRPr>
      </a:lvl1pPr>
      <a:lvl2pPr algn="r" rtl="0" eaLnBrk="0" fontAlgn="base" hangingPunct="0">
        <a:spcBef>
          <a:spcPct val="0"/>
        </a:spcBef>
        <a:spcAft>
          <a:spcPct val="0"/>
        </a:spcAft>
        <a:defRPr sz="4000">
          <a:solidFill>
            <a:schemeClr val="tx2"/>
          </a:solidFill>
          <a:latin typeface="Impact" pitchFamily="34" charset="0"/>
        </a:defRPr>
      </a:lvl2pPr>
      <a:lvl3pPr algn="r" rtl="0" eaLnBrk="0" fontAlgn="base" hangingPunct="0">
        <a:spcBef>
          <a:spcPct val="0"/>
        </a:spcBef>
        <a:spcAft>
          <a:spcPct val="0"/>
        </a:spcAft>
        <a:defRPr sz="4000">
          <a:solidFill>
            <a:schemeClr val="tx2"/>
          </a:solidFill>
          <a:latin typeface="Impact" pitchFamily="34" charset="0"/>
        </a:defRPr>
      </a:lvl3pPr>
      <a:lvl4pPr algn="r" rtl="0" eaLnBrk="0" fontAlgn="base" hangingPunct="0">
        <a:spcBef>
          <a:spcPct val="0"/>
        </a:spcBef>
        <a:spcAft>
          <a:spcPct val="0"/>
        </a:spcAft>
        <a:defRPr sz="4000">
          <a:solidFill>
            <a:schemeClr val="tx2"/>
          </a:solidFill>
          <a:latin typeface="Impact" pitchFamily="34" charset="0"/>
        </a:defRPr>
      </a:lvl4pPr>
      <a:lvl5pPr algn="r" rtl="0" eaLnBrk="0" fontAlgn="base" hangingPunct="0">
        <a:spcBef>
          <a:spcPct val="0"/>
        </a:spcBef>
        <a:spcAft>
          <a:spcPct val="0"/>
        </a:spcAft>
        <a:defRPr sz="4000">
          <a:solidFill>
            <a:schemeClr val="tx2"/>
          </a:solidFill>
          <a:latin typeface="Impact" pitchFamily="34" charset="0"/>
        </a:defRPr>
      </a:lvl5pPr>
      <a:lvl6pPr marL="457200" algn="r" rtl="0" fontAlgn="base">
        <a:spcBef>
          <a:spcPct val="0"/>
        </a:spcBef>
        <a:spcAft>
          <a:spcPct val="0"/>
        </a:spcAft>
        <a:defRPr sz="4000">
          <a:solidFill>
            <a:schemeClr val="tx2"/>
          </a:solidFill>
          <a:latin typeface="Impact" pitchFamily="34" charset="0"/>
        </a:defRPr>
      </a:lvl6pPr>
      <a:lvl7pPr marL="914400" algn="r" rtl="0" fontAlgn="base">
        <a:spcBef>
          <a:spcPct val="0"/>
        </a:spcBef>
        <a:spcAft>
          <a:spcPct val="0"/>
        </a:spcAft>
        <a:defRPr sz="4000">
          <a:solidFill>
            <a:schemeClr val="tx2"/>
          </a:solidFill>
          <a:latin typeface="Impact" pitchFamily="34" charset="0"/>
        </a:defRPr>
      </a:lvl7pPr>
      <a:lvl8pPr marL="1371600" algn="r" rtl="0" fontAlgn="base">
        <a:spcBef>
          <a:spcPct val="0"/>
        </a:spcBef>
        <a:spcAft>
          <a:spcPct val="0"/>
        </a:spcAft>
        <a:defRPr sz="4000">
          <a:solidFill>
            <a:schemeClr val="tx2"/>
          </a:solidFill>
          <a:latin typeface="Impact" pitchFamily="34" charset="0"/>
        </a:defRPr>
      </a:lvl8pPr>
      <a:lvl9pPr marL="1828800" algn="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4572000"/>
            <a:ext cx="8991600" cy="762000"/>
          </a:xfrm>
        </p:spPr>
        <p:txBody>
          <a:bodyPr/>
          <a:lstStyle/>
          <a:p>
            <a:pPr algn="l" eaLnBrk="1" hangingPunct="1"/>
            <a:r>
              <a:rPr lang="en-US" sz="3200" dirty="0"/>
              <a:t>The SETMA Model of Patient-Centered Medical Home</a:t>
            </a:r>
          </a:p>
        </p:txBody>
      </p:sp>
      <p:sp>
        <p:nvSpPr>
          <p:cNvPr id="3075" name="Rectangle 4"/>
          <p:cNvSpPr>
            <a:spLocks noChangeArrowheads="1"/>
          </p:cNvSpPr>
          <p:nvPr/>
        </p:nvSpPr>
        <p:spPr bwMode="auto">
          <a:xfrm>
            <a:off x="4298950" y="5667375"/>
            <a:ext cx="4845050" cy="915988"/>
          </a:xfrm>
          <a:prstGeom prst="rect">
            <a:avLst/>
          </a:prstGeom>
          <a:noFill/>
          <a:ln w="9525">
            <a:noFill/>
            <a:miter lim="800000"/>
            <a:headEnd/>
            <a:tailEnd/>
          </a:ln>
        </p:spPr>
        <p:txBody>
          <a:bodyPr wrap="none">
            <a:spAutoFit/>
          </a:bodyPr>
          <a:lstStyle/>
          <a:p>
            <a:pPr eaLnBrk="0" hangingPunct="0"/>
            <a:r>
              <a:rPr lang="en-US" i="1"/>
              <a:t>Dr. James L. Holly, MD</a:t>
            </a:r>
          </a:p>
          <a:p>
            <a:pPr eaLnBrk="0" hangingPunct="0"/>
            <a:r>
              <a:rPr lang="en-US" i="1"/>
              <a:t>CEO, Southeast Texas Medical Associates, LLP</a:t>
            </a:r>
          </a:p>
          <a:p>
            <a:pPr eaLnBrk="0" hangingPunct="0"/>
            <a:r>
              <a:rPr lang="en-US" i="1"/>
              <a:t>August 25, 2010</a:t>
            </a:r>
          </a:p>
        </p:txBody>
      </p:sp>
      <p:pic>
        <p:nvPicPr>
          <p:cNvPr id="3076" name="Picture 5" descr="setmalogo2"/>
          <p:cNvPicPr>
            <a:picLocks noChangeAspect="1" noChangeArrowheads="1"/>
          </p:cNvPicPr>
          <p:nvPr/>
        </p:nvPicPr>
        <p:blipFill>
          <a:blip r:embed="rId2" cstate="print">
            <a:lum bright="70000" contrast="-70000"/>
            <a:grayscl/>
          </a:blip>
          <a:srcRect/>
          <a:stretch>
            <a:fillRect/>
          </a:stretch>
        </p:blipFill>
        <p:spPr bwMode="auto">
          <a:xfrm>
            <a:off x="5334000" y="609600"/>
            <a:ext cx="2133600" cy="2133600"/>
          </a:xfrm>
          <a:prstGeom prst="rect">
            <a:avLst/>
          </a:prstGeom>
          <a:noFill/>
          <a:ln w="9525">
            <a:noFill/>
            <a:miter lim="800000"/>
            <a:headEnd/>
            <a:tailEnd/>
          </a:ln>
        </p:spPr>
      </p:pic>
      <p:sp>
        <p:nvSpPr>
          <p:cNvPr id="5" name="Rectangle 2"/>
          <p:cNvSpPr txBox="1">
            <a:spLocks noChangeArrowheads="1"/>
          </p:cNvSpPr>
          <p:nvPr/>
        </p:nvSpPr>
        <p:spPr bwMode="auto">
          <a:xfrm>
            <a:off x="0" y="3733800"/>
            <a:ext cx="8991600" cy="762000"/>
          </a:xfrm>
          <a:prstGeom prst="rect">
            <a:avLst/>
          </a:prstGeom>
          <a:noFill/>
          <a:ln w="9525">
            <a:noFill/>
            <a:miter lim="800000"/>
            <a:headEnd/>
            <a:tailEnd/>
          </a:ln>
          <a:effectLst/>
        </p:spPr>
        <p:txBody>
          <a:bodyPr anchor="ctr"/>
          <a:lstStyle/>
          <a:p>
            <a:pPr>
              <a:defRPr/>
            </a:pPr>
            <a:r>
              <a:rPr lang="en-US" sz="5400" kern="0" dirty="0">
                <a:solidFill>
                  <a:schemeClr val="tx2"/>
                </a:solidFill>
                <a:latin typeface="+mj-lt"/>
                <a:ea typeface="+mj-ea"/>
                <a:cs typeface="+mj-cs"/>
              </a:rPr>
              <a:t>Steps of Designing the Future</a:t>
            </a: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600"/>
              <a:t>Step I - Provider Performance Tracking</a:t>
            </a:r>
          </a:p>
        </p:txBody>
      </p:sp>
      <p:sp>
        <p:nvSpPr>
          <p:cNvPr id="12291" name="Rectangle 4"/>
          <p:cNvSpPr>
            <a:spLocks noChangeArrowheads="1"/>
          </p:cNvSpPr>
          <p:nvPr/>
        </p:nvSpPr>
        <p:spPr bwMode="auto">
          <a:xfrm>
            <a:off x="304800" y="1371600"/>
            <a:ext cx="8534400" cy="461963"/>
          </a:xfrm>
          <a:prstGeom prst="rect">
            <a:avLst/>
          </a:prstGeom>
          <a:noFill/>
          <a:ln w="9525">
            <a:noFill/>
            <a:miter lim="800000"/>
            <a:headEnd/>
            <a:tailEnd/>
          </a:ln>
        </p:spPr>
        <p:txBody>
          <a:bodyPr>
            <a:spAutoFit/>
          </a:bodyPr>
          <a:lstStyle/>
          <a:p>
            <a:pPr eaLnBrk="0" hangingPunct="0">
              <a:spcBef>
                <a:spcPts val="500"/>
              </a:spcBef>
              <a:spcAft>
                <a:spcPts val="500"/>
              </a:spcAft>
            </a:pPr>
            <a:r>
              <a:rPr lang="en-US" sz="2400"/>
              <a:t>Bridges to Excellence</a:t>
            </a:r>
          </a:p>
        </p:txBody>
      </p:sp>
      <p:pic>
        <p:nvPicPr>
          <p:cNvPr id="12292" name="Picture 2"/>
          <p:cNvPicPr>
            <a:picLocks noChangeAspect="1" noChangeArrowheads="1"/>
          </p:cNvPicPr>
          <p:nvPr/>
        </p:nvPicPr>
        <p:blipFill>
          <a:blip r:embed="rId2" cstate="print"/>
          <a:srcRect/>
          <a:stretch>
            <a:fillRect/>
          </a:stretch>
        </p:blipFill>
        <p:spPr bwMode="auto">
          <a:xfrm>
            <a:off x="1524000" y="2057400"/>
            <a:ext cx="6457950" cy="4467225"/>
          </a:xfrm>
          <a:prstGeom prst="rect">
            <a:avLst/>
          </a:prstGeom>
          <a:noFill/>
          <a:ln w="9525">
            <a:noFill/>
            <a:miter lim="800000"/>
            <a:headEnd/>
            <a:tailEnd/>
          </a:ln>
        </p:spPr>
      </p:pic>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600"/>
              <a:t>Step II -- Auditing Provider Performance</a:t>
            </a:r>
          </a:p>
        </p:txBody>
      </p:sp>
      <p:sp>
        <p:nvSpPr>
          <p:cNvPr id="13315" name="Rectangle 4"/>
          <p:cNvSpPr>
            <a:spLocks noChangeArrowheads="1"/>
          </p:cNvSpPr>
          <p:nvPr/>
        </p:nvSpPr>
        <p:spPr bwMode="auto">
          <a:xfrm>
            <a:off x="304800" y="1676400"/>
            <a:ext cx="8534400" cy="3878263"/>
          </a:xfrm>
          <a:prstGeom prst="rect">
            <a:avLst/>
          </a:prstGeom>
          <a:noFill/>
          <a:ln w="9525">
            <a:noFill/>
            <a:miter lim="800000"/>
            <a:headEnd/>
            <a:tailEnd/>
          </a:ln>
        </p:spPr>
        <p:txBody>
          <a:bodyPr>
            <a:spAutoFit/>
          </a:bodyPr>
          <a:lstStyle/>
          <a:p>
            <a:pPr eaLnBrk="0" hangingPunct="0">
              <a:spcBef>
                <a:spcPts val="500"/>
              </a:spcBef>
              <a:spcAft>
                <a:spcPts val="500"/>
              </a:spcAft>
            </a:pPr>
            <a:r>
              <a:rPr lang="en-US" sz="2400"/>
              <a:t>SETMA employed IBM’s Business Intelligence software, </a:t>
            </a:r>
            <a:r>
              <a:rPr lang="en-US" sz="2400" i="1"/>
              <a:t>Cognos</a:t>
            </a:r>
            <a:r>
              <a:rPr lang="en-US" sz="2400"/>
              <a:t> to audit provider performance and compliance </a:t>
            </a:r>
            <a:r>
              <a:rPr lang="en-US" sz="2400" b="1" i="1"/>
              <a:t>after </a:t>
            </a:r>
            <a:r>
              <a:rPr lang="en-US" sz="2400"/>
              <a:t>patient encounters.</a:t>
            </a:r>
          </a:p>
          <a:p>
            <a:pPr eaLnBrk="0" hangingPunct="0">
              <a:spcBef>
                <a:spcPts val="500"/>
              </a:spcBef>
              <a:spcAft>
                <a:spcPts val="500"/>
              </a:spcAft>
            </a:pPr>
            <a:endParaRPr lang="en-US" sz="1400"/>
          </a:p>
          <a:p>
            <a:pPr eaLnBrk="0" hangingPunct="0">
              <a:spcBef>
                <a:spcPts val="500"/>
              </a:spcBef>
              <a:spcAft>
                <a:spcPts val="500"/>
              </a:spcAft>
            </a:pPr>
            <a:r>
              <a:rPr lang="en-US" sz="2400" i="1"/>
              <a:t>Cognos</a:t>
            </a:r>
            <a:r>
              <a:rPr lang="en-US" sz="2400"/>
              <a:t>  allows all providers to:</a:t>
            </a:r>
          </a:p>
          <a:p>
            <a:pPr eaLnBrk="0" hangingPunct="0">
              <a:spcBef>
                <a:spcPts val="500"/>
              </a:spcBef>
              <a:spcAft>
                <a:spcPts val="500"/>
              </a:spcAft>
            </a:pPr>
            <a:endParaRPr lang="en-US" sz="1400"/>
          </a:p>
          <a:p>
            <a:pPr marL="914400" lvl="1" indent="-457200" eaLnBrk="0" hangingPunct="0">
              <a:spcBef>
                <a:spcPts val="500"/>
              </a:spcBef>
              <a:spcAft>
                <a:spcPts val="500"/>
              </a:spcAft>
              <a:buFont typeface="Impact" pitchFamily="34" charset="0"/>
              <a:buAutoNum type="arabicPeriod"/>
            </a:pPr>
            <a:r>
              <a:rPr lang="en-US" sz="2400"/>
              <a:t>Display their performance for their entire patient base</a:t>
            </a:r>
          </a:p>
          <a:p>
            <a:pPr marL="914400" lvl="1" indent="-457200" eaLnBrk="0" hangingPunct="0">
              <a:spcBef>
                <a:spcPts val="500"/>
              </a:spcBef>
              <a:spcAft>
                <a:spcPts val="500"/>
              </a:spcAft>
              <a:buFont typeface="Impact" pitchFamily="34" charset="0"/>
              <a:buAutoNum type="arabicPeriod"/>
            </a:pPr>
            <a:r>
              <a:rPr lang="en-US" sz="2400"/>
              <a:t>Compare their performance to all practice providers</a:t>
            </a:r>
          </a:p>
          <a:p>
            <a:pPr marL="914400" lvl="1" indent="-457200" eaLnBrk="0" hangingPunct="0">
              <a:spcBef>
                <a:spcPts val="500"/>
              </a:spcBef>
              <a:spcAft>
                <a:spcPts val="500"/>
              </a:spcAft>
              <a:buFont typeface="Impact" pitchFamily="34" charset="0"/>
              <a:buAutoNum type="arabicPeriod"/>
            </a:pPr>
            <a:r>
              <a:rPr lang="en-US" sz="2400"/>
              <a:t>See outcome trends to identify areas for improvement</a:t>
            </a: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600"/>
              <a:t>Step II -- Auditing Provider Performance</a:t>
            </a:r>
          </a:p>
        </p:txBody>
      </p:sp>
      <p:pic>
        <p:nvPicPr>
          <p:cNvPr id="14339" name="Picture 3"/>
          <p:cNvPicPr>
            <a:picLocks noChangeAspect="1" noChangeArrowheads="1"/>
          </p:cNvPicPr>
          <p:nvPr/>
        </p:nvPicPr>
        <p:blipFill>
          <a:blip r:embed="rId2" cstate="print"/>
          <a:srcRect/>
          <a:stretch>
            <a:fillRect/>
          </a:stretch>
        </p:blipFill>
        <p:spPr bwMode="auto">
          <a:xfrm>
            <a:off x="228600" y="2209800"/>
            <a:ext cx="8667750" cy="3543300"/>
          </a:xfrm>
          <a:prstGeom prst="rect">
            <a:avLst/>
          </a:prstGeom>
          <a:noFill/>
          <a:ln w="9525">
            <a:noFill/>
            <a:miter lim="800000"/>
            <a:headEnd/>
            <a:tailEnd/>
          </a:ln>
        </p:spPr>
      </p:pic>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600"/>
              <a:t>Step II -- Auditing Provider Performance</a:t>
            </a:r>
          </a:p>
        </p:txBody>
      </p:sp>
      <p:pic>
        <p:nvPicPr>
          <p:cNvPr id="15363" name="Picture 2"/>
          <p:cNvPicPr>
            <a:picLocks noChangeAspect="1" noChangeArrowheads="1"/>
          </p:cNvPicPr>
          <p:nvPr/>
        </p:nvPicPr>
        <p:blipFill>
          <a:blip r:embed="rId2" cstate="print"/>
          <a:srcRect/>
          <a:stretch>
            <a:fillRect/>
          </a:stretch>
        </p:blipFill>
        <p:spPr bwMode="auto">
          <a:xfrm>
            <a:off x="228600" y="1524000"/>
            <a:ext cx="8662988" cy="4953000"/>
          </a:xfrm>
          <a:prstGeom prst="rect">
            <a:avLst/>
          </a:prstGeom>
          <a:noFill/>
          <a:ln w="9525">
            <a:noFill/>
            <a:miter lim="800000"/>
            <a:headEnd/>
            <a:tailEnd/>
          </a:ln>
        </p:spPr>
      </p:pic>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600"/>
              <a:t>Step III -- Analyzing Performance</a:t>
            </a:r>
          </a:p>
        </p:txBody>
      </p:sp>
      <p:sp>
        <p:nvSpPr>
          <p:cNvPr id="16387" name="Rectangle 4"/>
          <p:cNvSpPr>
            <a:spLocks noChangeArrowheads="1"/>
          </p:cNvSpPr>
          <p:nvPr/>
        </p:nvSpPr>
        <p:spPr bwMode="auto">
          <a:xfrm>
            <a:off x="228600" y="1436688"/>
            <a:ext cx="8534400" cy="5267325"/>
          </a:xfrm>
          <a:prstGeom prst="rect">
            <a:avLst/>
          </a:prstGeom>
          <a:noFill/>
          <a:ln w="9525">
            <a:noFill/>
            <a:miter lim="800000"/>
            <a:headEnd/>
            <a:tailEnd/>
          </a:ln>
        </p:spPr>
        <p:txBody>
          <a:bodyPr>
            <a:spAutoFit/>
          </a:bodyPr>
          <a:lstStyle/>
          <a:p>
            <a:pPr eaLnBrk="0" hangingPunct="0">
              <a:spcBef>
                <a:spcPts val="500"/>
              </a:spcBef>
              <a:spcAft>
                <a:spcPts val="500"/>
              </a:spcAft>
            </a:pPr>
            <a:r>
              <a:rPr lang="en-US" sz="2400"/>
              <a:t>Beyond how one provider performs (auditing) we look at data as a whole (analyzing) to develop new strategies for improving patient care.</a:t>
            </a:r>
          </a:p>
          <a:p>
            <a:pPr eaLnBrk="0" hangingPunct="0">
              <a:spcBef>
                <a:spcPts val="500"/>
              </a:spcBef>
              <a:spcAft>
                <a:spcPts val="500"/>
              </a:spcAft>
            </a:pPr>
            <a:endParaRPr lang="en-US" sz="1400"/>
          </a:p>
          <a:p>
            <a:pPr eaLnBrk="0" hangingPunct="0">
              <a:spcBef>
                <a:spcPts val="500"/>
              </a:spcBef>
              <a:spcAft>
                <a:spcPts val="500"/>
              </a:spcAft>
            </a:pPr>
            <a:r>
              <a:rPr lang="en-US" sz="2400"/>
              <a:t>We analyze patterns which may explain why one population is not to goal while another is.  Some of the parameters, we analyze are::</a:t>
            </a:r>
          </a:p>
          <a:p>
            <a:pPr lvl="1" eaLnBrk="0" hangingPunct="0">
              <a:spcBef>
                <a:spcPts val="500"/>
              </a:spcBef>
              <a:spcAft>
                <a:spcPts val="500"/>
              </a:spcAft>
              <a:buFont typeface="Arial" pitchFamily="34" charset="0"/>
              <a:buChar char="•"/>
            </a:pPr>
            <a:r>
              <a:rPr lang="en-US" sz="2400"/>
              <a:t>Frequency of visits</a:t>
            </a:r>
          </a:p>
          <a:p>
            <a:pPr lvl="1" eaLnBrk="0" hangingPunct="0">
              <a:spcBef>
                <a:spcPts val="500"/>
              </a:spcBef>
              <a:spcAft>
                <a:spcPts val="500"/>
              </a:spcAft>
              <a:buFont typeface="Arial" pitchFamily="34" charset="0"/>
              <a:buChar char="•"/>
            </a:pPr>
            <a:r>
              <a:rPr lang="en-US" sz="2400"/>
              <a:t>Frequency of key testing</a:t>
            </a:r>
          </a:p>
          <a:p>
            <a:pPr lvl="1" eaLnBrk="0" hangingPunct="0">
              <a:spcBef>
                <a:spcPts val="500"/>
              </a:spcBef>
              <a:spcAft>
                <a:spcPts val="500"/>
              </a:spcAft>
              <a:buFont typeface="Arial" pitchFamily="34" charset="0"/>
              <a:buChar char="•"/>
            </a:pPr>
            <a:r>
              <a:rPr lang="en-US" sz="2400"/>
              <a:t>Number of medications prescribed</a:t>
            </a:r>
          </a:p>
          <a:p>
            <a:pPr lvl="1" eaLnBrk="0" hangingPunct="0">
              <a:spcBef>
                <a:spcPts val="500"/>
              </a:spcBef>
              <a:spcAft>
                <a:spcPts val="500"/>
              </a:spcAft>
              <a:buFont typeface="Arial" pitchFamily="34" charset="0"/>
              <a:buChar char="•"/>
            </a:pPr>
            <a:r>
              <a:rPr lang="en-US" sz="2400"/>
              <a:t>Changes in treatments if any, if patient not to goal</a:t>
            </a:r>
          </a:p>
          <a:p>
            <a:pPr lvl="1" eaLnBrk="0" hangingPunct="0">
              <a:spcBef>
                <a:spcPts val="500"/>
              </a:spcBef>
              <a:spcAft>
                <a:spcPts val="500"/>
              </a:spcAft>
              <a:buFont typeface="Arial" pitchFamily="34" charset="0"/>
              <a:buChar char="•"/>
            </a:pPr>
            <a:r>
              <a:rPr lang="en-US" sz="2400"/>
              <a:t>Referrals to educational programs</a:t>
            </a:r>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600"/>
              <a:t>Step III -- Analyzing Performance</a:t>
            </a:r>
          </a:p>
        </p:txBody>
      </p:sp>
      <p:pic>
        <p:nvPicPr>
          <p:cNvPr id="17411" name="Picture 3"/>
          <p:cNvPicPr>
            <a:picLocks noChangeAspect="1" noChangeArrowheads="1"/>
          </p:cNvPicPr>
          <p:nvPr/>
        </p:nvPicPr>
        <p:blipFill>
          <a:blip r:embed="rId2" cstate="print"/>
          <a:srcRect/>
          <a:stretch>
            <a:fillRect/>
          </a:stretch>
        </p:blipFill>
        <p:spPr bwMode="auto">
          <a:xfrm>
            <a:off x="228600" y="1371600"/>
            <a:ext cx="8753475" cy="5248275"/>
          </a:xfrm>
          <a:prstGeom prst="rect">
            <a:avLst/>
          </a:prstGeom>
          <a:noFill/>
          <a:ln w="9525">
            <a:noFill/>
            <a:miter lim="800000"/>
            <a:headEnd/>
            <a:tailEnd/>
          </a:ln>
        </p:spPr>
      </p:pic>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z="3600"/>
              <a:t>Step III -- Analyzing Performance</a:t>
            </a:r>
          </a:p>
        </p:txBody>
      </p:sp>
      <p:sp>
        <p:nvSpPr>
          <p:cNvPr id="18435" name="Content Placeholder 5"/>
          <p:cNvSpPr>
            <a:spLocks noGrp="1"/>
          </p:cNvSpPr>
          <p:nvPr>
            <p:ph idx="1"/>
          </p:nvPr>
        </p:nvSpPr>
        <p:spPr/>
        <p:txBody>
          <a:bodyPr/>
          <a:lstStyle/>
          <a:p>
            <a:pPr eaLnBrk="1" hangingPunct="1">
              <a:buFontTx/>
              <a:buNone/>
            </a:pPr>
            <a:r>
              <a:rPr lang="en-US" sz="2400" b="0"/>
              <a:t>	Raw data can be misleading.  For example, with diabetes care, a provider may have many patients with very high HgbA1cs and the same number with equally low HgbA1cs which would produce a misleadingly good average.  As a result, SETMA also measures the:</a:t>
            </a:r>
          </a:p>
          <a:p>
            <a:pPr eaLnBrk="1" hangingPunct="1">
              <a:buFontTx/>
              <a:buNone/>
            </a:pPr>
            <a:endParaRPr lang="en-US" sz="2400" b="0"/>
          </a:p>
          <a:p>
            <a:pPr lvl="1" eaLnBrk="1" hangingPunct="1">
              <a:buFont typeface="Arial" pitchFamily="34" charset="0"/>
              <a:buChar char="•"/>
            </a:pPr>
            <a:r>
              <a:rPr lang="en-US" sz="2400" b="0"/>
              <a:t>	Mean</a:t>
            </a:r>
          </a:p>
          <a:p>
            <a:pPr lvl="1" eaLnBrk="1" hangingPunct="1">
              <a:buFont typeface="Arial" pitchFamily="34" charset="0"/>
              <a:buChar char="•"/>
            </a:pPr>
            <a:r>
              <a:rPr lang="en-US" sz="2400" b="0"/>
              <a:t>	Median</a:t>
            </a:r>
          </a:p>
          <a:p>
            <a:pPr lvl="1" eaLnBrk="1" hangingPunct="1">
              <a:buFont typeface="Arial" pitchFamily="34" charset="0"/>
              <a:buChar char="•"/>
            </a:pPr>
            <a:r>
              <a:rPr lang="en-US" sz="2400" b="0"/>
              <a:t>	Mode</a:t>
            </a:r>
          </a:p>
          <a:p>
            <a:pPr lvl="1" eaLnBrk="1" hangingPunct="1">
              <a:buFont typeface="Arial" pitchFamily="34" charset="0"/>
              <a:buChar char="•"/>
            </a:pPr>
            <a:r>
              <a:rPr lang="en-US" sz="2400" b="0"/>
              <a:t>	Standard Deviation</a:t>
            </a: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3600"/>
              <a:t>Step III -- Analyzing Performance</a:t>
            </a:r>
          </a:p>
        </p:txBody>
      </p:sp>
      <p:sp>
        <p:nvSpPr>
          <p:cNvPr id="19459" name="Content Placeholder 5"/>
          <p:cNvSpPr>
            <a:spLocks noGrp="1"/>
          </p:cNvSpPr>
          <p:nvPr>
            <p:ph idx="1"/>
          </p:nvPr>
        </p:nvSpPr>
        <p:spPr>
          <a:xfrm>
            <a:off x="228600" y="1828800"/>
            <a:ext cx="8915400" cy="4724400"/>
          </a:xfrm>
        </p:spPr>
        <p:txBody>
          <a:bodyPr/>
          <a:lstStyle/>
          <a:p>
            <a:pPr eaLnBrk="1" hangingPunct="1">
              <a:buFontTx/>
              <a:buNone/>
            </a:pPr>
            <a:r>
              <a:rPr lang="en-US" sz="2400" b="0"/>
              <a:t>SETMA’s average HgbA1c as been steadily improving for the last 10 years.  Yet, our standard deviation calculations revealed that a small subset of our patients were not being treated successfully and were being left behind.  </a:t>
            </a:r>
          </a:p>
          <a:p>
            <a:pPr eaLnBrk="1" hangingPunct="1">
              <a:buFontTx/>
              <a:buNone/>
            </a:pPr>
            <a:endParaRPr lang="en-US" sz="2400" b="0"/>
          </a:p>
          <a:p>
            <a:pPr eaLnBrk="1" hangingPunct="1">
              <a:buFontTx/>
              <a:buNone/>
            </a:pPr>
            <a:r>
              <a:rPr lang="en-US" sz="2400" b="0"/>
              <a:t>As we have improved our treatment and brought more patients to compliant levels, we have skewed our average.</a:t>
            </a:r>
          </a:p>
          <a:p>
            <a:pPr eaLnBrk="1" hangingPunct="1">
              <a:buFontTx/>
              <a:buNone/>
            </a:pPr>
            <a:endParaRPr lang="en-US" sz="2400" b="0"/>
          </a:p>
          <a:p>
            <a:pPr eaLnBrk="1" hangingPunct="1">
              <a:buFontTx/>
              <a:buNone/>
            </a:pPr>
            <a:r>
              <a:rPr lang="en-US" sz="2400" b="0"/>
              <a:t>By analyzing the standard deviation of our HgbA1c we have been able to address the patients whose values fall far from the average of the rest of the clinic.</a:t>
            </a:r>
          </a:p>
          <a:p>
            <a:pPr eaLnBrk="1" hangingPunct="1">
              <a:buFontTx/>
              <a:buNone/>
            </a:pPr>
            <a:endParaRPr lang="en-US" sz="2400" b="0"/>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600"/>
              <a:t>Step IV - Public Reporting of Performance</a:t>
            </a:r>
          </a:p>
        </p:txBody>
      </p:sp>
      <p:sp>
        <p:nvSpPr>
          <p:cNvPr id="20483" name="Rectangle 4"/>
          <p:cNvSpPr>
            <a:spLocks noChangeArrowheads="1"/>
          </p:cNvSpPr>
          <p:nvPr/>
        </p:nvSpPr>
        <p:spPr bwMode="auto">
          <a:xfrm>
            <a:off x="228600" y="1981200"/>
            <a:ext cx="8534400" cy="4041775"/>
          </a:xfrm>
          <a:prstGeom prst="rect">
            <a:avLst/>
          </a:prstGeom>
          <a:noFill/>
          <a:ln w="9525">
            <a:noFill/>
            <a:miter lim="800000"/>
            <a:headEnd/>
            <a:tailEnd/>
          </a:ln>
        </p:spPr>
        <p:txBody>
          <a:bodyPr>
            <a:spAutoFit/>
          </a:bodyPr>
          <a:lstStyle/>
          <a:p>
            <a:pPr eaLnBrk="0" hangingPunct="0">
              <a:spcBef>
                <a:spcPts val="500"/>
              </a:spcBef>
              <a:spcAft>
                <a:spcPts val="500"/>
              </a:spcAft>
            </a:pPr>
            <a:r>
              <a:rPr lang="en-US" sz="2400"/>
              <a:t>One of the most insidious problems in healthcare delivery is reported in the medical literature as “treatment inertia.”  This is caused by the natural inclination of human beings to resist change.  As a result, when a patient’s care is not to goal, often no change in treatment is made.</a:t>
            </a:r>
          </a:p>
          <a:p>
            <a:pPr eaLnBrk="0" hangingPunct="0">
              <a:spcBef>
                <a:spcPts val="500"/>
              </a:spcBef>
              <a:spcAft>
                <a:spcPts val="500"/>
              </a:spcAft>
            </a:pPr>
            <a:endParaRPr lang="en-US" sz="2400"/>
          </a:p>
          <a:p>
            <a:pPr eaLnBrk="0" hangingPunct="0">
              <a:spcBef>
                <a:spcPts val="500"/>
              </a:spcBef>
              <a:spcAft>
                <a:spcPts val="500"/>
              </a:spcAft>
            </a:pPr>
            <a:r>
              <a:rPr lang="en-US" sz="2400"/>
              <a:t>To help overcome this “treatment inertia,” SETMA publishes all of our provider auditing (both the good and the bad) as a means to increase the level of discomfort in the healthcare provider and encourage performance improvement.</a:t>
            </a:r>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600"/>
              <a:t>Step IV - Public Reporting of Performance</a:t>
            </a:r>
          </a:p>
        </p:txBody>
      </p:sp>
      <p:pic>
        <p:nvPicPr>
          <p:cNvPr id="21507" name="Picture 2"/>
          <p:cNvPicPr>
            <a:picLocks noChangeAspect="1" noChangeArrowheads="1"/>
          </p:cNvPicPr>
          <p:nvPr/>
        </p:nvPicPr>
        <p:blipFill>
          <a:blip r:embed="rId2" cstate="print"/>
          <a:srcRect/>
          <a:stretch>
            <a:fillRect/>
          </a:stretch>
        </p:blipFill>
        <p:spPr bwMode="auto">
          <a:xfrm>
            <a:off x="1828800" y="2009775"/>
            <a:ext cx="5492750" cy="4848225"/>
          </a:xfrm>
          <a:prstGeom prst="rect">
            <a:avLst/>
          </a:prstGeom>
          <a:noFill/>
          <a:ln w="9525">
            <a:noFill/>
            <a:miter lim="800000"/>
            <a:headEnd/>
            <a:tailEnd/>
          </a:ln>
        </p:spPr>
      </p:pic>
      <p:sp>
        <p:nvSpPr>
          <p:cNvPr id="21508" name="Rectangle 4"/>
          <p:cNvSpPr>
            <a:spLocks noChangeArrowheads="1"/>
          </p:cNvSpPr>
          <p:nvPr/>
        </p:nvSpPr>
        <p:spPr bwMode="auto">
          <a:xfrm>
            <a:off x="152400" y="1447800"/>
            <a:ext cx="6197600" cy="461963"/>
          </a:xfrm>
          <a:prstGeom prst="rect">
            <a:avLst/>
          </a:prstGeom>
          <a:noFill/>
          <a:ln w="9525">
            <a:noFill/>
            <a:miter lim="800000"/>
            <a:headEnd/>
            <a:tailEnd/>
          </a:ln>
        </p:spPr>
        <p:txBody>
          <a:bodyPr wrap="none">
            <a:spAutoFit/>
          </a:bodyPr>
          <a:lstStyle/>
          <a:p>
            <a:pPr eaLnBrk="0" hangingPunct="0"/>
            <a:r>
              <a:rPr lang="en-US" sz="2400"/>
              <a:t>Published patient satisfaction survey results.</a:t>
            </a: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t>SETMA’s Steps</a:t>
            </a:r>
          </a:p>
        </p:txBody>
      </p:sp>
      <p:sp>
        <p:nvSpPr>
          <p:cNvPr id="7172" name="Rectangle 4"/>
          <p:cNvSpPr>
            <a:spLocks noChangeArrowheads="1"/>
          </p:cNvSpPr>
          <p:nvPr/>
        </p:nvSpPr>
        <p:spPr bwMode="auto">
          <a:xfrm>
            <a:off x="228600" y="1981200"/>
            <a:ext cx="8534400" cy="3816429"/>
          </a:xfrm>
          <a:prstGeom prst="rect">
            <a:avLst/>
          </a:prstGeom>
          <a:noFill/>
          <a:ln w="9525">
            <a:noFill/>
            <a:miter lim="800000"/>
            <a:headEnd/>
            <a:tailEnd/>
          </a:ln>
          <a:effectLst/>
        </p:spPr>
        <p:txBody>
          <a:bodyPr>
            <a:spAutoFit/>
          </a:bodyPr>
          <a:lstStyle/>
          <a:p>
            <a:pPr eaLnBrk="0" hangingPunct="0">
              <a:spcBef>
                <a:spcPts val="500"/>
              </a:spcBef>
              <a:spcAft>
                <a:spcPts val="500"/>
              </a:spcAft>
              <a:defRPr/>
            </a:pPr>
            <a:r>
              <a:rPr lang="en-US" sz="2400" dirty="0"/>
              <a:t>Key to our PC-MH is </a:t>
            </a:r>
            <a:r>
              <a:rPr lang="en-US" sz="2400" b="1" dirty="0"/>
              <a:t>SETMA’s Model of Care</a:t>
            </a:r>
            <a:r>
              <a:rPr lang="en-US" sz="2400" dirty="0"/>
              <a:t>:</a:t>
            </a:r>
          </a:p>
          <a:p>
            <a:pPr eaLnBrk="0" hangingPunct="0">
              <a:spcBef>
                <a:spcPts val="500"/>
              </a:spcBef>
              <a:spcAft>
                <a:spcPts val="500"/>
              </a:spcAft>
              <a:defRPr/>
            </a:pPr>
            <a:endParaRPr lang="en-US" sz="2400" dirty="0"/>
          </a:p>
          <a:p>
            <a:pPr marL="914400" indent="-457200" eaLnBrk="0" hangingPunct="0">
              <a:spcBef>
                <a:spcPts val="500"/>
              </a:spcBef>
              <a:spcAft>
                <a:spcPts val="500"/>
              </a:spcAft>
              <a:buFont typeface="+mj-lt"/>
              <a:buAutoNum type="arabicPeriod"/>
              <a:defRPr/>
            </a:pPr>
            <a:r>
              <a:rPr lang="en-US" sz="2400" dirty="0"/>
              <a:t>Personal Performance Tracking – one patient at a time</a:t>
            </a:r>
          </a:p>
          <a:p>
            <a:pPr marL="914400" indent="-457200" eaLnBrk="0" hangingPunct="0">
              <a:spcBef>
                <a:spcPts val="500"/>
              </a:spcBef>
              <a:spcAft>
                <a:spcPts val="500"/>
              </a:spcAft>
              <a:buFont typeface="+mj-lt"/>
              <a:buAutoNum type="arabicPeriod"/>
              <a:defRPr/>
            </a:pPr>
            <a:r>
              <a:rPr lang="en-US" sz="2400" dirty="0"/>
              <a:t>Auditing of Performance – by panel or by population </a:t>
            </a:r>
          </a:p>
          <a:p>
            <a:pPr marL="914400" indent="-457200" eaLnBrk="0" hangingPunct="0">
              <a:spcBef>
                <a:spcPts val="500"/>
              </a:spcBef>
              <a:spcAft>
                <a:spcPts val="500"/>
              </a:spcAft>
              <a:buFont typeface="+mj-lt"/>
              <a:buAutoNum type="arabicPeriod"/>
              <a:defRPr/>
            </a:pPr>
            <a:r>
              <a:rPr lang="en-US" sz="2400" dirty="0"/>
              <a:t>Analysis of Provider Performance -- statistical</a:t>
            </a:r>
          </a:p>
          <a:p>
            <a:pPr marL="914400" indent="-457200" eaLnBrk="0" hangingPunct="0">
              <a:spcBef>
                <a:spcPts val="500"/>
              </a:spcBef>
              <a:spcAft>
                <a:spcPts val="500"/>
              </a:spcAft>
              <a:buFont typeface="+mj-lt"/>
              <a:buAutoNum type="arabicPeriod"/>
              <a:defRPr/>
            </a:pPr>
            <a:r>
              <a:rPr lang="en-US" sz="2400" dirty="0"/>
              <a:t>Public Reporting by Provider Name – </a:t>
            </a:r>
            <a:r>
              <a:rPr lang="en-US" sz="2400" dirty="0">
                <a:hlinkClick r:id="rId2"/>
              </a:rPr>
              <a:t>www.jameslhollymd.com</a:t>
            </a:r>
            <a:r>
              <a:rPr lang="en-US" sz="2400" dirty="0"/>
              <a:t> </a:t>
            </a:r>
          </a:p>
          <a:p>
            <a:pPr marL="914400" indent="-457200" eaLnBrk="0" hangingPunct="0">
              <a:spcBef>
                <a:spcPts val="500"/>
              </a:spcBef>
              <a:spcAft>
                <a:spcPts val="500"/>
              </a:spcAft>
              <a:buFont typeface="+mj-lt"/>
              <a:buAutoNum type="arabicPeriod"/>
              <a:defRPr/>
            </a:pPr>
            <a:r>
              <a:rPr lang="en-US" sz="2400" dirty="0"/>
              <a:t>Quality Assessment and Performance Improvement</a:t>
            </a:r>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600"/>
              <a:t>Step IV - Public Reporting of Performance</a:t>
            </a:r>
          </a:p>
        </p:txBody>
      </p:sp>
      <p:sp>
        <p:nvSpPr>
          <p:cNvPr id="22531" name="Rectangle 4"/>
          <p:cNvSpPr>
            <a:spLocks noChangeArrowheads="1"/>
          </p:cNvSpPr>
          <p:nvPr/>
        </p:nvSpPr>
        <p:spPr bwMode="auto">
          <a:xfrm>
            <a:off x="152400" y="1447800"/>
            <a:ext cx="1463675" cy="1200150"/>
          </a:xfrm>
          <a:prstGeom prst="rect">
            <a:avLst/>
          </a:prstGeom>
          <a:noFill/>
          <a:ln w="9525">
            <a:noFill/>
            <a:miter lim="800000"/>
            <a:headEnd/>
            <a:tailEnd/>
          </a:ln>
        </p:spPr>
        <p:txBody>
          <a:bodyPr wrap="none">
            <a:spAutoFit/>
          </a:bodyPr>
          <a:lstStyle/>
          <a:p>
            <a:pPr eaLnBrk="0" hangingPunct="0"/>
            <a:r>
              <a:rPr lang="en-US" sz="2400"/>
              <a:t>NQF </a:t>
            </a:r>
          </a:p>
          <a:p>
            <a:pPr eaLnBrk="0" hangingPunct="0"/>
            <a:r>
              <a:rPr lang="en-US" sz="2400"/>
              <a:t>Diabetes </a:t>
            </a:r>
          </a:p>
          <a:p>
            <a:pPr eaLnBrk="0" hangingPunct="0"/>
            <a:r>
              <a:rPr lang="en-US" sz="2400"/>
              <a:t>Measures</a:t>
            </a:r>
          </a:p>
        </p:txBody>
      </p:sp>
      <p:pic>
        <p:nvPicPr>
          <p:cNvPr id="22532" name="Picture 2"/>
          <p:cNvPicPr>
            <a:picLocks noChangeAspect="1" noChangeArrowheads="1"/>
          </p:cNvPicPr>
          <p:nvPr/>
        </p:nvPicPr>
        <p:blipFill>
          <a:blip r:embed="rId2" cstate="print"/>
          <a:srcRect/>
          <a:stretch>
            <a:fillRect/>
          </a:stretch>
        </p:blipFill>
        <p:spPr bwMode="auto">
          <a:xfrm>
            <a:off x="2057400" y="1143000"/>
            <a:ext cx="6618288" cy="5543550"/>
          </a:xfrm>
          <a:prstGeom prst="rect">
            <a:avLst/>
          </a:prstGeom>
          <a:noFill/>
          <a:ln w="9525">
            <a:noFill/>
            <a:miter lim="800000"/>
            <a:headEnd/>
            <a:tailEnd/>
          </a:ln>
        </p:spPr>
      </p:pic>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600"/>
              <a:t>Step IV - Public Reporting of Performance</a:t>
            </a:r>
          </a:p>
        </p:txBody>
      </p:sp>
      <p:sp>
        <p:nvSpPr>
          <p:cNvPr id="23555" name="Rectangle 4"/>
          <p:cNvSpPr>
            <a:spLocks noChangeArrowheads="1"/>
          </p:cNvSpPr>
          <p:nvPr/>
        </p:nvSpPr>
        <p:spPr bwMode="auto">
          <a:xfrm>
            <a:off x="152400" y="1447800"/>
            <a:ext cx="1463675" cy="1200150"/>
          </a:xfrm>
          <a:prstGeom prst="rect">
            <a:avLst/>
          </a:prstGeom>
          <a:noFill/>
          <a:ln w="9525">
            <a:noFill/>
            <a:miter lim="800000"/>
            <a:headEnd/>
            <a:tailEnd/>
          </a:ln>
        </p:spPr>
        <p:txBody>
          <a:bodyPr wrap="none">
            <a:spAutoFit/>
          </a:bodyPr>
          <a:lstStyle/>
          <a:p>
            <a:pPr eaLnBrk="0" hangingPunct="0"/>
            <a:r>
              <a:rPr lang="en-US" sz="2400"/>
              <a:t>NQF </a:t>
            </a:r>
          </a:p>
          <a:p>
            <a:pPr eaLnBrk="0" hangingPunct="0"/>
            <a:r>
              <a:rPr lang="en-US" sz="2400"/>
              <a:t>Diabetes </a:t>
            </a:r>
          </a:p>
          <a:p>
            <a:pPr eaLnBrk="0" hangingPunct="0"/>
            <a:r>
              <a:rPr lang="en-US" sz="2400"/>
              <a:t>Measures</a:t>
            </a:r>
          </a:p>
        </p:txBody>
      </p:sp>
      <p:pic>
        <p:nvPicPr>
          <p:cNvPr id="23556" name="Picture 2"/>
          <p:cNvPicPr>
            <a:picLocks noChangeAspect="1" noChangeArrowheads="1"/>
          </p:cNvPicPr>
          <p:nvPr/>
        </p:nvPicPr>
        <p:blipFill>
          <a:blip r:embed="rId2" cstate="print"/>
          <a:srcRect/>
          <a:stretch>
            <a:fillRect/>
          </a:stretch>
        </p:blipFill>
        <p:spPr bwMode="auto">
          <a:xfrm>
            <a:off x="2590800" y="990600"/>
            <a:ext cx="5972175" cy="5724525"/>
          </a:xfrm>
          <a:prstGeom prst="rect">
            <a:avLst/>
          </a:prstGeom>
          <a:noFill/>
          <a:ln w="9525">
            <a:noFill/>
            <a:miter lim="800000"/>
            <a:headEnd/>
            <a:tailEnd/>
          </a:ln>
        </p:spPr>
      </p:pic>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600"/>
              <a:t>Step IV - Public Reporting of Performance</a:t>
            </a:r>
          </a:p>
        </p:txBody>
      </p:sp>
      <p:sp>
        <p:nvSpPr>
          <p:cNvPr id="24579" name="Rectangle 4"/>
          <p:cNvSpPr>
            <a:spLocks noChangeArrowheads="1"/>
          </p:cNvSpPr>
          <p:nvPr/>
        </p:nvSpPr>
        <p:spPr bwMode="auto">
          <a:xfrm>
            <a:off x="152400" y="1447800"/>
            <a:ext cx="3924300" cy="461963"/>
          </a:xfrm>
          <a:prstGeom prst="rect">
            <a:avLst/>
          </a:prstGeom>
          <a:noFill/>
          <a:ln w="9525">
            <a:noFill/>
            <a:miter lim="800000"/>
            <a:headEnd/>
            <a:tailEnd/>
          </a:ln>
        </p:spPr>
        <p:txBody>
          <a:bodyPr wrap="none">
            <a:spAutoFit/>
          </a:bodyPr>
          <a:lstStyle/>
          <a:p>
            <a:pPr eaLnBrk="0" hangingPunct="0"/>
            <a:r>
              <a:rPr lang="en-US" sz="2400"/>
              <a:t>NCQA Diabetes Recognition</a:t>
            </a:r>
          </a:p>
        </p:txBody>
      </p:sp>
      <p:pic>
        <p:nvPicPr>
          <p:cNvPr id="24580" name="Picture 2"/>
          <p:cNvPicPr>
            <a:picLocks noChangeAspect="1" noChangeArrowheads="1"/>
          </p:cNvPicPr>
          <p:nvPr/>
        </p:nvPicPr>
        <p:blipFill>
          <a:blip r:embed="rId2" cstate="print"/>
          <a:srcRect/>
          <a:stretch>
            <a:fillRect/>
          </a:stretch>
        </p:blipFill>
        <p:spPr bwMode="auto">
          <a:xfrm>
            <a:off x="381000" y="1981200"/>
            <a:ext cx="8534400" cy="4713288"/>
          </a:xfrm>
          <a:prstGeom prst="rect">
            <a:avLst/>
          </a:prstGeom>
          <a:noFill/>
          <a:ln w="9525">
            <a:noFill/>
            <a:miter lim="800000"/>
            <a:headEnd/>
            <a:tailEnd/>
          </a:ln>
        </p:spPr>
      </p:pic>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52400"/>
            <a:ext cx="9144000" cy="762000"/>
          </a:xfrm>
        </p:spPr>
        <p:txBody>
          <a:bodyPr/>
          <a:lstStyle/>
          <a:p>
            <a:pPr eaLnBrk="1" hangingPunct="1"/>
            <a:r>
              <a:rPr lang="en-US" sz="3200"/>
              <a:t>Step V -- Quality Assessment &amp; </a:t>
            </a:r>
            <a:br>
              <a:rPr lang="en-US" sz="3200"/>
            </a:br>
            <a:r>
              <a:rPr lang="en-US" sz="3200"/>
              <a:t>Performance Improvement</a:t>
            </a:r>
          </a:p>
        </p:txBody>
      </p:sp>
      <p:sp>
        <p:nvSpPr>
          <p:cNvPr id="25603" name="Rectangle 4"/>
          <p:cNvSpPr>
            <a:spLocks noChangeArrowheads="1"/>
          </p:cNvSpPr>
          <p:nvPr/>
        </p:nvSpPr>
        <p:spPr bwMode="auto">
          <a:xfrm>
            <a:off x="304800" y="1600200"/>
            <a:ext cx="8534400" cy="5421313"/>
          </a:xfrm>
          <a:prstGeom prst="rect">
            <a:avLst/>
          </a:prstGeom>
          <a:noFill/>
          <a:ln w="9525">
            <a:noFill/>
            <a:miter lim="800000"/>
            <a:headEnd/>
            <a:tailEnd/>
          </a:ln>
        </p:spPr>
        <p:txBody>
          <a:bodyPr>
            <a:spAutoFit/>
          </a:bodyPr>
          <a:lstStyle/>
          <a:p>
            <a:pPr eaLnBrk="0" hangingPunct="0">
              <a:spcBef>
                <a:spcPts val="500"/>
              </a:spcBef>
              <a:spcAft>
                <a:spcPts val="500"/>
              </a:spcAft>
            </a:pPr>
            <a:r>
              <a:rPr lang="en-US" sz="2400" b="1"/>
              <a:t>Quality Assessment and Performance Improvement </a:t>
            </a:r>
            <a:r>
              <a:rPr lang="en-US" sz="2400"/>
              <a:t>(QAPI) is SETMA’s roadmap for the future.  With data in hand,  we can begin to use the outcomes to design quality initiatives for our future.</a:t>
            </a:r>
          </a:p>
          <a:p>
            <a:pPr eaLnBrk="0" hangingPunct="0">
              <a:spcBef>
                <a:spcPts val="500"/>
              </a:spcBef>
              <a:spcAft>
                <a:spcPts val="500"/>
              </a:spcAft>
            </a:pPr>
            <a:endParaRPr lang="en-US" sz="2400"/>
          </a:p>
          <a:p>
            <a:pPr eaLnBrk="0" hangingPunct="0">
              <a:spcBef>
                <a:spcPts val="500"/>
              </a:spcBef>
              <a:spcAft>
                <a:spcPts val="500"/>
              </a:spcAft>
            </a:pPr>
            <a:r>
              <a:rPr lang="en-US" sz="2400"/>
              <a:t>We can analyze our data to identify disparities in care between</a:t>
            </a:r>
          </a:p>
          <a:p>
            <a:pPr lvl="1" eaLnBrk="0" hangingPunct="0">
              <a:spcBef>
                <a:spcPts val="500"/>
              </a:spcBef>
              <a:spcAft>
                <a:spcPts val="500"/>
              </a:spcAft>
              <a:buFont typeface="Arial" pitchFamily="34" charset="0"/>
              <a:buChar char="•"/>
            </a:pPr>
            <a:r>
              <a:rPr lang="en-US" sz="2400"/>
              <a:t>Ethnicities</a:t>
            </a:r>
          </a:p>
          <a:p>
            <a:pPr lvl="1" eaLnBrk="0" hangingPunct="0">
              <a:spcBef>
                <a:spcPts val="500"/>
              </a:spcBef>
              <a:spcAft>
                <a:spcPts val="500"/>
              </a:spcAft>
              <a:buFont typeface="Arial" pitchFamily="34" charset="0"/>
              <a:buChar char="•"/>
            </a:pPr>
            <a:r>
              <a:rPr lang="en-US" sz="2400"/>
              <a:t>Socio-Economic Groups</a:t>
            </a:r>
          </a:p>
          <a:p>
            <a:pPr lvl="1" eaLnBrk="0" hangingPunct="0">
              <a:spcBef>
                <a:spcPts val="500"/>
              </a:spcBef>
              <a:spcAft>
                <a:spcPts val="500"/>
              </a:spcAft>
              <a:buFont typeface="Arial" pitchFamily="34" charset="0"/>
              <a:buChar char="•"/>
            </a:pPr>
            <a:r>
              <a:rPr lang="en-US" sz="2400"/>
              <a:t>Age Groups</a:t>
            </a:r>
          </a:p>
          <a:p>
            <a:pPr lvl="1" eaLnBrk="0" hangingPunct="0">
              <a:spcBef>
                <a:spcPts val="500"/>
              </a:spcBef>
              <a:spcAft>
                <a:spcPts val="500"/>
              </a:spcAft>
              <a:buFont typeface="Arial" pitchFamily="34" charset="0"/>
              <a:buChar char="•"/>
            </a:pPr>
            <a:r>
              <a:rPr lang="en-US" sz="2400"/>
              <a:t>Genders</a:t>
            </a:r>
          </a:p>
          <a:p>
            <a:pPr eaLnBrk="0" hangingPunct="0">
              <a:spcBef>
                <a:spcPts val="500"/>
              </a:spcBef>
              <a:spcAft>
                <a:spcPts val="500"/>
              </a:spcAft>
            </a:pPr>
            <a:endParaRPr lang="en-US" sz="2400"/>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52400"/>
            <a:ext cx="9144000" cy="762000"/>
          </a:xfrm>
        </p:spPr>
        <p:txBody>
          <a:bodyPr/>
          <a:lstStyle/>
          <a:p>
            <a:pPr eaLnBrk="1" hangingPunct="1"/>
            <a:r>
              <a:rPr lang="en-US" sz="3600"/>
              <a:t>Step V -- Quality Assessment &amp; </a:t>
            </a:r>
            <a:br>
              <a:rPr lang="en-US" sz="3600"/>
            </a:br>
            <a:r>
              <a:rPr lang="en-US" sz="3600"/>
              <a:t>Performance Improvement</a:t>
            </a:r>
          </a:p>
        </p:txBody>
      </p:sp>
      <p:pic>
        <p:nvPicPr>
          <p:cNvPr id="26627" name="Picture 2"/>
          <p:cNvPicPr>
            <a:picLocks noChangeAspect="1" noChangeArrowheads="1"/>
          </p:cNvPicPr>
          <p:nvPr/>
        </p:nvPicPr>
        <p:blipFill>
          <a:blip r:embed="rId2" cstate="print"/>
          <a:srcRect/>
          <a:stretch>
            <a:fillRect/>
          </a:stretch>
        </p:blipFill>
        <p:spPr bwMode="auto">
          <a:xfrm>
            <a:off x="228600" y="1371600"/>
            <a:ext cx="8772525" cy="2305050"/>
          </a:xfrm>
          <a:prstGeom prst="rect">
            <a:avLst/>
          </a:prstGeom>
          <a:noFill/>
          <a:ln w="9525">
            <a:noFill/>
            <a:miter lim="800000"/>
            <a:headEnd/>
            <a:tailEnd/>
          </a:ln>
        </p:spPr>
      </p:pic>
      <p:pic>
        <p:nvPicPr>
          <p:cNvPr id="26628" name="Picture 3"/>
          <p:cNvPicPr>
            <a:picLocks noChangeAspect="1" noChangeArrowheads="1"/>
          </p:cNvPicPr>
          <p:nvPr/>
        </p:nvPicPr>
        <p:blipFill>
          <a:blip r:embed="rId3" cstate="print"/>
          <a:srcRect/>
          <a:stretch>
            <a:fillRect/>
          </a:stretch>
        </p:blipFill>
        <p:spPr bwMode="auto">
          <a:xfrm>
            <a:off x="381000" y="3733800"/>
            <a:ext cx="3048000" cy="2895600"/>
          </a:xfrm>
          <a:prstGeom prst="rect">
            <a:avLst/>
          </a:prstGeom>
          <a:noFill/>
          <a:ln w="9525">
            <a:noFill/>
            <a:miter lim="800000"/>
            <a:headEnd/>
            <a:tailEnd/>
          </a:ln>
        </p:spPr>
      </p:pic>
      <p:pic>
        <p:nvPicPr>
          <p:cNvPr id="26629" name="Picture 5"/>
          <p:cNvPicPr>
            <a:picLocks noChangeAspect="1" noChangeArrowheads="1"/>
          </p:cNvPicPr>
          <p:nvPr/>
        </p:nvPicPr>
        <p:blipFill>
          <a:blip r:embed="rId4" cstate="print"/>
          <a:srcRect/>
          <a:stretch>
            <a:fillRect/>
          </a:stretch>
        </p:blipFill>
        <p:spPr bwMode="auto">
          <a:xfrm>
            <a:off x="3657600" y="3733800"/>
            <a:ext cx="5172075" cy="2962275"/>
          </a:xfrm>
          <a:prstGeom prst="rect">
            <a:avLst/>
          </a:prstGeom>
          <a:noFill/>
          <a:ln w="9525">
            <a:noFill/>
            <a:miter lim="800000"/>
            <a:headEnd/>
            <a:tailEnd/>
          </a:ln>
        </p:spPr>
      </p:pic>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t>Summary - SETMA Model of Care</a:t>
            </a:r>
          </a:p>
        </p:txBody>
      </p:sp>
      <p:sp>
        <p:nvSpPr>
          <p:cNvPr id="27651" name="Content Placeholder 2"/>
          <p:cNvSpPr>
            <a:spLocks noGrp="1"/>
          </p:cNvSpPr>
          <p:nvPr>
            <p:ph idx="1"/>
          </p:nvPr>
        </p:nvSpPr>
        <p:spPr/>
        <p:txBody>
          <a:bodyPr/>
          <a:lstStyle/>
          <a:p>
            <a:pPr eaLnBrk="1" hangingPunct="1">
              <a:buFontTx/>
              <a:buNone/>
            </a:pPr>
            <a:endParaRPr lang="en-US" sz="2800"/>
          </a:p>
          <a:p>
            <a:pPr eaLnBrk="1" hangingPunct="1">
              <a:buFontTx/>
              <a:buNone/>
            </a:pPr>
            <a:endParaRPr lang="en-US" sz="2800"/>
          </a:p>
          <a:p>
            <a:pPr eaLnBrk="1" hangingPunct="1">
              <a:buFontTx/>
              <a:buNone/>
            </a:pPr>
            <a:r>
              <a:rPr lang="en-US" sz="2800" b="0"/>
              <a:t>With the evidenced-based, science foundation of</a:t>
            </a:r>
          </a:p>
          <a:p>
            <a:pPr eaLnBrk="1" hangingPunct="1">
              <a:buFontTx/>
              <a:buNone/>
            </a:pPr>
            <a:r>
              <a:rPr lang="en-US" sz="2800" b="0"/>
              <a:t>SETMA’s Model of Care, Coordination and Integration</a:t>
            </a:r>
          </a:p>
          <a:p>
            <a:pPr eaLnBrk="1" hangingPunct="1">
              <a:buFontTx/>
              <a:buNone/>
            </a:pPr>
            <a:r>
              <a:rPr lang="en-US" sz="2800" b="0"/>
              <a:t>of Care, with the deployment of NextGen’s </a:t>
            </a:r>
            <a:r>
              <a:rPr lang="en-US" sz="2800" i="1"/>
              <a:t>NextMD</a:t>
            </a:r>
            <a:r>
              <a:rPr lang="en-US" sz="2800"/>
              <a:t> </a:t>
            </a:r>
            <a:r>
              <a:rPr lang="en-US" sz="2800" baseline="30000"/>
              <a:t>@</a:t>
            </a:r>
            <a:endParaRPr lang="en-US" sz="2800" b="0"/>
          </a:p>
          <a:p>
            <a:pPr eaLnBrk="1" hangingPunct="1">
              <a:buFontTx/>
              <a:buNone/>
            </a:pPr>
            <a:r>
              <a:rPr lang="en-US" sz="2800" b="0"/>
              <a:t>and </a:t>
            </a:r>
            <a:r>
              <a:rPr lang="en-US" sz="2800" i="1"/>
              <a:t>Health Information Exchange</a:t>
            </a:r>
            <a:r>
              <a:rPr lang="en-US" sz="2800" i="1" baseline="30000"/>
              <a:t>@</a:t>
            </a:r>
            <a:r>
              <a:rPr lang="en-US" sz="2800" b="0"/>
              <a:t>, continue to</a:t>
            </a:r>
          </a:p>
          <a:p>
            <a:pPr eaLnBrk="1" hangingPunct="1">
              <a:buFontTx/>
              <a:buNone/>
            </a:pPr>
            <a:r>
              <a:rPr lang="en-US" sz="2800" b="0"/>
              <a:t>place the patient at the center of all healthcare delivery</a:t>
            </a:r>
          </a:p>
          <a:p>
            <a:pPr eaLnBrk="1" hangingPunct="1">
              <a:buFontTx/>
              <a:buNone/>
            </a:pPr>
            <a:r>
              <a:rPr lang="en-US" sz="2800" b="0"/>
              <a:t>in SETMA’s PC-MH.</a:t>
            </a:r>
          </a:p>
          <a:p>
            <a:pPr eaLnBrk="1" hangingPunct="1">
              <a:buFontTx/>
              <a:buNone/>
            </a:pPr>
            <a:endParaRPr lang="en-US"/>
          </a:p>
          <a:p>
            <a:pPr eaLnBrk="1" hangingPunct="1"/>
            <a:endParaRPr lang="en-US"/>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t>Coordination of Care </a:t>
            </a:r>
          </a:p>
        </p:txBody>
      </p:sp>
      <p:sp>
        <p:nvSpPr>
          <p:cNvPr id="3" name="Content Placeholder 2"/>
          <p:cNvSpPr>
            <a:spLocks noGrp="1"/>
          </p:cNvSpPr>
          <p:nvPr>
            <p:ph idx="1"/>
          </p:nvPr>
        </p:nvSpPr>
        <p:spPr/>
        <p:txBody>
          <a:bodyPr/>
          <a:lstStyle/>
          <a:p>
            <a:pPr eaLnBrk="1" hangingPunct="1">
              <a:buFontTx/>
              <a:buNone/>
              <a:defRPr/>
            </a:pPr>
            <a:r>
              <a:rPr lang="en-US" b="0" dirty="0"/>
              <a:t>“Coordination” has come to mean to SETMA,</a:t>
            </a:r>
          </a:p>
          <a:p>
            <a:pPr eaLnBrk="1" hangingPunct="1">
              <a:buFontTx/>
              <a:buNone/>
              <a:defRPr/>
            </a:pPr>
            <a:r>
              <a:rPr lang="en-US" b="0" dirty="0"/>
              <a:t>“specialized scheduling” which translates into:</a:t>
            </a:r>
          </a:p>
          <a:p>
            <a:pPr eaLnBrk="1" hangingPunct="1">
              <a:defRPr/>
            </a:pPr>
            <a:endParaRPr lang="en-US" sz="1400" b="0" dirty="0"/>
          </a:p>
          <a:p>
            <a:pPr marL="914400" indent="-514350" eaLnBrk="1" hangingPunct="1">
              <a:buFont typeface="+mj-lt"/>
              <a:buAutoNum type="arabicPeriod"/>
              <a:defRPr/>
            </a:pPr>
            <a:r>
              <a:rPr lang="en-US" sz="2800" b="0" dirty="0"/>
              <a:t>Convenience for the patient, which</a:t>
            </a:r>
          </a:p>
          <a:p>
            <a:pPr marL="914400" indent="-514350" eaLnBrk="1" hangingPunct="1">
              <a:buFont typeface="+mj-lt"/>
              <a:buAutoNum type="arabicPeriod"/>
              <a:defRPr/>
            </a:pPr>
            <a:r>
              <a:rPr lang="en-US" sz="2800" b="0" dirty="0"/>
              <a:t>Results in increased patient satisfaction, which contributes to</a:t>
            </a:r>
          </a:p>
          <a:p>
            <a:pPr marL="914400" indent="-514350" eaLnBrk="1" hangingPunct="1">
              <a:buFont typeface="+mj-lt"/>
              <a:buAutoNum type="arabicPeriod"/>
              <a:defRPr/>
            </a:pPr>
            <a:r>
              <a:rPr lang="en-US" sz="2800" b="0" dirty="0"/>
              <a:t>The patient having confidence that the healthcare provider cares personally, which</a:t>
            </a:r>
          </a:p>
          <a:p>
            <a:pPr marL="914400" indent="-514350" eaLnBrk="1" hangingPunct="1">
              <a:buFont typeface="+mj-lt"/>
              <a:buAutoNum type="arabicPeriod"/>
              <a:defRPr/>
            </a:pPr>
            <a:r>
              <a:rPr lang="en-US" sz="2800" b="0" dirty="0"/>
              <a:t>Increases the trust the patient has in the provider, all of which,</a:t>
            </a:r>
          </a:p>
          <a:p>
            <a:pPr eaLnBrk="1" hangingPunct="1">
              <a:defRPr/>
            </a:pPr>
            <a:endParaRPr lang="en-US" dirty="0"/>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t>Coordination of Care</a:t>
            </a:r>
          </a:p>
        </p:txBody>
      </p:sp>
      <p:sp>
        <p:nvSpPr>
          <p:cNvPr id="3" name="Content Placeholder 2"/>
          <p:cNvSpPr>
            <a:spLocks noGrp="1"/>
          </p:cNvSpPr>
          <p:nvPr>
            <p:ph idx="1"/>
          </p:nvPr>
        </p:nvSpPr>
        <p:spPr/>
        <p:txBody>
          <a:bodyPr/>
          <a:lstStyle/>
          <a:p>
            <a:pPr marL="914400" indent="-514350" eaLnBrk="1" hangingPunct="1">
              <a:buFontTx/>
              <a:buNone/>
              <a:defRPr/>
            </a:pPr>
            <a:endParaRPr lang="en-US" sz="2800" dirty="0"/>
          </a:p>
          <a:p>
            <a:pPr marL="914400" indent="-514350" eaLnBrk="1" hangingPunct="1">
              <a:buFontTx/>
              <a:buNone/>
              <a:defRPr/>
            </a:pPr>
            <a:endParaRPr lang="en-US" sz="2800" dirty="0"/>
          </a:p>
          <a:p>
            <a:pPr marL="914400" indent="-514350" eaLnBrk="1" hangingPunct="1">
              <a:buFontTx/>
              <a:buNone/>
              <a:defRPr/>
            </a:pPr>
            <a:r>
              <a:rPr lang="en-US" sz="2800" b="0" dirty="0"/>
              <a:t>5.	Increases compliance in obtaining healthcare services recommended which,</a:t>
            </a:r>
          </a:p>
          <a:p>
            <a:pPr marL="914400" indent="-514350" eaLnBrk="1" hangingPunct="1">
              <a:buFontTx/>
              <a:buAutoNum type="arabicPeriod" startAt="6"/>
              <a:defRPr/>
            </a:pPr>
            <a:r>
              <a:rPr lang="en-US" sz="2800" b="0" dirty="0"/>
              <a:t>Promotes cost savings in travel, time and expense of care  which</a:t>
            </a:r>
          </a:p>
          <a:p>
            <a:pPr marL="914400" indent="-514350" eaLnBrk="1" hangingPunct="1">
              <a:buFontTx/>
              <a:buAutoNum type="arabicPeriod" startAt="6"/>
              <a:defRPr/>
            </a:pPr>
            <a:r>
              <a:rPr lang="en-US" sz="2800" b="0" dirty="0"/>
              <a:t>Results in increased patient safety and quality of care. </a:t>
            </a:r>
          </a:p>
          <a:p>
            <a:pPr eaLnBrk="1" hangingPunct="1">
              <a:defRPr/>
            </a:pPr>
            <a:endParaRPr lang="en-US" dirty="0"/>
          </a:p>
        </p:txBody>
      </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t>Director of Coordinated Care</a:t>
            </a:r>
          </a:p>
        </p:txBody>
      </p:sp>
      <p:sp>
        <p:nvSpPr>
          <p:cNvPr id="30723" name="Content Placeholder 2"/>
          <p:cNvSpPr>
            <a:spLocks noGrp="1"/>
          </p:cNvSpPr>
          <p:nvPr>
            <p:ph idx="1"/>
          </p:nvPr>
        </p:nvSpPr>
        <p:spPr/>
        <p:txBody>
          <a:bodyPr/>
          <a:lstStyle/>
          <a:p>
            <a:pPr eaLnBrk="1" hangingPunct="1">
              <a:buFontTx/>
              <a:buNone/>
            </a:pPr>
            <a:r>
              <a:rPr lang="en-US" sz="2400" b="0"/>
              <a:t>SETMA’s </a:t>
            </a:r>
            <a:r>
              <a:rPr lang="en-US" sz="2400"/>
              <a:t>Director of Coordinated Care </a:t>
            </a:r>
            <a:r>
              <a:rPr lang="en-US" sz="2400" b="0"/>
              <a:t>is responsible for</a:t>
            </a:r>
          </a:p>
          <a:p>
            <a:pPr eaLnBrk="1" hangingPunct="1">
              <a:buFontTx/>
              <a:buNone/>
            </a:pPr>
            <a:r>
              <a:rPr lang="en-US" sz="2400" b="0"/>
              <a:t>building a </a:t>
            </a:r>
            <a:r>
              <a:rPr lang="en-US" sz="2400"/>
              <a:t>Department of Care Coordination</a:t>
            </a:r>
            <a:r>
              <a:rPr lang="en-US" sz="2400" b="0"/>
              <a:t>.  </a:t>
            </a:r>
          </a:p>
          <a:p>
            <a:pPr eaLnBrk="1" hangingPunct="1">
              <a:buFontTx/>
              <a:buNone/>
            </a:pPr>
            <a:endParaRPr lang="en-US" sz="2400" b="0"/>
          </a:p>
          <a:p>
            <a:pPr eaLnBrk="1" hangingPunct="1"/>
            <a:r>
              <a:rPr lang="en-US" sz="2400" b="0"/>
              <a:t>This could be called the “Marcus Welby Department,” as it recognizes the value of each patient as an individual, and has as its fundamental mission the meeting of their healthcare needs and helping them achieving the degree of health which each person has determined to have.  </a:t>
            </a:r>
          </a:p>
          <a:p>
            <a:pPr eaLnBrk="1" hangingPunct="1"/>
            <a:r>
              <a:rPr lang="en-US" sz="2400" b="0"/>
              <a:t>The driving force of care coordination is to make each patient feel as if they are SETMA’s ONLY patient where all their questions are answered, all their needs are met and their care meets all quality standards presently known.</a:t>
            </a:r>
          </a:p>
          <a:p>
            <a:pPr eaLnBrk="1" hangingPunct="1"/>
            <a:endParaRPr lang="en-US"/>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t>The Transformation</a:t>
            </a:r>
          </a:p>
        </p:txBody>
      </p:sp>
      <p:sp>
        <p:nvSpPr>
          <p:cNvPr id="31747" name="Content Placeholder 2"/>
          <p:cNvSpPr>
            <a:spLocks noGrp="1"/>
          </p:cNvSpPr>
          <p:nvPr>
            <p:ph idx="1"/>
          </p:nvPr>
        </p:nvSpPr>
        <p:spPr/>
        <p:txBody>
          <a:bodyPr/>
          <a:lstStyle/>
          <a:p>
            <a:pPr eaLnBrk="1" hangingPunct="1">
              <a:buFontTx/>
              <a:buNone/>
            </a:pPr>
            <a:r>
              <a:rPr lang="en-US" b="0" dirty="0"/>
              <a:t>SETMA’s Model of Care is the power source of </a:t>
            </a:r>
          </a:p>
          <a:p>
            <a:pPr eaLnBrk="1" hangingPunct="1">
              <a:buFontTx/>
              <a:buNone/>
            </a:pPr>
            <a:r>
              <a:rPr lang="en-US" b="0" dirty="0"/>
              <a:t>SETMA’s Patient-Centered Medical Home.  We </a:t>
            </a:r>
          </a:p>
          <a:p>
            <a:pPr eaLnBrk="1" hangingPunct="1">
              <a:buFontTx/>
              <a:buNone/>
            </a:pPr>
            <a:r>
              <a:rPr lang="en-US" b="0" dirty="0"/>
              <a:t>believe this model will transform our delivery of </a:t>
            </a:r>
          </a:p>
          <a:p>
            <a:pPr eaLnBrk="1" hangingPunct="1">
              <a:buFontTx/>
              <a:buNone/>
            </a:pPr>
            <a:r>
              <a:rPr lang="en-US" b="0" dirty="0"/>
              <a:t>healthcare and is a model worthy of being </a:t>
            </a:r>
          </a:p>
          <a:p>
            <a:pPr eaLnBrk="1" hangingPunct="1">
              <a:buFontTx/>
              <a:buNone/>
            </a:pPr>
            <a:r>
              <a:rPr lang="en-US" b="0" dirty="0"/>
              <a:t>adopted by others.</a:t>
            </a:r>
          </a:p>
          <a:p>
            <a:pPr eaLnBrk="1" hangingPunct="1"/>
            <a:endParaRPr lang="en-US" dirty="0"/>
          </a:p>
          <a:p>
            <a:pPr eaLnBrk="1" hangingPunct="1">
              <a:buFontTx/>
              <a:buNone/>
            </a:pPr>
            <a:r>
              <a:rPr lang="en-US" sz="2400" dirty="0"/>
              <a:t>The Partners, Providers and Staff</a:t>
            </a:r>
          </a:p>
          <a:p>
            <a:pPr eaLnBrk="1" hangingPunct="1">
              <a:buFontTx/>
              <a:buNone/>
            </a:pPr>
            <a:r>
              <a:rPr lang="en-US" sz="2400" dirty="0"/>
              <a:t>SETMA, LLP</a:t>
            </a:r>
          </a:p>
          <a:p>
            <a:pPr eaLnBrk="1" hangingPunct="1">
              <a:buFontTx/>
              <a:buNone/>
            </a:pPr>
            <a:r>
              <a:rPr lang="en-US" sz="2400" dirty="0"/>
              <a:t>www.jameslhollymd.com</a:t>
            </a: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600"/>
              <a:t>Step I - Provider Performance Tracking</a:t>
            </a:r>
          </a:p>
        </p:txBody>
      </p:sp>
      <p:sp>
        <p:nvSpPr>
          <p:cNvPr id="5123" name="Rectangle 4"/>
          <p:cNvSpPr>
            <a:spLocks noChangeArrowheads="1"/>
          </p:cNvSpPr>
          <p:nvPr/>
        </p:nvSpPr>
        <p:spPr bwMode="auto">
          <a:xfrm>
            <a:off x="228600" y="1981200"/>
            <a:ext cx="8534400" cy="4313238"/>
          </a:xfrm>
          <a:prstGeom prst="rect">
            <a:avLst/>
          </a:prstGeom>
          <a:noFill/>
          <a:ln w="9525">
            <a:noFill/>
            <a:miter lim="800000"/>
            <a:headEnd/>
            <a:tailEnd/>
          </a:ln>
        </p:spPr>
        <p:txBody>
          <a:bodyPr>
            <a:spAutoFit/>
          </a:bodyPr>
          <a:lstStyle/>
          <a:p>
            <a:pPr eaLnBrk="0" hangingPunct="0">
              <a:spcBef>
                <a:spcPts val="500"/>
              </a:spcBef>
              <a:spcAft>
                <a:spcPts val="500"/>
              </a:spcAft>
            </a:pPr>
            <a:r>
              <a:rPr lang="en-US" sz="2400"/>
              <a:t>SETMA currently tracks the following Physician Consortium for Performance Improvement (PCPI) measurement sets:</a:t>
            </a:r>
          </a:p>
          <a:p>
            <a:pPr lvl="1" eaLnBrk="0" hangingPunct="0">
              <a:spcBef>
                <a:spcPts val="500"/>
              </a:spcBef>
              <a:spcAft>
                <a:spcPts val="500"/>
              </a:spcAft>
              <a:buFont typeface="Arial" pitchFamily="34" charset="0"/>
              <a:buChar char="•"/>
            </a:pPr>
            <a:r>
              <a:rPr lang="en-US" sz="2400"/>
              <a:t>Chronic Stable Angina</a:t>
            </a:r>
          </a:p>
          <a:p>
            <a:pPr lvl="1" eaLnBrk="0" hangingPunct="0">
              <a:spcBef>
                <a:spcPts val="500"/>
              </a:spcBef>
              <a:spcAft>
                <a:spcPts val="500"/>
              </a:spcAft>
              <a:buFont typeface="Arial" pitchFamily="34" charset="0"/>
              <a:buChar char="•"/>
            </a:pPr>
            <a:r>
              <a:rPr lang="en-US" sz="2400"/>
              <a:t>Congestive Heart Failure</a:t>
            </a:r>
          </a:p>
          <a:p>
            <a:pPr lvl="1" eaLnBrk="0" hangingPunct="0">
              <a:spcBef>
                <a:spcPts val="500"/>
              </a:spcBef>
              <a:spcAft>
                <a:spcPts val="500"/>
              </a:spcAft>
              <a:buFont typeface="Arial" pitchFamily="34" charset="0"/>
              <a:buChar char="•"/>
            </a:pPr>
            <a:r>
              <a:rPr lang="en-US" sz="2400"/>
              <a:t>Diabetes</a:t>
            </a:r>
          </a:p>
          <a:p>
            <a:pPr lvl="1" eaLnBrk="0" hangingPunct="0">
              <a:spcBef>
                <a:spcPts val="500"/>
              </a:spcBef>
              <a:spcAft>
                <a:spcPts val="500"/>
              </a:spcAft>
              <a:buFont typeface="Arial" pitchFamily="34" charset="0"/>
              <a:buChar char="•"/>
            </a:pPr>
            <a:r>
              <a:rPr lang="en-US" sz="2400"/>
              <a:t>Hypertension</a:t>
            </a:r>
          </a:p>
          <a:p>
            <a:pPr lvl="1" eaLnBrk="0" hangingPunct="0">
              <a:spcBef>
                <a:spcPts val="500"/>
              </a:spcBef>
              <a:spcAft>
                <a:spcPts val="500"/>
              </a:spcAft>
              <a:buFont typeface="Arial" pitchFamily="34" charset="0"/>
              <a:buChar char="•"/>
            </a:pPr>
            <a:r>
              <a:rPr lang="en-US" sz="2400"/>
              <a:t>Chronic Renal Disease</a:t>
            </a:r>
          </a:p>
          <a:p>
            <a:pPr lvl="1" eaLnBrk="0" hangingPunct="0">
              <a:spcBef>
                <a:spcPts val="500"/>
              </a:spcBef>
              <a:spcAft>
                <a:spcPts val="500"/>
              </a:spcAft>
              <a:buFont typeface="Arial" pitchFamily="34" charset="0"/>
              <a:buChar char="•"/>
            </a:pPr>
            <a:r>
              <a:rPr lang="en-US" sz="2400"/>
              <a:t>Weight Management</a:t>
            </a:r>
          </a:p>
          <a:p>
            <a:pPr lvl="1" eaLnBrk="0" hangingPunct="0">
              <a:spcBef>
                <a:spcPts val="500"/>
              </a:spcBef>
              <a:spcAft>
                <a:spcPts val="500"/>
              </a:spcAft>
              <a:buFont typeface="Arial" pitchFamily="34" charset="0"/>
              <a:buChar char="•"/>
            </a:pPr>
            <a:r>
              <a:rPr lang="en-US" sz="2400"/>
              <a:t>Care Transitions</a:t>
            </a: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600"/>
              <a:t>Step I - Provider Performance Tracking</a:t>
            </a:r>
          </a:p>
        </p:txBody>
      </p:sp>
      <p:sp>
        <p:nvSpPr>
          <p:cNvPr id="6147" name="Rectangle 4"/>
          <p:cNvSpPr>
            <a:spLocks noChangeArrowheads="1"/>
          </p:cNvSpPr>
          <p:nvPr/>
        </p:nvSpPr>
        <p:spPr bwMode="auto">
          <a:xfrm>
            <a:off x="304800" y="1600200"/>
            <a:ext cx="8458200" cy="3319463"/>
          </a:xfrm>
          <a:prstGeom prst="rect">
            <a:avLst/>
          </a:prstGeom>
          <a:noFill/>
          <a:ln w="9525">
            <a:noFill/>
            <a:miter lim="800000"/>
            <a:headEnd/>
            <a:tailEnd/>
          </a:ln>
        </p:spPr>
        <p:txBody>
          <a:bodyPr>
            <a:spAutoFit/>
          </a:bodyPr>
          <a:lstStyle/>
          <a:p>
            <a:pPr eaLnBrk="0" hangingPunct="0">
              <a:spcBef>
                <a:spcPts val="500"/>
              </a:spcBef>
              <a:spcAft>
                <a:spcPts val="500"/>
              </a:spcAft>
            </a:pPr>
            <a:r>
              <a:rPr lang="en-US" sz="2400"/>
              <a:t>SETMA also currently tracks the following published quality performance measure sets:</a:t>
            </a:r>
          </a:p>
          <a:p>
            <a:pPr lvl="1" eaLnBrk="0" hangingPunct="0">
              <a:spcBef>
                <a:spcPts val="500"/>
              </a:spcBef>
              <a:spcAft>
                <a:spcPts val="500"/>
              </a:spcAft>
              <a:buFont typeface="Arial" pitchFamily="34" charset="0"/>
              <a:buChar char="•"/>
            </a:pPr>
            <a:r>
              <a:rPr lang="en-US" sz="2400"/>
              <a:t>HEDIS</a:t>
            </a:r>
          </a:p>
          <a:p>
            <a:pPr lvl="1" eaLnBrk="0" hangingPunct="0">
              <a:spcBef>
                <a:spcPts val="500"/>
              </a:spcBef>
              <a:spcAft>
                <a:spcPts val="500"/>
              </a:spcAft>
              <a:buFont typeface="Arial" pitchFamily="34" charset="0"/>
              <a:buChar char="•"/>
            </a:pPr>
            <a:r>
              <a:rPr lang="en-US" sz="2400"/>
              <a:t>NQF</a:t>
            </a:r>
          </a:p>
          <a:p>
            <a:pPr lvl="1" eaLnBrk="0" hangingPunct="0">
              <a:spcBef>
                <a:spcPts val="500"/>
              </a:spcBef>
              <a:spcAft>
                <a:spcPts val="500"/>
              </a:spcAft>
              <a:buFont typeface="Arial" pitchFamily="34" charset="0"/>
              <a:buChar char="•"/>
            </a:pPr>
            <a:r>
              <a:rPr lang="en-US" sz="2400"/>
              <a:t>AQA</a:t>
            </a:r>
          </a:p>
          <a:p>
            <a:pPr lvl="1" eaLnBrk="0" hangingPunct="0">
              <a:spcBef>
                <a:spcPts val="500"/>
              </a:spcBef>
              <a:spcAft>
                <a:spcPts val="500"/>
              </a:spcAft>
              <a:buFont typeface="Arial" pitchFamily="34" charset="0"/>
              <a:buChar char="•"/>
            </a:pPr>
            <a:r>
              <a:rPr lang="en-US" sz="2400"/>
              <a:t>PQRI</a:t>
            </a:r>
          </a:p>
          <a:p>
            <a:pPr lvl="1" eaLnBrk="0" hangingPunct="0">
              <a:spcBef>
                <a:spcPts val="500"/>
              </a:spcBef>
              <a:spcAft>
                <a:spcPts val="500"/>
              </a:spcAft>
              <a:buFont typeface="Arial" pitchFamily="34" charset="0"/>
              <a:buChar char="•"/>
            </a:pPr>
            <a:r>
              <a:rPr lang="en-US" sz="2400"/>
              <a:t>BTE</a:t>
            </a:r>
          </a:p>
        </p:txBody>
      </p:sp>
      <p:pic>
        <p:nvPicPr>
          <p:cNvPr id="6148" name="Picture 2"/>
          <p:cNvPicPr>
            <a:picLocks noChangeAspect="1" noChangeArrowheads="1"/>
          </p:cNvPicPr>
          <p:nvPr/>
        </p:nvPicPr>
        <p:blipFill>
          <a:blip r:embed="rId2" cstate="print"/>
          <a:srcRect/>
          <a:stretch>
            <a:fillRect/>
          </a:stretch>
        </p:blipFill>
        <p:spPr bwMode="auto">
          <a:xfrm>
            <a:off x="3733800" y="2743200"/>
            <a:ext cx="5080000" cy="3810000"/>
          </a:xfrm>
          <a:prstGeom prst="rect">
            <a:avLst/>
          </a:prstGeom>
          <a:noFill/>
          <a:ln w="9525">
            <a:noFill/>
            <a:miter lim="800000"/>
            <a:headEnd/>
            <a:tailEnd/>
          </a:ln>
        </p:spPr>
      </p:pic>
      <p:sp>
        <p:nvSpPr>
          <p:cNvPr id="6149" name="TextBox 4"/>
          <p:cNvSpPr txBox="1">
            <a:spLocks noChangeArrowheads="1"/>
          </p:cNvSpPr>
          <p:nvPr/>
        </p:nvSpPr>
        <p:spPr bwMode="auto">
          <a:xfrm>
            <a:off x="381000" y="5029200"/>
            <a:ext cx="3352800" cy="1570038"/>
          </a:xfrm>
          <a:prstGeom prst="rect">
            <a:avLst/>
          </a:prstGeom>
          <a:noFill/>
          <a:ln w="9525">
            <a:noFill/>
            <a:miter lim="800000"/>
            <a:headEnd/>
            <a:tailEnd/>
          </a:ln>
        </p:spPr>
        <p:txBody>
          <a:bodyPr>
            <a:spAutoFit/>
          </a:bodyPr>
          <a:lstStyle/>
          <a:p>
            <a:pPr eaLnBrk="0" hangingPunct="0"/>
            <a:r>
              <a:rPr lang="en-US" sz="2400"/>
              <a:t>Each is available to the provider interactively within the EHR at the time of the encounter.</a:t>
            </a: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600"/>
              <a:t>Step I - Provider Performance Tracking</a:t>
            </a:r>
          </a:p>
        </p:txBody>
      </p:sp>
      <p:sp>
        <p:nvSpPr>
          <p:cNvPr id="7171" name="Rectangle 4"/>
          <p:cNvSpPr>
            <a:spLocks noChangeArrowheads="1"/>
          </p:cNvSpPr>
          <p:nvPr/>
        </p:nvSpPr>
        <p:spPr bwMode="auto">
          <a:xfrm>
            <a:off x="304800" y="1371600"/>
            <a:ext cx="8534400" cy="830263"/>
          </a:xfrm>
          <a:prstGeom prst="rect">
            <a:avLst/>
          </a:prstGeom>
          <a:noFill/>
          <a:ln w="9525">
            <a:noFill/>
            <a:miter lim="800000"/>
            <a:headEnd/>
            <a:tailEnd/>
          </a:ln>
        </p:spPr>
        <p:txBody>
          <a:bodyPr>
            <a:spAutoFit/>
          </a:bodyPr>
          <a:lstStyle/>
          <a:p>
            <a:pPr eaLnBrk="0" hangingPunct="0">
              <a:spcBef>
                <a:spcPts val="500"/>
              </a:spcBef>
              <a:spcAft>
                <a:spcPts val="500"/>
              </a:spcAft>
            </a:pPr>
            <a:r>
              <a:rPr lang="en-US" sz="2400"/>
              <a:t>A </a:t>
            </a:r>
            <a:r>
              <a:rPr lang="en-US" sz="2400" b="1"/>
              <a:t>pre-visit</a:t>
            </a:r>
            <a:r>
              <a:rPr lang="en-US" sz="2400"/>
              <a:t> screening tool allows each provider to assess quality measures for each patient at each encounter.</a:t>
            </a:r>
          </a:p>
        </p:txBody>
      </p:sp>
      <p:pic>
        <p:nvPicPr>
          <p:cNvPr id="7172" name="Picture 8" descr="cid:image001.jpg@01CB28BD.E03523A0"/>
          <p:cNvPicPr>
            <a:picLocks noChangeAspect="1" noChangeArrowheads="1"/>
          </p:cNvPicPr>
          <p:nvPr/>
        </p:nvPicPr>
        <p:blipFill>
          <a:blip r:embed="rId2" cstate="print"/>
          <a:srcRect/>
          <a:stretch>
            <a:fillRect/>
          </a:stretch>
        </p:blipFill>
        <p:spPr bwMode="auto">
          <a:xfrm>
            <a:off x="1295400" y="2286000"/>
            <a:ext cx="6200775" cy="4248150"/>
          </a:xfrm>
          <a:prstGeom prst="rect">
            <a:avLst/>
          </a:prstGeom>
          <a:noFill/>
          <a:ln w="9525">
            <a:noFill/>
            <a:miter lim="800000"/>
            <a:headEnd/>
            <a:tailEnd/>
          </a:ln>
        </p:spPr>
      </p:pic>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600"/>
              <a:t>Step I - Provider Performance Tracking</a:t>
            </a:r>
          </a:p>
        </p:txBody>
      </p:sp>
      <p:sp>
        <p:nvSpPr>
          <p:cNvPr id="8195" name="Rectangle 4"/>
          <p:cNvSpPr>
            <a:spLocks noChangeArrowheads="1"/>
          </p:cNvSpPr>
          <p:nvPr/>
        </p:nvSpPr>
        <p:spPr bwMode="auto">
          <a:xfrm>
            <a:off x="304800" y="1371600"/>
            <a:ext cx="8534400" cy="646113"/>
          </a:xfrm>
          <a:prstGeom prst="rect">
            <a:avLst/>
          </a:prstGeom>
          <a:noFill/>
          <a:ln w="9525">
            <a:noFill/>
            <a:miter lim="800000"/>
            <a:headEnd/>
            <a:tailEnd/>
          </a:ln>
        </p:spPr>
        <p:txBody>
          <a:bodyPr>
            <a:spAutoFit/>
          </a:bodyPr>
          <a:lstStyle/>
          <a:p>
            <a:pPr eaLnBrk="0" hangingPunct="0">
              <a:spcBef>
                <a:spcPts val="500"/>
              </a:spcBef>
              <a:spcAft>
                <a:spcPts val="500"/>
              </a:spcAft>
            </a:pPr>
            <a:r>
              <a:rPr lang="en-US" sz="3600"/>
              <a:t>HEDIS</a:t>
            </a:r>
          </a:p>
        </p:txBody>
      </p:sp>
      <p:pic>
        <p:nvPicPr>
          <p:cNvPr id="8196" name="Picture 2"/>
          <p:cNvPicPr>
            <a:picLocks noChangeAspect="1" noChangeArrowheads="1"/>
          </p:cNvPicPr>
          <p:nvPr/>
        </p:nvPicPr>
        <p:blipFill>
          <a:blip r:embed="rId2" cstate="print"/>
          <a:srcRect/>
          <a:stretch>
            <a:fillRect/>
          </a:stretch>
        </p:blipFill>
        <p:spPr bwMode="auto">
          <a:xfrm>
            <a:off x="609600" y="2133600"/>
            <a:ext cx="7972425" cy="4495800"/>
          </a:xfrm>
          <a:prstGeom prst="rect">
            <a:avLst/>
          </a:prstGeom>
          <a:noFill/>
          <a:ln w="9525">
            <a:noFill/>
            <a:miter lim="800000"/>
            <a:headEnd/>
            <a:tailEnd/>
          </a:ln>
        </p:spPr>
      </p:pic>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600"/>
              <a:t>Step I - Provider Performance Tracking</a:t>
            </a:r>
          </a:p>
        </p:txBody>
      </p:sp>
      <p:sp>
        <p:nvSpPr>
          <p:cNvPr id="9219" name="Rectangle 4"/>
          <p:cNvSpPr>
            <a:spLocks noChangeArrowheads="1"/>
          </p:cNvSpPr>
          <p:nvPr/>
        </p:nvSpPr>
        <p:spPr bwMode="auto">
          <a:xfrm>
            <a:off x="304800" y="1371600"/>
            <a:ext cx="8534400" cy="646113"/>
          </a:xfrm>
          <a:prstGeom prst="rect">
            <a:avLst/>
          </a:prstGeom>
          <a:noFill/>
          <a:ln w="9525">
            <a:noFill/>
            <a:miter lim="800000"/>
            <a:headEnd/>
            <a:tailEnd/>
          </a:ln>
        </p:spPr>
        <p:txBody>
          <a:bodyPr>
            <a:spAutoFit/>
          </a:bodyPr>
          <a:lstStyle/>
          <a:p>
            <a:pPr eaLnBrk="0" hangingPunct="0">
              <a:spcBef>
                <a:spcPts val="500"/>
              </a:spcBef>
              <a:spcAft>
                <a:spcPts val="500"/>
              </a:spcAft>
            </a:pPr>
            <a:r>
              <a:rPr lang="en-US" sz="3600"/>
              <a:t>PQRI</a:t>
            </a:r>
          </a:p>
        </p:txBody>
      </p:sp>
      <p:pic>
        <p:nvPicPr>
          <p:cNvPr id="9220" name="Picture 3"/>
          <p:cNvPicPr>
            <a:picLocks noChangeAspect="1" noChangeArrowheads="1"/>
          </p:cNvPicPr>
          <p:nvPr/>
        </p:nvPicPr>
        <p:blipFill>
          <a:blip r:embed="rId2" cstate="print"/>
          <a:srcRect/>
          <a:stretch>
            <a:fillRect/>
          </a:stretch>
        </p:blipFill>
        <p:spPr bwMode="auto">
          <a:xfrm>
            <a:off x="1752600" y="1752600"/>
            <a:ext cx="7097713" cy="4495800"/>
          </a:xfrm>
          <a:prstGeom prst="rect">
            <a:avLst/>
          </a:prstGeom>
          <a:noFill/>
          <a:ln w="9525">
            <a:noFill/>
            <a:miter lim="800000"/>
            <a:headEnd/>
            <a:tailEnd/>
          </a:ln>
        </p:spPr>
      </p:pic>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600"/>
              <a:t>Step I - Provider Performance Tracking</a:t>
            </a:r>
          </a:p>
        </p:txBody>
      </p:sp>
      <p:sp>
        <p:nvSpPr>
          <p:cNvPr id="10243" name="Rectangle 4"/>
          <p:cNvSpPr>
            <a:spLocks noChangeArrowheads="1"/>
          </p:cNvSpPr>
          <p:nvPr/>
        </p:nvSpPr>
        <p:spPr bwMode="auto">
          <a:xfrm>
            <a:off x="304800" y="1371600"/>
            <a:ext cx="8534400" cy="2011363"/>
          </a:xfrm>
          <a:prstGeom prst="rect">
            <a:avLst/>
          </a:prstGeom>
          <a:noFill/>
          <a:ln w="9525">
            <a:noFill/>
            <a:miter lim="800000"/>
            <a:headEnd/>
            <a:tailEnd/>
          </a:ln>
        </p:spPr>
        <p:txBody>
          <a:bodyPr>
            <a:spAutoFit/>
          </a:bodyPr>
          <a:lstStyle/>
          <a:p>
            <a:pPr eaLnBrk="0" hangingPunct="0">
              <a:spcBef>
                <a:spcPts val="500"/>
              </a:spcBef>
              <a:spcAft>
                <a:spcPts val="500"/>
              </a:spcAft>
            </a:pPr>
            <a:r>
              <a:rPr lang="en-US" sz="3600"/>
              <a:t>Care </a:t>
            </a:r>
          </a:p>
          <a:p>
            <a:pPr eaLnBrk="0" hangingPunct="0">
              <a:spcBef>
                <a:spcPts val="500"/>
              </a:spcBef>
              <a:spcAft>
                <a:spcPts val="500"/>
              </a:spcAft>
            </a:pPr>
            <a:r>
              <a:rPr lang="en-US" sz="3600"/>
              <a:t>Transition </a:t>
            </a:r>
          </a:p>
          <a:p>
            <a:pPr eaLnBrk="0" hangingPunct="0">
              <a:spcBef>
                <a:spcPts val="500"/>
              </a:spcBef>
              <a:spcAft>
                <a:spcPts val="500"/>
              </a:spcAft>
            </a:pPr>
            <a:r>
              <a:rPr lang="en-US" sz="3600"/>
              <a:t>Audit</a:t>
            </a:r>
          </a:p>
        </p:txBody>
      </p:sp>
      <p:pic>
        <p:nvPicPr>
          <p:cNvPr id="10244" name="Picture 2"/>
          <p:cNvPicPr>
            <a:picLocks noChangeAspect="1" noChangeArrowheads="1"/>
          </p:cNvPicPr>
          <p:nvPr/>
        </p:nvPicPr>
        <p:blipFill>
          <a:blip r:embed="rId2" cstate="print"/>
          <a:srcRect/>
          <a:stretch>
            <a:fillRect/>
          </a:stretch>
        </p:blipFill>
        <p:spPr bwMode="auto">
          <a:xfrm>
            <a:off x="3352800" y="990600"/>
            <a:ext cx="4724400" cy="5624513"/>
          </a:xfrm>
          <a:prstGeom prst="rect">
            <a:avLst/>
          </a:prstGeom>
          <a:noFill/>
          <a:ln w="9525">
            <a:noFill/>
            <a:miter lim="800000"/>
            <a:headEnd/>
            <a:tailEnd/>
          </a:ln>
        </p:spPr>
      </p:pic>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600"/>
              <a:t>Step I - Provider Performance Tracking</a:t>
            </a:r>
          </a:p>
        </p:txBody>
      </p:sp>
      <p:sp>
        <p:nvSpPr>
          <p:cNvPr id="11267" name="Rectangle 4"/>
          <p:cNvSpPr>
            <a:spLocks noChangeArrowheads="1"/>
          </p:cNvSpPr>
          <p:nvPr/>
        </p:nvSpPr>
        <p:spPr bwMode="auto">
          <a:xfrm>
            <a:off x="304800" y="1371600"/>
            <a:ext cx="8534400" cy="461963"/>
          </a:xfrm>
          <a:prstGeom prst="rect">
            <a:avLst/>
          </a:prstGeom>
          <a:noFill/>
          <a:ln w="9525">
            <a:noFill/>
            <a:miter lim="800000"/>
            <a:headEnd/>
            <a:tailEnd/>
          </a:ln>
        </p:spPr>
        <p:txBody>
          <a:bodyPr>
            <a:spAutoFit/>
          </a:bodyPr>
          <a:lstStyle/>
          <a:p>
            <a:pPr eaLnBrk="0" hangingPunct="0">
              <a:spcBef>
                <a:spcPts val="500"/>
              </a:spcBef>
              <a:spcAft>
                <a:spcPts val="500"/>
              </a:spcAft>
            </a:pPr>
            <a:r>
              <a:rPr lang="en-US" sz="2400"/>
              <a:t>Bridges to Excellence</a:t>
            </a:r>
          </a:p>
        </p:txBody>
      </p:sp>
      <p:pic>
        <p:nvPicPr>
          <p:cNvPr id="11268" name="Picture 2"/>
          <p:cNvPicPr>
            <a:picLocks noChangeAspect="1" noChangeArrowheads="1"/>
          </p:cNvPicPr>
          <p:nvPr/>
        </p:nvPicPr>
        <p:blipFill>
          <a:blip r:embed="rId2" cstate="print"/>
          <a:srcRect/>
          <a:stretch>
            <a:fillRect/>
          </a:stretch>
        </p:blipFill>
        <p:spPr bwMode="auto">
          <a:xfrm>
            <a:off x="914400" y="1828800"/>
            <a:ext cx="7772400" cy="4784725"/>
          </a:xfrm>
          <a:prstGeom prst="rect">
            <a:avLst/>
          </a:prstGeom>
          <a:noFill/>
          <a:ln w="9525">
            <a:noFill/>
            <a:miter lim="800000"/>
            <a:headEnd/>
            <a:tailEnd/>
          </a:ln>
        </p:spPr>
      </p:pic>
    </p:spTree>
  </p:cSld>
  <p:clrMapOvr>
    <a:masterClrMapping/>
  </p:clrMapOvr>
  <p:transition spd="med">
    <p:fade thruBlk="1"/>
  </p:transition>
</p:sld>
</file>

<file path=ppt/theme/theme1.xml><?xml version="1.0" encoding="utf-8"?>
<a:theme xmlns:a="http://schemas.openxmlformats.org/drawingml/2006/main" name="Crimson landscape design template">
  <a:themeElements>
    <a:clrScheme name="Crimson landscape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Crimson landscape design template">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rimson landscape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rimson landscape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rimson landscape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rimson landscape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rimson landscape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rimson landscape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rimson landscape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rimson landscape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rimson landscape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rimson landscape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rimson landscape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rimson landscape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507</TotalTime>
  <Words>1064</Words>
  <Application>Microsoft Office PowerPoint</Application>
  <PresentationFormat>On-screen Show (4:3)</PresentationFormat>
  <Paragraphs>141</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 Black</vt:lpstr>
      <vt:lpstr>Impact</vt:lpstr>
      <vt:lpstr>Tahoma</vt:lpstr>
      <vt:lpstr>Crimson landscape design template</vt:lpstr>
      <vt:lpstr>The SETMA Model of Patient-Centered Medical Home</vt:lpstr>
      <vt:lpstr>SETMA’s Steps</vt:lpstr>
      <vt:lpstr>Step I - Provider Performance Tracking</vt:lpstr>
      <vt:lpstr>Step I - Provider Performance Tracking</vt:lpstr>
      <vt:lpstr>Step I - Provider Performance Tracking</vt:lpstr>
      <vt:lpstr>Step I - Provider Performance Tracking</vt:lpstr>
      <vt:lpstr>Step I - Provider Performance Tracking</vt:lpstr>
      <vt:lpstr>Step I - Provider Performance Tracking</vt:lpstr>
      <vt:lpstr>Step I - Provider Performance Tracking</vt:lpstr>
      <vt:lpstr>Step I - Provider Performance Tracking</vt:lpstr>
      <vt:lpstr>Step II -- Auditing Provider Performance</vt:lpstr>
      <vt:lpstr>Step II -- Auditing Provider Performance</vt:lpstr>
      <vt:lpstr>Step II -- Auditing Provider Performance</vt:lpstr>
      <vt:lpstr>Step III -- Analyzing Performance</vt:lpstr>
      <vt:lpstr>Step III -- Analyzing Performance</vt:lpstr>
      <vt:lpstr>Step III -- Analyzing Performance</vt:lpstr>
      <vt:lpstr>Step III -- Analyzing Performance</vt:lpstr>
      <vt:lpstr>Step IV - Public Reporting of Performance</vt:lpstr>
      <vt:lpstr>Step IV - Public Reporting of Performance</vt:lpstr>
      <vt:lpstr>Step IV - Public Reporting of Performance</vt:lpstr>
      <vt:lpstr>Step IV - Public Reporting of Performance</vt:lpstr>
      <vt:lpstr>Step IV - Public Reporting of Performance</vt:lpstr>
      <vt:lpstr>Step V -- Quality Assessment &amp;  Performance Improvement</vt:lpstr>
      <vt:lpstr>Step V -- Quality Assessment &amp;  Performance Improvement</vt:lpstr>
      <vt:lpstr>Summary - SETMA Model of Care</vt:lpstr>
      <vt:lpstr>Coordination of Care </vt:lpstr>
      <vt:lpstr>Coordination of Care</vt:lpstr>
      <vt:lpstr>Director of Coordinated Care</vt:lpstr>
      <vt:lpstr>The Transformation</vt:lpstr>
    </vt:vector>
  </TitlesOfParts>
  <Company>SETMA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NextGen Provider Workflow</dc:title>
  <dc:creator>Jonathan W. Owens</dc:creator>
  <cp:lastModifiedBy>Dale R. Fontenot</cp:lastModifiedBy>
  <cp:revision>85</cp:revision>
  <dcterms:created xsi:type="dcterms:W3CDTF">2009-12-03T17:21:13Z</dcterms:created>
  <dcterms:modified xsi:type="dcterms:W3CDTF">2020-08-23T21:15:23Z</dcterms:modified>
</cp:coreProperties>
</file>