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56" r:id="rId2"/>
    <p:sldId id="263" r:id="rId3"/>
    <p:sldId id="313" r:id="rId4"/>
    <p:sldId id="314" r:id="rId5"/>
    <p:sldId id="267" r:id="rId6"/>
    <p:sldId id="268" r:id="rId7"/>
    <p:sldId id="312" r:id="rId8"/>
    <p:sldId id="285" r:id="rId9"/>
    <p:sldId id="292" r:id="rId10"/>
    <p:sldId id="293" r:id="rId11"/>
    <p:sldId id="295" r:id="rId12"/>
    <p:sldId id="304" r:id="rId13"/>
    <p:sldId id="305" r:id="rId14"/>
    <p:sldId id="306" r:id="rId15"/>
    <p:sldId id="307" r:id="rId16"/>
    <p:sldId id="308" r:id="rId17"/>
    <p:sldId id="30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5650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155651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55652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53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5654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55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5656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5657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55658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59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0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1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2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5663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5664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5665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5666" name="Rectangle 18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5667" name="Rectangle 19"/>
          <p:cNvSpPr>
            <a:spLocks noGrp="1" noChangeArrowheads="1"/>
          </p:cNvSpPr>
          <p:nvPr>
            <p:ph type="ftr" sz="quarter" idx="3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5668" name="Rectangle 2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A34F888-7128-43F3-8587-37823380254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55670" name="Text Box 22"/>
          <p:cNvSpPr txBox="1">
            <a:spLocks noChangeArrowheads="1"/>
          </p:cNvSpPr>
          <p:nvPr userDrawn="1"/>
        </p:nvSpPr>
        <p:spPr bwMode="auto">
          <a:xfrm>
            <a:off x="60325" y="6132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E7634-65E9-45AE-92F6-57D740A2AB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987FF-F722-4C90-818B-CFFEC618A20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E411D1-979E-4414-8756-8E3C7C6707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05E4CE-8A55-4491-97DA-94322D0BA0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E7665A-8D3E-4ACD-B06F-BC286345C68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42B1D-19A5-4278-A0AA-88850FBD7A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2D5632-BB13-421B-9CEC-DB861B43EE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9E95E5-C39A-46AD-A3A9-5C47CAAECC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77CF68-A60F-43FF-AD87-7C82CF3AEE0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09BE2-6752-407A-9076-3451814E5C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46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154627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4628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4629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154630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1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2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3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4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5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6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7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4638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4639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4640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4641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4642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54643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fld id="{B2E52620-51C3-4B59-9D1A-F497B6C97B9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54644" name="Picture 20" descr="setmalogo2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43800" y="5257800"/>
            <a:ext cx="1600200" cy="1600200"/>
          </a:xfrm>
          <a:prstGeom prst="rect">
            <a:avLst/>
          </a:prstGeom>
          <a:noFill/>
        </p:spPr>
      </p:pic>
      <p:pic>
        <p:nvPicPr>
          <p:cNvPr id="154645" name="Picture 21" descr="HIMSS2006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1857375"/>
            <a:ext cx="838200" cy="5000625"/>
          </a:xfrm>
          <a:prstGeom prst="rect">
            <a:avLst/>
          </a:prstGeom>
          <a:noFill/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5400" y="2438400"/>
            <a:ext cx="7086600" cy="1889125"/>
          </a:xfrm>
        </p:spPr>
        <p:txBody>
          <a:bodyPr/>
          <a:lstStyle/>
          <a:p>
            <a:pPr algn="ctr"/>
            <a:r>
              <a:rPr lang="en-US" sz="3600" dirty="0">
                <a:latin typeface="Times New Roman" pitchFamily="18" charset="0"/>
              </a:rPr>
              <a:t> </a:t>
            </a:r>
            <a:br>
              <a:rPr lang="en-US" sz="3600" dirty="0">
                <a:latin typeface="Times New Roman" pitchFamily="18" charset="0"/>
              </a:rPr>
            </a:br>
            <a:r>
              <a:rPr lang="en-US" sz="5400" dirty="0">
                <a:latin typeface="Times New Roman" pitchFamily="18" charset="0"/>
              </a:rPr>
              <a:t>Support Systems </a:t>
            </a:r>
            <a:br>
              <a:rPr lang="en-US" sz="5400" dirty="0">
                <a:latin typeface="Times New Roman" pitchFamily="18" charset="0"/>
              </a:rPr>
            </a:br>
            <a:r>
              <a:rPr lang="en-US" sz="5400" dirty="0">
                <a:latin typeface="Times New Roman" pitchFamily="18" charset="0"/>
              </a:rPr>
              <a:t>EMR Design</a:t>
            </a:r>
            <a:br>
              <a:rPr lang="en-US" sz="5400" dirty="0">
                <a:latin typeface="Times New Roman" pitchFamily="18" charset="0"/>
              </a:rPr>
            </a:br>
            <a:endParaRPr lang="en-US" sz="5400" dirty="0"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495800"/>
            <a:ext cx="7162800" cy="1828800"/>
          </a:xfrm>
        </p:spPr>
        <p:txBody>
          <a:bodyPr/>
          <a:lstStyle/>
          <a:p>
            <a:pPr algn="ctr"/>
            <a:r>
              <a:rPr lang="en-US" sz="2800" b="1" dirty="0">
                <a:latin typeface="Times New Roman" pitchFamily="18" charset="0"/>
              </a:rPr>
              <a:t>James L. Holly, MD</a:t>
            </a:r>
          </a:p>
          <a:p>
            <a:pPr algn="ctr"/>
            <a:r>
              <a:rPr lang="en-US" sz="2800" b="1" dirty="0">
                <a:latin typeface="Times New Roman" pitchFamily="18" charset="0"/>
              </a:rPr>
              <a:t>Scott and White Visit to SETMA</a:t>
            </a:r>
          </a:p>
          <a:p>
            <a:pPr algn="ctr"/>
            <a:r>
              <a:rPr lang="en-US" sz="2800" b="1" dirty="0">
                <a:latin typeface="Times New Roman" pitchFamily="18" charset="0"/>
              </a:rPr>
              <a:t>August 4,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Data Display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75438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Data display can obscure effective 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management if it simply presents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more detail while ignoring, or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further obscuring, the dynamic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interaction of one part of a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biological system with another.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Seeing Circles of Causality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“Reality is made up of circles, but we see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straight lines…Western languages…are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Biased toward a  linear view.  If we want to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see system-wide interrelationships, we need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a language of interrelationships, a language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of circles.”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		(</a:t>
            </a:r>
            <a:r>
              <a:rPr lang="en-US" i="1">
                <a:latin typeface="Times New Roman" pitchFamily="18" charset="0"/>
              </a:rPr>
              <a:t>The Fifth Disciple, Dr. Peter Senge</a:t>
            </a:r>
            <a:r>
              <a:rPr lang="en-US">
                <a:latin typeface="Times New Roman" pitchFamily="18" charset="0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If excellent care requires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healthcare organizations to: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 b="1">
                <a:latin typeface="Times New Roman" pitchFamily="18" charset="0"/>
              </a:rPr>
              <a:t>B</a:t>
            </a:r>
            <a:r>
              <a:rPr lang="en-US" sz="4000">
                <a:latin typeface="Times New Roman" pitchFamily="18" charset="0"/>
              </a:rPr>
              <a:t>e “learning organizations”</a:t>
            </a:r>
          </a:p>
          <a:p>
            <a:r>
              <a:rPr lang="en-US" sz="4000">
                <a:latin typeface="Times New Roman" pitchFamily="18" charset="0"/>
              </a:rPr>
              <a:t>Avoid “learning disabilities”</a:t>
            </a:r>
          </a:p>
          <a:p>
            <a:r>
              <a:rPr lang="en-US" sz="4000">
                <a:latin typeface="Times New Roman" pitchFamily="18" charset="0"/>
              </a:rPr>
              <a:t>Think in a circular rather than a linear fashion</a:t>
            </a:r>
          </a:p>
          <a:p>
            <a:r>
              <a:rPr lang="en-US" sz="4000">
                <a:latin typeface="Times New Roman" pitchFamily="18" charset="0"/>
              </a:rPr>
              <a:t>Look at dynamic complexity rather than detail complexity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If health science has the capacity: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>
                <a:latin typeface="Times New Roman" pitchFamily="18" charset="0"/>
              </a:rPr>
              <a:t>To create far more information than anyone can absorb,</a:t>
            </a:r>
          </a:p>
          <a:p>
            <a:r>
              <a:rPr lang="en-US" sz="3600">
                <a:latin typeface="Times New Roman" pitchFamily="18" charset="0"/>
              </a:rPr>
              <a:t>To foster far greater interdependency than anyone can manage</a:t>
            </a:r>
          </a:p>
          <a:p>
            <a:r>
              <a:rPr lang="en-US" sz="3600">
                <a:latin typeface="Times New Roman" pitchFamily="18" charset="0"/>
              </a:rPr>
              <a:t>To accelerate change far faster than anyone’s ability to keep pace.</a:t>
            </a:r>
          </a:p>
          <a:p>
            <a:pPr>
              <a:buFont typeface="Wingdings" pitchFamily="2" charset="2"/>
              <a:buNone/>
            </a:pPr>
            <a:endParaRPr lang="en-US" sz="36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EMR Power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How can electronic patient records and/or 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electronic patient management help solve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these problems and make it possible for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healthcare providers to remain current and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fulfill their responsibility of caring for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patients with the best treatments available?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Linear Thinking</a:t>
            </a:r>
          </a:p>
        </p:txBody>
      </p:sp>
      <p:pic>
        <p:nvPicPr>
          <p:cNvPr id="58372" name="Picture 4" descr="Chart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1600200"/>
            <a:ext cx="5638800" cy="51419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401" name="Picture 9" descr="Chart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295400"/>
            <a:ext cx="7315200" cy="5653088"/>
          </a:xfrm>
          <a:prstGeom prst="rect">
            <a:avLst/>
          </a:prstGeom>
          <a:noFill/>
        </p:spPr>
      </p:pic>
      <p:sp>
        <p:nvSpPr>
          <p:cNvPr id="59402" name="Rectangle 10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>
                <a:latin typeface="Times New Roman" pitchFamily="18" charset="0"/>
              </a:rPr>
              <a:t>Circular Causality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>
                <a:latin typeface="Times New Roman" pitchFamily="18" charset="0"/>
              </a:rPr>
              <a:t>Data flow to and from the patient’s core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information, and to and from interactive</a:t>
            </a:r>
            <a:br>
              <a:rPr lang="en-US" sz="2800">
                <a:latin typeface="Times New Roman" pitchFamily="18" charset="0"/>
              </a:rPr>
            </a:br>
            <a:r>
              <a:rPr lang="en-US" sz="2800">
                <a:latin typeface="Times New Roman" pitchFamily="18" charset="0"/>
              </a:rPr>
              <a:t>disease management capabilities: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en-US" sz="2000"/>
              <a:t>Acute condition data</a:t>
            </a:r>
          </a:p>
          <a:p>
            <a:pPr>
              <a:lnSpc>
                <a:spcPct val="125000"/>
              </a:lnSpc>
            </a:pPr>
            <a:r>
              <a:rPr lang="en-US" sz="2000"/>
              <a:t>Longitudinal data</a:t>
            </a:r>
          </a:p>
          <a:p>
            <a:pPr>
              <a:lnSpc>
                <a:spcPct val="125000"/>
              </a:lnSpc>
            </a:pPr>
            <a:r>
              <a:rPr lang="en-US" sz="2000"/>
              <a:t>Standards of care which reflect a positive state of health</a:t>
            </a:r>
          </a:p>
          <a:p>
            <a:pPr>
              <a:lnSpc>
                <a:spcPct val="125000"/>
              </a:lnSpc>
            </a:pPr>
            <a:r>
              <a:rPr lang="en-US" sz="2000"/>
              <a:t>Automatically-populated-treatment reflecting best practices based on random controlled trials</a:t>
            </a:r>
          </a:p>
          <a:p>
            <a:pPr>
              <a:lnSpc>
                <a:spcPct val="125000"/>
              </a:lnSpc>
            </a:pPr>
            <a:r>
              <a:rPr lang="en-US" sz="2000"/>
              <a:t>Auditing tools which reflect provider excellence</a:t>
            </a:r>
          </a:p>
          <a:p>
            <a:pPr>
              <a:lnSpc>
                <a:spcPct val="125000"/>
              </a:lnSpc>
            </a:pPr>
            <a:r>
              <a:rPr lang="en-US" sz="2000"/>
              <a:t>Automatically-populated-patient follow-up instructions </a:t>
            </a:r>
          </a:p>
          <a:p>
            <a:pPr>
              <a:lnSpc>
                <a:spcPct val="125000"/>
              </a:lnSpc>
            </a:pPr>
            <a:r>
              <a:rPr lang="en-US" sz="2000"/>
              <a:t>Automatically-created-patient education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“System thinking needed because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humankind has the capacity to: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pitchFamily="18" charset="0"/>
              </a:rPr>
              <a:t>Create more information than anyone can absorb</a:t>
            </a:r>
          </a:p>
          <a:p>
            <a:r>
              <a:rPr lang="en-US" sz="4000">
                <a:latin typeface="Times New Roman" pitchFamily="18" charset="0"/>
              </a:rPr>
              <a:t>Foster greater interdependency than anyone can manage</a:t>
            </a:r>
          </a:p>
          <a:p>
            <a:r>
              <a:rPr lang="en-US" sz="4000">
                <a:latin typeface="Times New Roman" pitchFamily="18" charset="0"/>
              </a:rPr>
              <a:t>Accelerate change faster than anyone’s ability to keep pace.”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 much information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2004, the </a:t>
            </a:r>
            <a:r>
              <a:rPr lang="en-US" i="1"/>
              <a:t>Journal of the Medical Library Association</a:t>
            </a:r>
            <a:r>
              <a:rPr lang="en-US"/>
              <a:t> published an article entitled,  “How Much Effort is needed to keep up with the literature relevant to primary care?”  Here are the authors’ conclusions: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 much information continued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There are 341 currently active journals which are relevant to primary care.</a:t>
            </a:r>
          </a:p>
          <a:p>
            <a:r>
              <a:rPr lang="en-US" sz="2800"/>
              <a:t>These journals publish approximately 7,287 articles monthly.</a:t>
            </a:r>
          </a:p>
          <a:p>
            <a:r>
              <a:rPr lang="en-US" sz="2800"/>
              <a:t>It would take physicians trained in epidemiology an estimated 627.5 hours per month to read and evaluate these articles.  That translates into 21 hours a day, seven days a week, every month.</a:t>
            </a:r>
          </a:p>
          <a:p>
            <a:endParaRPr lang="en-US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In healthcare, the solution to</a:t>
            </a:r>
            <a:br>
              <a:rPr lang="en-US">
                <a:latin typeface="Times New Roman" pitchFamily="18" charset="0"/>
              </a:rPr>
            </a:br>
            <a:r>
              <a:rPr lang="en-US">
                <a:latin typeface="Times New Roman" pitchFamily="18" charset="0"/>
              </a:rPr>
              <a:t>helplessness is to “see” the: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000">
                <a:latin typeface="Times New Roman" pitchFamily="18" charset="0"/>
              </a:rPr>
              <a:t>Interrelatedness of one disease aggravating or precipitating another</a:t>
            </a:r>
          </a:p>
          <a:p>
            <a:r>
              <a:rPr lang="en-US" sz="4000">
                <a:latin typeface="Times New Roman" pitchFamily="18" charset="0"/>
              </a:rPr>
              <a:t>dynamic interaction between the treatments of  simultaneous pathological processes.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Systems thinking and Health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981200"/>
            <a:ext cx="75438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Systems-thinking and the data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display designed on those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principles allow the provider to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“see” how the treatment of one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disease augments or complicates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the treatment of another.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Creating Discomfort in Provider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2133600"/>
            <a:ext cx="7543800" cy="4191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Creation of discomfort in the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provider via self-auditing at the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point of care allowing the provider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to measure his/her performance</a:t>
            </a:r>
          </a:p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against an accepted standard.</a:t>
            </a:r>
          </a:p>
          <a:p>
            <a:endParaRPr lang="en-US" sz="400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0">
                <a:latin typeface="Times New Roman" pitchFamily="18" charset="0"/>
              </a:rPr>
              <a:t>“Treatment inertia”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4000">
                <a:latin typeface="Times New Roman" pitchFamily="18" charset="0"/>
              </a:rPr>
              <a:t>“Lack of treatment intensification in a patient not at evidence-based goals for care.”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“Dynamic Complexity”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This  occurs when “cause and effect are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subtle, and where the effects over time of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interventions are not obvious.”</a:t>
            </a:r>
          </a:p>
          <a:p>
            <a:pPr>
              <a:buFont typeface="Wingdings" pitchFamily="2" charset="2"/>
              <a:buNone/>
            </a:pPr>
            <a:endParaRPr lang="en-US" sz="160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“The real leverage in most management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situations lies in understanding “dynamic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complexity.”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603</TotalTime>
  <Words>529</Words>
  <Application>Microsoft Office PowerPoint</Application>
  <PresentationFormat>On-screen Show (4:3)</PresentationFormat>
  <Paragraphs>81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Tahoma</vt:lpstr>
      <vt:lpstr>Times New Roman</vt:lpstr>
      <vt:lpstr>Wingdings</vt:lpstr>
      <vt:lpstr>Shimmer</vt:lpstr>
      <vt:lpstr>  Support Systems  EMR Design </vt:lpstr>
      <vt:lpstr>“System thinking needed because humankind has the capacity to:</vt:lpstr>
      <vt:lpstr>Too much information</vt:lpstr>
      <vt:lpstr>Too much information continued</vt:lpstr>
      <vt:lpstr>In healthcare, the solution to helplessness is to “see” the:</vt:lpstr>
      <vt:lpstr>Systems thinking and Health</vt:lpstr>
      <vt:lpstr>Creating Discomfort in Provider</vt:lpstr>
      <vt:lpstr>“Treatment inertia”</vt:lpstr>
      <vt:lpstr>“Dynamic Complexity”</vt:lpstr>
      <vt:lpstr>Data Display</vt:lpstr>
      <vt:lpstr>Seeing Circles of Causality</vt:lpstr>
      <vt:lpstr>If excellent care requires healthcare organizations to:</vt:lpstr>
      <vt:lpstr>If health science has the capacity:</vt:lpstr>
      <vt:lpstr>EMR Power</vt:lpstr>
      <vt:lpstr>Linear Thinking</vt:lpstr>
      <vt:lpstr>Circular Causality</vt:lpstr>
      <vt:lpstr>Data flow to and from the patient’s core information, and to and from interactive disease management capabilities:</vt:lpstr>
    </vt:vector>
  </TitlesOfParts>
  <Company>SETMA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Spanning the Specialties to Bring You the Best Standards</dc:title>
  <dc:creator>Richmond E. Holly</dc:creator>
  <cp:lastModifiedBy>dfontenot</cp:lastModifiedBy>
  <cp:revision>66</cp:revision>
  <dcterms:created xsi:type="dcterms:W3CDTF">2005-11-11T16:36:35Z</dcterms:created>
  <dcterms:modified xsi:type="dcterms:W3CDTF">2011-10-15T23:25:08Z</dcterms:modified>
</cp:coreProperties>
</file>