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sldIdLst>
    <p:sldId id="256" r:id="rId2"/>
    <p:sldId id="340" r:id="rId3"/>
    <p:sldId id="341" r:id="rId4"/>
    <p:sldId id="342" r:id="rId5"/>
    <p:sldId id="343" r:id="rId6"/>
    <p:sldId id="344" r:id="rId7"/>
    <p:sldId id="345" r:id="rId8"/>
    <p:sldId id="335" r:id="rId9"/>
    <p:sldId id="336" r:id="rId10"/>
    <p:sldId id="362" r:id="rId11"/>
    <p:sldId id="337" r:id="rId12"/>
    <p:sldId id="363" r:id="rId13"/>
    <p:sldId id="364" r:id="rId14"/>
    <p:sldId id="338" r:id="rId15"/>
    <p:sldId id="361" r:id="rId16"/>
    <p:sldId id="339" r:id="rId17"/>
    <p:sldId id="360" r:id="rId18"/>
    <p:sldId id="359" r:id="rId19"/>
    <p:sldId id="358" r:id="rId20"/>
    <p:sldId id="357" r:id="rId21"/>
    <p:sldId id="355" r:id="rId22"/>
    <p:sldId id="261" r:id="rId23"/>
    <p:sldId id="272" r:id="rId24"/>
    <p:sldId id="326" r:id="rId25"/>
    <p:sldId id="273" r:id="rId26"/>
    <p:sldId id="274" r:id="rId27"/>
    <p:sldId id="282" r:id="rId28"/>
    <p:sldId id="327" r:id="rId29"/>
    <p:sldId id="275" r:id="rId30"/>
    <p:sldId id="284" r:id="rId31"/>
    <p:sldId id="334" r:id="rId32"/>
    <p:sldId id="312" r:id="rId33"/>
    <p:sldId id="259" r:id="rId34"/>
    <p:sldId id="285" r:id="rId35"/>
    <p:sldId id="313" r:id="rId36"/>
    <p:sldId id="328" r:id="rId37"/>
    <p:sldId id="320" r:id="rId38"/>
    <p:sldId id="316" r:id="rId39"/>
    <p:sldId id="318" r:id="rId40"/>
    <p:sldId id="322" r:id="rId41"/>
    <p:sldId id="321" r:id="rId42"/>
    <p:sldId id="296" r:id="rId43"/>
    <p:sldId id="290" r:id="rId44"/>
    <p:sldId id="292" r:id="rId45"/>
    <p:sldId id="325" r:id="rId46"/>
    <p:sldId id="324" r:id="rId47"/>
    <p:sldId id="323" r:id="rId48"/>
    <p:sldId id="331" r:id="rId49"/>
    <p:sldId id="330" r:id="rId50"/>
    <p:sldId id="297" r:id="rId51"/>
    <p:sldId id="298" r:id="rId52"/>
    <p:sldId id="299" r:id="rId53"/>
    <p:sldId id="300" r:id="rId54"/>
    <p:sldId id="310" r:id="rId55"/>
    <p:sldId id="304" r:id="rId56"/>
    <p:sldId id="332" r:id="rId57"/>
    <p:sldId id="303" r:id="rId58"/>
    <p:sldId id="311" r:id="rId59"/>
    <p:sldId id="307" r:id="rId60"/>
    <p:sldId id="308" r:id="rId61"/>
    <p:sldId id="309" r:id="rId62"/>
    <p:sldId id="286" r:id="rId63"/>
    <p:sldId id="333" r:id="rId64"/>
  </p:sldIdLst>
  <p:sldSz cx="9144000" cy="6858000" type="screen4x3"/>
  <p:notesSz cx="6954838" cy="9240838"/>
  <p:defaultTextStyle>
    <a:defPPr>
      <a:defRPr lang="en-US"/>
    </a:defPPr>
    <a:lvl1pPr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1pPr>
    <a:lvl2pPr marL="411163" indent="460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823913" indent="904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3pPr>
    <a:lvl4pPr marL="1236663" indent="1349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4pPr>
    <a:lvl5pPr marL="1649413" indent="1793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CC"/>
    <a:srgbClr val="336699"/>
    <a:srgbClr val="006699"/>
    <a:srgbClr val="3399FF"/>
    <a:srgbClr val="33CCFF"/>
    <a:srgbClr val="0033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518" autoAdjust="0"/>
    <p:restoredTop sz="90929"/>
  </p:normalViewPr>
  <p:slideViewPr>
    <p:cSldViewPr>
      <p:cViewPr varScale="1">
        <p:scale>
          <a:sx n="78" d="100"/>
          <a:sy n="78" d="100"/>
        </p:scale>
        <p:origin x="101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0" tIns="46269" rIns="92540" bIns="46269"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40" tIns="46269" rIns="92540" bIns="46269" rtlCol="0"/>
          <a:lstStyle>
            <a:lvl1pPr algn="r">
              <a:defRPr sz="1200"/>
            </a:lvl1pPr>
          </a:lstStyle>
          <a:p>
            <a:fld id="{E1C1E4EE-DCED-4A72-AA06-BBA1BD4A2481}" type="datetimeFigureOut">
              <a:rPr lang="en-US" smtClean="0"/>
              <a:pPr/>
              <a:t>8/23/2020</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0" tIns="46269" rIns="92540" bIns="46269" rtlCol="0" anchor="ctr"/>
          <a:lstStyle/>
          <a:p>
            <a:endParaRPr lang="en-US" dirty="0"/>
          </a:p>
        </p:txBody>
      </p:sp>
      <p:sp>
        <p:nvSpPr>
          <p:cNvPr id="5" name="Notes Placeholder 4"/>
          <p:cNvSpPr>
            <a:spLocks noGrp="1"/>
          </p:cNvSpPr>
          <p:nvPr>
            <p:ph type="body" sz="quarter" idx="3"/>
          </p:nvPr>
        </p:nvSpPr>
        <p:spPr>
          <a:xfrm>
            <a:off x="695484" y="4389399"/>
            <a:ext cx="5563870" cy="4158377"/>
          </a:xfrm>
          <a:prstGeom prst="rect">
            <a:avLst/>
          </a:prstGeom>
        </p:spPr>
        <p:txBody>
          <a:bodyPr vert="horz" lIns="92540" tIns="46269" rIns="92540" bIns="4626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2042"/>
          </a:xfrm>
          <a:prstGeom prst="rect">
            <a:avLst/>
          </a:prstGeom>
        </p:spPr>
        <p:txBody>
          <a:bodyPr vert="horz" lIns="92540" tIns="46269" rIns="92540" bIns="4626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lIns="92540" tIns="46269" rIns="92540" bIns="46269" rtlCol="0" anchor="b"/>
          <a:lstStyle>
            <a:lvl1pPr algn="r">
              <a:defRPr sz="1200"/>
            </a:lvl1pPr>
          </a:lstStyle>
          <a:p>
            <a:fld id="{A89A3C2A-F7F8-4777-A9D2-81EE47EE2EA2}" type="slidenum">
              <a:rPr lang="en-US" smtClean="0"/>
              <a:pPr/>
              <a:t>‹#›</a:t>
            </a:fld>
            <a:endParaRPr lang="en-US" dirty="0"/>
          </a:p>
        </p:txBody>
      </p:sp>
    </p:spTree>
    <p:extLst>
      <p:ext uri="{BB962C8B-B14F-4D97-AF65-F5344CB8AC3E}">
        <p14:creationId xmlns:p14="http://schemas.microsoft.com/office/powerpoint/2010/main" val="54175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9A3C2A-F7F8-4777-A9D2-81EE47EE2EA2}" type="slidenum">
              <a:rPr lang="en-US" smtClean="0"/>
              <a:pPr/>
              <a:t>58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cstate="print"/>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a:t>Click to edit Master title style</a:t>
            </a:r>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0" y="6707188"/>
            <a:ext cx="1905000" cy="165100"/>
          </a:xfrm>
        </p:spPr>
        <p:txBody>
          <a:bodyPr/>
          <a:lstStyle>
            <a:lvl1pPr>
              <a:defRPr sz="1100" smtClean="0"/>
            </a:lvl1pPr>
          </a:lstStyle>
          <a:p>
            <a:pPr>
              <a:defRPr/>
            </a:pPr>
            <a:endParaRPr lang="en-US" dirty="0"/>
          </a:p>
        </p:txBody>
      </p:sp>
      <p:sp>
        <p:nvSpPr>
          <p:cNvPr id="6" name="Rectangle 5"/>
          <p:cNvSpPr>
            <a:spLocks noGrp="1" noChangeArrowheads="1"/>
          </p:cNvSpPr>
          <p:nvPr>
            <p:ph type="ftr" sz="quarter" idx="11"/>
          </p:nvPr>
        </p:nvSpPr>
        <p:spPr>
          <a:xfrm>
            <a:off x="3124200" y="6692900"/>
            <a:ext cx="2895600" cy="165100"/>
          </a:xfrm>
        </p:spPr>
        <p:txBody>
          <a:bodyPr/>
          <a:lstStyle>
            <a:lvl1pPr>
              <a:defRPr sz="1100" smtClean="0">
                <a:solidFill>
                  <a:schemeClr val="tx1"/>
                </a:solidFill>
              </a:defRPr>
            </a:lvl1pPr>
          </a:lstStyle>
          <a:p>
            <a:pPr>
              <a:defRPr/>
            </a:pPr>
            <a:endParaRPr lang="en-US" dirty="0"/>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smtClean="0">
                <a:solidFill>
                  <a:schemeClr val="tx1"/>
                </a:solidFill>
              </a:defRPr>
            </a:lvl1pPr>
          </a:lstStyle>
          <a:p>
            <a:pPr>
              <a:defRPr/>
            </a:pPr>
            <a:fld id="{987E78E1-828B-4E1D-85D8-E54B1CDB9A4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175648-64B7-4A5B-AF85-E4F5D794652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A9268C-B2F1-458A-A55D-682898FC6D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B326AA-8B23-4A62-96F9-3383B6FF92C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51EDAE-73F3-4E31-8108-9B792D24672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17B4D72-F284-4915-A386-F3B94534944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B9C5AE4-73B4-414A-AF98-021BB4DA1E2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20BE0D-77DA-4886-BA31-C0E2179DD2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47086D2-17FB-48E1-AFB0-36E628F4047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6D5B000-2E40-4578-8EE6-91A846FF70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B389A2E-7676-4853-BF08-DFC316CC7B7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3" cstate="print"/>
          <a:srcRect/>
          <a:stretch>
            <a:fillRect/>
          </a:stretch>
        </p:blipFill>
        <p:spPr bwMode="auto">
          <a:xfrm>
            <a:off x="0" y="0"/>
            <a:ext cx="9144000" cy="688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962025" y="138113"/>
            <a:ext cx="7826375" cy="1376362"/>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effectLst/>
              </a:defRPr>
            </a:lvl1pPr>
          </a:lstStyle>
          <a:p>
            <a:pPr>
              <a:defRPr/>
            </a:pPr>
            <a:endParaRPr lang="en-US" dirty="0"/>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solidFill>
                  <a:srgbClr val="FFFFFF"/>
                </a:solidFill>
                <a:effectLst/>
              </a:defRPr>
            </a:lvl1pPr>
          </a:lstStyle>
          <a:p>
            <a:pPr>
              <a:defRPr/>
            </a:pPr>
            <a:endParaRPr lang="en-US" dirty="0"/>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solidFill>
                  <a:srgbClr val="FFFFFF"/>
                </a:solidFill>
                <a:effectLst/>
              </a:defRPr>
            </a:lvl1pPr>
          </a:lstStyle>
          <a:p>
            <a:pPr>
              <a:defRPr/>
            </a:pPr>
            <a:fld id="{7E912FEA-206E-46C7-B51A-FC149F112E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Arial" charset="0"/>
        </a:defRPr>
      </a:lvl2pPr>
      <a:lvl3pPr algn="l" rtl="0" eaLnBrk="1" fontAlgn="base" hangingPunct="1">
        <a:spcBef>
          <a:spcPct val="0"/>
        </a:spcBef>
        <a:spcAft>
          <a:spcPct val="0"/>
        </a:spcAft>
        <a:defRPr sz="3400">
          <a:solidFill>
            <a:srgbClr val="FFFFFF"/>
          </a:solidFill>
          <a:latin typeface="Arial" charset="0"/>
        </a:defRPr>
      </a:lvl3pPr>
      <a:lvl4pPr algn="l" rtl="0" eaLnBrk="1" fontAlgn="base" hangingPunct="1">
        <a:spcBef>
          <a:spcPct val="0"/>
        </a:spcBef>
        <a:spcAft>
          <a:spcPct val="0"/>
        </a:spcAft>
        <a:defRPr sz="3400">
          <a:solidFill>
            <a:srgbClr val="FFFFFF"/>
          </a:solidFill>
          <a:latin typeface="Arial" charset="0"/>
        </a:defRPr>
      </a:lvl4pPr>
      <a:lvl5pPr algn="l" rtl="0" eaLnBrk="1" fontAlgn="base" hangingPunct="1">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5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1413" indent="-227013" algn="l" rtl="0" eaLnBrk="1" fontAlgn="base" hangingPunct="1">
        <a:spcBef>
          <a:spcPct val="20000"/>
        </a:spcBef>
        <a:spcAft>
          <a:spcPct val="0"/>
        </a:spcAft>
        <a:buChar char="•"/>
        <a:defRPr sz="2200">
          <a:solidFill>
            <a:srgbClr val="FFFFFF"/>
          </a:solidFill>
          <a:latin typeface="+mn-lt"/>
        </a:defRPr>
      </a:lvl3pPr>
      <a:lvl4pPr marL="1598613" indent="-227013" algn="l" rtl="0" eaLnBrk="1" fontAlgn="base" hangingPunct="1">
        <a:spcBef>
          <a:spcPct val="20000"/>
        </a:spcBef>
        <a:spcAft>
          <a:spcPct val="0"/>
        </a:spcAft>
        <a:buChar char="–"/>
        <a:defRPr sz="1900">
          <a:solidFill>
            <a:srgbClr val="FFFFFF"/>
          </a:solidFill>
          <a:latin typeface="+mn-lt"/>
        </a:defRPr>
      </a:lvl4pPr>
      <a:lvl5pPr marL="2057400" indent="-228600" algn="l"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etm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etma.com/your-life-your-health/texas-state-reportable-infectious-disease" TargetMode="External"/><Relationship Id="rId2" Type="http://schemas.openxmlformats.org/officeDocument/2006/relationships/hyperlink" Target="http://www.setma.com/your-life-your-health/hiv-why-should-i-be-teste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jowens.admin\Desktop\Healthy%20Living%2010262011%20Dr%20Holly%20HIV%20Screening.mp4"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C:\Users\jowens.admin\Desktop\Healthy-Living-10192011-HIV-Screening.flv.mp4" TargetMode="Externa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7391400" cy="2057400"/>
          </a:xfrm>
        </p:spPr>
        <p:txBody>
          <a:bodyPr/>
          <a:lstStyle/>
          <a:p>
            <a:pPr algn="ctr"/>
            <a:r>
              <a:rPr lang="en-US" sz="3200" i="1" dirty="0"/>
              <a:t>The Convergence of Public Health Ethics and Primary Care </a:t>
            </a:r>
            <a:br>
              <a:rPr lang="en-US" sz="3200" i="1" dirty="0"/>
            </a:br>
            <a:r>
              <a:rPr lang="en-US" sz="3200" i="1" dirty="0"/>
              <a:t>Routine HIV Testing in Healthcare</a:t>
            </a:r>
            <a:endParaRPr lang="en-US" sz="3200" dirty="0"/>
          </a:p>
        </p:txBody>
      </p:sp>
      <p:sp>
        <p:nvSpPr>
          <p:cNvPr id="3" name="Subtitle 2"/>
          <p:cNvSpPr>
            <a:spLocks noGrp="1"/>
          </p:cNvSpPr>
          <p:nvPr>
            <p:ph type="subTitle" idx="1"/>
          </p:nvPr>
        </p:nvSpPr>
        <p:spPr>
          <a:xfrm>
            <a:off x="304800" y="2895600"/>
            <a:ext cx="6193722" cy="3505200"/>
          </a:xfrm>
        </p:spPr>
        <p:txBody>
          <a:bodyPr/>
          <a:lstStyle/>
          <a:p>
            <a:pPr algn="ctr"/>
            <a:endParaRPr lang="en-US" sz="2000" b="1" dirty="0"/>
          </a:p>
          <a:p>
            <a:pPr algn="ctr"/>
            <a:r>
              <a:rPr lang="en-US" sz="2000" b="1" dirty="0"/>
              <a:t>Bexar County HIV Routine Testing Summit</a:t>
            </a:r>
            <a:endParaRPr lang="en-US" sz="2000" dirty="0"/>
          </a:p>
          <a:p>
            <a:pPr algn="ctr"/>
            <a:r>
              <a:rPr lang="en-US" sz="2000" dirty="0"/>
              <a:t>Thursday, June 6, 2013</a:t>
            </a:r>
          </a:p>
          <a:p>
            <a:pPr algn="ctr"/>
            <a:r>
              <a:rPr lang="en-US" sz="2000" dirty="0"/>
              <a:t>The Bright Shawl</a:t>
            </a:r>
          </a:p>
          <a:p>
            <a:pPr algn="ctr"/>
            <a:r>
              <a:rPr lang="en-US" sz="2000" dirty="0"/>
              <a:t>819 Augusta Street, San Antonio Texas 78215</a:t>
            </a:r>
          </a:p>
          <a:p>
            <a:pPr algn="ctr"/>
            <a:endParaRPr lang="en-US" sz="2000" dirty="0"/>
          </a:p>
          <a:p>
            <a:pPr algn="ctr"/>
            <a:r>
              <a:rPr lang="en-US" sz="2000" dirty="0"/>
              <a:t>James L. Holly, MD</a:t>
            </a:r>
          </a:p>
          <a:p>
            <a:pPr algn="ctr"/>
            <a:r>
              <a:rPr lang="en-US" sz="2000" dirty="0"/>
              <a:t>CEO SETMA, LLP</a:t>
            </a:r>
          </a:p>
          <a:p>
            <a:pPr algn="ctr"/>
            <a:r>
              <a:rPr lang="en-US" sz="2000" dirty="0">
                <a:hlinkClick r:id="rId2"/>
              </a:rPr>
              <a:t>www.jameslhollymd.com</a:t>
            </a:r>
            <a:r>
              <a:rPr lang="en-US" sz="20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People Not Get Tested?</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10</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71600" y="1447800"/>
            <a:ext cx="7099630" cy="49561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HIV Screening</a:t>
            </a:r>
          </a:p>
        </p:txBody>
      </p:sp>
      <p:sp>
        <p:nvSpPr>
          <p:cNvPr id="3" name="Content Placeholder 2"/>
          <p:cNvSpPr>
            <a:spLocks noGrp="1"/>
          </p:cNvSpPr>
          <p:nvPr>
            <p:ph idx="1"/>
          </p:nvPr>
        </p:nvSpPr>
        <p:spPr>
          <a:xfrm>
            <a:off x="1235075" y="1584325"/>
            <a:ext cx="7551738" cy="5273675"/>
          </a:xfrm>
        </p:spPr>
        <p:txBody>
          <a:bodyPr/>
          <a:lstStyle/>
          <a:p>
            <a:pPr>
              <a:spcBef>
                <a:spcPts val="0"/>
              </a:spcBef>
              <a:spcAft>
                <a:spcPts val="0"/>
              </a:spcAft>
            </a:pPr>
            <a:r>
              <a:rPr lang="en-US" sz="3200" dirty="0"/>
              <a:t>Public Health initiatives will not succeed without the participation of all members of the public.  </a:t>
            </a:r>
          </a:p>
          <a:p>
            <a:pPr>
              <a:spcBef>
                <a:spcPts val="0"/>
              </a:spcBef>
              <a:spcAft>
                <a:spcPts val="0"/>
              </a:spcAft>
            </a:pPr>
            <a:r>
              <a:rPr lang="en-US" sz="3200" dirty="0"/>
              <a:t>Ethics involves making right and wrong, i.e., moral, choices.  </a:t>
            </a:r>
          </a:p>
          <a:p>
            <a:pPr>
              <a:spcBef>
                <a:spcPts val="0"/>
              </a:spcBef>
              <a:spcAft>
                <a:spcPts val="0"/>
              </a:spcAft>
            </a:pPr>
            <a:r>
              <a:rPr lang="en-US" sz="3200" dirty="0"/>
              <a:t>Particularly, in regard to HIV testing, ethics dictates that everyone should be screened.  </a:t>
            </a:r>
          </a:p>
          <a:p>
            <a:pPr>
              <a:spcBef>
                <a:spcPts val="0"/>
              </a:spcBef>
              <a:spcAft>
                <a:spcPts val="0"/>
              </a:spcAft>
            </a:pPr>
            <a:r>
              <a:rPr lang="en-US" sz="3200" dirty="0"/>
              <a:t>In regard to HIV screening, the moral behavior is to be tested.</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ethics and morals differ</a:t>
            </a:r>
          </a:p>
        </p:txBody>
      </p:sp>
      <p:sp>
        <p:nvSpPr>
          <p:cNvPr id="3" name="Content Placeholder 2"/>
          <p:cNvSpPr>
            <a:spLocks noGrp="1"/>
          </p:cNvSpPr>
          <p:nvPr>
            <p:ph idx="1"/>
          </p:nvPr>
        </p:nvSpPr>
        <p:spPr/>
        <p:txBody>
          <a:bodyPr/>
          <a:lstStyle/>
          <a:p>
            <a:r>
              <a:rPr lang="en-US" sz="3200" b="1" dirty="0"/>
              <a:t>Ethics</a:t>
            </a:r>
            <a:r>
              <a:rPr lang="en-US" sz="3200" dirty="0"/>
              <a:t> and </a:t>
            </a:r>
            <a:r>
              <a:rPr lang="en-US" sz="3200" b="1" dirty="0"/>
              <a:t>morals</a:t>
            </a:r>
            <a:r>
              <a:rPr lang="en-US" sz="3200" dirty="0"/>
              <a:t> both relate to “right” and “wrong” conduct. </a:t>
            </a:r>
          </a:p>
          <a:p>
            <a:r>
              <a:rPr lang="en-US" sz="3200" dirty="0"/>
              <a:t>However, </a:t>
            </a:r>
            <a:r>
              <a:rPr lang="en-US" sz="3200" b="1" dirty="0"/>
              <a:t>ethics</a:t>
            </a:r>
            <a:r>
              <a:rPr lang="en-US" sz="3200" dirty="0"/>
              <a:t> refer to the series of rules provided to an individual by an external source. e.g. their profession. </a:t>
            </a:r>
          </a:p>
          <a:p>
            <a:r>
              <a:rPr lang="en-US" sz="3200" dirty="0"/>
              <a:t>On the other hand, </a:t>
            </a:r>
            <a:r>
              <a:rPr lang="en-US" sz="3200" b="1" dirty="0"/>
              <a:t>morals</a:t>
            </a:r>
            <a:r>
              <a:rPr lang="en-US" sz="3200" dirty="0"/>
              <a:t> refer to an individual’s own principles regarding right and wrong. </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Morals</a:t>
            </a:r>
          </a:p>
        </p:txBody>
      </p:sp>
      <p:sp>
        <p:nvSpPr>
          <p:cNvPr id="3" name="Content Placeholder 2"/>
          <p:cNvSpPr>
            <a:spLocks noGrp="1"/>
          </p:cNvSpPr>
          <p:nvPr>
            <p:ph idx="1"/>
          </p:nvPr>
        </p:nvSpPr>
        <p:spPr/>
        <p:txBody>
          <a:bodyPr/>
          <a:lstStyle/>
          <a:p>
            <a:pPr>
              <a:buNone/>
            </a:pPr>
            <a:r>
              <a:rPr lang="en-US" b="1" dirty="0"/>
              <a:t>Ethics</a:t>
            </a:r>
            <a:endParaRPr lang="en-US" dirty="0"/>
          </a:p>
          <a:p>
            <a:pPr>
              <a:buNone/>
            </a:pPr>
            <a:endParaRPr lang="en-US" sz="1200" dirty="0"/>
          </a:p>
          <a:p>
            <a:pPr>
              <a:buNone/>
            </a:pPr>
            <a:r>
              <a:rPr lang="en-US" dirty="0"/>
              <a:t>	The rules of conduct recognized in respect to a particular class of human actions or a particular group, culture, etc. It defines how thing are according to the rules.  External (social system)</a:t>
            </a:r>
          </a:p>
          <a:p>
            <a:endParaRPr lang="en-US" sz="1200" dirty="0"/>
          </a:p>
          <a:p>
            <a:pPr>
              <a:buNone/>
            </a:pPr>
            <a:r>
              <a:rPr lang="en-US" dirty="0"/>
              <a:t>Morals</a:t>
            </a:r>
          </a:p>
          <a:p>
            <a:endParaRPr lang="en-US" sz="1200" dirty="0"/>
          </a:p>
          <a:p>
            <a:pPr>
              <a:buNone/>
            </a:pPr>
            <a:r>
              <a:rPr lang="en-US" dirty="0"/>
              <a:t>	Principles or habits with respect to right or wrong conduct. It defines how things should work according to an individuals' ideals and principles.</a:t>
            </a:r>
          </a:p>
          <a:p>
            <a:pPr>
              <a:buNone/>
            </a:pPr>
            <a:r>
              <a:rPr lang="en-US" dirty="0"/>
              <a:t>	/External  Internal (individual)</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Implications</a:t>
            </a:r>
          </a:p>
        </p:txBody>
      </p:sp>
      <p:sp>
        <p:nvSpPr>
          <p:cNvPr id="3" name="Content Placeholder 2"/>
          <p:cNvSpPr>
            <a:spLocks noGrp="1"/>
          </p:cNvSpPr>
          <p:nvPr>
            <p:ph idx="1"/>
          </p:nvPr>
        </p:nvSpPr>
        <p:spPr>
          <a:xfrm>
            <a:off x="1235075" y="1371600"/>
            <a:ext cx="7551738" cy="5333999"/>
          </a:xfrm>
        </p:spPr>
        <p:txBody>
          <a:bodyPr/>
          <a:lstStyle/>
          <a:p>
            <a:pPr>
              <a:spcBef>
                <a:spcPts val="0"/>
              </a:spcBef>
            </a:pPr>
            <a:r>
              <a:rPr lang="en-US" sz="3200" dirty="0"/>
              <a:t>Regardless of your age, you should be screened for HIV and after age 13 your children should be screened.  This is not only important for your children’s health in the off chance…they could have contracted the infection, but it is also important, because in being tested and in having your children tested, you contribute to an important pubic health need.</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HIV Screening Recommendations</a:t>
            </a:r>
          </a:p>
        </p:txBody>
      </p:sp>
      <p:sp>
        <p:nvSpPr>
          <p:cNvPr id="3" name="Content Placeholder 2"/>
          <p:cNvSpPr>
            <a:spLocks noGrp="1"/>
          </p:cNvSpPr>
          <p:nvPr>
            <p:ph idx="1"/>
          </p:nvPr>
        </p:nvSpPr>
        <p:spPr>
          <a:xfrm>
            <a:off x="1235075" y="1447800"/>
            <a:ext cx="7551738" cy="4956175"/>
          </a:xfrm>
        </p:spPr>
        <p:txBody>
          <a:bodyPr/>
          <a:lstStyle/>
          <a:p>
            <a:pPr>
              <a:buNone/>
            </a:pPr>
            <a:r>
              <a:rPr lang="en-US" sz="2200" dirty="0"/>
              <a:t>For patients in all healthcare settings:</a:t>
            </a:r>
          </a:p>
          <a:p>
            <a:r>
              <a:rPr lang="en-US" sz="2200" dirty="0"/>
              <a:t>HIV screening is recommended for patients in all healthcare settings after the patient is notified that testing will be performed unless the patient declines (opt-out screening).</a:t>
            </a:r>
          </a:p>
          <a:p>
            <a:r>
              <a:rPr lang="en-US" sz="2200" dirty="0"/>
              <a:t>Persons at high risk for HIV infection should be screened for HIV at least annually.</a:t>
            </a:r>
          </a:p>
          <a:p>
            <a:r>
              <a:rPr lang="en-US" sz="2200" dirty="0"/>
              <a:t>Separate written consent for HIV testing should not be required; general consent for medical care should be considered sufficient to encompass consent for HIV testing.</a:t>
            </a:r>
          </a:p>
          <a:p>
            <a:r>
              <a:rPr lang="en-US" sz="2200" dirty="0"/>
              <a:t>Repeat screening of persons not likely to be at high risk for HIV should be performed on the basis of clinical judgment.  </a:t>
            </a:r>
          </a:p>
          <a:p>
            <a:pPr algn="r">
              <a:buNone/>
            </a:pPr>
            <a:r>
              <a:rPr lang="en-US" sz="1200" dirty="0"/>
              <a:t>Branson BM, et al.</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Testing Benefits </a:t>
            </a:r>
            <a:r>
              <a:rPr lang="en-US" b="1" i="1" u="sng" dirty="0"/>
              <a:t>Everyone</a:t>
            </a:r>
          </a:p>
        </p:txBody>
      </p:sp>
      <p:sp>
        <p:nvSpPr>
          <p:cNvPr id="3" name="Content Placeholder 2"/>
          <p:cNvSpPr>
            <a:spLocks noGrp="1"/>
          </p:cNvSpPr>
          <p:nvPr>
            <p:ph idx="1"/>
          </p:nvPr>
        </p:nvSpPr>
        <p:spPr>
          <a:xfrm>
            <a:off x="1235075" y="1447800"/>
            <a:ext cx="7551738" cy="5181599"/>
          </a:xfrm>
        </p:spPr>
        <p:txBody>
          <a:bodyPr/>
          <a:lstStyle/>
          <a:p>
            <a:r>
              <a:rPr lang="en-US" sz="3200" dirty="0"/>
              <a:t>No one has the right to act unethically and everyone is obligated to conduct their health in a way that contributes to the good of the community.  </a:t>
            </a:r>
          </a:p>
          <a:p>
            <a:r>
              <a:rPr lang="en-US" sz="3200" dirty="0"/>
              <a:t>By being tested and by allowing your children to be tested, you advance the good of all.  </a:t>
            </a:r>
          </a:p>
          <a:p>
            <a:r>
              <a:rPr lang="en-US" sz="3200" dirty="0"/>
              <a:t>Even when you are negative for HIV, your participation in screening adds to the public health.</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of HIV Transmissions From People Unaware of Their HIV Status</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17</a:t>
            </a:fld>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706827" y="1584325"/>
            <a:ext cx="6608233" cy="49561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Approach to HIV Screening</a:t>
            </a:r>
          </a:p>
        </p:txBody>
      </p:sp>
      <p:sp>
        <p:nvSpPr>
          <p:cNvPr id="3" name="Content Placeholder 2"/>
          <p:cNvSpPr>
            <a:spLocks noGrp="1"/>
          </p:cNvSpPr>
          <p:nvPr>
            <p:ph idx="1"/>
          </p:nvPr>
        </p:nvSpPr>
        <p:spPr>
          <a:xfrm>
            <a:off x="1235075" y="1219200"/>
            <a:ext cx="7551738" cy="5638799"/>
          </a:xfrm>
        </p:spPr>
        <p:txBody>
          <a:bodyPr/>
          <a:lstStyle/>
          <a:p>
            <a:pPr marL="0" indent="0">
              <a:buNone/>
            </a:pPr>
            <a:endParaRPr lang="en-US" dirty="0"/>
          </a:p>
          <a:p>
            <a:pPr marL="0" indent="0">
              <a:buNone/>
            </a:pPr>
            <a:r>
              <a:rPr lang="en-US" dirty="0"/>
              <a:t>Approach to HIV screening in healthcare setting has evolved over the past 5 to 7 years.</a:t>
            </a:r>
          </a:p>
          <a:p>
            <a:pPr marL="0" indent="0">
              <a:buNone/>
            </a:pPr>
            <a:endParaRPr lang="en-US" sz="1200" dirty="0"/>
          </a:p>
          <a:p>
            <a:pPr>
              <a:spcBef>
                <a:spcPts val="0"/>
              </a:spcBef>
            </a:pPr>
            <a:r>
              <a:rPr lang="en-US" dirty="0"/>
              <a:t>One example: local EDs  -- Mid-1990s, 50% testing under special circumstances; 3% had routine testing; </a:t>
            </a:r>
          </a:p>
          <a:p>
            <a:pPr>
              <a:spcBef>
                <a:spcPts val="0"/>
              </a:spcBef>
            </a:pPr>
            <a:r>
              <a:rPr lang="en-US" dirty="0"/>
              <a:t>More recent large surveys (2009-2010) -- &gt;80% provide testing; Nearly 25% of all EDs have systematic testing</a:t>
            </a:r>
          </a:p>
          <a:p>
            <a:pPr lvl="2"/>
            <a:endParaRPr lang="en-US" sz="1200" dirty="0"/>
          </a:p>
          <a:p>
            <a:pPr marL="0" indent="0" algn="ctr">
              <a:buNone/>
            </a:pPr>
            <a:r>
              <a:rPr lang="en-US" sz="3200" b="1" i="1" dirty="0"/>
              <a:t>But barriers still exist at patient, provider, and systems levels.</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Barriers to HIV Screening: </a:t>
            </a:r>
            <a:br>
              <a:rPr lang="en-US" b="1" dirty="0"/>
            </a:br>
            <a:r>
              <a:rPr lang="en-US" b="1" dirty="0"/>
              <a:t>Patient Perspective</a:t>
            </a:r>
          </a:p>
        </p:txBody>
      </p:sp>
      <p:sp>
        <p:nvSpPr>
          <p:cNvPr id="3" name="Content Placeholder 2"/>
          <p:cNvSpPr>
            <a:spLocks noGrp="1"/>
          </p:cNvSpPr>
          <p:nvPr>
            <p:ph idx="1"/>
          </p:nvPr>
        </p:nvSpPr>
        <p:spPr/>
        <p:txBody>
          <a:bodyPr/>
          <a:lstStyle/>
          <a:p>
            <a:r>
              <a:rPr lang="en-US" b="1" dirty="0"/>
              <a:t>Most patients accept HIV screening in accordance with 2006 CDC recommendations</a:t>
            </a:r>
          </a:p>
          <a:p>
            <a:pPr lvl="1"/>
            <a:r>
              <a:rPr lang="en-US" dirty="0"/>
              <a:t>Patient self-requested and physician recommendation highly associated with being tested</a:t>
            </a:r>
          </a:p>
          <a:p>
            <a:pPr lvl="1" algn="r">
              <a:buNone/>
            </a:pPr>
            <a:r>
              <a:rPr lang="en-US" sz="1200" dirty="0"/>
              <a:t>Stefan MS, et al.</a:t>
            </a:r>
          </a:p>
          <a:p>
            <a:pPr lvl="1"/>
            <a:endParaRPr lang="en-US" dirty="0"/>
          </a:p>
          <a:p>
            <a:r>
              <a:rPr lang="en-US" b="1" dirty="0"/>
              <a:t>Patients may not perceive a need for HIV testing despite engaging in high-risk behaviors</a:t>
            </a:r>
          </a:p>
          <a:p>
            <a:pPr lvl="1"/>
            <a:r>
              <a:rPr lang="en-US" dirty="0"/>
              <a:t>Highlights need for patient education to increase awareness of HIV-related risk factors and benefits of universal screening</a:t>
            </a:r>
          </a:p>
          <a:p>
            <a:pPr lvl="1" algn="r">
              <a:buNone/>
            </a:pPr>
            <a:r>
              <a:rPr lang="en-US" sz="1200" dirty="0"/>
              <a:t>Pisculli ML, et al.</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and Economics</a:t>
            </a:r>
          </a:p>
        </p:txBody>
      </p:sp>
      <p:sp>
        <p:nvSpPr>
          <p:cNvPr id="3" name="Content Placeholder 2"/>
          <p:cNvSpPr>
            <a:spLocks noGrp="1"/>
          </p:cNvSpPr>
          <p:nvPr>
            <p:ph idx="1"/>
          </p:nvPr>
        </p:nvSpPr>
        <p:spPr/>
        <p:txBody>
          <a:bodyPr/>
          <a:lstStyle/>
          <a:p>
            <a:endParaRPr lang="en-US" dirty="0"/>
          </a:p>
          <a:p>
            <a:r>
              <a:rPr lang="en-US" dirty="0"/>
              <a:t>The World Health Organization addressed the so-called 10:90 divide, whereby less than 10% of medical research is devoted to diseases that account for more than 90% of the global burden of disease. </a:t>
            </a:r>
          </a:p>
          <a:p>
            <a:endParaRPr lang="en-US" dirty="0"/>
          </a:p>
          <a:p>
            <a:r>
              <a:rPr lang="en-US" dirty="0"/>
              <a:t>Driving this agenda is a concern for the most disadvantaged populations, which are disproportionately affected by infectious diseases.</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Barriers to HIV Screening: </a:t>
            </a:r>
            <a:br>
              <a:rPr lang="en-US" b="1" dirty="0"/>
            </a:br>
            <a:r>
              <a:rPr lang="en-US" b="1" dirty="0"/>
              <a:t>Provider Perspective</a:t>
            </a:r>
          </a:p>
        </p:txBody>
      </p:sp>
      <p:sp>
        <p:nvSpPr>
          <p:cNvPr id="3" name="Content Placeholder 2"/>
          <p:cNvSpPr>
            <a:spLocks noGrp="1"/>
          </p:cNvSpPr>
          <p:nvPr>
            <p:ph idx="1"/>
          </p:nvPr>
        </p:nvSpPr>
        <p:spPr/>
        <p:txBody>
          <a:bodyPr/>
          <a:lstStyle/>
          <a:p>
            <a:pPr marL="0" indent="0">
              <a:buNone/>
            </a:pPr>
            <a:r>
              <a:rPr lang="en-US" dirty="0"/>
              <a:t>Increased incorporation of HIV screening into practice in recent years, but barriers still exist:</a:t>
            </a:r>
          </a:p>
          <a:p>
            <a:pPr marL="0" indent="0">
              <a:buNone/>
            </a:pPr>
            <a:endParaRPr lang="en-US" dirty="0"/>
          </a:p>
          <a:p>
            <a:r>
              <a:rPr lang="en-US" dirty="0"/>
              <a:t>Concerns about lack of time to offer the test, counsel and link patient to care</a:t>
            </a:r>
          </a:p>
          <a:p>
            <a:r>
              <a:rPr lang="en-US" dirty="0"/>
              <a:t>Concerns about ability to facilitate linkage to care</a:t>
            </a:r>
          </a:p>
          <a:p>
            <a:r>
              <a:rPr lang="en-US" dirty="0"/>
              <a:t>Educational gaps</a:t>
            </a:r>
          </a:p>
          <a:p>
            <a:pPr lvl="1"/>
            <a:r>
              <a:rPr lang="en-US" dirty="0"/>
              <a:t>Lack of communication skills to offer the test or deliver a positive test result</a:t>
            </a:r>
          </a:p>
          <a:p>
            <a:pPr lvl="1"/>
            <a:r>
              <a:rPr lang="en-US" dirty="0"/>
              <a:t>Insufficient knowledge about the HIV prevalence in patient population</a:t>
            </a:r>
          </a:p>
          <a:p>
            <a:pPr lvl="1" algn="r">
              <a:buNone/>
            </a:pPr>
            <a:r>
              <a:rPr lang="en-US" sz="1200" dirty="0"/>
              <a:t>Korthuis PT, et al.</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Barriers to HIV Screening: </a:t>
            </a:r>
            <a:br>
              <a:rPr lang="en-US" b="1" dirty="0"/>
            </a:br>
            <a:r>
              <a:rPr lang="en-US" b="1" dirty="0"/>
              <a:t>System’s Needs Barriers</a:t>
            </a:r>
          </a:p>
        </p:txBody>
      </p:sp>
      <p:sp>
        <p:nvSpPr>
          <p:cNvPr id="3" name="Content Placeholder 2"/>
          <p:cNvSpPr>
            <a:spLocks noGrp="1"/>
          </p:cNvSpPr>
          <p:nvPr>
            <p:ph idx="1"/>
          </p:nvPr>
        </p:nvSpPr>
        <p:spPr/>
        <p:txBody>
          <a:bodyPr/>
          <a:lstStyle/>
          <a:p>
            <a:r>
              <a:rPr lang="en-US" sz="2800" dirty="0"/>
              <a:t>Champions to build support for routine testing at institutional level</a:t>
            </a:r>
          </a:p>
          <a:p>
            <a:r>
              <a:rPr lang="en-US" sz="2800" dirty="0"/>
              <a:t>Provider and administrator education to understand importance and value of HIV screening</a:t>
            </a:r>
          </a:p>
          <a:p>
            <a:r>
              <a:rPr lang="en-US" sz="2800" dirty="0"/>
              <a:t>Legal constraints --  documentation, testing regulations, laboratory process</a:t>
            </a:r>
          </a:p>
          <a:p>
            <a:r>
              <a:rPr lang="en-US" sz="2800" dirty="0"/>
              <a:t>Fractured healthcare system impedes efficient linkage to care</a:t>
            </a:r>
          </a:p>
          <a:p>
            <a:r>
              <a:rPr lang="en-US" sz="2800" dirty="0"/>
              <a:t>Financial constraints</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b="1" dirty="0"/>
              <a:t>A New Task for SETMA’s Providers</a:t>
            </a:r>
          </a:p>
        </p:txBody>
      </p:sp>
      <p:sp>
        <p:nvSpPr>
          <p:cNvPr id="32771" name="Content Placeholder 2"/>
          <p:cNvSpPr>
            <a:spLocks noGrp="1"/>
          </p:cNvSpPr>
          <p:nvPr>
            <p:ph sz="quarter" idx="1"/>
          </p:nvPr>
        </p:nvSpPr>
        <p:spPr>
          <a:xfrm>
            <a:off x="301625" y="1981200"/>
            <a:ext cx="8504238" cy="4343400"/>
          </a:xfrm>
        </p:spPr>
        <p:txBody>
          <a:bodyPr/>
          <a:lstStyle/>
          <a:p>
            <a:pPr marL="0" indent="0" algn="ctr">
              <a:buFont typeface="Wingdings 2" pitchFamily="18" charset="2"/>
              <a:buNone/>
            </a:pPr>
            <a:r>
              <a:rPr lang="en-US" sz="3200" dirty="0"/>
              <a:t>Texas Department of State Health Services</a:t>
            </a:r>
          </a:p>
          <a:p>
            <a:pPr marL="0" indent="0" algn="ctr">
              <a:buFont typeface="Wingdings 2" pitchFamily="18" charset="2"/>
              <a:buNone/>
            </a:pPr>
            <a:r>
              <a:rPr lang="en-US" sz="3200" dirty="0"/>
              <a:t>HIV/ASTD Prevention and Care Branch</a:t>
            </a:r>
          </a:p>
          <a:p>
            <a:pPr marL="0" indent="0" algn="ctr">
              <a:buFont typeface="Wingdings 2" pitchFamily="18" charset="2"/>
              <a:buNone/>
            </a:pPr>
            <a:r>
              <a:rPr lang="en-US" sz="3200" dirty="0"/>
              <a:t>In Collaboration with the </a:t>
            </a:r>
          </a:p>
          <a:p>
            <a:pPr marL="0" indent="0" algn="ctr">
              <a:buFont typeface="Wingdings 2" pitchFamily="18" charset="2"/>
              <a:buNone/>
            </a:pPr>
            <a:r>
              <a:rPr lang="en-US" sz="3200" dirty="0"/>
              <a:t>Center for Disease Control </a:t>
            </a:r>
          </a:p>
          <a:p>
            <a:pPr marL="0" indent="0" algn="ctr">
              <a:buFont typeface="Wingdings 2" pitchFamily="18" charset="2"/>
              <a:buNone/>
            </a:pPr>
            <a:r>
              <a:rPr lang="en-US" sz="3200" dirty="0"/>
              <a:t>Promoting Annual HIV </a:t>
            </a:r>
          </a:p>
          <a:p>
            <a:pPr marL="0" indent="0" algn="ctr">
              <a:buFont typeface="Wingdings 2" pitchFamily="18" charset="2"/>
              <a:buNone/>
            </a:pPr>
            <a:r>
              <a:rPr lang="en-US" sz="3200" dirty="0"/>
              <a:t>Screening for ages 13-64</a:t>
            </a:r>
          </a:p>
          <a:p>
            <a:pPr marL="0" indent="0">
              <a:buFont typeface="Wingdings 2" pitchFamily="18" charset="2"/>
              <a:buNone/>
            </a:pPr>
            <a:endParaRPr lang="en-US" dirty="0"/>
          </a:p>
          <a:p>
            <a:pPr marL="0" indent="0" algn="ctr">
              <a:buFont typeface="Wingdings 2" pitchFamily="18" charset="2"/>
              <a:buNone/>
            </a:pPr>
            <a:r>
              <a:rPr lang="en-US" dirty="0"/>
              <a:t>       </a:t>
            </a:r>
          </a:p>
        </p:txBody>
      </p:sp>
      <p:sp>
        <p:nvSpPr>
          <p:cNvPr id="4" name="Slide Number Placeholder 3"/>
          <p:cNvSpPr>
            <a:spLocks noGrp="1"/>
          </p:cNvSpPr>
          <p:nvPr>
            <p:ph type="sldNum" sz="quarter" idx="12"/>
          </p:nvPr>
        </p:nvSpPr>
        <p:spPr/>
        <p:txBody>
          <a:bodyPr/>
          <a:lstStyle/>
          <a:p>
            <a:pPr>
              <a:defRPr/>
            </a:pPr>
            <a:fld id="{76F78D5E-04C0-410A-B7A8-2A33DB9796E6}" type="slidenum">
              <a:rPr lang="en-US"/>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pic>
        <p:nvPicPr>
          <p:cNvPr id="1026" name="Picture 1" descr="image001"/>
          <p:cNvPicPr>
            <a:picLocks noChangeAspect="1" noChangeArrowheads="1"/>
          </p:cNvPicPr>
          <p:nvPr/>
        </p:nvPicPr>
        <p:blipFill>
          <a:blip r:embed="rId2" cstate="print"/>
          <a:srcRect/>
          <a:stretch>
            <a:fillRect/>
          </a:stretch>
        </p:blipFill>
        <p:spPr bwMode="auto">
          <a:xfrm>
            <a:off x="1219200" y="1295400"/>
            <a:ext cx="7467600" cy="519546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r>
              <a:rPr lang="en-US" dirty="0"/>
              <a:t>When the button outlined in green above is deployed, it launches SETMA’s Pre Visit Screening and Prevention template.</a:t>
            </a:r>
          </a:p>
          <a:p>
            <a:endParaRPr lang="en-US" sz="1200" dirty="0"/>
          </a:p>
          <a:p>
            <a:r>
              <a:rPr lang="en-US" dirty="0"/>
              <a:t>This is where every visit at SETMA begins.  The legend is:</a:t>
            </a:r>
          </a:p>
          <a:p>
            <a:endParaRPr lang="en-US" sz="1200" dirty="0"/>
          </a:p>
          <a:p>
            <a:pPr marL="914400" indent="-457200">
              <a:buFont typeface="+mj-lt"/>
              <a:buAutoNum type="arabicPeriod"/>
            </a:pPr>
            <a:r>
              <a:rPr lang="en-US" dirty="0"/>
              <a:t>Any item in red applies to the patient and has not been done.</a:t>
            </a:r>
          </a:p>
          <a:p>
            <a:pPr marL="914400" indent="-457200">
              <a:buFont typeface="+mj-lt"/>
              <a:buAutoNum type="arabicPeriod"/>
            </a:pPr>
            <a:r>
              <a:rPr lang="en-US" dirty="0"/>
              <a:t>Any item in black applies to the patient and has been done.</a:t>
            </a:r>
          </a:p>
          <a:p>
            <a:pPr marL="914400" indent="-457200">
              <a:buFont typeface="+mj-lt"/>
              <a:buAutoNum type="arabicPeriod"/>
            </a:pPr>
            <a:r>
              <a:rPr lang="en-US" dirty="0"/>
              <a:t>Any item in grey does not apply to the patient.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pic>
        <p:nvPicPr>
          <p:cNvPr id="2050" name="Picture 2" descr="image002"/>
          <p:cNvPicPr>
            <a:picLocks noChangeAspect="1" noChangeArrowheads="1"/>
          </p:cNvPicPr>
          <p:nvPr/>
        </p:nvPicPr>
        <p:blipFill>
          <a:blip r:embed="rId2" cstate="print"/>
          <a:srcRect/>
          <a:stretch>
            <a:fillRect/>
          </a:stretch>
        </p:blipFill>
        <p:spPr bwMode="auto">
          <a:xfrm>
            <a:off x="1143000" y="1371600"/>
            <a:ext cx="7791069" cy="5181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p:txBody>
      </p:sp>
      <p:pic>
        <p:nvPicPr>
          <p:cNvPr id="3074" name="Picture 3" descr="image003"/>
          <p:cNvPicPr>
            <a:picLocks noChangeAspect="1" noChangeArrowheads="1"/>
          </p:cNvPicPr>
          <p:nvPr/>
        </p:nvPicPr>
        <p:blipFill>
          <a:blip r:embed="rId2" cstate="print"/>
          <a:srcRect/>
          <a:stretch>
            <a:fillRect/>
          </a:stretch>
        </p:blipFill>
        <p:spPr bwMode="auto">
          <a:xfrm>
            <a:off x="1066800" y="1447800"/>
            <a:ext cx="7848600" cy="5048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HIV Screening Tool in EMR</a:t>
            </a:r>
          </a:p>
        </p:txBody>
      </p:sp>
      <p:sp>
        <p:nvSpPr>
          <p:cNvPr id="3" name="Content Placeholder 2"/>
          <p:cNvSpPr>
            <a:spLocks noGrp="1"/>
          </p:cNvSpPr>
          <p:nvPr>
            <p:ph sz="quarter" idx="1"/>
          </p:nvPr>
        </p:nvSpPr>
        <p:spPr>
          <a:xfrm>
            <a:off x="301625" y="1527174"/>
            <a:ext cx="8504238" cy="4797425"/>
          </a:xfrm>
        </p:spPr>
        <p:txBody>
          <a:bodyPr/>
          <a:lstStyle/>
          <a:p>
            <a:pPr>
              <a:buFont typeface="Wingdings 2" pitchFamily="18" charset="2"/>
              <a:buNone/>
              <a:defRPr/>
            </a:pPr>
            <a:r>
              <a:rPr lang="en-US" dirty="0"/>
              <a:t>		On the template above, when the button outlined in 	green is clicked, the following happens:</a:t>
            </a:r>
          </a:p>
          <a:p>
            <a:pPr>
              <a:buFont typeface="Wingdings 2" pitchFamily="18" charset="2"/>
              <a:buNone/>
              <a:defRPr/>
            </a:pPr>
            <a:endParaRPr lang="en-US" sz="1200" dirty="0"/>
          </a:p>
          <a:p>
            <a:pPr marL="1485900" lvl="2" indent="-457200">
              <a:buFont typeface="+mj-lt"/>
              <a:buAutoNum type="arabicPeriod"/>
              <a:defRPr/>
            </a:pPr>
            <a:r>
              <a:rPr lang="en-US" sz="2400" dirty="0"/>
              <a:t>The HIV test is ordered. </a:t>
            </a:r>
          </a:p>
          <a:p>
            <a:pPr marL="1485900" lvl="2" indent="-457200">
              <a:buFont typeface="+mj-lt"/>
              <a:buAutoNum type="arabicPeriod"/>
              <a:defRPr/>
            </a:pPr>
            <a:r>
              <a:rPr lang="en-US" sz="2400" dirty="0"/>
              <a:t>The order is sent to the chart, billing and the lab.</a:t>
            </a:r>
          </a:p>
          <a:p>
            <a:pPr marL="1485900" lvl="2" indent="-457200">
              <a:buFont typeface="+mj-lt"/>
              <a:buAutoNum type="arabicPeriod"/>
              <a:defRPr/>
            </a:pPr>
            <a:r>
              <a:rPr lang="en-US" sz="2400" dirty="0"/>
              <a:t>Determines whether the patient's insurance will pay for test, or if bill goes to state grant (this was prepared when it was still thought that SETMA would participate in the CDC program).</a:t>
            </a:r>
          </a:p>
          <a:p>
            <a:pPr marL="1485900" lvl="2" indent="-457200">
              <a:buFont typeface="+mj-lt"/>
              <a:buAutoNum type="arabicPeriod"/>
              <a:defRPr/>
            </a:pPr>
            <a:r>
              <a:rPr lang="en-US" sz="2400" dirty="0"/>
              <a:t>Release is automatically populated with patient information.</a:t>
            </a:r>
          </a:p>
          <a:p>
            <a:pPr marL="1485900" lvl="2" indent="-457200">
              <a:buFont typeface="+mj-lt"/>
              <a:buAutoNum type="arabicPeriod"/>
              <a:defRPr/>
            </a:pPr>
            <a:r>
              <a:rPr lang="en-US" sz="2400" dirty="0"/>
              <a:t>The consent form is printed.</a:t>
            </a:r>
          </a:p>
          <a:p>
            <a:pPr>
              <a:defRPr/>
            </a:pPr>
            <a:endParaRPr lang="en-US" dirty="0"/>
          </a:p>
        </p:txBody>
      </p:sp>
      <p:sp>
        <p:nvSpPr>
          <p:cNvPr id="4" name="Slide Number Placeholder 3"/>
          <p:cNvSpPr>
            <a:spLocks noGrp="1"/>
          </p:cNvSpPr>
          <p:nvPr>
            <p:ph type="sldNum" sz="quarter" idx="12"/>
          </p:nvPr>
        </p:nvSpPr>
        <p:spPr/>
        <p:txBody>
          <a:bodyPr/>
          <a:lstStyle/>
          <a:p>
            <a:pPr>
              <a:defRPr/>
            </a:pPr>
            <a:fld id="{891268A8-1675-4DED-B491-C59FC7264DB7}" type="slidenum">
              <a:rPr lang="en-US"/>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a:p>
            <a:r>
              <a:rPr lang="en-US" dirty="0"/>
              <a:t>Outlined in green below is a function whereby the provider can denote that the patient refuses HIV testing, or that the patient has been tested in the past.</a:t>
            </a:r>
          </a:p>
          <a:p>
            <a:endParaRPr lang="en-US" dirty="0"/>
          </a:p>
          <a:p>
            <a:r>
              <a:rPr lang="en-US" dirty="0"/>
              <a:t>When the patient has previously been tested, the patient’s report of the result is recorded and an effort is made to obtain the documentation of the laboratory result.</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endParaRPr lang="en-US" dirty="0"/>
          </a:p>
        </p:txBody>
      </p:sp>
      <p:pic>
        <p:nvPicPr>
          <p:cNvPr id="4098" name="Picture 4" descr="image004"/>
          <p:cNvPicPr>
            <a:picLocks noChangeAspect="1" noChangeArrowheads="1"/>
          </p:cNvPicPr>
          <p:nvPr/>
        </p:nvPicPr>
        <p:blipFill>
          <a:blip r:embed="rId2" cstate="print"/>
          <a:srcRect/>
          <a:stretch>
            <a:fillRect/>
          </a:stretch>
        </p:blipFill>
        <p:spPr bwMode="auto">
          <a:xfrm>
            <a:off x="990600" y="1371600"/>
            <a:ext cx="801877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Infectious Disease and Survival</a:t>
            </a:r>
          </a:p>
        </p:txBody>
      </p:sp>
      <p:sp>
        <p:nvSpPr>
          <p:cNvPr id="3" name="Content Placeholder 2"/>
          <p:cNvSpPr>
            <a:spLocks noGrp="1"/>
          </p:cNvSpPr>
          <p:nvPr>
            <p:ph idx="1"/>
          </p:nvPr>
        </p:nvSpPr>
        <p:spPr>
          <a:xfrm>
            <a:off x="1195387" y="1371600"/>
            <a:ext cx="7948613" cy="5260975"/>
          </a:xfrm>
        </p:spPr>
        <p:txBody>
          <a:bodyPr/>
          <a:lstStyle/>
          <a:p>
            <a:r>
              <a:rPr lang="en-US" dirty="0"/>
              <a:t>“…infectious disease warrants more attention from bioethicists. </a:t>
            </a:r>
          </a:p>
          <a:p>
            <a:endParaRPr lang="en-US" sz="1200" dirty="0"/>
          </a:p>
          <a:p>
            <a:pPr marL="640080"/>
            <a:r>
              <a:rPr lang="en-US" sz="2000" dirty="0"/>
              <a:t>The 'Black Death' eliminated one third of the European population during the 14th Century; </a:t>
            </a:r>
          </a:p>
          <a:p>
            <a:pPr marL="640080"/>
            <a:r>
              <a:rPr lang="en-US" sz="2000" dirty="0"/>
              <a:t>The 1989 flu killed between 20 and 100 million people; and, </a:t>
            </a:r>
          </a:p>
          <a:p>
            <a:pPr marL="640080"/>
            <a:r>
              <a:rPr lang="en-US" sz="2000" dirty="0"/>
              <a:t>In the 20th Century smallpox killed perhaps three times more people than all the wars of that period…</a:t>
            </a:r>
          </a:p>
          <a:p>
            <a:pPr marL="640080"/>
            <a:r>
              <a:rPr lang="en-US" sz="2000" dirty="0"/>
              <a:t>AIDS,  multi-drug resistant tuberculosis, and  emerging infectious diseases such as SARS) continue to have dramatic consequences. “ </a:t>
            </a:r>
          </a:p>
          <a:p>
            <a:pPr>
              <a:buNone/>
            </a:pPr>
            <a:endParaRPr lang="en-US" sz="1800" i="1" dirty="0">
              <a:hlinkClick r:id="" action="ppaction://hlinkfile" tooltip="Bioethics."/>
            </a:endParaRPr>
          </a:p>
          <a:p>
            <a:pPr indent="0">
              <a:buNone/>
            </a:pPr>
            <a:r>
              <a:rPr lang="en-US" sz="1800" i="1" dirty="0">
                <a:hlinkClick r:id="" action="ppaction://hlinkfile" tooltip="Bioethics."/>
              </a:rPr>
              <a:t>Bioethics.</a:t>
            </a:r>
            <a:r>
              <a:rPr lang="en-US" sz="1800" dirty="0"/>
              <a:t> 2005 Jun;19(3):272-89.</a:t>
            </a:r>
            <a:r>
              <a:rPr lang="en-US" sz="1800" b="1" i="1" dirty="0"/>
              <a:t>Ethics and infectious disease</a:t>
            </a:r>
            <a:r>
              <a:rPr lang="en-US" sz="1800" b="1" dirty="0"/>
              <a:t>.  </a:t>
            </a:r>
            <a:r>
              <a:rPr lang="en-US" sz="1800" dirty="0"/>
              <a:t>Centre for Value, Ethics  &amp; Law in Medicine,  Sydney, Australia. </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r>
              <a:rPr lang="en-US" dirty="0"/>
              <a:t>SETMA uses the same EMR and database in the hospital and clinic, and  one of our major hospitals participates in the screening program, therefore, we capture HIV testing done outside of SETMA.</a:t>
            </a:r>
          </a:p>
          <a:p>
            <a:r>
              <a:rPr lang="en-US" dirty="0"/>
              <a:t>This eliminates redundant testing and increases provider compliance with the screening protocol.</a:t>
            </a:r>
          </a:p>
          <a:p>
            <a:r>
              <a:rPr lang="en-US" dirty="0"/>
              <a:t>The following slides show the method by which hospital-HIV testing is captured so that it interacts actively with SETMA’s entire data base, i.e., HIV test done at Baptist Hospital will be captured in SETMA’s audit of performance.</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Screening Tool in EMR</a:t>
            </a:r>
          </a:p>
        </p:txBody>
      </p:sp>
      <p:sp>
        <p:nvSpPr>
          <p:cNvPr id="3" name="Content Placeholder 2"/>
          <p:cNvSpPr>
            <a:spLocks noGrp="1"/>
          </p:cNvSpPr>
          <p:nvPr>
            <p:ph idx="1"/>
          </p:nvPr>
        </p:nvSpPr>
        <p:spPr/>
        <p:txBody>
          <a:bodyPr/>
          <a:lstStyle/>
          <a:p>
            <a:r>
              <a:rPr lang="en-US" dirty="0"/>
              <a:t>In September, 2010, SETMA changed the name of the “discharge summary” to “Hospital Care Summary and Post Hospital Plan of Care and Treatment Plan.”  In the past 3 years, SETMA has discharged over 14,000 patients from the hospital.  98.7% of the time the Summary and Plan has been received by the patient prior to leaving the hospital.</a:t>
            </a:r>
          </a:p>
          <a:p>
            <a:r>
              <a:rPr lang="en-US" dirty="0"/>
              <a:t>In the template above and those to follow, we demonstrate how test results are captured in SETMA’s EMR from the hospital for continuity of care including HIV Screening.</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Simultaneously, with the development and deployment of the HIV Clinical Decision Support tool, SETMA developed a tool for enhancing our compliance with Texas State Reportable Conditions.</a:t>
            </a:r>
          </a:p>
          <a:p>
            <a:r>
              <a:rPr lang="en-US" sz="2800" dirty="0"/>
              <a:t>Two of those reportable conditions are HIV and AIDS.</a:t>
            </a:r>
          </a:p>
          <a:p>
            <a:r>
              <a:rPr lang="en-US" sz="2800" dirty="0"/>
              <a:t>This tool is the link between HIV Screening and provider responsibility to report confirmed positive outcomes to the Texas Department of State Health Services.</a:t>
            </a:r>
          </a:p>
          <a:p>
            <a:r>
              <a:rPr lang="en-US" sz="2800" dirty="0"/>
              <a:t>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32</a:t>
            </a:fld>
            <a:endParaRPr lang="en-US" dirty="0"/>
          </a:p>
        </p:txBody>
      </p:sp>
      <p:sp>
        <p:nvSpPr>
          <p:cNvPr id="5" name="Title 4"/>
          <p:cNvSpPr>
            <a:spLocks noGrp="1"/>
          </p:cNvSpPr>
          <p:nvPr>
            <p:ph type="title"/>
          </p:nvPr>
        </p:nvSpPr>
        <p:spPr/>
        <p:txBody>
          <a:bodyPr/>
          <a:lstStyle/>
          <a:p>
            <a:pPr lvl="0"/>
            <a:r>
              <a:rPr lang="en-US" sz="3200" dirty="0"/>
              <a:t>Texas State Reportable Conditions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1752600"/>
            <a:ext cx="7551738" cy="4787900"/>
          </a:xfrm>
        </p:spPr>
        <p:txBody>
          <a:bodyPr/>
          <a:lstStyle/>
          <a:p>
            <a:r>
              <a:rPr lang="en-US" sz="2400" dirty="0"/>
              <a:t>April 30, 2011, Dr. Edward J. Sherwood, Professor of  Medicine at the Texas A&amp;M School of Medicine delivered a CME lectured entitled, “The Ethics of Infectious Disease.”*   He distributed a publication of the Texas Department of State Health Services</a:t>
            </a:r>
          </a:p>
          <a:p>
            <a:pPr>
              <a:buNone/>
            </a:pPr>
            <a:r>
              <a:rPr lang="en-US" sz="2400" dirty="0"/>
              <a:t>	which detailed 78 reportable conditions.  The list included HIV and AIDS.</a:t>
            </a:r>
          </a:p>
          <a:p>
            <a:r>
              <a:rPr lang="en-US" sz="2400" dirty="0"/>
              <a:t>Rather than ask providers to memorize 78 conditions, SETMA designed a Clinical Decision Support tool to do this reporting electronically.</a:t>
            </a:r>
          </a:p>
          <a:p>
            <a:endParaRPr lang="en-US" dirty="0"/>
          </a:p>
          <a:p>
            <a:pPr>
              <a:buNone/>
            </a:pPr>
            <a:r>
              <a:rPr lang="en-US" dirty="0"/>
              <a:t>	*</a:t>
            </a:r>
            <a:r>
              <a:rPr lang="en-US" sz="2000" dirty="0"/>
              <a:t>This lecture was the best CME lecture I have ever heard.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33</a:t>
            </a:fld>
            <a:endParaRPr lang="en-US" dirty="0"/>
          </a:p>
        </p:txBody>
      </p:sp>
      <p:sp>
        <p:nvSpPr>
          <p:cNvPr id="5" name="Title 4"/>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075" y="1447801"/>
            <a:ext cx="7551738" cy="5092700"/>
          </a:xfrm>
        </p:spPr>
        <p:txBody>
          <a:bodyPr/>
          <a:lstStyle/>
          <a:p>
            <a:pPr marL="0" indent="0">
              <a:buNone/>
            </a:pPr>
            <a:r>
              <a:rPr lang="en-US" sz="2000" dirty="0"/>
              <a:t>SETMA’s Information Technology department was charged with designing a functionality which would:</a:t>
            </a:r>
          </a:p>
          <a:p>
            <a:pPr marL="0" indent="0">
              <a:buNone/>
            </a:pPr>
            <a:endParaRPr lang="en-US" sz="2000" dirty="0"/>
          </a:p>
          <a:p>
            <a:pPr marL="457200" lvl="0" indent="-457200">
              <a:buFont typeface="+mj-lt"/>
              <a:buAutoNum type="arabicPeriod"/>
            </a:pPr>
            <a:r>
              <a:rPr lang="en-US" sz="2000" dirty="0"/>
              <a:t>Display the reportable conditions for provider review.</a:t>
            </a:r>
          </a:p>
          <a:p>
            <a:pPr marL="457200" lvl="0" indent="-457200">
              <a:buFont typeface="+mj-lt"/>
              <a:buAutoNum type="arabicPeriod"/>
            </a:pPr>
            <a:r>
              <a:rPr lang="en-US" sz="2000" dirty="0"/>
              <a:t>Detail the time frame for reporting each disease.</a:t>
            </a:r>
          </a:p>
          <a:p>
            <a:pPr marL="457200" lvl="0" indent="-457200">
              <a:buFont typeface="+mj-lt"/>
              <a:buAutoNum type="arabicPeriod"/>
            </a:pPr>
            <a:r>
              <a:rPr lang="en-US" sz="2000" dirty="0"/>
              <a:t>Automatically, denote on the reportable conditions template the diagnosis  which is identified by the provider when it is documented on the assessment template in the EMR.</a:t>
            </a:r>
          </a:p>
          <a:p>
            <a:pPr marL="457200" lvl="0" indent="-457200">
              <a:buAutoNum type="arabicPeriod" startAt="4"/>
            </a:pPr>
            <a:r>
              <a:rPr lang="en-US" sz="2000" dirty="0"/>
              <a:t>Simultaneously, with number three, send  an e-mail to SETMA’s Care Coordination Department which would report the condition to the State.</a:t>
            </a:r>
          </a:p>
          <a:p>
            <a:pPr marL="457200" lvl="0" indent="-457200">
              <a:buAutoNum type="arabicPeriod" startAt="4"/>
            </a:pPr>
            <a:r>
              <a:rPr lang="en-US" sz="2000" dirty="0"/>
              <a:t>The fact that the reporting requirement has been completed  will be reported to the provider and will be stored in the EMR in a searchable fashion.</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34</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1752600" y="1295400"/>
            <a:ext cx="6621463" cy="5175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35</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Texas State Reportable Conditions</a:t>
            </a:r>
            <a:endParaRPr lang="en-US" dirty="0"/>
          </a:p>
        </p:txBody>
      </p:sp>
      <p:sp>
        <p:nvSpPr>
          <p:cNvPr id="3" name="Content Placeholder 2"/>
          <p:cNvSpPr>
            <a:spLocks noGrp="1"/>
          </p:cNvSpPr>
          <p:nvPr>
            <p:ph idx="1"/>
          </p:nvPr>
        </p:nvSpPr>
        <p:spPr/>
        <p:txBody>
          <a:bodyPr/>
          <a:lstStyle/>
          <a:p>
            <a:r>
              <a:rPr lang="en-US" dirty="0"/>
              <a:t>As seen above, outlined in green, the provider completes the assessment of the patient.</a:t>
            </a:r>
          </a:p>
          <a:p>
            <a:r>
              <a:rPr lang="en-US" dirty="0"/>
              <a:t>When that assessment documents a reportable condition, including HIV or AIDS, the provider’s responsibility for complying with Texas Reportable Conditions is done. </a:t>
            </a:r>
          </a:p>
          <a:p>
            <a:r>
              <a:rPr lang="en-US" dirty="0"/>
              <a:t>The following template shows the diagnoses of “measles” documented on SETMA’s electronic version of the Texas State Department of Health Services Reporting Guidelines.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1" descr="image001"/>
          <p:cNvPicPr>
            <a:picLocks noChangeAspect="1" noChangeArrowheads="1"/>
          </p:cNvPicPr>
          <p:nvPr/>
        </p:nvPicPr>
        <p:blipFill>
          <a:blip r:embed="rId2" cstate="print"/>
          <a:srcRect/>
          <a:stretch>
            <a:fillRect/>
          </a:stretch>
        </p:blipFill>
        <p:spPr bwMode="auto">
          <a:xfrm>
            <a:off x="1295400" y="1600200"/>
            <a:ext cx="7467600" cy="502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37</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300" dirty="0"/>
              <a:t>The checking of “measles” was done  automatically when the ICD-9 code (soon to be ICD-10) was selected in the assessment of the patient. </a:t>
            </a:r>
          </a:p>
          <a:p>
            <a:r>
              <a:rPr lang="en-US" sz="2300" dirty="0"/>
              <a:t>SETMA’s electronic version of the Texas State Department of Health Services Reporting Guidelines is also an excellent educational tool as the provider can review the reportable-conditions template without a diagnosis.</a:t>
            </a:r>
          </a:p>
          <a:p>
            <a:r>
              <a:rPr lang="en-US" sz="2300" b="1" dirty="0"/>
              <a:t>Principle</a:t>
            </a:r>
            <a:r>
              <a:rPr lang="en-US" sz="2300" dirty="0"/>
              <a:t>:  What a healthcare provider must remember, i.e., 78 reportable conditions, can often be forgotten; however, when the provider does not have to remember those conditions, they often don’t forget them.</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38</a:t>
            </a:fld>
            <a:endParaRPr lang="en-US" dirty="0"/>
          </a:p>
        </p:txBody>
      </p:sp>
      <p:sp>
        <p:nvSpPr>
          <p:cNvPr id="5" name="Title 4"/>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When  the button on SETMA’s AAA Home template, outlined in green below, is deployed, the Texas State Department of Health Services Reporting Guidelines template appears.  </a:t>
            </a:r>
          </a:p>
          <a:p>
            <a:r>
              <a:rPr lang="en-US" dirty="0"/>
              <a:t>The template can be used as a review for providers or nurses of what needs to be reported and/or to note that the diagnosed infectious condition, in this case “measles,” has been automatically checked as a result of the provider having selected this diagnoses on the assessment template.</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39</a:t>
            </a:fld>
            <a:endParaRPr lang="en-US" dirty="0"/>
          </a:p>
        </p:txBody>
      </p:sp>
      <p:sp>
        <p:nvSpPr>
          <p:cNvPr id="5" name="Title 4"/>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Safety, Security and Liberty</a:t>
            </a:r>
          </a:p>
        </p:txBody>
      </p:sp>
      <p:sp>
        <p:nvSpPr>
          <p:cNvPr id="3" name="Content Placeholder 2"/>
          <p:cNvSpPr>
            <a:spLocks noGrp="1"/>
          </p:cNvSpPr>
          <p:nvPr>
            <p:ph idx="1"/>
          </p:nvPr>
        </p:nvSpPr>
        <p:spPr/>
        <p:txBody>
          <a:bodyPr/>
          <a:lstStyle/>
          <a:p>
            <a:r>
              <a:rPr lang="en-US" dirty="0"/>
              <a:t>“A second reason why the topic of infectious disease deserves further attention is that it raises difficult ethical questions of its own. </a:t>
            </a:r>
          </a:p>
          <a:p>
            <a:endParaRPr lang="en-US" dirty="0"/>
          </a:p>
          <a:p>
            <a:r>
              <a:rPr lang="en-US" dirty="0"/>
              <a:t>While infected individuals can threaten the health of other individuals and society as a whole, for example, public health care measures such as surveillance, isolation, and quarantine can require the infringement of widely accepted basic human rights and liberties.” (IBID)</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4" name="Picture 1" descr="image001"/>
          <p:cNvPicPr>
            <a:picLocks noChangeAspect="1" noChangeArrowheads="1"/>
          </p:cNvPicPr>
          <p:nvPr/>
        </p:nvPicPr>
        <p:blipFill>
          <a:blip r:embed="rId2" cstate="print"/>
          <a:srcRect/>
          <a:stretch>
            <a:fillRect/>
          </a:stretch>
        </p:blipFill>
        <p:spPr bwMode="auto">
          <a:xfrm>
            <a:off x="1295400" y="1524000"/>
            <a:ext cx="7343775" cy="50387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40</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Texas State Reportable Conditions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1" descr="image001"/>
          <p:cNvPicPr>
            <a:picLocks noChangeAspect="1" noChangeArrowheads="1"/>
          </p:cNvPicPr>
          <p:nvPr/>
        </p:nvPicPr>
        <p:blipFill>
          <a:blip r:embed="rId2" cstate="print"/>
          <a:srcRect/>
          <a:stretch>
            <a:fillRect/>
          </a:stretch>
        </p:blipFill>
        <p:spPr bwMode="auto">
          <a:xfrm>
            <a:off x="1295400" y="1676400"/>
            <a:ext cx="7543800" cy="4800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380999"/>
            <a:ext cx="7826375" cy="1133475"/>
          </a:xfrm>
        </p:spPr>
        <p:txBody>
          <a:bodyPr/>
          <a:lstStyle/>
          <a:p>
            <a:r>
              <a:rPr lang="en-US" sz="3600" dirty="0"/>
              <a:t>Texas State Reportable Conditions</a:t>
            </a:r>
            <a:br>
              <a:rPr lang="en-US" sz="3600" dirty="0"/>
            </a:br>
            <a:endParaRPr lang="en-US" dirty="0"/>
          </a:p>
        </p:txBody>
      </p:sp>
      <p:sp>
        <p:nvSpPr>
          <p:cNvPr id="3" name="Content Placeholder 2"/>
          <p:cNvSpPr>
            <a:spLocks noGrp="1"/>
          </p:cNvSpPr>
          <p:nvPr>
            <p:ph idx="1"/>
          </p:nvPr>
        </p:nvSpPr>
        <p:spPr>
          <a:xfrm>
            <a:off x="1235075" y="1219201"/>
            <a:ext cx="7551738" cy="5321300"/>
          </a:xfrm>
        </p:spPr>
        <p:txBody>
          <a:bodyPr/>
          <a:lstStyle/>
          <a:p>
            <a:pPr>
              <a:buNone/>
            </a:pPr>
            <a:endParaRPr lang="en-US" sz="2000" dirty="0"/>
          </a:p>
          <a:p>
            <a:pPr>
              <a:buNone/>
            </a:pPr>
            <a:r>
              <a:rPr lang="en-US" sz="2000" dirty="0"/>
              <a:t>To review, when the reportable diagnosis is selected:</a:t>
            </a:r>
          </a:p>
          <a:p>
            <a:pPr>
              <a:buNone/>
            </a:pPr>
            <a:endParaRPr lang="en-US" sz="1200" dirty="0"/>
          </a:p>
          <a:p>
            <a:pPr lvl="0"/>
            <a:r>
              <a:rPr lang="en-US" sz="2000" dirty="0"/>
              <a:t>The system automatically checks the diagnosed  disease on the Texas Department of State Health Services Reporting Guidelines template where the list of 78 reportable conditions are displayed.  </a:t>
            </a:r>
          </a:p>
          <a:p>
            <a:pPr lvl="0"/>
            <a:r>
              <a:rPr lang="en-US" sz="2000" dirty="0"/>
              <a:t>A message is sent to  the Care Coordination Department.  </a:t>
            </a:r>
          </a:p>
          <a:p>
            <a:pPr lvl="0"/>
            <a:r>
              <a:rPr lang="en-US" sz="2000" dirty="0"/>
              <a:t>The message  appears in the workflow of the Care Coordination team. </a:t>
            </a:r>
          </a:p>
          <a:p>
            <a:pPr lvl="0"/>
            <a:r>
              <a:rPr lang="en-US" sz="2000" dirty="0"/>
              <a:t>Once the report to the state is made, a note is added to the patient’s chart noting that Health Department notification has been done and the provider is notified of that fact.</a:t>
            </a:r>
          </a:p>
          <a:p>
            <a:r>
              <a:rPr lang="en-US" sz="2000" dirty="0"/>
              <a:t>The beauty of this solution is that the provider simply diagnoses a suspected  reportable condition and the process is completed without further action by the provider.</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380999"/>
            <a:ext cx="7826375" cy="1133475"/>
          </a:xfrm>
        </p:spPr>
        <p:txBody>
          <a:bodyPr/>
          <a:lstStyle/>
          <a:p>
            <a:r>
              <a:rPr lang="en-US" sz="3600" dirty="0"/>
              <a:t>Texas State Reportable Conditions</a:t>
            </a:r>
            <a:br>
              <a:rPr lang="en-US" sz="3600" dirty="0"/>
            </a:br>
            <a:endParaRPr lang="en-US" dirty="0"/>
          </a:p>
        </p:txBody>
      </p:sp>
      <p:sp>
        <p:nvSpPr>
          <p:cNvPr id="3" name="Content Placeholder 2"/>
          <p:cNvSpPr>
            <a:spLocks noGrp="1"/>
          </p:cNvSpPr>
          <p:nvPr>
            <p:ph idx="1"/>
          </p:nvPr>
        </p:nvSpPr>
        <p:spPr>
          <a:xfrm>
            <a:off x="1235075" y="1752599"/>
            <a:ext cx="3489325" cy="4876801"/>
          </a:xfrm>
        </p:spPr>
        <p:txBody>
          <a:bodyPr/>
          <a:lstStyle/>
          <a:p>
            <a:r>
              <a:rPr lang="en-US" dirty="0"/>
              <a:t>This is the Care Coordination telephone alert which is automatically sent to SETMA’s Care Coordination Department  when the reportable  diagnosis is made.</a:t>
            </a:r>
          </a:p>
          <a:p>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5181600" y="1981200"/>
            <a:ext cx="3733800" cy="4190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Texas State Reportable Conditions</a:t>
            </a:r>
            <a:br>
              <a:rPr lang="en-US" sz="3600" dirty="0"/>
            </a:br>
            <a:endParaRPr lang="en-US" dirty="0"/>
          </a:p>
        </p:txBody>
      </p:sp>
      <p:sp>
        <p:nvSpPr>
          <p:cNvPr id="3" name="Content Placeholder 2"/>
          <p:cNvSpPr>
            <a:spLocks noGrp="1"/>
          </p:cNvSpPr>
          <p:nvPr>
            <p:ph idx="1"/>
          </p:nvPr>
        </p:nvSpPr>
        <p:spPr/>
        <p:txBody>
          <a:bodyPr/>
          <a:lstStyle/>
          <a:p>
            <a:r>
              <a:rPr lang="en-US" dirty="0"/>
              <a:t>When the Care Coordination department reports the infection, this template allows for the documentation of that report and for sending notice of the report to the treating provider.</a:t>
            </a:r>
          </a:p>
          <a:p>
            <a:endParaRPr lang="en-US" dirty="0"/>
          </a:p>
          <a:p>
            <a:endParaRPr lang="en-US" dirty="0"/>
          </a:p>
          <a:p>
            <a:endParaRPr lang="en-US" dirty="0"/>
          </a:p>
        </p:txBody>
      </p:sp>
      <p:pic>
        <p:nvPicPr>
          <p:cNvPr id="43010" name="Picture 2"/>
          <p:cNvPicPr>
            <a:picLocks noChangeAspect="1" noChangeArrowheads="1"/>
          </p:cNvPicPr>
          <p:nvPr/>
        </p:nvPicPr>
        <p:blipFill>
          <a:blip r:embed="rId2" cstate="print"/>
          <a:srcRect/>
          <a:stretch>
            <a:fillRect/>
          </a:stretch>
        </p:blipFill>
        <p:spPr bwMode="auto">
          <a:xfrm>
            <a:off x="2590800" y="3429000"/>
            <a:ext cx="4775200" cy="24574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t>To print the Department of Health reporting form, SETMA’s Care Coordination Department  goes to SETMA’s electronic version of the Texas Department of State Health Services Reporting Guidelines  template and clicks on the link which is outlined in green.</a:t>
            </a:r>
          </a:p>
          <a:p>
            <a:endParaRPr lang="en-US" sz="1200" dirty="0"/>
          </a:p>
          <a:p>
            <a:r>
              <a:rPr lang="en-US" sz="2800" dirty="0"/>
              <a:t>This deploys a printable version of the Initial Provider Disease Reporting form.</a:t>
            </a:r>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45</a:t>
            </a:fld>
            <a:endParaRPr lang="en-US" dirty="0"/>
          </a:p>
        </p:txBody>
      </p:sp>
      <p:sp>
        <p:nvSpPr>
          <p:cNvPr id="5" name="Title 4"/>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2" name="Picture 1" descr="image001"/>
          <p:cNvPicPr>
            <a:picLocks noChangeAspect="1" noChangeArrowheads="1"/>
          </p:cNvPicPr>
          <p:nvPr/>
        </p:nvPicPr>
        <p:blipFill>
          <a:blip r:embed="rId2" cstate="print"/>
          <a:srcRect/>
          <a:stretch>
            <a:fillRect/>
          </a:stretch>
        </p:blipFill>
        <p:spPr bwMode="auto">
          <a:xfrm>
            <a:off x="1143000" y="1524000"/>
            <a:ext cx="8001000" cy="4953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46</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descr="image002"/>
          <p:cNvPicPr>
            <a:picLocks noChangeAspect="1" noChangeArrowheads="1"/>
          </p:cNvPicPr>
          <p:nvPr/>
        </p:nvPicPr>
        <p:blipFill>
          <a:blip r:embed="rId2" cstate="print"/>
          <a:srcRect/>
          <a:stretch>
            <a:fillRect/>
          </a:stretch>
        </p:blipFill>
        <p:spPr bwMode="auto">
          <a:xfrm>
            <a:off x="1219200" y="1600200"/>
            <a:ext cx="7399953"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47</a:t>
            </a:fld>
            <a:endParaRPr lang="en-US" dirty="0"/>
          </a:p>
        </p:txBody>
      </p:sp>
      <p:sp>
        <p:nvSpPr>
          <p:cNvPr id="6" name="Title 5"/>
          <p:cNvSpPr>
            <a:spLocks noGrp="1"/>
          </p:cNvSpPr>
          <p:nvPr>
            <p:ph type="title"/>
          </p:nvPr>
        </p:nvSpPr>
        <p:spPr/>
        <p:txBody>
          <a:bodyPr/>
          <a:lstStyle/>
          <a:p>
            <a:r>
              <a:rPr lang="en-US" sz="3600" dirty="0"/>
              <a:t>Texas State Reportable Conditions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SETMA’s  Public Health Journey</a:t>
            </a:r>
            <a:br>
              <a:rPr lang="en-US" sz="3600" dirty="0"/>
            </a:br>
            <a:endParaRPr lang="en-US" dirty="0"/>
          </a:p>
        </p:txBody>
      </p:sp>
      <p:sp>
        <p:nvSpPr>
          <p:cNvPr id="3" name="Content Placeholder 2"/>
          <p:cNvSpPr>
            <a:spLocks noGrp="1"/>
          </p:cNvSpPr>
          <p:nvPr>
            <p:ph idx="1"/>
          </p:nvPr>
        </p:nvSpPr>
        <p:spPr>
          <a:xfrm>
            <a:off x="1295400" y="1901825"/>
            <a:ext cx="7551738" cy="4956175"/>
          </a:xfrm>
        </p:spPr>
        <p:txBody>
          <a:bodyPr/>
          <a:lstStyle/>
          <a:p>
            <a:pPr>
              <a:buNone/>
            </a:pPr>
            <a:r>
              <a:rPr lang="en-US" dirty="0"/>
              <a:t>For May 26</a:t>
            </a:r>
            <a:r>
              <a:rPr lang="en-US" baseline="30000" dirty="0"/>
              <a:t>th </a:t>
            </a:r>
            <a:r>
              <a:rPr lang="en-US" dirty="0"/>
              <a:t>and  June 2, 2011, my weekly</a:t>
            </a:r>
          </a:p>
          <a:p>
            <a:pPr>
              <a:buNone/>
            </a:pPr>
            <a:r>
              <a:rPr lang="en-US" dirty="0"/>
              <a:t>newspaper columns were about SETMA’s HIV</a:t>
            </a:r>
          </a:p>
          <a:p>
            <a:pPr>
              <a:buNone/>
            </a:pPr>
            <a:r>
              <a:rPr lang="en-US" dirty="0"/>
              <a:t>Screening project.  They can be read at:</a:t>
            </a:r>
          </a:p>
          <a:p>
            <a:pPr>
              <a:buNone/>
            </a:pPr>
            <a:endParaRPr lang="en-US" dirty="0">
              <a:hlinkClick r:id="rId2"/>
            </a:endParaRPr>
          </a:p>
          <a:p>
            <a:r>
              <a:rPr lang="en-US" dirty="0">
                <a:hlinkClick r:id="rId2"/>
              </a:rPr>
              <a:t>http://www.jameslhollymd.com/your-life-your-health/hiv-why-should-i-be-tested</a:t>
            </a:r>
            <a:endParaRPr lang="en-US" dirty="0"/>
          </a:p>
          <a:p>
            <a:r>
              <a:rPr lang="en-US" dirty="0">
                <a:hlinkClick r:id="rId3"/>
              </a:rPr>
              <a:t>http://www.jameslhollymd.com/your-life-your-health/texas-state-reportable-infectious-disease</a:t>
            </a:r>
            <a:endParaRPr lang="en-US" dirty="0"/>
          </a:p>
          <a:p>
            <a:pPr algn="ctr">
              <a:buNone/>
            </a:pPr>
            <a:endParaRPr lang="en-US" dirty="0"/>
          </a:p>
          <a:p>
            <a:pPr algn="ctr">
              <a:buNone/>
            </a:pPr>
            <a:endParaRPr lang="en-US" dirty="0"/>
          </a:p>
          <a:p>
            <a:pPr algn="ctr">
              <a:buNone/>
            </a:pPr>
            <a:endParaRPr lang="en-US" b="1" dirty="0"/>
          </a:p>
          <a:p>
            <a:pPr algn="ctr">
              <a:buNone/>
            </a:pPr>
            <a:r>
              <a:rPr lang="en-US" b="1" dirty="0"/>
              <a:t>“</a:t>
            </a:r>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Public Health Journey</a:t>
            </a:r>
          </a:p>
        </p:txBody>
      </p:sp>
      <p:sp>
        <p:nvSpPr>
          <p:cNvPr id="3" name="Content Placeholder 2"/>
          <p:cNvSpPr>
            <a:spLocks noGrp="1"/>
          </p:cNvSpPr>
          <p:nvPr>
            <p:ph idx="1"/>
          </p:nvPr>
        </p:nvSpPr>
        <p:spPr>
          <a:xfrm>
            <a:off x="1235075" y="1219201"/>
            <a:ext cx="7551738" cy="5321300"/>
          </a:xfrm>
        </p:spPr>
        <p:txBody>
          <a:bodyPr/>
          <a:lstStyle/>
          <a:p>
            <a:r>
              <a:rPr lang="en-US" dirty="0"/>
              <a:t>In close collaboration with the Texas Department of State Health Services, but without a contractual relationship, SETMA set a start date of July 1, 2011, for the routine screening of HIV.</a:t>
            </a:r>
          </a:p>
          <a:p>
            <a:r>
              <a:rPr lang="en-US" dirty="0"/>
              <a:t>Our progress was slower than expected but has gained momentum, so that it is now a sustainable part of our work flow, our quality improvement and our auditing and reporting activities.  </a:t>
            </a:r>
          </a:p>
          <a:p>
            <a:r>
              <a:rPr lang="en-US" dirty="0"/>
              <a:t>As we approach the second anniversary of our launch date, we look forward to meeting our expectation of exceeding an 80% compliance with the standards of our program by the end of our third year in July, 2014.</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Utilitarian and Libertarian</a:t>
            </a:r>
          </a:p>
        </p:txBody>
      </p:sp>
      <p:sp>
        <p:nvSpPr>
          <p:cNvPr id="3" name="Content Placeholder 2"/>
          <p:cNvSpPr>
            <a:spLocks noGrp="1"/>
          </p:cNvSpPr>
          <p:nvPr>
            <p:ph idx="1"/>
          </p:nvPr>
        </p:nvSpPr>
        <p:spPr/>
        <p:txBody>
          <a:bodyPr/>
          <a:lstStyle/>
          <a:p>
            <a:pPr>
              <a:buNone/>
            </a:pPr>
            <a:r>
              <a:rPr lang="en-US" dirty="0"/>
              <a:t>An important and difficult ethical question asks how</a:t>
            </a:r>
          </a:p>
          <a:p>
            <a:pPr>
              <a:buNone/>
            </a:pPr>
            <a:r>
              <a:rPr lang="en-US" dirty="0"/>
              <a:t>to strike a balance between:</a:t>
            </a:r>
          </a:p>
          <a:p>
            <a:pPr>
              <a:buNone/>
            </a:pPr>
            <a:r>
              <a:rPr lang="en-US" dirty="0"/>
              <a:t>	</a:t>
            </a:r>
          </a:p>
          <a:p>
            <a:pPr marL="914400" indent="-457200">
              <a:buFont typeface="+mj-lt"/>
              <a:buAutoNum type="arabicPeriod"/>
            </a:pPr>
            <a:r>
              <a:rPr lang="en-US" dirty="0"/>
              <a:t>utilitarian aim of promoting public health, on the one hand, and </a:t>
            </a:r>
          </a:p>
          <a:p>
            <a:pPr marL="914400" indent="-457200">
              <a:buFont typeface="+mj-lt"/>
              <a:buAutoNum type="arabicPeriod"/>
            </a:pPr>
            <a:r>
              <a:rPr lang="en-US" dirty="0"/>
              <a:t>libertarian aims of protecting privacy and freedom of movement, on the other, in contexts involving</a:t>
            </a:r>
          </a:p>
          <a:p>
            <a:pPr marL="914400" indent="-457200">
              <a:buFont typeface="+mj-lt"/>
              <a:buAutoNum type="arabicPeriod"/>
            </a:pPr>
            <a:r>
              <a:rPr lang="en-US" dirty="0"/>
              <a:t>diseases that are--to varying degrees—contagious, deadly, or otherwise dangerous.</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Deployment Events:  Provider Response</a:t>
            </a:r>
          </a:p>
        </p:txBody>
      </p:sp>
      <p:sp>
        <p:nvSpPr>
          <p:cNvPr id="3" name="Content Placeholder 2"/>
          <p:cNvSpPr>
            <a:spLocks noGrp="1"/>
          </p:cNvSpPr>
          <p:nvPr>
            <p:ph idx="1"/>
          </p:nvPr>
        </p:nvSpPr>
        <p:spPr/>
        <p:txBody>
          <a:bodyPr/>
          <a:lstStyle/>
          <a:p>
            <a:r>
              <a:rPr lang="en-US" dirty="0"/>
              <a:t>“I have found every patient in the age groups amenable to the testing – no resistance at all.” June 30, 2011 (While the official program began July 1, 2011, some providers started addressing this with patients before that date.)</a:t>
            </a:r>
          </a:p>
          <a:p>
            <a:r>
              <a:rPr lang="en-US" dirty="0"/>
              <a:t>July, 2011 – first month of reporting -- 2,600 eligible patients only 152 were tested but one unknown HIV patient was found. (August 10, 2011)</a:t>
            </a:r>
          </a:p>
          <a:p>
            <a:r>
              <a:rPr lang="en-US" dirty="0"/>
              <a:t>E-mail sent to all providers, “May I appeal to you to initiate the HIV testing on all patients 13-64. (August 10, 2011)</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Deployment Events:  Provider Response</a:t>
            </a:r>
          </a:p>
        </p:txBody>
      </p:sp>
      <p:sp>
        <p:nvSpPr>
          <p:cNvPr id="3" name="Content Placeholder 2"/>
          <p:cNvSpPr>
            <a:spLocks noGrp="1"/>
          </p:cNvSpPr>
          <p:nvPr>
            <p:ph idx="1"/>
          </p:nvPr>
        </p:nvSpPr>
        <p:spPr/>
        <p:txBody>
          <a:bodyPr/>
          <a:lstStyle/>
          <a:p>
            <a:r>
              <a:rPr lang="en-US" dirty="0"/>
              <a:t>“One of the questions the patients are asking is who is paying for the testing.  We are getting a lot of refusals if the patient has to pay for the test.” (August 11, 2011)</a:t>
            </a:r>
          </a:p>
          <a:p>
            <a:r>
              <a:rPr lang="en-US" dirty="0"/>
              <a:t>“They don’t; if insurance doesn't pay, SETMA will write off the cost.”  (SETMA’s CEO, August 11, 2011)</a:t>
            </a:r>
          </a:p>
          <a:p>
            <a:r>
              <a:rPr lang="en-US" dirty="0"/>
              <a:t>On public television in October, 2011, and in a personal letter to all patients who refused the testing, SETMA’s commitment to screening for HIV without a personal cost to patients was repeated.</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23, 2011 – Who’s Paying?</a:t>
            </a:r>
          </a:p>
        </p:txBody>
      </p:sp>
      <p:sp>
        <p:nvSpPr>
          <p:cNvPr id="3" name="Content Placeholder 2"/>
          <p:cNvSpPr>
            <a:spLocks noGrp="1"/>
          </p:cNvSpPr>
          <p:nvPr>
            <p:ph idx="1"/>
          </p:nvPr>
        </p:nvSpPr>
        <p:spPr/>
        <p:txBody>
          <a:bodyPr/>
          <a:lstStyle/>
          <a:p>
            <a:pPr marL="0" indent="0">
              <a:buNone/>
            </a:pPr>
            <a:r>
              <a:rPr lang="en-US" dirty="0"/>
              <a:t>SETMA’s Central Billing Office reported that we are receiving reimbursement from the majority of the larger commercial insurances.</a:t>
            </a:r>
          </a:p>
          <a:p>
            <a:endParaRPr lang="en-US" sz="1200" dirty="0"/>
          </a:p>
          <a:p>
            <a:r>
              <a:rPr lang="en-US" sz="2000" dirty="0"/>
              <a:t>Aetna</a:t>
            </a:r>
          </a:p>
          <a:p>
            <a:r>
              <a:rPr lang="en-US" sz="2000" dirty="0"/>
              <a:t>BCBS</a:t>
            </a:r>
          </a:p>
          <a:p>
            <a:r>
              <a:rPr lang="en-US" sz="2000" dirty="0"/>
              <a:t>Humana</a:t>
            </a:r>
          </a:p>
          <a:p>
            <a:r>
              <a:rPr lang="en-US" sz="2000" dirty="0"/>
              <a:t>Humana Military</a:t>
            </a:r>
          </a:p>
          <a:p>
            <a:r>
              <a:rPr lang="en-US" sz="2000" dirty="0"/>
              <a:t>Health Select</a:t>
            </a:r>
          </a:p>
          <a:p>
            <a:r>
              <a:rPr lang="en-US" sz="2000" dirty="0"/>
              <a:t>Medicare if we have a payable diagnosis </a:t>
            </a:r>
          </a:p>
          <a:p>
            <a:r>
              <a:rPr lang="en-US" sz="2000" dirty="0"/>
              <a:t>Medicaid</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Results</a:t>
            </a:r>
          </a:p>
        </p:txBody>
      </p:sp>
      <p:sp>
        <p:nvSpPr>
          <p:cNvPr id="3" name="Content Placeholder 2"/>
          <p:cNvSpPr>
            <a:spLocks noGrp="1"/>
          </p:cNvSpPr>
          <p:nvPr>
            <p:ph idx="1"/>
          </p:nvPr>
        </p:nvSpPr>
        <p:spPr/>
        <p:txBody>
          <a:bodyPr/>
          <a:lstStyle/>
          <a:p>
            <a:endParaRPr lang="en-US" dirty="0"/>
          </a:p>
          <a:p>
            <a:r>
              <a:rPr lang="en-US" dirty="0"/>
              <a:t>In our first month, while the overall result was not wonderful, we did discover one previously unknown positive result.  We were all pleased to be able to intervene successfully in that patient’s life for it is a fact that as in all areas of life, so in having HIV and not knowing it:  </a:t>
            </a:r>
          </a:p>
          <a:p>
            <a:endParaRPr lang="en-US" dirty="0"/>
          </a:p>
          <a:p>
            <a:pPr marL="0" indent="0" algn="ctr">
              <a:buNone/>
            </a:pPr>
            <a:r>
              <a:rPr lang="en-US" dirty="0">
                <a:solidFill>
                  <a:srgbClr val="C00000"/>
                </a:solidFill>
              </a:rPr>
              <a:t>THE ONLY THING WHICH CAN HURT YOU IS WHAT YOU DON’T KNOW!</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Results</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54</a:t>
            </a:fld>
            <a:endParaRPr lang="en-US" dirty="0"/>
          </a:p>
        </p:txBody>
      </p:sp>
      <p:pic>
        <p:nvPicPr>
          <p:cNvPr id="5" name="Picture 4"/>
          <p:cNvPicPr/>
          <p:nvPr/>
        </p:nvPicPr>
        <p:blipFill>
          <a:blip r:embed="rId2" cstate="print"/>
          <a:srcRect/>
          <a:stretch>
            <a:fillRect/>
          </a:stretch>
        </p:blipFill>
        <p:spPr bwMode="auto">
          <a:xfrm>
            <a:off x="2667000" y="1219200"/>
            <a:ext cx="5638800" cy="5105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Following-Up On Those Who Refuse Testing</a:t>
            </a:r>
          </a:p>
        </p:txBody>
      </p:sp>
      <p:sp>
        <p:nvSpPr>
          <p:cNvPr id="3" name="Content Placeholder 2"/>
          <p:cNvSpPr>
            <a:spLocks noGrp="1"/>
          </p:cNvSpPr>
          <p:nvPr>
            <p:ph idx="1"/>
          </p:nvPr>
        </p:nvSpPr>
        <p:spPr/>
        <p:txBody>
          <a:bodyPr/>
          <a:lstStyle/>
          <a:p>
            <a:r>
              <a:rPr lang="en-US" dirty="0"/>
              <a:t>In October, 2011, SETMA sent a letter to all patients who had declined HIV testing.  It stated: </a:t>
            </a:r>
          </a:p>
          <a:p>
            <a:endParaRPr lang="en-US" sz="1200" dirty="0"/>
          </a:p>
          <a:p>
            <a:pPr>
              <a:buNone/>
            </a:pPr>
            <a:r>
              <a:rPr lang="en-US" dirty="0"/>
              <a:t>	</a:t>
            </a:r>
            <a:r>
              <a:rPr lang="en-US" sz="2400" dirty="0"/>
              <a:t>“I grew up hearing an adage which stated, ‘What you don’t know can’t hurt you.’…In healthcare what you don’t know can kill you…The good news is that with the right medical management HIV can be treated and a person who is HIV positive can live a normal life…If your insurance company does not pay for the HIV Screening…SETMA will pay for your testing.  That’s how much we care for you.  If there is a co-pay for the testing we will pay the fee.  You will pay nothing for being screened for HIV.” </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Appeal</a:t>
            </a:r>
          </a:p>
        </p:txBody>
      </p:sp>
      <p:sp>
        <p:nvSpPr>
          <p:cNvPr id="3" name="Content Placeholder 2"/>
          <p:cNvSpPr>
            <a:spLocks noGrp="1"/>
          </p:cNvSpPr>
          <p:nvPr>
            <p:ph idx="1"/>
          </p:nvPr>
        </p:nvSpPr>
        <p:spPr/>
        <p:txBody>
          <a:bodyPr/>
          <a:lstStyle/>
          <a:p>
            <a:r>
              <a:rPr lang="en-US" dirty="0"/>
              <a:t>SETMA sponsored three television segments on HIV Screening.</a:t>
            </a:r>
          </a:p>
          <a:p>
            <a:r>
              <a:rPr lang="en-US" dirty="0"/>
              <a:t>In October, SETMA’s CEO had his blood drawn for HIV screening on live television.  He announced that the following week, he would disclose his result.</a:t>
            </a:r>
          </a:p>
          <a:p>
            <a:r>
              <a:rPr lang="en-US" dirty="0"/>
              <a:t>The following week, a SETMA partner announced that Dr. Holly was not going to reveal his results.  The reasons are explained in a video which is to follow.</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Holly’s HIV Test Drawn On Live TV</a:t>
            </a:r>
          </a:p>
        </p:txBody>
      </p:sp>
      <p:pic>
        <p:nvPicPr>
          <p:cNvPr id="4" name="Healthy Living 10262011 Dr Holly HIV Screening.mp4">
            <a:hlinkClick r:id="" action="ppaction://media"/>
          </p:cNvPr>
          <p:cNvPicPr>
            <a:picLocks noGrp="1" noRot="1" noChangeAspect="1"/>
          </p:cNvPicPr>
          <p:nvPr>
            <p:ph idx="1"/>
            <a:videoFile r:link="rId1"/>
          </p:nvPr>
        </p:nvPicPr>
        <p:blipFill>
          <a:blip r:embed="rId3" cstate="print"/>
          <a:stretch>
            <a:fillRect/>
          </a:stretch>
        </p:blipFill>
        <p:spPr>
          <a:xfrm>
            <a:off x="1676400" y="1562100"/>
            <a:ext cx="6400800" cy="4800601"/>
          </a:xfrm>
          <a:prstGeom prst="rect">
            <a:avLst/>
          </a:prstGeom>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Holly’s HIV Results On Live TV</a:t>
            </a:r>
          </a:p>
        </p:txBody>
      </p:sp>
      <p:pic>
        <p:nvPicPr>
          <p:cNvPr id="4" name="Healthy-Living-10192011-HIV-Screening.flv.mp4">
            <a:hlinkClick r:id="" action="ppaction://media"/>
          </p:cNvPr>
          <p:cNvPicPr>
            <a:picLocks noGrp="1" noRot="1" noChangeAspect="1"/>
          </p:cNvPicPr>
          <p:nvPr>
            <p:ph idx="1"/>
            <a:videoFile r:link="rId1"/>
          </p:nvPr>
        </p:nvPicPr>
        <p:blipFill>
          <a:blip r:embed="rId4" cstate="print"/>
          <a:stretch>
            <a:fillRect/>
          </a:stretch>
        </p:blipFill>
        <p:spPr>
          <a:xfrm>
            <a:off x="1447800" y="1390650"/>
            <a:ext cx="6705600" cy="5029201"/>
          </a:xfrm>
          <a:prstGeom prst="rect">
            <a:avLst/>
          </a:prstGeom>
        </p:spPr>
      </p:pic>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Barriers To Patient Participation</a:t>
            </a:r>
          </a:p>
        </p:txBody>
      </p:sp>
      <p:sp>
        <p:nvSpPr>
          <p:cNvPr id="4" name="Content Placeholder 3"/>
          <p:cNvSpPr>
            <a:spLocks noGrp="1"/>
          </p:cNvSpPr>
          <p:nvPr>
            <p:ph idx="1"/>
          </p:nvPr>
        </p:nvSpPr>
        <p:spPr/>
        <p:txBody>
          <a:bodyPr/>
          <a:lstStyle/>
          <a:p>
            <a:pPr marL="0" indent="0">
              <a:spcBef>
                <a:spcPct val="0"/>
              </a:spcBef>
              <a:buNone/>
            </a:pPr>
            <a:r>
              <a:rPr lang="en-US" dirty="0"/>
              <a:t>I have been somewhat surprised at how difficult it has been to get general acceptance of the screening, although it is improving.  The following are the barriers, we have experienced:</a:t>
            </a:r>
          </a:p>
          <a:p>
            <a:pPr marL="457200" indent="-457200">
              <a:spcBef>
                <a:spcPct val="0"/>
              </a:spcBef>
              <a:buFont typeface="+mj-lt"/>
              <a:buAutoNum type="arabicPeriod"/>
            </a:pPr>
            <a:endParaRPr lang="en-US" dirty="0"/>
          </a:p>
          <a:p>
            <a:pPr marL="457200" lvl="0" indent="-457200" eaLnBrk="0" hangingPunct="0">
              <a:spcBef>
                <a:spcPct val="0"/>
              </a:spcBef>
              <a:buFont typeface="+mj-lt"/>
              <a:buAutoNum type="arabicPeriod"/>
            </a:pPr>
            <a:r>
              <a:rPr lang="en-US" dirty="0"/>
              <a:t>Patients do not want to pay anything for the test so if there is any doubt, they will decline testing. We have remedied this by our willingness to pay for the cost if their insurance does not.</a:t>
            </a:r>
          </a:p>
        </p:txBody>
      </p:sp>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Infectious Disease and Justice</a:t>
            </a:r>
          </a:p>
        </p:txBody>
      </p:sp>
      <p:sp>
        <p:nvSpPr>
          <p:cNvPr id="3" name="Content Placeholder 2"/>
          <p:cNvSpPr>
            <a:spLocks noGrp="1"/>
          </p:cNvSpPr>
          <p:nvPr>
            <p:ph idx="1"/>
          </p:nvPr>
        </p:nvSpPr>
        <p:spPr/>
        <p:txBody>
          <a:bodyPr/>
          <a:lstStyle/>
          <a:p>
            <a:endParaRPr lang="en-US" dirty="0"/>
          </a:p>
          <a:p>
            <a:r>
              <a:rPr lang="en-US" sz="3200" dirty="0"/>
              <a:t>The burden of infectious diseases is most heavily shouldered by the poor (in developing countries); therefore, infectious diseases involve issues of justice--which should be a central concern of ethics.</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Barriers To Patient Participation</a:t>
            </a:r>
          </a:p>
        </p:txBody>
      </p:sp>
      <p:sp>
        <p:nvSpPr>
          <p:cNvPr id="4" name="Content Placeholder 3"/>
          <p:cNvSpPr>
            <a:spLocks noGrp="1"/>
          </p:cNvSpPr>
          <p:nvPr>
            <p:ph idx="1"/>
          </p:nvPr>
        </p:nvSpPr>
        <p:spPr/>
        <p:txBody>
          <a:bodyPr/>
          <a:lstStyle/>
          <a:p>
            <a:pPr marL="457200" lvl="0" indent="-457200">
              <a:spcBef>
                <a:spcPct val="0"/>
              </a:spcBef>
              <a:buFont typeface="+mj-lt"/>
              <a:buAutoNum type="arabicPeriod" startAt="2"/>
            </a:pPr>
            <a:endParaRPr lang="en-US" dirty="0"/>
          </a:p>
          <a:p>
            <a:pPr marL="457200" lvl="0" indent="-457200">
              <a:spcBef>
                <a:spcPct val="0"/>
              </a:spcBef>
              <a:buFont typeface="+mj-lt"/>
              <a:buAutoNum type="arabicPeriod" startAt="2"/>
            </a:pPr>
            <a:r>
              <a:rPr lang="en-US" dirty="0"/>
              <a:t>We have had some examples of a provider who thought it was easier to simply say the patient refused than it was to get their permission.  We have remedied this by sending a letter every three months to the patients who declined and making sure they knew they did not have to pay for the test and inviting them to come in at no charge to have the HIV screening test.</a:t>
            </a:r>
          </a:p>
          <a:p>
            <a:endParaRPr lang="en-US" dirty="0"/>
          </a:p>
        </p:txBody>
      </p:sp>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Barriers To Patient Participation</a:t>
            </a:r>
          </a:p>
        </p:txBody>
      </p:sp>
      <p:sp>
        <p:nvSpPr>
          <p:cNvPr id="4" name="Content Placeholder 3"/>
          <p:cNvSpPr>
            <a:spLocks noGrp="1"/>
          </p:cNvSpPr>
          <p:nvPr>
            <p:ph idx="1"/>
          </p:nvPr>
        </p:nvSpPr>
        <p:spPr>
          <a:xfrm>
            <a:off x="1235075" y="1584325"/>
            <a:ext cx="7551738" cy="5121275"/>
          </a:xfrm>
        </p:spPr>
        <p:txBody>
          <a:bodyPr/>
          <a:lstStyle/>
          <a:p>
            <a:pPr marL="457200" indent="-457200">
              <a:spcBef>
                <a:spcPct val="0"/>
              </a:spcBef>
              <a:buFont typeface="+mj-lt"/>
              <a:buAutoNum type="arabicPeriod" startAt="3"/>
            </a:pPr>
            <a:r>
              <a:rPr lang="en-US" dirty="0"/>
              <a:t>Because there have only been two positives, some providers harbor an unspoken prejudice that the value of the screening is less than other matters which vie for their attention.  </a:t>
            </a:r>
          </a:p>
          <a:p>
            <a:pPr marL="457200" indent="-457200">
              <a:spcBef>
                <a:spcPct val="0"/>
              </a:spcBef>
              <a:buFont typeface="+mj-lt"/>
              <a:buAutoNum type="arabicPeriod" startAt="3"/>
            </a:pPr>
            <a:r>
              <a:rPr lang="en-US" dirty="0"/>
              <a:t>We are remedying this by reinforcing that there is good scientific evidence supporting the value of HIV screening. </a:t>
            </a:r>
          </a:p>
          <a:p>
            <a:pPr marL="457200" indent="-457200">
              <a:spcBef>
                <a:spcPct val="0"/>
              </a:spcBef>
              <a:buFont typeface="+mj-lt"/>
              <a:buAutoNum type="arabicPeriod" startAt="3"/>
            </a:pPr>
            <a:r>
              <a:rPr lang="en-US" dirty="0"/>
              <a:t>Each month, SETMA closes its office for a half day for practice-wide conferences where we review quality performance, healthcare transformation and  the use of clinical decision support.  Our HIV Screening is a part of those sessions.</a:t>
            </a:r>
          </a:p>
          <a:p>
            <a:pPr marL="457200" lvl="0" indent="-457200">
              <a:spcBef>
                <a:spcPct val="0"/>
              </a:spcBef>
              <a:buFont typeface="+mj-lt"/>
              <a:buAutoNum type="arabicPeriod" startAt="3"/>
            </a:pPr>
            <a:endParaRPr lang="en-US" dirty="0"/>
          </a:p>
          <a:p>
            <a:endParaRPr lang="en-US" dirty="0"/>
          </a:p>
        </p:txBody>
      </p:sp>
      <p:sp>
        <p:nvSpPr>
          <p:cNvPr id="5" name="Slide Number Placeholder 4"/>
          <p:cNvSpPr>
            <a:spLocks noGrp="1"/>
          </p:cNvSpPr>
          <p:nvPr>
            <p:ph type="sldNum" sz="quarter" idx="12"/>
          </p:nvPr>
        </p:nvSpPr>
        <p:spPr/>
        <p:txBody>
          <a:bodyPr/>
          <a:lstStyle/>
          <a:p>
            <a:pPr>
              <a:defRPr/>
            </a:pPr>
            <a:fld id="{C6B326AA-8B23-4A62-96F9-3383B6FF92CA}" type="slidenum">
              <a:rPr lang="en-US" smtClean="0"/>
              <a:pPr>
                <a:defRPr/>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 </a:t>
            </a:r>
          </a:p>
        </p:txBody>
      </p:sp>
      <p:sp>
        <p:nvSpPr>
          <p:cNvPr id="3" name="Content Placeholder 2"/>
          <p:cNvSpPr>
            <a:spLocks noGrp="1"/>
          </p:cNvSpPr>
          <p:nvPr>
            <p:ph idx="1"/>
          </p:nvPr>
        </p:nvSpPr>
        <p:spPr>
          <a:xfrm>
            <a:off x="1235075" y="1295401"/>
            <a:ext cx="7551738" cy="5245100"/>
          </a:xfrm>
        </p:spPr>
        <p:txBody>
          <a:bodyPr/>
          <a:lstStyle/>
          <a:p>
            <a:r>
              <a:rPr lang="en-US" sz="2400" dirty="0"/>
              <a:t>SETMA started reporting patient HIV results done in SETMA’s in-house lab on July 1, 2011. To date, we have completed 4549 HIV tests in house. Cost to perform each test is $12.88 cost per reportable.  </a:t>
            </a:r>
          </a:p>
          <a:p>
            <a:r>
              <a:rPr lang="en-US" sz="2400" dirty="0"/>
              <a:t>Between July, 2011 and March, 2013, the HIV Screening project has cost SETMA $58,591.</a:t>
            </a:r>
          </a:p>
          <a:p>
            <a:r>
              <a:rPr lang="en-US" sz="2400" dirty="0"/>
              <a:t>In that time, SETMA has been reimbursed for 1534 tests for a total reimbursement of $54,102.68.   This shows a monthly direct cost to SETMA of $224.41.</a:t>
            </a:r>
          </a:p>
          <a:p>
            <a:r>
              <a:rPr lang="en-US" sz="2400" dirty="0"/>
              <a:t>In that SETMA originally allocated $60,000 of revenue to this project when we determined not to work with the CDC, this is an outstanding return.</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a:t>
            </a:r>
          </a:p>
        </p:txBody>
      </p:sp>
      <p:sp>
        <p:nvSpPr>
          <p:cNvPr id="3" name="Content Placeholder 2"/>
          <p:cNvSpPr>
            <a:spLocks noGrp="1"/>
          </p:cNvSpPr>
          <p:nvPr>
            <p:ph idx="1"/>
          </p:nvPr>
        </p:nvSpPr>
        <p:spPr/>
        <p:txBody>
          <a:bodyPr/>
          <a:lstStyle/>
          <a:p>
            <a:r>
              <a:rPr lang="en-US" dirty="0"/>
              <a:t>HIV Screening is now a part of SETMA’s healthcare DNA.  We will continue this program until we can report that 100% of those who look to SETMA for healthcare have been screened.  By our own example – my grandchildren were tested when they visited SETMA – and by evidenced-based medicine, we will continue this program.</a:t>
            </a:r>
          </a:p>
          <a:p>
            <a:r>
              <a:rPr lang="en-US" dirty="0"/>
              <a:t>Nothing speaks more to our commitment than the statement, “Even if you don’t want to pay or can’t, we want you to be tested such that SETMA will pay the cost.”  We continue that commitment.</a:t>
            </a:r>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63</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Victim and Vector</a:t>
            </a:r>
          </a:p>
        </p:txBody>
      </p:sp>
      <p:sp>
        <p:nvSpPr>
          <p:cNvPr id="3" name="Content Placeholder 2"/>
          <p:cNvSpPr>
            <a:spLocks noGrp="1"/>
          </p:cNvSpPr>
          <p:nvPr>
            <p:ph idx="1"/>
          </p:nvPr>
        </p:nvSpPr>
        <p:spPr>
          <a:xfrm>
            <a:off x="1235075" y="1143000"/>
            <a:ext cx="7551738" cy="5715001"/>
          </a:xfrm>
        </p:spPr>
        <p:txBody>
          <a:bodyPr/>
          <a:lstStyle/>
          <a:p>
            <a:r>
              <a:rPr lang="en-US" sz="3200" dirty="0"/>
              <a:t>“…practice and policy must recognize that a patient with a communicable infectious disease is not only a victim of that disease, but also a potential vector - someone who may transmit an illness that will sicken or kill others.”</a:t>
            </a:r>
          </a:p>
          <a:p>
            <a:r>
              <a:rPr lang="en-US" sz="3200" dirty="0"/>
              <a:t>“Bioethics has failed to see…that the patient is both victim and vector at one and the same time.”  </a:t>
            </a:r>
          </a:p>
          <a:p>
            <a:pPr>
              <a:buNone/>
            </a:pPr>
            <a:r>
              <a:rPr lang="en-US" sz="3200" i="1" dirty="0"/>
              <a:t>	</a:t>
            </a:r>
            <a:r>
              <a:rPr lang="en-US" sz="1800" i="1" dirty="0"/>
              <a:t>The Patient as Victim and Vector</a:t>
            </a:r>
            <a:r>
              <a:rPr lang="en-US" sz="1800" b="1" dirty="0"/>
              <a:t>: </a:t>
            </a:r>
            <a:r>
              <a:rPr lang="en-US" sz="1800" i="1" dirty="0"/>
              <a:t>Ethics and Infectious Disease </a:t>
            </a:r>
            <a:r>
              <a:rPr lang="en-US" sz="1800" dirty="0"/>
              <a:t>Margaret P Battin, Leslie P Francis, Jay A Jacobson and Charles B Smith </a:t>
            </a:r>
          </a:p>
          <a:p>
            <a:br>
              <a:rPr lang="en-US" dirty="0"/>
            </a:br>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History</a:t>
            </a:r>
          </a:p>
        </p:txBody>
      </p:sp>
      <p:sp>
        <p:nvSpPr>
          <p:cNvPr id="3" name="Content Placeholder 2"/>
          <p:cNvSpPr>
            <a:spLocks noGrp="1"/>
          </p:cNvSpPr>
          <p:nvPr>
            <p:ph idx="1"/>
          </p:nvPr>
        </p:nvSpPr>
        <p:spPr/>
        <p:txBody>
          <a:bodyPr/>
          <a:lstStyle/>
          <a:p>
            <a:r>
              <a:rPr lang="en-US" sz="3200" dirty="0"/>
              <a:t>Since the emergence of  HIV in the late 1970s, a major public health focus has been the identification of individuals who are positive for HIV in order to control its spread. </a:t>
            </a:r>
          </a:p>
          <a:p>
            <a:r>
              <a:rPr lang="en-US" sz="3200" dirty="0"/>
              <a:t>What has not been so obvious is that there is an ethical and moral imperative for the screening and diagnosis of HIV.</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Is Best</a:t>
            </a:r>
          </a:p>
        </p:txBody>
      </p:sp>
      <p:sp>
        <p:nvSpPr>
          <p:cNvPr id="3" name="Content Placeholder 2"/>
          <p:cNvSpPr>
            <a:spLocks noGrp="1"/>
          </p:cNvSpPr>
          <p:nvPr>
            <p:ph idx="1"/>
          </p:nvPr>
        </p:nvSpPr>
        <p:spPr/>
        <p:txBody>
          <a:bodyPr/>
          <a:lstStyle/>
          <a:p>
            <a:endParaRPr lang="en-US" dirty="0"/>
          </a:p>
          <a:p>
            <a:r>
              <a:rPr lang="en-US" dirty="0"/>
              <a:t>As with any disease, prevention is the best strategy for the control of HIV infection; the good news is that with proper treatment HIV-positive individuals are living normal lives.   In addition, the stereotype that only homosexuals and drug users can “get” HIV and that they all die quickly is not true.</a:t>
            </a:r>
          </a:p>
          <a:p>
            <a:endParaRPr lang="en-US" dirty="0"/>
          </a:p>
        </p:txBody>
      </p:sp>
      <p:sp>
        <p:nvSpPr>
          <p:cNvPr id="4" name="Slide Number Placeholder 3"/>
          <p:cNvSpPr>
            <a:spLocks noGrp="1"/>
          </p:cNvSpPr>
          <p:nvPr>
            <p:ph type="sldNum" sz="quarter" idx="12"/>
          </p:nvPr>
        </p:nvSpPr>
        <p:spPr/>
        <p:txBody>
          <a:bodyPr/>
          <a:lstStyle/>
          <a:p>
            <a:pPr>
              <a:defRPr/>
            </a:pPr>
            <a:fld id="{C6B326AA-8B23-4A62-96F9-3383B6FF92CA}"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10286208">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10286208</Template>
  <TotalTime>1200</TotalTime>
  <Words>3939</Words>
  <Application>Microsoft Office PowerPoint</Application>
  <PresentationFormat>On-screen Show (4:3)</PresentationFormat>
  <Paragraphs>339</Paragraphs>
  <Slides>63</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Wingdings 2</vt:lpstr>
      <vt:lpstr>10286208</vt:lpstr>
      <vt:lpstr>The Convergence of Public Health Ethics and Primary Care  Routine HIV Testing in Healthcare</vt:lpstr>
      <vt:lpstr>Ethics and Economics</vt:lpstr>
      <vt:lpstr>Infectious Disease and Survival</vt:lpstr>
      <vt:lpstr>Public Safety, Security and Liberty</vt:lpstr>
      <vt:lpstr>Utilitarian and Libertarian</vt:lpstr>
      <vt:lpstr>Infectious Disease and Justice</vt:lpstr>
      <vt:lpstr>Victim and Vector</vt:lpstr>
      <vt:lpstr>The History</vt:lpstr>
      <vt:lpstr>Prevention Is Best</vt:lpstr>
      <vt:lpstr>Why Do People Not Get Tested?</vt:lpstr>
      <vt:lpstr>Ethics of HIV Screening</vt:lpstr>
      <vt:lpstr>How do ethics and morals differ</vt:lpstr>
      <vt:lpstr>Ethics and Morals</vt:lpstr>
      <vt:lpstr>Public Health Implications</vt:lpstr>
      <vt:lpstr>CDC: HIV Screening Recommendations</vt:lpstr>
      <vt:lpstr>Routine Testing Benefits Everyone</vt:lpstr>
      <vt:lpstr>Majority of HIV Transmissions From People Unaware of Their HIV Status</vt:lpstr>
      <vt:lpstr>Evolving Approach to HIV Screening</vt:lpstr>
      <vt:lpstr>Barriers to HIV Screening:  Patient Perspective</vt:lpstr>
      <vt:lpstr>Barriers to HIV Screening:  Provider Perspective</vt:lpstr>
      <vt:lpstr>Barriers to HIV Screening:  System’s Needs Barriers</vt:lpstr>
      <vt:lpstr>A New Task for SETMA’s Providers</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HIV Screening Tool in EMR</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vt:lpstr>
      <vt:lpstr>Texas State Reportable Conditions </vt:lpstr>
      <vt:lpstr>Texas State Reportable Conditions </vt:lpstr>
      <vt:lpstr>Texas State Reportable Conditions </vt:lpstr>
      <vt:lpstr>Texas State Reportable Conditions</vt:lpstr>
      <vt:lpstr>Texas State Reportable Conditions</vt:lpstr>
      <vt:lpstr>Texas State Reportable Conditions</vt:lpstr>
      <vt:lpstr>SETMA’s  Public Health Journey </vt:lpstr>
      <vt:lpstr>SETMA’s  Public Health Journey</vt:lpstr>
      <vt:lpstr>Deployment Events:  Provider Response</vt:lpstr>
      <vt:lpstr>Deployment Events:  Provider Response</vt:lpstr>
      <vt:lpstr>August 23, 2011 – Who’s Paying?</vt:lpstr>
      <vt:lpstr>The Results</vt:lpstr>
      <vt:lpstr>The Results</vt:lpstr>
      <vt:lpstr>Following-Up On Those Who Refuse Testing</vt:lpstr>
      <vt:lpstr>Public Appeal</vt:lpstr>
      <vt:lpstr>Dr. Holly’s HIV Test Drawn On Live TV</vt:lpstr>
      <vt:lpstr>Dr. Holly’s HIV Results On Live TV</vt:lpstr>
      <vt:lpstr>Barriers To Patient Participation</vt:lpstr>
      <vt:lpstr>Barriers To Patient Participation</vt:lpstr>
      <vt:lpstr>Barriers To Patient Participation</vt:lpstr>
      <vt:lpstr>The Cost </vt:lpstr>
      <vt:lpstr>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A. Owens</dc:creator>
  <cp:lastModifiedBy>Dale R. Fontenot</cp:lastModifiedBy>
  <cp:revision>162</cp:revision>
  <dcterms:created xsi:type="dcterms:W3CDTF">2013-04-08T12:56:16Z</dcterms:created>
  <dcterms:modified xsi:type="dcterms:W3CDTF">2020-08-23T21:18:51Z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