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7" r:id="rId1"/>
  </p:sldMasterIdLst>
  <p:notesMasterIdLst>
    <p:notesMasterId r:id="rId45"/>
  </p:notesMasterIdLst>
  <p:sldIdLst>
    <p:sldId id="326" r:id="rId2"/>
    <p:sldId id="287" r:id="rId3"/>
    <p:sldId id="288" r:id="rId4"/>
    <p:sldId id="299" r:id="rId5"/>
    <p:sldId id="303" r:id="rId6"/>
    <p:sldId id="304" r:id="rId7"/>
    <p:sldId id="308" r:id="rId8"/>
    <p:sldId id="309" r:id="rId9"/>
    <p:sldId id="321" r:id="rId10"/>
    <p:sldId id="257" r:id="rId11"/>
    <p:sldId id="258" r:id="rId12"/>
    <p:sldId id="264" r:id="rId13"/>
    <p:sldId id="263" r:id="rId14"/>
    <p:sldId id="280" r:id="rId15"/>
    <p:sldId id="282" r:id="rId16"/>
    <p:sldId id="289" r:id="rId17"/>
    <p:sldId id="290" r:id="rId18"/>
    <p:sldId id="291" r:id="rId19"/>
    <p:sldId id="292" r:id="rId20"/>
    <p:sldId id="293" r:id="rId21"/>
    <p:sldId id="259" r:id="rId22"/>
    <p:sldId id="295" r:id="rId23"/>
    <p:sldId id="294" r:id="rId24"/>
    <p:sldId id="311" r:id="rId25"/>
    <p:sldId id="313" r:id="rId26"/>
    <p:sldId id="315" r:id="rId27"/>
    <p:sldId id="260" r:id="rId28"/>
    <p:sldId id="266" r:id="rId29"/>
    <p:sldId id="267" r:id="rId30"/>
    <p:sldId id="316" r:id="rId31"/>
    <p:sldId id="269" r:id="rId32"/>
    <p:sldId id="270" r:id="rId33"/>
    <p:sldId id="261" r:id="rId34"/>
    <p:sldId id="286" r:id="rId35"/>
    <p:sldId id="285" r:id="rId36"/>
    <p:sldId id="284" r:id="rId37"/>
    <p:sldId id="262" r:id="rId38"/>
    <p:sldId id="318" r:id="rId39"/>
    <p:sldId id="325" r:id="rId40"/>
    <p:sldId id="319" r:id="rId41"/>
    <p:sldId id="322" r:id="rId42"/>
    <p:sldId id="323" r:id="rId43"/>
    <p:sldId id="324" r:id="rId4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4" autoAdjust="0"/>
    <p:restoredTop sz="94660"/>
  </p:normalViewPr>
  <p:slideViewPr>
    <p:cSldViewPr>
      <p:cViewPr varScale="1">
        <p:scale>
          <a:sx n="81" d="100"/>
          <a:sy n="81" d="100"/>
        </p:scale>
        <p:origin x="150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71C9516-2F7E-41B3-86E7-EC7703917A05}"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3614480-3818-483F-B2C3-A77118E85BB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FA7A26-809E-4CB8-9152-B0F2C48C76BB}"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0000"/>
        </a:solidFill>
        <a:effectLst/>
      </p:bgPr>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gradFill>
            <a:gsLst>
              <a:gs pos="0">
                <a:schemeClr val="bg2">
                  <a:tint val="48000"/>
                  <a:satMod val="300000"/>
                </a:schemeClr>
              </a:gs>
              <a:gs pos="12000">
                <a:schemeClr val="bg2">
                  <a:tint val="48000"/>
                  <a:satMod val="300000"/>
                </a:schemeClr>
              </a:gs>
              <a:gs pos="20000">
                <a:schemeClr val="bg2">
                  <a:tint val="49000"/>
                  <a:satMod val="300000"/>
                </a:schemeClr>
              </a:gs>
              <a:gs pos="100000">
                <a:schemeClr val="bg2">
                  <a:shade val="30000"/>
                </a:schemeClr>
              </a:gs>
            </a:gsLst>
            <a:path path="circle">
              <a:fillToRect l="10000" t="-25000" r="10000" b="125000"/>
            </a:path>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85EAA87A-A385-4A86-879A-A2109785F91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02C633-D6F1-43FF-83A1-4730C7FEB5A6}" type="slidenum">
              <a:rPr lang="en-US"/>
              <a:pPr>
                <a:defRPr/>
              </a:pPr>
              <a:t>‹#›</a:t>
            </a:fld>
            <a:endParaRPr lang="en-US" dirty="0"/>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4FA5A45-396E-433D-8505-629C87CDB12A}" type="slidenum">
              <a:rPr lang="en-US"/>
              <a:pPr>
                <a:defRPr/>
              </a:pPr>
              <a:t>‹#›</a:t>
            </a:fld>
            <a:endParaRPr lang="en-US" dirty="0"/>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setmalogo2"/>
          <p:cNvPicPr>
            <a:picLocks noChangeAspect="1" noChangeArrowheads="1"/>
          </p:cNvPicPr>
          <p:nvPr userDrawn="1"/>
        </p:nvPicPr>
        <p:blipFill>
          <a:blip r:embed="rId2" cstate="print">
            <a:lum bright="70000" contrast="-70000"/>
            <a:grayscl/>
          </a:blip>
          <a:srcRect/>
          <a:stretch>
            <a:fillRect/>
          </a:stretch>
        </p:blipFill>
        <p:spPr bwMode="auto">
          <a:xfrm>
            <a:off x="7848600" y="152400"/>
            <a:ext cx="1143000" cy="1143000"/>
          </a:xfrm>
          <a:prstGeom prst="rect">
            <a:avLst/>
          </a:prstGeom>
          <a:noFill/>
          <a:ln w="9525">
            <a:noFill/>
            <a:miter lim="800000"/>
            <a:headEnd/>
            <a:tailEnd/>
          </a:ln>
        </p:spPr>
      </p:pic>
      <p:sp>
        <p:nvSpPr>
          <p:cNvPr id="2" name="Title 1"/>
          <p:cNvSpPr>
            <a:spLocks noGrp="1"/>
          </p:cNvSpPr>
          <p:nvPr>
            <p:ph type="title"/>
          </p:nvPr>
        </p:nvSpPr>
        <p:spPr>
          <a:xfrm>
            <a:off x="457200" y="155448"/>
            <a:ext cx="8229600" cy="1252728"/>
          </a:xfrm>
        </p:spPr>
        <p:txBody>
          <a:bodyPr/>
          <a:lstStyle>
            <a:lvl1pPr>
              <a:defRPr sz="3600" baseline="0">
                <a:solidFill>
                  <a:schemeClr val="accent6">
                    <a:lumMod val="75000"/>
                  </a:schemeClr>
                </a:solidFill>
              </a:defRPr>
            </a:lvl1pPr>
            <a:extLst/>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DC5500-BE98-4AE1-896C-592A56ED6F42}" type="slidenum">
              <a:rPr lang="en-US"/>
              <a:pPr>
                <a:defRPr/>
              </a:pPr>
              <a:t>‹#›</a:t>
            </a:fld>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CA001527-099D-4A00-A362-6DB3D99F7B2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C63907-49C1-4210-9B79-4C3E1865BE35}" type="slidenum">
              <a:rPr lang="en-US"/>
              <a:pPr>
                <a:defRPr/>
              </a:pPr>
              <a:t>‹#›</a:t>
            </a:fld>
            <a:endParaRPr lang="en-US" dirty="0"/>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0F9F5C-6A8A-4B22-921C-A6387EAFCE54}" type="slidenum">
              <a:rPr lang="en-US"/>
              <a:pPr>
                <a:defRPr/>
              </a:pPr>
              <a:t>‹#›</a:t>
            </a:fld>
            <a:endParaRPr lang="en-US" dirty="0"/>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05024BC-A669-468F-B671-1CEA9C9AB3AA}" type="slidenum">
              <a:rPr lang="en-US"/>
              <a:pPr>
                <a:defRPr/>
              </a:pPr>
              <a:t>‹#›</a:t>
            </a:fld>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1F009A7-B60D-4F08-8940-4970FD585632}" type="slidenum">
              <a:rPr lang="en-US"/>
              <a:pPr>
                <a:defRPr/>
              </a:pPr>
              <a:t>‹#›</a:t>
            </a:fld>
            <a:endParaRPr lang="en-US" dirty="0"/>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5B71E7E-DDD0-466A-AF6D-E11B0E488AE3}" type="slidenum">
              <a:rPr lang="en-US"/>
              <a:pPr>
                <a:defRPr/>
              </a:pPr>
              <a:t>‹#›</a:t>
            </a:fld>
            <a:endParaRPr lang="en-US" dirty="0"/>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3DBF66B8-3C68-4045-BEB8-52AED0E0B38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bwMode="ltGray">
          <a:xfrm>
            <a:off x="0" y="0"/>
            <a:ext cx="9144000" cy="1433513"/>
          </a:xfrm>
          <a:prstGeom prst="rect">
            <a:avLst/>
          </a:prstGeom>
          <a:gradFill flip="none" rotWithShape="1">
            <a:gsLst>
              <a:gs pos="69000">
                <a:srgbClr val="292929"/>
              </a:gs>
              <a:gs pos="93000">
                <a:srgbClr val="777777"/>
              </a:gs>
              <a:gs pos="100000">
                <a:srgbClr val="EAEAEA"/>
              </a:gs>
            </a:gsLst>
            <a:path path="circle">
              <a:fillToRect l="100000" t="100000"/>
            </a:path>
            <a:tileRect r="-100000" b="-100000"/>
          </a:gra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1031"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5C450BAB-0A77-4E13-8908-70039730996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54" r:id="rId4"/>
    <p:sldLayoutId id="2147484155" r:id="rId5"/>
    <p:sldLayoutId id="2147484156" r:id="rId6"/>
    <p:sldLayoutId id="2147484161" r:id="rId7"/>
    <p:sldLayoutId id="2147484162" r:id="rId8"/>
    <p:sldLayoutId id="2147484163" r:id="rId9"/>
    <p:sldLayoutId id="2147484157" r:id="rId10"/>
    <p:sldLayoutId id="2147484164" r:id="rId11"/>
  </p:sldLayoutIdLst>
  <p:transition spd="med">
    <p:fade thruBlk="1"/>
  </p:transition>
  <p:txStyles>
    <p:titleStyle>
      <a:lvl1pPr algn="l" rtl="0" eaLnBrk="0" fontAlgn="base" hangingPunct="0">
        <a:spcBef>
          <a:spcPct val="0"/>
        </a:spcBef>
        <a:spcAft>
          <a:spcPct val="0"/>
        </a:spcAft>
        <a:defRPr sz="4500" b="1" kern="1200">
          <a:solidFill>
            <a:srgbClr val="C00000"/>
          </a:solidFill>
          <a:latin typeface="+mj-lt"/>
          <a:ea typeface="+mj-ea"/>
          <a:cs typeface="+mj-cs"/>
        </a:defRPr>
      </a:lvl1pPr>
      <a:lvl2pPr algn="l" rtl="0" eaLnBrk="0" fontAlgn="base" hangingPunct="0">
        <a:spcBef>
          <a:spcPct val="0"/>
        </a:spcBef>
        <a:spcAft>
          <a:spcPct val="0"/>
        </a:spcAft>
        <a:defRPr sz="4500" b="1">
          <a:solidFill>
            <a:srgbClr val="C00000"/>
          </a:solidFill>
          <a:latin typeface="Corbel" pitchFamily="34" charset="0"/>
        </a:defRPr>
      </a:lvl2pPr>
      <a:lvl3pPr algn="l" rtl="0" eaLnBrk="0" fontAlgn="base" hangingPunct="0">
        <a:spcBef>
          <a:spcPct val="0"/>
        </a:spcBef>
        <a:spcAft>
          <a:spcPct val="0"/>
        </a:spcAft>
        <a:defRPr sz="4500" b="1">
          <a:solidFill>
            <a:srgbClr val="C00000"/>
          </a:solidFill>
          <a:latin typeface="Corbel" pitchFamily="34" charset="0"/>
        </a:defRPr>
      </a:lvl3pPr>
      <a:lvl4pPr algn="l" rtl="0" eaLnBrk="0" fontAlgn="base" hangingPunct="0">
        <a:spcBef>
          <a:spcPct val="0"/>
        </a:spcBef>
        <a:spcAft>
          <a:spcPct val="0"/>
        </a:spcAft>
        <a:defRPr sz="4500" b="1">
          <a:solidFill>
            <a:srgbClr val="C00000"/>
          </a:solidFill>
          <a:latin typeface="Corbel" pitchFamily="34" charset="0"/>
        </a:defRPr>
      </a:lvl4pPr>
      <a:lvl5pPr algn="l" rtl="0" eaLnBrk="0" fontAlgn="base" hangingPunct="0">
        <a:spcBef>
          <a:spcPct val="0"/>
        </a:spcBef>
        <a:spcAft>
          <a:spcPct val="0"/>
        </a:spcAft>
        <a:defRPr sz="4500" b="1">
          <a:solidFill>
            <a:srgbClr val="C000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setma.co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1143000"/>
          </a:xfrm>
        </p:spPr>
        <p:txBody>
          <a:bodyPr>
            <a:normAutofit fontScale="90000"/>
          </a:bodyPr>
          <a:lstStyle/>
          <a:p>
            <a:pPr eaLnBrk="1" fontAlgn="auto" hangingPunct="1">
              <a:spcAft>
                <a:spcPts val="0"/>
              </a:spcAft>
              <a:defRPr/>
            </a:pPr>
            <a:r>
              <a:rPr lang="en-US" sz="4000" dirty="0">
                <a:solidFill>
                  <a:schemeClr val="accent1">
                    <a:satMod val="150000"/>
                  </a:schemeClr>
                </a:solidFill>
              </a:rPr>
              <a:t>The Use of Business Intelligence in the 	Process of Designing Quality 	Improvement Initiatives</a:t>
            </a:r>
            <a:br>
              <a:rPr lang="en-US" sz="3200" dirty="0">
                <a:solidFill>
                  <a:schemeClr val="accent1">
                    <a:satMod val="150000"/>
                  </a:schemeClr>
                </a:solidFill>
              </a:rPr>
            </a:br>
            <a:endParaRPr lang="en-US" sz="3200" dirty="0">
              <a:solidFill>
                <a:schemeClr val="accent1">
                  <a:satMod val="150000"/>
                </a:schemeClr>
              </a:solidFill>
            </a:endParaRPr>
          </a:p>
        </p:txBody>
      </p:sp>
      <p:sp>
        <p:nvSpPr>
          <p:cNvPr id="9219" name="Rectangle 4"/>
          <p:cNvSpPr>
            <a:spLocks noChangeArrowheads="1"/>
          </p:cNvSpPr>
          <p:nvPr/>
        </p:nvSpPr>
        <p:spPr bwMode="auto">
          <a:xfrm>
            <a:off x="4279900" y="4191000"/>
            <a:ext cx="4864100" cy="646113"/>
          </a:xfrm>
          <a:prstGeom prst="rect">
            <a:avLst/>
          </a:prstGeom>
          <a:noFill/>
          <a:ln w="9525">
            <a:noFill/>
            <a:miter lim="800000"/>
            <a:headEnd/>
            <a:tailEnd/>
          </a:ln>
        </p:spPr>
        <p:txBody>
          <a:bodyPr wrap="none">
            <a:spAutoFit/>
          </a:bodyPr>
          <a:lstStyle/>
          <a:p>
            <a:pPr eaLnBrk="0" hangingPunct="0"/>
            <a:r>
              <a:rPr lang="en-US" i="1"/>
              <a:t>Dr. James L. Holly, MD</a:t>
            </a:r>
          </a:p>
          <a:p>
            <a:pPr eaLnBrk="0" hangingPunct="0"/>
            <a:r>
              <a:rPr lang="en-US" i="1"/>
              <a:t>CEO, Southeast Texas Medical Associates, LLP</a:t>
            </a:r>
          </a:p>
        </p:txBody>
      </p:sp>
      <p:pic>
        <p:nvPicPr>
          <p:cNvPr id="9220" name="Picture 5" descr="setmalogo2"/>
          <p:cNvPicPr>
            <a:picLocks noChangeAspect="1" noChangeArrowheads="1"/>
          </p:cNvPicPr>
          <p:nvPr/>
        </p:nvPicPr>
        <p:blipFill>
          <a:blip r:embed="rId2" cstate="print">
            <a:lum bright="70000" contrast="-70000"/>
            <a:grayscl/>
          </a:blip>
          <a:srcRect/>
          <a:stretch>
            <a:fillRect/>
          </a:stretch>
        </p:blipFill>
        <p:spPr bwMode="auto">
          <a:xfrm>
            <a:off x="6781800" y="152400"/>
            <a:ext cx="2133600" cy="2133600"/>
          </a:xfrm>
          <a:prstGeom prst="rect">
            <a:avLst/>
          </a:prstGeom>
          <a:noFill/>
          <a:ln w="9525">
            <a:noFill/>
            <a:miter lim="800000"/>
            <a:headEnd/>
            <a:tailEnd/>
          </a:ln>
        </p:spPr>
      </p:pic>
      <p:sp>
        <p:nvSpPr>
          <p:cNvPr id="9221" name="Rectangle 6"/>
          <p:cNvSpPr>
            <a:spLocks noChangeArrowheads="1"/>
          </p:cNvSpPr>
          <p:nvPr/>
        </p:nvSpPr>
        <p:spPr bwMode="auto">
          <a:xfrm>
            <a:off x="0" y="479425"/>
            <a:ext cx="230188" cy="260350"/>
          </a:xfrm>
          <a:prstGeom prst="rect">
            <a:avLst/>
          </a:prstGeom>
          <a:noFill/>
          <a:ln w="9525">
            <a:noFill/>
            <a:miter lim="800000"/>
            <a:headEnd/>
            <a:tailEnd/>
          </a:ln>
        </p:spPr>
        <p:txBody>
          <a:bodyPr wrap="none" anchor="ctr">
            <a:spAutoFit/>
          </a:bodyPr>
          <a:lstStyle/>
          <a:p>
            <a:pPr eaLnBrk="0" hangingPunct="0"/>
            <a:r>
              <a:rPr lang="en-US" sz="1100"/>
              <a:t> </a:t>
            </a:r>
            <a:endParaRPr lang="en-US"/>
          </a:p>
        </p:txBody>
      </p:sp>
      <p:sp>
        <p:nvSpPr>
          <p:cNvPr id="9222" name="Rectangle 4"/>
          <p:cNvSpPr>
            <a:spLocks noChangeArrowheads="1"/>
          </p:cNvSpPr>
          <p:nvPr/>
        </p:nvSpPr>
        <p:spPr bwMode="auto">
          <a:xfrm>
            <a:off x="914400" y="5562600"/>
            <a:ext cx="7299325" cy="923925"/>
          </a:xfrm>
          <a:prstGeom prst="rect">
            <a:avLst/>
          </a:prstGeom>
          <a:noFill/>
          <a:ln w="9525">
            <a:noFill/>
            <a:miter lim="800000"/>
            <a:headEnd/>
            <a:tailEnd/>
          </a:ln>
        </p:spPr>
        <p:txBody>
          <a:bodyPr wrap="none">
            <a:spAutoFit/>
          </a:bodyPr>
          <a:lstStyle/>
          <a:p>
            <a:pPr algn="ctr" eaLnBrk="0" hangingPunct="0"/>
            <a:r>
              <a:rPr lang="en-US" i="1" dirty="0"/>
              <a:t>University of Health Science Center at San Antonio School of Medicine</a:t>
            </a:r>
          </a:p>
          <a:p>
            <a:pPr algn="ctr" eaLnBrk="0" hangingPunct="0"/>
            <a:r>
              <a:rPr lang="en-US" i="1" dirty="0"/>
              <a:t>Alumni Weekend Continuing Medical Education</a:t>
            </a:r>
          </a:p>
          <a:p>
            <a:pPr algn="ctr" eaLnBrk="0" hangingPunct="0"/>
            <a:r>
              <a:rPr lang="en-US" i="1" dirty="0"/>
              <a:t>October 23, 2010</a:t>
            </a:r>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SETMA’s Model of Care</a:t>
            </a:r>
          </a:p>
        </p:txBody>
      </p:sp>
      <p:sp>
        <p:nvSpPr>
          <p:cNvPr id="7172" name="Rectangle 4"/>
          <p:cNvSpPr>
            <a:spLocks noChangeArrowheads="1"/>
          </p:cNvSpPr>
          <p:nvPr/>
        </p:nvSpPr>
        <p:spPr bwMode="auto">
          <a:xfrm>
            <a:off x="0" y="1590675"/>
            <a:ext cx="8534400" cy="3895725"/>
          </a:xfrm>
          <a:prstGeom prst="rect">
            <a:avLst/>
          </a:prstGeom>
          <a:noFill/>
          <a:ln w="9525">
            <a:noFill/>
            <a:miter lim="800000"/>
            <a:headEnd/>
            <a:tailEnd/>
          </a:ln>
          <a:effectLst/>
        </p:spPr>
        <p:txBody>
          <a:bodyPr>
            <a:spAutoFit/>
          </a:bodyPr>
          <a:lstStyle/>
          <a:p>
            <a:pPr algn="ctr" eaLnBrk="0" hangingPunct="0">
              <a:spcBef>
                <a:spcPts val="500"/>
              </a:spcBef>
              <a:spcAft>
                <a:spcPts val="500"/>
              </a:spcAft>
              <a:defRPr/>
            </a:pPr>
            <a:endParaRPr lang="en-US" sz="2800" dirty="0">
              <a:latin typeface="+mn-lt"/>
            </a:endParaRPr>
          </a:p>
          <a:p>
            <a:pPr marL="914400" indent="-457200" eaLnBrk="0" hangingPunct="0">
              <a:spcBef>
                <a:spcPts val="1000"/>
              </a:spcBef>
              <a:spcAft>
                <a:spcPts val="1000"/>
              </a:spcAft>
              <a:buFont typeface="+mj-lt"/>
              <a:buAutoNum type="arabicPeriod"/>
              <a:defRPr/>
            </a:pPr>
            <a:r>
              <a:rPr lang="en-US" sz="2800" dirty="0">
                <a:latin typeface="+mn-lt"/>
              </a:rPr>
              <a:t>Performance Tracking – one patient at a time</a:t>
            </a:r>
          </a:p>
          <a:p>
            <a:pPr marL="914400" indent="-457200" eaLnBrk="0" hangingPunct="0">
              <a:spcBef>
                <a:spcPts val="1000"/>
              </a:spcBef>
              <a:spcAft>
                <a:spcPts val="1000"/>
              </a:spcAft>
              <a:buFont typeface="+mj-lt"/>
              <a:buAutoNum type="arabicPeriod"/>
              <a:defRPr/>
            </a:pPr>
            <a:r>
              <a:rPr lang="en-US" sz="2800" dirty="0">
                <a:latin typeface="+mn-lt"/>
              </a:rPr>
              <a:t>Performance Auditing – by panel or population</a:t>
            </a:r>
          </a:p>
          <a:p>
            <a:pPr marL="914400" indent="-457200" eaLnBrk="0" hangingPunct="0">
              <a:spcBef>
                <a:spcPts val="1000"/>
              </a:spcBef>
              <a:spcAft>
                <a:spcPts val="1000"/>
              </a:spcAft>
              <a:buFont typeface="+mj-lt"/>
              <a:buAutoNum type="arabicPeriod"/>
              <a:defRPr/>
            </a:pPr>
            <a:r>
              <a:rPr lang="en-US" sz="2800" dirty="0">
                <a:latin typeface="+mn-lt"/>
              </a:rPr>
              <a:t>Analysis of Provider Performance Data</a:t>
            </a:r>
          </a:p>
          <a:p>
            <a:pPr marL="914400" indent="-457200" eaLnBrk="0" hangingPunct="0">
              <a:spcBef>
                <a:spcPts val="1000"/>
              </a:spcBef>
              <a:spcAft>
                <a:spcPts val="1000"/>
              </a:spcAft>
              <a:buFont typeface="+mj-lt"/>
              <a:buAutoNum type="arabicPeriod"/>
              <a:defRPr/>
            </a:pPr>
            <a:r>
              <a:rPr lang="en-US" sz="2800" dirty="0">
                <a:latin typeface="+mn-lt"/>
              </a:rPr>
              <a:t>Public Reporting by Provider Name </a:t>
            </a:r>
          </a:p>
          <a:p>
            <a:pPr marL="914400" indent="-457200" eaLnBrk="0" hangingPunct="0">
              <a:spcBef>
                <a:spcPts val="1000"/>
              </a:spcBef>
              <a:spcAft>
                <a:spcPts val="1000"/>
              </a:spcAft>
              <a:buFont typeface="+mj-lt"/>
              <a:buAutoNum type="arabicPeriod"/>
              <a:defRPr/>
            </a:pPr>
            <a:r>
              <a:rPr lang="en-US" sz="2800" dirty="0">
                <a:latin typeface="+mn-lt"/>
              </a:rPr>
              <a:t>Quality Assessment/Performance Improvement</a:t>
            </a: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 y="76200"/>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4339" name="Rectangle 4"/>
          <p:cNvSpPr>
            <a:spLocks noChangeArrowheads="1"/>
          </p:cNvSpPr>
          <p:nvPr/>
        </p:nvSpPr>
        <p:spPr bwMode="auto">
          <a:xfrm>
            <a:off x="228600" y="1676400"/>
            <a:ext cx="8534400" cy="48672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800" dirty="0">
                <a:latin typeface="+mn-lt"/>
              </a:rPr>
              <a:t>SETMA tracks  multiple Physician Consortium for Performance Improvement (PCPI) measurement sets:</a:t>
            </a:r>
          </a:p>
          <a:p>
            <a:pPr lvl="1" eaLnBrk="0" hangingPunct="0">
              <a:spcBef>
                <a:spcPts val="500"/>
              </a:spcBef>
              <a:spcAft>
                <a:spcPts val="500"/>
              </a:spcAft>
              <a:buClr>
                <a:schemeClr val="accent1"/>
              </a:buClr>
              <a:buFont typeface="Arial" charset="0"/>
              <a:buChar char="•"/>
              <a:defRPr/>
            </a:pPr>
            <a:r>
              <a:rPr lang="en-US" sz="2800" dirty="0">
                <a:latin typeface="+mn-lt"/>
              </a:rPr>
              <a:t>Chronic Stable Angina</a:t>
            </a:r>
          </a:p>
          <a:p>
            <a:pPr lvl="1" eaLnBrk="0" hangingPunct="0">
              <a:spcBef>
                <a:spcPts val="500"/>
              </a:spcBef>
              <a:spcAft>
                <a:spcPts val="500"/>
              </a:spcAft>
              <a:buClr>
                <a:schemeClr val="accent1"/>
              </a:buClr>
              <a:buFont typeface="Arial" charset="0"/>
              <a:buChar char="•"/>
              <a:defRPr/>
            </a:pPr>
            <a:r>
              <a:rPr lang="en-US" sz="2800" dirty="0">
                <a:latin typeface="+mn-lt"/>
              </a:rPr>
              <a:t>Congestive Heart Failure</a:t>
            </a:r>
          </a:p>
          <a:p>
            <a:pPr lvl="1" eaLnBrk="0" hangingPunct="0">
              <a:spcBef>
                <a:spcPts val="500"/>
              </a:spcBef>
              <a:spcAft>
                <a:spcPts val="500"/>
              </a:spcAft>
              <a:buClr>
                <a:schemeClr val="accent1"/>
              </a:buClr>
              <a:buFont typeface="Arial" charset="0"/>
              <a:buChar char="•"/>
              <a:defRPr/>
            </a:pPr>
            <a:r>
              <a:rPr lang="en-US" sz="2800" dirty="0">
                <a:latin typeface="+mn-lt"/>
              </a:rPr>
              <a:t>Diabetes</a:t>
            </a:r>
          </a:p>
          <a:p>
            <a:pPr lvl="1" eaLnBrk="0" hangingPunct="0">
              <a:spcBef>
                <a:spcPts val="500"/>
              </a:spcBef>
              <a:spcAft>
                <a:spcPts val="500"/>
              </a:spcAft>
              <a:buClr>
                <a:schemeClr val="accent1"/>
              </a:buClr>
              <a:buFont typeface="Arial" charset="0"/>
              <a:buChar char="•"/>
              <a:defRPr/>
            </a:pPr>
            <a:r>
              <a:rPr lang="en-US" sz="2800" dirty="0">
                <a:latin typeface="+mn-lt"/>
              </a:rPr>
              <a:t>Hypertension</a:t>
            </a:r>
          </a:p>
          <a:p>
            <a:pPr lvl="1" eaLnBrk="0" hangingPunct="0">
              <a:spcBef>
                <a:spcPts val="500"/>
              </a:spcBef>
              <a:spcAft>
                <a:spcPts val="500"/>
              </a:spcAft>
              <a:buClr>
                <a:schemeClr val="accent1"/>
              </a:buClr>
              <a:buFont typeface="Arial" charset="0"/>
              <a:buChar char="•"/>
              <a:defRPr/>
            </a:pPr>
            <a:r>
              <a:rPr lang="en-US" sz="2800" dirty="0">
                <a:latin typeface="+mn-lt"/>
              </a:rPr>
              <a:t>Chronic Renal Disease</a:t>
            </a:r>
          </a:p>
          <a:p>
            <a:pPr lvl="1" eaLnBrk="0" hangingPunct="0">
              <a:spcBef>
                <a:spcPts val="500"/>
              </a:spcBef>
              <a:spcAft>
                <a:spcPts val="500"/>
              </a:spcAft>
              <a:buClr>
                <a:schemeClr val="accent1"/>
              </a:buClr>
              <a:buFont typeface="Arial" charset="0"/>
              <a:buChar char="•"/>
              <a:defRPr/>
            </a:pPr>
            <a:r>
              <a:rPr lang="en-US" sz="2800" dirty="0">
                <a:latin typeface="+mn-lt"/>
              </a:rPr>
              <a:t>Weight Management</a:t>
            </a:r>
          </a:p>
          <a:p>
            <a:pPr lvl="1" eaLnBrk="0" hangingPunct="0">
              <a:spcBef>
                <a:spcPts val="500"/>
              </a:spcBef>
              <a:spcAft>
                <a:spcPts val="500"/>
              </a:spcAft>
              <a:buClr>
                <a:schemeClr val="accent1"/>
              </a:buClr>
              <a:buFont typeface="Arial" charset="0"/>
              <a:buChar char="•"/>
              <a:defRPr/>
            </a:pPr>
            <a:r>
              <a:rPr lang="en-US" sz="2800" dirty="0">
                <a:latin typeface="+mn-lt"/>
              </a:rPr>
              <a:t>Care Transitions</a:t>
            </a: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6200" y="42672"/>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5363" name="Rectangle 4"/>
          <p:cNvSpPr>
            <a:spLocks noChangeArrowheads="1"/>
          </p:cNvSpPr>
          <p:nvPr/>
        </p:nvSpPr>
        <p:spPr bwMode="auto">
          <a:xfrm>
            <a:off x="304800" y="1600200"/>
            <a:ext cx="8458200" cy="3319463"/>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also tracks the following published quality performance measure sets:</a:t>
            </a:r>
          </a:p>
          <a:p>
            <a:pPr lvl="1" eaLnBrk="0" hangingPunct="0">
              <a:spcBef>
                <a:spcPts val="500"/>
              </a:spcBef>
              <a:spcAft>
                <a:spcPts val="500"/>
              </a:spcAft>
              <a:buClr>
                <a:schemeClr val="accent1"/>
              </a:buClr>
              <a:buFont typeface="Arial" charset="0"/>
              <a:buChar char="•"/>
              <a:defRPr/>
            </a:pPr>
            <a:r>
              <a:rPr lang="en-US" sz="2400" dirty="0">
                <a:latin typeface="+mn-lt"/>
              </a:rPr>
              <a:t>HEDIS</a:t>
            </a:r>
          </a:p>
          <a:p>
            <a:pPr lvl="1" eaLnBrk="0" hangingPunct="0">
              <a:spcBef>
                <a:spcPts val="500"/>
              </a:spcBef>
              <a:spcAft>
                <a:spcPts val="500"/>
              </a:spcAft>
              <a:buClr>
                <a:schemeClr val="accent1"/>
              </a:buClr>
              <a:buFont typeface="Arial" charset="0"/>
              <a:buChar char="•"/>
              <a:defRPr/>
            </a:pPr>
            <a:r>
              <a:rPr lang="en-US" sz="2400" dirty="0">
                <a:latin typeface="+mn-lt"/>
              </a:rPr>
              <a:t>NQF</a:t>
            </a:r>
          </a:p>
          <a:p>
            <a:pPr lvl="1" eaLnBrk="0" hangingPunct="0">
              <a:spcBef>
                <a:spcPts val="500"/>
              </a:spcBef>
              <a:spcAft>
                <a:spcPts val="500"/>
              </a:spcAft>
              <a:buClr>
                <a:schemeClr val="accent1"/>
              </a:buClr>
              <a:buFont typeface="Arial" charset="0"/>
              <a:buChar char="•"/>
              <a:defRPr/>
            </a:pPr>
            <a:r>
              <a:rPr lang="en-US" sz="2400" dirty="0">
                <a:latin typeface="+mn-lt"/>
              </a:rPr>
              <a:t>AQA</a:t>
            </a:r>
          </a:p>
          <a:p>
            <a:pPr lvl="1" eaLnBrk="0" hangingPunct="0">
              <a:spcBef>
                <a:spcPts val="500"/>
              </a:spcBef>
              <a:spcAft>
                <a:spcPts val="500"/>
              </a:spcAft>
              <a:buClr>
                <a:schemeClr val="accent1"/>
              </a:buClr>
              <a:buFont typeface="Arial" charset="0"/>
              <a:buChar char="•"/>
              <a:defRPr/>
            </a:pPr>
            <a:r>
              <a:rPr lang="en-US" sz="2400" dirty="0">
                <a:latin typeface="+mn-lt"/>
              </a:rPr>
              <a:t>PQRI</a:t>
            </a:r>
          </a:p>
          <a:p>
            <a:pPr lvl="1" eaLnBrk="0" hangingPunct="0">
              <a:spcBef>
                <a:spcPts val="500"/>
              </a:spcBef>
              <a:spcAft>
                <a:spcPts val="500"/>
              </a:spcAft>
              <a:buClr>
                <a:schemeClr val="accent1"/>
              </a:buClr>
              <a:buFont typeface="Arial" charset="0"/>
              <a:buChar char="•"/>
              <a:defRPr/>
            </a:pPr>
            <a:r>
              <a:rPr lang="en-US" sz="2400" dirty="0">
                <a:latin typeface="+mn-lt"/>
              </a:rPr>
              <a:t>BTE</a:t>
            </a:r>
          </a:p>
        </p:txBody>
      </p:sp>
      <p:pic>
        <p:nvPicPr>
          <p:cNvPr id="20484" name="Picture 2"/>
          <p:cNvPicPr>
            <a:picLocks noChangeAspect="1" noChangeArrowheads="1"/>
          </p:cNvPicPr>
          <p:nvPr/>
        </p:nvPicPr>
        <p:blipFill>
          <a:blip r:embed="rId2" cstate="print"/>
          <a:srcRect/>
          <a:stretch>
            <a:fillRect/>
          </a:stretch>
        </p:blipFill>
        <p:spPr bwMode="auto">
          <a:xfrm>
            <a:off x="3733800" y="2743200"/>
            <a:ext cx="5080000" cy="3810000"/>
          </a:xfrm>
          <a:prstGeom prst="rect">
            <a:avLst/>
          </a:prstGeom>
          <a:noFill/>
          <a:ln w="9525">
            <a:noFill/>
            <a:miter lim="800000"/>
            <a:headEnd/>
            <a:tailEnd/>
          </a:ln>
        </p:spPr>
      </p:pic>
      <p:sp>
        <p:nvSpPr>
          <p:cNvPr id="15365" name="TextBox 4"/>
          <p:cNvSpPr txBox="1">
            <a:spLocks noChangeArrowheads="1"/>
          </p:cNvSpPr>
          <p:nvPr/>
        </p:nvSpPr>
        <p:spPr bwMode="auto">
          <a:xfrm>
            <a:off x="381000" y="5029200"/>
            <a:ext cx="3352800" cy="1200150"/>
          </a:xfrm>
          <a:prstGeom prst="rect">
            <a:avLst/>
          </a:prstGeom>
          <a:noFill/>
          <a:ln w="9525">
            <a:noFill/>
            <a:miter lim="800000"/>
            <a:headEnd/>
            <a:tailEnd/>
          </a:ln>
        </p:spPr>
        <p:txBody>
          <a:bodyPr>
            <a:spAutoFit/>
          </a:bodyPr>
          <a:lstStyle/>
          <a:p>
            <a:pPr eaLnBrk="0" hangingPunct="0">
              <a:defRPr/>
            </a:pPr>
            <a:r>
              <a:rPr lang="en-US" sz="2400" dirty="0">
                <a:latin typeface="+mn-lt"/>
              </a:rPr>
              <a:t>Each is available to the provider, interactively at each patient encounter.</a:t>
            </a: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52400" y="118872"/>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6387" name="Rectangle 4"/>
          <p:cNvSpPr>
            <a:spLocks noChangeArrowheads="1"/>
          </p:cNvSpPr>
          <p:nvPr/>
        </p:nvSpPr>
        <p:spPr bwMode="auto">
          <a:xfrm>
            <a:off x="304800" y="1455738"/>
            <a:ext cx="8534400" cy="83026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This tool allows the provider to assess comprehensive quality measures for “screening” and “prevention” of each patient.</a:t>
            </a:r>
          </a:p>
        </p:txBody>
      </p:sp>
      <p:pic>
        <p:nvPicPr>
          <p:cNvPr id="21508" name="Picture 8" descr="cid:image001.jpg@01CB28BD.E03523A0"/>
          <p:cNvPicPr>
            <a:picLocks noChangeAspect="1" noChangeArrowheads="1"/>
          </p:cNvPicPr>
          <p:nvPr/>
        </p:nvPicPr>
        <p:blipFill>
          <a:blip r:embed="rId2" cstate="print"/>
          <a:srcRect/>
          <a:stretch>
            <a:fillRect/>
          </a:stretch>
        </p:blipFill>
        <p:spPr bwMode="auto">
          <a:xfrm>
            <a:off x="1295400" y="2286000"/>
            <a:ext cx="6200775" cy="4248150"/>
          </a:xfrm>
          <a:prstGeom prst="rect">
            <a:avLst/>
          </a:prstGeom>
          <a:noFill/>
          <a:ln w="9525">
            <a:noFill/>
            <a:miter lim="800000"/>
            <a:headEnd/>
            <a:tailEnd/>
          </a:ln>
        </p:spPr>
      </p:pic>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 y="76200"/>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pic>
        <p:nvPicPr>
          <p:cNvPr id="22531" name="Picture 2"/>
          <p:cNvPicPr>
            <a:picLocks noChangeAspect="1" noChangeArrowheads="1"/>
          </p:cNvPicPr>
          <p:nvPr/>
        </p:nvPicPr>
        <p:blipFill>
          <a:blip r:embed="rId2" cstate="print"/>
          <a:srcRect/>
          <a:stretch>
            <a:fillRect/>
          </a:stretch>
        </p:blipFill>
        <p:spPr bwMode="auto">
          <a:xfrm>
            <a:off x="609600" y="1905000"/>
            <a:ext cx="7972425" cy="4495800"/>
          </a:xfrm>
          <a:prstGeom prst="rect">
            <a:avLst/>
          </a:prstGeom>
          <a:noFill/>
          <a:ln w="9525">
            <a:noFill/>
            <a:miter lim="800000"/>
            <a:headEnd/>
            <a:tailEnd/>
          </a:ln>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28600" y="118872"/>
            <a:ext cx="8229600" cy="1252728"/>
          </a:xfrm>
        </p:spPr>
        <p:txBody>
          <a:bodyPr/>
          <a:lstStyle/>
          <a:p>
            <a:pPr eaLnBrk="1" fontAlgn="auto" hangingPunct="1">
              <a:spcAft>
                <a:spcPts val="0"/>
              </a:spcAft>
              <a:defRPr/>
            </a:pPr>
            <a:r>
              <a:rPr lang="en-US" sz="3200" dirty="0">
                <a:solidFill>
                  <a:schemeClr val="accent1">
                    <a:satMod val="150000"/>
                  </a:schemeClr>
                </a:solidFill>
              </a:rPr>
              <a:t>Tracking Performance At The Point of Care</a:t>
            </a:r>
          </a:p>
        </p:txBody>
      </p:sp>
      <p:sp>
        <p:nvSpPr>
          <p:cNvPr id="18435" name="Rectangle 4"/>
          <p:cNvSpPr>
            <a:spLocks noChangeArrowheads="1"/>
          </p:cNvSpPr>
          <p:nvPr/>
        </p:nvSpPr>
        <p:spPr bwMode="auto">
          <a:xfrm>
            <a:off x="304800" y="1792288"/>
            <a:ext cx="8534400" cy="64611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3600" dirty="0">
                <a:latin typeface="+mn-lt"/>
              </a:rPr>
              <a:t>PQRI</a:t>
            </a:r>
          </a:p>
        </p:txBody>
      </p:sp>
      <p:pic>
        <p:nvPicPr>
          <p:cNvPr id="23556" name="Picture 3"/>
          <p:cNvPicPr>
            <a:picLocks noChangeAspect="1" noChangeArrowheads="1"/>
          </p:cNvPicPr>
          <p:nvPr/>
        </p:nvPicPr>
        <p:blipFill>
          <a:blip r:embed="rId2" cstate="print"/>
          <a:srcRect/>
          <a:stretch>
            <a:fillRect/>
          </a:stretch>
        </p:blipFill>
        <p:spPr bwMode="auto">
          <a:xfrm>
            <a:off x="1752600" y="1752600"/>
            <a:ext cx="7097713" cy="4495800"/>
          </a:xfrm>
          <a:prstGeom prst="rect">
            <a:avLst/>
          </a:prstGeom>
          <a:noFill/>
          <a:ln w="9525">
            <a:noFill/>
            <a:miter lim="800000"/>
            <a:headEnd/>
            <a:tailEnd/>
          </a:ln>
        </p:spPr>
      </p:pic>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Clusters and Galaxies</a:t>
            </a:r>
          </a:p>
        </p:txBody>
      </p:sp>
      <p:sp>
        <p:nvSpPr>
          <p:cNvPr id="24579" name="Content Placeholder 2"/>
          <p:cNvSpPr>
            <a:spLocks noGrp="1"/>
          </p:cNvSpPr>
          <p:nvPr>
            <p:ph idx="1"/>
          </p:nvPr>
        </p:nvSpPr>
        <p:spPr/>
        <p:txBody>
          <a:bodyPr/>
          <a:lstStyle/>
          <a:p>
            <a:pPr eaLnBrk="1" hangingPunct="1"/>
            <a:endParaRPr lang="en-US" sz="2400"/>
          </a:p>
          <a:p>
            <a:pPr eaLnBrk="1" hangingPunct="1"/>
            <a:r>
              <a:rPr lang="en-US" sz="2400"/>
              <a:t>A “</a:t>
            </a:r>
            <a:r>
              <a:rPr lang="en-US" sz="2400" i="1"/>
              <a:t>cluster</a:t>
            </a:r>
            <a:r>
              <a:rPr lang="en-US" sz="2400"/>
              <a:t>” is seven or more quality metrics for a single condition, i.e., diabetes, hypertension, etc.</a:t>
            </a:r>
          </a:p>
          <a:p>
            <a:pPr eaLnBrk="1" hangingPunct="1"/>
            <a:endParaRPr lang="en-US" sz="2400"/>
          </a:p>
          <a:p>
            <a:pPr eaLnBrk="1" hangingPunct="1"/>
            <a:r>
              <a:rPr lang="en-US" sz="2400"/>
              <a:t>A “</a:t>
            </a:r>
            <a:r>
              <a:rPr lang="en-US" sz="2400" i="1"/>
              <a:t>galaxy</a:t>
            </a:r>
            <a:r>
              <a:rPr lang="en-US" sz="2400"/>
              <a:t>” is multiple clusters for the same patient, i.e., diabetes, hypertension, lipids, CHF, etc.</a:t>
            </a:r>
          </a:p>
          <a:p>
            <a:pPr eaLnBrk="1" hangingPunct="1"/>
            <a:endParaRPr lang="en-US" sz="2400"/>
          </a:p>
          <a:p>
            <a:pPr eaLnBrk="1" hangingPunct="1"/>
            <a:r>
              <a:rPr lang="en-US" sz="2400"/>
              <a:t>Fulfilling a single or a few quality metrics does not change outcomes, but fulfilling “clusters” and “galaxies” of metrics at the point-of-care can and </a:t>
            </a:r>
            <a:r>
              <a:rPr lang="en-US" sz="2400" i="1"/>
              <a:t>will</a:t>
            </a:r>
            <a:r>
              <a:rPr lang="en-US" sz="2400"/>
              <a:t> change outcomes.</a:t>
            </a:r>
          </a:p>
          <a:p>
            <a:pPr eaLnBrk="1" hangingPunct="1"/>
            <a:endParaRPr lang="en-US" sz="2400"/>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 y="155448"/>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5603" name="Content Placeholder 7" descr="Diabetes Final.JPG"/>
          <p:cNvPicPr>
            <a:picLocks noGrp="1" noChangeAspect="1"/>
          </p:cNvPicPr>
          <p:nvPr>
            <p:ph idx="1"/>
          </p:nvPr>
        </p:nvPicPr>
        <p:blipFill>
          <a:blip r:embed="rId2" cstate="print"/>
          <a:srcRect/>
          <a:stretch>
            <a:fillRect/>
          </a:stretch>
        </p:blipFill>
        <p:spPr>
          <a:xfrm>
            <a:off x="1371600" y="1676400"/>
            <a:ext cx="6521450" cy="5083175"/>
          </a:xfrm>
        </p:spPr>
      </p:pic>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26627" name="Content Placeholder 4" descr="Galaxy Final.JPG"/>
          <p:cNvPicPr>
            <a:picLocks noGrp="1" noChangeAspect="1"/>
          </p:cNvPicPr>
          <p:nvPr>
            <p:ph idx="1"/>
          </p:nvPr>
        </p:nvPicPr>
        <p:blipFill>
          <a:blip r:embed="rId2" cstate="print"/>
          <a:srcRect/>
          <a:stretch>
            <a:fillRect/>
          </a:stretch>
        </p:blipFill>
        <p:spPr>
          <a:xfrm>
            <a:off x="1524000" y="1600200"/>
            <a:ext cx="6056313" cy="5040313"/>
          </a:xfrm>
        </p:spPr>
      </p:pic>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6200" y="118872"/>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5603" name="TextBox 3"/>
          <p:cNvSpPr txBox="1">
            <a:spLocks noChangeArrowheads="1"/>
          </p:cNvSpPr>
          <p:nvPr/>
        </p:nvSpPr>
        <p:spPr bwMode="auto">
          <a:xfrm>
            <a:off x="533400" y="1905000"/>
            <a:ext cx="8382000" cy="4524375"/>
          </a:xfrm>
          <a:prstGeom prst="rect">
            <a:avLst/>
          </a:prstGeom>
          <a:noFill/>
          <a:ln w="9525">
            <a:noFill/>
            <a:miter lim="800000"/>
            <a:headEnd/>
            <a:tailEnd/>
          </a:ln>
        </p:spPr>
        <p:txBody>
          <a:bodyPr>
            <a:spAutoFit/>
          </a:bodyPr>
          <a:lstStyle/>
          <a:p>
            <a:pPr>
              <a:defRPr/>
            </a:pPr>
            <a:r>
              <a:rPr lang="en-US" sz="3600" dirty="0">
                <a:latin typeface="+mn-lt"/>
              </a:rPr>
              <a:t>Unlike a single metric, such as “was the blood pressure taken,” which will not improve care, fulfilling and then auditing a “cluster” or a “galaxy of clusters” in the care of a patient </a:t>
            </a:r>
            <a:r>
              <a:rPr lang="en-US" sz="3600" b="1" i="1" dirty="0">
                <a:latin typeface="+mn-lt"/>
              </a:rPr>
              <a:t>will</a:t>
            </a:r>
            <a:r>
              <a:rPr lang="en-US" sz="3600" dirty="0">
                <a:latin typeface="+mn-lt"/>
              </a:rPr>
              <a:t> improve treatment outcomes and </a:t>
            </a:r>
            <a:r>
              <a:rPr lang="en-US" sz="3600" b="1" i="1" dirty="0">
                <a:latin typeface="+mn-lt"/>
              </a:rPr>
              <a:t>will</a:t>
            </a:r>
            <a:r>
              <a:rPr lang="en-US" sz="3600" dirty="0">
                <a:latin typeface="+mn-lt"/>
              </a:rPr>
              <a:t> result in quality care.</a:t>
            </a:r>
          </a:p>
          <a:p>
            <a:pPr>
              <a:defRPr/>
            </a:pPr>
            <a:endParaRPr lang="en-US" sz="3600" dirty="0">
              <a:latin typeface="+mn-lt"/>
            </a:endParaRPr>
          </a:p>
          <a:p>
            <a:pPr>
              <a:defRPr/>
            </a:pPr>
            <a:endParaRPr lang="en-US" sz="3600" dirty="0">
              <a:latin typeface="+mn-lt"/>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About SETMA</a:t>
            </a:r>
          </a:p>
        </p:txBody>
      </p:sp>
      <p:sp>
        <p:nvSpPr>
          <p:cNvPr id="3" name="Content Placeholder 2"/>
          <p:cNvSpPr>
            <a:spLocks noGrp="1"/>
          </p:cNvSpPr>
          <p:nvPr>
            <p:ph idx="1"/>
          </p:nvPr>
        </p:nvSpPr>
        <p:spPr/>
        <p:txBody>
          <a:bodyPr rtlCol="0">
            <a:normAutofit fontScale="92500" lnSpcReduction="10000"/>
          </a:bodyPr>
          <a:lstStyle/>
          <a:p>
            <a:pPr marL="438912" indent="-320040" eaLnBrk="1" fontAlgn="auto" hangingPunct="1">
              <a:spcBef>
                <a:spcPts val="0"/>
              </a:spcBef>
              <a:spcAft>
                <a:spcPts val="0"/>
              </a:spcAft>
              <a:buFont typeface="Wingdings 2" pitchFamily="18" charset="2"/>
              <a:buNone/>
              <a:defRPr/>
            </a:pPr>
            <a:r>
              <a:rPr lang="en-US" sz="2400" dirty="0"/>
              <a:t>Southeast Texas Medical Associates, LLP (SETMA) was</a:t>
            </a:r>
          </a:p>
          <a:p>
            <a:pPr marL="438912" indent="-320040" eaLnBrk="1" fontAlgn="auto" hangingPunct="1">
              <a:spcBef>
                <a:spcPts val="0"/>
              </a:spcBef>
              <a:spcAft>
                <a:spcPts val="0"/>
              </a:spcAft>
              <a:buFont typeface="Wingdings 2" pitchFamily="18" charset="2"/>
              <a:buNone/>
              <a:defRPr/>
            </a:pPr>
            <a:r>
              <a:rPr lang="en-US" sz="2400" dirty="0"/>
              <a:t>founded August 1, 1995.</a:t>
            </a:r>
          </a:p>
          <a:p>
            <a:pPr marL="438912" indent="-320040" eaLnBrk="1" fontAlgn="auto" hangingPunct="1">
              <a:spcBef>
                <a:spcPts val="0"/>
              </a:spcBef>
              <a:spcAft>
                <a:spcPts val="0"/>
              </a:spcAft>
              <a:buFont typeface="Wingdings 2"/>
              <a:buChar char=""/>
              <a:defRPr/>
            </a:pPr>
            <a:endParaRPr lang="en-US" sz="2400" dirty="0"/>
          </a:p>
          <a:p>
            <a:pPr marL="438912" indent="-320040" eaLnBrk="1" fontAlgn="auto" hangingPunct="1">
              <a:spcBef>
                <a:spcPts val="0"/>
              </a:spcBef>
              <a:spcAft>
                <a:spcPts val="0"/>
              </a:spcAft>
              <a:buFont typeface="Wingdings 2" pitchFamily="18" charset="2"/>
              <a:buNone/>
              <a:defRPr/>
            </a:pPr>
            <a:r>
              <a:rPr lang="en-US" sz="2400" dirty="0"/>
              <a:t>SETMA currently has 29 healthcare providers in the following</a:t>
            </a:r>
          </a:p>
          <a:p>
            <a:pPr marL="438912" indent="-320040" eaLnBrk="1" fontAlgn="auto" hangingPunct="1">
              <a:spcBef>
                <a:spcPts val="0"/>
              </a:spcBef>
              <a:spcAft>
                <a:spcPts val="0"/>
              </a:spcAft>
              <a:buFont typeface="Wingdings 2" pitchFamily="18" charset="2"/>
              <a:buNone/>
              <a:defRPr/>
            </a:pPr>
            <a:r>
              <a:rPr lang="en-US" sz="2400" dirty="0"/>
              <a:t>specialties:</a:t>
            </a:r>
          </a:p>
          <a:p>
            <a:pPr marL="438912" indent="-320040" eaLnBrk="1" fontAlgn="auto" hangingPunct="1">
              <a:spcBef>
                <a:spcPts val="0"/>
              </a:spcBef>
              <a:spcAft>
                <a:spcPts val="0"/>
              </a:spcAft>
              <a:buFont typeface="Wingdings 2" pitchFamily="18" charset="2"/>
              <a:buNone/>
              <a:defRPr/>
            </a:pPr>
            <a:endParaRPr lang="en-US" sz="2400" dirty="0"/>
          </a:p>
          <a:p>
            <a:pPr marL="914400" indent="-320040" eaLnBrk="1" fontAlgn="auto" hangingPunct="1">
              <a:spcBef>
                <a:spcPts val="0"/>
              </a:spcBef>
              <a:spcAft>
                <a:spcPts val="0"/>
              </a:spcAft>
              <a:buFont typeface="Wingdings 2"/>
              <a:buChar char=""/>
              <a:defRPr/>
            </a:pPr>
            <a:r>
              <a:rPr lang="en-US" sz="2400" dirty="0"/>
              <a:t>Internal Medicine</a:t>
            </a:r>
          </a:p>
          <a:p>
            <a:pPr marL="914400" indent="-320040" eaLnBrk="1" fontAlgn="auto" hangingPunct="1">
              <a:spcBef>
                <a:spcPts val="0"/>
              </a:spcBef>
              <a:spcAft>
                <a:spcPts val="0"/>
              </a:spcAft>
              <a:buFont typeface="Wingdings 2"/>
              <a:buChar char=""/>
              <a:defRPr/>
            </a:pPr>
            <a:r>
              <a:rPr lang="en-US" sz="2400" dirty="0"/>
              <a:t>Family Practice</a:t>
            </a:r>
          </a:p>
          <a:p>
            <a:pPr marL="914400" indent="-320040" eaLnBrk="1" fontAlgn="auto" hangingPunct="1">
              <a:spcBef>
                <a:spcPts val="0"/>
              </a:spcBef>
              <a:spcAft>
                <a:spcPts val="0"/>
              </a:spcAft>
              <a:buFont typeface="Wingdings 2"/>
              <a:buChar char=""/>
              <a:defRPr/>
            </a:pPr>
            <a:r>
              <a:rPr lang="en-US" sz="2400" dirty="0"/>
              <a:t>Pediatrics</a:t>
            </a:r>
          </a:p>
          <a:p>
            <a:pPr marL="914400" indent="-320040" eaLnBrk="1" fontAlgn="auto" hangingPunct="1">
              <a:spcBef>
                <a:spcPts val="0"/>
              </a:spcBef>
              <a:spcAft>
                <a:spcPts val="0"/>
              </a:spcAft>
              <a:buFont typeface="Wingdings 2"/>
              <a:buChar char=""/>
              <a:defRPr/>
            </a:pPr>
            <a:r>
              <a:rPr lang="en-US" sz="2400" dirty="0"/>
              <a:t>Nurse Practitioners</a:t>
            </a:r>
          </a:p>
          <a:p>
            <a:pPr marL="914400" indent="-320040" eaLnBrk="1" fontAlgn="auto" hangingPunct="1">
              <a:spcBef>
                <a:spcPts val="0"/>
              </a:spcBef>
              <a:spcAft>
                <a:spcPts val="0"/>
              </a:spcAft>
              <a:buFont typeface="Wingdings 2"/>
              <a:buChar char=""/>
              <a:defRPr/>
            </a:pPr>
            <a:r>
              <a:rPr lang="en-US" sz="2400" dirty="0"/>
              <a:t>Cardiology</a:t>
            </a:r>
          </a:p>
          <a:p>
            <a:pPr marL="914400" indent="-320040" eaLnBrk="1" fontAlgn="auto" hangingPunct="1">
              <a:spcBef>
                <a:spcPts val="0"/>
              </a:spcBef>
              <a:spcAft>
                <a:spcPts val="0"/>
              </a:spcAft>
              <a:buFont typeface="Wingdings 2"/>
              <a:buChar char=""/>
              <a:defRPr/>
            </a:pPr>
            <a:r>
              <a:rPr lang="en-US" sz="2400" dirty="0"/>
              <a:t>Neurology</a:t>
            </a:r>
          </a:p>
          <a:p>
            <a:pPr marL="914400" indent="-320040" eaLnBrk="1" fontAlgn="auto" hangingPunct="1">
              <a:spcBef>
                <a:spcPts val="0"/>
              </a:spcBef>
              <a:spcAft>
                <a:spcPts val="0"/>
              </a:spcAft>
              <a:buFont typeface="Wingdings 2"/>
              <a:buChar char=""/>
              <a:defRPr/>
            </a:pPr>
            <a:r>
              <a:rPr lang="en-US" sz="2400" dirty="0"/>
              <a:t>Infectious Disease</a:t>
            </a:r>
          </a:p>
          <a:p>
            <a:pPr marL="914400" indent="-320040" eaLnBrk="1" fontAlgn="auto" hangingPunct="1">
              <a:spcBef>
                <a:spcPts val="0"/>
              </a:spcBef>
              <a:spcAft>
                <a:spcPts val="0"/>
              </a:spcAft>
              <a:buFont typeface="Wingdings 2"/>
              <a:buChar char=""/>
              <a:defRPr/>
            </a:pPr>
            <a:r>
              <a:rPr lang="en-US" sz="2400" dirty="0"/>
              <a:t>Ophthalmology</a:t>
            </a: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6627" name="TextBox 3"/>
          <p:cNvSpPr txBox="1">
            <a:spLocks noChangeArrowheads="1"/>
          </p:cNvSpPr>
          <p:nvPr/>
        </p:nvSpPr>
        <p:spPr bwMode="auto">
          <a:xfrm>
            <a:off x="76200" y="1835150"/>
            <a:ext cx="3810000" cy="4032250"/>
          </a:xfrm>
          <a:prstGeom prst="rect">
            <a:avLst/>
          </a:prstGeom>
          <a:noFill/>
          <a:ln w="9525">
            <a:noFill/>
            <a:miter lim="800000"/>
            <a:headEnd/>
            <a:tailEnd/>
          </a:ln>
        </p:spPr>
        <p:txBody>
          <a:bodyPr>
            <a:spAutoFit/>
          </a:bodyPr>
          <a:lstStyle/>
          <a:p>
            <a:pPr>
              <a:defRPr/>
            </a:pPr>
            <a:r>
              <a:rPr lang="en-US" sz="3200" dirty="0">
                <a:latin typeface="+mn-lt"/>
              </a:rPr>
              <a:t>What is most often missing in quality improvement initiative is real-time, auditing with comparative display of results, and public reporting.</a:t>
            </a:r>
          </a:p>
        </p:txBody>
      </p:sp>
      <p:pic>
        <p:nvPicPr>
          <p:cNvPr id="28676" name="Picture 5"/>
          <p:cNvPicPr>
            <a:picLocks noChangeAspect="1" noChangeArrowheads="1"/>
          </p:cNvPicPr>
          <p:nvPr/>
        </p:nvPicPr>
        <p:blipFill>
          <a:blip r:embed="rId2" cstate="print"/>
          <a:srcRect/>
          <a:stretch>
            <a:fillRect/>
          </a:stretch>
        </p:blipFill>
        <p:spPr bwMode="auto">
          <a:xfrm>
            <a:off x="3886200" y="1828800"/>
            <a:ext cx="5114925" cy="4524375"/>
          </a:xfrm>
          <a:prstGeom prst="rect">
            <a:avLst/>
          </a:prstGeom>
          <a:noFill/>
          <a:ln w="9525">
            <a:noFill/>
            <a:miter lim="800000"/>
            <a:headEnd/>
            <a:tailEnd/>
          </a:ln>
        </p:spPr>
      </p:pic>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52400" y="118872"/>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27651" name="Rectangle 4"/>
          <p:cNvSpPr>
            <a:spLocks noChangeArrowheads="1"/>
          </p:cNvSpPr>
          <p:nvPr/>
        </p:nvSpPr>
        <p:spPr bwMode="auto">
          <a:xfrm>
            <a:off x="304800" y="1898650"/>
            <a:ext cx="8534400" cy="3816350"/>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SETMA employed Business Intelligence (BI) software to audit provider performance and compliance.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SETMA’s BI Project allows all providers to:</a:t>
            </a:r>
          </a:p>
          <a:p>
            <a:pPr marL="914400" lvl="1" indent="-457200" eaLnBrk="0" hangingPunct="0">
              <a:spcBef>
                <a:spcPts val="500"/>
              </a:spcBef>
              <a:spcAft>
                <a:spcPts val="500"/>
              </a:spcAft>
              <a:buFont typeface="Impact" pitchFamily="34" charset="0"/>
              <a:buAutoNum type="arabicPeriod"/>
              <a:defRPr/>
            </a:pPr>
            <a:r>
              <a:rPr lang="en-US" sz="2400" dirty="0">
                <a:latin typeface="+mn-lt"/>
              </a:rPr>
              <a:t>Display their performance for their entire patient base</a:t>
            </a:r>
          </a:p>
          <a:p>
            <a:pPr marL="914400" lvl="1" indent="-457200" eaLnBrk="0" hangingPunct="0">
              <a:spcBef>
                <a:spcPts val="500"/>
              </a:spcBef>
              <a:spcAft>
                <a:spcPts val="500"/>
              </a:spcAft>
              <a:buFont typeface="Impact" pitchFamily="34" charset="0"/>
              <a:buAutoNum type="arabicPeriod"/>
              <a:defRPr/>
            </a:pPr>
            <a:r>
              <a:rPr lang="en-US" sz="2400" dirty="0">
                <a:latin typeface="+mn-lt"/>
              </a:rPr>
              <a:t>Compare their performance to all practice providers</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outcome trends to identify areas for improvement</a:t>
            </a:r>
          </a:p>
          <a:p>
            <a:pPr marL="914400" lvl="1" indent="-457200" eaLnBrk="0" hangingPunct="0">
              <a:spcBef>
                <a:spcPts val="500"/>
              </a:spcBef>
              <a:spcAft>
                <a:spcPts val="500"/>
              </a:spcAft>
              <a:buFont typeface="Impact" pitchFamily="34" charset="0"/>
              <a:buAutoNum type="arabicPeriod"/>
              <a:defRPr/>
            </a:pPr>
            <a:r>
              <a:rPr lang="en-US" sz="2400" dirty="0">
                <a:latin typeface="+mn-lt"/>
              </a:rPr>
              <a:t>See this at the point-of-care</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30723" name="Content Placeholder 2"/>
          <p:cNvSpPr>
            <a:spLocks noGrp="1"/>
          </p:cNvSpPr>
          <p:nvPr>
            <p:ph idx="1"/>
          </p:nvPr>
        </p:nvSpPr>
        <p:spPr>
          <a:xfrm>
            <a:off x="228600" y="1905000"/>
            <a:ext cx="8915400" cy="4495800"/>
          </a:xfrm>
        </p:spPr>
        <p:txBody>
          <a:bodyPr/>
          <a:lstStyle/>
          <a:p>
            <a:pPr eaLnBrk="1" hangingPunct="1"/>
            <a:r>
              <a:rPr lang="en-US"/>
              <a:t>SETMA contracted with a Business Intelligence consulting firm to build our auditing tools.</a:t>
            </a:r>
          </a:p>
          <a:p>
            <a:pPr eaLnBrk="1" hangingPunct="1"/>
            <a:endParaRPr lang="en-US"/>
          </a:p>
          <a:p>
            <a:pPr eaLnBrk="1" hangingPunct="1"/>
            <a:r>
              <a:rPr lang="en-US"/>
              <a:t>The consultants designed a data warehouse to minimize the impact on our production servers.</a:t>
            </a:r>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
        <p:nvSpPr>
          <p:cNvPr id="31747" name="Content Placeholder 2"/>
          <p:cNvSpPr>
            <a:spLocks noGrp="1"/>
          </p:cNvSpPr>
          <p:nvPr>
            <p:ph idx="1"/>
          </p:nvPr>
        </p:nvSpPr>
        <p:spPr>
          <a:xfrm>
            <a:off x="228600" y="1676400"/>
            <a:ext cx="8534400" cy="5257800"/>
          </a:xfrm>
        </p:spPr>
        <p:txBody>
          <a:bodyPr/>
          <a:lstStyle/>
          <a:p>
            <a:pPr eaLnBrk="1" hangingPunct="1"/>
            <a:r>
              <a:rPr lang="en-US"/>
              <a:t>The consultant used SQL Server Integration Services (SSIS) to clean and scrub the hundreds of data points we needed for our  audit rather than having to process the millions of data points contained in our EHR.</a:t>
            </a:r>
          </a:p>
          <a:p>
            <a:pPr eaLnBrk="1" hangingPunct="1"/>
            <a:endParaRPr lang="en-US"/>
          </a:p>
          <a:p>
            <a:pPr eaLnBrk="1" hangingPunct="1"/>
            <a:r>
              <a:rPr lang="en-US"/>
              <a:t>SSIS scrubs and preloads our EHR data into the warehouse, which gives us both speed in reporting and confidence in the results in our Business Intelligence reports.</a:t>
            </a: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32771" name="Picture 3"/>
          <p:cNvPicPr>
            <a:picLocks noChangeAspect="1" noChangeArrowheads="1"/>
          </p:cNvPicPr>
          <p:nvPr/>
        </p:nvPicPr>
        <p:blipFill>
          <a:blip r:embed="rId2" cstate="print"/>
          <a:srcRect/>
          <a:stretch>
            <a:fillRect/>
          </a:stretch>
        </p:blipFill>
        <p:spPr bwMode="auto">
          <a:xfrm>
            <a:off x="381000" y="1981200"/>
            <a:ext cx="8610600" cy="3562350"/>
          </a:xfrm>
          <a:prstGeom prst="rect">
            <a:avLst/>
          </a:prstGeom>
          <a:noFill/>
          <a:ln w="9525">
            <a:noFill/>
            <a:miter lim="800000"/>
            <a:headEnd/>
            <a:tailEnd/>
          </a:ln>
        </p:spPr>
      </p:pic>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33795" name="Picture 2"/>
          <p:cNvPicPr>
            <a:picLocks noChangeAspect="1" noChangeArrowheads="1"/>
          </p:cNvPicPr>
          <p:nvPr/>
        </p:nvPicPr>
        <p:blipFill>
          <a:blip r:embed="rId2" cstate="print"/>
          <a:srcRect/>
          <a:stretch>
            <a:fillRect/>
          </a:stretch>
        </p:blipFill>
        <p:spPr bwMode="auto">
          <a:xfrm>
            <a:off x="228600" y="2133600"/>
            <a:ext cx="8667750" cy="3552825"/>
          </a:xfrm>
          <a:prstGeom prst="rect">
            <a:avLst/>
          </a:prstGeom>
          <a:noFill/>
          <a:ln w="9525">
            <a:noFill/>
            <a:miter lim="800000"/>
            <a:headEnd/>
            <a:tailEnd/>
          </a:ln>
        </p:spPr>
      </p:pic>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pic>
        <p:nvPicPr>
          <p:cNvPr id="34819" name="Picture 2"/>
          <p:cNvPicPr>
            <a:picLocks noChangeAspect="1" noChangeArrowheads="1"/>
          </p:cNvPicPr>
          <p:nvPr/>
        </p:nvPicPr>
        <p:blipFill>
          <a:blip r:embed="rId2" cstate="print"/>
          <a:srcRect/>
          <a:stretch>
            <a:fillRect/>
          </a:stretch>
        </p:blipFill>
        <p:spPr bwMode="auto">
          <a:xfrm>
            <a:off x="1066800" y="1576388"/>
            <a:ext cx="7237413" cy="5205412"/>
          </a:xfrm>
          <a:prstGeom prst="rect">
            <a:avLst/>
          </a:prstGeom>
          <a:noFill/>
          <a:ln w="9525">
            <a:noFill/>
            <a:miter lim="800000"/>
            <a:headEnd/>
            <a:tailEnd/>
          </a:ln>
        </p:spPr>
      </p:pic>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Auditing Performance After the Visit</a:t>
            </a:r>
          </a:p>
        </p:txBody>
      </p:sp>
      <p:sp>
        <p:nvSpPr>
          <p:cNvPr id="38915" name="Rectangle 4"/>
          <p:cNvSpPr>
            <a:spLocks noChangeArrowheads="1"/>
          </p:cNvSpPr>
          <p:nvPr/>
        </p:nvSpPr>
        <p:spPr bwMode="auto">
          <a:xfrm>
            <a:off x="228600" y="1436688"/>
            <a:ext cx="8534400" cy="5395912"/>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Beyond how one provider performs (tracking and auditing), SETMA looks at data as a whole (analyzing) from which to develop new strategies for improving patient care.</a:t>
            </a:r>
          </a:p>
          <a:p>
            <a:pPr eaLnBrk="0" hangingPunct="0">
              <a:spcBef>
                <a:spcPts val="500"/>
              </a:spcBef>
              <a:spcAft>
                <a:spcPts val="500"/>
              </a:spcAft>
              <a:defRPr/>
            </a:pPr>
            <a:endParaRPr lang="en-US" sz="1400" dirty="0">
              <a:latin typeface="+mn-lt"/>
            </a:endParaRPr>
          </a:p>
          <a:p>
            <a:pPr eaLnBrk="0" hangingPunct="0">
              <a:spcBef>
                <a:spcPts val="500"/>
              </a:spcBef>
              <a:spcAft>
                <a:spcPts val="500"/>
              </a:spcAft>
              <a:defRPr/>
            </a:pPr>
            <a:r>
              <a:rPr lang="en-US" sz="2400" dirty="0">
                <a:latin typeface="+mn-lt"/>
              </a:rPr>
              <a:t>We analyze patterns which may explain why one population is not to goal while another is.  Some of the parameters, we analyze are:</a:t>
            </a:r>
          </a:p>
          <a:p>
            <a:pPr lvl="1" eaLnBrk="0" hangingPunct="0">
              <a:spcBef>
                <a:spcPts val="500"/>
              </a:spcBef>
              <a:spcAft>
                <a:spcPts val="500"/>
              </a:spcAft>
              <a:buFont typeface="Arial" charset="0"/>
              <a:buChar char="•"/>
              <a:defRPr/>
            </a:pPr>
            <a:r>
              <a:rPr lang="en-US" sz="2400" dirty="0">
                <a:latin typeface="+mn-lt"/>
              </a:rPr>
              <a:t>Frequency of visits</a:t>
            </a:r>
          </a:p>
          <a:p>
            <a:pPr lvl="1" eaLnBrk="0" hangingPunct="0">
              <a:spcBef>
                <a:spcPts val="500"/>
              </a:spcBef>
              <a:spcAft>
                <a:spcPts val="500"/>
              </a:spcAft>
              <a:buFont typeface="Arial" charset="0"/>
              <a:buChar char="•"/>
              <a:defRPr/>
            </a:pPr>
            <a:r>
              <a:rPr lang="en-US" sz="2400" dirty="0">
                <a:latin typeface="+mn-lt"/>
              </a:rPr>
              <a:t>Frequency of key testing</a:t>
            </a:r>
          </a:p>
          <a:p>
            <a:pPr lvl="1" eaLnBrk="0" hangingPunct="0">
              <a:spcBef>
                <a:spcPts val="500"/>
              </a:spcBef>
              <a:spcAft>
                <a:spcPts val="500"/>
              </a:spcAft>
              <a:buFont typeface="Arial" charset="0"/>
              <a:buChar char="•"/>
              <a:defRPr/>
            </a:pPr>
            <a:r>
              <a:rPr lang="en-US" sz="2400" dirty="0">
                <a:latin typeface="+mn-lt"/>
              </a:rPr>
              <a:t>Number of medications prescribed</a:t>
            </a:r>
          </a:p>
          <a:p>
            <a:pPr lvl="1" eaLnBrk="0" hangingPunct="0">
              <a:spcBef>
                <a:spcPts val="500"/>
              </a:spcBef>
              <a:spcAft>
                <a:spcPts val="500"/>
              </a:spcAft>
              <a:buFont typeface="Arial" charset="0"/>
              <a:buChar char="•"/>
              <a:defRPr/>
            </a:pPr>
            <a:r>
              <a:rPr lang="en-US" sz="2400" dirty="0">
                <a:latin typeface="+mn-lt"/>
              </a:rPr>
              <a:t>Were changes in treatments made, if patient not to goal</a:t>
            </a:r>
          </a:p>
          <a:p>
            <a:pPr lvl="1" eaLnBrk="0" hangingPunct="0">
              <a:spcBef>
                <a:spcPts val="500"/>
              </a:spcBef>
              <a:spcAft>
                <a:spcPts val="500"/>
              </a:spcAft>
              <a:buFont typeface="Arial" charset="0"/>
              <a:buChar char="•"/>
              <a:defRPr/>
            </a:pPr>
            <a:r>
              <a:rPr lang="en-US" sz="2400" dirty="0">
                <a:latin typeface="+mn-lt"/>
              </a:rPr>
              <a:t>Referrals to educational programs</a:t>
            </a:r>
          </a:p>
          <a:p>
            <a:pPr lvl="1" eaLnBrk="0" hangingPunct="0">
              <a:spcBef>
                <a:spcPts val="500"/>
              </a:spcBef>
              <a:spcAft>
                <a:spcPts val="500"/>
              </a:spcAft>
              <a:buFont typeface="Arial" charset="0"/>
              <a:buChar char="•"/>
              <a:defRPr/>
            </a:pPr>
            <a:r>
              <a:rPr lang="en-US" sz="2400" dirty="0">
                <a:latin typeface="+mn-lt"/>
              </a:rPr>
              <a:t>Etc.</a:t>
            </a: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p:cNvPicPr>
            <a:picLocks noChangeAspect="1" noChangeArrowheads="1"/>
          </p:cNvPicPr>
          <p:nvPr/>
        </p:nvPicPr>
        <p:blipFill>
          <a:blip r:embed="rId2" cstate="print"/>
          <a:srcRect/>
          <a:stretch>
            <a:fillRect/>
          </a:stretch>
        </p:blipFill>
        <p:spPr bwMode="auto">
          <a:xfrm>
            <a:off x="228600" y="1533525"/>
            <a:ext cx="8753475" cy="5248275"/>
          </a:xfrm>
          <a:prstGeom prst="rect">
            <a:avLst/>
          </a:prstGeom>
          <a:noFill/>
          <a:ln w="9525">
            <a:noFill/>
            <a:miter lim="800000"/>
            <a:headEnd/>
            <a:tailEnd/>
          </a:ln>
        </p:spPr>
      </p:pic>
      <p:sp>
        <p:nvSpPr>
          <p:cNvPr id="5" name="Title 1"/>
          <p:cNvSpPr txBox="1">
            <a:spLocks/>
          </p:cNvSpPr>
          <p:nvPr/>
        </p:nvSpPr>
        <p:spPr>
          <a:xfrm>
            <a:off x="228600" y="76200"/>
            <a:ext cx="8229600" cy="1252728"/>
          </a:xfrm>
          <a:prstGeom prst="rect">
            <a:avLst/>
          </a:prstGeom>
        </p:spPr>
        <p:txBody>
          <a:bodyPr rIns="45720" anchor="ctr">
            <a:normAutofit/>
            <a:scene3d>
              <a:camera prst="orthographicFront"/>
              <a:lightRig rig="threePt" dir="t">
                <a:rot lat="0" lon="0" rev="4800000"/>
              </a:lightRig>
            </a:scene3d>
            <a:sp3d prstMaterial="matte">
              <a:bevelT w="50800" h="10160"/>
            </a:sp3d>
          </a:bodyPr>
          <a:lstStyle/>
          <a:p>
            <a:pPr fontAlgn="auto">
              <a:spcAft>
                <a:spcPts val="0"/>
              </a:spcAft>
              <a:defRPr/>
            </a:pPr>
            <a:r>
              <a:rPr lang="en-US" sz="3600" b="1" dirty="0">
                <a:solidFill>
                  <a:schemeClr val="accent1">
                    <a:satMod val="150000"/>
                  </a:schemeClr>
                </a:solidFill>
                <a:latin typeface="+mj-lt"/>
                <a:ea typeface="+mj-ea"/>
                <a:cs typeface="+mj-cs"/>
              </a:rPr>
              <a:t>Analyzing Provider Performance</a:t>
            </a: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228600" y="1504950"/>
            <a:ext cx="8772525" cy="2305050"/>
          </a:xfrm>
          <a:prstGeom prst="rect">
            <a:avLst/>
          </a:prstGeom>
          <a:noFill/>
          <a:ln w="9525">
            <a:noFill/>
            <a:miter lim="800000"/>
            <a:headEnd/>
            <a:tailEnd/>
          </a:ln>
        </p:spPr>
      </p:pic>
      <p:pic>
        <p:nvPicPr>
          <p:cNvPr id="37891" name="Picture 5"/>
          <p:cNvPicPr>
            <a:picLocks noChangeAspect="1" noChangeArrowheads="1"/>
          </p:cNvPicPr>
          <p:nvPr/>
        </p:nvPicPr>
        <p:blipFill>
          <a:blip r:embed="rId3" cstate="print"/>
          <a:srcRect/>
          <a:stretch>
            <a:fillRect/>
          </a:stretch>
        </p:blipFill>
        <p:spPr bwMode="auto">
          <a:xfrm>
            <a:off x="3657600" y="3819525"/>
            <a:ext cx="5172075" cy="2962275"/>
          </a:xfrm>
          <a:prstGeom prst="rect">
            <a:avLst/>
          </a:prstGeom>
          <a:noFill/>
          <a:ln w="9525">
            <a:noFill/>
            <a:miter lim="800000"/>
            <a:headEnd/>
            <a:tailEnd/>
          </a:ln>
        </p:spPr>
      </p:pic>
      <p:pic>
        <p:nvPicPr>
          <p:cNvPr id="37892" name="Picture 6"/>
          <p:cNvPicPr>
            <a:picLocks noChangeAspect="1" noChangeArrowheads="1"/>
          </p:cNvPicPr>
          <p:nvPr/>
        </p:nvPicPr>
        <p:blipFill>
          <a:blip r:embed="rId4" cstate="print"/>
          <a:srcRect/>
          <a:stretch>
            <a:fillRect/>
          </a:stretch>
        </p:blipFill>
        <p:spPr bwMode="auto">
          <a:xfrm>
            <a:off x="304800" y="3838575"/>
            <a:ext cx="3200400" cy="2790825"/>
          </a:xfrm>
          <a:prstGeom prst="rect">
            <a:avLst/>
          </a:prstGeom>
          <a:noFill/>
          <a:ln w="9525">
            <a:noFill/>
            <a:miter lim="800000"/>
            <a:headEnd/>
            <a:tailEnd/>
          </a:ln>
        </p:spPr>
      </p:pic>
      <p:sp>
        <p:nvSpPr>
          <p:cNvPr id="7"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pPr eaLnBrk="1" fontAlgn="auto" hangingPunct="1">
              <a:spcAft>
                <a:spcPts val="0"/>
              </a:spcAft>
              <a:defRPr/>
            </a:pPr>
            <a:br>
              <a:rPr lang="en-US" sz="4000" dirty="0">
                <a:solidFill>
                  <a:schemeClr val="accent1">
                    <a:satMod val="150000"/>
                  </a:schemeClr>
                </a:solidFill>
              </a:rPr>
            </a:br>
            <a:r>
              <a:rPr lang="en-US" sz="4000" dirty="0">
                <a:solidFill>
                  <a:schemeClr val="accent1">
                    <a:satMod val="150000"/>
                  </a:schemeClr>
                </a:solidFill>
              </a:rPr>
              <a:t>SETMA’s Landmarks</a:t>
            </a:r>
            <a:br>
              <a:rPr lang="en-US" sz="4000" dirty="0">
                <a:solidFill>
                  <a:schemeClr val="accent1">
                    <a:satMod val="150000"/>
                  </a:schemeClr>
                </a:solidFill>
              </a:rPr>
            </a:br>
            <a:endParaRPr lang="en-US" sz="4000" dirty="0">
              <a:solidFill>
                <a:schemeClr val="accent1">
                  <a:satMod val="150000"/>
                </a:schemeClr>
              </a:solidFill>
            </a:endParaRPr>
          </a:p>
        </p:txBody>
      </p:sp>
      <p:sp>
        <p:nvSpPr>
          <p:cNvPr id="11267" name="Content Placeholder 2"/>
          <p:cNvSpPr>
            <a:spLocks noGrp="1"/>
          </p:cNvSpPr>
          <p:nvPr>
            <p:ph idx="1"/>
          </p:nvPr>
        </p:nvSpPr>
        <p:spPr>
          <a:xfrm>
            <a:off x="152400" y="1546225"/>
            <a:ext cx="8839200" cy="4625975"/>
          </a:xfrm>
        </p:spPr>
        <p:txBody>
          <a:bodyPr/>
          <a:lstStyle/>
          <a:p>
            <a:pPr eaLnBrk="1" hangingPunct="1">
              <a:lnSpc>
                <a:spcPct val="150000"/>
              </a:lnSpc>
            </a:pPr>
            <a:r>
              <a:rPr lang="en-US" sz="2400"/>
              <a:t>March 1998 – Acquired Electronic Health Records (EHR)</a:t>
            </a:r>
          </a:p>
          <a:p>
            <a:pPr eaLnBrk="1" hangingPunct="1">
              <a:lnSpc>
                <a:spcPct val="150000"/>
              </a:lnSpc>
            </a:pPr>
            <a:r>
              <a:rPr lang="en-US" sz="2400"/>
              <a:t>January 1999 – All patients seen using EMR</a:t>
            </a:r>
          </a:p>
          <a:p>
            <a:pPr eaLnBrk="1" hangingPunct="1">
              <a:lnSpc>
                <a:spcPct val="150000"/>
              </a:lnSpc>
            </a:pPr>
            <a:r>
              <a:rPr lang="en-US" sz="2400"/>
              <a:t>May 1999 – Began thinking in terms of “Electronic Patient </a:t>
            </a:r>
            <a:r>
              <a:rPr lang="en-US" sz="2400" i="1"/>
              <a:t>Management</a:t>
            </a:r>
            <a:r>
              <a:rPr lang="en-US" sz="2400"/>
              <a:t>” (EPM), rather than EHR</a:t>
            </a:r>
          </a:p>
          <a:p>
            <a:pPr eaLnBrk="1" hangingPunct="1">
              <a:lnSpc>
                <a:spcPct val="150000"/>
              </a:lnSpc>
            </a:pPr>
            <a:r>
              <a:rPr lang="en-US" sz="2400"/>
              <a:t>October 2009 – Began “Business Intelligence Project”</a:t>
            </a:r>
          </a:p>
          <a:p>
            <a:pPr eaLnBrk="1" hangingPunct="1">
              <a:lnSpc>
                <a:spcPct val="150000"/>
              </a:lnSpc>
            </a:pPr>
            <a:r>
              <a:rPr lang="en-US" sz="2400"/>
              <a:t>June 2010 – NCQA Tier 3 Patient-Centered Medical Home (PCMH)</a:t>
            </a:r>
          </a:p>
          <a:p>
            <a:pPr eaLnBrk="1" hangingPunct="1">
              <a:lnSpc>
                <a:spcPct val="150000"/>
              </a:lnSpc>
            </a:pPr>
            <a:r>
              <a:rPr lang="en-US" sz="2400"/>
              <a:t>August 2010 – Affiliate of Joslin Diabetes Center, an Affiliate of Harvard Medical School</a:t>
            </a:r>
          </a:p>
          <a:p>
            <a:pPr eaLnBrk="1" hangingPunct="1">
              <a:lnSpc>
                <a:spcPct val="150000"/>
              </a:lnSpc>
            </a:pPr>
            <a:r>
              <a:rPr lang="en-US" sz="2400"/>
              <a:t>August 2010 – NCQA Diabetes Recognition</a:t>
            </a:r>
          </a:p>
          <a:p>
            <a:pPr eaLnBrk="1" hangingPunct="1"/>
            <a:endParaRPr lang="en-US"/>
          </a:p>
          <a:p>
            <a:pPr eaLnBrk="1" hangingPunct="1">
              <a:buFontTx/>
              <a:buNone/>
            </a:pPr>
            <a:endParaRPr lang="en-US"/>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762000" y="1600200"/>
            <a:ext cx="7600950" cy="1524000"/>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228600" y="3276600"/>
            <a:ext cx="1844675" cy="3260725"/>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2286000" y="3276600"/>
            <a:ext cx="6686550" cy="3276600"/>
          </a:xfrm>
          <a:prstGeom prst="rect">
            <a:avLst/>
          </a:prstGeom>
          <a:noFill/>
          <a:ln w="9525">
            <a:noFill/>
            <a:miter lim="800000"/>
            <a:headEnd/>
            <a:tailEnd/>
          </a:ln>
        </p:spPr>
      </p:pic>
      <p:sp>
        <p:nvSpPr>
          <p:cNvPr id="7"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5"/>
          <p:cNvSpPr>
            <a:spLocks noGrp="1"/>
          </p:cNvSpPr>
          <p:nvPr>
            <p:ph idx="1"/>
          </p:nvPr>
        </p:nvSpPr>
        <p:spPr/>
        <p:txBody>
          <a:bodyPr/>
          <a:lstStyle/>
          <a:p>
            <a:pPr eaLnBrk="1" hangingPunct="1">
              <a:buFontTx/>
              <a:buNone/>
            </a:pPr>
            <a:r>
              <a:rPr lang="en-US" sz="2400"/>
              <a:t>	Raw data can be misleading.  For example, with diabetes care, a provider may have many patients with very high HgbA1cs and the same number with equally low HgbA1cs which would produce a misleadingly good average.  As a result, SETMA also measures the:</a:t>
            </a:r>
          </a:p>
          <a:p>
            <a:pPr eaLnBrk="1" hangingPunct="1"/>
            <a:endParaRPr lang="en-US" sz="2400"/>
          </a:p>
          <a:p>
            <a:pPr lvl="1" eaLnBrk="1" hangingPunct="1">
              <a:buClr>
                <a:schemeClr val="accent1"/>
              </a:buClr>
              <a:buFont typeface="Arial" charset="0"/>
              <a:buChar char="•"/>
            </a:pPr>
            <a:r>
              <a:rPr lang="en-US" sz="2400"/>
              <a:t>	Mean</a:t>
            </a:r>
          </a:p>
          <a:p>
            <a:pPr lvl="1" eaLnBrk="1" hangingPunct="1">
              <a:buClr>
                <a:schemeClr val="accent1"/>
              </a:buClr>
              <a:buFont typeface="Arial" charset="0"/>
              <a:buChar char="•"/>
            </a:pPr>
            <a:r>
              <a:rPr lang="en-US" sz="2400"/>
              <a:t>	Median</a:t>
            </a:r>
          </a:p>
          <a:p>
            <a:pPr lvl="1" eaLnBrk="1" hangingPunct="1">
              <a:buClr>
                <a:schemeClr val="accent1"/>
              </a:buClr>
              <a:buFont typeface="Arial" charset="0"/>
              <a:buChar char="•"/>
            </a:pPr>
            <a:r>
              <a:rPr lang="en-US" sz="2400"/>
              <a:t>	Mode</a:t>
            </a:r>
          </a:p>
          <a:p>
            <a:pPr lvl="1" eaLnBrk="1" hangingPunct="1">
              <a:buClr>
                <a:schemeClr val="accent1"/>
              </a:buClr>
              <a:buFont typeface="Arial" charset="0"/>
              <a:buChar char="•"/>
            </a:pPr>
            <a:r>
              <a:rPr lang="en-US" sz="2400"/>
              <a:t>	Standard Deviation</a:t>
            </a:r>
          </a:p>
        </p:txBody>
      </p:sp>
      <p:sp>
        <p:nvSpPr>
          <p:cNvPr id="5"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5"/>
          <p:cNvSpPr>
            <a:spLocks noGrp="1"/>
          </p:cNvSpPr>
          <p:nvPr>
            <p:ph idx="1"/>
          </p:nvPr>
        </p:nvSpPr>
        <p:spPr>
          <a:xfrm>
            <a:off x="228600" y="1828800"/>
            <a:ext cx="8915400" cy="4724400"/>
          </a:xfrm>
        </p:spPr>
        <p:txBody>
          <a:bodyPr/>
          <a:lstStyle/>
          <a:p>
            <a:pPr eaLnBrk="1" hangingPunct="1">
              <a:buFontTx/>
              <a:buNone/>
            </a:pPr>
            <a:r>
              <a:rPr lang="en-US" sz="2400"/>
              <a:t>SETMA’s average HgbA1c as been steadily improving for the last </a:t>
            </a:r>
          </a:p>
          <a:p>
            <a:pPr eaLnBrk="1" hangingPunct="1">
              <a:buFontTx/>
              <a:buNone/>
            </a:pPr>
            <a:r>
              <a:rPr lang="en-US" sz="2400"/>
              <a:t>10 years.  Yet, our standard deviation calculations revealed that </a:t>
            </a:r>
          </a:p>
          <a:p>
            <a:pPr eaLnBrk="1" hangingPunct="1">
              <a:buFontTx/>
              <a:buNone/>
            </a:pPr>
            <a:r>
              <a:rPr lang="en-US" sz="2400"/>
              <a:t>a subset of our patients were not being treated successfully and </a:t>
            </a:r>
          </a:p>
          <a:p>
            <a:pPr eaLnBrk="1" hangingPunct="1">
              <a:buFontTx/>
              <a:buNone/>
            </a:pPr>
            <a:r>
              <a:rPr lang="en-US" sz="2400"/>
              <a:t>were being left behind.  </a:t>
            </a:r>
          </a:p>
          <a:p>
            <a:pPr eaLnBrk="1" hangingPunct="1">
              <a:buFontTx/>
              <a:buNone/>
            </a:pPr>
            <a:endParaRPr lang="en-US" sz="2400"/>
          </a:p>
          <a:p>
            <a:pPr eaLnBrk="1" hangingPunct="1">
              <a:buFontTx/>
              <a:buNone/>
            </a:pPr>
            <a:r>
              <a:rPr lang="en-US" sz="2400"/>
              <a:t>By analyzing the standard deviation of our HgbA1c we have </a:t>
            </a:r>
          </a:p>
          <a:p>
            <a:pPr eaLnBrk="1" hangingPunct="1">
              <a:buFontTx/>
              <a:buNone/>
            </a:pPr>
            <a:r>
              <a:rPr lang="en-US" sz="2400"/>
              <a:t>been able to address the patients whose values fall far from the </a:t>
            </a:r>
          </a:p>
          <a:p>
            <a:pPr eaLnBrk="1" hangingPunct="1">
              <a:buFontTx/>
              <a:buNone/>
            </a:pPr>
            <a:r>
              <a:rPr lang="en-US" sz="2400"/>
              <a:t>average of the rest of the clinic.</a:t>
            </a:r>
          </a:p>
          <a:p>
            <a:pPr eaLnBrk="1" hangingPunct="1">
              <a:buFontTx/>
              <a:buNone/>
            </a:pPr>
            <a:endParaRPr lang="en-US" sz="2400"/>
          </a:p>
        </p:txBody>
      </p:sp>
      <p:sp>
        <p:nvSpPr>
          <p:cNvPr id="5" name="Title 1"/>
          <p:cNvSpPr>
            <a:spLocks noGrp="1"/>
          </p:cNvSpPr>
          <p:nvPr>
            <p:ph type="title"/>
          </p:nvPr>
        </p:nvSpPr>
        <p:spPr>
          <a:xfrm>
            <a:off x="228600" y="76200"/>
            <a:ext cx="8229600" cy="1252728"/>
          </a:xfrm>
        </p:spPr>
        <p:txBody>
          <a:bodyPr/>
          <a:lstStyle/>
          <a:p>
            <a:pPr eaLnBrk="1" fontAlgn="auto" hangingPunct="1">
              <a:spcAft>
                <a:spcPts val="0"/>
              </a:spcAft>
              <a:defRPr/>
            </a:pPr>
            <a:r>
              <a:rPr lang="en-US" dirty="0">
                <a:solidFill>
                  <a:schemeClr val="accent1">
                    <a:satMod val="150000"/>
                  </a:schemeClr>
                </a:solidFill>
              </a:rPr>
              <a:t>Analyzing Provider Performance</a:t>
            </a: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47107" name="Rectangle 4"/>
          <p:cNvSpPr>
            <a:spLocks noChangeArrowheads="1"/>
          </p:cNvSpPr>
          <p:nvPr/>
        </p:nvSpPr>
        <p:spPr bwMode="auto">
          <a:xfrm>
            <a:off x="228600" y="1981200"/>
            <a:ext cx="8534400" cy="404177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dirty="0">
                <a:latin typeface="+mn-lt"/>
              </a:rPr>
              <a:t>One of the most insidious problems in healthcare delivery is reported in the medical literature as “treatment inertia.”  This is caused by the natural inclination of human beings to resist change.  As a result, when a patient’s care is not to goal, often no change in treatment is made.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To help overcome this “treatment inertia,” SETMA publishes all of our provider auditing (both the good and the bad) as a means to increase the level of discomfort in the healthcare provider and encourage performance improvement.</a:t>
            </a: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49155"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43012" name="Picture 2"/>
          <p:cNvPicPr>
            <a:picLocks noChangeAspect="1" noChangeArrowheads="1"/>
          </p:cNvPicPr>
          <p:nvPr/>
        </p:nvPicPr>
        <p:blipFill>
          <a:blip r:embed="rId2" cstate="print"/>
          <a:srcRect/>
          <a:stretch>
            <a:fillRect/>
          </a:stretch>
        </p:blipFill>
        <p:spPr bwMode="auto">
          <a:xfrm>
            <a:off x="2514600" y="1524000"/>
            <a:ext cx="6276975" cy="5257800"/>
          </a:xfrm>
          <a:prstGeom prst="rect">
            <a:avLst/>
          </a:prstGeom>
          <a:noFill/>
          <a:ln w="9525">
            <a:noFill/>
            <a:miter lim="800000"/>
            <a:headEnd/>
            <a:tailEnd/>
          </a:ln>
        </p:spPr>
      </p:pic>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50179" name="Rectangle 4"/>
          <p:cNvSpPr>
            <a:spLocks noChangeArrowheads="1"/>
          </p:cNvSpPr>
          <p:nvPr/>
        </p:nvSpPr>
        <p:spPr bwMode="auto">
          <a:xfrm>
            <a:off x="152400" y="1447800"/>
            <a:ext cx="1463675" cy="1200150"/>
          </a:xfrm>
          <a:prstGeom prst="rect">
            <a:avLst/>
          </a:prstGeom>
          <a:noFill/>
          <a:ln w="9525">
            <a:noFill/>
            <a:miter lim="800000"/>
            <a:headEnd/>
            <a:tailEnd/>
          </a:ln>
        </p:spPr>
        <p:txBody>
          <a:bodyPr wrap="none">
            <a:spAutoFit/>
          </a:bodyPr>
          <a:lstStyle/>
          <a:p>
            <a:pPr eaLnBrk="0" hangingPunct="0">
              <a:defRPr/>
            </a:pPr>
            <a:r>
              <a:rPr lang="en-US" sz="2400" dirty="0">
                <a:latin typeface="+mn-lt"/>
              </a:rPr>
              <a:t>NQF </a:t>
            </a:r>
          </a:p>
          <a:p>
            <a:pPr eaLnBrk="0" hangingPunct="0">
              <a:defRPr/>
            </a:pPr>
            <a:r>
              <a:rPr lang="en-US" sz="2400" dirty="0">
                <a:latin typeface="+mn-lt"/>
              </a:rPr>
              <a:t>Diabetes </a:t>
            </a:r>
          </a:p>
          <a:p>
            <a:pPr eaLnBrk="0" hangingPunct="0">
              <a:defRPr/>
            </a:pPr>
            <a:r>
              <a:rPr lang="en-US" sz="2400" dirty="0">
                <a:latin typeface="+mn-lt"/>
              </a:rPr>
              <a:t>Measures</a:t>
            </a:r>
          </a:p>
        </p:txBody>
      </p:sp>
      <p:pic>
        <p:nvPicPr>
          <p:cNvPr id="44036" name="Picture 2"/>
          <p:cNvPicPr>
            <a:picLocks noChangeAspect="1" noChangeArrowheads="1"/>
          </p:cNvPicPr>
          <p:nvPr/>
        </p:nvPicPr>
        <p:blipFill>
          <a:blip r:embed="rId2" cstate="print"/>
          <a:srcRect/>
          <a:stretch>
            <a:fillRect/>
          </a:stretch>
        </p:blipFill>
        <p:spPr bwMode="auto">
          <a:xfrm>
            <a:off x="3048000" y="1524000"/>
            <a:ext cx="5486400" cy="5259388"/>
          </a:xfrm>
          <a:prstGeom prst="rect">
            <a:avLst/>
          </a:prstGeom>
          <a:noFill/>
          <a:ln w="9525">
            <a:noFill/>
            <a:miter lim="800000"/>
            <a:headEnd/>
            <a:tailEnd/>
          </a:ln>
        </p:spPr>
      </p:pic>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Public Reporting of Performance</a:t>
            </a:r>
          </a:p>
        </p:txBody>
      </p:sp>
      <p:sp>
        <p:nvSpPr>
          <p:cNvPr id="51203" name="Rectangle 4"/>
          <p:cNvSpPr>
            <a:spLocks noChangeArrowheads="1"/>
          </p:cNvSpPr>
          <p:nvPr/>
        </p:nvSpPr>
        <p:spPr bwMode="auto">
          <a:xfrm>
            <a:off x="152400" y="1447800"/>
            <a:ext cx="3924300" cy="461963"/>
          </a:xfrm>
          <a:prstGeom prst="rect">
            <a:avLst/>
          </a:prstGeom>
          <a:noFill/>
          <a:ln w="9525">
            <a:noFill/>
            <a:miter lim="800000"/>
            <a:headEnd/>
            <a:tailEnd/>
          </a:ln>
        </p:spPr>
        <p:txBody>
          <a:bodyPr wrap="none">
            <a:spAutoFit/>
          </a:bodyPr>
          <a:lstStyle/>
          <a:p>
            <a:pPr eaLnBrk="0" hangingPunct="0">
              <a:defRPr/>
            </a:pPr>
            <a:r>
              <a:rPr lang="en-US" sz="2400" dirty="0">
                <a:latin typeface="+mn-lt"/>
              </a:rPr>
              <a:t>NCQA Diabetes Recognition</a:t>
            </a:r>
          </a:p>
        </p:txBody>
      </p:sp>
      <p:pic>
        <p:nvPicPr>
          <p:cNvPr id="45060" name="Picture 2"/>
          <p:cNvPicPr>
            <a:picLocks noChangeAspect="1" noChangeArrowheads="1"/>
          </p:cNvPicPr>
          <p:nvPr/>
        </p:nvPicPr>
        <p:blipFill>
          <a:blip r:embed="rId2" cstate="print"/>
          <a:srcRect/>
          <a:stretch>
            <a:fillRect/>
          </a:stretch>
        </p:blipFill>
        <p:spPr bwMode="auto">
          <a:xfrm>
            <a:off x="381000" y="1981200"/>
            <a:ext cx="8534400" cy="4713288"/>
          </a:xfrm>
          <a:prstGeom prst="rect">
            <a:avLst/>
          </a:prstGeom>
          <a:noFill/>
          <a:ln w="9525">
            <a:noFill/>
            <a:miter lim="800000"/>
            <a:headEnd/>
            <a:tailEnd/>
          </a:ln>
        </p:spPr>
      </p:pic>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
        <p:nvSpPr>
          <p:cNvPr id="40963" name="Rectangle 4"/>
          <p:cNvSpPr>
            <a:spLocks noChangeArrowheads="1"/>
          </p:cNvSpPr>
          <p:nvPr/>
        </p:nvSpPr>
        <p:spPr bwMode="auto">
          <a:xfrm>
            <a:off x="304800" y="1600200"/>
            <a:ext cx="8534400" cy="4683125"/>
          </a:xfrm>
          <a:prstGeom prst="rect">
            <a:avLst/>
          </a:prstGeom>
          <a:noFill/>
          <a:ln w="9525">
            <a:noFill/>
            <a:miter lim="800000"/>
            <a:headEnd/>
            <a:tailEnd/>
          </a:ln>
        </p:spPr>
        <p:txBody>
          <a:bodyPr>
            <a:spAutoFit/>
          </a:bodyPr>
          <a:lstStyle/>
          <a:p>
            <a:pPr eaLnBrk="0" hangingPunct="0">
              <a:spcBef>
                <a:spcPts val="500"/>
              </a:spcBef>
              <a:spcAft>
                <a:spcPts val="500"/>
              </a:spcAft>
              <a:defRPr/>
            </a:pPr>
            <a:r>
              <a:rPr lang="en-US" sz="2400" b="1" dirty="0">
                <a:latin typeface="+mn-lt"/>
              </a:rPr>
              <a:t>Quality Assessment and Performance Improvement </a:t>
            </a:r>
            <a:r>
              <a:rPr lang="en-US" sz="2400" dirty="0">
                <a:latin typeface="+mn-lt"/>
              </a:rPr>
              <a:t>(QAPI) is SETMA’s roadmap for the future.  With data in hand,  we can begin to use the outcomes to design quality initiatives for our future.</a:t>
            </a:r>
          </a:p>
          <a:p>
            <a:pPr eaLnBrk="0" hangingPunct="0">
              <a:spcBef>
                <a:spcPts val="500"/>
              </a:spcBef>
              <a:spcAft>
                <a:spcPts val="500"/>
              </a:spcAft>
              <a:defRPr/>
            </a:pPr>
            <a:endParaRPr lang="en-US" sz="2400" dirty="0">
              <a:latin typeface="+mn-lt"/>
            </a:endParaRPr>
          </a:p>
          <a:p>
            <a:pPr eaLnBrk="0" hangingPunct="0">
              <a:spcBef>
                <a:spcPts val="500"/>
              </a:spcBef>
              <a:spcAft>
                <a:spcPts val="500"/>
              </a:spcAft>
              <a:defRPr/>
            </a:pPr>
            <a:r>
              <a:rPr lang="en-US" sz="2400" dirty="0">
                <a:latin typeface="+mn-lt"/>
              </a:rPr>
              <a:t>We can analyze our data to identify disparities in care between</a:t>
            </a:r>
          </a:p>
          <a:p>
            <a:pPr lvl="1" eaLnBrk="0" hangingPunct="0">
              <a:spcBef>
                <a:spcPts val="500"/>
              </a:spcBef>
              <a:spcAft>
                <a:spcPts val="500"/>
              </a:spcAft>
              <a:buClr>
                <a:schemeClr val="accent1"/>
              </a:buClr>
              <a:buFont typeface="Arial" charset="0"/>
              <a:buChar char="•"/>
              <a:defRPr/>
            </a:pPr>
            <a:r>
              <a:rPr lang="en-US" sz="2400" dirty="0">
                <a:latin typeface="+mn-lt"/>
              </a:rPr>
              <a:t>Ethnicities</a:t>
            </a:r>
          </a:p>
          <a:p>
            <a:pPr lvl="1" eaLnBrk="0" hangingPunct="0">
              <a:spcBef>
                <a:spcPts val="500"/>
              </a:spcBef>
              <a:spcAft>
                <a:spcPts val="500"/>
              </a:spcAft>
              <a:buClr>
                <a:schemeClr val="accent1"/>
              </a:buClr>
              <a:buFont typeface="Arial" charset="0"/>
              <a:buChar char="•"/>
              <a:defRPr/>
            </a:pPr>
            <a:r>
              <a:rPr lang="en-US" sz="2400" dirty="0">
                <a:latin typeface="+mn-lt"/>
              </a:rPr>
              <a:t>Socio-Economic Groups</a:t>
            </a:r>
          </a:p>
          <a:p>
            <a:pPr lvl="1" eaLnBrk="0" hangingPunct="0">
              <a:spcBef>
                <a:spcPts val="500"/>
              </a:spcBef>
              <a:spcAft>
                <a:spcPts val="500"/>
              </a:spcAft>
              <a:buClr>
                <a:schemeClr val="accent1"/>
              </a:buClr>
              <a:buFont typeface="Arial" charset="0"/>
              <a:buChar char="•"/>
              <a:defRPr/>
            </a:pPr>
            <a:r>
              <a:rPr lang="en-US" sz="2400" dirty="0">
                <a:latin typeface="+mn-lt"/>
              </a:rPr>
              <a:t>Age Groups</a:t>
            </a:r>
          </a:p>
          <a:p>
            <a:pPr lvl="1" eaLnBrk="0" hangingPunct="0">
              <a:spcBef>
                <a:spcPts val="500"/>
              </a:spcBef>
              <a:spcAft>
                <a:spcPts val="500"/>
              </a:spcAft>
              <a:buClr>
                <a:schemeClr val="accent1"/>
              </a:buClr>
              <a:buFont typeface="Arial" charset="0"/>
              <a:buChar char="•"/>
              <a:defRPr/>
            </a:pPr>
            <a:r>
              <a:rPr lang="en-US" sz="2400" dirty="0">
                <a:latin typeface="+mn-lt"/>
              </a:rPr>
              <a:t>Genders</a:t>
            </a:r>
          </a:p>
          <a:p>
            <a:pPr eaLnBrk="0" hangingPunct="0">
              <a:spcBef>
                <a:spcPts val="500"/>
              </a:spcBef>
              <a:spcAft>
                <a:spcPts val="500"/>
              </a:spcAft>
              <a:defRPr/>
            </a:pPr>
            <a:endParaRPr lang="en-US" sz="2400" dirty="0">
              <a:latin typeface="+mn-lt"/>
            </a:endParaRPr>
          </a:p>
        </p:txBody>
      </p:sp>
    </p:spTree>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Box 3"/>
          <p:cNvSpPr txBox="1">
            <a:spLocks noChangeArrowheads="1"/>
          </p:cNvSpPr>
          <p:nvPr/>
        </p:nvSpPr>
        <p:spPr bwMode="auto">
          <a:xfrm>
            <a:off x="685800" y="1676400"/>
            <a:ext cx="7924800" cy="2554288"/>
          </a:xfrm>
          <a:prstGeom prst="rect">
            <a:avLst/>
          </a:prstGeom>
          <a:noFill/>
          <a:ln w="9525">
            <a:noFill/>
            <a:miter lim="800000"/>
            <a:headEnd/>
            <a:tailEnd/>
          </a:ln>
        </p:spPr>
        <p:txBody>
          <a:bodyPr>
            <a:spAutoFit/>
          </a:bodyPr>
          <a:lstStyle/>
          <a:p>
            <a:pPr>
              <a:defRPr/>
            </a:pPr>
            <a:r>
              <a:rPr lang="en-US" sz="3200" dirty="0">
                <a:latin typeface="+mn-lt"/>
              </a:rPr>
              <a:t>SETMA’s Model of Care along with Business Intelligence Software -- this pairing of medicine and technology -- can transform the delivery of healthcare and is worthy of being adopted by others.</a:t>
            </a:r>
          </a:p>
        </p:txBody>
      </p:sp>
      <p:sp>
        <p:nvSpPr>
          <p:cNvPr id="5"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Tree>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057400"/>
            <a:ext cx="6400800" cy="3046413"/>
          </a:xfrm>
          <a:prstGeom prst="rect">
            <a:avLst/>
          </a:prstGeom>
          <a:noFill/>
        </p:spPr>
        <p:txBody>
          <a:bodyPr>
            <a:spAutoFit/>
          </a:bodyPr>
          <a:lstStyle/>
          <a:p>
            <a:pPr>
              <a:defRPr/>
            </a:pPr>
            <a:r>
              <a:rPr lang="en-US" sz="3200" dirty="0">
                <a:latin typeface="+mn-lt"/>
              </a:rPr>
              <a:t>By expanding SETMA’s </a:t>
            </a:r>
            <a:r>
              <a:rPr lang="en-US" sz="3200" i="1" dirty="0">
                <a:latin typeface="+mn-lt"/>
              </a:rPr>
              <a:t>Business Intelligence Project</a:t>
            </a:r>
            <a:r>
              <a:rPr lang="en-US" sz="3200" dirty="0">
                <a:latin typeface="+mn-lt"/>
              </a:rPr>
              <a:t>, we are also designing a quality improvement initiative for the elimination of preventable readmissions to the hospital.</a:t>
            </a:r>
          </a:p>
        </p:txBody>
      </p:sp>
      <p:sp>
        <p:nvSpPr>
          <p:cNvPr id="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Quality Assessment &amp;</a:t>
            </a:r>
            <a:br>
              <a:rPr lang="en-US" dirty="0">
                <a:solidFill>
                  <a:schemeClr val="accent1">
                    <a:satMod val="150000"/>
                  </a:schemeClr>
                </a:solidFill>
              </a:rPr>
            </a:br>
            <a:r>
              <a:rPr lang="en-US" dirty="0">
                <a:solidFill>
                  <a:schemeClr val="accent1">
                    <a:satMod val="150000"/>
                  </a:schemeClr>
                </a:solidFill>
              </a:rPr>
              <a:t>Performance Improvement</a:t>
            </a: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Systems Thinking and Health</a:t>
            </a:r>
          </a:p>
        </p:txBody>
      </p:sp>
      <p:sp>
        <p:nvSpPr>
          <p:cNvPr id="6147" name="TextBox 3"/>
          <p:cNvSpPr txBox="1">
            <a:spLocks noChangeArrowheads="1"/>
          </p:cNvSpPr>
          <p:nvPr/>
        </p:nvSpPr>
        <p:spPr bwMode="auto">
          <a:xfrm>
            <a:off x="457200" y="2209800"/>
            <a:ext cx="8382000" cy="3970338"/>
          </a:xfrm>
          <a:prstGeom prst="rect">
            <a:avLst/>
          </a:prstGeom>
          <a:noFill/>
          <a:ln w="9525">
            <a:noFill/>
            <a:miter lim="800000"/>
            <a:headEnd/>
            <a:tailEnd/>
          </a:ln>
        </p:spPr>
        <p:txBody>
          <a:bodyPr>
            <a:spAutoFit/>
          </a:bodyPr>
          <a:lstStyle/>
          <a:p>
            <a:pPr>
              <a:defRPr/>
            </a:pPr>
            <a:r>
              <a:rPr lang="en-US" sz="3600" dirty="0">
                <a:latin typeface="+mn-lt"/>
              </a:rPr>
              <a:t>“Systems-thinking” (Senge, </a:t>
            </a:r>
            <a:r>
              <a:rPr lang="en-US" sz="3600" i="1" dirty="0">
                <a:latin typeface="+mn-lt"/>
              </a:rPr>
              <a:t>The Fifth Discipline</a:t>
            </a:r>
            <a:r>
              <a:rPr lang="en-US" sz="3600" dirty="0">
                <a:latin typeface="+mn-lt"/>
              </a:rPr>
              <a:t>) and the data display designed on those principles allow the provider to “see” the patient as a whole: as a “granular portrait”, rather than as a faceless “silhouette.” </a:t>
            </a:r>
          </a:p>
          <a:p>
            <a:pPr>
              <a:defRPr/>
            </a:pPr>
            <a:endParaRPr lang="en-US" dirty="0"/>
          </a:p>
          <a:p>
            <a:pPr>
              <a:defRPr/>
            </a:pPr>
            <a:endParaRPr lang="en-US" dirty="0"/>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a:t>
            </a:r>
          </a:p>
        </p:txBody>
      </p:sp>
      <p:sp>
        <p:nvSpPr>
          <p:cNvPr id="49155" name="TextBox 3"/>
          <p:cNvSpPr txBox="1">
            <a:spLocks noChangeArrowheads="1"/>
          </p:cNvSpPr>
          <p:nvPr/>
        </p:nvSpPr>
        <p:spPr bwMode="auto">
          <a:xfrm>
            <a:off x="457200" y="1447800"/>
            <a:ext cx="8153400" cy="1508105"/>
          </a:xfrm>
          <a:prstGeom prst="rect">
            <a:avLst/>
          </a:prstGeom>
          <a:noFill/>
          <a:ln w="9525">
            <a:noFill/>
            <a:miter lim="800000"/>
            <a:headEnd/>
            <a:tailEnd/>
          </a:ln>
        </p:spPr>
        <p:txBody>
          <a:bodyPr>
            <a:spAutoFit/>
          </a:bodyPr>
          <a:lstStyle/>
          <a:p>
            <a:r>
              <a:rPr lang="en-US" sz="2000" dirty="0"/>
              <a:t>Please visit us at </a:t>
            </a:r>
            <a:r>
              <a:rPr lang="en-US" sz="2000" dirty="0">
                <a:hlinkClick r:id="rId2"/>
              </a:rPr>
              <a:t>www.jameslhollymd.com</a:t>
            </a:r>
            <a:r>
              <a:rPr lang="en-US" sz="2000" dirty="0"/>
              <a:t> where you will find all of our public reporting, electronic patient management and medical home materials.</a:t>
            </a:r>
          </a:p>
          <a:p>
            <a:endParaRPr lang="en-US" sz="3200" dirty="0"/>
          </a:p>
        </p:txBody>
      </p:sp>
      <p:pic>
        <p:nvPicPr>
          <p:cNvPr id="49156" name="Picture 3"/>
          <p:cNvPicPr>
            <a:picLocks noChangeAspect="1" noChangeArrowheads="1"/>
          </p:cNvPicPr>
          <p:nvPr/>
        </p:nvPicPr>
        <p:blipFill>
          <a:blip r:embed="rId3" cstate="print"/>
          <a:srcRect/>
          <a:stretch>
            <a:fillRect/>
          </a:stretch>
        </p:blipFill>
        <p:spPr bwMode="auto">
          <a:xfrm>
            <a:off x="685800" y="2133600"/>
            <a:ext cx="7543800" cy="4476750"/>
          </a:xfrm>
          <a:prstGeom prst="rect">
            <a:avLst/>
          </a:prstGeom>
          <a:noFill/>
          <a:ln w="9525">
            <a:noFill/>
            <a:miter lim="800000"/>
            <a:headEnd/>
            <a:tailEnd/>
          </a:ln>
        </p:spPr>
      </p:pic>
    </p:spTree>
  </p:cSld>
  <p:clrMapOvr>
    <a:masterClrMapping/>
  </p:clrMapOvr>
  <p:transitio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	</a:t>
            </a:r>
          </a:p>
        </p:txBody>
      </p:sp>
      <p:pic>
        <p:nvPicPr>
          <p:cNvPr id="50179" name="Picture 4"/>
          <p:cNvPicPr>
            <a:picLocks noGrp="1" noChangeAspect="1" noChangeArrowheads="1"/>
          </p:cNvPicPr>
          <p:nvPr>
            <p:ph idx="1"/>
          </p:nvPr>
        </p:nvPicPr>
        <p:blipFill>
          <a:blip r:embed="rId2" cstate="print"/>
          <a:srcRect/>
          <a:stretch>
            <a:fillRect/>
          </a:stretch>
        </p:blipFill>
        <p:spPr>
          <a:xfrm>
            <a:off x="457200" y="2105025"/>
            <a:ext cx="8229600" cy="3965575"/>
          </a:xfrm>
          <a:noFill/>
        </p:spPr>
      </p:pic>
    </p:spTree>
  </p:cSld>
  <p:clrMapOvr>
    <a:masterClrMapping/>
  </p:clrMapOvr>
  <p:transition spd="med">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www.jameslhollymd.com	</a:t>
            </a:r>
          </a:p>
        </p:txBody>
      </p:sp>
      <p:pic>
        <p:nvPicPr>
          <p:cNvPr id="51203" name="Picture 3"/>
          <p:cNvPicPr>
            <a:picLocks noGrp="1" noChangeAspect="1" noChangeArrowheads="1"/>
          </p:cNvPicPr>
          <p:nvPr>
            <p:ph idx="1"/>
          </p:nvPr>
        </p:nvPicPr>
        <p:blipFill>
          <a:blip r:embed="rId2" cstate="print"/>
          <a:srcRect/>
          <a:stretch>
            <a:fillRect/>
          </a:stretch>
        </p:blipFill>
        <p:spPr>
          <a:xfrm>
            <a:off x="838200" y="1600200"/>
            <a:ext cx="7467600" cy="5178425"/>
          </a:xfrm>
          <a:noFill/>
        </p:spPr>
      </p:pic>
    </p:spTree>
  </p:cSld>
  <p:clrMapOvr>
    <a:masterClrMapping/>
  </p:clrMapOvr>
  <p:transitio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solidFill>
              </a:rPr>
              <a:t>The Future</a:t>
            </a:r>
          </a:p>
        </p:txBody>
      </p:sp>
      <p:sp>
        <p:nvSpPr>
          <p:cNvPr id="4" name="TextBox 3"/>
          <p:cNvSpPr txBox="1"/>
          <p:nvPr/>
        </p:nvSpPr>
        <p:spPr>
          <a:xfrm>
            <a:off x="457200" y="2133600"/>
            <a:ext cx="7924800" cy="3540125"/>
          </a:xfrm>
          <a:prstGeom prst="rect">
            <a:avLst/>
          </a:prstGeom>
          <a:noFill/>
        </p:spPr>
        <p:txBody>
          <a:bodyPr>
            <a:spAutoFit/>
          </a:bodyPr>
          <a:lstStyle/>
          <a:p>
            <a:pPr>
              <a:defRPr/>
            </a:pPr>
            <a:r>
              <a:rPr lang="en-US" sz="3200" dirty="0">
                <a:latin typeface="+mn-lt"/>
              </a:rPr>
              <a:t>The future of quality metrics and the auditing of provider performance are constantly evolving.  SETMA’s BI Project allows us to both participate in the future and to define it; and, ultimately to pay attention to the things that matter and the things that will result in improved health for all of our patients.</a:t>
            </a: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Data Display</a:t>
            </a:r>
          </a:p>
        </p:txBody>
      </p:sp>
      <p:sp>
        <p:nvSpPr>
          <p:cNvPr id="7171" name="TextBox 3"/>
          <p:cNvSpPr txBox="1">
            <a:spLocks noChangeArrowheads="1"/>
          </p:cNvSpPr>
          <p:nvPr/>
        </p:nvSpPr>
        <p:spPr bwMode="auto">
          <a:xfrm>
            <a:off x="762000" y="2270125"/>
            <a:ext cx="7848600" cy="3140075"/>
          </a:xfrm>
          <a:prstGeom prst="rect">
            <a:avLst/>
          </a:prstGeom>
          <a:noFill/>
          <a:ln w="9525">
            <a:noFill/>
            <a:miter lim="800000"/>
            <a:headEnd/>
            <a:tailEnd/>
          </a:ln>
        </p:spPr>
        <p:txBody>
          <a:bodyPr>
            <a:spAutoFit/>
          </a:bodyPr>
          <a:lstStyle/>
          <a:p>
            <a:pPr>
              <a:defRPr/>
            </a:pPr>
            <a:r>
              <a:rPr lang="en-US" sz="3600" dirty="0">
                <a:latin typeface="+mn-lt"/>
              </a:rPr>
              <a:t>Data display can obscure effective management, if it simply presents more detail while ignoring or obscuring the dynamic interaction of one part of a biological system with another.</a:t>
            </a:r>
          </a:p>
          <a:p>
            <a:pPr>
              <a:defRPr/>
            </a:pPr>
            <a:endParaRPr lang="en-US" dirty="0">
              <a:latin typeface="+mn-lt"/>
            </a:endParaRPr>
          </a:p>
        </p:txBody>
      </p:sp>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Seeing Circles of Causality</a:t>
            </a:r>
          </a:p>
        </p:txBody>
      </p:sp>
      <p:sp>
        <p:nvSpPr>
          <p:cNvPr id="8195" name="TextBox 3"/>
          <p:cNvSpPr txBox="1">
            <a:spLocks noChangeArrowheads="1"/>
          </p:cNvSpPr>
          <p:nvPr/>
        </p:nvSpPr>
        <p:spPr bwMode="auto">
          <a:xfrm>
            <a:off x="457200" y="1752600"/>
            <a:ext cx="8229600" cy="3816350"/>
          </a:xfrm>
          <a:prstGeom prst="rect">
            <a:avLst/>
          </a:prstGeom>
          <a:noFill/>
          <a:ln w="9525">
            <a:noFill/>
            <a:miter lim="800000"/>
            <a:headEnd/>
            <a:tailEnd/>
          </a:ln>
        </p:spPr>
        <p:txBody>
          <a:bodyPr>
            <a:spAutoFit/>
          </a:bodyPr>
          <a:lstStyle/>
          <a:p>
            <a:pPr>
              <a:defRPr/>
            </a:pPr>
            <a:r>
              <a:rPr lang="en-US" sz="3200" dirty="0">
                <a:latin typeface="+mn-lt"/>
              </a:rPr>
              <a:t>“Reality is made up of circles, but we see straight lines…Western languages…are biased toward a linear view.  If we want to see system-wide interrelationships…we need a language of interrelationships, a language of circles.”</a:t>
            </a:r>
          </a:p>
          <a:p>
            <a:pPr>
              <a:defRPr/>
            </a:pPr>
            <a:endParaRPr lang="en-US" sz="3200" dirty="0">
              <a:latin typeface="+mn-lt"/>
            </a:endParaRPr>
          </a:p>
          <a:p>
            <a:pPr>
              <a:defRPr/>
            </a:pPr>
            <a:r>
              <a:rPr lang="en-US" sz="3200" dirty="0">
                <a:latin typeface="+mn-lt"/>
              </a:rPr>
              <a:t>(</a:t>
            </a:r>
            <a:r>
              <a:rPr lang="en-US" sz="3200" i="1" dirty="0">
                <a:latin typeface="+mn-lt"/>
              </a:rPr>
              <a:t>The Fifth Disciple, Dr. Peter Senge)</a:t>
            </a:r>
          </a:p>
          <a:p>
            <a:pPr>
              <a:defRPr/>
            </a:pPr>
            <a:endParaRPr lang="en-US" dirty="0">
              <a:latin typeface="+mn-lt"/>
            </a:endParaRPr>
          </a:p>
        </p:txBody>
      </p:sp>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Linear Thinking</a:t>
            </a:r>
          </a:p>
        </p:txBody>
      </p:sp>
      <p:pic>
        <p:nvPicPr>
          <p:cNvPr id="15363" name="Picture 4" descr="Chart4"/>
          <p:cNvPicPr>
            <a:picLocks noChangeAspect="1" noChangeArrowheads="1"/>
          </p:cNvPicPr>
          <p:nvPr/>
        </p:nvPicPr>
        <p:blipFill>
          <a:blip r:embed="rId2" cstate="print"/>
          <a:srcRect/>
          <a:stretch>
            <a:fillRect/>
          </a:stretch>
        </p:blipFill>
        <p:spPr bwMode="auto">
          <a:xfrm>
            <a:off x="1600200" y="1639888"/>
            <a:ext cx="5638800" cy="5141912"/>
          </a:xfrm>
          <a:prstGeom prst="rect">
            <a:avLst/>
          </a:prstGeom>
          <a:noFill/>
          <a:ln w="9525">
            <a:noFill/>
            <a:miter lim="800000"/>
            <a:headEnd/>
            <a:tailEnd/>
          </a:ln>
        </p:spPr>
      </p:pic>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386" name="Picture 9" descr="Chart3"/>
          <p:cNvPicPr>
            <a:picLocks noChangeAspect="1" noChangeArrowheads="1"/>
          </p:cNvPicPr>
          <p:nvPr/>
        </p:nvPicPr>
        <p:blipFill>
          <a:blip r:embed="rId2" cstate="print"/>
          <a:srcRect/>
          <a:stretch>
            <a:fillRect/>
          </a:stretch>
        </p:blipFill>
        <p:spPr bwMode="auto">
          <a:xfrm>
            <a:off x="762000" y="1371600"/>
            <a:ext cx="7315200" cy="5653088"/>
          </a:xfrm>
          <a:prstGeom prst="rect">
            <a:avLst/>
          </a:prstGeom>
          <a:noFill/>
          <a:ln w="9525">
            <a:noFill/>
            <a:miter lim="800000"/>
            <a:headEnd/>
            <a:tailEnd/>
          </a:ln>
        </p:spPr>
      </p:pic>
      <p:sp>
        <p:nvSpPr>
          <p:cNvPr id="10243" name="Rectangle 10"/>
          <p:cNvSpPr>
            <a:spLocks noGrp="1" noChangeArrowheads="1"/>
          </p:cNvSpPr>
          <p:nvPr>
            <p:ph type="title"/>
          </p:nvPr>
        </p:nvSpPr>
        <p:spPr/>
        <p:txBody>
          <a:bodyPr/>
          <a:lstStyle/>
          <a:p>
            <a:pPr eaLnBrk="1" fontAlgn="auto" hangingPunct="1">
              <a:spcAft>
                <a:spcPts val="0"/>
              </a:spcAft>
              <a:defRPr/>
            </a:pPr>
            <a:r>
              <a:rPr lang="en-US" dirty="0">
                <a:solidFill>
                  <a:schemeClr val="accent1">
                    <a:satMod val="150000"/>
                  </a:schemeClr>
                </a:solidFill>
              </a:rPr>
              <a:t>Circular Causality</a:t>
            </a:r>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SETMA’s Diabetes Management</a:t>
            </a:r>
          </a:p>
        </p:txBody>
      </p:sp>
      <p:pic>
        <p:nvPicPr>
          <p:cNvPr id="17411" name="Picture 5"/>
          <p:cNvPicPr>
            <a:picLocks noGrp="1" noChangeAspect="1" noChangeArrowheads="1"/>
          </p:cNvPicPr>
          <p:nvPr>
            <p:ph idx="1"/>
          </p:nvPr>
        </p:nvPicPr>
        <p:blipFill>
          <a:blip r:embed="rId2" cstate="print"/>
          <a:srcRect/>
          <a:stretch>
            <a:fillRect/>
          </a:stretch>
        </p:blipFill>
        <p:spPr>
          <a:xfrm>
            <a:off x="914400" y="1524000"/>
            <a:ext cx="7467600" cy="5233988"/>
          </a:xfrm>
          <a:noFill/>
        </p:spPr>
      </p:pic>
    </p:spTree>
  </p:cSld>
  <p:clrMapOvr>
    <a:masterClrMapping/>
  </p:clrMapOvr>
  <p:transition spd="med">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914</TotalTime>
  <Words>1413</Words>
  <Application>Microsoft Office PowerPoint</Application>
  <PresentationFormat>On-screen Show (4:3)</PresentationFormat>
  <Paragraphs>164</Paragraphs>
  <Slides>43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Corbel</vt:lpstr>
      <vt:lpstr>Impact</vt:lpstr>
      <vt:lpstr>Tahoma</vt:lpstr>
      <vt:lpstr>Wingdings</vt:lpstr>
      <vt:lpstr>Wingdings 2</vt:lpstr>
      <vt:lpstr>Wingdings 3</vt:lpstr>
      <vt:lpstr>Module</vt:lpstr>
      <vt:lpstr>The Use of Business Intelligence in the  Process of Designing Quality  Improvement Initiatives </vt:lpstr>
      <vt:lpstr>About SETMA</vt:lpstr>
      <vt:lpstr> SETMA’s Landmarks </vt:lpstr>
      <vt:lpstr>Systems Thinking and Health</vt:lpstr>
      <vt:lpstr>Data Display</vt:lpstr>
      <vt:lpstr>Seeing Circles of Causality</vt:lpstr>
      <vt:lpstr>Linear Thinking</vt:lpstr>
      <vt:lpstr>Circular Causality</vt:lpstr>
      <vt:lpstr>SETMA’s Diabetes Management</vt:lpstr>
      <vt:lpstr>SETMA’s Model of Care</vt:lpstr>
      <vt:lpstr>Tracking Performance At The Point of Care</vt:lpstr>
      <vt:lpstr>Tracking Performance At The Point of Care</vt:lpstr>
      <vt:lpstr>Tracking Performance At The Point of Care</vt:lpstr>
      <vt:lpstr>Tracking Performance At The Point of Care</vt:lpstr>
      <vt:lpstr>Tracking Performance At The Point of Care</vt:lpstr>
      <vt:lpstr>Clusters and Galaxies</vt:lpstr>
      <vt:lpstr>Auditing Performance After the Visit</vt:lpstr>
      <vt:lpstr>Auditing Performance After the Visit</vt:lpstr>
      <vt:lpstr>Auditing Performance After the Visit</vt:lpstr>
      <vt:lpstr>Auditing Performance After the Visit</vt:lpstr>
      <vt:lpstr>Auditing Performance After the Visit</vt:lpstr>
      <vt:lpstr>Auditing Performance After the Visit</vt:lpstr>
      <vt:lpstr>Analyzing Provider Performance</vt:lpstr>
      <vt:lpstr>Auditing Performance After the Visit</vt:lpstr>
      <vt:lpstr>Auditing Performance After the Visit</vt:lpstr>
      <vt:lpstr>Auditing Performance After the Visit</vt:lpstr>
      <vt:lpstr>Auditing Performance After the Visit</vt:lpstr>
      <vt:lpstr>PowerPoint Presentation</vt:lpstr>
      <vt:lpstr>Analyzing Provider Performance</vt:lpstr>
      <vt:lpstr>Analyzing Provider Performance</vt:lpstr>
      <vt:lpstr>Analyzing Provider Performance</vt:lpstr>
      <vt:lpstr>Analyzing Provider Performance</vt:lpstr>
      <vt:lpstr>Public Reporting of Performance</vt:lpstr>
      <vt:lpstr>Public Reporting of Performance</vt:lpstr>
      <vt:lpstr>Public Reporting of Performance</vt:lpstr>
      <vt:lpstr>Public Reporting of Performance</vt:lpstr>
      <vt:lpstr>Quality Assessment &amp; Performance Improvement</vt:lpstr>
      <vt:lpstr>Quality Assessment &amp; Performance Improvement</vt:lpstr>
      <vt:lpstr>Quality Assessment &amp; Performance Improvement</vt:lpstr>
      <vt:lpstr>www.jameslhollymd.com</vt:lpstr>
      <vt:lpstr>www.jameslhollymd.com </vt:lpstr>
      <vt:lpstr>www.jameslhollymd.com </vt:lpstr>
      <vt:lpstr>The Future</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NextGen Provider Workflow</dc:title>
  <dc:creator>Jonathan W. Owens</dc:creator>
  <cp:lastModifiedBy>Dale R. Fontenot</cp:lastModifiedBy>
  <cp:revision>199</cp:revision>
  <dcterms:created xsi:type="dcterms:W3CDTF">2009-12-03T17:21:13Z</dcterms:created>
  <dcterms:modified xsi:type="dcterms:W3CDTF">2020-08-23T21:27:43Z</dcterms:modified>
</cp:coreProperties>
</file>