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63"/>
  </p:notesMasterIdLst>
  <p:sldIdLst>
    <p:sldId id="256" r:id="rId2"/>
    <p:sldId id="257" r:id="rId3"/>
    <p:sldId id="258" r:id="rId4"/>
    <p:sldId id="259" r:id="rId5"/>
    <p:sldId id="260" r:id="rId6"/>
    <p:sldId id="261" r:id="rId7"/>
    <p:sldId id="315" r:id="rId8"/>
    <p:sldId id="317" r:id="rId9"/>
    <p:sldId id="318" r:id="rId10"/>
    <p:sldId id="316" r:id="rId11"/>
    <p:sldId id="319" r:id="rId12"/>
    <p:sldId id="320" r:id="rId13"/>
    <p:sldId id="32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313" r:id="rId30"/>
    <p:sldId id="278" r:id="rId31"/>
    <p:sldId id="279" r:id="rId32"/>
    <p:sldId id="280" r:id="rId33"/>
    <p:sldId id="281" r:id="rId34"/>
    <p:sldId id="282" r:id="rId35"/>
    <p:sldId id="314" r:id="rId36"/>
    <p:sldId id="283" r:id="rId37"/>
    <p:sldId id="285" r:id="rId38"/>
    <p:sldId id="286" r:id="rId39"/>
    <p:sldId id="310" r:id="rId40"/>
    <p:sldId id="287" r:id="rId41"/>
    <p:sldId id="312" r:id="rId42"/>
    <p:sldId id="288" r:id="rId43"/>
    <p:sldId id="289" r:id="rId44"/>
    <p:sldId id="290" r:id="rId45"/>
    <p:sldId id="291" r:id="rId46"/>
    <p:sldId id="292" r:id="rId47"/>
    <p:sldId id="293" r:id="rId48"/>
    <p:sldId id="294" r:id="rId49"/>
    <p:sldId id="295" r:id="rId50"/>
    <p:sldId id="296" r:id="rId51"/>
    <p:sldId id="297" r:id="rId52"/>
    <p:sldId id="308" r:id="rId53"/>
    <p:sldId id="299" r:id="rId54"/>
    <p:sldId id="300" r:id="rId55"/>
    <p:sldId id="301" r:id="rId56"/>
    <p:sldId id="302" r:id="rId57"/>
    <p:sldId id="304" r:id="rId58"/>
    <p:sldId id="309" r:id="rId59"/>
    <p:sldId id="305" r:id="rId60"/>
    <p:sldId id="306" r:id="rId61"/>
    <p:sldId id="307" r:id="rId62"/>
  </p:sldIdLst>
  <p:sldSz cx="9144000" cy="6858000" type="screen4x3"/>
  <p:notesSz cx="6858000" cy="9144000"/>
  <p:defaultTextStyle>
    <a:defPPr>
      <a:defRPr lang="en-US"/>
    </a:defPPr>
    <a:lvl1pPr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l" rtl="0" fontAlgn="base">
      <a:lnSpc>
        <a:spcPct val="90000"/>
      </a:lnSpc>
      <a:spcBef>
        <a:spcPct val="20000"/>
      </a:spcBef>
      <a:spcAft>
        <a:spcPct val="0"/>
      </a:spcAft>
      <a:buClr>
        <a:schemeClr val="tx1"/>
      </a:buClr>
      <a:buChar char="–"/>
      <a:defRPr sz="20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 Holly"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595" autoAdjust="0"/>
  </p:normalViewPr>
  <p:slideViewPr>
    <p:cSldViewPr>
      <p:cViewPr varScale="1">
        <p:scale>
          <a:sx n="81" d="100"/>
          <a:sy n="81" d="100"/>
        </p:scale>
        <p:origin x="152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a:effectLst/>
                <a:latin typeface="Arial" charset="0"/>
              </a:defRPr>
            </a:lvl1pPr>
          </a:lstStyle>
          <a:p>
            <a:endParaRPr lang="en-US"/>
          </a:p>
        </p:txBody>
      </p:sp>
      <p:sp>
        <p:nvSpPr>
          <p:cNvPr id="104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a:effectLst/>
                <a:latin typeface="Arial" charset="0"/>
              </a:defRPr>
            </a:lvl1pPr>
          </a:lstStyle>
          <a:p>
            <a:endParaRPr lang="en-US"/>
          </a:p>
        </p:txBody>
      </p:sp>
      <p:sp>
        <p:nvSpPr>
          <p:cNvPr id="104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effectLst/>
                <a:latin typeface="Arial" charset="0"/>
              </a:defRPr>
            </a:lvl1pPr>
          </a:lstStyle>
          <a:p>
            <a:endParaRPr 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effectLst/>
                <a:latin typeface="Arial" charset="0"/>
              </a:defRPr>
            </a:lvl1pPr>
          </a:lstStyle>
          <a:p>
            <a:fld id="{74035E78-385B-40CE-BBD2-11600F4E9E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7E4AC-0884-440E-9A9C-A6B0CA10A66C}" type="slidenum">
              <a:rPr lang="en-US"/>
              <a:pPr/>
              <a:t>6</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Need to trim the text on this one down A LOT!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6350"/>
            <a:ext cx="9140825" cy="6851650"/>
            <a:chOff x="0" y="4"/>
            <a:chExt cx="5758" cy="4316"/>
          </a:xfrm>
        </p:grpSpPr>
        <p:grpSp>
          <p:nvGrpSpPr>
            <p:cNvPr id="103427" name="Group 3"/>
            <p:cNvGrpSpPr>
              <a:grpSpLocks/>
            </p:cNvGrpSpPr>
            <p:nvPr/>
          </p:nvGrpSpPr>
          <p:grpSpPr bwMode="auto">
            <a:xfrm>
              <a:off x="0" y="1161"/>
              <a:ext cx="5758" cy="3159"/>
              <a:chOff x="0" y="1161"/>
              <a:chExt cx="5758" cy="3159"/>
            </a:xfrm>
          </p:grpSpPr>
          <p:sp>
            <p:nvSpPr>
              <p:cNvPr id="103428"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3429"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03430"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3431"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3432"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03433" name="Group 9"/>
            <p:cNvGrpSpPr>
              <a:grpSpLocks/>
            </p:cNvGrpSpPr>
            <p:nvPr/>
          </p:nvGrpSpPr>
          <p:grpSpPr bwMode="auto">
            <a:xfrm>
              <a:off x="348" y="4"/>
              <a:ext cx="5410" cy="4316"/>
              <a:chOff x="348" y="4"/>
              <a:chExt cx="5410" cy="4316"/>
            </a:xfrm>
          </p:grpSpPr>
          <p:sp>
            <p:nvSpPr>
              <p:cNvPr id="103434"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3435"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3436"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3437"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3438"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3439"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3440"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0344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03442" name="Rectangle 18"/>
          <p:cNvSpPr>
            <a:spLocks noGrp="1" noChangeArrowheads="1"/>
          </p:cNvSpPr>
          <p:nvPr>
            <p:ph type="dt" sz="quarter" idx="2"/>
          </p:nvPr>
        </p:nvSpPr>
        <p:spPr/>
        <p:txBody>
          <a:bodyPr/>
          <a:lstStyle>
            <a:lvl1pPr>
              <a:defRPr/>
            </a:lvl1pPr>
          </a:lstStyle>
          <a:p>
            <a:endParaRPr lang="en-US"/>
          </a:p>
        </p:txBody>
      </p:sp>
      <p:sp>
        <p:nvSpPr>
          <p:cNvPr id="103443"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03444" name="Rectangle 20"/>
          <p:cNvSpPr>
            <a:spLocks noGrp="1" noChangeArrowheads="1"/>
          </p:cNvSpPr>
          <p:nvPr>
            <p:ph type="sldNum" sz="quarter" idx="4"/>
          </p:nvPr>
        </p:nvSpPr>
        <p:spPr/>
        <p:txBody>
          <a:bodyPr/>
          <a:lstStyle>
            <a:lvl1pPr>
              <a:defRPr/>
            </a:lvl1pPr>
          </a:lstStyle>
          <a:p>
            <a:fld id="{05754A07-7DF0-4335-B047-CB08AEA0A464}"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5C65CE-A44E-4C38-8977-4AEF688AFED2}"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6DD182-5A71-4EF1-B06B-B6CCFEB6BEDB}"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66C591-4B06-48B9-B247-8F4302359F10}"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528C76-6CCB-45C3-9561-9FFDDB5582AB}"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F87B7F-94A2-4BAB-8145-A5407D54E4BF}"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FC94A51-BD8E-497B-8427-ACF0BFEE7B4C}"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C4F317-3161-4D7D-8F37-C4CD275742D4}"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BF8534-CB9C-4A95-AF06-362B8255A0CF}"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320ECA-F1B9-421D-9CBD-DE2DEDF56A38}"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C0B7BA-4F49-4BD4-B370-02853F12267A}"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6350"/>
            <a:ext cx="9140825" cy="6851650"/>
            <a:chOff x="0" y="4"/>
            <a:chExt cx="5758" cy="4316"/>
          </a:xfrm>
        </p:grpSpPr>
        <p:sp>
          <p:nvSpPr>
            <p:cNvPr id="102403"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2404"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02405" name="Group 5"/>
            <p:cNvGrpSpPr>
              <a:grpSpLocks/>
            </p:cNvGrpSpPr>
            <p:nvPr userDrawn="1"/>
          </p:nvGrpSpPr>
          <p:grpSpPr bwMode="auto">
            <a:xfrm>
              <a:off x="0" y="4"/>
              <a:ext cx="5758" cy="4316"/>
              <a:chOff x="0" y="4"/>
              <a:chExt cx="5758" cy="4316"/>
            </a:xfrm>
          </p:grpSpPr>
          <p:sp>
            <p:nvSpPr>
              <p:cNvPr id="102406"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2407"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2408"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2409"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2410"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2411"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2412"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02413"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2414"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2415"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416"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7"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000">
                <a:effectLst>
                  <a:outerShdw blurRad="38100" dist="38100" dir="2700000" algn="tl">
                    <a:srgbClr val="000000"/>
                  </a:outerShdw>
                </a:effectLst>
              </a:defRPr>
            </a:lvl1pPr>
          </a:lstStyle>
          <a:p>
            <a:endParaRPr lang="en-US"/>
          </a:p>
        </p:txBody>
      </p:sp>
      <p:sp>
        <p:nvSpPr>
          <p:cNvPr id="102418"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000">
                <a:effectLst>
                  <a:outerShdw blurRad="38100" dist="38100" dir="2700000" algn="tl">
                    <a:srgbClr val="000000"/>
                  </a:outerShdw>
                </a:effectLst>
              </a:defRPr>
            </a:lvl1pPr>
          </a:lstStyle>
          <a:p>
            <a:endParaRPr lang="en-US"/>
          </a:p>
        </p:txBody>
      </p:sp>
      <p:sp>
        <p:nvSpPr>
          <p:cNvPr id="102419"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000">
                <a:effectLst>
                  <a:outerShdw blurRad="38100" dist="38100" dir="2700000" algn="tl">
                    <a:srgbClr val="000000"/>
                  </a:outerShdw>
                </a:effectLst>
              </a:defRPr>
            </a:lvl1pPr>
          </a:lstStyle>
          <a:p>
            <a:fld id="{3D3936C3-1B4E-4807-A4BE-B6E186D7BE5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fade/>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304800"/>
            <a:ext cx="7772400" cy="1371600"/>
          </a:xfrm>
        </p:spPr>
        <p:txBody>
          <a:bodyPr/>
          <a:lstStyle/>
          <a:p>
            <a:r>
              <a:rPr lang="en-US" sz="2800" dirty="0"/>
              <a:t>Toward Electronic Patient Management</a:t>
            </a:r>
            <a:r>
              <a:rPr lang="en-US" b="0" dirty="0"/>
              <a:t> </a:t>
            </a:r>
          </a:p>
        </p:txBody>
      </p:sp>
      <p:sp>
        <p:nvSpPr>
          <p:cNvPr id="2051" name="Rectangle 3"/>
          <p:cNvSpPr>
            <a:spLocks noGrp="1" noChangeArrowheads="1"/>
          </p:cNvSpPr>
          <p:nvPr>
            <p:ph type="subTitle" idx="1"/>
          </p:nvPr>
        </p:nvSpPr>
        <p:spPr/>
        <p:txBody>
          <a:bodyPr/>
          <a:lstStyle/>
          <a:p>
            <a:pPr>
              <a:lnSpc>
                <a:spcPct val="90000"/>
              </a:lnSpc>
            </a:pPr>
            <a:r>
              <a:rPr lang="en-US" sz="2400" b="1" dirty="0"/>
              <a:t>Clinical Quality Improvement Forum</a:t>
            </a:r>
          </a:p>
          <a:p>
            <a:pPr>
              <a:lnSpc>
                <a:spcPct val="90000"/>
              </a:lnSpc>
            </a:pPr>
            <a:r>
              <a:rPr lang="en-US" sz="2400" b="1" dirty="0"/>
              <a:t>American Medical Association</a:t>
            </a:r>
          </a:p>
          <a:p>
            <a:pPr>
              <a:lnSpc>
                <a:spcPct val="90000"/>
              </a:lnSpc>
            </a:pPr>
            <a:r>
              <a:rPr lang="en-US" sz="2400" b="1" dirty="0"/>
              <a:t>Chicago, Illinois</a:t>
            </a:r>
          </a:p>
          <a:p>
            <a:pPr>
              <a:lnSpc>
                <a:spcPct val="90000"/>
              </a:lnSpc>
            </a:pPr>
            <a:r>
              <a:rPr lang="en-US" sz="2400" b="1" dirty="0"/>
              <a:t>October 30, 2002</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b="0"/>
              <a:t>Systems thinking is:</a:t>
            </a:r>
            <a:br>
              <a:rPr lang="en-US" b="0"/>
            </a:br>
            <a:endParaRPr lang="en-US" b="0"/>
          </a:p>
        </p:txBody>
      </p:sp>
      <p:sp>
        <p:nvSpPr>
          <p:cNvPr id="166915" name="Rectangle 3"/>
          <p:cNvSpPr>
            <a:spLocks noGrp="1" noChangeArrowheads="1"/>
          </p:cNvSpPr>
          <p:nvPr>
            <p:ph type="body" idx="1"/>
          </p:nvPr>
        </p:nvSpPr>
        <p:spPr/>
        <p:txBody>
          <a:bodyPr/>
          <a:lstStyle/>
          <a:p>
            <a:r>
              <a:rPr lang="en-US" sz="2800"/>
              <a:t>A discipline of seeing wholes</a:t>
            </a:r>
          </a:p>
          <a:p>
            <a:r>
              <a:rPr lang="en-US" sz="2800"/>
              <a:t>A framework for seeing interrelationships rather than things</a:t>
            </a:r>
          </a:p>
          <a:p>
            <a:r>
              <a:rPr lang="en-US" sz="2800"/>
              <a:t>For seeing patterns of change rather than static ‘snapshots.’</a:t>
            </a:r>
          </a:p>
          <a:p>
            <a:r>
              <a:rPr lang="en-US" sz="2800"/>
              <a:t>A set of general principles spanning fields as divers as the physical and social sciences, engineering, and management.</a:t>
            </a:r>
          </a:p>
          <a:p>
            <a:endParaRPr lang="en-US" sz="280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sz="4000" b="0"/>
              <a:t>Transactional and Static Medical Records</a:t>
            </a:r>
            <a:br>
              <a:rPr lang="en-US" sz="4000" b="0"/>
            </a:br>
            <a:endParaRPr lang="en-US" sz="4000" b="0"/>
          </a:p>
        </p:txBody>
      </p:sp>
      <p:sp>
        <p:nvSpPr>
          <p:cNvPr id="169987" name="Rectangle 3"/>
          <p:cNvSpPr>
            <a:spLocks noGrp="1" noChangeArrowheads="1"/>
          </p:cNvSpPr>
          <p:nvPr>
            <p:ph type="body" idx="1"/>
          </p:nvPr>
        </p:nvSpPr>
        <p:spPr/>
        <p:txBody>
          <a:bodyPr/>
          <a:lstStyle/>
          <a:p>
            <a:pPr>
              <a:lnSpc>
                <a:spcPct val="80000"/>
              </a:lnSpc>
            </a:pPr>
            <a:r>
              <a:rPr lang="en-US" sz="2400"/>
              <a:t>19th and 20th Century medical records, except for research programs, were essentially </a:t>
            </a:r>
            <a:r>
              <a:rPr lang="en-US" sz="2400" b="1"/>
              <a:t>transactionally</a:t>
            </a:r>
            <a:r>
              <a:rPr lang="en-US" sz="2400"/>
              <a:t> driven.  </a:t>
            </a:r>
          </a:p>
          <a:p>
            <a:pPr>
              <a:lnSpc>
                <a:spcPct val="80000"/>
              </a:lnSpc>
            </a:pPr>
            <a:r>
              <a:rPr lang="en-US" sz="2400" b="1"/>
              <a:t>When a patient “showed up” a record of the transaction between the provider and the patient was made</a:t>
            </a:r>
            <a:r>
              <a:rPr lang="en-US" sz="2400"/>
              <a:t>.  And, that recorded remain in the providers office unless it was physically transported somewhere else.  </a:t>
            </a:r>
          </a:p>
          <a:p>
            <a:pPr>
              <a:lnSpc>
                <a:spcPct val="80000"/>
              </a:lnSpc>
            </a:pPr>
            <a:r>
              <a:rPr lang="en-US" sz="2400"/>
              <a:t>FAX machines allow us to provide “real time” access to records from remote sites, but that access remained static.  There was no dynamic interaction with the patient’s record anywhere.  </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21</a:t>
            </a:r>
            <a:r>
              <a:rPr lang="en-US" baseline="30000"/>
              <a:t>st</a:t>
            </a:r>
            <a:r>
              <a:rPr lang="en-US"/>
              <a:t> Century Change</a:t>
            </a:r>
          </a:p>
        </p:txBody>
      </p:sp>
      <p:sp>
        <p:nvSpPr>
          <p:cNvPr id="171011" name="Rectangle 3"/>
          <p:cNvSpPr>
            <a:spLocks noGrp="1" noChangeArrowheads="1"/>
          </p:cNvSpPr>
          <p:nvPr>
            <p:ph type="body" idx="1"/>
          </p:nvPr>
        </p:nvSpPr>
        <p:spPr/>
        <p:txBody>
          <a:bodyPr/>
          <a:lstStyle/>
          <a:p>
            <a:pPr>
              <a:lnSpc>
                <a:spcPct val="80000"/>
              </a:lnSpc>
              <a:buFont typeface="Wingdings" pitchFamily="2" charset="2"/>
              <a:buNone/>
            </a:pPr>
            <a:r>
              <a:rPr lang="en-US" sz="2000"/>
              <a:t>Providers are going to:</a:t>
            </a:r>
          </a:p>
          <a:p>
            <a:pPr>
              <a:lnSpc>
                <a:spcPct val="80000"/>
              </a:lnSpc>
            </a:pPr>
            <a:endParaRPr lang="en-US" sz="2000"/>
          </a:p>
          <a:p>
            <a:pPr>
              <a:lnSpc>
                <a:spcPct val="80000"/>
              </a:lnSpc>
            </a:pPr>
            <a:r>
              <a:rPr lang="en-US" sz="2000"/>
              <a:t>Think about his/her patients when they don't show up.</a:t>
            </a:r>
          </a:p>
          <a:p>
            <a:pPr>
              <a:lnSpc>
                <a:spcPct val="80000"/>
              </a:lnSpc>
            </a:pPr>
            <a:r>
              <a:rPr lang="en-US" sz="2000"/>
              <a:t>Interact with their patients in a real-time continuum of care model of healthcare delivery. Which is responsible for both quality and cost.</a:t>
            </a:r>
          </a:p>
          <a:p>
            <a:pPr>
              <a:lnSpc>
                <a:spcPct val="80000"/>
              </a:lnSpc>
            </a:pPr>
            <a:r>
              <a:rPr lang="en-US" sz="2000"/>
              <a:t>Not only have to think about their patients when they are not "there," they are going to have to think about them as: </a:t>
            </a:r>
          </a:p>
          <a:p>
            <a:pPr>
              <a:lnSpc>
                <a:spcPct val="80000"/>
              </a:lnSpc>
            </a:pPr>
            <a:endParaRPr lang="en-US" sz="2000"/>
          </a:p>
          <a:p>
            <a:pPr>
              <a:lnSpc>
                <a:spcPct val="80000"/>
              </a:lnSpc>
              <a:buFont typeface="Wingdings" pitchFamily="2" charset="2"/>
              <a:buNone/>
            </a:pPr>
            <a:r>
              <a:rPr lang="en-US" sz="2000"/>
              <a:t>	a person, </a:t>
            </a:r>
          </a:p>
          <a:p>
            <a:pPr>
              <a:lnSpc>
                <a:spcPct val="80000"/>
              </a:lnSpc>
              <a:buFont typeface="Wingdings" pitchFamily="2" charset="2"/>
              <a:buNone/>
            </a:pPr>
            <a:r>
              <a:rPr lang="en-US" sz="2000"/>
              <a:t>	a population, </a:t>
            </a:r>
          </a:p>
          <a:p>
            <a:pPr>
              <a:lnSpc>
                <a:spcPct val="80000"/>
              </a:lnSpc>
              <a:buFont typeface="Wingdings" pitchFamily="2" charset="2"/>
              <a:buNone/>
            </a:pPr>
            <a:r>
              <a:rPr lang="en-US" sz="2000"/>
              <a:t>	a problem (disease state), and </a:t>
            </a:r>
          </a:p>
          <a:p>
            <a:pPr>
              <a:lnSpc>
                <a:spcPct val="80000"/>
              </a:lnSpc>
              <a:buFont typeface="Wingdings" pitchFamily="2" charset="2"/>
              <a:buNone/>
            </a:pPr>
            <a:r>
              <a:rPr lang="en-US" sz="2000"/>
              <a:t>	a preventive healthcare opportunity.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Accessibility</a:t>
            </a:r>
          </a:p>
        </p:txBody>
      </p:sp>
      <p:sp>
        <p:nvSpPr>
          <p:cNvPr id="172035" name="Rectangle 3"/>
          <p:cNvSpPr>
            <a:spLocks noGrp="1" noChangeArrowheads="1"/>
          </p:cNvSpPr>
          <p:nvPr>
            <p:ph type="body" idx="1"/>
          </p:nvPr>
        </p:nvSpPr>
        <p:spPr/>
        <p:txBody>
          <a:bodyPr/>
          <a:lstStyle/>
          <a:p>
            <a:pPr>
              <a:buFont typeface="Wingdings" pitchFamily="2" charset="2"/>
              <a:buNone/>
            </a:pPr>
            <a:r>
              <a:rPr lang="en-US"/>
              <a:t>This kind of strategic thinking about our patients when they are not in our office or on our phone will require:  </a:t>
            </a:r>
            <a:r>
              <a:rPr lang="en-US" b="1"/>
              <a:t>Systems</a:t>
            </a:r>
            <a:r>
              <a:rPr lang="en-US"/>
              <a:t> which provide </a:t>
            </a:r>
            <a:r>
              <a:rPr lang="en-US" b="1"/>
              <a:t>Data</a:t>
            </a:r>
            <a:r>
              <a:rPr lang="en-US"/>
              <a:t> over time and which is a</a:t>
            </a:r>
            <a:r>
              <a:rPr lang="en-US" b="1"/>
              <a:t>ccessible</a:t>
            </a:r>
            <a:r>
              <a:rPr lang="en-US"/>
              <a:t> at every point of a patient’s interface with the health care delivery network.</a:t>
            </a:r>
          </a:p>
          <a:p>
            <a:endParaRPr 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000"/>
              <a:t>Therefore:</a:t>
            </a:r>
          </a:p>
        </p:txBody>
      </p:sp>
      <p:sp>
        <p:nvSpPr>
          <p:cNvPr id="71683" name="Rectangle 3"/>
          <p:cNvSpPr>
            <a:spLocks noGrp="1" noChangeArrowheads="1"/>
          </p:cNvSpPr>
          <p:nvPr>
            <p:ph type="body" idx="1"/>
          </p:nvPr>
        </p:nvSpPr>
        <p:spPr/>
        <p:txBody>
          <a:bodyPr/>
          <a:lstStyle/>
          <a:p>
            <a:pPr>
              <a:buFont typeface="Wingdings" pitchFamily="2" charset="2"/>
              <a:buNone/>
            </a:pPr>
            <a:r>
              <a:rPr lang="en-US"/>
              <a:t>In March of 1998, SETMA, purchased</a:t>
            </a:r>
          </a:p>
          <a:p>
            <a:pPr>
              <a:buFont typeface="Wingdings" pitchFamily="2" charset="2"/>
              <a:buNone/>
            </a:pPr>
            <a:r>
              <a:rPr lang="en-US"/>
              <a:t>both the electronic medical record and</a:t>
            </a:r>
          </a:p>
          <a:p>
            <a:pPr>
              <a:buFont typeface="Wingdings" pitchFamily="2" charset="2"/>
              <a:buNone/>
            </a:pPr>
            <a:r>
              <a:rPr lang="en-US"/>
              <a:t>the enterprise practice management</a:t>
            </a:r>
          </a:p>
          <a:p>
            <a:pPr>
              <a:buFont typeface="Wingdings" pitchFamily="2" charset="2"/>
              <a:buNone/>
            </a:pPr>
            <a:r>
              <a:rPr lang="en-US"/>
              <a:t>applications from </a:t>
            </a:r>
            <a:r>
              <a:rPr lang="en-US" b="1" i="1"/>
              <a:t>NextGen</a:t>
            </a:r>
            <a:r>
              <a:rPr lang="en-US" b="1"/>
              <a:t>.</a:t>
            </a:r>
            <a:endParaRPr 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000" b="0"/>
              <a:t>Why </a:t>
            </a:r>
            <a:r>
              <a:rPr lang="en-US" sz="4000" i="1"/>
              <a:t>NextGen</a:t>
            </a:r>
            <a:r>
              <a:rPr lang="en-US" sz="4000" b="0"/>
              <a:t>?</a:t>
            </a:r>
          </a:p>
        </p:txBody>
      </p:sp>
      <p:sp>
        <p:nvSpPr>
          <p:cNvPr id="72707" name="Rectangle 3"/>
          <p:cNvSpPr>
            <a:spLocks noGrp="1" noChangeArrowheads="1"/>
          </p:cNvSpPr>
          <p:nvPr>
            <p:ph type="body" idx="1"/>
          </p:nvPr>
        </p:nvSpPr>
        <p:spPr>
          <a:xfrm>
            <a:off x="914400" y="1981200"/>
            <a:ext cx="8229600" cy="4876800"/>
          </a:xfrm>
        </p:spPr>
        <p:txBody>
          <a:bodyPr/>
          <a:lstStyle/>
          <a:p>
            <a:pPr marL="533400" indent="-533400">
              <a:lnSpc>
                <a:spcPct val="80000"/>
              </a:lnSpc>
              <a:buFontTx/>
              <a:buAutoNum type="arabicPeriod"/>
            </a:pPr>
            <a:r>
              <a:rPr lang="en-US" sz="2400"/>
              <a:t>The financial stability of the company.</a:t>
            </a:r>
          </a:p>
          <a:p>
            <a:pPr marL="533400" indent="-533400">
              <a:lnSpc>
                <a:spcPct val="80000"/>
              </a:lnSpc>
              <a:buFontTx/>
              <a:buAutoNum type="arabicPeriod"/>
            </a:pPr>
            <a:endParaRPr lang="en-US" sz="2400"/>
          </a:p>
          <a:p>
            <a:pPr marL="533400" indent="-533400">
              <a:lnSpc>
                <a:spcPct val="80000"/>
              </a:lnSpc>
              <a:buFontTx/>
              <a:buAutoNum type="arabicPeriod"/>
            </a:pPr>
            <a:r>
              <a:rPr lang="en-US" sz="2400"/>
              <a:t>The vision and the accessibility of the management of the company.</a:t>
            </a:r>
          </a:p>
          <a:p>
            <a:pPr marL="533400" indent="-533400">
              <a:lnSpc>
                <a:spcPct val="80000"/>
              </a:lnSpc>
              <a:buFontTx/>
              <a:buAutoNum type="arabicPeriod"/>
            </a:pPr>
            <a:endParaRPr lang="en-US" sz="2400"/>
          </a:p>
          <a:p>
            <a:pPr marL="533400" indent="-533400">
              <a:lnSpc>
                <a:spcPct val="80000"/>
              </a:lnSpc>
              <a:buFontTx/>
              <a:buAutoNum type="arabicPeriod"/>
            </a:pPr>
            <a:r>
              <a:rPr lang="en-US" sz="2400"/>
              <a:t>The flexibility of the </a:t>
            </a:r>
            <a:r>
              <a:rPr lang="en-US" sz="2400" b="1" i="1"/>
              <a:t>NextGen</a:t>
            </a:r>
            <a:r>
              <a:rPr lang="en-US" sz="2400"/>
              <a:t> applications.</a:t>
            </a:r>
          </a:p>
          <a:p>
            <a:pPr marL="533400" indent="-533400">
              <a:lnSpc>
                <a:spcPct val="80000"/>
              </a:lnSpc>
              <a:buFontTx/>
              <a:buAutoNum type="arabicPeriod"/>
            </a:pPr>
            <a:endParaRPr lang="en-US" sz="2400"/>
          </a:p>
          <a:p>
            <a:pPr marL="533400" indent="-533400">
              <a:lnSpc>
                <a:spcPct val="80000"/>
              </a:lnSpc>
              <a:buFontTx/>
              <a:buAutoNum type="arabicPeriod"/>
            </a:pPr>
            <a:r>
              <a:rPr lang="en-US" sz="2400"/>
              <a:t>The ability of the applications to address SETMA’s management and patient-care concerns.</a:t>
            </a:r>
          </a:p>
          <a:p>
            <a:pPr marL="533400" indent="-533400">
              <a:lnSpc>
                <a:spcPct val="80000"/>
              </a:lnSpc>
              <a:buFontTx/>
              <a:buAutoNum type="arabicPeriod"/>
            </a:pPr>
            <a:endParaRPr lang="en-US" sz="2400"/>
          </a:p>
          <a:p>
            <a:pPr marL="533400" indent="-533400">
              <a:lnSpc>
                <a:spcPct val="80000"/>
              </a:lnSpc>
              <a:buFontTx/>
              <a:buAutoNum type="arabicPeriod"/>
            </a:pPr>
            <a:r>
              <a:rPr lang="en-US" sz="2400"/>
              <a:t>The continuing growth and development of the software applications and the commitment of </a:t>
            </a:r>
            <a:r>
              <a:rPr lang="en-US" sz="2400" b="1"/>
              <a:t>NextGen</a:t>
            </a:r>
            <a:r>
              <a:rPr lang="en-US" sz="2400"/>
              <a:t> to expand their capabilities in response to industry and client  needs.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500"/>
                                        <p:tgtEl>
                                          <p:spTgt spid="72707">
                                            <p:txEl>
                                              <p:pRg st="0" end="0"/>
                                            </p:txEl>
                                          </p:spTgt>
                                        </p:tgtEl>
                                      </p:cBhvr>
                                    </p:animEffect>
                                  </p:childTnLst>
                                  <p:subTnLst>
                                    <p:animClr clrSpc="rgb" dir="cw">
                                      <p:cBhvr override="childStyle">
                                        <p:cTn dur="1" fill="hold" display="0" masterRel="nextClick" afterEffect="1"/>
                                        <p:tgtEl>
                                          <p:spTgt spid="7270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fade">
                                      <p:cBhvr>
                                        <p:cTn id="12" dur="500"/>
                                        <p:tgtEl>
                                          <p:spTgt spid="72707">
                                            <p:txEl>
                                              <p:pRg st="2" end="2"/>
                                            </p:txEl>
                                          </p:spTgt>
                                        </p:tgtEl>
                                      </p:cBhvr>
                                    </p:animEffect>
                                  </p:childTnLst>
                                  <p:subTnLst>
                                    <p:animClr clrSpc="rgb" dir="cw">
                                      <p:cBhvr override="childStyle">
                                        <p:cTn dur="1" fill="hold" display="0" masterRel="nextClick" afterEffect="1"/>
                                        <p:tgtEl>
                                          <p:spTgt spid="72707">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707">
                                            <p:txEl>
                                              <p:pRg st="4" end="4"/>
                                            </p:txEl>
                                          </p:spTgt>
                                        </p:tgtEl>
                                        <p:attrNameLst>
                                          <p:attrName>style.visibility</p:attrName>
                                        </p:attrNameLst>
                                      </p:cBhvr>
                                      <p:to>
                                        <p:strVal val="visible"/>
                                      </p:to>
                                    </p:set>
                                    <p:animEffect transition="in" filter="fade">
                                      <p:cBhvr>
                                        <p:cTn id="17" dur="500"/>
                                        <p:tgtEl>
                                          <p:spTgt spid="72707">
                                            <p:txEl>
                                              <p:pRg st="4" end="4"/>
                                            </p:txEl>
                                          </p:spTgt>
                                        </p:tgtEl>
                                      </p:cBhvr>
                                    </p:animEffect>
                                  </p:childTnLst>
                                  <p:subTnLst>
                                    <p:animClr clrSpc="rgb" dir="cw">
                                      <p:cBhvr override="childStyle">
                                        <p:cTn dur="1" fill="hold" display="0" masterRel="nextClick" afterEffect="1"/>
                                        <p:tgtEl>
                                          <p:spTgt spid="72707">
                                            <p:txEl>
                                              <p:pRg st="4" end="4"/>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2707">
                                            <p:txEl>
                                              <p:pRg st="6" end="6"/>
                                            </p:txEl>
                                          </p:spTgt>
                                        </p:tgtEl>
                                        <p:attrNameLst>
                                          <p:attrName>style.visibility</p:attrName>
                                        </p:attrNameLst>
                                      </p:cBhvr>
                                      <p:to>
                                        <p:strVal val="visible"/>
                                      </p:to>
                                    </p:set>
                                    <p:animEffect transition="in" filter="fade">
                                      <p:cBhvr>
                                        <p:cTn id="22" dur="500"/>
                                        <p:tgtEl>
                                          <p:spTgt spid="72707">
                                            <p:txEl>
                                              <p:pRg st="6" end="6"/>
                                            </p:txEl>
                                          </p:spTgt>
                                        </p:tgtEl>
                                      </p:cBhvr>
                                    </p:animEffect>
                                  </p:childTnLst>
                                  <p:subTnLst>
                                    <p:animClr clrSpc="rgb" dir="cw">
                                      <p:cBhvr override="childStyle">
                                        <p:cTn dur="1" fill="hold" display="0" masterRel="nextClick" afterEffect="1"/>
                                        <p:tgtEl>
                                          <p:spTgt spid="72707">
                                            <p:txEl>
                                              <p:pRg st="6" end="6"/>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2707">
                                            <p:txEl>
                                              <p:pRg st="8" end="8"/>
                                            </p:txEl>
                                          </p:spTgt>
                                        </p:tgtEl>
                                        <p:attrNameLst>
                                          <p:attrName>style.visibility</p:attrName>
                                        </p:attrNameLst>
                                      </p:cBhvr>
                                      <p:to>
                                        <p:strVal val="visible"/>
                                      </p:to>
                                    </p:set>
                                    <p:animEffect transition="in" filter="fade">
                                      <p:cBhvr>
                                        <p:cTn id="27"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4000"/>
              <a:t>Today</a:t>
            </a:r>
          </a:p>
        </p:txBody>
      </p:sp>
      <p:sp>
        <p:nvSpPr>
          <p:cNvPr id="106499" name="Rectangle 3"/>
          <p:cNvSpPr>
            <a:spLocks noGrp="1" noChangeArrowheads="1"/>
          </p:cNvSpPr>
          <p:nvPr>
            <p:ph type="body" idx="1"/>
          </p:nvPr>
        </p:nvSpPr>
        <p:spPr/>
        <p:txBody>
          <a:bodyPr/>
          <a:lstStyle/>
          <a:p>
            <a:pPr>
              <a:lnSpc>
                <a:spcPct val="80000"/>
              </a:lnSpc>
              <a:buFont typeface="Wingdings" pitchFamily="2" charset="2"/>
              <a:buNone/>
            </a:pPr>
            <a:r>
              <a:rPr lang="en-US" sz="2400"/>
              <a:t>SETMA is a growing multi-specialty clinic with 29</a:t>
            </a:r>
          </a:p>
          <a:p>
            <a:pPr>
              <a:lnSpc>
                <a:spcPct val="80000"/>
              </a:lnSpc>
              <a:buFont typeface="Wingdings" pitchFamily="2" charset="2"/>
              <a:buNone/>
            </a:pPr>
            <a:r>
              <a:rPr lang="en-US" sz="2400"/>
              <a:t>providers including:</a:t>
            </a:r>
          </a:p>
          <a:p>
            <a:pPr>
              <a:lnSpc>
                <a:spcPct val="80000"/>
              </a:lnSpc>
            </a:pPr>
            <a:endParaRPr lang="en-US" sz="2400"/>
          </a:p>
          <a:p>
            <a:pPr lvl="1">
              <a:lnSpc>
                <a:spcPct val="80000"/>
              </a:lnSpc>
            </a:pPr>
            <a:r>
              <a:rPr lang="en-US" sz="2000"/>
              <a:t>Nurse Practitioners</a:t>
            </a:r>
          </a:p>
          <a:p>
            <a:pPr lvl="1">
              <a:lnSpc>
                <a:spcPct val="80000"/>
              </a:lnSpc>
            </a:pPr>
            <a:r>
              <a:rPr lang="en-US" sz="2000"/>
              <a:t>Internal Medicine</a:t>
            </a:r>
          </a:p>
          <a:p>
            <a:pPr lvl="1">
              <a:lnSpc>
                <a:spcPct val="80000"/>
              </a:lnSpc>
            </a:pPr>
            <a:r>
              <a:rPr lang="en-US" sz="2000"/>
              <a:t>Family Practice</a:t>
            </a:r>
          </a:p>
          <a:p>
            <a:pPr lvl="1">
              <a:lnSpc>
                <a:spcPct val="80000"/>
              </a:lnSpc>
            </a:pPr>
            <a:r>
              <a:rPr lang="en-US" sz="2000"/>
              <a:t>Pediatrics</a:t>
            </a:r>
          </a:p>
          <a:p>
            <a:pPr lvl="1">
              <a:lnSpc>
                <a:spcPct val="80000"/>
              </a:lnSpc>
            </a:pPr>
            <a:r>
              <a:rPr lang="en-US" sz="2000"/>
              <a:t>Pulmonology</a:t>
            </a:r>
          </a:p>
          <a:p>
            <a:pPr lvl="1">
              <a:lnSpc>
                <a:spcPct val="80000"/>
              </a:lnSpc>
            </a:pPr>
            <a:r>
              <a:rPr lang="en-US" sz="2000"/>
              <a:t>Critical Care</a:t>
            </a:r>
          </a:p>
          <a:p>
            <a:pPr lvl="1">
              <a:lnSpc>
                <a:spcPct val="80000"/>
              </a:lnSpc>
            </a:pPr>
            <a:r>
              <a:rPr lang="en-US" sz="2000"/>
              <a:t>General Surgery</a:t>
            </a:r>
          </a:p>
          <a:p>
            <a:pPr lvl="1">
              <a:lnSpc>
                <a:spcPct val="80000"/>
              </a:lnSpc>
            </a:pPr>
            <a:r>
              <a:rPr lang="en-US" sz="2000"/>
              <a:t>Urology</a:t>
            </a:r>
          </a:p>
          <a:p>
            <a:pPr lvl="1">
              <a:lnSpc>
                <a:spcPct val="80000"/>
              </a:lnSpc>
            </a:pPr>
            <a:r>
              <a:rPr lang="en-US" sz="2000"/>
              <a:t>Rheumatology</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4000"/>
              <a:t>Criticism</a:t>
            </a:r>
          </a:p>
        </p:txBody>
      </p:sp>
      <p:sp>
        <p:nvSpPr>
          <p:cNvPr id="107523" name="Rectangle 3"/>
          <p:cNvSpPr>
            <a:spLocks noGrp="1" noChangeArrowheads="1"/>
          </p:cNvSpPr>
          <p:nvPr>
            <p:ph type="body" idx="1"/>
          </p:nvPr>
        </p:nvSpPr>
        <p:spPr/>
        <p:txBody>
          <a:bodyPr/>
          <a:lstStyle/>
          <a:p>
            <a:r>
              <a:rPr lang="en-US" sz="2800"/>
              <a:t>Being the first users of electronic patient records in our region, many criticized the financial investment and the energy expenditure required to transition from a conventional paper-based record to an electronic medical record.  </a:t>
            </a:r>
          </a:p>
          <a:p>
            <a:endParaRPr lang="en-US" sz="2800"/>
          </a:p>
          <a:p>
            <a:r>
              <a:rPr lang="en-US" sz="2800"/>
              <a:t>Today no one is criticizing; a number are trying to emulate.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fade">
                                      <p:cBhvr>
                                        <p:cTn id="7" dur="500"/>
                                        <p:tgtEl>
                                          <p:spTgt spid="107523">
                                            <p:txEl>
                                              <p:pRg st="0" end="0"/>
                                            </p:txEl>
                                          </p:spTgt>
                                        </p:tgtEl>
                                      </p:cBhvr>
                                    </p:animEffect>
                                  </p:childTnLst>
                                  <p:subTnLst>
                                    <p:animClr clrSpc="rgb" dir="cw">
                                      <p:cBhvr override="childStyle">
                                        <p:cTn dur="1" fill="hold" display="0" masterRel="nextClick" afterEffect="1"/>
                                        <p:tgtEl>
                                          <p:spTgt spid="107523">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7523">
                                            <p:txEl>
                                              <p:pRg st="2" end="2"/>
                                            </p:txEl>
                                          </p:spTgt>
                                        </p:tgtEl>
                                        <p:attrNameLst>
                                          <p:attrName>style.visibility</p:attrName>
                                        </p:attrNameLst>
                                      </p:cBhvr>
                                      <p:to>
                                        <p:strVal val="visible"/>
                                      </p:to>
                                    </p:set>
                                    <p:animEffect transition="in" filter="fade">
                                      <p:cBhvr>
                                        <p:cTn id="12"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4000"/>
              <a:t>Return on Investment</a:t>
            </a:r>
          </a:p>
        </p:txBody>
      </p:sp>
      <p:sp>
        <p:nvSpPr>
          <p:cNvPr id="108547" name="Rectangle 3"/>
          <p:cNvSpPr>
            <a:spLocks noGrp="1" noChangeArrowheads="1"/>
          </p:cNvSpPr>
          <p:nvPr>
            <p:ph type="body" idx="1"/>
          </p:nvPr>
        </p:nvSpPr>
        <p:spPr/>
        <p:txBody>
          <a:bodyPr/>
          <a:lstStyle/>
          <a:p>
            <a:r>
              <a:rPr lang="en-US" sz="2800"/>
              <a:t>Financially, the transition to electronic patient records has been an unqualified success.  </a:t>
            </a:r>
          </a:p>
          <a:p>
            <a:endParaRPr lang="en-US" sz="2800"/>
          </a:p>
          <a:p>
            <a:r>
              <a:rPr lang="en-US" sz="2800"/>
              <a:t>The following results were compiled by an independent consultant hired to evaluate the "Return on Investment" SETMA has realized from the investment made in a systems approach to healthcare delivery.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500"/>
                                        <p:tgtEl>
                                          <p:spTgt spid="108547">
                                            <p:txEl>
                                              <p:pRg st="0" end="0"/>
                                            </p:txEl>
                                          </p:spTgt>
                                        </p:tgtEl>
                                      </p:cBhvr>
                                    </p:animEffect>
                                  </p:childTnLst>
                                  <p:subTnLst>
                                    <p:animClr clrSpc="rgb" dir="cw">
                                      <p:cBhvr override="childStyle">
                                        <p:cTn dur="1" fill="hold" display="0" masterRel="nextClick" afterEffect="1"/>
                                        <p:tgtEl>
                                          <p:spTgt spid="10854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8547">
                                            <p:txEl>
                                              <p:pRg st="2" end="2"/>
                                            </p:txEl>
                                          </p:spTgt>
                                        </p:tgtEl>
                                        <p:attrNameLst>
                                          <p:attrName>style.visibility</p:attrName>
                                        </p:attrNameLst>
                                      </p:cBhvr>
                                      <p:to>
                                        <p:strVal val="visible"/>
                                      </p:to>
                                    </p:set>
                                    <p:animEffect transition="in" filter="fade">
                                      <p:cBhvr>
                                        <p:cTn id="12"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z="4000"/>
              <a:t>Patient Volume</a:t>
            </a:r>
          </a:p>
        </p:txBody>
      </p:sp>
      <p:sp>
        <p:nvSpPr>
          <p:cNvPr id="109571" name="Rectangle 3"/>
          <p:cNvSpPr>
            <a:spLocks noGrp="1" noChangeArrowheads="1"/>
          </p:cNvSpPr>
          <p:nvPr>
            <p:ph type="body" idx="1"/>
          </p:nvPr>
        </p:nvSpPr>
        <p:spPr/>
        <p:txBody>
          <a:bodyPr/>
          <a:lstStyle/>
          <a:p>
            <a:pPr>
              <a:buFont typeface="Wingdings" pitchFamily="2" charset="2"/>
              <a:buNone/>
            </a:pPr>
            <a:r>
              <a:rPr lang="en-US"/>
              <a:t>After 90 days, the average number of</a:t>
            </a:r>
          </a:p>
          <a:p>
            <a:pPr>
              <a:buFont typeface="Wingdings" pitchFamily="2" charset="2"/>
              <a:buNone/>
            </a:pPr>
            <a:r>
              <a:rPr lang="en-US"/>
              <a:t>patient visits per physician remained the</a:t>
            </a:r>
          </a:p>
          <a:p>
            <a:pPr>
              <a:buFont typeface="Wingdings" pitchFamily="2" charset="2"/>
              <a:buNone/>
            </a:pPr>
            <a:r>
              <a:rPr lang="en-US"/>
              <a:t>same after the installation of </a:t>
            </a:r>
            <a:r>
              <a:rPr lang="en-US" b="1" i="1"/>
              <a:t>NextGen.</a:t>
            </a:r>
          </a:p>
          <a:p>
            <a:pPr>
              <a:buFont typeface="Wingdings" pitchFamily="2" charset="2"/>
              <a:buNone/>
            </a:pPr>
            <a:endParaRPr lang="en-US">
              <a:solidFill>
                <a:srgbClr val="FF0000"/>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990600" y="76200"/>
            <a:ext cx="8229600" cy="2209800"/>
          </a:xfrm>
        </p:spPr>
        <p:txBody>
          <a:bodyPr/>
          <a:lstStyle/>
          <a:p>
            <a:pPr>
              <a:lnSpc>
                <a:spcPct val="80000"/>
              </a:lnSpc>
            </a:pPr>
            <a:r>
              <a:rPr lang="en-US" sz="2800" b="0"/>
              <a:t>The Future - Electronic Patient Management</a:t>
            </a:r>
            <a:br>
              <a:rPr lang="en-US" sz="2800" b="0"/>
            </a:br>
            <a:br>
              <a:rPr lang="en-US" sz="2800" b="0"/>
            </a:br>
            <a:r>
              <a:rPr lang="en-US" sz="2800" b="0"/>
              <a:t>    The Foundation -- Electronic Patient Records</a:t>
            </a:r>
            <a:br>
              <a:rPr lang="en-US" sz="2800" b="0"/>
            </a:br>
            <a:br>
              <a:rPr lang="en-US" sz="2800" b="0"/>
            </a:br>
            <a:r>
              <a:rPr lang="en-US" sz="2800" b="0"/>
              <a:t>         Our Experience with </a:t>
            </a:r>
            <a:r>
              <a:rPr lang="en-US" sz="2800" i="1"/>
              <a:t>NextGen</a:t>
            </a:r>
            <a:r>
              <a:rPr lang="en-US" sz="2800" b="0"/>
              <a:t> Applications         	 March 1998 – October 2002</a:t>
            </a:r>
          </a:p>
        </p:txBody>
      </p:sp>
      <p:sp>
        <p:nvSpPr>
          <p:cNvPr id="3077" name="Rectangle 5"/>
          <p:cNvSpPr>
            <a:spLocks noGrp="1" noChangeArrowheads="1"/>
          </p:cNvSpPr>
          <p:nvPr>
            <p:ph type="subTitle" idx="1"/>
          </p:nvPr>
        </p:nvSpPr>
        <p:spPr>
          <a:xfrm>
            <a:off x="685800" y="3200400"/>
            <a:ext cx="7848600" cy="2743200"/>
          </a:xfrm>
        </p:spPr>
        <p:txBody>
          <a:bodyPr/>
          <a:lstStyle/>
          <a:p>
            <a:pPr algn="ctr">
              <a:lnSpc>
                <a:spcPct val="80000"/>
              </a:lnSpc>
            </a:pPr>
            <a:r>
              <a:rPr lang="en-US" sz="2400" b="1" dirty="0"/>
              <a:t>by </a:t>
            </a:r>
          </a:p>
          <a:p>
            <a:pPr>
              <a:lnSpc>
                <a:spcPct val="80000"/>
              </a:lnSpc>
            </a:pPr>
            <a:endParaRPr lang="en-US" sz="2400" b="1" dirty="0"/>
          </a:p>
          <a:p>
            <a:pPr algn="ctr">
              <a:lnSpc>
                <a:spcPct val="80000"/>
              </a:lnSpc>
            </a:pPr>
            <a:r>
              <a:rPr lang="en-US" sz="2800" b="1" dirty="0"/>
              <a:t>James L. Holly, MD </a:t>
            </a:r>
          </a:p>
          <a:p>
            <a:pPr algn="ctr">
              <a:lnSpc>
                <a:spcPct val="80000"/>
              </a:lnSpc>
            </a:pPr>
            <a:r>
              <a:rPr lang="en-US" sz="2400" b="1" dirty="0"/>
              <a:t>Managing Partner</a:t>
            </a:r>
          </a:p>
          <a:p>
            <a:pPr algn="ctr">
              <a:lnSpc>
                <a:spcPct val="80000"/>
              </a:lnSpc>
            </a:pPr>
            <a:r>
              <a:rPr lang="en-US" sz="2400" b="1" dirty="0"/>
              <a:t>Southeast Texas Medical Associates, LLP</a:t>
            </a:r>
          </a:p>
          <a:p>
            <a:pPr algn="ctr">
              <a:lnSpc>
                <a:spcPct val="80000"/>
              </a:lnSpc>
            </a:pPr>
            <a:r>
              <a:rPr lang="en-US" sz="2400" b="1" dirty="0"/>
              <a:t>Beaumont, Texas</a:t>
            </a:r>
          </a:p>
          <a:p>
            <a:pPr algn="ctr">
              <a:lnSpc>
                <a:spcPct val="80000"/>
              </a:lnSpc>
            </a:pPr>
            <a:r>
              <a:rPr lang="en-US" sz="2400" b="1" dirty="0"/>
              <a:t>www.jameslhollymd.com</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4000"/>
              <a:t>Transcription</a:t>
            </a:r>
          </a:p>
        </p:txBody>
      </p:sp>
      <p:sp>
        <p:nvSpPr>
          <p:cNvPr id="110595" name="Rectangle 3"/>
          <p:cNvSpPr>
            <a:spLocks noGrp="1" noChangeArrowheads="1"/>
          </p:cNvSpPr>
          <p:nvPr>
            <p:ph type="body" idx="1"/>
          </p:nvPr>
        </p:nvSpPr>
        <p:spPr/>
        <p:txBody>
          <a:bodyPr/>
          <a:lstStyle/>
          <a:p>
            <a:r>
              <a:rPr lang="en-US"/>
              <a:t>The </a:t>
            </a:r>
            <a:r>
              <a:rPr lang="en-US" b="1" i="1"/>
              <a:t>NextGen</a:t>
            </a:r>
            <a:r>
              <a:rPr lang="en-US"/>
              <a:t> application helped cut Medical Transcription costs from $5.93 per visit in 2000 to an average of $0.25 per visit in 2001.  </a:t>
            </a:r>
          </a:p>
          <a:p>
            <a:endParaRPr lang="en-US"/>
          </a:p>
          <a:p>
            <a:r>
              <a:rPr lang="en-US"/>
              <a:t>Based on the number of visits in 2001, SETMA saved more than $340,000.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fade">
                                      <p:cBhvr>
                                        <p:cTn id="7" dur="500"/>
                                        <p:tgtEl>
                                          <p:spTgt spid="110595">
                                            <p:txEl>
                                              <p:pRg st="0" end="0"/>
                                            </p:txEl>
                                          </p:spTgt>
                                        </p:tgtEl>
                                      </p:cBhvr>
                                    </p:animEffect>
                                  </p:childTnLst>
                                  <p:subTnLst>
                                    <p:animClr clrSpc="rgb" dir="cw">
                                      <p:cBhvr override="childStyle">
                                        <p:cTn dur="1" fill="hold" display="0" masterRel="nextClick" afterEffect="1"/>
                                        <p:tgtEl>
                                          <p:spTgt spid="110595">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Effect transition="in" filter="fade">
                                      <p:cBhvr>
                                        <p:cTn id="12" dur="5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4000"/>
              <a:t>E &amp; M Coding</a:t>
            </a:r>
          </a:p>
        </p:txBody>
      </p:sp>
      <p:sp>
        <p:nvSpPr>
          <p:cNvPr id="111619" name="Rectangle 3"/>
          <p:cNvSpPr>
            <a:spLocks noGrp="1" noChangeArrowheads="1"/>
          </p:cNvSpPr>
          <p:nvPr>
            <p:ph type="body" idx="1"/>
          </p:nvPr>
        </p:nvSpPr>
        <p:spPr/>
        <p:txBody>
          <a:bodyPr/>
          <a:lstStyle/>
          <a:p>
            <a:pPr>
              <a:lnSpc>
                <a:spcPct val="90000"/>
              </a:lnSpc>
            </a:pPr>
            <a:r>
              <a:rPr lang="en-US"/>
              <a:t>The </a:t>
            </a:r>
            <a:r>
              <a:rPr lang="en-US" b="1" i="1"/>
              <a:t>NextGen</a:t>
            </a:r>
            <a:r>
              <a:rPr lang="en-US"/>
              <a:t> application helped improved E&amp;M coding and thus, increased average billable charges for office visits by 4.23%.    </a:t>
            </a:r>
          </a:p>
          <a:p>
            <a:pPr>
              <a:lnSpc>
                <a:spcPct val="90000"/>
              </a:lnSpc>
            </a:pPr>
            <a:endParaRPr lang="en-US"/>
          </a:p>
          <a:p>
            <a:pPr>
              <a:lnSpc>
                <a:spcPct val="90000"/>
              </a:lnSpc>
            </a:pPr>
            <a:r>
              <a:rPr lang="en-US"/>
              <a:t>These coding improvements added more than $150,000 in billable charges.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fade">
                                      <p:cBhvr>
                                        <p:cTn id="7" dur="500"/>
                                        <p:tgtEl>
                                          <p:spTgt spid="111619">
                                            <p:txEl>
                                              <p:pRg st="0" end="0"/>
                                            </p:txEl>
                                          </p:spTgt>
                                        </p:tgtEl>
                                      </p:cBhvr>
                                    </p:animEffect>
                                  </p:childTnLst>
                                  <p:subTnLst>
                                    <p:animClr clrSpc="rgb" dir="cw">
                                      <p:cBhvr override="childStyle">
                                        <p:cTn dur="1" fill="hold" display="0" masterRel="nextClick" afterEffect="1"/>
                                        <p:tgtEl>
                                          <p:spTgt spid="11161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fade">
                                      <p:cBhvr>
                                        <p:cTn id="12" dur="5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4000"/>
              <a:t>Charges Per Patient</a:t>
            </a:r>
          </a:p>
        </p:txBody>
      </p:sp>
      <p:sp>
        <p:nvSpPr>
          <p:cNvPr id="112643" name="Rectangle 3"/>
          <p:cNvSpPr>
            <a:spLocks noGrp="1" noChangeArrowheads="1"/>
          </p:cNvSpPr>
          <p:nvPr>
            <p:ph type="body" idx="1"/>
          </p:nvPr>
        </p:nvSpPr>
        <p:spPr>
          <a:xfrm>
            <a:off x="990600" y="1905000"/>
            <a:ext cx="8001000" cy="4800600"/>
          </a:xfrm>
        </p:spPr>
        <p:txBody>
          <a:bodyPr/>
          <a:lstStyle/>
          <a:p>
            <a:r>
              <a:rPr lang="en-US"/>
              <a:t>After installation of the </a:t>
            </a:r>
            <a:r>
              <a:rPr lang="en-US" b="1" i="1"/>
              <a:t>NextGen</a:t>
            </a:r>
            <a:r>
              <a:rPr lang="en-US"/>
              <a:t> application, coding and charge capture improved.  </a:t>
            </a:r>
          </a:p>
          <a:p>
            <a:pPr>
              <a:buFont typeface="Wingdings" pitchFamily="2" charset="2"/>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fade">
                                      <p:cBhvr>
                                        <p:cTn id="7" dur="500"/>
                                        <p:tgtEl>
                                          <p:spTgt spid="112643">
                                            <p:txEl>
                                              <p:pRg st="0" end="0"/>
                                            </p:txEl>
                                          </p:spTgt>
                                        </p:tgtEl>
                                      </p:cBhvr>
                                    </p:animEffect>
                                  </p:childTnLst>
                                  <p:subTnLst>
                                    <p:animClr clrSpc="rgb" dir="cw">
                                      <p:cBhvr override="childStyle">
                                        <p:cTn dur="1" fill="hold" display="0" masterRel="nextClick" afterEffect="1"/>
                                        <p:tgtEl>
                                          <p:spTgt spid="112643">
                                            <p:txEl>
                                              <p:pRg st="0" end="0"/>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4000"/>
              <a:t>Staff</a:t>
            </a:r>
          </a:p>
        </p:txBody>
      </p:sp>
      <p:sp>
        <p:nvSpPr>
          <p:cNvPr id="113667" name="Rectangle 3"/>
          <p:cNvSpPr>
            <a:spLocks noGrp="1" noChangeArrowheads="1"/>
          </p:cNvSpPr>
          <p:nvPr>
            <p:ph type="body" idx="1"/>
          </p:nvPr>
        </p:nvSpPr>
        <p:spPr>
          <a:xfrm>
            <a:off x="1066800" y="1981200"/>
            <a:ext cx="7848600" cy="4724400"/>
          </a:xfrm>
        </p:spPr>
        <p:txBody>
          <a:bodyPr/>
          <a:lstStyle/>
          <a:p>
            <a:r>
              <a:rPr lang="en-US"/>
              <a:t>Through the creation of an Electronic Patient Record, the number of administrative staff required to handle patient charts decreased by 76.7% ($2.65 per visit down to $0.62).  </a:t>
            </a:r>
          </a:p>
          <a:p>
            <a:endParaRPr lang="en-US"/>
          </a:p>
          <a:p>
            <a:r>
              <a:rPr lang="en-US"/>
              <a:t>The new procedure saved the clinic more than $120,000 per year in administrative costs.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500"/>
                                        <p:tgtEl>
                                          <p:spTgt spid="113667">
                                            <p:txEl>
                                              <p:pRg st="0" end="0"/>
                                            </p:txEl>
                                          </p:spTgt>
                                        </p:tgtEl>
                                      </p:cBhvr>
                                    </p:animEffect>
                                  </p:childTnLst>
                                  <p:subTnLst>
                                    <p:animClr clrSpc="rgb" dir="cw">
                                      <p:cBhvr override="childStyle">
                                        <p:cTn dur="1" fill="hold" display="0" masterRel="nextClick" afterEffect="1"/>
                                        <p:tgtEl>
                                          <p:spTgt spid="11366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667">
                                            <p:txEl>
                                              <p:pRg st="2" end="2"/>
                                            </p:txEl>
                                          </p:spTgt>
                                        </p:tgtEl>
                                        <p:attrNameLst>
                                          <p:attrName>style.visibility</p:attrName>
                                        </p:attrNameLst>
                                      </p:cBhvr>
                                      <p:to>
                                        <p:strVal val="visible"/>
                                      </p:to>
                                    </p:set>
                                    <p:animEffect transition="in" filter="fade">
                                      <p:cBhvr>
                                        <p:cTn id="12" dur="5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4000"/>
              <a:t>Supplies</a:t>
            </a:r>
          </a:p>
        </p:txBody>
      </p:sp>
      <p:sp>
        <p:nvSpPr>
          <p:cNvPr id="114691" name="Rectangle 3"/>
          <p:cNvSpPr>
            <a:spLocks noGrp="1" noChangeArrowheads="1"/>
          </p:cNvSpPr>
          <p:nvPr>
            <p:ph type="body" idx="1"/>
          </p:nvPr>
        </p:nvSpPr>
        <p:spPr>
          <a:xfrm>
            <a:off x="1066800" y="1981200"/>
            <a:ext cx="7924800" cy="4724400"/>
          </a:xfrm>
        </p:spPr>
        <p:txBody>
          <a:bodyPr/>
          <a:lstStyle/>
          <a:p>
            <a:r>
              <a:rPr lang="en-US"/>
              <a:t>The average cost for administrative supplies decreased from an average of $8.00 per patient to $0.97, a decrease of more than 87%.  </a:t>
            </a:r>
          </a:p>
          <a:p>
            <a:endParaRPr lang="en-US"/>
          </a:p>
          <a:p>
            <a:r>
              <a:rPr lang="en-US"/>
              <a:t>Based on the number of actual patients (55,000), the practice saved more than $380,000 in paper and supply costs.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fade">
                                      <p:cBhvr>
                                        <p:cTn id="7" dur="500"/>
                                        <p:tgtEl>
                                          <p:spTgt spid="114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691">
                                            <p:txEl>
                                              <p:pRg st="2" end="2"/>
                                            </p:txEl>
                                          </p:spTgt>
                                        </p:tgtEl>
                                        <p:attrNameLst>
                                          <p:attrName>style.visibility</p:attrName>
                                        </p:attrNameLst>
                                      </p:cBhvr>
                                      <p:to>
                                        <p:strVal val="visible"/>
                                      </p:to>
                                    </p:set>
                                    <p:animEffect transition="in" filter="fade">
                                      <p:cBhvr>
                                        <p:cTn id="12"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4000"/>
              <a:t>Charts</a:t>
            </a:r>
          </a:p>
        </p:txBody>
      </p:sp>
      <p:sp>
        <p:nvSpPr>
          <p:cNvPr id="115715" name="Rectangle 3"/>
          <p:cNvSpPr>
            <a:spLocks noGrp="1" noChangeArrowheads="1"/>
          </p:cNvSpPr>
          <p:nvPr>
            <p:ph type="body" idx="1"/>
          </p:nvPr>
        </p:nvSpPr>
        <p:spPr/>
        <p:txBody>
          <a:bodyPr/>
          <a:lstStyle/>
          <a:p>
            <a:pPr>
              <a:buFont typeface="Wingdings" pitchFamily="2" charset="2"/>
              <a:buNone/>
            </a:pPr>
            <a:r>
              <a:rPr lang="en-US"/>
              <a:t>The average man-hour cost to establish</a:t>
            </a:r>
          </a:p>
          <a:p>
            <a:pPr>
              <a:buFont typeface="Wingdings" pitchFamily="2" charset="2"/>
              <a:buNone/>
            </a:pPr>
            <a:r>
              <a:rPr lang="en-US"/>
              <a:t>a chart decreased 85% from 8.0</a:t>
            </a:r>
          </a:p>
          <a:p>
            <a:pPr>
              <a:buFont typeface="Wingdings" pitchFamily="2" charset="2"/>
              <a:buNone/>
            </a:pPr>
            <a:r>
              <a:rPr lang="en-US"/>
              <a:t>minutes per new chart to 1.2 minutes,</a:t>
            </a:r>
          </a:p>
          <a:p>
            <a:pPr>
              <a:buFont typeface="Wingdings" pitchFamily="2" charset="2"/>
              <a:buNone/>
            </a:pPr>
            <a:r>
              <a:rPr lang="en-US"/>
              <a:t>an annual savings of more than</a:t>
            </a:r>
          </a:p>
          <a:p>
            <a:pPr>
              <a:buFont typeface="Wingdings" pitchFamily="2" charset="2"/>
              <a:buNone/>
            </a:pPr>
            <a:r>
              <a:rPr lang="en-US"/>
              <a:t>$22,000.</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sz="4000"/>
              <a:t>Phone Calls</a:t>
            </a:r>
          </a:p>
        </p:txBody>
      </p:sp>
      <p:sp>
        <p:nvSpPr>
          <p:cNvPr id="116739" name="Rectangle 3"/>
          <p:cNvSpPr>
            <a:spLocks noGrp="1" noChangeArrowheads="1"/>
          </p:cNvSpPr>
          <p:nvPr>
            <p:ph type="body" idx="1"/>
          </p:nvPr>
        </p:nvSpPr>
        <p:spPr/>
        <p:txBody>
          <a:bodyPr/>
          <a:lstStyle/>
          <a:p>
            <a:r>
              <a:rPr lang="en-US"/>
              <a:t>The amount of time required to handle phone call inquiries that required the chart has been reduced by 73%.   The number of tasks decreased from 18 down to 2.   </a:t>
            </a:r>
          </a:p>
          <a:p>
            <a:endParaRPr lang="en-US"/>
          </a:p>
          <a:p>
            <a:r>
              <a:rPr lang="en-US"/>
              <a:t>Total annual savings exceed $103,000.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fade">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fade">
                                      <p:cBhvr>
                                        <p:cTn id="12" dur="5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4000"/>
              <a:t>Claims</a:t>
            </a:r>
          </a:p>
        </p:txBody>
      </p:sp>
      <p:sp>
        <p:nvSpPr>
          <p:cNvPr id="117763" name="Rectangle 3"/>
          <p:cNvSpPr>
            <a:spLocks noGrp="1" noChangeArrowheads="1"/>
          </p:cNvSpPr>
          <p:nvPr>
            <p:ph type="body" idx="1"/>
          </p:nvPr>
        </p:nvSpPr>
        <p:spPr/>
        <p:txBody>
          <a:bodyPr/>
          <a:lstStyle/>
          <a:p>
            <a:r>
              <a:rPr lang="en-US"/>
              <a:t>Because of better charting, the number of claim denials decreased 26%.  </a:t>
            </a:r>
          </a:p>
          <a:p>
            <a:endParaRPr lang="en-US"/>
          </a:p>
          <a:p>
            <a:r>
              <a:rPr lang="en-US"/>
              <a:t>This reduced days in accounts receivables by 7 days, thus increasing actual revenues by $102,000.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fade">
                                      <p:cBhvr>
                                        <p:cTn id="7" dur="500"/>
                                        <p:tgtEl>
                                          <p:spTgt spid="117763">
                                            <p:txEl>
                                              <p:pRg st="0" end="0"/>
                                            </p:txEl>
                                          </p:spTgt>
                                        </p:tgtEl>
                                      </p:cBhvr>
                                    </p:animEffect>
                                  </p:childTnLst>
                                  <p:subTnLst>
                                    <p:animClr clrSpc="rgb" dir="cw">
                                      <p:cBhvr override="childStyle">
                                        <p:cTn dur="1" fill="hold" display="0" masterRel="nextClick" afterEffect="1"/>
                                        <p:tgtEl>
                                          <p:spTgt spid="117763">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3">
                                            <p:txEl>
                                              <p:pRg st="2" end="2"/>
                                            </p:txEl>
                                          </p:spTgt>
                                        </p:tgtEl>
                                        <p:attrNameLst>
                                          <p:attrName>style.visibility</p:attrName>
                                        </p:attrNameLst>
                                      </p:cBhvr>
                                      <p:to>
                                        <p:strVal val="visible"/>
                                      </p:to>
                                    </p:set>
                                    <p:animEffect transition="in" filter="fade">
                                      <p:cBhvr>
                                        <p:cTn id="12" dur="500"/>
                                        <p:tgtEl>
                                          <p:spTgt spid="117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4000"/>
              <a:t>Audits</a:t>
            </a:r>
          </a:p>
        </p:txBody>
      </p:sp>
      <p:sp>
        <p:nvSpPr>
          <p:cNvPr id="118787" name="Rectangle 3"/>
          <p:cNvSpPr>
            <a:spLocks noGrp="1" noChangeArrowheads="1"/>
          </p:cNvSpPr>
          <p:nvPr>
            <p:ph type="body" idx="1"/>
          </p:nvPr>
        </p:nvSpPr>
        <p:spPr>
          <a:xfrm>
            <a:off x="1066800" y="1981200"/>
            <a:ext cx="7848600" cy="4648200"/>
          </a:xfrm>
        </p:spPr>
        <p:txBody>
          <a:bodyPr/>
          <a:lstStyle/>
          <a:p>
            <a:pPr>
              <a:lnSpc>
                <a:spcPct val="90000"/>
              </a:lnSpc>
              <a:buFont typeface="Wingdings" pitchFamily="2" charset="2"/>
              <a:buNone/>
            </a:pPr>
            <a:r>
              <a:rPr lang="en-US"/>
              <a:t>With improved charting and</a:t>
            </a:r>
          </a:p>
          <a:p>
            <a:pPr>
              <a:lnSpc>
                <a:spcPct val="90000"/>
              </a:lnSpc>
              <a:buFont typeface="Wingdings" pitchFamily="2" charset="2"/>
              <a:buNone/>
            </a:pPr>
            <a:r>
              <a:rPr lang="en-US"/>
              <a:t>documentation, the number of</a:t>
            </a:r>
          </a:p>
          <a:p>
            <a:pPr>
              <a:lnSpc>
                <a:spcPct val="90000"/>
              </a:lnSpc>
              <a:buFont typeface="Wingdings" pitchFamily="2" charset="2"/>
              <a:buNone/>
            </a:pPr>
            <a:r>
              <a:rPr lang="en-US"/>
              <a:t>successful audits has improved and in</a:t>
            </a:r>
          </a:p>
          <a:p>
            <a:pPr>
              <a:lnSpc>
                <a:spcPct val="90000"/>
              </a:lnSpc>
              <a:buFont typeface="Wingdings" pitchFamily="2" charset="2"/>
              <a:buNone/>
            </a:pPr>
            <a:r>
              <a:rPr lang="en-US"/>
              <a:t>the last year the clinic has received a</a:t>
            </a:r>
          </a:p>
          <a:p>
            <a:pPr>
              <a:lnSpc>
                <a:spcPct val="90000"/>
              </a:lnSpc>
              <a:buFont typeface="Wingdings" pitchFamily="2" charset="2"/>
              <a:buNone/>
            </a:pPr>
            <a:r>
              <a:rPr lang="en-US"/>
              <a:t>perfect score on all of their HEDIS audits</a:t>
            </a:r>
          </a:p>
          <a:p>
            <a:pPr>
              <a:lnSpc>
                <a:spcPct val="90000"/>
              </a:lnSpc>
              <a:buFont typeface="Wingdings" pitchFamily="2" charset="2"/>
              <a:buNone/>
            </a:pPr>
            <a:r>
              <a:rPr lang="en-US"/>
              <a:t>and recently received a “no deficiencies”</a:t>
            </a:r>
          </a:p>
          <a:p>
            <a:pPr>
              <a:lnSpc>
                <a:spcPct val="90000"/>
              </a:lnSpc>
              <a:buFont typeface="Wingdings" pitchFamily="2" charset="2"/>
              <a:buNone/>
            </a:pPr>
            <a:r>
              <a:rPr lang="en-US"/>
              <a:t>in a total practice audit by Blue Cross/Blue</a:t>
            </a:r>
          </a:p>
          <a:p>
            <a:pPr>
              <a:lnSpc>
                <a:spcPct val="90000"/>
              </a:lnSpc>
              <a:buFont typeface="Wingdings" pitchFamily="2" charset="2"/>
              <a:buNone/>
            </a:pPr>
            <a:r>
              <a:rPr lang="en-US"/>
              <a:t>Shield.</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sz="4000"/>
              <a:t>Eliminating No Shows</a:t>
            </a:r>
          </a:p>
        </p:txBody>
      </p:sp>
      <p:sp>
        <p:nvSpPr>
          <p:cNvPr id="157699" name="Rectangle 3"/>
          <p:cNvSpPr>
            <a:spLocks noGrp="1" noChangeArrowheads="1"/>
          </p:cNvSpPr>
          <p:nvPr>
            <p:ph type="body" idx="1"/>
          </p:nvPr>
        </p:nvSpPr>
        <p:spPr>
          <a:xfrm>
            <a:off x="1066800" y="1981200"/>
            <a:ext cx="7924800" cy="4724400"/>
          </a:xfrm>
        </p:spPr>
        <p:txBody>
          <a:bodyPr/>
          <a:lstStyle/>
          <a:p>
            <a:r>
              <a:rPr lang="en-US"/>
              <a:t>Electronically calling our patients each day to remind them of their appointments has</a:t>
            </a:r>
          </a:p>
          <a:p>
            <a:pPr>
              <a:buFont typeface="Wingdings" pitchFamily="2" charset="2"/>
              <a:buNone/>
            </a:pPr>
            <a:r>
              <a:rPr lang="en-US"/>
              <a:t>	decreased our "no shows" by 65%.  </a:t>
            </a:r>
          </a:p>
          <a:p>
            <a:pPr>
              <a:buFont typeface="Wingdings" pitchFamily="2" charset="2"/>
              <a:buNone/>
            </a:pPr>
            <a:endParaRPr lang="en-US"/>
          </a:p>
          <a:p>
            <a:r>
              <a:rPr lang="en-US"/>
              <a:t>This has resulted in an 8% increase in number of daily visits without increasing practice size.</a:t>
            </a:r>
          </a:p>
          <a:p>
            <a:endParaRPr lang="en-US"/>
          </a:p>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fade">
                                      <p:cBhvr>
                                        <p:cTn id="7" dur="500"/>
                                        <p:tgtEl>
                                          <p:spTgt spid="157699">
                                            <p:txEl>
                                              <p:pRg st="0" end="0"/>
                                            </p:txEl>
                                          </p:spTgt>
                                        </p:tgtEl>
                                      </p:cBhvr>
                                    </p:animEffect>
                                  </p:childTnLst>
                                  <p:subTnLst>
                                    <p:animClr clrSpc="rgb" dir="cw">
                                      <p:cBhvr override="childStyle">
                                        <p:cTn dur="1" fill="hold" display="0" masterRel="nextClick" afterEffect="1"/>
                                        <p:tgtEl>
                                          <p:spTgt spid="15769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fade">
                                      <p:cBhvr>
                                        <p:cTn id="12" dur="500"/>
                                        <p:tgtEl>
                                          <p:spTgt spid="157699">
                                            <p:txEl>
                                              <p:pRg st="1" end="1"/>
                                            </p:txEl>
                                          </p:spTgt>
                                        </p:tgtEl>
                                      </p:cBhvr>
                                    </p:animEffect>
                                  </p:childTnLst>
                                  <p:subTnLst>
                                    <p:animClr clrSpc="rgb" dir="cw">
                                      <p:cBhvr override="childStyle">
                                        <p:cTn dur="1" fill="hold" display="0" masterRel="nextClick" afterEffect="1"/>
                                        <p:tgtEl>
                                          <p:spTgt spid="157699">
                                            <p:txEl>
                                              <p:pRg st="1" end="1"/>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7699">
                                            <p:txEl>
                                              <p:pRg st="3" end="3"/>
                                            </p:txEl>
                                          </p:spTgt>
                                        </p:tgtEl>
                                        <p:attrNameLst>
                                          <p:attrName>style.visibility</p:attrName>
                                        </p:attrNameLst>
                                      </p:cBhvr>
                                      <p:to>
                                        <p:strVal val="visible"/>
                                      </p:to>
                                    </p:set>
                                    <p:animEffect transition="in" filter="fade">
                                      <p:cBhvr>
                                        <p:cTn id="17" dur="500"/>
                                        <p:tgtEl>
                                          <p:spTgt spid="157699">
                                            <p:txEl>
                                              <p:pRg st="3" end="3"/>
                                            </p:txEl>
                                          </p:spTgt>
                                        </p:tgtEl>
                                      </p:cBhvr>
                                    </p:animEffect>
                                  </p:childTnLst>
                                  <p:subTnLst>
                                    <p:animClr clrSpc="rgb" dir="cw">
                                      <p:cBhvr override="childStyle">
                                        <p:cTn dur="1" fill="hold" display="0" masterRel="nextClick" afterEffect="1"/>
                                        <p:tgtEl>
                                          <p:spTgt spid="157699">
                                            <p:txEl>
                                              <p:pRg st="3" end="3"/>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4000"/>
              <a:t>Yesterday</a:t>
            </a:r>
          </a:p>
        </p:txBody>
      </p:sp>
      <p:sp>
        <p:nvSpPr>
          <p:cNvPr id="67587" name="Rectangle 3"/>
          <p:cNvSpPr>
            <a:spLocks noGrp="1" noChangeArrowheads="1"/>
          </p:cNvSpPr>
          <p:nvPr>
            <p:ph type="body" idx="1"/>
          </p:nvPr>
        </p:nvSpPr>
        <p:spPr>
          <a:xfrm>
            <a:off x="1066800" y="1981200"/>
            <a:ext cx="8077200" cy="4114800"/>
          </a:xfrm>
        </p:spPr>
        <p:txBody>
          <a:bodyPr/>
          <a:lstStyle/>
          <a:p>
            <a:pPr>
              <a:lnSpc>
                <a:spcPct val="90000"/>
              </a:lnSpc>
            </a:pPr>
            <a:r>
              <a:rPr lang="en-US" sz="2400" b="1"/>
              <a:t>Southeast Texas Medical Associates, LLP (SETMA) was formed in 1995 by the merging of Four independent, solo practices of Family Physicians and Internists</a:t>
            </a:r>
          </a:p>
          <a:p>
            <a:pPr>
              <a:lnSpc>
                <a:spcPct val="90000"/>
              </a:lnSpc>
              <a:buFont typeface="Wingdings" pitchFamily="2" charset="2"/>
              <a:buNone/>
            </a:pPr>
            <a:endParaRPr lang="en-US" sz="2400" b="1"/>
          </a:p>
          <a:p>
            <a:pPr lvl="1">
              <a:lnSpc>
                <a:spcPct val="90000"/>
              </a:lnSpc>
            </a:pPr>
            <a:r>
              <a:rPr lang="en-US" sz="2000"/>
              <a:t>Two practices transcribed medical records and two had hand-written medical records</a:t>
            </a:r>
          </a:p>
          <a:p>
            <a:pPr lvl="1">
              <a:lnSpc>
                <a:spcPct val="90000"/>
              </a:lnSpc>
            </a:pPr>
            <a:r>
              <a:rPr lang="en-US" sz="2000"/>
              <a:t>Three practices organized records alphabetically and one  numerically</a:t>
            </a:r>
          </a:p>
          <a:p>
            <a:pPr lvl="1">
              <a:lnSpc>
                <a:spcPct val="90000"/>
              </a:lnSpc>
            </a:pPr>
            <a:r>
              <a:rPr lang="en-US" sz="2000"/>
              <a:t>One practice used an antiquated computer management system; the other three used peg board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fade">
                                      <p:cBhvr>
                                        <p:cTn id="12" dur="500"/>
                                        <p:tgtEl>
                                          <p:spTgt spid="67587">
                                            <p:txEl>
                                              <p:pRg st="2" end="2"/>
                                            </p:txEl>
                                          </p:spTgt>
                                        </p:tgtEl>
                                      </p:cBhvr>
                                    </p:animEffect>
                                  </p:childTnLst>
                                  <p:subTnLst>
                                    <p:animClr clrSpc="rgb" dir="cw">
                                      <p:cBhvr override="childStyle">
                                        <p:cTn dur="1" fill="hold" display="0" masterRel="nextClick" afterEffect="1"/>
                                        <p:tgtEl>
                                          <p:spTgt spid="67587">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fade">
                                      <p:cBhvr>
                                        <p:cTn id="17" dur="500"/>
                                        <p:tgtEl>
                                          <p:spTgt spid="67587">
                                            <p:txEl>
                                              <p:pRg st="3" end="3"/>
                                            </p:txEl>
                                          </p:spTgt>
                                        </p:tgtEl>
                                      </p:cBhvr>
                                    </p:animEffect>
                                  </p:childTnLst>
                                  <p:subTnLst>
                                    <p:animClr clrSpc="rgb" dir="cw">
                                      <p:cBhvr override="childStyle">
                                        <p:cTn dur="1" fill="hold" display="0" masterRel="nextClick" afterEffect="1"/>
                                        <p:tgtEl>
                                          <p:spTgt spid="67587">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7587">
                                            <p:txEl>
                                              <p:pRg st="4" end="4"/>
                                            </p:txEl>
                                          </p:spTgt>
                                        </p:tgtEl>
                                        <p:attrNameLst>
                                          <p:attrName>style.visibility</p:attrName>
                                        </p:attrNameLst>
                                      </p:cBhvr>
                                      <p:to>
                                        <p:strVal val="visible"/>
                                      </p:to>
                                    </p:set>
                                    <p:animEffect transition="in" filter="fade">
                                      <p:cBhvr>
                                        <p:cTn id="22"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More Than </a:t>
            </a:r>
            <a:br>
              <a:rPr lang="en-US"/>
            </a:br>
            <a:r>
              <a:rPr lang="en-US"/>
              <a:t>A Transcription Service</a:t>
            </a:r>
          </a:p>
        </p:txBody>
      </p:sp>
      <p:sp>
        <p:nvSpPr>
          <p:cNvPr id="121859" name="Rectangle 3"/>
          <p:cNvSpPr>
            <a:spLocks noGrp="1" noChangeArrowheads="1"/>
          </p:cNvSpPr>
          <p:nvPr>
            <p:ph type="body" idx="1"/>
          </p:nvPr>
        </p:nvSpPr>
        <p:spPr>
          <a:xfrm>
            <a:off x="1066800" y="1981200"/>
            <a:ext cx="7848600" cy="4648200"/>
          </a:xfrm>
        </p:spPr>
        <p:txBody>
          <a:bodyPr/>
          <a:lstStyle/>
          <a:p>
            <a:pPr>
              <a:lnSpc>
                <a:spcPct val="90000"/>
              </a:lnSpc>
            </a:pPr>
            <a:r>
              <a:rPr lang="en-US"/>
              <a:t>These tangible, financial benefits, do not represent the most significant results of SETMA’s implementation of </a:t>
            </a:r>
            <a:r>
              <a:rPr lang="en-US" b="1" i="1"/>
              <a:t>NextGen.</a:t>
            </a:r>
          </a:p>
          <a:p>
            <a:pPr>
              <a:lnSpc>
                <a:spcPct val="90000"/>
              </a:lnSpc>
            </a:pPr>
            <a:endParaRPr lang="en-US"/>
          </a:p>
          <a:p>
            <a:pPr>
              <a:lnSpc>
                <a:spcPct val="90000"/>
              </a:lnSpc>
            </a:pPr>
            <a:r>
              <a:rPr lang="en-US"/>
              <a:t>To be “worth it,” EMR had to be more than a transcription service, -- the EMR had to provide more value and benefit than simply documenting a patient encounter electronically.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childTnLst>
                                  <p:subTnLst>
                                    <p:animClr clrSpc="rgb" dir="cw">
                                      <p:cBhvr override="childStyle">
                                        <p:cTn dur="1" fill="hold" display="0" masterRel="nextClick" afterEffect="1"/>
                                        <p:tgtEl>
                                          <p:spTgt spid="12185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859">
                                            <p:txEl>
                                              <p:pRg st="2" end="2"/>
                                            </p:txEl>
                                          </p:spTgt>
                                        </p:tgtEl>
                                        <p:attrNameLst>
                                          <p:attrName>style.visibility</p:attrName>
                                        </p:attrNameLst>
                                      </p:cBhvr>
                                      <p:to>
                                        <p:strVal val="visible"/>
                                      </p:to>
                                    </p:set>
                                    <p:animEffect transition="in" filter="fade">
                                      <p:cBhvr>
                                        <p:cTn id="12"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Electronic Patient Management</a:t>
            </a:r>
          </a:p>
        </p:txBody>
      </p:sp>
      <p:sp>
        <p:nvSpPr>
          <p:cNvPr id="122883" name="Rectangle 3"/>
          <p:cNvSpPr>
            <a:spLocks noGrp="1" noChangeArrowheads="1"/>
          </p:cNvSpPr>
          <p:nvPr>
            <p:ph type="body" idx="1"/>
          </p:nvPr>
        </p:nvSpPr>
        <p:spPr/>
        <p:txBody>
          <a:bodyPr/>
          <a:lstStyle/>
          <a:p>
            <a:pPr>
              <a:lnSpc>
                <a:spcPct val="90000"/>
              </a:lnSpc>
            </a:pPr>
            <a:r>
              <a:rPr lang="en-US" sz="2800"/>
              <a:t>This realization grew into a vision of </a:t>
            </a:r>
            <a:r>
              <a:rPr lang="en-US" sz="2800" b="1" i="1"/>
              <a:t>NextGen's</a:t>
            </a:r>
            <a:r>
              <a:rPr lang="en-US" sz="2800"/>
              <a:t> electronic patient records becoming a tool for electronic patient management. </a:t>
            </a:r>
          </a:p>
          <a:p>
            <a:pPr>
              <a:lnSpc>
                <a:spcPct val="90000"/>
              </a:lnSpc>
            </a:pPr>
            <a:endParaRPr lang="en-US" sz="2800"/>
          </a:p>
          <a:p>
            <a:pPr>
              <a:lnSpc>
                <a:spcPct val="90000"/>
              </a:lnSpc>
            </a:pPr>
            <a:r>
              <a:rPr lang="en-US" sz="2800" b="1" i="1"/>
              <a:t>NextGen’s</a:t>
            </a:r>
            <a:r>
              <a:rPr lang="en-US" sz="2800"/>
              <a:t> "</a:t>
            </a:r>
            <a:r>
              <a:rPr lang="en-US" sz="2800" b="1"/>
              <a:t>Work Flow Module,”</a:t>
            </a:r>
            <a:r>
              <a:rPr lang="en-US" sz="2800"/>
              <a:t> which interfaces patient appointments, telephone messages, laboratory results and e-mail,  facilitated our development of electronic patient management, resulting 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3">
                                            <p:txEl>
                                              <p:pRg st="2" end="2"/>
                                            </p:txEl>
                                          </p:spTgt>
                                        </p:tgtEl>
                                        <p:attrNameLst>
                                          <p:attrName>style.visibility</p:attrName>
                                        </p:attrNameLst>
                                      </p:cBhvr>
                                      <p:to>
                                        <p:strVal val="visible"/>
                                      </p:to>
                                    </p:set>
                                    <p:animEffect transition="in" filter="fade">
                                      <p:cBhvr>
                                        <p:cTn id="12" dur="500"/>
                                        <p:tgtEl>
                                          <p:spTgt spid="1228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4000"/>
              <a:t>Hospital Connectivity</a:t>
            </a:r>
          </a:p>
        </p:txBody>
      </p:sp>
      <p:sp>
        <p:nvSpPr>
          <p:cNvPr id="123907" name="Rectangle 3"/>
          <p:cNvSpPr>
            <a:spLocks noGrp="1" noChangeArrowheads="1"/>
          </p:cNvSpPr>
          <p:nvPr>
            <p:ph type="body" idx="1"/>
          </p:nvPr>
        </p:nvSpPr>
        <p:spPr>
          <a:xfrm>
            <a:off x="1066800" y="1981200"/>
            <a:ext cx="7924800" cy="4724400"/>
          </a:xfrm>
        </p:spPr>
        <p:txBody>
          <a:bodyPr/>
          <a:lstStyle/>
          <a:p>
            <a:pPr>
              <a:lnSpc>
                <a:spcPct val="80000"/>
              </a:lnSpc>
            </a:pPr>
            <a:r>
              <a:rPr lang="en-US"/>
              <a:t>Development of connectivity with hospitals in our community.  Admission H&amp;Ps and Discharge Summaries are documented in the EMR on over 250 admissions per month.  </a:t>
            </a:r>
          </a:p>
          <a:p>
            <a:pPr>
              <a:lnSpc>
                <a:spcPct val="80000"/>
              </a:lnSpc>
            </a:pPr>
            <a:endParaRPr lang="en-US"/>
          </a:p>
          <a:p>
            <a:pPr>
              <a:lnSpc>
                <a:spcPct val="80000"/>
              </a:lnSpc>
            </a:pPr>
            <a:r>
              <a:rPr lang="en-US"/>
              <a:t>This allows for a seamless continuum of care whether the patient is at home, in the office, on the phone, in the nursing home, hospital, hospice, home health, physical therapy, or sending an e-mail.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500"/>
                                        <p:tgtEl>
                                          <p:spTgt spid="123907">
                                            <p:txEl>
                                              <p:pRg st="0" end="0"/>
                                            </p:txEl>
                                          </p:spTgt>
                                        </p:tgtEl>
                                      </p:cBhvr>
                                    </p:animEffect>
                                  </p:childTnLst>
                                  <p:subTnLst>
                                    <p:animClr clrSpc="rgb" dir="cw">
                                      <p:cBhvr override="childStyle">
                                        <p:cTn dur="1" fill="hold" display="0" masterRel="nextClick" afterEffect="1"/>
                                        <p:tgtEl>
                                          <p:spTgt spid="12390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z="4000"/>
              <a:t>Phone Calls</a:t>
            </a:r>
          </a:p>
        </p:txBody>
      </p:sp>
      <p:sp>
        <p:nvSpPr>
          <p:cNvPr id="124931" name="Rectangle 3"/>
          <p:cNvSpPr>
            <a:spLocks noGrp="1" noChangeArrowheads="1"/>
          </p:cNvSpPr>
          <p:nvPr>
            <p:ph type="body" idx="1"/>
          </p:nvPr>
        </p:nvSpPr>
        <p:spPr/>
        <p:txBody>
          <a:bodyPr/>
          <a:lstStyle/>
          <a:p>
            <a:pPr>
              <a:buFont typeface="Wingdings" pitchFamily="2" charset="2"/>
              <a:buNone/>
            </a:pPr>
            <a:r>
              <a:rPr lang="en-US"/>
              <a:t>The documentation for the past two</a:t>
            </a:r>
          </a:p>
          <a:p>
            <a:pPr>
              <a:buFont typeface="Wingdings" pitchFamily="2" charset="2"/>
              <a:buNone/>
            </a:pPr>
            <a:r>
              <a:rPr lang="en-US"/>
              <a:t>years of </a:t>
            </a:r>
            <a:r>
              <a:rPr lang="en-US" b="1"/>
              <a:t>EVERY</a:t>
            </a:r>
            <a:r>
              <a:rPr lang="en-US"/>
              <a:t> telephone call which</a:t>
            </a:r>
          </a:p>
          <a:p>
            <a:pPr>
              <a:buFont typeface="Wingdings" pitchFamily="2" charset="2"/>
              <a:buNone/>
            </a:pPr>
            <a:r>
              <a:rPr lang="en-US"/>
              <a:t>has come into our practice, twenty-four</a:t>
            </a:r>
          </a:p>
          <a:p>
            <a:pPr>
              <a:buFont typeface="Wingdings" pitchFamily="2" charset="2"/>
              <a:buNone/>
            </a:pPr>
            <a:r>
              <a:rPr lang="en-US"/>
              <a:t>hours a day, seven days a week, with a</a:t>
            </a:r>
          </a:p>
          <a:p>
            <a:pPr>
              <a:buFont typeface="Wingdings" pitchFamily="2" charset="2"/>
              <a:buNone/>
            </a:pPr>
            <a:r>
              <a:rPr lang="en-US"/>
              <a:t>computer generated time and date</a:t>
            </a:r>
          </a:p>
          <a:p>
            <a:pPr>
              <a:buFont typeface="Wingdings" pitchFamily="2" charset="2"/>
              <a:buNone/>
            </a:pPr>
            <a:r>
              <a:rPr lang="en-US"/>
              <a:t>stamp and documentation of who called</a:t>
            </a:r>
          </a:p>
          <a:p>
            <a:pPr>
              <a:buFont typeface="Wingdings" pitchFamily="2" charset="2"/>
              <a:buNone/>
            </a:pPr>
            <a:r>
              <a:rPr lang="en-US"/>
              <a:t>and why.  </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z="3800"/>
              <a:t>Quality of Care/Quality of Life</a:t>
            </a:r>
          </a:p>
        </p:txBody>
      </p:sp>
      <p:sp>
        <p:nvSpPr>
          <p:cNvPr id="125955" name="Rectangle 3"/>
          <p:cNvSpPr>
            <a:spLocks noGrp="1" noChangeArrowheads="1"/>
          </p:cNvSpPr>
          <p:nvPr>
            <p:ph type="body" idx="1"/>
          </p:nvPr>
        </p:nvSpPr>
        <p:spPr>
          <a:xfrm>
            <a:off x="1066800" y="1981200"/>
            <a:ext cx="7848600" cy="4648200"/>
          </a:xfrm>
        </p:spPr>
        <p:txBody>
          <a:bodyPr/>
          <a:lstStyle/>
          <a:p>
            <a:pPr marL="457200" indent="-457200">
              <a:lnSpc>
                <a:spcPct val="90000"/>
              </a:lnSpc>
            </a:pPr>
            <a:r>
              <a:rPr lang="en-US" sz="2400"/>
              <a:t>The employment of two CFNPs who work from 10:00 PM to 9:00 AM seven days a week:</a:t>
            </a:r>
          </a:p>
          <a:p>
            <a:pPr marL="457200" indent="-457200">
              <a:lnSpc>
                <a:spcPct val="90000"/>
              </a:lnSpc>
            </a:pPr>
            <a:endParaRPr lang="en-US" sz="2400"/>
          </a:p>
          <a:p>
            <a:pPr marL="838200" lvl="1" indent="-381000">
              <a:lnSpc>
                <a:spcPct val="90000"/>
              </a:lnSpc>
              <a:buFontTx/>
              <a:buAutoNum type="arabicPeriod"/>
            </a:pPr>
            <a:r>
              <a:rPr lang="en-US" sz="2200"/>
              <a:t>Seeing our patients in the hospital and ER</a:t>
            </a:r>
          </a:p>
          <a:p>
            <a:pPr marL="838200" lvl="1" indent="-381000">
              <a:lnSpc>
                <a:spcPct val="90000"/>
              </a:lnSpc>
              <a:buFontTx/>
              <a:buAutoNum type="arabicPeriod"/>
            </a:pPr>
            <a:r>
              <a:rPr lang="en-US" sz="2200"/>
              <a:t>Working up admissions, documenting H&amp;Ps in the EMR</a:t>
            </a:r>
          </a:p>
          <a:p>
            <a:pPr marL="838200" lvl="1" indent="-381000">
              <a:lnSpc>
                <a:spcPct val="90000"/>
              </a:lnSpc>
              <a:buFontTx/>
              <a:buAutoNum type="arabicPeriod"/>
            </a:pPr>
            <a:r>
              <a:rPr lang="en-US" sz="2200"/>
              <a:t>Responding to telephone calls</a:t>
            </a:r>
          </a:p>
          <a:p>
            <a:pPr marL="1257300" lvl="2" indent="-342900">
              <a:lnSpc>
                <a:spcPct val="90000"/>
              </a:lnSpc>
            </a:pPr>
            <a:endParaRPr lang="en-US" sz="2200"/>
          </a:p>
          <a:p>
            <a:pPr marL="457200" indent="-457200">
              <a:lnSpc>
                <a:spcPct val="90000"/>
              </a:lnSpc>
            </a:pPr>
            <a:r>
              <a:rPr lang="en-US" sz="2400"/>
              <a:t>This has improved:</a:t>
            </a:r>
          </a:p>
          <a:p>
            <a:pPr marL="457200" indent="-457200">
              <a:lnSpc>
                <a:spcPct val="90000"/>
              </a:lnSpc>
            </a:pPr>
            <a:endParaRPr lang="en-US" sz="2400"/>
          </a:p>
          <a:p>
            <a:pPr marL="838200" lvl="1" indent="-381000">
              <a:lnSpc>
                <a:spcPct val="90000"/>
              </a:lnSpc>
              <a:buFont typeface="Wingdings" pitchFamily="2" charset="2"/>
              <a:buAutoNum type="arabicPeriod"/>
            </a:pPr>
            <a:r>
              <a:rPr lang="en-US" sz="2000"/>
              <a:t>	The quality of care for our patients and </a:t>
            </a:r>
          </a:p>
          <a:p>
            <a:pPr marL="838200" lvl="1" indent="-381000">
              <a:lnSpc>
                <a:spcPct val="90000"/>
              </a:lnSpc>
              <a:buFont typeface="Wingdings" pitchFamily="2" charset="2"/>
              <a:buAutoNum type="arabicPeriod"/>
            </a:pPr>
            <a:r>
              <a:rPr lang="en-US" sz="2000"/>
              <a:t>	The quality of life for our providers.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5">
                                            <p:txEl>
                                              <p:pRg st="2" end="2"/>
                                            </p:txEl>
                                          </p:spTgt>
                                        </p:tgtEl>
                                        <p:attrNameLst>
                                          <p:attrName>style.visibility</p:attrName>
                                        </p:attrNameLst>
                                      </p:cBhvr>
                                      <p:to>
                                        <p:strVal val="visible"/>
                                      </p:to>
                                    </p:set>
                                    <p:animEffect transition="in" filter="fade">
                                      <p:cBhvr>
                                        <p:cTn id="12" dur="500"/>
                                        <p:tgtEl>
                                          <p:spTgt spid="125955">
                                            <p:txEl>
                                              <p:pRg st="2" end="2"/>
                                            </p:txEl>
                                          </p:spTgt>
                                        </p:tgtEl>
                                      </p:cBhvr>
                                    </p:animEffect>
                                  </p:childTnLst>
                                  <p:subTnLst>
                                    <p:animClr clrSpc="rgb" dir="cw">
                                      <p:cBhvr override="childStyle">
                                        <p:cTn dur="1" fill="hold" display="0" masterRel="nextClick" afterEffect="1"/>
                                        <p:tgtEl>
                                          <p:spTgt spid="12595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955">
                                            <p:txEl>
                                              <p:pRg st="3" end="3"/>
                                            </p:txEl>
                                          </p:spTgt>
                                        </p:tgtEl>
                                        <p:attrNameLst>
                                          <p:attrName>style.visibility</p:attrName>
                                        </p:attrNameLst>
                                      </p:cBhvr>
                                      <p:to>
                                        <p:strVal val="visible"/>
                                      </p:to>
                                    </p:set>
                                    <p:animEffect transition="in" filter="fade">
                                      <p:cBhvr>
                                        <p:cTn id="17" dur="500"/>
                                        <p:tgtEl>
                                          <p:spTgt spid="125955">
                                            <p:txEl>
                                              <p:pRg st="3" end="3"/>
                                            </p:txEl>
                                          </p:spTgt>
                                        </p:tgtEl>
                                      </p:cBhvr>
                                    </p:animEffect>
                                  </p:childTnLst>
                                  <p:subTnLst>
                                    <p:animClr clrSpc="rgb" dir="cw">
                                      <p:cBhvr override="childStyle">
                                        <p:cTn dur="1" fill="hold" display="0" masterRel="nextClick" afterEffect="1"/>
                                        <p:tgtEl>
                                          <p:spTgt spid="12595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955">
                                            <p:txEl>
                                              <p:pRg st="4" end="4"/>
                                            </p:txEl>
                                          </p:spTgt>
                                        </p:tgtEl>
                                        <p:attrNameLst>
                                          <p:attrName>style.visibility</p:attrName>
                                        </p:attrNameLst>
                                      </p:cBhvr>
                                      <p:to>
                                        <p:strVal val="visible"/>
                                      </p:to>
                                    </p:set>
                                    <p:animEffect transition="in" filter="fade">
                                      <p:cBhvr>
                                        <p:cTn id="22" dur="500"/>
                                        <p:tgtEl>
                                          <p:spTgt spid="125955">
                                            <p:txEl>
                                              <p:pRg st="4" end="4"/>
                                            </p:txEl>
                                          </p:spTgt>
                                        </p:tgtEl>
                                      </p:cBhvr>
                                    </p:animEffect>
                                  </p:childTnLst>
                                  <p:subTnLst>
                                    <p:animClr clrSpc="rgb" dir="cw">
                                      <p:cBhvr override="childStyle">
                                        <p:cTn dur="1" fill="hold" display="0" masterRel="nextClick" afterEffect="1"/>
                                        <p:tgtEl>
                                          <p:spTgt spid="12595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5955">
                                            <p:txEl>
                                              <p:pRg st="6" end="6"/>
                                            </p:txEl>
                                          </p:spTgt>
                                        </p:tgtEl>
                                        <p:attrNameLst>
                                          <p:attrName>style.visibility</p:attrName>
                                        </p:attrNameLst>
                                      </p:cBhvr>
                                      <p:to>
                                        <p:strVal val="visible"/>
                                      </p:to>
                                    </p:set>
                                    <p:animEffect transition="in" filter="fade">
                                      <p:cBhvr>
                                        <p:cTn id="27" dur="500"/>
                                        <p:tgtEl>
                                          <p:spTgt spid="12595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5955">
                                            <p:txEl>
                                              <p:pRg st="8" end="8"/>
                                            </p:txEl>
                                          </p:spTgt>
                                        </p:tgtEl>
                                        <p:attrNameLst>
                                          <p:attrName>style.visibility</p:attrName>
                                        </p:attrNameLst>
                                      </p:cBhvr>
                                      <p:to>
                                        <p:strVal val="visible"/>
                                      </p:to>
                                    </p:set>
                                    <p:animEffect transition="in" filter="fade">
                                      <p:cBhvr>
                                        <p:cTn id="32" dur="500"/>
                                        <p:tgtEl>
                                          <p:spTgt spid="125955">
                                            <p:txEl>
                                              <p:pRg st="8" end="8"/>
                                            </p:txEl>
                                          </p:spTgt>
                                        </p:tgtEl>
                                      </p:cBhvr>
                                    </p:animEffect>
                                  </p:childTnLst>
                                  <p:subTnLst>
                                    <p:animClr clrSpc="rgb" dir="cw">
                                      <p:cBhvr override="childStyle">
                                        <p:cTn dur="1" fill="hold" display="0" masterRel="nextClick" afterEffect="1"/>
                                        <p:tgtEl>
                                          <p:spTgt spid="125955">
                                            <p:txEl>
                                              <p:pRg st="8" end="8"/>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5955">
                                            <p:txEl>
                                              <p:pRg st="9" end="9"/>
                                            </p:txEl>
                                          </p:spTgt>
                                        </p:tgtEl>
                                        <p:attrNameLst>
                                          <p:attrName>style.visibility</p:attrName>
                                        </p:attrNameLst>
                                      </p:cBhvr>
                                      <p:to>
                                        <p:strVal val="visible"/>
                                      </p:to>
                                    </p:set>
                                    <p:animEffect transition="in" filter="fade">
                                      <p:cBhvr>
                                        <p:cTn id="37" dur="500"/>
                                        <p:tgtEl>
                                          <p:spTgt spid="1259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sz="4000"/>
              <a:t>Hospital Management</a:t>
            </a:r>
            <a:r>
              <a:rPr lang="en-US"/>
              <a:t>	</a:t>
            </a:r>
          </a:p>
        </p:txBody>
      </p:sp>
      <p:sp>
        <p:nvSpPr>
          <p:cNvPr id="158723" name="Rectangle 3"/>
          <p:cNvSpPr>
            <a:spLocks noGrp="1" noChangeArrowheads="1"/>
          </p:cNvSpPr>
          <p:nvPr>
            <p:ph type="body" idx="1"/>
          </p:nvPr>
        </p:nvSpPr>
        <p:spPr>
          <a:xfrm>
            <a:off x="1066800" y="1981200"/>
            <a:ext cx="7924800" cy="4724400"/>
          </a:xfrm>
        </p:spPr>
        <p:txBody>
          <a:bodyPr/>
          <a:lstStyle/>
          <a:p>
            <a:pPr marL="609600" indent="-609600">
              <a:lnSpc>
                <a:spcPct val="90000"/>
              </a:lnSpc>
              <a:buFont typeface="Wingdings" pitchFamily="2" charset="2"/>
              <a:buNone/>
            </a:pPr>
            <a:r>
              <a:rPr lang="en-US" sz="2800"/>
              <a:t>Completing the hospital discharge</a:t>
            </a:r>
          </a:p>
          <a:p>
            <a:pPr marL="609600" indent="-609600">
              <a:lnSpc>
                <a:spcPct val="90000"/>
              </a:lnSpc>
              <a:buFont typeface="Wingdings" pitchFamily="2" charset="2"/>
              <a:buNone/>
            </a:pPr>
            <a:r>
              <a:rPr lang="en-US" sz="2800"/>
              <a:t>summary on </a:t>
            </a:r>
            <a:r>
              <a:rPr lang="en-US" sz="2800" b="1" i="1"/>
              <a:t>NextGen</a:t>
            </a:r>
            <a:r>
              <a:rPr lang="en-US" sz="2800"/>
              <a:t> templates makes</a:t>
            </a:r>
          </a:p>
          <a:p>
            <a:pPr marL="609600" indent="-609600">
              <a:lnSpc>
                <a:spcPct val="90000"/>
              </a:lnSpc>
              <a:buFont typeface="Wingdings" pitchFamily="2" charset="2"/>
              <a:buNone/>
            </a:pPr>
            <a:r>
              <a:rPr lang="en-US" sz="2800"/>
              <a:t>that data instantly available to:</a:t>
            </a:r>
          </a:p>
          <a:p>
            <a:pPr marL="609600" indent="-609600">
              <a:lnSpc>
                <a:spcPct val="90000"/>
              </a:lnSpc>
              <a:buFont typeface="Wingdings" pitchFamily="2" charset="2"/>
              <a:buNone/>
            </a:pPr>
            <a:endParaRPr lang="en-US" sz="2800"/>
          </a:p>
          <a:p>
            <a:pPr marL="609600" indent="-609600">
              <a:lnSpc>
                <a:spcPct val="90000"/>
              </a:lnSpc>
              <a:buFont typeface="Wingdings" pitchFamily="2" charset="2"/>
              <a:buAutoNum type="arabicPeriod"/>
            </a:pPr>
            <a:r>
              <a:rPr lang="en-US" sz="2800"/>
              <a:t>Providers</a:t>
            </a:r>
          </a:p>
          <a:p>
            <a:pPr marL="609600" indent="-609600">
              <a:lnSpc>
                <a:spcPct val="90000"/>
              </a:lnSpc>
              <a:buFont typeface="Wingdings" pitchFamily="2" charset="2"/>
              <a:buAutoNum type="arabicPeriod"/>
            </a:pPr>
            <a:r>
              <a:rPr lang="en-US" sz="2800"/>
              <a:t>The clinic</a:t>
            </a:r>
          </a:p>
          <a:p>
            <a:pPr marL="609600" indent="-609600">
              <a:lnSpc>
                <a:spcPct val="90000"/>
              </a:lnSpc>
              <a:buFont typeface="Wingdings" pitchFamily="2" charset="2"/>
              <a:buAutoNum type="arabicPeriod"/>
            </a:pPr>
            <a:r>
              <a:rPr lang="en-US" sz="2800"/>
              <a:t>The nursing home</a:t>
            </a:r>
          </a:p>
          <a:p>
            <a:pPr marL="609600" indent="-609600">
              <a:lnSpc>
                <a:spcPct val="90000"/>
              </a:lnSpc>
              <a:buFont typeface="Wingdings" pitchFamily="2" charset="2"/>
              <a:buAutoNum type="arabicPeriod"/>
            </a:pPr>
            <a:r>
              <a:rPr lang="en-US" sz="2800"/>
              <a:t>The IPA</a:t>
            </a:r>
          </a:p>
          <a:p>
            <a:pPr marL="609600" indent="-609600">
              <a:lnSpc>
                <a:spcPct val="90000"/>
              </a:lnSpc>
              <a:buFont typeface="Wingdings" pitchFamily="2" charset="2"/>
              <a:buAutoNum type="arabicPeriod"/>
            </a:pPr>
            <a:r>
              <a:rPr lang="en-US" sz="2800"/>
              <a:t>The home health agency</a:t>
            </a:r>
          </a:p>
          <a:p>
            <a:pPr marL="609600" indent="-609600">
              <a:lnSpc>
                <a:spcPct val="90000"/>
              </a:lnSpc>
              <a:buFont typeface="Wingdings" pitchFamily="2" charset="2"/>
              <a:buAutoNum type="arabicPeriod"/>
            </a:pPr>
            <a:r>
              <a:rPr lang="en-US" sz="2800"/>
              <a:t>Other members of the healthcare team</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sz="4000"/>
              <a:t>Tickler File</a:t>
            </a:r>
          </a:p>
        </p:txBody>
      </p:sp>
      <p:sp>
        <p:nvSpPr>
          <p:cNvPr id="126979" name="Rectangle 3"/>
          <p:cNvSpPr>
            <a:spLocks noGrp="1" noChangeArrowheads="1"/>
          </p:cNvSpPr>
          <p:nvPr>
            <p:ph type="body" idx="1"/>
          </p:nvPr>
        </p:nvSpPr>
        <p:spPr/>
        <p:txBody>
          <a:bodyPr/>
          <a:lstStyle/>
          <a:p>
            <a:r>
              <a:rPr lang="en-US" sz="2800"/>
              <a:t>Utilizing the interface with Microsoft Outlook provided by </a:t>
            </a:r>
            <a:r>
              <a:rPr lang="en-US" sz="2800" b="1" i="1"/>
              <a:t>NextGen</a:t>
            </a:r>
            <a:r>
              <a:rPr lang="en-US" sz="2800"/>
              <a:t>, we remind ourselves of needed medical or diagnostic issues in the future.  </a:t>
            </a:r>
          </a:p>
          <a:p>
            <a:endParaRPr lang="en-US" sz="2800"/>
          </a:p>
          <a:p>
            <a:r>
              <a:rPr lang="en-US" sz="2800"/>
              <a:t>This has been particularly helpful in behavior modification, as it has allowed us to be reminded to call our patients and to make sure they have quit smoking, etc.</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fade">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fade">
                                      <p:cBhvr>
                                        <p:cTn id="12"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Chronic-Conditions Management</a:t>
            </a:r>
          </a:p>
        </p:txBody>
      </p:sp>
      <p:sp>
        <p:nvSpPr>
          <p:cNvPr id="129027" name="Rectangle 3"/>
          <p:cNvSpPr>
            <a:spLocks noGrp="1" noChangeArrowheads="1"/>
          </p:cNvSpPr>
          <p:nvPr>
            <p:ph type="body" idx="1"/>
          </p:nvPr>
        </p:nvSpPr>
        <p:spPr>
          <a:xfrm>
            <a:off x="1066800" y="1981200"/>
            <a:ext cx="7924800" cy="4724400"/>
          </a:xfrm>
        </p:spPr>
        <p:txBody>
          <a:bodyPr/>
          <a:lstStyle/>
          <a:p>
            <a:pPr>
              <a:lnSpc>
                <a:spcPct val="90000"/>
              </a:lnSpc>
            </a:pPr>
            <a:r>
              <a:rPr lang="en-US" sz="2800"/>
              <a:t>The identification of patients who need extra management allows us to call them on Thursday to make sure they are taking their medications and are doing well for the weekend.  If they are not, they are given an appointment for Friday.  </a:t>
            </a:r>
          </a:p>
          <a:p>
            <a:pPr>
              <a:lnSpc>
                <a:spcPct val="90000"/>
              </a:lnSpc>
              <a:buFont typeface="Wingdings" pitchFamily="2" charset="2"/>
              <a:buNone/>
            </a:pPr>
            <a:endParaRPr lang="en-US" sz="2800"/>
          </a:p>
          <a:p>
            <a:pPr>
              <a:lnSpc>
                <a:spcPct val="90000"/>
              </a:lnSpc>
            </a:pPr>
            <a:r>
              <a:rPr lang="en-US" sz="2800"/>
              <a:t>They are also called on Monday to see how they did over the weekend.  If they are not doing well, they are given an appointment immediately.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fade">
                                      <p:cBhvr>
                                        <p:cTn id="7" dur="500"/>
                                        <p:tgtEl>
                                          <p:spTgt spid="129027">
                                            <p:txEl>
                                              <p:pRg st="0" end="0"/>
                                            </p:txEl>
                                          </p:spTgt>
                                        </p:tgtEl>
                                      </p:cBhvr>
                                    </p:animEffect>
                                  </p:childTnLst>
                                  <p:subTnLst>
                                    <p:animClr clrSpc="rgb" dir="cw">
                                      <p:cBhvr override="childStyle">
                                        <p:cTn dur="1" fill="hold" display="0" masterRel="nextClick" afterEffect="1"/>
                                        <p:tgtEl>
                                          <p:spTgt spid="12902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9027">
                                            <p:txEl>
                                              <p:pRg st="2" end="2"/>
                                            </p:txEl>
                                          </p:spTgt>
                                        </p:tgtEl>
                                        <p:attrNameLst>
                                          <p:attrName>style.visibility</p:attrName>
                                        </p:attrNameLst>
                                      </p:cBhvr>
                                      <p:to>
                                        <p:strVal val="visible"/>
                                      </p:to>
                                    </p:set>
                                    <p:animEffect transition="in" filter="fade">
                                      <p:cBhvr>
                                        <p:cTn id="12"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Integrated Delivery:  </a:t>
            </a:r>
            <a:br>
              <a:rPr lang="en-US"/>
            </a:br>
            <a:r>
              <a:rPr lang="en-US"/>
              <a:t>IPA and Private Practice</a:t>
            </a:r>
          </a:p>
        </p:txBody>
      </p:sp>
      <p:sp>
        <p:nvSpPr>
          <p:cNvPr id="130051" name="Rectangle 3"/>
          <p:cNvSpPr>
            <a:spLocks noGrp="1" noChangeArrowheads="1"/>
          </p:cNvSpPr>
          <p:nvPr>
            <p:ph type="body" idx="1"/>
          </p:nvPr>
        </p:nvSpPr>
        <p:spPr>
          <a:xfrm>
            <a:off x="1066800" y="1981200"/>
            <a:ext cx="7924800" cy="4724400"/>
          </a:xfrm>
        </p:spPr>
        <p:txBody>
          <a:bodyPr/>
          <a:lstStyle/>
          <a:p>
            <a:pPr>
              <a:buFont typeface="Wingdings" pitchFamily="2" charset="2"/>
              <a:buNone/>
            </a:pPr>
            <a:r>
              <a:rPr lang="en-US" sz="2800"/>
              <a:t>	As a partner in an IPA and in a PSO, SETMA shares a CMS fiduciary responsibility to complete a Health and Wellness Questionnaire on every patient who joins one of the health plans offered by our PSO.  </a:t>
            </a:r>
          </a:p>
          <a:p>
            <a:pPr>
              <a:buFont typeface="Wingdings" pitchFamily="2" charset="2"/>
              <a:buNone/>
            </a:pPr>
            <a:endParaRPr lang="en-US" sz="2800"/>
          </a:p>
          <a:p>
            <a:pPr>
              <a:buFont typeface="Wingdings" pitchFamily="2" charset="2"/>
              <a:buNone/>
            </a:pPr>
            <a:r>
              <a:rPr lang="en-US" sz="2800"/>
              <a:t>	From this questionnaire a "Health Risk Assessment" is generated which allows us to predict which patients need immediate attention.  </a:t>
            </a:r>
          </a:p>
          <a:p>
            <a:pPr>
              <a:buFont typeface="Wingdings" pitchFamily="2" charset="2"/>
              <a:buNone/>
            </a:pPr>
            <a:endParaRPr lang="en-US"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fade">
                                      <p:cBhvr>
                                        <p:cTn id="7" dur="500"/>
                                        <p:tgtEl>
                                          <p:spTgt spid="130051">
                                            <p:txEl>
                                              <p:pRg st="0" end="0"/>
                                            </p:txEl>
                                          </p:spTgt>
                                        </p:tgtEl>
                                      </p:cBhvr>
                                    </p:animEffect>
                                  </p:childTnLst>
                                  <p:subTnLst>
                                    <p:animClr clrSpc="rgb" dir="cw">
                                      <p:cBhvr override="childStyle">
                                        <p:cTn dur="1" fill="hold" display="0" masterRel="nextClick" afterEffect="1"/>
                                        <p:tgtEl>
                                          <p:spTgt spid="13005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0051">
                                            <p:txEl>
                                              <p:pRg st="2" end="2"/>
                                            </p:txEl>
                                          </p:spTgt>
                                        </p:tgtEl>
                                        <p:attrNameLst>
                                          <p:attrName>style.visibility</p:attrName>
                                        </p:attrNameLst>
                                      </p:cBhvr>
                                      <p:to>
                                        <p:strVal val="visible"/>
                                      </p:to>
                                    </p:set>
                                    <p:animEffect transition="in" filter="fade">
                                      <p:cBhvr>
                                        <p:cTn id="12" dur="500"/>
                                        <p:tgtEl>
                                          <p:spTgt spid="130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3600"/>
              <a:t>Integrated Delivery:  </a:t>
            </a:r>
            <a:br>
              <a:rPr lang="en-US" sz="3600"/>
            </a:br>
            <a:r>
              <a:rPr lang="en-US" sz="3600"/>
              <a:t>IPA and Private Practice Cont.</a:t>
            </a:r>
          </a:p>
        </p:txBody>
      </p:sp>
      <p:sp>
        <p:nvSpPr>
          <p:cNvPr id="154627" name="Rectangle 3"/>
          <p:cNvSpPr>
            <a:spLocks noGrp="1" noChangeArrowheads="1"/>
          </p:cNvSpPr>
          <p:nvPr>
            <p:ph type="body" idx="1"/>
          </p:nvPr>
        </p:nvSpPr>
        <p:spPr>
          <a:xfrm>
            <a:off x="1066800" y="1981200"/>
            <a:ext cx="7924800" cy="4724400"/>
          </a:xfrm>
        </p:spPr>
        <p:txBody>
          <a:bodyPr/>
          <a:lstStyle/>
          <a:p>
            <a:pPr>
              <a:lnSpc>
                <a:spcPct val="90000"/>
              </a:lnSpc>
            </a:pPr>
            <a:r>
              <a:rPr lang="en-US" sz="2800"/>
              <a:t>Through electronic patient management, SETMA has been able to allow our IPA to make appointments for patients who are at risk.  </a:t>
            </a:r>
          </a:p>
          <a:p>
            <a:pPr>
              <a:lnSpc>
                <a:spcPct val="90000"/>
              </a:lnSpc>
            </a:pPr>
            <a:endParaRPr lang="en-US" sz="2800"/>
          </a:p>
          <a:p>
            <a:pPr>
              <a:lnSpc>
                <a:spcPct val="90000"/>
              </a:lnSpc>
            </a:pPr>
            <a:r>
              <a:rPr lang="en-US" sz="2800"/>
              <a:t>This saves us time and it improves the quality of care received by our patients.  </a:t>
            </a:r>
          </a:p>
          <a:p>
            <a:pPr>
              <a:lnSpc>
                <a:spcPct val="90000"/>
              </a:lnSpc>
            </a:pPr>
            <a:endParaRPr lang="en-US" sz="2800"/>
          </a:p>
          <a:p>
            <a:pPr>
              <a:lnSpc>
                <a:spcPct val="90000"/>
              </a:lnSpc>
            </a:pPr>
            <a:r>
              <a:rPr lang="en-US" sz="2800"/>
              <a:t>Reducing the HRA to an electronic computation through </a:t>
            </a:r>
            <a:r>
              <a:rPr lang="en-US" sz="2800" b="1" i="1"/>
              <a:t>NextGen</a:t>
            </a:r>
            <a:r>
              <a:rPr lang="en-US" sz="2800"/>
              <a:t> makes it a very useable tool for patient management.</a:t>
            </a:r>
          </a:p>
          <a:p>
            <a:pPr>
              <a:lnSpc>
                <a:spcPct val="90000"/>
              </a:lnSpc>
            </a:pPr>
            <a:endParaRPr lang="en-US"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500"/>
                                        <p:tgtEl>
                                          <p:spTgt spid="154627">
                                            <p:txEl>
                                              <p:pRg st="0" end="0"/>
                                            </p:txEl>
                                          </p:spTgt>
                                        </p:tgtEl>
                                      </p:cBhvr>
                                    </p:animEffect>
                                  </p:childTnLst>
                                  <p:subTnLst>
                                    <p:animClr clrSpc="rgb" dir="cw">
                                      <p:cBhvr override="childStyle">
                                        <p:cTn dur="1" fill="hold" display="0" masterRel="nextClick" afterEffect="1"/>
                                        <p:tgtEl>
                                          <p:spTgt spid="154627">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fade">
                                      <p:cBhvr>
                                        <p:cTn id="12" dur="500"/>
                                        <p:tgtEl>
                                          <p:spTgt spid="154627">
                                            <p:txEl>
                                              <p:pRg st="2" end="2"/>
                                            </p:txEl>
                                          </p:spTgt>
                                        </p:tgtEl>
                                      </p:cBhvr>
                                    </p:animEffect>
                                  </p:childTnLst>
                                  <p:subTnLst>
                                    <p:animClr clrSpc="rgb" dir="cw">
                                      <p:cBhvr override="childStyle">
                                        <p:cTn dur="1" fill="hold" display="0" masterRel="nextClick" afterEffect="1"/>
                                        <p:tgtEl>
                                          <p:spTgt spid="154627">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627">
                                            <p:txEl>
                                              <p:pRg st="4" end="4"/>
                                            </p:txEl>
                                          </p:spTgt>
                                        </p:tgtEl>
                                        <p:attrNameLst>
                                          <p:attrName>style.visibility</p:attrName>
                                        </p:attrNameLst>
                                      </p:cBhvr>
                                      <p:to>
                                        <p:strVal val="visible"/>
                                      </p:to>
                                    </p:set>
                                    <p:animEffect transition="in" filter="fade">
                                      <p:cBhvr>
                                        <p:cTn id="17"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4000"/>
              <a:t>Problem</a:t>
            </a:r>
          </a:p>
        </p:txBody>
      </p:sp>
      <p:sp>
        <p:nvSpPr>
          <p:cNvPr id="68611" name="Rectangle 3"/>
          <p:cNvSpPr>
            <a:spLocks noGrp="1" noChangeArrowheads="1"/>
          </p:cNvSpPr>
          <p:nvPr>
            <p:ph type="body" idx="1"/>
          </p:nvPr>
        </p:nvSpPr>
        <p:spPr/>
        <p:txBody>
          <a:bodyPr/>
          <a:lstStyle/>
          <a:p>
            <a:pPr>
              <a:buFont typeface="Wingdings" pitchFamily="2" charset="2"/>
              <a:buNone/>
            </a:pPr>
            <a:r>
              <a:rPr lang="en-US"/>
              <a:t>After two years, it was apparent that the</a:t>
            </a:r>
          </a:p>
          <a:p>
            <a:pPr>
              <a:buFont typeface="Wingdings" pitchFamily="2" charset="2"/>
              <a:buNone/>
            </a:pPr>
            <a:r>
              <a:rPr lang="en-US"/>
              <a:t>complexities of a multiple specialty</a:t>
            </a:r>
          </a:p>
          <a:p>
            <a:pPr>
              <a:buFont typeface="Wingdings" pitchFamily="2" charset="2"/>
              <a:buNone/>
            </a:pPr>
            <a:r>
              <a:rPr lang="en-US"/>
              <a:t>practice were beyond a paper-based</a:t>
            </a:r>
          </a:p>
          <a:p>
            <a:pPr>
              <a:buFont typeface="Wingdings" pitchFamily="2" charset="2"/>
              <a:buNone/>
            </a:pPr>
            <a:r>
              <a:rPr lang="en-US"/>
              <a:t>system and the practice management</a:t>
            </a:r>
          </a:p>
          <a:p>
            <a:pPr>
              <a:buFont typeface="Wingdings" pitchFamily="2" charset="2"/>
              <a:buNone/>
            </a:pPr>
            <a:r>
              <a:rPr lang="en-US"/>
              <a:t>computer system we had inherited from</a:t>
            </a:r>
          </a:p>
          <a:p>
            <a:pPr>
              <a:buFont typeface="Wingdings" pitchFamily="2" charset="2"/>
              <a:buNone/>
            </a:pPr>
            <a:r>
              <a:rPr lang="en-US"/>
              <a:t>one of our partners.  </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3500"/>
              <a:t>Electronic Practice Management</a:t>
            </a:r>
          </a:p>
        </p:txBody>
      </p:sp>
      <p:sp>
        <p:nvSpPr>
          <p:cNvPr id="131075" name="Rectangle 3"/>
          <p:cNvSpPr>
            <a:spLocks noGrp="1" noChangeArrowheads="1"/>
          </p:cNvSpPr>
          <p:nvPr>
            <p:ph type="body" idx="1"/>
          </p:nvPr>
        </p:nvSpPr>
        <p:spPr>
          <a:xfrm>
            <a:off x="1066800" y="1981200"/>
            <a:ext cx="7924800" cy="4724400"/>
          </a:xfrm>
        </p:spPr>
        <p:txBody>
          <a:bodyPr/>
          <a:lstStyle/>
          <a:p>
            <a:pPr>
              <a:lnSpc>
                <a:spcPct val="90000"/>
              </a:lnSpc>
              <a:buFont typeface="Wingdings" pitchFamily="2" charset="2"/>
              <a:buNone/>
            </a:pPr>
            <a:r>
              <a:rPr lang="en-US" sz="2400"/>
              <a:t>	With multiple locations, and plans for another major expansion, the creation of a "medical team" requires communication:</a:t>
            </a:r>
          </a:p>
          <a:p>
            <a:pPr>
              <a:lnSpc>
                <a:spcPct val="90000"/>
              </a:lnSpc>
            </a:pPr>
            <a:endParaRPr lang="en-US" sz="2400"/>
          </a:p>
          <a:p>
            <a:pPr>
              <a:lnSpc>
                <a:spcPct val="90000"/>
              </a:lnSpc>
              <a:buFont typeface="Wingdings" pitchFamily="2" charset="2"/>
              <a:buNone/>
            </a:pPr>
            <a:r>
              <a:rPr lang="en-US" sz="2400"/>
              <a:t>	1.	For quality improvement </a:t>
            </a:r>
          </a:p>
          <a:p>
            <a:pPr>
              <a:lnSpc>
                <a:spcPct val="90000"/>
              </a:lnSpc>
              <a:buFont typeface="Wingdings" pitchFamily="2" charset="2"/>
              <a:buNone/>
            </a:pPr>
            <a:r>
              <a:rPr lang="en-US" sz="2400"/>
              <a:t>	2.	For patient management </a:t>
            </a:r>
          </a:p>
          <a:p>
            <a:pPr>
              <a:lnSpc>
                <a:spcPct val="90000"/>
              </a:lnSpc>
              <a:buFont typeface="Wingdings" pitchFamily="2" charset="2"/>
              <a:buNone/>
            </a:pPr>
            <a:r>
              <a:rPr lang="en-US" sz="2400"/>
              <a:t>	3.	For clinic management </a:t>
            </a:r>
          </a:p>
          <a:p>
            <a:pPr>
              <a:lnSpc>
                <a:spcPct val="90000"/>
              </a:lnSpc>
              <a:buFont typeface="Wingdings" pitchFamily="2" charset="2"/>
              <a:buNone/>
            </a:pPr>
            <a:r>
              <a:rPr lang="en-US" sz="2400"/>
              <a:t>	4.	For utilization management </a:t>
            </a:r>
          </a:p>
          <a:p>
            <a:pPr>
              <a:lnSpc>
                <a:spcPct val="90000"/>
              </a:lnSpc>
              <a:buFont typeface="Wingdings" pitchFamily="2" charset="2"/>
              <a:buNone/>
            </a:pPr>
            <a:endParaRPr lang="en-US" sz="2400"/>
          </a:p>
          <a:p>
            <a:pPr>
              <a:lnSpc>
                <a:spcPct val="90000"/>
              </a:lnSpc>
              <a:buFont typeface="Wingdings" pitchFamily="2" charset="2"/>
              <a:buNone/>
            </a:pPr>
            <a:r>
              <a:rPr lang="en-US" sz="2400"/>
              <a:t>	which are only possible with electronic patient management through EMR, e-mail and office intranet.  </a:t>
            </a:r>
          </a:p>
          <a:p>
            <a:pPr>
              <a:lnSpc>
                <a:spcPct val="90000"/>
              </a:lnSpc>
            </a:pPr>
            <a:endParaRPr 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5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Effect transition="in" filter="fade">
                                      <p:cBhvr>
                                        <p:cTn id="12" dur="500"/>
                                        <p:tgtEl>
                                          <p:spTgt spid="131075">
                                            <p:txEl>
                                              <p:pRg st="2" end="2"/>
                                            </p:txEl>
                                          </p:spTgt>
                                        </p:tgtEl>
                                      </p:cBhvr>
                                    </p:animEffect>
                                  </p:childTnLst>
                                  <p:subTnLst>
                                    <p:animClr clrSpc="rgb" dir="cw">
                                      <p:cBhvr override="childStyle">
                                        <p:cTn dur="1" fill="hold" display="0" masterRel="nextClick" afterEffect="1"/>
                                        <p:tgtEl>
                                          <p:spTgt spid="13107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Effect transition="in" filter="fade">
                                      <p:cBhvr>
                                        <p:cTn id="17" dur="500"/>
                                        <p:tgtEl>
                                          <p:spTgt spid="131075">
                                            <p:txEl>
                                              <p:pRg st="3" end="3"/>
                                            </p:txEl>
                                          </p:spTgt>
                                        </p:tgtEl>
                                      </p:cBhvr>
                                    </p:animEffect>
                                  </p:childTnLst>
                                  <p:subTnLst>
                                    <p:animClr clrSpc="rgb" dir="cw">
                                      <p:cBhvr override="childStyle">
                                        <p:cTn dur="1" fill="hold" display="0" masterRel="nextClick" afterEffect="1"/>
                                        <p:tgtEl>
                                          <p:spTgt spid="13107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1075">
                                            <p:txEl>
                                              <p:pRg st="4" end="4"/>
                                            </p:txEl>
                                          </p:spTgt>
                                        </p:tgtEl>
                                        <p:attrNameLst>
                                          <p:attrName>style.visibility</p:attrName>
                                        </p:attrNameLst>
                                      </p:cBhvr>
                                      <p:to>
                                        <p:strVal val="visible"/>
                                      </p:to>
                                    </p:set>
                                    <p:animEffect transition="in" filter="fade">
                                      <p:cBhvr>
                                        <p:cTn id="22" dur="500"/>
                                        <p:tgtEl>
                                          <p:spTgt spid="131075">
                                            <p:txEl>
                                              <p:pRg st="4" end="4"/>
                                            </p:txEl>
                                          </p:spTgt>
                                        </p:tgtEl>
                                      </p:cBhvr>
                                    </p:animEffect>
                                  </p:childTnLst>
                                  <p:subTnLst>
                                    <p:animClr clrSpc="rgb" dir="cw">
                                      <p:cBhvr override="childStyle">
                                        <p:cTn dur="1" fill="hold" display="0" masterRel="nextClick" afterEffect="1"/>
                                        <p:tgtEl>
                                          <p:spTgt spid="13107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1075">
                                            <p:txEl>
                                              <p:pRg st="5" end="5"/>
                                            </p:txEl>
                                          </p:spTgt>
                                        </p:tgtEl>
                                        <p:attrNameLst>
                                          <p:attrName>style.visibility</p:attrName>
                                        </p:attrNameLst>
                                      </p:cBhvr>
                                      <p:to>
                                        <p:strVal val="visible"/>
                                      </p:to>
                                    </p:set>
                                    <p:animEffect transition="in" filter="fade">
                                      <p:cBhvr>
                                        <p:cTn id="27" dur="500"/>
                                        <p:tgtEl>
                                          <p:spTgt spid="131075">
                                            <p:txEl>
                                              <p:pRg st="5" end="5"/>
                                            </p:txEl>
                                          </p:spTgt>
                                        </p:tgtEl>
                                      </p:cBhvr>
                                    </p:animEffect>
                                  </p:childTnLst>
                                  <p:subTnLst>
                                    <p:animClr clrSpc="rgb" dir="cw">
                                      <p:cBhvr override="childStyle">
                                        <p:cTn dur="1" fill="hold" display="0" masterRel="nextClick" afterEffect="1"/>
                                        <p:tgtEl>
                                          <p:spTgt spid="131075">
                                            <p:txEl>
                                              <p:pRg st="5" end="5"/>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1075">
                                            <p:txEl>
                                              <p:pRg st="7" end="7"/>
                                            </p:txEl>
                                          </p:spTgt>
                                        </p:tgtEl>
                                        <p:attrNameLst>
                                          <p:attrName>style.visibility</p:attrName>
                                        </p:attrNameLst>
                                      </p:cBhvr>
                                      <p:to>
                                        <p:strVal val="visible"/>
                                      </p:to>
                                    </p:set>
                                    <p:animEffect transition="in" filter="fade">
                                      <p:cBhvr>
                                        <p:cTn id="32" dur="500"/>
                                        <p:tgtEl>
                                          <p:spTgt spid="131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Creation of a </a:t>
            </a:r>
            <a:br>
              <a:rPr lang="en-US"/>
            </a:br>
            <a:r>
              <a:rPr lang="en-US"/>
              <a:t>Healthcare Team</a:t>
            </a:r>
          </a:p>
        </p:txBody>
      </p:sp>
      <p:sp>
        <p:nvSpPr>
          <p:cNvPr id="156675" name="Rectangle 3"/>
          <p:cNvSpPr>
            <a:spLocks noGrp="1" noChangeArrowheads="1"/>
          </p:cNvSpPr>
          <p:nvPr>
            <p:ph type="body" idx="1"/>
          </p:nvPr>
        </p:nvSpPr>
        <p:spPr/>
        <p:txBody>
          <a:bodyPr/>
          <a:lstStyle/>
          <a:p>
            <a:pPr>
              <a:buFont typeface="Wingdings" pitchFamily="2" charset="2"/>
              <a:buNone/>
            </a:pPr>
            <a:r>
              <a:rPr lang="en-US"/>
              <a:t>The creation of a "healthcare team" with</a:t>
            </a:r>
          </a:p>
          <a:p>
            <a:pPr>
              <a:buFont typeface="Wingdings" pitchFamily="2" charset="2"/>
              <a:buNone/>
            </a:pPr>
            <a:r>
              <a:rPr lang="en-US"/>
              <a:t>a common culture, purposes and goals,</a:t>
            </a:r>
          </a:p>
          <a:p>
            <a:pPr>
              <a:buFont typeface="Wingdings" pitchFamily="2" charset="2"/>
              <a:buNone/>
            </a:pPr>
            <a:r>
              <a:rPr lang="en-US"/>
              <a:t>when providers do not have daily</a:t>
            </a:r>
          </a:p>
          <a:p>
            <a:pPr>
              <a:buFont typeface="Wingdings" pitchFamily="2" charset="2"/>
              <a:buNone/>
            </a:pPr>
            <a:r>
              <a:rPr lang="en-US"/>
              <a:t>contact, is only possible with electronic</a:t>
            </a:r>
          </a:p>
          <a:p>
            <a:pPr>
              <a:buFont typeface="Wingdings" pitchFamily="2" charset="2"/>
              <a:buNone/>
            </a:pPr>
            <a:r>
              <a:rPr lang="en-US"/>
              <a:t>communication and interaction.</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Clinic and Physical</a:t>
            </a:r>
            <a:br>
              <a:rPr lang="en-US"/>
            </a:br>
            <a:r>
              <a:rPr lang="en-US"/>
              <a:t>Therapy</a:t>
            </a:r>
          </a:p>
        </p:txBody>
      </p:sp>
      <p:sp>
        <p:nvSpPr>
          <p:cNvPr id="132099" name="Rectangle 3"/>
          <p:cNvSpPr>
            <a:spLocks noGrp="1" noChangeArrowheads="1"/>
          </p:cNvSpPr>
          <p:nvPr>
            <p:ph type="body" idx="1"/>
          </p:nvPr>
        </p:nvSpPr>
        <p:spPr/>
        <p:txBody>
          <a:bodyPr/>
          <a:lstStyle/>
          <a:p>
            <a:pPr>
              <a:buFont typeface="Wingdings" pitchFamily="2" charset="2"/>
              <a:buNone/>
            </a:pPr>
            <a:r>
              <a:rPr lang="en-US"/>
              <a:t>The creation of templates for physical</a:t>
            </a:r>
          </a:p>
          <a:p>
            <a:pPr>
              <a:buFont typeface="Wingdings" pitchFamily="2" charset="2"/>
              <a:buNone/>
            </a:pPr>
            <a:r>
              <a:rPr lang="en-US"/>
              <a:t>therapy to utilize </a:t>
            </a:r>
            <a:r>
              <a:rPr lang="en-US" b="1" i="1"/>
              <a:t>NextGen</a:t>
            </a:r>
            <a:r>
              <a:rPr lang="en-US"/>
              <a:t> allows</a:t>
            </a:r>
          </a:p>
          <a:p>
            <a:pPr>
              <a:buFont typeface="Wingdings" pitchFamily="2" charset="2"/>
              <a:buNone/>
            </a:pPr>
            <a:r>
              <a:rPr lang="en-US"/>
              <a:t>providers and therapist to communicate</a:t>
            </a:r>
          </a:p>
          <a:p>
            <a:pPr>
              <a:buFont typeface="Wingdings" pitchFamily="2" charset="2"/>
              <a:buNone/>
            </a:pPr>
            <a:r>
              <a:rPr lang="en-US"/>
              <a:t>seamlessly to improve the quality of</a:t>
            </a:r>
          </a:p>
          <a:p>
            <a:pPr>
              <a:buFont typeface="Wingdings" pitchFamily="2" charset="2"/>
              <a:buNone/>
            </a:pPr>
            <a:r>
              <a:rPr lang="en-US"/>
              <a:t>care while controlling excessive</a:t>
            </a:r>
          </a:p>
          <a:p>
            <a:pPr>
              <a:buFont typeface="Wingdings" pitchFamily="2" charset="2"/>
              <a:buNone/>
            </a:pPr>
            <a:r>
              <a:rPr lang="en-US"/>
              <a:t>utilization.</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Laboratory Results &amp; </a:t>
            </a:r>
            <a:br>
              <a:rPr lang="en-US"/>
            </a:br>
            <a:r>
              <a:rPr lang="en-US"/>
              <a:t>CMS Compliance</a:t>
            </a:r>
          </a:p>
        </p:txBody>
      </p:sp>
      <p:sp>
        <p:nvSpPr>
          <p:cNvPr id="133123" name="Rectangle 3"/>
          <p:cNvSpPr>
            <a:spLocks noGrp="1" noChangeArrowheads="1"/>
          </p:cNvSpPr>
          <p:nvPr>
            <p:ph type="body" idx="1"/>
          </p:nvPr>
        </p:nvSpPr>
        <p:spPr/>
        <p:txBody>
          <a:bodyPr/>
          <a:lstStyle/>
          <a:p>
            <a:pPr>
              <a:buFont typeface="Wingdings" pitchFamily="2" charset="2"/>
              <a:buNone/>
            </a:pPr>
            <a:r>
              <a:rPr lang="en-US" sz="2800"/>
              <a:t>The documentation that laboratory</a:t>
            </a:r>
          </a:p>
          <a:p>
            <a:pPr>
              <a:buFont typeface="Wingdings" pitchFamily="2" charset="2"/>
              <a:buNone/>
            </a:pPr>
            <a:r>
              <a:rPr lang="en-US" sz="2800"/>
              <a:t>results have been reviewed</a:t>
            </a:r>
          </a:p>
          <a:p>
            <a:pPr>
              <a:buFont typeface="Wingdings" pitchFamily="2" charset="2"/>
              <a:buNone/>
            </a:pPr>
            <a:r>
              <a:rPr lang="en-US" sz="2800"/>
              <a:t>electronically and the initiation of follow-</a:t>
            </a:r>
          </a:p>
          <a:p>
            <a:pPr>
              <a:buFont typeface="Wingdings" pitchFamily="2" charset="2"/>
              <a:buNone/>
            </a:pPr>
            <a:r>
              <a:rPr lang="en-US" sz="2800"/>
              <a:t>up instructions electronically have</a:t>
            </a:r>
          </a:p>
          <a:p>
            <a:pPr>
              <a:buFont typeface="Wingdings" pitchFamily="2" charset="2"/>
              <a:buNone/>
            </a:pPr>
            <a:r>
              <a:rPr lang="en-US" sz="2800"/>
              <a:t>improved quality of care and have</a:t>
            </a:r>
          </a:p>
          <a:p>
            <a:pPr>
              <a:buFont typeface="Wingdings" pitchFamily="2" charset="2"/>
              <a:buNone/>
            </a:pPr>
            <a:r>
              <a:rPr lang="en-US" sz="2800"/>
              <a:t>provided a valuable tool for SETMA</a:t>
            </a:r>
          </a:p>
          <a:p>
            <a:pPr>
              <a:buFont typeface="Wingdings" pitchFamily="2" charset="2"/>
              <a:buNone/>
            </a:pPr>
            <a:r>
              <a:rPr lang="en-US" sz="2800"/>
              <a:t>providers to remain in compliance with CMS</a:t>
            </a:r>
          </a:p>
          <a:p>
            <a:pPr>
              <a:buFont typeface="Wingdings" pitchFamily="2" charset="2"/>
              <a:buNone/>
            </a:pPr>
            <a:r>
              <a:rPr lang="en-US" sz="2800"/>
              <a:t>requirements.</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sz="4000"/>
              <a:t>Treatment Pathways &amp; </a:t>
            </a:r>
            <a:br>
              <a:rPr lang="en-US" sz="4000"/>
            </a:br>
            <a:r>
              <a:rPr lang="en-US" sz="4000"/>
              <a:t>National Standards of Care</a:t>
            </a:r>
          </a:p>
        </p:txBody>
      </p:sp>
      <p:sp>
        <p:nvSpPr>
          <p:cNvPr id="134147" name="Rectangle 3"/>
          <p:cNvSpPr>
            <a:spLocks noGrp="1" noChangeArrowheads="1"/>
          </p:cNvSpPr>
          <p:nvPr>
            <p:ph type="body" idx="1"/>
          </p:nvPr>
        </p:nvSpPr>
        <p:spPr>
          <a:xfrm>
            <a:off x="1066800" y="1981200"/>
            <a:ext cx="7924800" cy="4724400"/>
          </a:xfrm>
        </p:spPr>
        <p:txBody>
          <a:bodyPr/>
          <a:lstStyle/>
          <a:p>
            <a:pPr>
              <a:lnSpc>
                <a:spcPct val="80000"/>
              </a:lnSpc>
              <a:buFont typeface="Wingdings" pitchFamily="2" charset="2"/>
              <a:buNone/>
            </a:pPr>
            <a:r>
              <a:rPr lang="en-US" sz="2400"/>
              <a:t>The ability to create treatment pathways based</a:t>
            </a:r>
          </a:p>
          <a:p>
            <a:pPr>
              <a:lnSpc>
                <a:spcPct val="80000"/>
              </a:lnSpc>
              <a:buFont typeface="Wingdings" pitchFamily="2" charset="2"/>
              <a:buNone/>
            </a:pPr>
            <a:r>
              <a:rPr lang="en-US" sz="2400"/>
              <a:t>on national standards of care, particularly in</a:t>
            </a:r>
          </a:p>
          <a:p>
            <a:pPr>
              <a:lnSpc>
                <a:spcPct val="80000"/>
              </a:lnSpc>
              <a:buFont typeface="Wingdings" pitchFamily="2" charset="2"/>
              <a:buNone/>
            </a:pPr>
            <a:r>
              <a:rPr lang="en-US" sz="2400"/>
              <a:t>regard to:</a:t>
            </a:r>
          </a:p>
          <a:p>
            <a:pPr>
              <a:lnSpc>
                <a:spcPct val="80000"/>
              </a:lnSpc>
              <a:buFont typeface="Wingdings" pitchFamily="2" charset="2"/>
              <a:buNone/>
            </a:pPr>
            <a:endParaRPr lang="en-US" sz="2400"/>
          </a:p>
          <a:p>
            <a:pPr lvl="1">
              <a:lnSpc>
                <a:spcPct val="80000"/>
              </a:lnSpc>
            </a:pPr>
            <a:r>
              <a:rPr lang="en-US" sz="2000"/>
              <a:t>Chronic Stable Angina</a:t>
            </a:r>
          </a:p>
          <a:p>
            <a:pPr lvl="1">
              <a:lnSpc>
                <a:spcPct val="80000"/>
              </a:lnSpc>
            </a:pPr>
            <a:r>
              <a:rPr lang="en-US" sz="2000"/>
              <a:t>Diabetes </a:t>
            </a:r>
          </a:p>
          <a:p>
            <a:pPr lvl="1">
              <a:lnSpc>
                <a:spcPct val="80000"/>
              </a:lnSpc>
            </a:pPr>
            <a:r>
              <a:rPr lang="en-US" sz="2000"/>
              <a:t>Congestive Heart Failure </a:t>
            </a:r>
          </a:p>
          <a:p>
            <a:pPr lvl="1">
              <a:lnSpc>
                <a:spcPct val="80000"/>
              </a:lnSpc>
            </a:pPr>
            <a:r>
              <a:rPr lang="en-US" sz="2000"/>
              <a:t>COPD</a:t>
            </a:r>
          </a:p>
          <a:p>
            <a:pPr lvl="1">
              <a:lnSpc>
                <a:spcPct val="80000"/>
              </a:lnSpc>
            </a:pPr>
            <a:r>
              <a:rPr lang="en-US" sz="2000"/>
              <a:t>Coumadin Therapy</a:t>
            </a:r>
          </a:p>
          <a:p>
            <a:pPr lvl="1">
              <a:lnSpc>
                <a:spcPct val="80000"/>
              </a:lnSpc>
            </a:pPr>
            <a:r>
              <a:rPr lang="en-US" sz="2000"/>
              <a:t>Cholesterol and Triglyceride treatment </a:t>
            </a:r>
          </a:p>
          <a:p>
            <a:pPr>
              <a:lnSpc>
                <a:spcPct val="80000"/>
              </a:lnSpc>
              <a:buFont typeface="Wingdings" pitchFamily="2" charset="2"/>
              <a:buNone/>
            </a:pPr>
            <a:endParaRPr lang="en-US" sz="2400"/>
          </a:p>
          <a:p>
            <a:pPr>
              <a:lnSpc>
                <a:spcPct val="80000"/>
              </a:lnSpc>
              <a:buFont typeface="Wingdings" pitchFamily="2" charset="2"/>
              <a:buNone/>
            </a:pPr>
            <a:r>
              <a:rPr lang="en-US" sz="2400"/>
              <a:t>have proved the clinical value of electronic patient</a:t>
            </a:r>
          </a:p>
          <a:p>
            <a:pPr>
              <a:lnSpc>
                <a:spcPct val="80000"/>
              </a:lnSpc>
              <a:buFont typeface="Wingdings" pitchFamily="2" charset="2"/>
              <a:buNone/>
            </a:pPr>
            <a:r>
              <a:rPr lang="en-US" sz="2400"/>
              <a:t>management.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fade">
                                      <p:cBhvr>
                                        <p:cTn id="7" dur="500"/>
                                        <p:tgtEl>
                                          <p:spTgt spid="134147">
                                            <p:txEl>
                                              <p:pRg st="0" end="0"/>
                                            </p:txEl>
                                          </p:spTgt>
                                        </p:tgtEl>
                                      </p:cBhvr>
                                    </p:animEffect>
                                  </p:childTnLst>
                                  <p:subTnLst>
                                    <p:animClr clrSpc="rgb" dir="cw">
                                      <p:cBhvr override="childStyle">
                                        <p:cTn dur="1" fill="hold" display="0" masterRel="nextClick" afterEffect="1"/>
                                        <p:tgtEl>
                                          <p:spTgt spid="134147">
                                            <p:txEl>
                                              <p:pRg st="0" end="0"/>
                                            </p:txEl>
                                          </p:spTgt>
                                        </p:tgtEl>
                                        <p:attrNameLst>
                                          <p:attrName>ppt_c</p:attrName>
                                        </p:attrNameLst>
                                      </p:cBhvr>
                                      <p:to>
                                        <a:schemeClr val="accent2"/>
                                      </p:to>
                                    </p:animClr>
                                  </p:subTnLst>
                                </p:cTn>
                              </p:par>
                              <p:par>
                                <p:cTn id="8" presetID="10" presetClass="entr" presetSubtype="0" fill="hold" grpId="0" nodeType="withEffect">
                                  <p:stCondLst>
                                    <p:cond delay="0"/>
                                  </p:stCondLst>
                                  <p:childTnLst>
                                    <p:set>
                                      <p:cBhvr>
                                        <p:cTn id="9" dur="1" fill="hold">
                                          <p:stCondLst>
                                            <p:cond delay="0"/>
                                          </p:stCondLst>
                                        </p:cTn>
                                        <p:tgtEl>
                                          <p:spTgt spid="134147">
                                            <p:txEl>
                                              <p:pRg st="1" end="1"/>
                                            </p:txEl>
                                          </p:spTgt>
                                        </p:tgtEl>
                                        <p:attrNameLst>
                                          <p:attrName>style.visibility</p:attrName>
                                        </p:attrNameLst>
                                      </p:cBhvr>
                                      <p:to>
                                        <p:strVal val="visible"/>
                                      </p:to>
                                    </p:set>
                                    <p:animEffect transition="in" filter="fade">
                                      <p:cBhvr>
                                        <p:cTn id="10" dur="500"/>
                                        <p:tgtEl>
                                          <p:spTgt spid="134147">
                                            <p:txEl>
                                              <p:pRg st="1" end="1"/>
                                            </p:txEl>
                                          </p:spTgt>
                                        </p:tgtEl>
                                      </p:cBhvr>
                                    </p:animEffect>
                                  </p:childTnLst>
                                  <p:subTnLst>
                                    <p:animClr clrSpc="rgb" dir="cw">
                                      <p:cBhvr override="childStyle">
                                        <p:cTn dur="1" fill="hold" display="0" masterRel="nextClick" afterEffect="1"/>
                                        <p:tgtEl>
                                          <p:spTgt spid="134147">
                                            <p:txEl>
                                              <p:pRg st="1" end="1"/>
                                            </p:txEl>
                                          </p:spTgt>
                                        </p:tgtEl>
                                        <p:attrNameLst>
                                          <p:attrName>ppt_c</p:attrName>
                                        </p:attrNameLst>
                                      </p:cBhvr>
                                      <p:to>
                                        <a:schemeClr val="accent2"/>
                                      </p:to>
                                    </p:animClr>
                                  </p:subTnLst>
                                </p:cTn>
                              </p:par>
                              <p:par>
                                <p:cTn id="11" presetID="10" presetClass="entr" presetSubtype="0" fill="hold" grpId="0" nodeType="withEffect">
                                  <p:stCondLst>
                                    <p:cond delay="0"/>
                                  </p:stCondLst>
                                  <p:childTnLst>
                                    <p:set>
                                      <p:cBhvr>
                                        <p:cTn id="12" dur="1" fill="hold">
                                          <p:stCondLst>
                                            <p:cond delay="0"/>
                                          </p:stCondLst>
                                        </p:cTn>
                                        <p:tgtEl>
                                          <p:spTgt spid="134147">
                                            <p:txEl>
                                              <p:pRg st="2" end="2"/>
                                            </p:txEl>
                                          </p:spTgt>
                                        </p:tgtEl>
                                        <p:attrNameLst>
                                          <p:attrName>style.visibility</p:attrName>
                                        </p:attrNameLst>
                                      </p:cBhvr>
                                      <p:to>
                                        <p:strVal val="visible"/>
                                      </p:to>
                                    </p:set>
                                    <p:animEffect transition="in" filter="fade">
                                      <p:cBhvr>
                                        <p:cTn id="13" dur="500"/>
                                        <p:tgtEl>
                                          <p:spTgt spid="134147">
                                            <p:txEl>
                                              <p:pRg st="2" end="2"/>
                                            </p:txEl>
                                          </p:spTgt>
                                        </p:tgtEl>
                                      </p:cBhvr>
                                    </p:animEffect>
                                  </p:childTnLst>
                                  <p:subTnLst>
                                    <p:animClr clrSpc="rgb" dir="cw">
                                      <p:cBhvr override="childStyle">
                                        <p:cTn dur="1" fill="hold" display="0" masterRel="nextClick" afterEffect="1"/>
                                        <p:tgtEl>
                                          <p:spTgt spid="134147">
                                            <p:txEl>
                                              <p:pRg st="2" end="2"/>
                                            </p:txEl>
                                          </p:spTgt>
                                        </p:tgtEl>
                                        <p:attrNameLst>
                                          <p:attrName>ppt_c</p:attrName>
                                        </p:attrNameLst>
                                      </p:cBhvr>
                                      <p:to>
                                        <a:schemeClr val="accent2"/>
                                      </p:to>
                                    </p:animClr>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4147">
                                            <p:txEl>
                                              <p:pRg st="4" end="4"/>
                                            </p:txEl>
                                          </p:spTgt>
                                        </p:tgtEl>
                                        <p:attrNameLst>
                                          <p:attrName>style.visibility</p:attrName>
                                        </p:attrNameLst>
                                      </p:cBhvr>
                                      <p:to>
                                        <p:strVal val="visible"/>
                                      </p:to>
                                    </p:set>
                                    <p:animEffect transition="in" filter="fade">
                                      <p:cBhvr>
                                        <p:cTn id="18" dur="500"/>
                                        <p:tgtEl>
                                          <p:spTgt spid="134147">
                                            <p:txEl>
                                              <p:pRg st="4" end="4"/>
                                            </p:txEl>
                                          </p:spTgt>
                                        </p:tgtEl>
                                      </p:cBhvr>
                                    </p:animEffect>
                                  </p:childTnLst>
                                  <p:subTnLst>
                                    <p:animClr clrSpc="rgb" dir="cw">
                                      <p:cBhvr override="childStyle">
                                        <p:cTn dur="1" fill="hold" display="0" masterRel="nextClick" afterEffect="1"/>
                                        <p:tgtEl>
                                          <p:spTgt spid="134147">
                                            <p:txEl>
                                              <p:pRg st="4" end="4"/>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4147">
                                            <p:txEl>
                                              <p:pRg st="5" end="5"/>
                                            </p:txEl>
                                          </p:spTgt>
                                        </p:tgtEl>
                                        <p:attrNameLst>
                                          <p:attrName>style.visibility</p:attrName>
                                        </p:attrNameLst>
                                      </p:cBhvr>
                                      <p:to>
                                        <p:strVal val="visible"/>
                                      </p:to>
                                    </p:set>
                                    <p:animEffect transition="in" filter="fade">
                                      <p:cBhvr>
                                        <p:cTn id="23" dur="500"/>
                                        <p:tgtEl>
                                          <p:spTgt spid="134147">
                                            <p:txEl>
                                              <p:pRg st="5" end="5"/>
                                            </p:txEl>
                                          </p:spTgt>
                                        </p:tgtEl>
                                      </p:cBhvr>
                                    </p:animEffect>
                                  </p:childTnLst>
                                  <p:subTnLst>
                                    <p:animClr clrSpc="rgb" dir="cw">
                                      <p:cBhvr override="childStyle">
                                        <p:cTn dur="1" fill="hold" display="0" masterRel="nextClick" afterEffect="1"/>
                                        <p:tgtEl>
                                          <p:spTgt spid="134147">
                                            <p:txEl>
                                              <p:pRg st="5" end="5"/>
                                            </p:txEl>
                                          </p:spTgt>
                                        </p:tgtEl>
                                        <p:attrNameLst>
                                          <p:attrName>ppt_c</p:attrName>
                                        </p:attrNameLst>
                                      </p:cBhvr>
                                      <p:to>
                                        <a:schemeClr val="accent2"/>
                                      </p:to>
                                    </p:animClr>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4147">
                                            <p:txEl>
                                              <p:pRg st="6" end="6"/>
                                            </p:txEl>
                                          </p:spTgt>
                                        </p:tgtEl>
                                        <p:attrNameLst>
                                          <p:attrName>style.visibility</p:attrName>
                                        </p:attrNameLst>
                                      </p:cBhvr>
                                      <p:to>
                                        <p:strVal val="visible"/>
                                      </p:to>
                                    </p:set>
                                    <p:animEffect transition="in" filter="fade">
                                      <p:cBhvr>
                                        <p:cTn id="28" dur="500"/>
                                        <p:tgtEl>
                                          <p:spTgt spid="134147">
                                            <p:txEl>
                                              <p:pRg st="6" end="6"/>
                                            </p:txEl>
                                          </p:spTgt>
                                        </p:tgtEl>
                                      </p:cBhvr>
                                    </p:animEffect>
                                  </p:childTnLst>
                                  <p:subTnLst>
                                    <p:animClr clrSpc="rgb" dir="cw">
                                      <p:cBhvr override="childStyle">
                                        <p:cTn dur="1" fill="hold" display="0" masterRel="nextClick" afterEffect="1"/>
                                        <p:tgtEl>
                                          <p:spTgt spid="134147">
                                            <p:txEl>
                                              <p:pRg st="6" end="6"/>
                                            </p:txEl>
                                          </p:spTgt>
                                        </p:tgtEl>
                                        <p:attrNameLst>
                                          <p:attrName>ppt_c</p:attrName>
                                        </p:attrNameLst>
                                      </p:cBhvr>
                                      <p:to>
                                        <a:schemeClr val="accent2"/>
                                      </p:to>
                                    </p:animClr>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4147">
                                            <p:txEl>
                                              <p:pRg st="7" end="7"/>
                                            </p:txEl>
                                          </p:spTgt>
                                        </p:tgtEl>
                                        <p:attrNameLst>
                                          <p:attrName>style.visibility</p:attrName>
                                        </p:attrNameLst>
                                      </p:cBhvr>
                                      <p:to>
                                        <p:strVal val="visible"/>
                                      </p:to>
                                    </p:set>
                                    <p:animEffect transition="in" filter="fade">
                                      <p:cBhvr>
                                        <p:cTn id="33" dur="500"/>
                                        <p:tgtEl>
                                          <p:spTgt spid="134147">
                                            <p:txEl>
                                              <p:pRg st="7" end="7"/>
                                            </p:txEl>
                                          </p:spTgt>
                                        </p:tgtEl>
                                      </p:cBhvr>
                                    </p:animEffect>
                                  </p:childTnLst>
                                  <p:subTnLst>
                                    <p:animClr clrSpc="rgb" dir="cw">
                                      <p:cBhvr override="childStyle">
                                        <p:cTn dur="1" fill="hold" display="0" masterRel="nextClick" afterEffect="1"/>
                                        <p:tgtEl>
                                          <p:spTgt spid="134147">
                                            <p:txEl>
                                              <p:pRg st="7" end="7"/>
                                            </p:txEl>
                                          </p:spTgt>
                                        </p:tgtEl>
                                        <p:attrNameLst>
                                          <p:attrName>ppt_c</p:attrName>
                                        </p:attrNameLst>
                                      </p:cBhvr>
                                      <p:to>
                                        <a:schemeClr val="accent2"/>
                                      </p:to>
                                    </p:animClr>
                                  </p:sub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4147">
                                            <p:txEl>
                                              <p:pRg st="8" end="8"/>
                                            </p:txEl>
                                          </p:spTgt>
                                        </p:tgtEl>
                                        <p:attrNameLst>
                                          <p:attrName>style.visibility</p:attrName>
                                        </p:attrNameLst>
                                      </p:cBhvr>
                                      <p:to>
                                        <p:strVal val="visible"/>
                                      </p:to>
                                    </p:set>
                                    <p:animEffect transition="in" filter="fade">
                                      <p:cBhvr>
                                        <p:cTn id="38" dur="500"/>
                                        <p:tgtEl>
                                          <p:spTgt spid="134147">
                                            <p:txEl>
                                              <p:pRg st="8" end="8"/>
                                            </p:txEl>
                                          </p:spTgt>
                                        </p:tgtEl>
                                      </p:cBhvr>
                                    </p:animEffect>
                                  </p:childTnLst>
                                  <p:subTnLst>
                                    <p:animClr clrSpc="rgb" dir="cw">
                                      <p:cBhvr override="childStyle">
                                        <p:cTn dur="1" fill="hold" display="0" masterRel="nextClick" afterEffect="1"/>
                                        <p:tgtEl>
                                          <p:spTgt spid="134147">
                                            <p:txEl>
                                              <p:pRg st="8" end="8"/>
                                            </p:txEl>
                                          </p:spTgt>
                                        </p:tgtEl>
                                        <p:attrNameLst>
                                          <p:attrName>ppt_c</p:attrName>
                                        </p:attrNameLst>
                                      </p:cBhvr>
                                      <p:to>
                                        <a:schemeClr val="accent2"/>
                                      </p:to>
                                    </p:animClr>
                                  </p:sub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4147">
                                            <p:txEl>
                                              <p:pRg st="9" end="9"/>
                                            </p:txEl>
                                          </p:spTgt>
                                        </p:tgtEl>
                                        <p:attrNameLst>
                                          <p:attrName>style.visibility</p:attrName>
                                        </p:attrNameLst>
                                      </p:cBhvr>
                                      <p:to>
                                        <p:strVal val="visible"/>
                                      </p:to>
                                    </p:set>
                                    <p:animEffect transition="in" filter="fade">
                                      <p:cBhvr>
                                        <p:cTn id="43" dur="500"/>
                                        <p:tgtEl>
                                          <p:spTgt spid="134147">
                                            <p:txEl>
                                              <p:pRg st="9" end="9"/>
                                            </p:txEl>
                                          </p:spTgt>
                                        </p:tgtEl>
                                      </p:cBhvr>
                                    </p:animEffect>
                                  </p:childTnLst>
                                  <p:subTnLst>
                                    <p:animClr clrSpc="rgb" dir="cw">
                                      <p:cBhvr override="childStyle">
                                        <p:cTn dur="1" fill="hold" display="0" masterRel="nextClick" afterEffect="1"/>
                                        <p:tgtEl>
                                          <p:spTgt spid="134147">
                                            <p:txEl>
                                              <p:pRg st="9" end="9"/>
                                            </p:txEl>
                                          </p:spTgt>
                                        </p:tgtEl>
                                        <p:attrNameLst>
                                          <p:attrName>ppt_c</p:attrName>
                                        </p:attrNameLst>
                                      </p:cBhvr>
                                      <p:to>
                                        <a:schemeClr val="accent2"/>
                                      </p:to>
                                    </p:animClr>
                                  </p:sub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4147">
                                            <p:txEl>
                                              <p:pRg st="11" end="11"/>
                                            </p:txEl>
                                          </p:spTgt>
                                        </p:tgtEl>
                                        <p:attrNameLst>
                                          <p:attrName>style.visibility</p:attrName>
                                        </p:attrNameLst>
                                      </p:cBhvr>
                                      <p:to>
                                        <p:strVal val="visible"/>
                                      </p:to>
                                    </p:set>
                                    <p:animEffect transition="in" filter="fade">
                                      <p:cBhvr>
                                        <p:cTn id="48" dur="500"/>
                                        <p:tgtEl>
                                          <p:spTgt spid="134147">
                                            <p:txEl>
                                              <p:pRg st="11" end="11"/>
                                            </p:txEl>
                                          </p:spTgt>
                                        </p:tgtEl>
                                      </p:cBhvr>
                                    </p:animEffect>
                                  </p:childTnLst>
                                  <p:subTnLst>
                                    <p:animClr clrSpc="rgb" dir="cw">
                                      <p:cBhvr override="childStyle">
                                        <p:cTn dur="1" fill="hold" display="0" masterRel="nextClick" afterEffect="1"/>
                                        <p:tgtEl>
                                          <p:spTgt spid="134147">
                                            <p:txEl>
                                              <p:pRg st="11" end="11"/>
                                            </p:txEl>
                                          </p:spTgt>
                                        </p:tgtEl>
                                        <p:attrNameLst>
                                          <p:attrName>ppt_c</p:attrName>
                                        </p:attrNameLst>
                                      </p:cBhvr>
                                      <p:to>
                                        <a:schemeClr val="accent2"/>
                                      </p:to>
                                    </p:animClr>
                                  </p:subTnLst>
                                </p:cTn>
                              </p:par>
                              <p:par>
                                <p:cTn id="49" presetID="10" presetClass="entr" presetSubtype="0" fill="hold" grpId="0" nodeType="withEffect">
                                  <p:stCondLst>
                                    <p:cond delay="0"/>
                                  </p:stCondLst>
                                  <p:childTnLst>
                                    <p:set>
                                      <p:cBhvr>
                                        <p:cTn id="50" dur="1" fill="hold">
                                          <p:stCondLst>
                                            <p:cond delay="0"/>
                                          </p:stCondLst>
                                        </p:cTn>
                                        <p:tgtEl>
                                          <p:spTgt spid="134147">
                                            <p:txEl>
                                              <p:pRg st="12" end="12"/>
                                            </p:txEl>
                                          </p:spTgt>
                                        </p:tgtEl>
                                        <p:attrNameLst>
                                          <p:attrName>style.visibility</p:attrName>
                                        </p:attrNameLst>
                                      </p:cBhvr>
                                      <p:to>
                                        <p:strVal val="visible"/>
                                      </p:to>
                                    </p:set>
                                    <p:animEffect transition="in" filter="fade">
                                      <p:cBhvr>
                                        <p:cTn id="51" dur="500"/>
                                        <p:tgtEl>
                                          <p:spTgt spid="1341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sz="4000"/>
              <a:t>Provider Evaluation</a:t>
            </a:r>
          </a:p>
        </p:txBody>
      </p:sp>
      <p:sp>
        <p:nvSpPr>
          <p:cNvPr id="135171" name="Rectangle 3"/>
          <p:cNvSpPr>
            <a:spLocks noGrp="1" noChangeArrowheads="1"/>
          </p:cNvSpPr>
          <p:nvPr>
            <p:ph type="body" idx="1"/>
          </p:nvPr>
        </p:nvSpPr>
        <p:spPr>
          <a:xfrm>
            <a:off x="1066800" y="1981200"/>
            <a:ext cx="7924800" cy="4724400"/>
          </a:xfrm>
        </p:spPr>
        <p:txBody>
          <a:bodyPr/>
          <a:lstStyle/>
          <a:p>
            <a:r>
              <a:rPr lang="en-US"/>
              <a:t>With a growing multi-specialty, multiple-site practice, electronic patient management has provided a vehicle for the evaluation of provider performance.  </a:t>
            </a:r>
          </a:p>
          <a:p>
            <a:endParaRPr lang="en-US"/>
          </a:p>
          <a:p>
            <a:r>
              <a:rPr lang="en-US"/>
              <a:t>The establishment of quality standards and benchmarks of care are easy to monitor and to correct deficient behavior.</a:t>
            </a:r>
          </a:p>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500"/>
                                        <p:tgtEl>
                                          <p:spTgt spid="135171">
                                            <p:txEl>
                                              <p:pRg st="0" end="0"/>
                                            </p:txEl>
                                          </p:spTgt>
                                        </p:tgtEl>
                                      </p:cBhvr>
                                    </p:animEffect>
                                  </p:childTnLst>
                                  <p:subTnLst>
                                    <p:animClr clrSpc="rgb" dir="cw">
                                      <p:cBhvr override="childStyle">
                                        <p:cTn dur="1" fill="hold" display="0" masterRel="nextClick" afterEffect="1"/>
                                        <p:tgtEl>
                                          <p:spTgt spid="13517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2" end="2"/>
                                            </p:txEl>
                                          </p:spTgt>
                                        </p:tgtEl>
                                        <p:attrNameLst>
                                          <p:attrName>style.visibility</p:attrName>
                                        </p:attrNameLst>
                                      </p:cBhvr>
                                      <p:to>
                                        <p:strVal val="visible"/>
                                      </p:to>
                                    </p:set>
                                    <p:animEffect transition="in" filter="fade">
                                      <p:cBhvr>
                                        <p:cTn id="12" dur="500"/>
                                        <p:tgtEl>
                                          <p:spTgt spid="135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Preventive Health Initiatives</a:t>
            </a:r>
          </a:p>
        </p:txBody>
      </p:sp>
      <p:sp>
        <p:nvSpPr>
          <p:cNvPr id="136195" name="Rectangle 3"/>
          <p:cNvSpPr>
            <a:spLocks noGrp="1" noChangeArrowheads="1"/>
          </p:cNvSpPr>
          <p:nvPr>
            <p:ph type="body" idx="1"/>
          </p:nvPr>
        </p:nvSpPr>
        <p:spPr/>
        <p:txBody>
          <a:bodyPr/>
          <a:lstStyle/>
          <a:p>
            <a:pPr>
              <a:buFont typeface="Wingdings" pitchFamily="2" charset="2"/>
              <a:buNone/>
            </a:pPr>
            <a:r>
              <a:rPr lang="en-US"/>
              <a:t>The consistent providing of preventive</a:t>
            </a:r>
          </a:p>
          <a:p>
            <a:pPr>
              <a:buFont typeface="Wingdings" pitchFamily="2" charset="2"/>
              <a:buNone/>
            </a:pPr>
            <a:r>
              <a:rPr lang="en-US"/>
              <a:t>health care, and the review of</a:t>
            </a:r>
          </a:p>
          <a:p>
            <a:pPr>
              <a:buFont typeface="Wingdings" pitchFamily="2" charset="2"/>
              <a:buNone/>
            </a:pPr>
            <a:r>
              <a:rPr lang="en-US"/>
              <a:t>preventive care deficiencies, every time</a:t>
            </a:r>
          </a:p>
          <a:p>
            <a:pPr>
              <a:buFont typeface="Wingdings" pitchFamily="2" charset="2"/>
              <a:buNone/>
            </a:pPr>
            <a:r>
              <a:rPr lang="en-US"/>
              <a:t>the patient is in the clinic is only possible</a:t>
            </a:r>
          </a:p>
          <a:p>
            <a:pPr>
              <a:buFont typeface="Wingdings" pitchFamily="2" charset="2"/>
              <a:buNone/>
            </a:pPr>
            <a:r>
              <a:rPr lang="en-US"/>
              <a:t>in an electronic environment.</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500"/>
              <a:t>21</a:t>
            </a:r>
            <a:r>
              <a:rPr lang="en-US" sz="3500" baseline="30000"/>
              <a:t>st</a:t>
            </a:r>
            <a:r>
              <a:rPr lang="en-US" sz="3500"/>
              <a:t> Century Dynamic:  Thinking</a:t>
            </a:r>
            <a:br>
              <a:rPr lang="en-US" sz="3500"/>
            </a:br>
            <a:r>
              <a:rPr lang="en-US" sz="3500"/>
              <a:t>About Patients Not in the Clinic</a:t>
            </a:r>
          </a:p>
        </p:txBody>
      </p:sp>
      <p:sp>
        <p:nvSpPr>
          <p:cNvPr id="137219" name="Rectangle 3"/>
          <p:cNvSpPr>
            <a:spLocks noGrp="1" noChangeArrowheads="1"/>
          </p:cNvSpPr>
          <p:nvPr>
            <p:ph type="body" idx="1"/>
          </p:nvPr>
        </p:nvSpPr>
        <p:spPr/>
        <p:txBody>
          <a:bodyPr/>
          <a:lstStyle/>
          <a:p>
            <a:r>
              <a:rPr lang="en-US" sz="2800"/>
              <a:t>EMR allows for the management of patients as a class, whether it is with a drug withdrawal or the evaluation of a standards of care initiative.  </a:t>
            </a:r>
          </a:p>
          <a:p>
            <a:endParaRPr lang="en-US" sz="2800"/>
          </a:p>
          <a:p>
            <a:r>
              <a:rPr lang="en-US" sz="2800"/>
              <a:t>The ability to think about the patient as a person, a problem and a preventive health strategy is critical to the dynamic of 21st Century medicine.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fade">
                                      <p:cBhvr>
                                        <p:cTn id="7" dur="500"/>
                                        <p:tgtEl>
                                          <p:spTgt spid="137219">
                                            <p:txEl>
                                              <p:pRg st="0" end="0"/>
                                            </p:txEl>
                                          </p:spTgt>
                                        </p:tgtEl>
                                      </p:cBhvr>
                                    </p:animEffect>
                                  </p:childTnLst>
                                  <p:subTnLst>
                                    <p:animClr clrSpc="rgb" dir="cw">
                                      <p:cBhvr override="childStyle">
                                        <p:cTn dur="1" fill="hold" display="0" masterRel="nextClick" afterEffect="1"/>
                                        <p:tgtEl>
                                          <p:spTgt spid="13721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219">
                                            <p:txEl>
                                              <p:pRg st="2" end="2"/>
                                            </p:txEl>
                                          </p:spTgt>
                                        </p:tgtEl>
                                        <p:attrNameLst>
                                          <p:attrName>style.visibility</p:attrName>
                                        </p:attrNameLst>
                                      </p:cBhvr>
                                      <p:to>
                                        <p:strVal val="visible"/>
                                      </p:to>
                                    </p:set>
                                    <p:animEffect transition="in" filter="fade">
                                      <p:cBhvr>
                                        <p:cTn id="12" dur="500"/>
                                        <p:tgtEl>
                                          <p:spTgt spid="137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z="4000"/>
              <a:t>Empowering the Team</a:t>
            </a:r>
          </a:p>
        </p:txBody>
      </p:sp>
      <p:sp>
        <p:nvSpPr>
          <p:cNvPr id="138243" name="Rectangle 3"/>
          <p:cNvSpPr>
            <a:spLocks noGrp="1" noChangeArrowheads="1"/>
          </p:cNvSpPr>
          <p:nvPr>
            <p:ph type="body" idx="1"/>
          </p:nvPr>
        </p:nvSpPr>
        <p:spPr>
          <a:xfrm>
            <a:off x="1066800" y="1981200"/>
            <a:ext cx="7924800" cy="4724400"/>
          </a:xfrm>
        </p:spPr>
        <p:txBody>
          <a:bodyPr/>
          <a:lstStyle/>
          <a:p>
            <a:pPr>
              <a:lnSpc>
                <a:spcPct val="80000"/>
              </a:lnSpc>
            </a:pPr>
            <a:r>
              <a:rPr lang="en-US" sz="2800"/>
              <a:t>EMR has made it possible for all clinical personnel to be involved in patient care, whether at entry, evaluation, treatment or follow-up.  </a:t>
            </a:r>
          </a:p>
          <a:p>
            <a:pPr>
              <a:lnSpc>
                <a:spcPct val="80000"/>
              </a:lnSpc>
            </a:pPr>
            <a:endParaRPr lang="en-US" sz="2800"/>
          </a:p>
          <a:p>
            <a:pPr>
              <a:lnSpc>
                <a:spcPct val="80000"/>
              </a:lnSpc>
            </a:pPr>
            <a:r>
              <a:rPr lang="en-US" sz="2800"/>
              <a:t>Employee satisfaction has never been at a higher level.  </a:t>
            </a:r>
          </a:p>
          <a:p>
            <a:pPr>
              <a:lnSpc>
                <a:spcPct val="80000"/>
              </a:lnSpc>
            </a:pPr>
            <a:endParaRPr lang="en-US" sz="2800"/>
          </a:p>
          <a:p>
            <a:pPr>
              <a:lnSpc>
                <a:spcPct val="80000"/>
              </a:lnSpc>
            </a:pPr>
            <a:r>
              <a:rPr lang="en-US" sz="2800"/>
              <a:t>The sense of team work and collegiality permeates the clinic and is attributable to the fact that the EMR gives everyone the ability to contribute.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fade">
                                      <p:cBhvr>
                                        <p:cTn id="7" dur="500"/>
                                        <p:tgtEl>
                                          <p:spTgt spid="138243">
                                            <p:txEl>
                                              <p:pRg st="0" end="0"/>
                                            </p:txEl>
                                          </p:spTgt>
                                        </p:tgtEl>
                                      </p:cBhvr>
                                    </p:animEffect>
                                  </p:childTnLst>
                                  <p:subTnLst>
                                    <p:animClr clrSpc="rgb" dir="cw">
                                      <p:cBhvr override="childStyle">
                                        <p:cTn dur="1" fill="hold" display="0" masterRel="nextClick" afterEffect="1"/>
                                        <p:tgtEl>
                                          <p:spTgt spid="138243">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8243">
                                            <p:txEl>
                                              <p:pRg st="2" end="2"/>
                                            </p:txEl>
                                          </p:spTgt>
                                        </p:tgtEl>
                                        <p:attrNameLst>
                                          <p:attrName>style.visibility</p:attrName>
                                        </p:attrNameLst>
                                      </p:cBhvr>
                                      <p:to>
                                        <p:strVal val="visible"/>
                                      </p:to>
                                    </p:set>
                                    <p:animEffect transition="in" filter="fade">
                                      <p:cBhvr>
                                        <p:cTn id="12" dur="500"/>
                                        <p:tgtEl>
                                          <p:spTgt spid="138243">
                                            <p:txEl>
                                              <p:pRg st="2" end="2"/>
                                            </p:txEl>
                                          </p:spTgt>
                                        </p:tgtEl>
                                      </p:cBhvr>
                                    </p:animEffect>
                                  </p:childTnLst>
                                  <p:subTnLst>
                                    <p:animClr clrSpc="rgb" dir="cw">
                                      <p:cBhvr override="childStyle">
                                        <p:cTn dur="1" fill="hold" display="0" masterRel="nextClick" afterEffect="1"/>
                                        <p:tgtEl>
                                          <p:spTgt spid="138243">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8243">
                                            <p:txEl>
                                              <p:pRg st="4" end="4"/>
                                            </p:txEl>
                                          </p:spTgt>
                                        </p:tgtEl>
                                        <p:attrNameLst>
                                          <p:attrName>style.visibility</p:attrName>
                                        </p:attrNameLst>
                                      </p:cBhvr>
                                      <p:to>
                                        <p:strVal val="visible"/>
                                      </p:to>
                                    </p:set>
                                    <p:animEffect transition="in" filter="fade">
                                      <p:cBhvr>
                                        <p:cTn id="17"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4000"/>
              <a:t>Patient Access Expanded</a:t>
            </a:r>
          </a:p>
        </p:txBody>
      </p:sp>
      <p:sp>
        <p:nvSpPr>
          <p:cNvPr id="139267" name="Rectangle 3"/>
          <p:cNvSpPr>
            <a:spLocks noGrp="1" noChangeArrowheads="1"/>
          </p:cNvSpPr>
          <p:nvPr>
            <p:ph type="body" idx="1"/>
          </p:nvPr>
        </p:nvSpPr>
        <p:spPr>
          <a:xfrm>
            <a:off x="1066800" y="1981200"/>
            <a:ext cx="7924800" cy="4724400"/>
          </a:xfrm>
        </p:spPr>
        <p:txBody>
          <a:bodyPr/>
          <a:lstStyle/>
          <a:p>
            <a:pPr>
              <a:lnSpc>
                <a:spcPct val="90000"/>
              </a:lnSpc>
            </a:pPr>
            <a:r>
              <a:rPr lang="en-US" sz="2800"/>
              <a:t>An interactive website where our patients can:</a:t>
            </a:r>
          </a:p>
          <a:p>
            <a:pPr lvl="1">
              <a:lnSpc>
                <a:spcPct val="90000"/>
              </a:lnSpc>
            </a:pPr>
            <a:r>
              <a:rPr lang="en-US" sz="2400"/>
              <a:t>Request </a:t>
            </a:r>
          </a:p>
          <a:p>
            <a:pPr lvl="2">
              <a:lnSpc>
                <a:spcPct val="90000"/>
              </a:lnSpc>
            </a:pPr>
            <a:r>
              <a:rPr lang="en-US" sz="2000"/>
              <a:t>appointments    </a:t>
            </a:r>
          </a:p>
          <a:p>
            <a:pPr lvl="2">
              <a:lnSpc>
                <a:spcPct val="90000"/>
              </a:lnSpc>
            </a:pPr>
            <a:r>
              <a:rPr lang="en-US" sz="2000"/>
              <a:t>Referrals</a:t>
            </a:r>
          </a:p>
          <a:p>
            <a:pPr lvl="2">
              <a:lnSpc>
                <a:spcPct val="90000"/>
              </a:lnSpc>
            </a:pPr>
            <a:r>
              <a:rPr lang="en-US" sz="2000"/>
              <a:t>medication refills</a:t>
            </a:r>
          </a:p>
          <a:p>
            <a:pPr lvl="1">
              <a:lnSpc>
                <a:spcPct val="90000"/>
              </a:lnSpc>
            </a:pPr>
            <a:r>
              <a:rPr lang="en-US" sz="2400"/>
              <a:t>Interact with their provider via e-mail</a:t>
            </a:r>
          </a:p>
          <a:p>
            <a:pPr lvl="1">
              <a:lnSpc>
                <a:spcPct val="90000"/>
              </a:lnSpc>
            </a:pPr>
            <a:r>
              <a:rPr lang="en-US" sz="2400"/>
              <a:t>Complete questionnaires about healthcare concerns</a:t>
            </a:r>
          </a:p>
          <a:p>
            <a:pPr>
              <a:lnSpc>
                <a:spcPct val="90000"/>
              </a:lnSpc>
              <a:buFont typeface="Wingdings" pitchFamily="2" charset="2"/>
              <a:buNone/>
            </a:pPr>
            <a:endParaRPr lang="en-US" sz="2800"/>
          </a:p>
          <a:p>
            <a:pPr>
              <a:lnSpc>
                <a:spcPct val="90000"/>
              </a:lnSpc>
            </a:pPr>
            <a:r>
              <a:rPr lang="en-US" sz="2800"/>
              <a:t>This has added value for our patients who want more access to their provider than at any time in the history of medicine.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500"/>
                                        <p:tgtEl>
                                          <p:spTgt spid="139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fade">
                                      <p:cBhvr>
                                        <p:cTn id="12" dur="500"/>
                                        <p:tgtEl>
                                          <p:spTgt spid="139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fade">
                                      <p:cBhvr>
                                        <p:cTn id="17" dur="500"/>
                                        <p:tgtEl>
                                          <p:spTgt spid="139267">
                                            <p:txEl>
                                              <p:pRg st="2" end="2"/>
                                            </p:txEl>
                                          </p:spTgt>
                                        </p:tgtEl>
                                      </p:cBhvr>
                                    </p:animEffect>
                                  </p:childTnLst>
                                  <p:subTnLst>
                                    <p:animClr clrSpc="rgb" dir="cw">
                                      <p:cBhvr override="childStyle">
                                        <p:cTn dur="1" fill="hold" display="0" masterRel="nextClick" afterEffect="1"/>
                                        <p:tgtEl>
                                          <p:spTgt spid="139267">
                                            <p:txEl>
                                              <p:pRg st="2" end="2"/>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fade">
                                      <p:cBhvr>
                                        <p:cTn id="22" dur="500"/>
                                        <p:tgtEl>
                                          <p:spTgt spid="139267">
                                            <p:txEl>
                                              <p:pRg st="3" end="3"/>
                                            </p:txEl>
                                          </p:spTgt>
                                        </p:tgtEl>
                                      </p:cBhvr>
                                    </p:animEffect>
                                  </p:childTnLst>
                                  <p:subTnLst>
                                    <p:animClr clrSpc="rgb" dir="cw">
                                      <p:cBhvr override="childStyle">
                                        <p:cTn dur="1" fill="hold" display="0" masterRel="nextClick" afterEffect="1"/>
                                        <p:tgtEl>
                                          <p:spTgt spid="139267">
                                            <p:txEl>
                                              <p:pRg st="3" end="3"/>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fade">
                                      <p:cBhvr>
                                        <p:cTn id="27" dur="500"/>
                                        <p:tgtEl>
                                          <p:spTgt spid="139267">
                                            <p:txEl>
                                              <p:pRg st="4" end="4"/>
                                            </p:txEl>
                                          </p:spTgt>
                                        </p:tgtEl>
                                      </p:cBhvr>
                                    </p:animEffect>
                                  </p:childTnLst>
                                  <p:subTnLst>
                                    <p:animClr clrSpc="rgb" dir="cw">
                                      <p:cBhvr override="childStyle">
                                        <p:cTn dur="1" fill="hold" display="0" masterRel="nextClick" afterEffect="1"/>
                                        <p:tgtEl>
                                          <p:spTgt spid="139267">
                                            <p:txEl>
                                              <p:pRg st="4" end="4"/>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9267">
                                            <p:txEl>
                                              <p:pRg st="5" end="5"/>
                                            </p:txEl>
                                          </p:spTgt>
                                        </p:tgtEl>
                                        <p:attrNameLst>
                                          <p:attrName>style.visibility</p:attrName>
                                        </p:attrNameLst>
                                      </p:cBhvr>
                                      <p:to>
                                        <p:strVal val="visible"/>
                                      </p:to>
                                    </p:set>
                                    <p:animEffect transition="in" filter="fade">
                                      <p:cBhvr>
                                        <p:cTn id="32" dur="500"/>
                                        <p:tgtEl>
                                          <p:spTgt spid="139267">
                                            <p:txEl>
                                              <p:pRg st="5" end="5"/>
                                            </p:txEl>
                                          </p:spTgt>
                                        </p:tgtEl>
                                      </p:cBhvr>
                                    </p:animEffect>
                                  </p:childTnLst>
                                  <p:subTnLst>
                                    <p:animClr clrSpc="rgb" dir="cw">
                                      <p:cBhvr override="childStyle">
                                        <p:cTn dur="1" fill="hold" display="0" masterRel="nextClick" afterEffect="1"/>
                                        <p:tgtEl>
                                          <p:spTgt spid="139267">
                                            <p:txEl>
                                              <p:pRg st="5" end="5"/>
                                            </p:txEl>
                                          </p:spTgt>
                                        </p:tgtEl>
                                        <p:attrNameLst>
                                          <p:attrName>ppt_c</p:attrName>
                                        </p:attrNameLst>
                                      </p:cBhvr>
                                      <p:to>
                                        <a:schemeClr val="accent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9267">
                                            <p:txEl>
                                              <p:pRg st="6" end="6"/>
                                            </p:txEl>
                                          </p:spTgt>
                                        </p:tgtEl>
                                        <p:attrNameLst>
                                          <p:attrName>style.visibility</p:attrName>
                                        </p:attrNameLst>
                                      </p:cBhvr>
                                      <p:to>
                                        <p:strVal val="visible"/>
                                      </p:to>
                                    </p:set>
                                    <p:animEffect transition="in" filter="fade">
                                      <p:cBhvr>
                                        <p:cTn id="37" dur="500"/>
                                        <p:tgtEl>
                                          <p:spTgt spid="139267">
                                            <p:txEl>
                                              <p:pRg st="6" end="6"/>
                                            </p:txEl>
                                          </p:spTgt>
                                        </p:tgtEl>
                                      </p:cBhvr>
                                    </p:animEffect>
                                  </p:childTnLst>
                                  <p:subTnLst>
                                    <p:animClr clrSpc="rgb" dir="cw">
                                      <p:cBhvr override="childStyle">
                                        <p:cTn dur="1" fill="hold" display="0" masterRel="nextClick" afterEffect="1"/>
                                        <p:tgtEl>
                                          <p:spTgt spid="139267">
                                            <p:txEl>
                                              <p:pRg st="6" end="6"/>
                                            </p:txEl>
                                          </p:spTgt>
                                        </p:tgtEl>
                                        <p:attrNameLst>
                                          <p:attrName>ppt_c</p:attrName>
                                        </p:attrNameLst>
                                      </p:cBhvr>
                                      <p:to>
                                        <a:schemeClr val="accent2"/>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9267">
                                            <p:txEl>
                                              <p:pRg st="8" end="8"/>
                                            </p:txEl>
                                          </p:spTgt>
                                        </p:tgtEl>
                                        <p:attrNameLst>
                                          <p:attrName>style.visibility</p:attrName>
                                        </p:attrNameLst>
                                      </p:cBhvr>
                                      <p:to>
                                        <p:strVal val="visible"/>
                                      </p:to>
                                    </p:set>
                                    <p:animEffect transition="in" filter="fade">
                                      <p:cBhvr>
                                        <p:cTn id="42" dur="500"/>
                                        <p:tgtEl>
                                          <p:spTgt spid="139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000"/>
              <a:t>Additional</a:t>
            </a:r>
            <a:r>
              <a:rPr lang="en-US"/>
              <a:t> </a:t>
            </a:r>
            <a:r>
              <a:rPr lang="en-US" sz="4000"/>
              <a:t>Complications</a:t>
            </a:r>
          </a:p>
        </p:txBody>
      </p:sp>
      <p:sp>
        <p:nvSpPr>
          <p:cNvPr id="69635" name="Rectangle 3"/>
          <p:cNvSpPr>
            <a:spLocks noGrp="1" noChangeArrowheads="1"/>
          </p:cNvSpPr>
          <p:nvPr>
            <p:ph type="body" idx="1"/>
          </p:nvPr>
        </p:nvSpPr>
        <p:spPr/>
        <p:txBody>
          <a:bodyPr/>
          <a:lstStyle/>
          <a:p>
            <a:pPr marL="609600" indent="-609600">
              <a:lnSpc>
                <a:spcPct val="90000"/>
              </a:lnSpc>
              <a:buFontTx/>
              <a:buAutoNum type="arabicPeriod"/>
            </a:pPr>
            <a:r>
              <a:rPr lang="en-US" sz="2800"/>
              <a:t>Four providers had grown to eight (currently 29)</a:t>
            </a:r>
          </a:p>
          <a:p>
            <a:pPr marL="609600" indent="-609600">
              <a:lnSpc>
                <a:spcPct val="90000"/>
              </a:lnSpc>
              <a:buFontTx/>
              <a:buAutoNum type="arabicPeriod"/>
            </a:pPr>
            <a:endParaRPr lang="en-US" sz="2800"/>
          </a:p>
          <a:p>
            <a:pPr marL="609600" indent="-609600">
              <a:lnSpc>
                <a:spcPct val="90000"/>
              </a:lnSpc>
              <a:buFontTx/>
              <a:buAutoNum type="arabicPeriod"/>
            </a:pPr>
            <a:r>
              <a:rPr lang="en-US" sz="2800"/>
              <a:t>Additional services had been added:</a:t>
            </a:r>
          </a:p>
          <a:p>
            <a:pPr marL="990600" lvl="1" indent="-533400">
              <a:lnSpc>
                <a:spcPct val="90000"/>
              </a:lnSpc>
              <a:buFontTx/>
              <a:buAutoNum type="alphaLcPeriod"/>
            </a:pPr>
            <a:r>
              <a:rPr lang="en-US" sz="2400"/>
              <a:t>A level-two, moderately-complex reference laboratory had been added to the practice</a:t>
            </a:r>
          </a:p>
          <a:p>
            <a:pPr marL="990600" lvl="1" indent="-533400">
              <a:lnSpc>
                <a:spcPct val="90000"/>
              </a:lnSpc>
              <a:buFontTx/>
              <a:buAutoNum type="alphaLcPeriod"/>
            </a:pPr>
            <a:r>
              <a:rPr lang="en-US" sz="2400"/>
              <a:t>Physical therapy had been added</a:t>
            </a:r>
          </a:p>
          <a:p>
            <a:pPr marL="990600" lvl="1" indent="-533400">
              <a:lnSpc>
                <a:spcPct val="90000"/>
              </a:lnSpc>
              <a:buFontTx/>
              <a:buAutoNum type="alphaLcPeriod"/>
            </a:pPr>
            <a:r>
              <a:rPr lang="en-US" sz="2400"/>
              <a:t>A Medicare + Choice home health agency had been added</a:t>
            </a:r>
          </a:p>
          <a:p>
            <a:pPr marL="990600" lvl="1" indent="-533400">
              <a:lnSpc>
                <a:spcPct val="90000"/>
              </a:lnSpc>
              <a:buFontTx/>
              <a:buAutoNum type="alphaLcPeriod"/>
            </a:pPr>
            <a:r>
              <a:rPr lang="en-US" sz="2400"/>
              <a:t>A Hospice had been added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fade">
                                      <p:cBhvr>
                                        <p:cTn id="12" dur="500"/>
                                        <p:tgtEl>
                                          <p:spTgt spid="69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fade">
                                      <p:cBhvr>
                                        <p:cTn id="17" dur="500"/>
                                        <p:tgtEl>
                                          <p:spTgt spid="69635">
                                            <p:txEl>
                                              <p:pRg st="3" end="3"/>
                                            </p:txEl>
                                          </p:spTgt>
                                        </p:tgtEl>
                                      </p:cBhvr>
                                    </p:animEffect>
                                  </p:childTnLst>
                                  <p:subTnLst>
                                    <p:animClr clrSpc="rgb" dir="cw">
                                      <p:cBhvr override="childStyle">
                                        <p:cTn dur="1" fill="hold" display="0" masterRel="nextClick" afterEffect="1"/>
                                        <p:tgtEl>
                                          <p:spTgt spid="69635">
                                            <p:txEl>
                                              <p:pRg st="3" end="3"/>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fade">
                                      <p:cBhvr>
                                        <p:cTn id="22" dur="500"/>
                                        <p:tgtEl>
                                          <p:spTgt spid="69635">
                                            <p:txEl>
                                              <p:pRg st="4" end="4"/>
                                            </p:txEl>
                                          </p:spTgt>
                                        </p:tgtEl>
                                      </p:cBhvr>
                                    </p:animEffect>
                                  </p:childTnLst>
                                  <p:subTnLst>
                                    <p:animClr clrSpc="rgb" dir="cw">
                                      <p:cBhvr override="childStyle">
                                        <p:cTn dur="1" fill="hold" display="0" masterRel="nextClick" afterEffect="1"/>
                                        <p:tgtEl>
                                          <p:spTgt spid="69635">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animEffect transition="in" filter="fade">
                                      <p:cBhvr>
                                        <p:cTn id="27" dur="500"/>
                                        <p:tgtEl>
                                          <p:spTgt spid="69635">
                                            <p:txEl>
                                              <p:pRg st="5" end="5"/>
                                            </p:txEl>
                                          </p:spTgt>
                                        </p:tgtEl>
                                      </p:cBhvr>
                                    </p:animEffect>
                                  </p:childTnLst>
                                  <p:subTnLst>
                                    <p:animClr clrSpc="rgb" dir="cw">
                                      <p:cBhvr override="childStyle">
                                        <p:cTn dur="1" fill="hold" display="0" masterRel="nextClick" afterEffect="1"/>
                                        <p:tgtEl>
                                          <p:spTgt spid="69635">
                                            <p:txEl>
                                              <p:pRg st="5" end="5"/>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fade">
                                      <p:cBhvr>
                                        <p:cTn id="32"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800" i="1"/>
              <a:t>Le Maladie Du Petite Papier</a:t>
            </a:r>
          </a:p>
        </p:txBody>
      </p:sp>
      <p:sp>
        <p:nvSpPr>
          <p:cNvPr id="140291" name="Rectangle 3"/>
          <p:cNvSpPr>
            <a:spLocks noGrp="1" noChangeArrowheads="1"/>
          </p:cNvSpPr>
          <p:nvPr>
            <p:ph type="body" idx="1"/>
          </p:nvPr>
        </p:nvSpPr>
        <p:spPr>
          <a:xfrm>
            <a:off x="838200" y="1981200"/>
            <a:ext cx="8153400" cy="4724400"/>
          </a:xfrm>
        </p:spPr>
        <p:txBody>
          <a:bodyPr/>
          <a:lstStyle/>
          <a:p>
            <a:pPr>
              <a:lnSpc>
                <a:spcPct val="80000"/>
              </a:lnSpc>
            </a:pPr>
            <a:r>
              <a:rPr lang="en-US" sz="2400"/>
              <a:t>When I started medical school, one neurotic condition was called, </a:t>
            </a:r>
            <a:r>
              <a:rPr lang="en-US" sz="2400" i="1"/>
              <a:t>Le Maladie Du Petite Papier</a:t>
            </a:r>
            <a:r>
              <a:rPr lang="en-US" sz="2400"/>
              <a:t>, "the sickness of the small piece of paper."  </a:t>
            </a:r>
          </a:p>
          <a:p>
            <a:pPr>
              <a:lnSpc>
                <a:spcPct val="80000"/>
              </a:lnSpc>
            </a:pPr>
            <a:endParaRPr lang="en-US" sz="2400"/>
          </a:p>
          <a:p>
            <a:pPr>
              <a:lnSpc>
                <a:spcPct val="80000"/>
              </a:lnSpc>
            </a:pPr>
            <a:r>
              <a:rPr lang="en-US" sz="2400"/>
              <a:t>Health care has changed.  We now want our patients to write down their symptoms and we want them to communicate those symptoms to us in "real time."  </a:t>
            </a:r>
          </a:p>
          <a:p>
            <a:pPr>
              <a:lnSpc>
                <a:spcPct val="80000"/>
              </a:lnSpc>
            </a:pPr>
            <a:endParaRPr lang="en-US" sz="2400"/>
          </a:p>
          <a:p>
            <a:pPr>
              <a:lnSpc>
                <a:spcPct val="80000"/>
              </a:lnSpc>
            </a:pPr>
            <a:r>
              <a:rPr lang="en-US" sz="2400"/>
              <a:t>E-mail is a great way to do this and </a:t>
            </a:r>
            <a:r>
              <a:rPr lang="en-US" sz="2400" b="1" i="1"/>
              <a:t>NextGen</a:t>
            </a:r>
            <a:r>
              <a:rPr lang="en-US" sz="2400"/>
              <a:t> gives us the ability to store those e-mails and our responses in the patient's chart.  </a:t>
            </a:r>
          </a:p>
          <a:p>
            <a:pPr>
              <a:lnSpc>
                <a:spcPct val="80000"/>
              </a:lnSpc>
              <a:buFont typeface="Wingdings" pitchFamily="2" charset="2"/>
              <a:buNone/>
            </a:pPr>
            <a:endParaRPr lang="en-US" sz="2400"/>
          </a:p>
          <a:p>
            <a:pPr>
              <a:lnSpc>
                <a:spcPct val="80000"/>
              </a:lnSpc>
            </a:pPr>
            <a:r>
              <a:rPr lang="en-US" sz="2400"/>
              <a:t>I tell my patients, "I can read faster than you can talk."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fade">
                                      <p:cBhvr>
                                        <p:cTn id="7" dur="500"/>
                                        <p:tgtEl>
                                          <p:spTgt spid="140291">
                                            <p:txEl>
                                              <p:pRg st="0" end="0"/>
                                            </p:txEl>
                                          </p:spTgt>
                                        </p:tgtEl>
                                      </p:cBhvr>
                                    </p:animEffect>
                                  </p:childTnLst>
                                  <p:subTnLst>
                                    <p:animClr clrSpc="rgb" dir="cw">
                                      <p:cBhvr override="childStyle">
                                        <p:cTn dur="1" fill="hold" display="0" masterRel="nextClick" afterEffect="1"/>
                                        <p:tgtEl>
                                          <p:spTgt spid="14029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291">
                                            <p:txEl>
                                              <p:pRg st="2" end="2"/>
                                            </p:txEl>
                                          </p:spTgt>
                                        </p:tgtEl>
                                        <p:attrNameLst>
                                          <p:attrName>style.visibility</p:attrName>
                                        </p:attrNameLst>
                                      </p:cBhvr>
                                      <p:to>
                                        <p:strVal val="visible"/>
                                      </p:to>
                                    </p:set>
                                    <p:animEffect transition="in" filter="fade">
                                      <p:cBhvr>
                                        <p:cTn id="12" dur="500"/>
                                        <p:tgtEl>
                                          <p:spTgt spid="140291">
                                            <p:txEl>
                                              <p:pRg st="2" end="2"/>
                                            </p:txEl>
                                          </p:spTgt>
                                        </p:tgtEl>
                                      </p:cBhvr>
                                    </p:animEffect>
                                  </p:childTnLst>
                                  <p:subTnLst>
                                    <p:animClr clrSpc="rgb" dir="cw">
                                      <p:cBhvr override="childStyle">
                                        <p:cTn dur="1" fill="hold" display="0" masterRel="nextClick" afterEffect="1"/>
                                        <p:tgtEl>
                                          <p:spTgt spid="140291">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291">
                                            <p:txEl>
                                              <p:pRg st="4" end="4"/>
                                            </p:txEl>
                                          </p:spTgt>
                                        </p:tgtEl>
                                        <p:attrNameLst>
                                          <p:attrName>style.visibility</p:attrName>
                                        </p:attrNameLst>
                                      </p:cBhvr>
                                      <p:to>
                                        <p:strVal val="visible"/>
                                      </p:to>
                                    </p:set>
                                    <p:animEffect transition="in" filter="fade">
                                      <p:cBhvr>
                                        <p:cTn id="17" dur="500"/>
                                        <p:tgtEl>
                                          <p:spTgt spid="140291">
                                            <p:txEl>
                                              <p:pRg st="4" end="4"/>
                                            </p:txEl>
                                          </p:spTgt>
                                        </p:tgtEl>
                                      </p:cBhvr>
                                    </p:animEffect>
                                  </p:childTnLst>
                                  <p:subTnLst>
                                    <p:animClr clrSpc="rgb" dir="cw">
                                      <p:cBhvr override="childStyle">
                                        <p:cTn dur="1" fill="hold" display="0" masterRel="nextClick" afterEffect="1"/>
                                        <p:tgtEl>
                                          <p:spTgt spid="140291">
                                            <p:txEl>
                                              <p:pRg st="4" end="4"/>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0291">
                                            <p:txEl>
                                              <p:pRg st="6" end="6"/>
                                            </p:txEl>
                                          </p:spTgt>
                                        </p:tgtEl>
                                        <p:attrNameLst>
                                          <p:attrName>style.visibility</p:attrName>
                                        </p:attrNameLst>
                                      </p:cBhvr>
                                      <p:to>
                                        <p:strVal val="visible"/>
                                      </p:to>
                                    </p:set>
                                    <p:animEffect transition="in" filter="fade">
                                      <p:cBhvr>
                                        <p:cTn id="22" dur="500"/>
                                        <p:tgtEl>
                                          <p:spTgt spid="140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sz="3600"/>
              <a:t>Electronic Patient Management Via </a:t>
            </a:r>
            <a:r>
              <a:rPr lang="en-US" sz="3600" i="1"/>
              <a:t>NextGen</a:t>
            </a:r>
            <a:r>
              <a:rPr lang="en-US" sz="3600"/>
              <a:t>: A Huge Success</a:t>
            </a:r>
          </a:p>
        </p:txBody>
      </p:sp>
      <p:sp>
        <p:nvSpPr>
          <p:cNvPr id="141315" name="Rectangle 3"/>
          <p:cNvSpPr>
            <a:spLocks noGrp="1" noChangeArrowheads="1"/>
          </p:cNvSpPr>
          <p:nvPr>
            <p:ph type="body" idx="1"/>
          </p:nvPr>
        </p:nvSpPr>
        <p:spPr/>
        <p:txBody>
          <a:bodyPr/>
          <a:lstStyle/>
          <a:p>
            <a:pPr>
              <a:buFont typeface="Wingdings" pitchFamily="2" charset="2"/>
              <a:buNone/>
            </a:pPr>
            <a:r>
              <a:rPr lang="en-US" sz="2800"/>
              <a:t>With the benefit of SETMA's financial</a:t>
            </a:r>
          </a:p>
          <a:p>
            <a:pPr>
              <a:buFont typeface="Wingdings" pitchFamily="2" charset="2"/>
              <a:buNone/>
            </a:pPr>
            <a:r>
              <a:rPr lang="en-US" sz="2800"/>
              <a:t>results and the improvement in patient</a:t>
            </a:r>
          </a:p>
          <a:p>
            <a:pPr>
              <a:buFont typeface="Wingdings" pitchFamily="2" charset="2"/>
              <a:buNone/>
            </a:pPr>
            <a:r>
              <a:rPr lang="en-US" sz="2800"/>
              <a:t>care via </a:t>
            </a:r>
            <a:r>
              <a:rPr lang="en-US" sz="2800" b="1" i="1"/>
              <a:t>NextGen's</a:t>
            </a:r>
            <a:r>
              <a:rPr lang="en-US" sz="2800"/>
              <a:t> electronic patient</a:t>
            </a:r>
          </a:p>
          <a:p>
            <a:pPr>
              <a:buFont typeface="Wingdings" pitchFamily="2" charset="2"/>
              <a:buNone/>
            </a:pPr>
            <a:r>
              <a:rPr lang="en-US" sz="2800"/>
              <a:t>records morphed into electronic patient</a:t>
            </a:r>
          </a:p>
          <a:p>
            <a:pPr>
              <a:buFont typeface="Wingdings" pitchFamily="2" charset="2"/>
              <a:buNone/>
            </a:pPr>
            <a:r>
              <a:rPr lang="en-US" sz="2800"/>
              <a:t>management, SETMA's transition from a</a:t>
            </a:r>
          </a:p>
          <a:p>
            <a:pPr>
              <a:buFont typeface="Wingdings" pitchFamily="2" charset="2"/>
              <a:buNone/>
            </a:pPr>
            <a:r>
              <a:rPr lang="en-US" sz="2800"/>
              <a:t>paper-bound medical record to an</a:t>
            </a:r>
          </a:p>
          <a:p>
            <a:pPr>
              <a:buFont typeface="Wingdings" pitchFamily="2" charset="2"/>
              <a:buNone/>
            </a:pPr>
            <a:r>
              <a:rPr lang="en-US" sz="2800"/>
              <a:t>electronic record has been a huge success.</a:t>
            </a: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4000"/>
              <a:t>Expectations:  Patients</a:t>
            </a:r>
          </a:p>
        </p:txBody>
      </p:sp>
      <p:sp>
        <p:nvSpPr>
          <p:cNvPr id="152579" name="Rectangle 3"/>
          <p:cNvSpPr>
            <a:spLocks noGrp="1" noChangeArrowheads="1"/>
          </p:cNvSpPr>
          <p:nvPr>
            <p:ph type="body" idx="1"/>
          </p:nvPr>
        </p:nvSpPr>
        <p:spPr/>
        <p:txBody>
          <a:bodyPr/>
          <a:lstStyle/>
          <a:p>
            <a:r>
              <a:rPr lang="en-US" sz="2800" b="1"/>
              <a:t>SETMA’s patients</a:t>
            </a:r>
            <a:r>
              <a:rPr lang="en-US" sz="2800"/>
              <a:t> now expect to have a record, which is complete, accurate and accessible.  </a:t>
            </a:r>
          </a:p>
          <a:p>
            <a:endParaRPr lang="en-US" sz="2800"/>
          </a:p>
          <a:p>
            <a:r>
              <a:rPr lang="en-US" sz="2800"/>
              <a:t>Their expectations are such that quality care for them begins with the capturing of precise and accurate data about their healthcare events whether in the clinic, on the telephone or in the hospital.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500"/>
                                        <p:tgtEl>
                                          <p:spTgt spid="152579">
                                            <p:txEl>
                                              <p:pRg st="0" end="0"/>
                                            </p:txEl>
                                          </p:spTgt>
                                        </p:tgtEl>
                                      </p:cBhvr>
                                    </p:animEffect>
                                  </p:childTnLst>
                                  <p:subTnLst>
                                    <p:animClr clrSpc="rgb" dir="cw">
                                      <p:cBhvr override="childStyle">
                                        <p:cTn dur="1" fill="hold" display="0" masterRel="nextClick" afterEffect="1"/>
                                        <p:tgtEl>
                                          <p:spTgt spid="15257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579">
                                            <p:txEl>
                                              <p:pRg st="2" end="2"/>
                                            </p:txEl>
                                          </p:spTgt>
                                        </p:tgtEl>
                                        <p:attrNameLst>
                                          <p:attrName>style.visibility</p:attrName>
                                        </p:attrNameLst>
                                      </p:cBhvr>
                                      <p:to>
                                        <p:strVal val="visible"/>
                                      </p:to>
                                    </p:set>
                                    <p:animEffect transition="in" filter="fade">
                                      <p:cBhvr>
                                        <p:cTn id="12" dur="500"/>
                                        <p:tgtEl>
                                          <p:spTgt spid="152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4000"/>
              <a:t>Expectations:  Provider</a:t>
            </a:r>
          </a:p>
        </p:txBody>
      </p:sp>
      <p:sp>
        <p:nvSpPr>
          <p:cNvPr id="143363" name="Rectangle 3"/>
          <p:cNvSpPr>
            <a:spLocks noGrp="1" noChangeArrowheads="1"/>
          </p:cNvSpPr>
          <p:nvPr>
            <p:ph type="body" idx="1"/>
          </p:nvPr>
        </p:nvSpPr>
        <p:spPr/>
        <p:txBody>
          <a:bodyPr/>
          <a:lstStyle/>
          <a:p>
            <a:pPr>
              <a:buFont typeface="Wingdings" pitchFamily="2" charset="2"/>
              <a:buNone/>
            </a:pPr>
            <a:r>
              <a:rPr lang="en-US" b="1"/>
              <a:t>SETMA’s healthcare providers</a:t>
            </a:r>
            <a:r>
              <a:rPr lang="en-US"/>
              <a:t> now</a:t>
            </a:r>
          </a:p>
          <a:p>
            <a:pPr>
              <a:buFont typeface="Wingdings" pitchFamily="2" charset="2"/>
              <a:buNone/>
            </a:pPr>
            <a:r>
              <a:rPr lang="en-US"/>
              <a:t>expect to challenge every patient with</a:t>
            </a:r>
          </a:p>
          <a:p>
            <a:pPr>
              <a:buFont typeface="Wingdings" pitchFamily="2" charset="2"/>
              <a:buNone/>
            </a:pPr>
            <a:r>
              <a:rPr lang="en-US"/>
              <a:t>preventive healthcare issues, many of</a:t>
            </a:r>
          </a:p>
          <a:p>
            <a:pPr>
              <a:buFont typeface="Wingdings" pitchFamily="2" charset="2"/>
              <a:buNone/>
            </a:pPr>
            <a:r>
              <a:rPr lang="en-US"/>
              <a:t>which are irrelevant to the event which</a:t>
            </a:r>
          </a:p>
          <a:p>
            <a:pPr>
              <a:buFont typeface="Wingdings" pitchFamily="2" charset="2"/>
              <a:buNone/>
            </a:pPr>
            <a:r>
              <a:rPr lang="en-US"/>
              <a:t>precipitated the current encounter, but</a:t>
            </a:r>
          </a:p>
          <a:p>
            <a:pPr>
              <a:buFont typeface="Wingdings" pitchFamily="2" charset="2"/>
              <a:buNone/>
            </a:pPr>
            <a:r>
              <a:rPr lang="en-US"/>
              <a:t>each of which addresses long-term</a:t>
            </a:r>
          </a:p>
          <a:p>
            <a:pPr>
              <a:buFont typeface="Wingdings" pitchFamily="2" charset="2"/>
              <a:buNone/>
            </a:pPr>
            <a:r>
              <a:rPr lang="en-US"/>
              <a:t>health needs of every patient.</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4000"/>
              <a:t>Expectations:  Customers</a:t>
            </a:r>
          </a:p>
        </p:txBody>
      </p:sp>
      <p:sp>
        <p:nvSpPr>
          <p:cNvPr id="144387" name="Rectangle 3"/>
          <p:cNvSpPr>
            <a:spLocks noGrp="1" noChangeArrowheads="1"/>
          </p:cNvSpPr>
          <p:nvPr>
            <p:ph type="body" idx="1"/>
          </p:nvPr>
        </p:nvSpPr>
        <p:spPr/>
        <p:txBody>
          <a:bodyPr/>
          <a:lstStyle/>
          <a:p>
            <a:pPr>
              <a:buFont typeface="Wingdings" pitchFamily="2" charset="2"/>
              <a:buNone/>
            </a:pPr>
            <a:r>
              <a:rPr lang="en-US" b="1"/>
              <a:t>SETMA’s customers</a:t>
            </a:r>
            <a:r>
              <a:rPr lang="en-US"/>
              <a:t>, the payers, who</a:t>
            </a:r>
          </a:p>
          <a:p>
            <a:pPr>
              <a:buFont typeface="Wingdings" pitchFamily="2" charset="2"/>
              <a:buNone/>
            </a:pPr>
            <a:r>
              <a:rPr lang="en-US"/>
              <a:t>pay our charges, expect the kind of</a:t>
            </a:r>
          </a:p>
          <a:p>
            <a:pPr>
              <a:buFont typeface="Wingdings" pitchFamily="2" charset="2"/>
              <a:buNone/>
            </a:pPr>
            <a:r>
              <a:rPr lang="en-US"/>
              <a:t>documentation which gives them the</a:t>
            </a:r>
          </a:p>
          <a:p>
            <a:pPr>
              <a:buFont typeface="Wingdings" pitchFamily="2" charset="2"/>
              <a:buNone/>
            </a:pPr>
            <a:r>
              <a:rPr lang="en-US"/>
              <a:t>ability to properly access the quality of</a:t>
            </a:r>
          </a:p>
          <a:p>
            <a:pPr>
              <a:buFont typeface="Wingdings" pitchFamily="2" charset="2"/>
              <a:buNone/>
            </a:pPr>
            <a:r>
              <a:rPr lang="en-US"/>
              <a:t>care and appropriateness of care which</a:t>
            </a:r>
          </a:p>
          <a:p>
            <a:pPr>
              <a:buFont typeface="Wingdings" pitchFamily="2" charset="2"/>
              <a:buNone/>
            </a:pPr>
            <a:r>
              <a:rPr lang="en-US"/>
              <a:t>their membership is receiving from</a:t>
            </a:r>
          </a:p>
          <a:p>
            <a:pPr>
              <a:buFont typeface="Wingdings" pitchFamily="2" charset="2"/>
              <a:buNone/>
            </a:pPr>
            <a:r>
              <a:rPr lang="en-US"/>
              <a:t>SETMA providers.</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sz="4000"/>
              <a:t>Having to Succeed</a:t>
            </a:r>
          </a:p>
        </p:txBody>
      </p:sp>
      <p:sp>
        <p:nvSpPr>
          <p:cNvPr id="145411" name="Rectangle 3"/>
          <p:cNvSpPr>
            <a:spLocks noGrp="1" noChangeArrowheads="1"/>
          </p:cNvSpPr>
          <p:nvPr>
            <p:ph type="body" idx="1"/>
          </p:nvPr>
        </p:nvSpPr>
        <p:spPr/>
        <p:txBody>
          <a:bodyPr/>
          <a:lstStyle/>
          <a:p>
            <a:pPr>
              <a:lnSpc>
                <a:spcPct val="90000"/>
              </a:lnSpc>
            </a:pPr>
            <a:r>
              <a:rPr lang="en-US" sz="2800"/>
              <a:t>The selling of a systems approach to healthcare delivery encouraged each participant in the healthcare process to “buy in” and it put SETMA in the position of “having to” succeed.  </a:t>
            </a:r>
          </a:p>
          <a:p>
            <a:pPr>
              <a:lnSpc>
                <a:spcPct val="90000"/>
              </a:lnSpc>
            </a:pPr>
            <a:endParaRPr lang="en-US" sz="2800"/>
          </a:p>
          <a:p>
            <a:pPr>
              <a:lnSpc>
                <a:spcPct val="90000"/>
              </a:lnSpc>
            </a:pPr>
            <a:r>
              <a:rPr lang="en-US" sz="2800"/>
              <a:t>Once we announced that we were going to do CPR, and once we “bragged” on what it would accomplish, we had no choice but to succeed.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fade">
                                      <p:cBhvr>
                                        <p:cTn id="7" dur="500"/>
                                        <p:tgtEl>
                                          <p:spTgt spid="145411">
                                            <p:txEl>
                                              <p:pRg st="0" end="0"/>
                                            </p:txEl>
                                          </p:spTgt>
                                        </p:tgtEl>
                                      </p:cBhvr>
                                    </p:animEffect>
                                  </p:childTnLst>
                                  <p:subTnLst>
                                    <p:animClr clrSpc="rgb" dir="cw">
                                      <p:cBhvr override="childStyle">
                                        <p:cTn dur="1" fill="hold" display="0" masterRel="nextClick" afterEffect="1"/>
                                        <p:tgtEl>
                                          <p:spTgt spid="145411">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411">
                                            <p:txEl>
                                              <p:pRg st="2" end="2"/>
                                            </p:txEl>
                                          </p:spTgt>
                                        </p:tgtEl>
                                        <p:attrNameLst>
                                          <p:attrName>style.visibility</p:attrName>
                                        </p:attrNameLst>
                                      </p:cBhvr>
                                      <p:to>
                                        <p:strVal val="visible"/>
                                      </p:to>
                                    </p:set>
                                    <p:animEffect transition="in" filter="fade">
                                      <p:cBhvr>
                                        <p:cTn id="12" dur="500"/>
                                        <p:tgtEl>
                                          <p:spTgt spid="145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Forcing Success:  </a:t>
            </a:r>
            <a:br>
              <a:rPr lang="en-US"/>
            </a:br>
            <a:r>
              <a:rPr lang="en-US"/>
              <a:t>Cortez and His Ships</a:t>
            </a:r>
          </a:p>
        </p:txBody>
      </p:sp>
      <p:sp>
        <p:nvSpPr>
          <p:cNvPr id="146435" name="Rectangle 3"/>
          <p:cNvSpPr>
            <a:spLocks noGrp="1" noChangeArrowheads="1"/>
          </p:cNvSpPr>
          <p:nvPr>
            <p:ph type="body" idx="1"/>
          </p:nvPr>
        </p:nvSpPr>
        <p:spPr>
          <a:xfrm>
            <a:off x="1066800" y="1981200"/>
            <a:ext cx="7848600" cy="4724400"/>
          </a:xfrm>
        </p:spPr>
        <p:txBody>
          <a:bodyPr/>
          <a:lstStyle/>
          <a:p>
            <a:pPr>
              <a:lnSpc>
                <a:spcPct val="80000"/>
              </a:lnSpc>
            </a:pPr>
            <a:r>
              <a:rPr lang="en-US" sz="2800"/>
              <a:t>Selling the CPR is not unlike the Spanish Explorer, Hernan Cortez who arrived on the Yucatan peninsula in the year 1519.  </a:t>
            </a:r>
          </a:p>
          <a:p>
            <a:pPr>
              <a:lnSpc>
                <a:spcPct val="80000"/>
              </a:lnSpc>
            </a:pPr>
            <a:endParaRPr lang="en-US" sz="2800"/>
          </a:p>
          <a:p>
            <a:pPr>
              <a:lnSpc>
                <a:spcPct val="80000"/>
              </a:lnSpc>
            </a:pPr>
            <a:r>
              <a:rPr lang="en-US" sz="2800"/>
              <a:t>Cortez insured the success of his mission by making it impossible for his troops to retreat.  He burned the ships.  </a:t>
            </a:r>
          </a:p>
          <a:p>
            <a:pPr>
              <a:lnSpc>
                <a:spcPct val="80000"/>
              </a:lnSpc>
            </a:pPr>
            <a:endParaRPr lang="en-US" sz="2800"/>
          </a:p>
          <a:p>
            <a:pPr>
              <a:lnSpc>
                <a:spcPct val="80000"/>
              </a:lnSpc>
            </a:pPr>
            <a:r>
              <a:rPr lang="en-US" sz="2800"/>
              <a:t>In many ways, the “selling of the CPR” is like that.  It makes going back impossible and makes going forward to success the only alternative.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fade">
                                      <p:cBhvr>
                                        <p:cTn id="7" dur="500"/>
                                        <p:tgtEl>
                                          <p:spTgt spid="146435">
                                            <p:txEl>
                                              <p:pRg st="0" end="0"/>
                                            </p:txEl>
                                          </p:spTgt>
                                        </p:tgtEl>
                                      </p:cBhvr>
                                    </p:animEffect>
                                  </p:childTnLst>
                                  <p:subTnLst>
                                    <p:animClr clrSpc="rgb" dir="cw">
                                      <p:cBhvr override="childStyle">
                                        <p:cTn dur="1" fill="hold" display="0" masterRel="nextClick" afterEffect="1"/>
                                        <p:tgtEl>
                                          <p:spTgt spid="146435">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Effect transition="in" filter="fade">
                                      <p:cBhvr>
                                        <p:cTn id="12" dur="500"/>
                                        <p:tgtEl>
                                          <p:spTgt spid="146435">
                                            <p:txEl>
                                              <p:pRg st="2" end="2"/>
                                            </p:txEl>
                                          </p:spTgt>
                                        </p:tgtEl>
                                      </p:cBhvr>
                                    </p:animEffect>
                                  </p:childTnLst>
                                  <p:subTnLst>
                                    <p:animClr clrSpc="rgb" dir="cw">
                                      <p:cBhvr override="childStyle">
                                        <p:cTn dur="1" fill="hold" display="0" masterRel="nextClick" afterEffect="1"/>
                                        <p:tgtEl>
                                          <p:spTgt spid="14643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6435">
                                            <p:txEl>
                                              <p:pRg st="4" end="4"/>
                                            </p:txEl>
                                          </p:spTgt>
                                        </p:tgtEl>
                                        <p:attrNameLst>
                                          <p:attrName>style.visibility</p:attrName>
                                        </p:attrNameLst>
                                      </p:cBhvr>
                                      <p:to>
                                        <p:strVal val="visible"/>
                                      </p:to>
                                    </p:set>
                                    <p:animEffect transition="in" filter="fade">
                                      <p:cBhvr>
                                        <p:cTn id="17"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sz="4000"/>
              <a:t>The Cortez Analogy</a:t>
            </a:r>
          </a:p>
        </p:txBody>
      </p:sp>
      <p:sp>
        <p:nvSpPr>
          <p:cNvPr id="148483" name="Rectangle 3"/>
          <p:cNvSpPr>
            <a:spLocks noGrp="1" noChangeArrowheads="1"/>
          </p:cNvSpPr>
          <p:nvPr>
            <p:ph type="body" idx="1"/>
          </p:nvPr>
        </p:nvSpPr>
        <p:spPr>
          <a:xfrm>
            <a:off x="1066800" y="1981200"/>
            <a:ext cx="7924800" cy="4648200"/>
          </a:xfrm>
        </p:spPr>
        <p:txBody>
          <a:bodyPr/>
          <a:lstStyle/>
          <a:p>
            <a:pPr>
              <a:lnSpc>
                <a:spcPct val="80000"/>
              </a:lnSpc>
              <a:buFont typeface="Wingdings" pitchFamily="2" charset="2"/>
              <a:buNone/>
            </a:pPr>
            <a:r>
              <a:rPr lang="en-US" sz="2300" b="1"/>
              <a:t>An attorney, speaking of the Cortez story, wrote</a:t>
            </a:r>
          </a:p>
          <a:p>
            <a:pPr>
              <a:lnSpc>
                <a:spcPct val="80000"/>
              </a:lnSpc>
              <a:buFont typeface="Wingdings" pitchFamily="2" charset="2"/>
              <a:buNone/>
            </a:pPr>
            <a:r>
              <a:rPr lang="en-US" sz="2300" b="1"/>
              <a:t>me and said:</a:t>
            </a:r>
          </a:p>
          <a:p>
            <a:pPr>
              <a:lnSpc>
                <a:spcPct val="80000"/>
              </a:lnSpc>
            </a:pPr>
            <a:endParaRPr lang="en-US" sz="2300" b="1"/>
          </a:p>
          <a:p>
            <a:pPr>
              <a:lnSpc>
                <a:spcPct val="80000"/>
              </a:lnSpc>
              <a:buFont typeface="Wingdings" pitchFamily="2" charset="2"/>
              <a:buNone/>
            </a:pPr>
            <a:r>
              <a:rPr lang="en-US" sz="2300"/>
              <a:t>“I have always loved that analogy.  I was wondering if</a:t>
            </a:r>
          </a:p>
          <a:p>
            <a:pPr>
              <a:lnSpc>
                <a:spcPct val="80000"/>
              </a:lnSpc>
              <a:buFont typeface="Wingdings" pitchFamily="2" charset="2"/>
              <a:buNone/>
            </a:pPr>
            <a:r>
              <a:rPr lang="en-US" sz="2300"/>
              <a:t>other doctors realize the implications of what SETMA has</a:t>
            </a:r>
          </a:p>
          <a:p>
            <a:pPr>
              <a:lnSpc>
                <a:spcPct val="80000"/>
              </a:lnSpc>
              <a:buFont typeface="Wingdings" pitchFamily="2" charset="2"/>
              <a:buNone/>
            </a:pPr>
            <a:r>
              <a:rPr lang="en-US" sz="2300"/>
              <a:t>done.  By showing that it is technologically attainable to</a:t>
            </a:r>
          </a:p>
          <a:p>
            <a:pPr>
              <a:lnSpc>
                <a:spcPct val="80000"/>
              </a:lnSpc>
              <a:buFont typeface="Wingdings" pitchFamily="2" charset="2"/>
              <a:buNone/>
            </a:pPr>
            <a:r>
              <a:rPr lang="en-US" sz="2300"/>
              <a:t>have a paperless office, with electronic safeguards</a:t>
            </a:r>
          </a:p>
          <a:p>
            <a:pPr>
              <a:lnSpc>
                <a:spcPct val="80000"/>
              </a:lnSpc>
              <a:buFont typeface="Wingdings" pitchFamily="2" charset="2"/>
              <a:buNone/>
            </a:pPr>
            <a:r>
              <a:rPr lang="en-US" sz="2300"/>
              <a:t>against giving contraindicated medicines and losing or</a:t>
            </a:r>
          </a:p>
          <a:p>
            <a:pPr>
              <a:lnSpc>
                <a:spcPct val="80000"/>
              </a:lnSpc>
              <a:buFont typeface="Wingdings" pitchFamily="2" charset="2"/>
              <a:buNone/>
            </a:pPr>
            <a:r>
              <a:rPr lang="en-US" sz="2300"/>
              <a:t>misplacing files, you have in essence raised the standard.</a:t>
            </a:r>
          </a:p>
          <a:p>
            <a:pPr>
              <a:lnSpc>
                <a:spcPct val="80000"/>
              </a:lnSpc>
              <a:buFont typeface="Wingdings" pitchFamily="2" charset="2"/>
              <a:buNone/>
            </a:pPr>
            <a:r>
              <a:rPr lang="en-US" sz="2300"/>
              <a:t>Doctors with paper files can no longer claim to be acting</a:t>
            </a:r>
          </a:p>
          <a:p>
            <a:pPr>
              <a:lnSpc>
                <a:spcPct val="80000"/>
              </a:lnSpc>
              <a:buFont typeface="Wingdings" pitchFamily="2" charset="2"/>
              <a:buNone/>
            </a:pPr>
            <a:r>
              <a:rPr lang="en-US" sz="2300"/>
              <a:t>prudently, when information is missed due to legibility or</a:t>
            </a:r>
          </a:p>
          <a:p>
            <a:pPr>
              <a:lnSpc>
                <a:spcPct val="80000"/>
              </a:lnSpc>
              <a:buFont typeface="Wingdings" pitchFamily="2" charset="2"/>
              <a:buNone/>
            </a:pPr>
            <a:r>
              <a:rPr lang="en-US" sz="2300"/>
              <a:t>misplacement of paperwork, since there is an available</a:t>
            </a:r>
          </a:p>
          <a:p>
            <a:pPr>
              <a:lnSpc>
                <a:spcPct val="80000"/>
              </a:lnSpc>
              <a:buFont typeface="Wingdings" pitchFamily="2" charset="2"/>
              <a:buNone/>
            </a:pPr>
            <a:r>
              <a:rPr lang="en-US" sz="2300"/>
              <a:t>cost-effective alternative.</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sz="4000"/>
              <a:t>Dupont: The Standard</a:t>
            </a:r>
          </a:p>
        </p:txBody>
      </p:sp>
      <p:sp>
        <p:nvSpPr>
          <p:cNvPr id="153603" name="Rectangle 3"/>
          <p:cNvSpPr>
            <a:spLocks noGrp="1" noChangeArrowheads="1"/>
          </p:cNvSpPr>
          <p:nvPr>
            <p:ph type="body" idx="1"/>
          </p:nvPr>
        </p:nvSpPr>
        <p:spPr/>
        <p:txBody>
          <a:bodyPr/>
          <a:lstStyle/>
          <a:p>
            <a:pPr>
              <a:lnSpc>
                <a:spcPct val="90000"/>
              </a:lnSpc>
              <a:buFont typeface="Wingdings" pitchFamily="2" charset="2"/>
              <a:buNone/>
            </a:pPr>
            <a:r>
              <a:rPr lang="en-US" sz="2400"/>
              <a:t>The attorney continued:</a:t>
            </a:r>
          </a:p>
          <a:p>
            <a:pPr>
              <a:lnSpc>
                <a:spcPct val="90000"/>
              </a:lnSpc>
              <a:buFont typeface="Wingdings" pitchFamily="2" charset="2"/>
              <a:buNone/>
            </a:pPr>
            <a:endParaRPr lang="en-US" sz="2400"/>
          </a:p>
          <a:p>
            <a:pPr>
              <a:lnSpc>
                <a:spcPct val="90000"/>
              </a:lnSpc>
              <a:buFont typeface="Wingdings" pitchFamily="2" charset="2"/>
              <a:buNone/>
            </a:pPr>
            <a:r>
              <a:rPr lang="en-US" sz="2400"/>
              <a:t>“As an example, plaintiff lawyers typically compare a</a:t>
            </a:r>
          </a:p>
          <a:p>
            <a:pPr>
              <a:lnSpc>
                <a:spcPct val="90000"/>
              </a:lnSpc>
              <a:buFont typeface="Wingdings" pitchFamily="2" charset="2"/>
              <a:buNone/>
            </a:pPr>
            <a:r>
              <a:rPr lang="en-US" sz="2400"/>
              <a:t>company with an unsafe working condition to DuPont,</a:t>
            </a:r>
          </a:p>
          <a:p>
            <a:pPr>
              <a:lnSpc>
                <a:spcPct val="90000"/>
              </a:lnSpc>
              <a:buFont typeface="Wingdings" pitchFamily="2" charset="2"/>
              <a:buNone/>
            </a:pPr>
            <a:r>
              <a:rPr lang="en-US" sz="2400"/>
              <a:t>which has some outstanding safety procedures and a</a:t>
            </a:r>
          </a:p>
          <a:p>
            <a:pPr>
              <a:lnSpc>
                <a:spcPct val="90000"/>
              </a:lnSpc>
              <a:buFont typeface="Wingdings" pitchFamily="2" charset="2"/>
              <a:buNone/>
            </a:pPr>
            <a:r>
              <a:rPr lang="en-US" sz="2400"/>
              <a:t>good record, to the chagrin of other industry.  SETMA</a:t>
            </a:r>
          </a:p>
          <a:p>
            <a:pPr>
              <a:lnSpc>
                <a:spcPct val="90000"/>
              </a:lnSpc>
              <a:buFont typeface="Wingdings" pitchFamily="2" charset="2"/>
              <a:buNone/>
            </a:pPr>
            <a:r>
              <a:rPr lang="en-US" sz="2400"/>
              <a:t>may find itself being the ‘DuPont’ of med/mal cases in</a:t>
            </a:r>
          </a:p>
          <a:p>
            <a:pPr>
              <a:lnSpc>
                <a:spcPct val="90000"/>
              </a:lnSpc>
              <a:buFont typeface="Wingdings" pitchFamily="2" charset="2"/>
              <a:buNone/>
            </a:pPr>
            <a:r>
              <a:rPr lang="en-US" sz="2400"/>
              <a:t>the future.  You have burned your ship, but </a:t>
            </a:r>
            <a:r>
              <a:rPr lang="en-US" sz="2400" b="1"/>
              <a:t>I wonder</a:t>
            </a:r>
          </a:p>
          <a:p>
            <a:pPr>
              <a:lnSpc>
                <a:spcPct val="90000"/>
              </a:lnSpc>
              <a:buFont typeface="Wingdings" pitchFamily="2" charset="2"/>
              <a:buNone/>
            </a:pPr>
            <a:r>
              <a:rPr lang="en-US" sz="2400" b="1"/>
              <a:t>if your colleagues realize that their sails are on</a:t>
            </a:r>
          </a:p>
          <a:p>
            <a:pPr>
              <a:lnSpc>
                <a:spcPct val="90000"/>
              </a:lnSpc>
              <a:buFont typeface="Wingdings" pitchFamily="2" charset="2"/>
              <a:buNone/>
            </a:pPr>
            <a:r>
              <a:rPr lang="en-US" sz="2400" b="1"/>
              <a:t>fire as well</a:t>
            </a:r>
            <a:r>
              <a:rPr lang="en-US" sz="2400"/>
              <a:t>?”</a:t>
            </a: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Burning Ships and Notes</a:t>
            </a:r>
          </a:p>
        </p:txBody>
      </p:sp>
      <p:sp>
        <p:nvSpPr>
          <p:cNvPr id="149507" name="Rectangle 3"/>
          <p:cNvSpPr>
            <a:spLocks noGrp="1" noChangeArrowheads="1"/>
          </p:cNvSpPr>
          <p:nvPr>
            <p:ph type="body" idx="1"/>
          </p:nvPr>
        </p:nvSpPr>
        <p:spPr/>
        <p:txBody>
          <a:bodyPr/>
          <a:lstStyle/>
          <a:p>
            <a:pPr>
              <a:buFont typeface="Wingdings" pitchFamily="2" charset="2"/>
              <a:buNone/>
            </a:pPr>
            <a:r>
              <a:rPr lang="en-US"/>
              <a:t>Four years ago, SETMA burned her ships</a:t>
            </a:r>
          </a:p>
          <a:p>
            <a:pPr>
              <a:buFont typeface="Wingdings" pitchFamily="2" charset="2"/>
              <a:buNone/>
            </a:pPr>
            <a:r>
              <a:rPr lang="en-US"/>
              <a:t>and set out on an adventure of</a:t>
            </a:r>
          </a:p>
          <a:p>
            <a:pPr>
              <a:buFont typeface="Wingdings" pitchFamily="2" charset="2"/>
              <a:buNone/>
            </a:pPr>
            <a:r>
              <a:rPr lang="en-US"/>
              <a:t>electronic patient management. Two</a:t>
            </a:r>
          </a:p>
          <a:p>
            <a:pPr>
              <a:buFont typeface="Wingdings" pitchFamily="2" charset="2"/>
              <a:buNone/>
            </a:pPr>
            <a:r>
              <a:rPr lang="en-US"/>
              <a:t>weeks ago, SETMA burned the note</a:t>
            </a:r>
          </a:p>
          <a:p>
            <a:pPr>
              <a:buFont typeface="Wingdings" pitchFamily="2" charset="2"/>
              <a:buNone/>
            </a:pPr>
            <a:r>
              <a:rPr lang="en-US"/>
              <a:t>which represented the initial cost of</a:t>
            </a:r>
          </a:p>
          <a:p>
            <a:pPr>
              <a:buFont typeface="Wingdings" pitchFamily="2" charset="2"/>
              <a:buNone/>
            </a:pPr>
            <a:r>
              <a:rPr lang="en-US"/>
              <a:t>electronic medical records.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a:t>Complications</a:t>
            </a:r>
            <a:r>
              <a:rPr lang="en-US"/>
              <a:t> </a:t>
            </a:r>
            <a:r>
              <a:rPr lang="en-US" sz="4000"/>
              <a:t>Cont’d</a:t>
            </a:r>
          </a:p>
        </p:txBody>
      </p:sp>
      <p:sp>
        <p:nvSpPr>
          <p:cNvPr id="70659" name="Rectangle 3"/>
          <p:cNvSpPr>
            <a:spLocks noGrp="1" noChangeArrowheads="1"/>
          </p:cNvSpPr>
          <p:nvPr>
            <p:ph type="body" idx="1"/>
          </p:nvPr>
        </p:nvSpPr>
        <p:spPr>
          <a:xfrm>
            <a:off x="1066800" y="1981200"/>
            <a:ext cx="8077200" cy="4876800"/>
          </a:xfrm>
        </p:spPr>
        <p:txBody>
          <a:bodyPr/>
          <a:lstStyle/>
          <a:p>
            <a:pPr marL="609600" indent="-609600">
              <a:lnSpc>
                <a:spcPct val="80000"/>
              </a:lnSpc>
              <a:buFontTx/>
              <a:buAutoNum type="arabicPeriod" startAt="3"/>
            </a:pPr>
            <a:r>
              <a:rPr lang="en-US" sz="2200"/>
              <a:t>A large hospital practice added complexity to continuity of care and to data-base access simultaneously at multiple locations</a:t>
            </a:r>
          </a:p>
          <a:p>
            <a:pPr marL="609600" indent="-609600">
              <a:lnSpc>
                <a:spcPct val="80000"/>
              </a:lnSpc>
              <a:buFontTx/>
              <a:buAutoNum type="arabicPeriod" startAt="3"/>
            </a:pPr>
            <a:endParaRPr lang="en-US" sz="2200"/>
          </a:p>
          <a:p>
            <a:pPr marL="609600" indent="-609600">
              <a:lnSpc>
                <a:spcPct val="80000"/>
              </a:lnSpc>
              <a:buFontTx/>
              <a:buAutoNum type="arabicPeriod" startAt="4"/>
            </a:pPr>
            <a:r>
              <a:rPr lang="en-US" sz="2200"/>
              <a:t>A large long-term residential-care practice added new challenges for transition of care between out-patient, in-patient, nursing home, etc</a:t>
            </a:r>
          </a:p>
          <a:p>
            <a:pPr marL="609600" indent="-609600">
              <a:lnSpc>
                <a:spcPct val="80000"/>
              </a:lnSpc>
              <a:buFontTx/>
              <a:buAutoNum type="arabicPeriod" startAt="4"/>
            </a:pPr>
            <a:endParaRPr lang="en-US" sz="2200"/>
          </a:p>
          <a:p>
            <a:pPr marL="609600" indent="-609600">
              <a:lnSpc>
                <a:spcPct val="80000"/>
              </a:lnSpc>
              <a:buFontTx/>
              <a:buAutoNum type="arabicPeriod" startAt="5"/>
            </a:pPr>
            <a:r>
              <a:rPr lang="en-US" sz="2200"/>
              <a:t>The nature of our practice made management of medications, telephone access and provider-to-provider communications critical</a:t>
            </a:r>
          </a:p>
          <a:p>
            <a:pPr marL="609600" indent="-609600">
              <a:lnSpc>
                <a:spcPct val="80000"/>
              </a:lnSpc>
              <a:buFontTx/>
              <a:buAutoNum type="arabicPeriod" startAt="5"/>
            </a:pPr>
            <a:endParaRPr lang="en-US" sz="2200"/>
          </a:p>
          <a:p>
            <a:pPr marL="609600" indent="-609600">
              <a:lnSpc>
                <a:spcPct val="80000"/>
              </a:lnSpc>
              <a:buFontTx/>
              <a:buAutoNum type="arabicPeriod" startAt="5"/>
            </a:pPr>
            <a:r>
              <a:rPr lang="en-US" sz="2200"/>
              <a:t>Involvement with emerging managed care both from a provider standpoint and as Medical Director of a 450 physician IPA demanded electronic management of data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500"/>
                                        <p:tgtEl>
                                          <p:spTgt spid="70659">
                                            <p:txEl>
                                              <p:pRg st="0" end="0"/>
                                            </p:txEl>
                                          </p:spTgt>
                                        </p:tgtEl>
                                      </p:cBhvr>
                                    </p:animEffect>
                                  </p:childTnLst>
                                  <p:subTnLst>
                                    <p:animClr clrSpc="rgb" dir="cw">
                                      <p:cBhvr override="childStyle">
                                        <p:cTn dur="1" fill="hold" display="0" masterRel="nextClick" afterEffect="1"/>
                                        <p:tgtEl>
                                          <p:spTgt spid="7065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Effect transition="in" filter="fade">
                                      <p:cBhvr>
                                        <p:cTn id="12" dur="500"/>
                                        <p:tgtEl>
                                          <p:spTgt spid="70659">
                                            <p:txEl>
                                              <p:pRg st="2" end="2"/>
                                            </p:txEl>
                                          </p:spTgt>
                                        </p:tgtEl>
                                      </p:cBhvr>
                                    </p:animEffect>
                                  </p:childTnLst>
                                  <p:subTnLst>
                                    <p:animClr clrSpc="rgb" dir="cw">
                                      <p:cBhvr override="childStyle">
                                        <p:cTn dur="1" fill="hold" display="0" masterRel="nextClick" afterEffect="1"/>
                                        <p:tgtEl>
                                          <p:spTgt spid="70659">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animEffect transition="in" filter="fade">
                                      <p:cBhvr>
                                        <p:cTn id="17" dur="500"/>
                                        <p:tgtEl>
                                          <p:spTgt spid="70659">
                                            <p:txEl>
                                              <p:pRg st="4" end="4"/>
                                            </p:txEl>
                                          </p:spTgt>
                                        </p:tgtEl>
                                      </p:cBhvr>
                                    </p:animEffect>
                                  </p:childTnLst>
                                  <p:subTnLst>
                                    <p:animClr clrSpc="rgb" dir="cw">
                                      <p:cBhvr override="childStyle">
                                        <p:cTn dur="1" fill="hold" display="0" masterRel="nextClick" afterEffect="1"/>
                                        <p:tgtEl>
                                          <p:spTgt spid="70659">
                                            <p:txEl>
                                              <p:pRg st="4" end="4"/>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6" end="6"/>
                                            </p:txEl>
                                          </p:spTgt>
                                        </p:tgtEl>
                                        <p:attrNameLst>
                                          <p:attrName>style.visibility</p:attrName>
                                        </p:attrNameLst>
                                      </p:cBhvr>
                                      <p:to>
                                        <p:strVal val="visible"/>
                                      </p:to>
                                    </p:set>
                                    <p:animEffect transition="in" filter="fade">
                                      <p:cBhvr>
                                        <p:cTn id="22"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sz="4000"/>
              <a:t>Fahrenheit 451 Project</a:t>
            </a:r>
          </a:p>
        </p:txBody>
      </p:sp>
      <p:sp>
        <p:nvSpPr>
          <p:cNvPr id="150531" name="Rectangle 3"/>
          <p:cNvSpPr>
            <a:spLocks noGrp="1" noChangeArrowheads="1"/>
          </p:cNvSpPr>
          <p:nvPr>
            <p:ph type="body" idx="1"/>
          </p:nvPr>
        </p:nvSpPr>
        <p:spPr>
          <a:xfrm>
            <a:off x="1066800" y="1981200"/>
            <a:ext cx="7924800" cy="4724400"/>
          </a:xfrm>
        </p:spPr>
        <p:txBody>
          <a:bodyPr/>
          <a:lstStyle/>
          <a:p>
            <a:pPr>
              <a:lnSpc>
                <a:spcPct val="90000"/>
              </a:lnSpc>
            </a:pPr>
            <a:r>
              <a:rPr lang="en-US" sz="2800"/>
              <a:t>Everyday, SETMA continues its “Fahrenheit 451 Project”.</a:t>
            </a:r>
          </a:p>
          <a:p>
            <a:pPr>
              <a:lnSpc>
                <a:spcPct val="90000"/>
              </a:lnSpc>
            </a:pPr>
            <a:endParaRPr lang="en-US" sz="2800"/>
          </a:p>
          <a:p>
            <a:pPr>
              <a:lnSpc>
                <a:spcPct val="90000"/>
              </a:lnSpc>
            </a:pPr>
            <a:r>
              <a:rPr lang="en-US" sz="2800"/>
              <a:t>While we did not literally burn our ships or paper, but we do continue to find ways to eliminate the use of paper in every aspect of our practice.  </a:t>
            </a:r>
          </a:p>
          <a:p>
            <a:pPr>
              <a:lnSpc>
                <a:spcPct val="90000"/>
              </a:lnSpc>
            </a:pPr>
            <a:endParaRPr lang="en-US" sz="2800"/>
          </a:p>
          <a:p>
            <a:pPr>
              <a:lnSpc>
                <a:spcPct val="90000"/>
              </a:lnSpc>
            </a:pPr>
            <a:r>
              <a:rPr lang="en-US" sz="2800"/>
              <a:t>Each piece of eliminated paper represents an increase in efficiency, excellence and economy.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fade">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531">
                                            <p:txEl>
                                              <p:pRg st="2" end="2"/>
                                            </p:txEl>
                                          </p:spTgt>
                                        </p:tgtEl>
                                        <p:attrNameLst>
                                          <p:attrName>style.visibility</p:attrName>
                                        </p:attrNameLst>
                                      </p:cBhvr>
                                      <p:to>
                                        <p:strVal val="visible"/>
                                      </p:to>
                                    </p:set>
                                    <p:animEffect transition="in" filter="fade">
                                      <p:cBhvr>
                                        <p:cTn id="12" dur="500"/>
                                        <p:tgtEl>
                                          <p:spTgt spid="150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animEffect transition="in" filter="fade">
                                      <p:cBhvr>
                                        <p:cTn id="17" dur="500"/>
                                        <p:tgtEl>
                                          <p:spTgt spid="150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3600"/>
              <a:t>The Future and Its Foundation</a:t>
            </a:r>
          </a:p>
        </p:txBody>
      </p:sp>
      <p:sp>
        <p:nvSpPr>
          <p:cNvPr id="151555" name="Rectangle 3"/>
          <p:cNvSpPr>
            <a:spLocks noGrp="1" noChangeArrowheads="1"/>
          </p:cNvSpPr>
          <p:nvPr>
            <p:ph type="body" idx="1"/>
          </p:nvPr>
        </p:nvSpPr>
        <p:spPr>
          <a:xfrm>
            <a:off x="1066800" y="1981200"/>
            <a:ext cx="7924800" cy="4724400"/>
          </a:xfrm>
        </p:spPr>
        <p:txBody>
          <a:bodyPr/>
          <a:lstStyle/>
          <a:p>
            <a:pPr>
              <a:lnSpc>
                <a:spcPct val="90000"/>
              </a:lnSpc>
            </a:pPr>
            <a:r>
              <a:rPr lang="en-US" sz="2800"/>
              <a:t>The Future -- Electronic Patient Management </a:t>
            </a:r>
          </a:p>
          <a:p>
            <a:pPr>
              <a:lnSpc>
                <a:spcPct val="90000"/>
              </a:lnSpc>
              <a:buFont typeface="Wingdings" pitchFamily="2" charset="2"/>
              <a:buNone/>
            </a:pPr>
            <a:endParaRPr lang="en-US" sz="2800"/>
          </a:p>
          <a:p>
            <a:pPr>
              <a:lnSpc>
                <a:spcPct val="90000"/>
              </a:lnSpc>
            </a:pPr>
            <a:r>
              <a:rPr lang="en-US" sz="2800"/>
              <a:t>The Foundation -- Electronic Patient Records</a:t>
            </a:r>
          </a:p>
          <a:p>
            <a:pPr>
              <a:lnSpc>
                <a:spcPct val="90000"/>
              </a:lnSpc>
              <a:buFont typeface="Wingdings" pitchFamily="2" charset="2"/>
              <a:buNone/>
            </a:pPr>
            <a:endParaRPr lang="en-US" sz="2800"/>
          </a:p>
          <a:p>
            <a:pPr>
              <a:lnSpc>
                <a:spcPct val="90000"/>
              </a:lnSpc>
            </a:pPr>
            <a:r>
              <a:rPr lang="en-US" sz="2800"/>
              <a:t>We're glad we started. We've never had more fun practicing medicine and we've never provided the quality of care which our patients are experiencing in our clinics today.  </a:t>
            </a:r>
            <a:r>
              <a:rPr lang="en-US" sz="2800" b="1"/>
              <a:t>NextGen</a:t>
            </a:r>
            <a:r>
              <a:rPr lang="en-US" sz="2800"/>
              <a:t> has been a great tool, a great partner and a great vehicle for our progress.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500"/>
                                        <p:tgtEl>
                                          <p:spTgt spid="151555">
                                            <p:txEl>
                                              <p:pRg st="0" end="0"/>
                                            </p:txEl>
                                          </p:spTgt>
                                        </p:tgtEl>
                                      </p:cBhvr>
                                    </p:animEffect>
                                  </p:childTnLst>
                                  <p:subTnLst>
                                    <p:animClr clrSpc="rgb" dir="cw">
                                      <p:cBhvr override="childStyle">
                                        <p:cTn dur="1" fill="hold" display="0" masterRel="nextClick" afterEffect="1"/>
                                        <p:tgtEl>
                                          <p:spTgt spid="151555">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1555">
                                            <p:txEl>
                                              <p:pRg st="2" end="2"/>
                                            </p:txEl>
                                          </p:spTgt>
                                        </p:tgtEl>
                                        <p:attrNameLst>
                                          <p:attrName>style.visibility</p:attrName>
                                        </p:attrNameLst>
                                      </p:cBhvr>
                                      <p:to>
                                        <p:strVal val="visible"/>
                                      </p:to>
                                    </p:set>
                                    <p:animEffect transition="in" filter="fade">
                                      <p:cBhvr>
                                        <p:cTn id="12" dur="500"/>
                                        <p:tgtEl>
                                          <p:spTgt spid="151555">
                                            <p:txEl>
                                              <p:pRg st="2" end="2"/>
                                            </p:txEl>
                                          </p:spTgt>
                                        </p:tgtEl>
                                      </p:cBhvr>
                                    </p:animEffect>
                                  </p:childTnLst>
                                  <p:subTnLst>
                                    <p:animClr clrSpc="rgb" dir="cw">
                                      <p:cBhvr override="childStyle">
                                        <p:cTn dur="1" fill="hold" display="0" masterRel="nextClick" afterEffect="1"/>
                                        <p:tgtEl>
                                          <p:spTgt spid="151555">
                                            <p:txEl>
                                              <p:pRg st="2" end="2"/>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1555">
                                            <p:txEl>
                                              <p:pRg st="4" end="4"/>
                                            </p:txEl>
                                          </p:spTgt>
                                        </p:tgtEl>
                                        <p:attrNameLst>
                                          <p:attrName>style.visibility</p:attrName>
                                        </p:attrNameLst>
                                      </p:cBhvr>
                                      <p:to>
                                        <p:strVal val="visible"/>
                                      </p:to>
                                    </p:set>
                                    <p:animEffect transition="in" filter="fade">
                                      <p:cBhvr>
                                        <p:cTn id="17" dur="500"/>
                                        <p:tgtEl>
                                          <p:spTgt spid="151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i="1"/>
              <a:t>The Fifth Discipline</a:t>
            </a:r>
          </a:p>
        </p:txBody>
      </p:sp>
      <p:sp>
        <p:nvSpPr>
          <p:cNvPr id="165891" name="Rectangle 3"/>
          <p:cNvSpPr>
            <a:spLocks noGrp="1" noChangeArrowheads="1"/>
          </p:cNvSpPr>
          <p:nvPr>
            <p:ph type="body" idx="1"/>
          </p:nvPr>
        </p:nvSpPr>
        <p:spPr/>
        <p:txBody>
          <a:bodyPr/>
          <a:lstStyle/>
          <a:p>
            <a:r>
              <a:rPr lang="en-US" sz="2800"/>
              <a:t>A book, which has influenced everything we do at Southeast Texas Medical Associates, LLP, is Dr. Peter Senge’s </a:t>
            </a:r>
            <a:r>
              <a:rPr lang="en-US" sz="2800" i="1"/>
              <a:t>The Fifth Discipline</a:t>
            </a:r>
            <a:r>
              <a:rPr lang="en-US" sz="2800"/>
              <a:t>, in which he declares, “The more complex a problem, the more systemic the solution must be.”  Senge has reference to “systems thinking,” which is a way of organizing analysis of complex problems in business enterprise.   </a:t>
            </a:r>
          </a:p>
          <a:p>
            <a:endParaRPr lang="en-US" sz="28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sz="3200" b="0"/>
              <a:t>System thinking is needed because for the first time humankind has the:</a:t>
            </a:r>
            <a:br>
              <a:rPr lang="en-US" sz="3200" b="0"/>
            </a:br>
            <a:endParaRPr lang="en-US" sz="3200" b="0"/>
          </a:p>
        </p:txBody>
      </p:sp>
      <p:sp>
        <p:nvSpPr>
          <p:cNvPr id="167939" name="Rectangle 3"/>
          <p:cNvSpPr>
            <a:spLocks noGrp="1" noChangeArrowheads="1"/>
          </p:cNvSpPr>
          <p:nvPr>
            <p:ph type="body" idx="1"/>
          </p:nvPr>
        </p:nvSpPr>
        <p:spPr/>
        <p:txBody>
          <a:bodyPr/>
          <a:lstStyle/>
          <a:p>
            <a:pPr>
              <a:lnSpc>
                <a:spcPct val="90000"/>
              </a:lnSpc>
            </a:pPr>
            <a:endParaRPr lang="en-US" sz="2400"/>
          </a:p>
          <a:p>
            <a:pPr>
              <a:lnSpc>
                <a:spcPct val="90000"/>
              </a:lnSpc>
            </a:pPr>
            <a:r>
              <a:rPr lang="en-US" sz="2400"/>
              <a:t>Capacity to create far more information than anyone can absorb,</a:t>
            </a:r>
          </a:p>
          <a:p>
            <a:pPr>
              <a:lnSpc>
                <a:spcPct val="90000"/>
              </a:lnSpc>
            </a:pPr>
            <a:r>
              <a:rPr lang="en-US" sz="2400"/>
              <a:t>To foster far greater interdependency than anyone can manage</a:t>
            </a:r>
          </a:p>
          <a:p>
            <a:pPr>
              <a:lnSpc>
                <a:spcPct val="90000"/>
              </a:lnSpc>
            </a:pPr>
            <a:r>
              <a:rPr lang="en-US" sz="2400"/>
              <a:t>To accelerate change far faster than anyone’s ability to keep pace.</a:t>
            </a:r>
          </a:p>
          <a:p>
            <a:pPr>
              <a:lnSpc>
                <a:spcPct val="90000"/>
              </a:lnSpc>
            </a:pPr>
            <a:r>
              <a:rPr lang="en-US" sz="2400"/>
              <a:t>Complexity can easily undermine confidence and responsibility and systems thinking is the antidote to this sense of helplessness that many feel as we enter the ‘age of interdependence.’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sz="4000" b="0"/>
              <a:t>SETMA Adopted Senge’s Ideas</a:t>
            </a:r>
            <a:br>
              <a:rPr lang="en-US" sz="4000" b="0"/>
            </a:br>
            <a:endParaRPr lang="en-US" sz="4000" b="0"/>
          </a:p>
        </p:txBody>
      </p:sp>
      <p:sp>
        <p:nvSpPr>
          <p:cNvPr id="168963" name="Rectangle 3"/>
          <p:cNvSpPr>
            <a:spLocks noGrp="1" noChangeArrowheads="1"/>
          </p:cNvSpPr>
          <p:nvPr>
            <p:ph type="body" idx="1"/>
          </p:nvPr>
        </p:nvSpPr>
        <p:spPr/>
        <p:txBody>
          <a:bodyPr/>
          <a:lstStyle/>
          <a:p>
            <a:pPr>
              <a:lnSpc>
                <a:spcPct val="90000"/>
              </a:lnSpc>
            </a:pPr>
            <a:r>
              <a:rPr lang="en-US"/>
              <a:t>SETMA has applied Dr. Senge’s ideas to the private practice of medicine because the practice of medicine and healthcare delivery are so complicated today they require systems solutions.   And, the only solution to the issues facing Southeast Texas in healthcare delivery is “systems thinking” and “systems solution.”</a:t>
            </a:r>
          </a:p>
        </p:txBody>
      </p:sp>
    </p:spTree>
  </p:cSld>
  <p:clrMapOvr>
    <a:masterClrMapping/>
  </p:clrMapOvr>
  <p:transition>
    <p:fade/>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488</TotalTime>
  <Words>3351</Words>
  <Application>Microsoft Office PowerPoint</Application>
  <PresentationFormat>On-screen Show (4:3)</PresentationFormat>
  <Paragraphs>387</Paragraphs>
  <Slides>61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Tahoma</vt:lpstr>
      <vt:lpstr>Wingdings</vt:lpstr>
      <vt:lpstr>Shimmer</vt:lpstr>
      <vt:lpstr>Toward Electronic Patient Management </vt:lpstr>
      <vt:lpstr>The Future - Electronic Patient Management      The Foundation -- Electronic Patient Records           Our Experience with NextGen Applications           March 1998 – October 2002</vt:lpstr>
      <vt:lpstr>Yesterday</vt:lpstr>
      <vt:lpstr>Problem</vt:lpstr>
      <vt:lpstr>Additional Complications</vt:lpstr>
      <vt:lpstr>Complications Cont’d</vt:lpstr>
      <vt:lpstr>The Fifth Discipline</vt:lpstr>
      <vt:lpstr>System thinking is needed because for the first time humankind has the: </vt:lpstr>
      <vt:lpstr>SETMA Adopted Senge’s Ideas </vt:lpstr>
      <vt:lpstr>Systems thinking is: </vt:lpstr>
      <vt:lpstr>Transactional and Static Medical Records </vt:lpstr>
      <vt:lpstr>21st Century Change</vt:lpstr>
      <vt:lpstr>Accessibility</vt:lpstr>
      <vt:lpstr>Therefore:</vt:lpstr>
      <vt:lpstr>Why NextGen?</vt:lpstr>
      <vt:lpstr>Today</vt:lpstr>
      <vt:lpstr>Criticism</vt:lpstr>
      <vt:lpstr>Return on Investment</vt:lpstr>
      <vt:lpstr>Patient Volume</vt:lpstr>
      <vt:lpstr>Transcription</vt:lpstr>
      <vt:lpstr>E &amp; M Coding</vt:lpstr>
      <vt:lpstr>Charges Per Patient</vt:lpstr>
      <vt:lpstr>Staff</vt:lpstr>
      <vt:lpstr>Supplies</vt:lpstr>
      <vt:lpstr>Charts</vt:lpstr>
      <vt:lpstr>Phone Calls</vt:lpstr>
      <vt:lpstr>Claims</vt:lpstr>
      <vt:lpstr>Audits</vt:lpstr>
      <vt:lpstr>Eliminating No Shows</vt:lpstr>
      <vt:lpstr>More Than  A Transcription Service</vt:lpstr>
      <vt:lpstr>Electronic Patient Management</vt:lpstr>
      <vt:lpstr>Hospital Connectivity</vt:lpstr>
      <vt:lpstr>Phone Calls</vt:lpstr>
      <vt:lpstr>Quality of Care/Quality of Life</vt:lpstr>
      <vt:lpstr>Hospital Management </vt:lpstr>
      <vt:lpstr>Tickler File</vt:lpstr>
      <vt:lpstr>Chronic-Conditions Management</vt:lpstr>
      <vt:lpstr>Integrated Delivery:   IPA and Private Practice</vt:lpstr>
      <vt:lpstr>Integrated Delivery:   IPA and Private Practice Cont.</vt:lpstr>
      <vt:lpstr>Electronic Practice Management</vt:lpstr>
      <vt:lpstr>Creation of a  Healthcare Team</vt:lpstr>
      <vt:lpstr>Clinic and Physical Therapy</vt:lpstr>
      <vt:lpstr>Laboratory Results &amp;  CMS Compliance</vt:lpstr>
      <vt:lpstr>Treatment Pathways &amp;  National Standards of Care</vt:lpstr>
      <vt:lpstr>Provider Evaluation</vt:lpstr>
      <vt:lpstr>Preventive Health Initiatives</vt:lpstr>
      <vt:lpstr>21st Century Dynamic:  Thinking About Patients Not in the Clinic</vt:lpstr>
      <vt:lpstr>Empowering the Team</vt:lpstr>
      <vt:lpstr>Patient Access Expanded</vt:lpstr>
      <vt:lpstr>Le Maladie Du Petite Papier</vt:lpstr>
      <vt:lpstr>Electronic Patient Management Via NextGen: A Huge Success</vt:lpstr>
      <vt:lpstr>Expectations:  Patients</vt:lpstr>
      <vt:lpstr>Expectations:  Provider</vt:lpstr>
      <vt:lpstr>Expectations:  Customers</vt:lpstr>
      <vt:lpstr>Having to Succeed</vt:lpstr>
      <vt:lpstr>Forcing Success:   Cortez and His Ships</vt:lpstr>
      <vt:lpstr>The Cortez Analogy</vt:lpstr>
      <vt:lpstr>Dupont: The Standard</vt:lpstr>
      <vt:lpstr>Burning Ships and Notes</vt:lpstr>
      <vt:lpstr>Fahrenheit 451 Project</vt:lpstr>
      <vt:lpstr>The Future and Its Foundation</vt:lpstr>
    </vt:vector>
  </TitlesOfParts>
  <Company>SETMA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Conference</dc:title>
  <dc:creator>Richmond E. Holly</dc:creator>
  <cp:lastModifiedBy>Dale R. Fontenot</cp:lastModifiedBy>
  <cp:revision>137</cp:revision>
  <dcterms:created xsi:type="dcterms:W3CDTF">2002-04-22T15:09:58Z</dcterms:created>
  <dcterms:modified xsi:type="dcterms:W3CDTF">2020-08-23T21:28:45Z</dcterms:modified>
</cp:coreProperties>
</file>