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369" r:id="rId3"/>
    <p:sldId id="408" r:id="rId4"/>
    <p:sldId id="376" r:id="rId5"/>
    <p:sldId id="261" r:id="rId6"/>
    <p:sldId id="305" r:id="rId7"/>
    <p:sldId id="306" r:id="rId8"/>
    <p:sldId id="307" r:id="rId9"/>
    <p:sldId id="264" r:id="rId10"/>
    <p:sldId id="308" r:id="rId11"/>
    <p:sldId id="409" r:id="rId12"/>
    <p:sldId id="410" r:id="rId13"/>
    <p:sldId id="309" r:id="rId14"/>
    <p:sldId id="341" r:id="rId15"/>
    <p:sldId id="342" r:id="rId16"/>
    <p:sldId id="367" r:id="rId17"/>
    <p:sldId id="314" r:id="rId18"/>
    <p:sldId id="372" r:id="rId19"/>
    <p:sldId id="421" r:id="rId20"/>
    <p:sldId id="373" r:id="rId21"/>
    <p:sldId id="411" r:id="rId22"/>
    <p:sldId id="412" r:id="rId23"/>
    <p:sldId id="413" r:id="rId24"/>
    <p:sldId id="415" r:id="rId25"/>
    <p:sldId id="370" r:id="rId26"/>
    <p:sldId id="283" r:id="rId27"/>
    <p:sldId id="417" r:id="rId28"/>
    <p:sldId id="416" r:id="rId29"/>
    <p:sldId id="284" r:id="rId30"/>
    <p:sldId id="285" r:id="rId31"/>
    <p:sldId id="286" r:id="rId32"/>
    <p:sldId id="287" r:id="rId33"/>
    <p:sldId id="324" r:id="rId34"/>
    <p:sldId id="418" r:id="rId35"/>
    <p:sldId id="419" r:id="rId36"/>
    <p:sldId id="420" r:id="rId37"/>
    <p:sldId id="390" r:id="rId38"/>
    <p:sldId id="391" r:id="rId39"/>
    <p:sldId id="392" r:id="rId40"/>
    <p:sldId id="393" r:id="rId41"/>
    <p:sldId id="346" r:id="rId42"/>
    <p:sldId id="347" r:id="rId43"/>
    <p:sldId id="375" r:id="rId44"/>
    <p:sldId id="348" r:id="rId45"/>
    <p:sldId id="349" r:id="rId46"/>
    <p:sldId id="350" r:id="rId47"/>
    <p:sldId id="351" r:id="rId48"/>
    <p:sldId id="352" r:id="rId49"/>
    <p:sldId id="353" r:id="rId50"/>
    <p:sldId id="354" r:id="rId51"/>
    <p:sldId id="302" r:id="rId52"/>
    <p:sldId id="303" r:id="rId53"/>
    <p:sldId id="358" r:id="rId54"/>
    <p:sldId id="359" r:id="rId55"/>
    <p:sldId id="360" r:id="rId56"/>
    <p:sldId id="361" r:id="rId57"/>
    <p:sldId id="362" r:id="rId58"/>
    <p:sldId id="363" r:id="rId59"/>
    <p:sldId id="364" r:id="rId60"/>
    <p:sldId id="366" r:id="rId61"/>
    <p:sldId id="374" r:id="rId62"/>
    <p:sldId id="384" r:id="rId63"/>
    <p:sldId id="377" r:id="rId64"/>
    <p:sldId id="378" r:id="rId65"/>
    <p:sldId id="379" r:id="rId66"/>
    <p:sldId id="380" r:id="rId67"/>
    <p:sldId id="381" r:id="rId68"/>
    <p:sldId id="382" r:id="rId69"/>
    <p:sldId id="383" r:id="rId70"/>
    <p:sldId id="385" r:id="rId71"/>
    <p:sldId id="386" r:id="rId72"/>
    <p:sldId id="387" r:id="rId73"/>
    <p:sldId id="388" r:id="rId74"/>
    <p:sldId id="389" r:id="rId75"/>
    <p:sldId id="401" r:id="rId76"/>
    <p:sldId id="402" r:id="rId77"/>
    <p:sldId id="403" r:id="rId78"/>
    <p:sldId id="404" r:id="rId79"/>
    <p:sldId id="405" r:id="rId80"/>
    <p:sldId id="406" r:id="rId81"/>
    <p:sldId id="407" r:id="rId8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81" d="100"/>
          <a:sy n="81" d="100"/>
        </p:scale>
        <p:origin x="1507"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2009</c:v>
                </c:pt>
                <c:pt idx="1">
                  <c:v>2010</c:v>
                </c:pt>
                <c:pt idx="2">
                  <c:v>2011</c:v>
                </c:pt>
                <c:pt idx="3">
                  <c:v>2012</c:v>
                </c:pt>
                <c:pt idx="4">
                  <c:v>2013
(Jan-Mar)</c:v>
                </c:pt>
              </c:strCache>
            </c:strRef>
          </c:cat>
          <c:val>
            <c:numRef>
              <c:f>Sheet1!$B$2:$B$6</c:f>
              <c:numCache>
                <c:formatCode>General</c:formatCode>
                <c:ptCount val="5"/>
                <c:pt idx="0">
                  <c:v>12.01</c:v>
                </c:pt>
                <c:pt idx="1">
                  <c:v>14.15</c:v>
                </c:pt>
                <c:pt idx="2">
                  <c:v>16.02</c:v>
                </c:pt>
                <c:pt idx="3">
                  <c:v>17.059999999999999</c:v>
                </c:pt>
                <c:pt idx="4">
                  <c:v>11.11</c:v>
                </c:pt>
              </c:numCache>
            </c:numRef>
          </c:val>
          <c:extLst>
            <c:ext xmlns:c16="http://schemas.microsoft.com/office/drawing/2014/chart" uri="{C3380CC4-5D6E-409C-BE32-E72D297353CC}">
              <c16:uniqueId val="{00000000-B212-4349-9F74-B98815691AC3}"/>
            </c:ext>
          </c:extLst>
        </c:ser>
        <c:dLbls>
          <c:showLegendKey val="0"/>
          <c:showVal val="0"/>
          <c:showCatName val="0"/>
          <c:showSerName val="0"/>
          <c:showPercent val="0"/>
          <c:showBubbleSize val="0"/>
        </c:dLbls>
        <c:gapWidth val="150"/>
        <c:axId val="104493056"/>
        <c:axId val="104494592"/>
      </c:barChart>
      <c:catAx>
        <c:axId val="104493056"/>
        <c:scaling>
          <c:orientation val="minMax"/>
        </c:scaling>
        <c:delete val="0"/>
        <c:axPos val="b"/>
        <c:numFmt formatCode="General" sourceLinked="1"/>
        <c:majorTickMark val="out"/>
        <c:minorTickMark val="none"/>
        <c:tickLblPos val="nextTo"/>
        <c:crossAx val="104494592"/>
        <c:crosses val="autoZero"/>
        <c:auto val="1"/>
        <c:lblAlgn val="ctr"/>
        <c:lblOffset val="100"/>
        <c:noMultiLvlLbl val="0"/>
      </c:catAx>
      <c:valAx>
        <c:axId val="104494592"/>
        <c:scaling>
          <c:orientation val="minMax"/>
          <c:max val="18"/>
          <c:min val="0"/>
        </c:scaling>
        <c:delete val="0"/>
        <c:axPos val="l"/>
        <c:majorGridlines/>
        <c:numFmt formatCode="General" sourceLinked="0"/>
        <c:majorTickMark val="out"/>
        <c:minorTickMark val="none"/>
        <c:tickLblPos val="nextTo"/>
        <c:crossAx val="104493056"/>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8301629375536044E-2"/>
          <c:y val="3.4912581491829645E-2"/>
          <c:w val="0.91344754554195506"/>
          <c:h val="0.79068791804250271"/>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2009</c:v>
                </c:pt>
                <c:pt idx="1">
                  <c:v>2010</c:v>
                </c:pt>
                <c:pt idx="2">
                  <c:v>2011</c:v>
                </c:pt>
                <c:pt idx="3">
                  <c:v>2012</c:v>
                </c:pt>
                <c:pt idx="4">
                  <c:v>2013
(Jan-Mar)</c:v>
                </c:pt>
              </c:strCache>
            </c:strRef>
          </c:cat>
          <c:val>
            <c:numRef>
              <c:f>Sheet1!$B$2:$B$6</c:f>
              <c:numCache>
                <c:formatCode>General</c:formatCode>
                <c:ptCount val="5"/>
                <c:pt idx="0">
                  <c:v>11.239999999999998</c:v>
                </c:pt>
                <c:pt idx="1">
                  <c:v>13.41</c:v>
                </c:pt>
                <c:pt idx="2">
                  <c:v>23.19</c:v>
                </c:pt>
                <c:pt idx="3">
                  <c:v>7.22</c:v>
                </c:pt>
                <c:pt idx="4">
                  <c:v>16.670000000000005</c:v>
                </c:pt>
              </c:numCache>
            </c:numRef>
          </c:val>
          <c:extLst>
            <c:ext xmlns:c16="http://schemas.microsoft.com/office/drawing/2014/chart" uri="{C3380CC4-5D6E-409C-BE32-E72D297353CC}">
              <c16:uniqueId val="{00000000-F85D-4233-9BAB-9E966E2A44F8}"/>
            </c:ext>
          </c:extLst>
        </c:ser>
        <c:dLbls>
          <c:showLegendKey val="0"/>
          <c:showVal val="0"/>
          <c:showCatName val="0"/>
          <c:showSerName val="0"/>
          <c:showPercent val="0"/>
          <c:showBubbleSize val="0"/>
        </c:dLbls>
        <c:gapWidth val="150"/>
        <c:axId val="104277120"/>
        <c:axId val="104278656"/>
      </c:barChart>
      <c:catAx>
        <c:axId val="104277120"/>
        <c:scaling>
          <c:orientation val="minMax"/>
        </c:scaling>
        <c:delete val="0"/>
        <c:axPos val="b"/>
        <c:numFmt formatCode="General" sourceLinked="1"/>
        <c:majorTickMark val="out"/>
        <c:minorTickMark val="none"/>
        <c:tickLblPos val="nextTo"/>
        <c:crossAx val="104278656"/>
        <c:crosses val="autoZero"/>
        <c:auto val="1"/>
        <c:lblAlgn val="ctr"/>
        <c:lblOffset val="100"/>
        <c:noMultiLvlLbl val="0"/>
      </c:catAx>
      <c:valAx>
        <c:axId val="104278656"/>
        <c:scaling>
          <c:orientation val="minMax"/>
          <c:max val="24"/>
          <c:min val="0"/>
        </c:scaling>
        <c:delete val="0"/>
        <c:axPos val="l"/>
        <c:majorGridlines/>
        <c:numFmt formatCode="General" sourceLinked="0"/>
        <c:majorTickMark val="out"/>
        <c:minorTickMark val="none"/>
        <c:tickLblPos val="nextTo"/>
        <c:crossAx val="104277120"/>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2009</c:v>
                </c:pt>
                <c:pt idx="1">
                  <c:v>2010</c:v>
                </c:pt>
                <c:pt idx="2">
                  <c:v>2011</c:v>
                </c:pt>
                <c:pt idx="3">
                  <c:v>2012</c:v>
                </c:pt>
                <c:pt idx="4">
                  <c:v>2013
(Jan-Mar)</c:v>
                </c:pt>
              </c:strCache>
            </c:strRef>
          </c:cat>
          <c:val>
            <c:numRef>
              <c:f>Sheet1!$B$2:$B$6</c:f>
              <c:numCache>
                <c:formatCode>0.00</c:formatCode>
                <c:ptCount val="5"/>
                <c:pt idx="0">
                  <c:v>27.27</c:v>
                </c:pt>
                <c:pt idx="1">
                  <c:v>35.71</c:v>
                </c:pt>
                <c:pt idx="2">
                  <c:v>30.3</c:v>
                </c:pt>
                <c:pt idx="3">
                  <c:v>10.34</c:v>
                </c:pt>
                <c:pt idx="4">
                  <c:v>9.09</c:v>
                </c:pt>
              </c:numCache>
            </c:numRef>
          </c:val>
          <c:extLst>
            <c:ext xmlns:c16="http://schemas.microsoft.com/office/drawing/2014/chart" uri="{C3380CC4-5D6E-409C-BE32-E72D297353CC}">
              <c16:uniqueId val="{00000000-8031-4BDF-BD1D-14EC3609E26D}"/>
            </c:ext>
          </c:extLst>
        </c:ser>
        <c:dLbls>
          <c:showLegendKey val="0"/>
          <c:showVal val="0"/>
          <c:showCatName val="0"/>
          <c:showSerName val="0"/>
          <c:showPercent val="0"/>
          <c:showBubbleSize val="0"/>
        </c:dLbls>
        <c:gapWidth val="150"/>
        <c:axId val="104270080"/>
        <c:axId val="104804352"/>
      </c:barChart>
      <c:catAx>
        <c:axId val="104270080"/>
        <c:scaling>
          <c:orientation val="minMax"/>
        </c:scaling>
        <c:delete val="0"/>
        <c:axPos val="b"/>
        <c:numFmt formatCode="General" sourceLinked="1"/>
        <c:majorTickMark val="out"/>
        <c:minorTickMark val="none"/>
        <c:tickLblPos val="nextTo"/>
        <c:crossAx val="104804352"/>
        <c:crosses val="autoZero"/>
        <c:auto val="1"/>
        <c:lblAlgn val="ctr"/>
        <c:lblOffset val="100"/>
        <c:noMultiLvlLbl val="0"/>
      </c:catAx>
      <c:valAx>
        <c:axId val="104804352"/>
        <c:scaling>
          <c:orientation val="minMax"/>
          <c:max val="38"/>
          <c:min val="0"/>
        </c:scaling>
        <c:delete val="0"/>
        <c:axPos val="l"/>
        <c:majorGridlines/>
        <c:numFmt formatCode="General" sourceLinked="0"/>
        <c:majorTickMark val="out"/>
        <c:minorTickMark val="none"/>
        <c:tickLblPos val="nextTo"/>
        <c:crossAx val="104270080"/>
        <c:crosses val="autoZero"/>
        <c:crossBetween val="between"/>
        <c:majorUnit val="8"/>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2042"/>
          </a:xfrm>
          <a:prstGeom prst="rect">
            <a:avLst/>
          </a:prstGeom>
        </p:spPr>
        <p:txBody>
          <a:bodyPr vert="horz" lIns="92540" tIns="46269" rIns="92540" bIns="46269" rtlCol="0"/>
          <a:lstStyle>
            <a:lvl1pPr algn="l">
              <a:defRPr sz="1200"/>
            </a:lvl1pPr>
          </a:lstStyle>
          <a:p>
            <a:endParaRPr lang="en-US" dirty="0"/>
          </a:p>
        </p:txBody>
      </p:sp>
      <p:sp>
        <p:nvSpPr>
          <p:cNvPr id="3" name="Date Placeholder 2"/>
          <p:cNvSpPr>
            <a:spLocks noGrp="1"/>
          </p:cNvSpPr>
          <p:nvPr>
            <p:ph type="dt" idx="1"/>
          </p:nvPr>
        </p:nvSpPr>
        <p:spPr>
          <a:xfrm>
            <a:off x="3939467" y="0"/>
            <a:ext cx="3013763" cy="462042"/>
          </a:xfrm>
          <a:prstGeom prst="rect">
            <a:avLst/>
          </a:prstGeom>
        </p:spPr>
        <p:txBody>
          <a:bodyPr vert="horz" lIns="92540" tIns="46269" rIns="92540" bIns="46269" rtlCol="0"/>
          <a:lstStyle>
            <a:lvl1pPr algn="r">
              <a:defRPr sz="1200"/>
            </a:lvl1pPr>
          </a:lstStyle>
          <a:p>
            <a:fld id="{ADE710B2-8C62-4BD6-86DA-96FFF2A3415C}"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0" tIns="46269" rIns="92540" bIns="46269" rtlCol="0" anchor="ctr"/>
          <a:lstStyle/>
          <a:p>
            <a:endParaRPr lang="en-US" dirty="0"/>
          </a:p>
        </p:txBody>
      </p:sp>
      <p:sp>
        <p:nvSpPr>
          <p:cNvPr id="5" name="Notes Placeholder 4"/>
          <p:cNvSpPr>
            <a:spLocks noGrp="1"/>
          </p:cNvSpPr>
          <p:nvPr>
            <p:ph type="body" sz="quarter" idx="3"/>
          </p:nvPr>
        </p:nvSpPr>
        <p:spPr>
          <a:xfrm>
            <a:off x="695485" y="4389399"/>
            <a:ext cx="5563870" cy="4158377"/>
          </a:xfrm>
          <a:prstGeom prst="rect">
            <a:avLst/>
          </a:prstGeom>
        </p:spPr>
        <p:txBody>
          <a:bodyPr vert="horz" lIns="92540" tIns="46269" rIns="92540" bIns="462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3"/>
            <a:ext cx="3013763" cy="462042"/>
          </a:xfrm>
          <a:prstGeom prst="rect">
            <a:avLst/>
          </a:prstGeom>
        </p:spPr>
        <p:txBody>
          <a:bodyPr vert="horz" lIns="92540" tIns="46269" rIns="92540" bIns="462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7" y="8777193"/>
            <a:ext cx="3013763" cy="462042"/>
          </a:xfrm>
          <a:prstGeom prst="rect">
            <a:avLst/>
          </a:prstGeom>
        </p:spPr>
        <p:txBody>
          <a:bodyPr vert="horz" lIns="92540" tIns="46269" rIns="92540" bIns="46269" rtlCol="0" anchor="b"/>
          <a:lstStyle>
            <a:lvl1pPr algn="r">
              <a:defRPr sz="1200"/>
            </a:lvl1pPr>
          </a:lstStyle>
          <a:p>
            <a:fld id="{937C7DCB-FAAC-421B-B97F-0B1FA76305F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EB5963-2C7C-4E79-8DAA-F53207C86E93}" type="slidenum">
              <a:rPr lang="en-US" smtClean="0"/>
              <a:pPr fontAlgn="base">
                <a:spcBef>
                  <a:spcPct val="0"/>
                </a:spcBef>
                <a:spcAft>
                  <a:spcPct val="0"/>
                </a:spcAft>
                <a:defRPr/>
              </a:pPr>
              <a:t>11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DC6D8-1230-4F76-845A-E64FF2C35E52}" type="slidenum">
              <a:rPr lang="en-US" smtClean="0"/>
              <a:pPr fontAlgn="base">
                <a:spcBef>
                  <a:spcPct val="0"/>
                </a:spcBef>
                <a:spcAft>
                  <a:spcPct val="0"/>
                </a:spcAft>
                <a:defRPr/>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5BC86-6D19-4386-9E85-5F3CA42A8221}" type="slidenum">
              <a:rPr lang="en-US" smtClean="0"/>
              <a:pPr fontAlgn="base">
                <a:spcBef>
                  <a:spcPct val="0"/>
                </a:spcBef>
                <a:spcAft>
                  <a:spcPct val="0"/>
                </a:spcAft>
                <a:defRPr/>
              </a:pPr>
              <a:t>44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D3C71-46A6-45E9-8673-508090BD3BCE}" type="slidenum">
              <a:rPr lang="en-US" smtClean="0"/>
              <a:pPr fontAlgn="base">
                <a:spcBef>
                  <a:spcPct val="0"/>
                </a:spcBef>
                <a:spcAft>
                  <a:spcPct val="0"/>
                </a:spcAft>
                <a:defRPr/>
              </a:pPr>
              <a:t>45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6141D-6BDA-42E5-B903-824DE8C9CA4A}" type="slidenum">
              <a:rPr lang="en-US" smtClean="0"/>
              <a:pPr fontAlgn="base">
                <a:spcBef>
                  <a:spcPct val="0"/>
                </a:spcBef>
                <a:spcAft>
                  <a:spcPct val="0"/>
                </a:spcAft>
                <a:defRPr/>
              </a:pPr>
              <a:t>46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F380E-3C0F-47C8-BE7D-834977AD5FFB}" type="slidenum">
              <a:rPr lang="en-US" smtClean="0"/>
              <a:pPr fontAlgn="base">
                <a:spcBef>
                  <a:spcPct val="0"/>
                </a:spcBef>
                <a:spcAft>
                  <a:spcPct val="0"/>
                </a:spcAft>
                <a:defRPr/>
              </a:pPr>
              <a:t>47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11E7C-9F13-4B09-B32C-8524079502CB}" type="slidenum">
              <a:rPr lang="en-US" smtClean="0"/>
              <a:pPr fontAlgn="base">
                <a:spcBef>
                  <a:spcPct val="0"/>
                </a:spcBef>
                <a:spcAft>
                  <a:spcPct val="0"/>
                </a:spcAft>
                <a:defRPr/>
              </a:pPr>
              <a:t>70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34A305-5FBF-4E2D-B058-3F81074D859E}" type="slidenum">
              <a:rPr lang="en-US" smtClean="0"/>
              <a:pPr fontAlgn="base">
                <a:spcBef>
                  <a:spcPct val="0"/>
                </a:spcBef>
                <a:spcAft>
                  <a:spcPct val="0"/>
                </a:spcAft>
                <a:defRPr/>
              </a:pPr>
              <a:t>71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684B3-D650-42DB-95D8-7E4E0CA6E22A}" type="slidenum">
              <a:rPr lang="en-US" smtClean="0"/>
              <a:pPr fontAlgn="base">
                <a:spcBef>
                  <a:spcPct val="0"/>
                </a:spcBef>
                <a:spcAft>
                  <a:spcPct val="0"/>
                </a:spcAft>
                <a:defRPr/>
              </a:pPr>
              <a:t>72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5DAB82-7B7D-4508-9E9D-D05CD983D560}" type="slidenum">
              <a:rPr lang="en-US" smtClean="0"/>
              <a:pPr fontAlgn="base">
                <a:spcBef>
                  <a:spcPct val="0"/>
                </a:spcBef>
                <a:spcAft>
                  <a:spcPct val="0"/>
                </a:spcAft>
                <a:defRPr/>
              </a:pPr>
              <a:t>73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A01CA-C1EC-405D-834F-9775D91F3360}" type="slidenum">
              <a:rPr lang="en-US" smtClean="0"/>
              <a:pPr fontAlgn="base">
                <a:spcBef>
                  <a:spcPct val="0"/>
                </a:spcBef>
                <a:spcAft>
                  <a:spcPct val="0"/>
                </a:spcAft>
                <a:defRPr/>
              </a:pPr>
              <a:t>74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A41892-4664-4579-9DB2-75A6172B1A1D}" type="slidenum">
              <a:rPr lang="en-US" smtClean="0"/>
              <a:pPr fontAlgn="base">
                <a:spcBef>
                  <a:spcPct val="0"/>
                </a:spcBef>
                <a:spcAft>
                  <a:spcPct val="0"/>
                </a:spcAft>
                <a:defRPr/>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11E7C-9F13-4B09-B32C-8524079502CB}"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34A305-5FBF-4E2D-B058-3F81074D859E}" type="slidenum">
              <a:rPr lang="en-US" smtClean="0"/>
              <a:pPr fontAlgn="base">
                <a:spcBef>
                  <a:spcPct val="0"/>
                </a:spcBef>
                <a:spcAft>
                  <a:spcPct val="0"/>
                </a:spcAft>
                <a:defRPr/>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6C3178-D80A-494B-8675-0DCB1332622B}" type="slidenum">
              <a:rPr lang="en-US" smtClean="0"/>
              <a:pPr fontAlgn="base">
                <a:spcBef>
                  <a:spcPct val="0"/>
                </a:spcBef>
                <a:spcAft>
                  <a:spcPct val="0"/>
                </a:spcAft>
                <a:defRPr/>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392A6-94F0-4714-A028-D9847B0FEAA5}" type="slidenum">
              <a:rPr lang="en-US" smtClean="0"/>
              <a:pPr fontAlgn="base">
                <a:spcBef>
                  <a:spcPct val="0"/>
                </a:spcBef>
                <a:spcAft>
                  <a:spcPct val="0"/>
                </a:spcAft>
                <a:defRPr/>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C7DCB-FAAC-421B-B97F-0B1FA76305FD}"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E2A234-401F-4479-A844-79D7E03AB213}" type="slidenum">
              <a:rPr lang="en-US" smtClean="0"/>
              <a:pPr fontAlgn="base">
                <a:spcBef>
                  <a:spcPct val="0"/>
                </a:spcBef>
                <a:spcAft>
                  <a:spcPct val="0"/>
                </a:spcAft>
                <a:defRPr/>
              </a:pPr>
              <a:t>41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DC6D8-1230-4F76-845A-E64FF2C35E52}" type="slidenum">
              <a:rPr lang="en-US" smtClean="0"/>
              <a:pPr fontAlgn="base">
                <a:spcBef>
                  <a:spcPct val="0"/>
                </a:spcBef>
                <a:spcAft>
                  <a:spcPct val="0"/>
                </a:spcAft>
                <a:defRPr/>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dirty="0"/>
              <a:t>3/28/2008</a:t>
            </a:r>
            <a:endParaRPr dirty="0"/>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r>
              <a:rPr lang="en-US" dirty="0"/>
              <a:t>‹#›</a:t>
            </a:r>
            <a:endParaRPr dirty="0"/>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a:t>
            </a:fld>
            <a:endParaRPr dirty="0"/>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3/28/2008</a:t>
            </a:r>
            <a:endParaRPr dirty="0"/>
          </a:p>
        </p:txBody>
      </p:sp>
      <p:sp>
        <p:nvSpPr>
          <p:cNvPr id="5" name="Footer Placeholder 4"/>
          <p:cNvSpPr>
            <a:spLocks noGrp="1"/>
          </p:cNvSpPr>
          <p:nvPr>
            <p:ph type="ftr" sz="quarter" idx="11"/>
          </p:nvPr>
        </p:nvSpPr>
        <p:spPr/>
        <p:txBody>
          <a:bodyPr/>
          <a:lstStyle/>
          <a:p>
            <a:r>
              <a:rPr lang="en-US" dirty="0"/>
              <a:t>‹#›</a:t>
            </a:r>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3/28/2008</a:t>
            </a:r>
            <a:endParaRPr dirty="0"/>
          </a:p>
        </p:txBody>
      </p:sp>
      <p:sp>
        <p:nvSpPr>
          <p:cNvPr id="5" name="Footer Placeholder 4"/>
          <p:cNvSpPr>
            <a:spLocks noGrp="1"/>
          </p:cNvSpPr>
          <p:nvPr>
            <p:ph type="ftr" sz="quarter" idx="11"/>
          </p:nvPr>
        </p:nvSpPr>
        <p:spPr/>
        <p:txBody>
          <a:bodyPr/>
          <a:lstStyle/>
          <a:p>
            <a:r>
              <a:rPr lang="en-US" dirty="0"/>
              <a:t>‹#›</a:t>
            </a:r>
            <a:endParaRPr dirty="0"/>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dirty="0"/>
              <a:t>3/28/2008</a:t>
            </a:r>
            <a:endParaRPr dirty="0"/>
          </a:p>
        </p:txBody>
      </p:sp>
      <p:sp>
        <p:nvSpPr>
          <p:cNvPr id="5" name="Footer Placeholder 4"/>
          <p:cNvSpPr>
            <a:spLocks noGrp="1"/>
          </p:cNvSpPr>
          <p:nvPr>
            <p:ph type="ftr" sz="quarter" idx="11"/>
          </p:nvPr>
        </p:nvSpPr>
        <p:spPr/>
        <p:txBody>
          <a:bodyPr/>
          <a:lstStyle/>
          <a:p>
            <a:r>
              <a:rPr lang="en-US" dirty="0"/>
              <a:t>‹#›</a:t>
            </a:r>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dirty="0"/>
              <a:t>3/28/2008</a:t>
            </a:r>
            <a:endParaRPr dirty="0"/>
          </a:p>
        </p:txBody>
      </p:sp>
      <p:sp>
        <p:nvSpPr>
          <p:cNvPr id="5" name="Footer Placeholder 4"/>
          <p:cNvSpPr>
            <a:spLocks noGrp="1"/>
          </p:cNvSpPr>
          <p:nvPr>
            <p:ph type="ftr" sz="quarter" idx="11"/>
          </p:nvPr>
        </p:nvSpPr>
        <p:spPr>
          <a:xfrm>
            <a:off x="1892808" y="6556248"/>
            <a:ext cx="1673352" cy="228600"/>
          </a:xfrm>
        </p:spPr>
        <p:txBody>
          <a:bodyPr/>
          <a:lstStyle/>
          <a:p>
            <a:r>
              <a:rPr lang="en-US" dirty="0"/>
              <a:t>‹#›</a:t>
            </a:r>
            <a:endParaRPr dirty="0"/>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dirty="0"/>
              <a:t>3/28/2008</a:t>
            </a:r>
            <a:endParaRPr dirty="0"/>
          </a:p>
        </p:txBody>
      </p:sp>
      <p:sp>
        <p:nvSpPr>
          <p:cNvPr id="6" name="Footer Placeholder 5"/>
          <p:cNvSpPr>
            <a:spLocks noGrp="1"/>
          </p:cNvSpPr>
          <p:nvPr>
            <p:ph type="ftr" sz="quarter" idx="11"/>
          </p:nvPr>
        </p:nvSpPr>
        <p:spPr/>
        <p:txBody>
          <a:bodyPr/>
          <a:lstStyle/>
          <a:p>
            <a:r>
              <a:rPr lang="en-US" dirty="0"/>
              <a:t>‹#›</a:t>
            </a:r>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dirty="0"/>
              <a:t>3/28/2008</a:t>
            </a:r>
            <a:endParaRPr dirty="0"/>
          </a:p>
        </p:txBody>
      </p:sp>
      <p:sp>
        <p:nvSpPr>
          <p:cNvPr id="8" name="Footer Placeholder 7"/>
          <p:cNvSpPr>
            <a:spLocks noGrp="1"/>
          </p:cNvSpPr>
          <p:nvPr>
            <p:ph type="ftr" sz="quarter" idx="11"/>
          </p:nvPr>
        </p:nvSpPr>
        <p:spPr/>
        <p:txBody>
          <a:bodyPr/>
          <a:lstStyle/>
          <a:p>
            <a:r>
              <a:rPr lang="en-US" dirty="0"/>
              <a:t>‹#›</a:t>
            </a:r>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dirty="0"/>
              <a:t>3/28/2008</a:t>
            </a:r>
            <a:endParaRPr dirty="0"/>
          </a:p>
        </p:txBody>
      </p:sp>
      <p:sp>
        <p:nvSpPr>
          <p:cNvPr id="4" name="Footer Placeholder 3"/>
          <p:cNvSpPr>
            <a:spLocks noGrp="1"/>
          </p:cNvSpPr>
          <p:nvPr>
            <p:ph type="ftr" sz="quarter" idx="11"/>
          </p:nvPr>
        </p:nvSpPr>
        <p:spPr>
          <a:xfrm>
            <a:off x="152400" y="6324600"/>
            <a:ext cx="381000" cy="396875"/>
          </a:xfrm>
        </p:spPr>
        <p:txBody>
          <a:bodyPr/>
          <a:lstStyle>
            <a:lvl1pPr>
              <a:defRPr sz="1000"/>
            </a:lvl1pPr>
          </a:lstStyle>
          <a:p>
            <a:fld id="{D3F0AE35-6F41-4471-9C5E-A202D8869387}" type="slidenum">
              <a:rPr lang="en-US" smtClean="0"/>
              <a:pPr/>
              <a:t>‹#›</a:t>
            </a:fld>
            <a:endParaRPr lang="en-US" dirty="0"/>
          </a:p>
        </p:txBody>
      </p:sp>
      <p:sp>
        <p:nvSpPr>
          <p:cNvPr id="11" name="Slide Number Placeholder 5"/>
          <p:cNvSpPr>
            <a:spLocks noGrp="1"/>
          </p:cNvSpPr>
          <p:nvPr>
            <p:ph type="sldNum" sz="quarter" idx="12"/>
          </p:nvPr>
        </p:nvSpPr>
        <p:spPr>
          <a:xfrm>
            <a:off x="533400" y="609600"/>
            <a:ext cx="762000" cy="457200"/>
          </a:xfrm>
        </p:spPr>
        <p:txBody>
          <a:bodyPr/>
          <a:lstStyle/>
          <a:p>
            <a:fld id="{DF28FB93-0A08-4E7D-8E63-9EFA29F1E093}" type="slidenum">
              <a: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Date Placeholder 1"/>
          <p:cNvSpPr>
            <a:spLocks noGrp="1"/>
          </p:cNvSpPr>
          <p:nvPr>
            <p:ph type="dt" sz="half" idx="10"/>
          </p:nvPr>
        </p:nvSpPr>
        <p:spPr/>
        <p:txBody>
          <a:bodyPr/>
          <a:lstStyle/>
          <a:p>
            <a:r>
              <a:rPr lang="en-US" dirty="0"/>
              <a:t>3/28/2008</a:t>
            </a:r>
            <a:endParaRPr dirty="0"/>
          </a:p>
        </p:txBody>
      </p:sp>
      <p:sp>
        <p:nvSpPr>
          <p:cNvPr id="3" name="Footer Placeholder 2"/>
          <p:cNvSpPr>
            <a:spLocks noGrp="1"/>
          </p:cNvSpPr>
          <p:nvPr>
            <p:ph type="ftr" sz="quarter" idx="11"/>
          </p:nvPr>
        </p:nvSpPr>
        <p:spPr/>
        <p:txBody>
          <a:bodyPr/>
          <a:lstStyle/>
          <a:p>
            <a:r>
              <a:rPr lang="en-US" dirty="0"/>
              <a:t>‹#›</a:t>
            </a:r>
            <a:endParaRPr dirty="0"/>
          </a:p>
        </p:txBody>
      </p:sp>
      <p:sp>
        <p:nvSpPr>
          <p:cNvPr id="4" name="Slide Number Placeholder 3"/>
          <p:cNvSpPr>
            <a:spLocks noGrp="1"/>
          </p:cNvSpPr>
          <p:nvPr>
            <p:ph type="sldNum" sz="quarter" idx="12"/>
          </p:nvPr>
        </p:nvSpPr>
        <p:spPr>
          <a:xfrm>
            <a:off x="0" y="6248400"/>
            <a:ext cx="762000" cy="609600"/>
          </a:xfrm>
        </p:spPr>
        <p:txBody>
          <a:bodyPr/>
          <a:lstStyle>
            <a:lvl1pPr>
              <a:defRPr>
                <a:solidFill>
                  <a:schemeClr val="tx1"/>
                </a:solidFill>
              </a:defRPr>
            </a:lvl1p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3/28/2008</a:t>
            </a:r>
            <a:endParaRPr dirty="0"/>
          </a:p>
        </p:txBody>
      </p:sp>
      <p:sp>
        <p:nvSpPr>
          <p:cNvPr id="6" name="Footer Placeholder 5"/>
          <p:cNvSpPr>
            <a:spLocks noGrp="1"/>
          </p:cNvSpPr>
          <p:nvPr>
            <p:ph type="ftr" sz="quarter" idx="11"/>
          </p:nvPr>
        </p:nvSpPr>
        <p:spPr/>
        <p:txBody>
          <a:bodyPr/>
          <a:lstStyle/>
          <a:p>
            <a:r>
              <a:rPr lang="en-US" dirty="0"/>
              <a:t>‹#›</a:t>
            </a:r>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r>
              <a:rPr lang="en-US" dirty="0"/>
              <a:t>3/28/2008</a:t>
            </a:r>
            <a:endParaRPr dirty="0"/>
          </a:p>
        </p:txBody>
      </p:sp>
      <p:sp>
        <p:nvSpPr>
          <p:cNvPr id="6" name="Footer Placeholder 5"/>
          <p:cNvSpPr>
            <a:spLocks noGrp="1"/>
          </p:cNvSpPr>
          <p:nvPr>
            <p:ph type="ftr" sz="quarter" idx="11"/>
          </p:nvPr>
        </p:nvSpPr>
        <p:spPr/>
        <p:txBody>
          <a:bodyPr/>
          <a:lstStyle/>
          <a:p>
            <a:r>
              <a:rPr lang="en-US" dirty="0"/>
              <a:t>‹#›</a:t>
            </a:r>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dirty="0"/>
              <a:t>3/28/2008</a:t>
            </a:r>
            <a:endParaRPr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r>
              <a:rPr lang="en-US" dirty="0"/>
              <a:t>‹#›</a:t>
            </a:r>
            <a:endParaRPr dirty="0"/>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setma.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cid:image003.jpg@01CBF91A.4C26377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setma.com/Presentations/Transitions-of-Care-Initiative-to-Reduce-Preventable-Readmissions-Institute-for-Healthcare-Improvement"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cid:image003.png@01CBF91D.4585420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setma.com/the-setma-way/setma-model-of-care-pc-mh-healthcare-innovation-the-future-of-healthcar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cid:image005.png@01CBF91D.76C0684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qualityforum.org/WorkArea/linkit.aspx?LinkIdentifier=id&amp;ItemID=53687"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setma.com/epm-tools/transition-of-care-management-code-tutorial" TargetMode="External"/><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mailto:jholly@setma.com"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http://www.ihi.org/offerings/Initiatives/TripleAim/Pages/Approach.aspx"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cid:image003.jpg@01CBF91A.4C263770"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www.ihi.org/"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81200" y="4800600"/>
            <a:ext cx="7162800" cy="1524000"/>
          </a:xfrm>
        </p:spPr>
        <p:txBody>
          <a:bodyPr>
            <a:noAutofit/>
          </a:bodyPr>
          <a:lstStyle/>
          <a:p>
            <a:pPr algn="r"/>
            <a:r>
              <a:rPr lang="en-US" sz="1600" b="1" dirty="0">
                <a:solidFill>
                  <a:schemeClr val="tx1">
                    <a:lumMod val="75000"/>
                    <a:lumOff val="25000"/>
                  </a:schemeClr>
                </a:solidFill>
                <a:latin typeface="+mj-lt"/>
              </a:rPr>
              <a:t>Dr. James L. Holly, CEO</a:t>
            </a:r>
          </a:p>
          <a:p>
            <a:pPr algn="r"/>
            <a:r>
              <a:rPr lang="en-US" sz="1600" b="1" dirty="0">
                <a:solidFill>
                  <a:schemeClr val="tx1">
                    <a:lumMod val="75000"/>
                    <a:lumOff val="25000"/>
                  </a:schemeClr>
                </a:solidFill>
                <a:latin typeface="+mj-lt"/>
              </a:rPr>
              <a:t>Southeast Texas Medical Associates, LLP</a:t>
            </a:r>
          </a:p>
          <a:p>
            <a:pPr algn="r"/>
            <a:r>
              <a:rPr lang="en-US" sz="1600" b="1" dirty="0">
                <a:solidFill>
                  <a:schemeClr val="tx1">
                    <a:lumMod val="75000"/>
                    <a:lumOff val="25000"/>
                  </a:schemeClr>
                </a:solidFill>
                <a:latin typeface="+mj-lt"/>
              </a:rPr>
              <a:t>Adjunct Professor, Family/Community Medicine</a:t>
            </a:r>
          </a:p>
          <a:p>
            <a:pPr algn="r"/>
            <a:r>
              <a:rPr lang="en-US" sz="1600" b="1" dirty="0">
                <a:solidFill>
                  <a:schemeClr val="tx1">
                    <a:lumMod val="75000"/>
                    <a:lumOff val="25000"/>
                  </a:schemeClr>
                </a:solidFill>
                <a:latin typeface="+mj-lt"/>
              </a:rPr>
              <a:t>University of Texas Health Science Center</a:t>
            </a:r>
          </a:p>
          <a:p>
            <a:pPr algn="r"/>
            <a:r>
              <a:rPr lang="en-US" sz="1600" b="1" dirty="0">
                <a:solidFill>
                  <a:schemeClr val="tx1">
                    <a:lumMod val="75000"/>
                    <a:lumOff val="25000"/>
                  </a:schemeClr>
                </a:solidFill>
                <a:latin typeface="+mj-lt"/>
              </a:rPr>
              <a:t>San Antonio, School of Medicine </a:t>
            </a:r>
          </a:p>
        </p:txBody>
      </p:sp>
      <p:sp>
        <p:nvSpPr>
          <p:cNvPr id="3" name="Title 2"/>
          <p:cNvSpPr>
            <a:spLocks noGrp="1"/>
          </p:cNvSpPr>
          <p:nvPr>
            <p:ph type="ctrTitle"/>
          </p:nvPr>
        </p:nvSpPr>
        <p:spPr>
          <a:xfrm>
            <a:off x="1905000" y="609600"/>
            <a:ext cx="7239000" cy="3505200"/>
          </a:xfrm>
        </p:spPr>
        <p:txBody>
          <a:bodyPr/>
          <a:lstStyle/>
          <a:p>
            <a:r>
              <a:rPr lang="en-US" b="1" i="1" dirty="0"/>
              <a:t>SETMA's Transitions of Care Initiative to Reduce Preventable Readmissions</a:t>
            </a:r>
            <a:r>
              <a:rPr lang="en-US" b="1" dirty="0"/>
              <a:t> </a:t>
            </a:r>
            <a:br>
              <a:rPr lang="en-US" b="1" dirty="0"/>
            </a:br>
            <a:br>
              <a:rPr lang="en-US" b="1" dirty="0"/>
            </a:br>
            <a:r>
              <a:rPr lang="en-US" sz="2800" b="1" dirty="0"/>
              <a:t>Institute for Healthcare Improvement </a:t>
            </a:r>
            <a:br>
              <a:rPr lang="en-US" sz="2800" b="1" dirty="0"/>
            </a:br>
            <a:r>
              <a:rPr lang="en-US" sz="2800" b="1" dirty="0"/>
              <a:t>STAAR -- Shining the Spotlight Call </a:t>
            </a:r>
            <a:br>
              <a:rPr lang="en-US" b="1" i="1" dirty="0"/>
            </a:br>
            <a:r>
              <a:rPr lang="en-US" sz="2800" b="1" i="1" dirty="0"/>
              <a:t>May 31, 2013</a:t>
            </a:r>
          </a:p>
        </p:txBody>
      </p:sp>
      <p:sp>
        <p:nvSpPr>
          <p:cNvPr id="6" name="Slide Number Placeholder 5"/>
          <p:cNvSpPr>
            <a:spLocks noGrp="1"/>
          </p:cNvSpPr>
          <p:nvPr>
            <p:ph type="sldNum" sz="quarter" idx="12"/>
          </p:nvPr>
        </p:nvSpPr>
        <p:spPr/>
        <p:txBody>
          <a:bodyPr/>
          <a:lstStyle/>
          <a:p>
            <a:fld id="{DF28FB93-0A08-4E7D-8E63-9EFA29F1E093}"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 Transition Audit</a:t>
            </a:r>
          </a:p>
        </p:txBody>
      </p:sp>
      <p:pic>
        <p:nvPicPr>
          <p:cNvPr id="4" name="Picture 4"/>
          <p:cNvPicPr>
            <a:picLocks noGrp="1" noChangeAspect="1" noChangeArrowheads="1"/>
          </p:cNvPicPr>
          <p:nvPr>
            <p:ph idx="4294967295"/>
          </p:nvPr>
        </p:nvPicPr>
        <p:blipFill>
          <a:blip r:embed="rId2" cstate="print"/>
          <a:srcRect/>
          <a:stretch>
            <a:fillRect/>
          </a:stretch>
        </p:blipFill>
        <p:spPr bwMode="auto">
          <a:xfrm>
            <a:off x="1066800" y="2057400"/>
            <a:ext cx="7315200" cy="2027238"/>
          </a:xfrm>
          <a:prstGeom prst="rect">
            <a:avLst/>
          </a:prstGeom>
          <a:noFill/>
          <a:ln w="9525">
            <a:noFill/>
            <a:miter lim="800000"/>
            <a:headEnd/>
            <a:tailEnd/>
          </a:ln>
        </p:spPr>
      </p:pic>
      <p:sp>
        <p:nvSpPr>
          <p:cNvPr id="69633" name="Rectangle 1"/>
          <p:cNvSpPr>
            <a:spLocks noChangeArrowheads="1"/>
          </p:cNvSpPr>
          <p:nvPr/>
        </p:nvSpPr>
        <p:spPr bwMode="auto">
          <a:xfrm>
            <a:off x="685800" y="4453354"/>
            <a:ext cx="7924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The PCPI Measurement Set also involves 4 actions which must be completed.  These actions are documented by the provider who completes the Hospital Care Summary </a:t>
            </a:r>
            <a:r>
              <a:rPr lang="en-US" sz="2400" dirty="0">
                <a:solidFill>
                  <a:srgbClr val="000000"/>
                </a:solidFill>
                <a:latin typeface="Calibri" pitchFamily="34" charset="0"/>
                <a:ea typeface="Calibri" pitchFamily="34" charset="0"/>
                <a:cs typeface="Times New Roman" pitchFamily="18" charset="0"/>
              </a:rPr>
              <a:t>by </a:t>
            </a:r>
            <a:r>
              <a:rPr kumimoji="0" lang="en-US" sz="2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entering his/her name and the time and date of completion.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2438400" y="0"/>
            <a:ext cx="6248400" cy="1676400"/>
          </a:xfrm>
        </p:spPr>
        <p:txBody>
          <a:bodyPr>
            <a:noAutofit/>
          </a:bodyPr>
          <a:lstStyle/>
          <a:p>
            <a:pPr eaLnBrk="1" hangingPunct="1"/>
            <a:r>
              <a:rPr lang="en-US" sz="3200" dirty="0"/>
              <a:t>Care Transition Audit</a:t>
            </a:r>
            <a:br>
              <a:rPr lang="en-US" sz="3200" dirty="0"/>
            </a:br>
            <a:r>
              <a:rPr lang="en-US" sz="3200" dirty="0"/>
              <a:t>Publicly reported at </a:t>
            </a:r>
            <a:r>
              <a:rPr lang="en-US" sz="3200" dirty="0">
                <a:hlinkClick r:id="rId3"/>
              </a:rPr>
              <a:t>www.jameslhollymd.com</a:t>
            </a:r>
            <a:r>
              <a:rPr lang="en-US" sz="3200" dirty="0"/>
              <a:t> </a:t>
            </a:r>
          </a:p>
        </p:txBody>
      </p:sp>
      <p:pic>
        <p:nvPicPr>
          <p:cNvPr id="6" name="Picture 2"/>
          <p:cNvPicPr>
            <a:picLocks noChangeAspect="1" noChangeArrowheads="1"/>
          </p:cNvPicPr>
          <p:nvPr/>
        </p:nvPicPr>
        <p:blipFill>
          <a:blip r:embed="rId4" cstate="print"/>
          <a:srcRect/>
          <a:stretch>
            <a:fillRect/>
          </a:stretch>
        </p:blipFill>
        <p:spPr bwMode="auto">
          <a:xfrm>
            <a:off x="304800" y="1828800"/>
            <a:ext cx="8623884" cy="48339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28FB93-0A08-4E7D-8E63-9EFA29F1E093}"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2438400" y="0"/>
            <a:ext cx="6248400" cy="1676400"/>
          </a:xfrm>
        </p:spPr>
        <p:txBody>
          <a:bodyPr>
            <a:normAutofit/>
          </a:bodyPr>
          <a:lstStyle/>
          <a:p>
            <a:r>
              <a:rPr lang="en-US" sz="3200" dirty="0"/>
              <a:t>Care Transition Audit</a:t>
            </a:r>
            <a:br>
              <a:rPr lang="en-US" sz="3200" dirty="0"/>
            </a:br>
            <a:r>
              <a:rPr lang="en-US" sz="3200" dirty="0"/>
              <a:t>Publicly reported at </a:t>
            </a:r>
            <a:r>
              <a:rPr lang="en-US" sz="3200" dirty="0">
                <a:hlinkClick r:id="rId3"/>
              </a:rPr>
              <a:t>www.jameslhollymd.com</a:t>
            </a:r>
            <a:r>
              <a:rPr lang="en-US" sz="3200" dirty="0"/>
              <a:t> </a:t>
            </a:r>
          </a:p>
        </p:txBody>
      </p:sp>
      <p:pic>
        <p:nvPicPr>
          <p:cNvPr id="2051" name="Picture 3"/>
          <p:cNvPicPr>
            <a:picLocks noChangeAspect="1" noChangeArrowheads="1"/>
          </p:cNvPicPr>
          <p:nvPr/>
        </p:nvPicPr>
        <p:blipFill>
          <a:blip r:embed="rId4" cstate="print"/>
          <a:srcRect/>
          <a:stretch>
            <a:fillRect/>
          </a:stretch>
        </p:blipFill>
        <p:spPr bwMode="auto">
          <a:xfrm>
            <a:off x="152400" y="1857375"/>
            <a:ext cx="8719501" cy="50006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28FB93-0A08-4E7D-8E63-9EFA29F1E093}"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3. Hospital Care Summary &amp; Post-Hospital Plan of Care and Treatment Plan</a:t>
            </a:r>
          </a:p>
        </p:txBody>
      </p:sp>
      <p:sp>
        <p:nvSpPr>
          <p:cNvPr id="3" name="Content Placeholder 2"/>
          <p:cNvSpPr>
            <a:spLocks noGrp="1"/>
          </p:cNvSpPr>
          <p:nvPr>
            <p:ph idx="4294967295"/>
          </p:nvPr>
        </p:nvSpPr>
        <p:spPr>
          <a:xfrm>
            <a:off x="0" y="2057400"/>
            <a:ext cx="8839200" cy="4800600"/>
          </a:xfrm>
        </p:spPr>
        <p:txBody>
          <a:bodyPr>
            <a:normAutofit/>
          </a:bodyPr>
          <a:lstStyle/>
          <a:p>
            <a:pPr marL="914400">
              <a:spcBef>
                <a:spcPts val="0"/>
              </a:spcBef>
              <a:buSzPct val="100000"/>
              <a:buFont typeface="Arial" pitchFamily="34" charset="0"/>
              <a:buChar char="•"/>
            </a:pPr>
            <a:r>
              <a:rPr lang="en-US" sz="2800" dirty="0"/>
              <a:t>At NQF Care Transitions Conference, October, 2010, changed name of “discharge summary.” </a:t>
            </a:r>
          </a:p>
          <a:p>
            <a:pPr marL="914400">
              <a:spcBef>
                <a:spcPts val="0"/>
              </a:spcBef>
              <a:buSzPct val="100000"/>
              <a:buFont typeface="Arial" pitchFamily="34" charset="0"/>
              <a:buChar char="•"/>
            </a:pPr>
            <a:r>
              <a:rPr lang="en-US" sz="2800" dirty="0"/>
              <a:t>Includes follow-up appointments, reconciled medication lists (4 reconciliations: admission, discharge, care coaching call, follow-up appointment), plan of care and treatment plan.</a:t>
            </a:r>
          </a:p>
          <a:p>
            <a:pPr marL="914400">
              <a:spcBef>
                <a:spcPts val="0"/>
              </a:spcBef>
              <a:buSzPct val="100000"/>
              <a:buFont typeface="Arial" pitchFamily="34" charset="0"/>
              <a:buChar char="•"/>
            </a:pPr>
            <a:r>
              <a:rPr lang="en-US" sz="2800" dirty="0"/>
              <a:t>In last 48 months, completed 16,828 discharges.</a:t>
            </a:r>
          </a:p>
          <a:p>
            <a:pPr marL="914400">
              <a:spcBef>
                <a:spcPts val="0"/>
              </a:spcBef>
              <a:buSzPct val="100000"/>
              <a:buFont typeface="Arial" pitchFamily="34" charset="0"/>
              <a:buChar char="•"/>
            </a:pPr>
            <a:r>
              <a:rPr lang="en-US" sz="2800" dirty="0"/>
              <a:t>98.7% of time,  document given to patient, hospital, care giver, nursing home, etc., at discharge.</a:t>
            </a:r>
          </a:p>
          <a:p>
            <a:pPr marL="914400">
              <a:spcBef>
                <a:spcPts val="0"/>
              </a:spcBef>
              <a:buSzPct val="100000"/>
              <a:buFont typeface="Arial" pitchFamily="34" charset="0"/>
              <a:buChar char="•"/>
            </a:pPr>
            <a:r>
              <a:rPr lang="en-US" sz="2800" dirty="0"/>
              <a:t>This is the tool which transfers responsibility for care to the patient.  SETMA calls it </a:t>
            </a:r>
            <a:r>
              <a:rPr lang="en-US" sz="2800" b="1" dirty="0">
                <a:solidFill>
                  <a:srgbClr val="700000"/>
                </a:solidFill>
              </a:rPr>
              <a:t>the Baton</a:t>
            </a:r>
            <a:r>
              <a:rPr lang="en-US" sz="2800" dirty="0"/>
              <a:t>.</a:t>
            </a:r>
          </a:p>
          <a:p>
            <a:pPr marL="692150" indent="-234950">
              <a:buFont typeface="Arial" pitchFamily="34" charset="0"/>
              <a:buChar char="•"/>
            </a:pPr>
            <a:endParaRPr lang="en-US" sz="24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6083" name="Rectangle 3"/>
          <p:cNvSpPr>
            <a:spLocks noChangeArrowheads="1"/>
          </p:cNvSpPr>
          <p:nvPr/>
        </p:nvSpPr>
        <p:spPr bwMode="auto">
          <a:xfrm>
            <a:off x="152400" y="1905000"/>
            <a:ext cx="2971800" cy="4893647"/>
          </a:xfrm>
          <a:prstGeom prst="rect">
            <a:avLst/>
          </a:prstGeom>
          <a:noFill/>
          <a:ln w="9525">
            <a:noFill/>
            <a:miter lim="800000"/>
            <a:headEnd/>
            <a:tailEnd/>
          </a:ln>
        </p:spPr>
        <p:txBody>
          <a:bodyPr>
            <a:spAutoFit/>
          </a:bodyPr>
          <a:lstStyle/>
          <a:p>
            <a:pPr>
              <a:spcAft>
                <a:spcPts val="1000"/>
              </a:spcAft>
            </a:pPr>
            <a:r>
              <a:rPr lang="en-US" sz="2400" dirty="0">
                <a:latin typeface="Calibri" pitchFamily="34" charset="0"/>
              </a:rPr>
              <a:t>This picture is a portrayal of the “plan of care and treatment plan” which is like the “baton” in a relay race.  As in the race, if the “baton” is dropped, or if it is not “passed” in the allotted time, no matter how good the members of the team, the race is lost.</a:t>
            </a:r>
          </a:p>
        </p:txBody>
      </p:sp>
      <p:pic>
        <p:nvPicPr>
          <p:cNvPr id="46084" name="Picture 1" descr="2010-12-20_102357.jpg"/>
          <p:cNvPicPr>
            <a:picLocks noChangeAspect="1" noChangeArrowheads="1"/>
          </p:cNvPicPr>
          <p:nvPr/>
        </p:nvPicPr>
        <p:blipFill>
          <a:blip r:embed="rId3" r:link="rId4" cstate="print"/>
          <a:srcRect/>
          <a:stretch>
            <a:fillRect/>
          </a:stretch>
        </p:blipFill>
        <p:spPr bwMode="auto">
          <a:xfrm>
            <a:off x="3352800" y="1828800"/>
            <a:ext cx="5562600" cy="49450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F28FB93-0A08-4E7D-8E63-9EFA29F1E093}"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7107" name="Rectangle 3"/>
          <p:cNvSpPr>
            <a:spLocks noChangeArrowheads="1"/>
          </p:cNvSpPr>
          <p:nvPr/>
        </p:nvSpPr>
        <p:spPr bwMode="auto">
          <a:xfrm>
            <a:off x="685800" y="2362200"/>
            <a:ext cx="7772400" cy="4781550"/>
          </a:xfrm>
          <a:prstGeom prst="rect">
            <a:avLst/>
          </a:prstGeom>
          <a:noFill/>
          <a:ln w="9525">
            <a:noFill/>
            <a:miter lim="800000"/>
            <a:headEnd/>
            <a:tailEnd/>
          </a:ln>
        </p:spPr>
        <p:txBody>
          <a:bodyPr>
            <a:spAutoFit/>
          </a:bodyPr>
          <a:lstStyle/>
          <a:p>
            <a:pPr>
              <a:spcAft>
                <a:spcPts val="1000"/>
              </a:spcAft>
            </a:pPr>
            <a:r>
              <a:rPr lang="en-US" sz="2400" dirty="0">
                <a:latin typeface="Calibri" pitchFamily="34" charset="0"/>
              </a:rPr>
              <a:t>“The Baton” is the instrument through which responsibility for a patient’s health care is transferred to the patient or family.  Framed copies of this picture hang in the public areas of all SETMA clinics and a poster of it hangs in all 160  examination rooms.   The poster declares:</a:t>
            </a:r>
          </a:p>
          <a:p>
            <a:pPr algn="ctr"/>
            <a:r>
              <a:rPr lang="en-US" sz="2400" b="1" i="1" dirty="0">
                <a:latin typeface="Calibri" pitchFamily="34" charset="0"/>
              </a:rPr>
              <a:t>Firmly in the provider’s hand</a:t>
            </a:r>
          </a:p>
          <a:p>
            <a:pPr algn="ctr"/>
            <a:r>
              <a:rPr lang="en-US" sz="2400" b="1" i="1" dirty="0">
                <a:latin typeface="Calibri" pitchFamily="34" charset="0"/>
              </a:rPr>
              <a:t>--The baton -- the care and treatment plan</a:t>
            </a:r>
          </a:p>
          <a:p>
            <a:pPr algn="ctr"/>
            <a:r>
              <a:rPr lang="en-US" sz="2400" b="1" i="1" dirty="0">
                <a:latin typeface="Calibri" pitchFamily="34" charset="0"/>
              </a:rPr>
              <a:t>Must be confidently and securely grasped by the patient,</a:t>
            </a:r>
          </a:p>
          <a:p>
            <a:pPr algn="ctr"/>
            <a:r>
              <a:rPr lang="en-US" sz="2400" b="1" i="1" dirty="0">
                <a:latin typeface="Calibri" pitchFamily="34" charset="0"/>
              </a:rPr>
              <a:t>If change is to make a difference</a:t>
            </a:r>
          </a:p>
          <a:p>
            <a:pPr algn="ctr"/>
            <a:r>
              <a:rPr lang="en-US" sz="2400" b="1" i="1" dirty="0">
                <a:latin typeface="Calibri" pitchFamily="34" charset="0"/>
              </a:rPr>
              <a:t>8,760 hours a year.</a:t>
            </a:r>
          </a:p>
          <a:p>
            <a:pPr>
              <a:spcAft>
                <a:spcPts val="1000"/>
              </a:spcAft>
            </a:pPr>
            <a:r>
              <a:rPr lang="en-US" sz="2400" dirty="0">
                <a:latin typeface="Calibri" pitchFamily="34" charset="0"/>
              </a:rPr>
              <a:t> </a:t>
            </a:r>
          </a:p>
          <a:p>
            <a:pPr>
              <a:spcAft>
                <a:spcPts val="1000"/>
              </a:spcAft>
            </a:pPr>
            <a:endParaRPr lang="en-US" sz="2400" dirty="0">
              <a:latin typeface="Calibri"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Inpatient Batons</a:t>
            </a:r>
          </a:p>
        </p:txBody>
      </p:sp>
      <p:sp>
        <p:nvSpPr>
          <p:cNvPr id="5" name="Rectangle 4"/>
          <p:cNvSpPr/>
          <p:nvPr/>
        </p:nvSpPr>
        <p:spPr>
          <a:xfrm>
            <a:off x="228600" y="2209800"/>
            <a:ext cx="8153400" cy="5262979"/>
          </a:xfrm>
          <a:prstGeom prst="rect">
            <a:avLst/>
          </a:prstGeom>
        </p:spPr>
        <p:txBody>
          <a:bodyPr wrap="square">
            <a:spAutoFit/>
          </a:bodyPr>
          <a:lstStyle/>
          <a:p>
            <a:pPr marL="339725" indent="-339725">
              <a:buClr>
                <a:schemeClr val="accent1"/>
              </a:buClr>
              <a:buFont typeface="Arial" pitchFamily="34" charset="0"/>
              <a:buChar char="•"/>
            </a:pPr>
            <a:r>
              <a:rPr lang="en-US" sz="2800" dirty="0"/>
              <a:t>The Hospital Admission Plan of Care</a:t>
            </a:r>
          </a:p>
          <a:p>
            <a:pPr marL="339725" indent="-339725">
              <a:buClr>
                <a:schemeClr val="accent1"/>
              </a:buClr>
              <a:buFont typeface="Arial" pitchFamily="34" charset="0"/>
              <a:buChar char="•"/>
            </a:pPr>
            <a:r>
              <a:rPr lang="en-US" sz="2800" dirty="0"/>
              <a:t>The Hospital Care Summary and Post Hospital Plan of Care and Treatment Plan</a:t>
            </a:r>
          </a:p>
          <a:p>
            <a:pPr marL="339725" indent="-339725">
              <a:buClr>
                <a:schemeClr val="accent1"/>
              </a:buClr>
              <a:buFont typeface="Arial" pitchFamily="34" charset="0"/>
              <a:buChar char="•"/>
            </a:pPr>
            <a:r>
              <a:rPr lang="en-US" sz="2800" dirty="0"/>
              <a:t>Post Hospital Plan of Care and Treatment Plan</a:t>
            </a:r>
          </a:p>
          <a:p>
            <a:pPr marL="339725" indent="-339725">
              <a:buClr>
                <a:schemeClr val="accent1"/>
              </a:buClr>
            </a:pPr>
            <a:endParaRPr lang="en-US" sz="1400" dirty="0"/>
          </a:p>
          <a:p>
            <a:pPr marL="339725" indent="-339725">
              <a:buClr>
                <a:schemeClr val="accent1"/>
              </a:buClr>
            </a:pPr>
            <a:r>
              <a:rPr lang="en-US" sz="2800" dirty="0"/>
              <a:t>	The link below is to de-identified examples of these three documents from a real patient here.</a:t>
            </a:r>
          </a:p>
          <a:p>
            <a:pPr marL="339725" indent="-339725">
              <a:buClr>
                <a:schemeClr val="accent1"/>
              </a:buClr>
            </a:pPr>
            <a:endParaRPr lang="en-US" sz="1400" dirty="0"/>
          </a:p>
          <a:p>
            <a:pPr marL="339725" indent="-339725">
              <a:buClr>
                <a:schemeClr val="accent1"/>
              </a:buClr>
            </a:pPr>
            <a:r>
              <a:rPr lang="en-US" sz="2800" dirty="0">
                <a:hlinkClick r:id="rId2"/>
              </a:rPr>
              <a:t>http://www.jameslhollymd.com/Presentations/Transitions-of-Care-Initiative-to-Reduce-Preventable-Readmissions-Institute-for-Healthcare-Improvement</a:t>
            </a:r>
            <a:endParaRPr lang="en-US" sz="2800" dirty="0"/>
          </a:p>
          <a:p>
            <a:pPr marL="339725" indent="-339725">
              <a:buClr>
                <a:schemeClr val="accent1"/>
              </a:buClr>
              <a:buFont typeface="Arial" pitchFamily="34" charset="0"/>
              <a:buChar char="•"/>
            </a:pPr>
            <a:endParaRPr lang="en-US" sz="2800" dirty="0"/>
          </a:p>
          <a:p>
            <a:pPr marL="339725" indent="-339725">
              <a:buClr>
                <a:schemeClr val="accent1"/>
              </a:buClr>
              <a:buFont typeface="Arial" pitchFamily="34" charset="0"/>
              <a:buChar char="•"/>
            </a:pPr>
            <a:endParaRPr lang="en-US" sz="28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r>
              <a:rPr lang="en-US" dirty="0"/>
              <a:t>Hospital Follow-Up Call</a:t>
            </a:r>
          </a:p>
        </p:txBody>
      </p:sp>
      <p:sp>
        <p:nvSpPr>
          <p:cNvPr id="50179" name="Content Placeholder 5"/>
          <p:cNvSpPr>
            <a:spLocks noGrp="1"/>
          </p:cNvSpPr>
          <p:nvPr>
            <p:ph idx="4294967295"/>
          </p:nvPr>
        </p:nvSpPr>
        <p:spPr>
          <a:xfrm>
            <a:off x="0" y="2057400"/>
            <a:ext cx="2743200" cy="4648200"/>
          </a:xfrm>
        </p:spPr>
        <p:txBody>
          <a:bodyPr>
            <a:normAutofit fontScale="55000" lnSpcReduction="20000"/>
          </a:bodyPr>
          <a:lstStyle/>
          <a:p>
            <a:pPr marL="0" indent="0" eaLnBrk="1" hangingPunct="1">
              <a:buFontTx/>
              <a:buNone/>
            </a:pPr>
            <a:r>
              <a:rPr lang="en-US" sz="4000" dirty="0">
                <a:latin typeface="Calibri" pitchFamily="34" charset="0"/>
              </a:rPr>
              <a:t>After the care transition audit is completed and the “baton” document is generated, the provider completes the Hospital-Follow-up-Call template. </a:t>
            </a:r>
          </a:p>
          <a:p>
            <a:pPr marL="0" indent="0" eaLnBrk="1" hangingPunct="1">
              <a:buFontTx/>
              <a:buNone/>
            </a:pPr>
            <a:r>
              <a:rPr lang="en-US" sz="4000" dirty="0">
                <a:latin typeface="Calibri" pitchFamily="34" charset="0"/>
              </a:rPr>
              <a:t> All of the data is automatically entered.  The provider checks off questions to be asked and additional queries to be made and sends the call request.</a:t>
            </a:r>
          </a:p>
          <a:p>
            <a:pPr marL="0" indent="0" eaLnBrk="1" hangingPunct="1">
              <a:buFontTx/>
              <a:buNone/>
            </a:pPr>
            <a:endParaRPr lang="en-US" sz="1800" dirty="0"/>
          </a:p>
        </p:txBody>
      </p:sp>
      <p:pic>
        <p:nvPicPr>
          <p:cNvPr id="50181" name="Picture 3" descr="cid:image003.png@01CBF91D.45854200"/>
          <p:cNvPicPr>
            <a:picLocks noChangeAspect="1" noChangeArrowheads="1"/>
          </p:cNvPicPr>
          <p:nvPr/>
        </p:nvPicPr>
        <p:blipFill>
          <a:blip r:embed="rId3" r:link="rId4" cstate="print"/>
          <a:srcRect/>
          <a:stretch>
            <a:fillRect/>
          </a:stretch>
        </p:blipFill>
        <p:spPr bwMode="auto">
          <a:xfrm>
            <a:off x="2895600" y="1752599"/>
            <a:ext cx="5943600" cy="504245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F28FB93-0A08-4E7D-8E63-9EFA29F1E093}"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eaLnBrk="1" hangingPunct="1"/>
            <a:r>
              <a:rPr lang="en-US" dirty="0"/>
              <a:t>Hospital Follow-Up Call</a:t>
            </a:r>
          </a:p>
        </p:txBody>
      </p:sp>
      <p:sp>
        <p:nvSpPr>
          <p:cNvPr id="5" name="Content Placeholder 4"/>
          <p:cNvSpPr>
            <a:spLocks noGrp="1"/>
          </p:cNvSpPr>
          <p:nvPr>
            <p:ph idx="4294967295"/>
          </p:nvPr>
        </p:nvSpPr>
        <p:spPr>
          <a:xfrm>
            <a:off x="381000" y="2286000"/>
            <a:ext cx="8534400" cy="3840163"/>
          </a:xfrm>
        </p:spPr>
        <p:txBody>
          <a:bodyPr>
            <a:noAutofit/>
          </a:bodyPr>
          <a:lstStyle/>
          <a:p>
            <a:pPr marL="403225" indent="-403225" eaLnBrk="1" hangingPunct="1">
              <a:buSzPct val="100000"/>
              <a:buFont typeface="Arial" charset="0"/>
              <a:buChar char="•"/>
              <a:defRPr/>
            </a:pPr>
            <a:r>
              <a:rPr lang="en-US" sz="2800" dirty="0"/>
              <a:t>During the preparation of the “baton” handoff, the provider  checks off the questions which are to be asked the patient in the follow-up call.  </a:t>
            </a:r>
          </a:p>
          <a:p>
            <a:pPr marL="403225" indent="-403225" eaLnBrk="1" hangingPunct="1">
              <a:buSzPct val="100000"/>
              <a:buFont typeface="Arial" charset="0"/>
              <a:buChar char="•"/>
              <a:defRPr/>
            </a:pPr>
            <a:r>
              <a:rPr lang="en-US" sz="2800" dirty="0"/>
              <a:t>The call order is sent to the Care Coordination Department electronically. The day following discharge, the patient is called.  </a:t>
            </a:r>
          </a:p>
          <a:p>
            <a:pPr marL="403225" indent="-403225" eaLnBrk="1" hangingPunct="1">
              <a:buSzPct val="100000"/>
              <a:buFont typeface="Arial" charset="0"/>
              <a:buChar char="•"/>
              <a:defRPr/>
            </a:pPr>
            <a:r>
              <a:rPr lang="en-US" sz="2800" dirty="0"/>
              <a:t>The call is the beginning of the “</a:t>
            </a:r>
            <a:r>
              <a:rPr lang="en-US" sz="2800" b="1" dirty="0"/>
              <a:t>coaching</a:t>
            </a:r>
            <a:r>
              <a:rPr lang="en-US" sz="2800" dirty="0"/>
              <a:t>” of the patient to help make them successful in the transition from the inpatient setting.  </a:t>
            </a:r>
          </a:p>
          <a:p>
            <a:pPr eaLnBrk="1" hangingPunct="1">
              <a:defRPr/>
            </a:pPr>
            <a:endParaRPr lang="en-US" sz="20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4. Hospital Follow-Up Call</a:t>
            </a:r>
          </a:p>
        </p:txBody>
      </p:sp>
      <p:sp>
        <p:nvSpPr>
          <p:cNvPr id="3" name="Content Placeholder 2"/>
          <p:cNvSpPr>
            <a:spLocks noGrp="1"/>
          </p:cNvSpPr>
          <p:nvPr>
            <p:ph idx="4294967295"/>
          </p:nvPr>
        </p:nvSpPr>
        <p:spPr>
          <a:xfrm>
            <a:off x="0" y="1905000"/>
            <a:ext cx="9144000" cy="4953000"/>
          </a:xfrm>
        </p:spPr>
        <p:txBody>
          <a:bodyPr>
            <a:normAutofit fontScale="85000" lnSpcReduction="20000"/>
          </a:bodyPr>
          <a:lstStyle/>
          <a:p>
            <a:pPr marL="234950" indent="0">
              <a:buNone/>
            </a:pPr>
            <a:endParaRPr lang="en-US" sz="3000" dirty="0"/>
          </a:p>
          <a:p>
            <a:pPr marL="234950" indent="0">
              <a:buNone/>
            </a:pPr>
            <a:r>
              <a:rPr lang="en-US" sz="3000" dirty="0"/>
              <a:t>A 12-30 minute call made by members of SETMA’s Care Coordination Department the day after discharge </a:t>
            </a:r>
          </a:p>
          <a:p>
            <a:pPr marL="692150" indent="-234950">
              <a:spcBef>
                <a:spcPts val="0"/>
              </a:spcBef>
              <a:buFont typeface="Arial" pitchFamily="34" charset="0"/>
              <a:buChar char="•"/>
            </a:pPr>
            <a:endParaRPr lang="en-US" sz="2400" dirty="0"/>
          </a:p>
          <a:p>
            <a:pPr marL="914400">
              <a:spcBef>
                <a:spcPts val="0"/>
              </a:spcBef>
              <a:spcAft>
                <a:spcPts val="1000"/>
              </a:spcAft>
              <a:buFont typeface="Arial" pitchFamily="34" charset="0"/>
              <a:buChar char="•"/>
            </a:pPr>
            <a:r>
              <a:rPr lang="en-US" sz="3000" dirty="0"/>
              <a:t>If after three attempts, contact is not made, a letter is automatically generated for mailing to the patient.</a:t>
            </a:r>
          </a:p>
          <a:p>
            <a:pPr marL="914400">
              <a:spcBef>
                <a:spcPts val="0"/>
              </a:spcBef>
              <a:spcAft>
                <a:spcPts val="1000"/>
              </a:spcAft>
              <a:buFont typeface="Arial" pitchFamily="34" charset="0"/>
              <a:buChar char="•"/>
            </a:pPr>
            <a:r>
              <a:rPr lang="en-US" sz="3000" dirty="0"/>
              <a:t>Additional phone calls, or other interventions can be scheduled by the care coordination department</a:t>
            </a:r>
          </a:p>
          <a:p>
            <a:pPr marL="914400">
              <a:spcBef>
                <a:spcPts val="0"/>
              </a:spcBef>
              <a:spcAft>
                <a:spcPts val="1000"/>
              </a:spcAft>
              <a:buFont typeface="Arial" pitchFamily="34" charset="0"/>
              <a:buChar char="•"/>
            </a:pPr>
            <a:r>
              <a:rPr lang="en-US" sz="3000" dirty="0"/>
              <a:t>Results of the follow-up phone call are sent back to the healthcare provider.</a:t>
            </a:r>
          </a:p>
          <a:p>
            <a:pPr marL="914400">
              <a:spcBef>
                <a:spcPts val="0"/>
              </a:spcBef>
              <a:spcAft>
                <a:spcPts val="1000"/>
              </a:spcAft>
              <a:buFont typeface="Arial" pitchFamily="34" charset="0"/>
              <a:buChar char="•"/>
            </a:pPr>
            <a:r>
              <a:rPr lang="en-US" sz="3000" dirty="0"/>
              <a:t>If problems are discovered, immediate appointment is given or other appropriate intervention is initiated, including a home visit.</a:t>
            </a:r>
          </a:p>
        </p:txBody>
      </p:sp>
      <p:sp>
        <p:nvSpPr>
          <p:cNvPr id="6" name="Slide Number Placeholder 5"/>
          <p:cNvSpPr>
            <a:spLocks noGrp="1"/>
          </p:cNvSpPr>
          <p:nvPr>
            <p:ph type="sldNum" sz="quarter" idx="12"/>
          </p:nvPr>
        </p:nvSpPr>
        <p:spPr/>
        <p:txBody>
          <a:bodyPr/>
          <a:lstStyle/>
          <a:p>
            <a:fld id="{DF28FB93-0A08-4E7D-8E63-9EFA29F1E093}"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5" name="Slide Number Placeholder 4"/>
          <p:cNvSpPr>
            <a:spLocks noGrp="1"/>
          </p:cNvSpPr>
          <p:nvPr>
            <p:ph type="sldNum" sz="quarter" idx="12"/>
          </p:nvPr>
        </p:nvSpPr>
        <p:spPr/>
        <p:txBody>
          <a:bodyPr/>
          <a:lstStyle/>
          <a:p>
            <a:fld id="{DF28FB93-0A08-4E7D-8E63-9EFA29F1E093}" type="slidenum">
              <a:rPr lang="en-US" smtClean="0"/>
              <a:pPr/>
              <a:t>2</a:t>
            </a:fld>
            <a:endParaRPr lang="en-US" dirty="0"/>
          </a:p>
        </p:txBody>
      </p:sp>
      <p:sp>
        <p:nvSpPr>
          <p:cNvPr id="3" name="Content Placeholder 2"/>
          <p:cNvSpPr>
            <a:spLocks noGrp="1"/>
          </p:cNvSpPr>
          <p:nvPr>
            <p:ph idx="4294967295"/>
          </p:nvPr>
        </p:nvSpPr>
        <p:spPr>
          <a:xfrm>
            <a:off x="381000" y="2057400"/>
            <a:ext cx="8229600" cy="4724400"/>
          </a:xfrm>
        </p:spPr>
        <p:txBody>
          <a:bodyPr>
            <a:normAutofit lnSpcReduction="10000"/>
          </a:bodyPr>
          <a:lstStyle/>
          <a:p>
            <a:pPr>
              <a:spcBef>
                <a:spcPts val="0"/>
              </a:spcBef>
              <a:buFont typeface="+mj-lt"/>
              <a:buAutoNum type="arabicPeriod"/>
            </a:pPr>
            <a:r>
              <a:rPr lang="en-US" dirty="0"/>
              <a:t>Medium sized multi-specialty practice in SE Texas</a:t>
            </a:r>
          </a:p>
          <a:p>
            <a:pPr>
              <a:spcBef>
                <a:spcPts val="0"/>
              </a:spcBef>
              <a:buFont typeface="+mj-lt"/>
              <a:buAutoNum type="arabicPeriod"/>
            </a:pPr>
            <a:r>
              <a:rPr lang="en-US" dirty="0"/>
              <a:t>Adopted EMR, March 30, 1998</a:t>
            </a:r>
          </a:p>
          <a:p>
            <a:pPr>
              <a:spcBef>
                <a:spcPts val="0"/>
              </a:spcBef>
              <a:buFont typeface="+mj-lt"/>
              <a:buAutoNum type="arabicPeriod"/>
            </a:pPr>
            <a:r>
              <a:rPr lang="en-US" dirty="0"/>
              <a:t>Saw first patient on EMR, January 26, 1999</a:t>
            </a:r>
          </a:p>
          <a:p>
            <a:pPr>
              <a:spcBef>
                <a:spcPts val="0"/>
              </a:spcBef>
              <a:buFont typeface="+mj-lt"/>
              <a:buAutoNum type="arabicPeriod"/>
            </a:pPr>
            <a:r>
              <a:rPr lang="en-US" dirty="0"/>
              <a:t>Morphed to Electronic Patient Management, May, 1999</a:t>
            </a:r>
          </a:p>
          <a:p>
            <a:pPr>
              <a:spcBef>
                <a:spcPts val="0"/>
              </a:spcBef>
              <a:buFont typeface="+mj-lt"/>
              <a:buAutoNum type="arabicPeriod"/>
            </a:pPr>
            <a:r>
              <a:rPr lang="en-US" dirty="0"/>
              <a:t>First Disease Management Tool deployed, January, 2000</a:t>
            </a:r>
          </a:p>
          <a:p>
            <a:pPr>
              <a:spcBef>
                <a:spcPts val="0"/>
              </a:spcBef>
              <a:buFont typeface="+mj-lt"/>
              <a:buAutoNum type="arabicPeriod"/>
            </a:pPr>
            <a:r>
              <a:rPr lang="en-US" dirty="0"/>
              <a:t>Same EMR data base utilized at all points of service,  October, 2000</a:t>
            </a:r>
          </a:p>
          <a:p>
            <a:pPr>
              <a:spcBef>
                <a:spcPts val="0"/>
              </a:spcBef>
              <a:buFont typeface="+mj-lt"/>
              <a:buAutoNum type="arabicPeriod"/>
            </a:pPr>
            <a:r>
              <a:rPr lang="en-US" dirty="0"/>
              <a:t>HIMSS Davies Award Winner, January, 2005</a:t>
            </a:r>
          </a:p>
          <a:p>
            <a:pPr>
              <a:spcBef>
                <a:spcPts val="0"/>
              </a:spcBef>
              <a:buFont typeface="+mj-lt"/>
              <a:buAutoNum type="arabicPeriod"/>
            </a:pPr>
            <a:r>
              <a:rPr lang="en-US" dirty="0"/>
              <a:t>BI Analytics &amp; Public Reporting, October. 2009</a:t>
            </a:r>
          </a:p>
          <a:p>
            <a:pPr>
              <a:spcBef>
                <a:spcPts val="0"/>
              </a:spcBef>
              <a:buFont typeface="+mj-lt"/>
              <a:buAutoNum type="arabicPeriod"/>
            </a:pPr>
            <a:r>
              <a:rPr lang="en-US" dirty="0"/>
              <a:t>NCQA Tier III Medical Home, July, 2010</a:t>
            </a:r>
          </a:p>
          <a:p>
            <a:pPr>
              <a:spcBef>
                <a:spcPts val="0"/>
              </a:spcBef>
              <a:buFont typeface="+mj-lt"/>
              <a:buAutoNum type="arabicPeriod"/>
            </a:pPr>
            <a:r>
              <a:rPr lang="en-US" dirty="0"/>
              <a:t>NCQA Diabetes Recognition, August, 2010</a:t>
            </a:r>
          </a:p>
          <a:p>
            <a:pPr>
              <a:spcBef>
                <a:spcPts val="0"/>
              </a:spcBef>
              <a:buFont typeface="+mj-lt"/>
              <a:buAutoNum type="arabicPeriod"/>
            </a:pPr>
            <a:r>
              <a:rPr lang="en-US" dirty="0"/>
              <a:t>AAAHC Medical Home &amp; Ambulatory Care, August, 2010</a:t>
            </a:r>
          </a:p>
          <a:p>
            <a:pPr>
              <a:spcBef>
                <a:spcPts val="0"/>
              </a:spcBef>
              <a:buFont typeface="+mj-lt"/>
              <a:buAutoNum type="arabicPeriod"/>
            </a:pPr>
            <a:r>
              <a:rPr lang="en-US" dirty="0"/>
              <a:t>Joslin Diabetes Affiliate, September, 2010</a:t>
            </a:r>
          </a:p>
          <a:p>
            <a:pPr>
              <a:spcBef>
                <a:spcPts val="0"/>
              </a:spcBef>
              <a:buFont typeface="+mj-lt"/>
              <a:buAutoNum type="arabicPeriod"/>
            </a:pPr>
            <a:r>
              <a:rPr lang="en-US" dirty="0"/>
              <a:t>Named one of 30 Exemplary Practices by Robert Wood Johnson Foundation for LEAP Study,  September, 2012</a:t>
            </a:r>
          </a:p>
          <a:p>
            <a:pPr>
              <a:spcBef>
                <a:spcPts val="0"/>
              </a:spcBef>
              <a:buFont typeface="+mj-lt"/>
              <a:buAutoNum type="arabicPeriod"/>
            </a:pPr>
            <a:r>
              <a:rPr lang="en-US" dirty="0"/>
              <a:t>HIMSS 2012 Physician IT Leadership Award, 2012, February, 2013</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Follow-Up Call</a:t>
            </a:r>
          </a:p>
        </p:txBody>
      </p:sp>
      <p:sp>
        <p:nvSpPr>
          <p:cNvPr id="100353" name="Rectangle 1"/>
          <p:cNvSpPr>
            <a:spLocks noChangeArrowheads="1"/>
          </p:cNvSpPr>
          <p:nvPr/>
        </p:nvSpPr>
        <p:spPr bwMode="auto">
          <a:xfrm>
            <a:off x="381000" y="2209801"/>
            <a:ext cx="8305800" cy="4629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39725" marR="0" lvl="0" indent="-339725"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0" i="0" u="none" strike="noStrike" cap="none" normalizeH="0" baseline="0" dirty="0">
                <a:ln>
                  <a:noFill/>
                </a:ln>
                <a:solidFill>
                  <a:srgbClr val="000000"/>
                </a:solidFill>
                <a:effectLst/>
                <a:ea typeface="Calibri" pitchFamily="34" charset="0"/>
                <a:cs typeface="Times New Roman" pitchFamily="18" charset="0"/>
              </a:rPr>
              <a:t>SETMA’s Care Coordination Department is currently completing over 3,300 calls to patients monthly.   Our analytics shows that the patient receiving or not receiving a care coaching call is one of the key predictors for readmission to the hospital.  This includes hospital</a:t>
            </a:r>
            <a:r>
              <a:rPr kumimoji="0" lang="en-US" sz="2400" b="0" i="0" u="none" strike="noStrike" cap="none" normalizeH="0" dirty="0">
                <a:ln>
                  <a:noFill/>
                </a:ln>
                <a:solidFill>
                  <a:srgbClr val="000000"/>
                </a:solidFill>
                <a:effectLst/>
                <a:ea typeface="Calibri" pitchFamily="34" charset="0"/>
                <a:cs typeface="Times New Roman" pitchFamily="18" charset="0"/>
              </a:rPr>
              <a:t> and clinic follow-up calls, missed appointment calls and follow-up calls generated by the department itself.</a:t>
            </a:r>
          </a:p>
          <a:p>
            <a:pPr marL="339725" marR="0" lvl="0" indent="-339725"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endParaRPr lang="en-US" sz="2400" baseline="0" dirty="0">
              <a:solidFill>
                <a:srgbClr val="000000"/>
              </a:solidFill>
              <a:cs typeface="Times New Roman" pitchFamily="18" charset="0"/>
            </a:endParaRPr>
          </a:p>
          <a:p>
            <a:pPr marL="339725" marR="0" lvl="0" indent="-339725" algn="l" defTabSz="914400" rtl="0" eaLnBrk="1" fontAlgn="base" latinLnBrk="0" hangingPunct="1">
              <a:lnSpc>
                <a:spcPct val="100000"/>
              </a:lnSpc>
              <a:spcBef>
                <a:spcPct val="0"/>
              </a:spcBef>
              <a:spcAft>
                <a:spcPct val="0"/>
              </a:spcAft>
              <a:buClr>
                <a:schemeClr val="accent1"/>
              </a:buClr>
              <a:buSzTx/>
              <a:buFont typeface="Arial" pitchFamily="34" charset="0"/>
              <a:buChar char="•"/>
              <a:tabLst/>
            </a:pPr>
            <a:r>
              <a:rPr kumimoji="0" lang="en-US" sz="2400" b="1" i="0" u="none" strike="noStrike" cap="none" normalizeH="0" dirty="0">
                <a:ln>
                  <a:noFill/>
                </a:ln>
                <a:solidFill>
                  <a:srgbClr val="000000"/>
                </a:solidFill>
                <a:effectLst/>
                <a:cs typeface="Times New Roman" pitchFamily="18" charset="0"/>
              </a:rPr>
              <a:t>Monthly, SETMA closes our offices for one-half day </a:t>
            </a:r>
            <a:r>
              <a:rPr kumimoji="0" lang="en-US" sz="2400" b="0" i="0" u="none" strike="noStrike" cap="none" normalizeH="0" dirty="0">
                <a:ln>
                  <a:noFill/>
                </a:ln>
                <a:solidFill>
                  <a:srgbClr val="000000"/>
                </a:solidFill>
                <a:effectLst/>
                <a:cs typeface="Times New Roman" pitchFamily="18" charset="0"/>
              </a:rPr>
              <a:t>during which time all providers meet for training and review of performance.  In those meetings, we have reviewed many IHI papers on Care Transitions</a:t>
            </a:r>
            <a:r>
              <a:rPr kumimoji="0" lang="en-US" sz="2800" b="0" i="0" u="none" strike="noStrike" cap="none" normalizeH="0" dirty="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Follow-Up Calls</a:t>
            </a:r>
          </a:p>
        </p:txBody>
      </p:sp>
      <p:sp>
        <p:nvSpPr>
          <p:cNvPr id="3" name="Content Placeholder 2"/>
          <p:cNvSpPr>
            <a:spLocks noGrp="1"/>
          </p:cNvSpPr>
          <p:nvPr>
            <p:ph idx="4294967295"/>
          </p:nvPr>
        </p:nvSpPr>
        <p:spPr>
          <a:xfrm>
            <a:off x="304800" y="2286000"/>
            <a:ext cx="8839200" cy="3840163"/>
          </a:xfrm>
        </p:spPr>
        <p:txBody>
          <a:bodyPr>
            <a:noAutofit/>
          </a:bodyPr>
          <a:lstStyle/>
          <a:p>
            <a:pPr>
              <a:buSzPct val="100000"/>
              <a:buFont typeface="Arial" pitchFamily="34" charset="0"/>
              <a:buChar char="•"/>
            </a:pPr>
            <a:r>
              <a:rPr lang="en-US" sz="2800" dirty="0"/>
              <a:t>In the first quarter of 2013, SETMA’s Care Coordination department received 1,687 hospital follow-up calls to complete.</a:t>
            </a:r>
          </a:p>
          <a:p>
            <a:pPr>
              <a:buSzPct val="100000"/>
              <a:buFont typeface="Arial" pitchFamily="34" charset="0"/>
              <a:buChar char="•"/>
            </a:pPr>
            <a:r>
              <a:rPr lang="en-US" sz="2800" b="1" i="1" u="sng" dirty="0"/>
              <a:t>All</a:t>
            </a:r>
            <a:r>
              <a:rPr lang="en-US" sz="2800" dirty="0"/>
              <a:t>  calls were completed within one day of discharge.  </a:t>
            </a:r>
          </a:p>
          <a:p>
            <a:pPr>
              <a:buSzPct val="100000"/>
              <a:buFont typeface="Arial" pitchFamily="34" charset="0"/>
              <a:buChar char="•"/>
            </a:pPr>
            <a:r>
              <a:rPr lang="en-US" sz="2800" dirty="0"/>
              <a:t>Patients discharged on a Friday were called the </a:t>
            </a:r>
            <a:r>
              <a:rPr lang="en-US" sz="2800" b="1" i="1" u="sng" dirty="0"/>
              <a:t>same</a:t>
            </a:r>
            <a:r>
              <a:rPr lang="en-US" sz="2800" dirty="0"/>
              <a:t> day if they were discharged before 11:30 AM or the next business day if they were discharged after 11:30 AM.</a:t>
            </a:r>
          </a:p>
        </p:txBody>
      </p:sp>
      <p:sp>
        <p:nvSpPr>
          <p:cNvPr id="4" name="Slide Number Placeholder 3"/>
          <p:cNvSpPr>
            <a:spLocks noGrp="1"/>
          </p:cNvSpPr>
          <p:nvPr>
            <p:ph type="sldNum" sz="quarter" idx="12"/>
          </p:nvPr>
        </p:nvSpPr>
        <p:spPr/>
        <p:txBody>
          <a:bodyPr/>
          <a:lstStyle/>
          <a:p>
            <a:fld id="{DF28FB93-0A08-4E7D-8E63-9EFA29F1E093}"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Follow-Up Calls</a:t>
            </a:r>
          </a:p>
        </p:txBody>
      </p:sp>
      <p:sp>
        <p:nvSpPr>
          <p:cNvPr id="3" name="Content Placeholder 2"/>
          <p:cNvSpPr>
            <a:spLocks noGrp="1"/>
          </p:cNvSpPr>
          <p:nvPr>
            <p:ph idx="4294967295"/>
          </p:nvPr>
        </p:nvSpPr>
        <p:spPr>
          <a:xfrm>
            <a:off x="304800" y="2057400"/>
            <a:ext cx="8382000" cy="4068763"/>
          </a:xfrm>
        </p:spPr>
        <p:txBody>
          <a:bodyPr>
            <a:noAutofit/>
          </a:bodyPr>
          <a:lstStyle/>
          <a:p>
            <a:pPr>
              <a:buSzPct val="100000"/>
              <a:buNone/>
            </a:pPr>
            <a:r>
              <a:rPr lang="en-US" sz="2400" dirty="0"/>
              <a:t>The Care Coordination member making the coaching call</a:t>
            </a:r>
          </a:p>
          <a:p>
            <a:pPr lvl="1">
              <a:buClr>
                <a:schemeClr val="accent1"/>
              </a:buClr>
              <a:buSzPct val="100000"/>
              <a:buFont typeface="Arial" pitchFamily="34" charset="0"/>
              <a:buChar char="•"/>
            </a:pPr>
            <a:r>
              <a:rPr lang="en-US" sz="2400" dirty="0"/>
              <a:t>Verifies that the patient is aware of all follow-up appointments</a:t>
            </a:r>
          </a:p>
          <a:p>
            <a:pPr lvl="1">
              <a:buClr>
                <a:schemeClr val="accent1"/>
              </a:buClr>
              <a:buSzPct val="100000"/>
              <a:buFont typeface="Arial" pitchFamily="34" charset="0"/>
              <a:buChar char="•"/>
            </a:pPr>
            <a:r>
              <a:rPr lang="en-US" sz="2400" dirty="0"/>
              <a:t>Verifies that the patient has transportation to keep follow-up appointments and arranges transportation if necessary</a:t>
            </a:r>
          </a:p>
          <a:p>
            <a:pPr lvl="1">
              <a:buClr>
                <a:schemeClr val="accent1"/>
              </a:buClr>
              <a:buSzPct val="100000"/>
              <a:buFont typeface="Arial" pitchFamily="34" charset="0"/>
              <a:buChar char="•"/>
            </a:pPr>
            <a:r>
              <a:rPr lang="en-US" sz="2400" dirty="0"/>
              <a:t>Reviews medications with the patients to ensure patients have started all new medications and stopped any </a:t>
            </a:r>
            <a:r>
              <a:rPr lang="en-US" dirty="0"/>
              <a:t>medications which were discontinued</a:t>
            </a:r>
          </a:p>
          <a:p>
            <a:pPr lvl="1">
              <a:buClr>
                <a:schemeClr val="accent1"/>
              </a:buClr>
              <a:buSzPct val="100000"/>
              <a:buFont typeface="Arial" pitchFamily="34" charset="0"/>
              <a:buChar char="•"/>
            </a:pPr>
            <a:r>
              <a:rPr lang="en-US" sz="2400" dirty="0"/>
              <a:t>Ensures the patient has the support system in place to access care</a:t>
            </a:r>
          </a:p>
          <a:p>
            <a:pPr lvl="1">
              <a:buClr>
                <a:schemeClr val="accent1"/>
              </a:buClr>
              <a:buSzPct val="100000"/>
              <a:buFont typeface="Arial" pitchFamily="34" charset="0"/>
              <a:buChar char="•"/>
            </a:pPr>
            <a:endParaRPr lang="en-US" sz="1800" dirty="0"/>
          </a:p>
          <a:p>
            <a:pPr lvl="1">
              <a:buClr>
                <a:schemeClr val="accent1"/>
              </a:buClr>
              <a:buSzPct val="100000"/>
              <a:buFont typeface="Arial" pitchFamily="34" charset="0"/>
              <a:buChar char="•"/>
            </a:pPr>
            <a:endParaRPr lang="en-US" sz="18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Hospital Follow-Up Calls</a:t>
            </a:r>
          </a:p>
        </p:txBody>
      </p:sp>
      <p:sp>
        <p:nvSpPr>
          <p:cNvPr id="3" name="Content Placeholder 2"/>
          <p:cNvSpPr>
            <a:spLocks noGrp="1"/>
          </p:cNvSpPr>
          <p:nvPr>
            <p:ph idx="4294967295"/>
          </p:nvPr>
        </p:nvSpPr>
        <p:spPr>
          <a:xfrm>
            <a:off x="381000" y="2286000"/>
            <a:ext cx="8763000" cy="3840163"/>
          </a:xfrm>
        </p:spPr>
        <p:txBody>
          <a:bodyPr/>
          <a:lstStyle/>
          <a:p>
            <a:pPr>
              <a:buSzPct val="100000"/>
              <a:buFont typeface="Arial" pitchFamily="34" charset="0"/>
              <a:buChar char="•"/>
            </a:pPr>
            <a:r>
              <a:rPr lang="en-US" sz="2800" dirty="0"/>
              <a:t>Of the 1,687 follow-up call referrals that were completed in the first quarter of 2013, 556 were for patients considered “high-risk” for readmission.</a:t>
            </a:r>
          </a:p>
          <a:p>
            <a:pPr>
              <a:buSzPct val="100000"/>
              <a:buFont typeface="Arial" pitchFamily="34" charset="0"/>
              <a:buChar char="•"/>
            </a:pPr>
            <a:r>
              <a:rPr lang="en-US" sz="2800" dirty="0"/>
              <a:t>Those high-risk patients, each received a </a:t>
            </a:r>
            <a:r>
              <a:rPr lang="en-US" sz="2800" b="1" i="1" u="sng" dirty="0"/>
              <a:t>second</a:t>
            </a:r>
            <a:r>
              <a:rPr lang="en-US" sz="2800" dirty="0"/>
              <a:t> care coaching within three to five days after the first call.</a:t>
            </a:r>
          </a:p>
          <a:p>
            <a:pPr>
              <a:buSzPct val="100000"/>
              <a:buFont typeface="Arial" pitchFamily="34" charset="0"/>
              <a:buChar char="•"/>
            </a:pPr>
            <a:r>
              <a:rPr lang="en-US" sz="2800" dirty="0"/>
              <a:t>They also were placed in a 10-step program described below. </a:t>
            </a:r>
          </a:p>
        </p:txBody>
      </p:sp>
      <p:sp>
        <p:nvSpPr>
          <p:cNvPr id="4" name="Slide Number Placeholder 3"/>
          <p:cNvSpPr>
            <a:spLocks noGrp="1"/>
          </p:cNvSpPr>
          <p:nvPr>
            <p:ph type="sldNum" sz="quarter" idx="12"/>
          </p:nvPr>
        </p:nvSpPr>
        <p:spPr/>
        <p:txBody>
          <a:bodyPr/>
          <a:lstStyle/>
          <a:p>
            <a:fld id="{DF28FB93-0A08-4E7D-8E63-9EFA29F1E093}"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5. Follow-Up Visit with Primary Care Provider</a:t>
            </a:r>
          </a:p>
        </p:txBody>
      </p:sp>
      <p:sp>
        <p:nvSpPr>
          <p:cNvPr id="3" name="Content Placeholder 2"/>
          <p:cNvSpPr>
            <a:spLocks noGrp="1"/>
          </p:cNvSpPr>
          <p:nvPr>
            <p:ph idx="4294967295"/>
          </p:nvPr>
        </p:nvSpPr>
        <p:spPr>
          <a:xfrm>
            <a:off x="0" y="1828800"/>
            <a:ext cx="8458200" cy="5029200"/>
          </a:xfrm>
        </p:spPr>
        <p:txBody>
          <a:bodyPr>
            <a:normAutofit fontScale="92500" lnSpcReduction="10000"/>
          </a:bodyPr>
          <a:lstStyle/>
          <a:p>
            <a:pPr marL="692150" indent="-234950">
              <a:buFont typeface="Arial" pitchFamily="34" charset="0"/>
              <a:buChar char="•"/>
            </a:pPr>
            <a:endParaRPr lang="en-US" sz="2800" dirty="0"/>
          </a:p>
          <a:p>
            <a:pPr marL="796925" indent="-339725">
              <a:spcBef>
                <a:spcPts val="0"/>
              </a:spcBef>
              <a:spcAft>
                <a:spcPts val="1000"/>
              </a:spcAft>
              <a:buFont typeface="Arial" pitchFamily="34" charset="0"/>
              <a:buChar char="•"/>
            </a:pPr>
            <a:r>
              <a:rPr lang="en-US" sz="2400" dirty="0"/>
              <a:t>Care Transition is not complete until the patient is seen by his/her primary care physician within 2-4 days</a:t>
            </a:r>
          </a:p>
          <a:p>
            <a:pPr marL="796925" indent="-339725">
              <a:spcBef>
                <a:spcPts val="0"/>
              </a:spcBef>
              <a:spcAft>
                <a:spcPts val="1000"/>
              </a:spcAft>
              <a:buFont typeface="Arial" pitchFamily="34" charset="0"/>
              <a:buChar char="•"/>
            </a:pPr>
            <a:r>
              <a:rPr lang="en-US" sz="2400" dirty="0"/>
              <a:t>If patient misses follow-up appointment they are immediately contacted by Care Coordination.  An automated report is prepared daily for all patients missing important visits, including hospital follow-up visits.</a:t>
            </a:r>
          </a:p>
          <a:p>
            <a:pPr marL="796925" indent="-339725">
              <a:spcBef>
                <a:spcPts val="0"/>
              </a:spcBef>
              <a:spcAft>
                <a:spcPts val="1000"/>
              </a:spcAft>
              <a:buFont typeface="Arial" pitchFamily="34" charset="0"/>
              <a:buChar char="•"/>
            </a:pPr>
            <a:r>
              <a:rPr lang="en-US" sz="2400" b="1" dirty="0"/>
              <a:t>Two things appear to contribute to improvement in re-hospitalization rates</a:t>
            </a:r>
            <a:r>
              <a:rPr lang="en-US" sz="2400" dirty="0"/>
              <a:t>:  coaching call and timely follow-up visit.</a:t>
            </a:r>
          </a:p>
          <a:p>
            <a:pPr marL="796925" indent="-339725">
              <a:spcBef>
                <a:spcPts val="0"/>
              </a:spcBef>
              <a:spcAft>
                <a:spcPts val="1000"/>
              </a:spcAft>
              <a:buFont typeface="Arial" pitchFamily="34" charset="0"/>
              <a:buChar char="•"/>
            </a:pPr>
            <a:r>
              <a:rPr lang="en-US" sz="2400" dirty="0"/>
              <a:t>If patient is vulnerable, a call from the primary care physician can be made before the first visit, or an RN or MSW home visit can be made.</a:t>
            </a:r>
          </a:p>
          <a:p>
            <a:pPr marL="796925" indent="-339725">
              <a:spcBef>
                <a:spcPts val="0"/>
              </a:spcBef>
              <a:spcAft>
                <a:spcPts val="1000"/>
              </a:spcAft>
              <a:buFont typeface="Arial" pitchFamily="34" charset="0"/>
              <a:buChar char="•"/>
            </a:pPr>
            <a:r>
              <a:rPr lang="en-US" sz="2400" dirty="0"/>
              <a:t>If the appointment was missed due to a barrier to care, the Care Coordination Department can intervene and get the patient seen.</a:t>
            </a:r>
          </a:p>
          <a:p>
            <a:pPr marL="796925" indent="-339725">
              <a:spcBef>
                <a:spcPts val="0"/>
              </a:spcBef>
              <a:spcAft>
                <a:spcPts val="1000"/>
              </a:spcAft>
              <a:buFont typeface="Arial" pitchFamily="34" charset="0"/>
              <a:buChar char="•"/>
            </a:pPr>
            <a:endParaRPr lang="en-US" sz="24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Intermission</a:t>
            </a:r>
          </a:p>
        </p:txBody>
      </p:sp>
      <p:sp>
        <p:nvSpPr>
          <p:cNvPr id="99329" name="Rectangle 1"/>
          <p:cNvSpPr>
            <a:spLocks noChangeArrowheads="1"/>
          </p:cNvSpPr>
          <p:nvPr/>
        </p:nvSpPr>
        <p:spPr bwMode="auto">
          <a:xfrm>
            <a:off x="1219200" y="3230940"/>
            <a:ext cx="6400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If there are any questions about the material we have covered thus far, we can take them now.</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Hospital Care Summary</a:t>
            </a:r>
            <a:br>
              <a:rPr lang="en-US" dirty="0"/>
            </a:br>
            <a:r>
              <a:rPr lang="en-US" dirty="0"/>
              <a:t>Risk of Readmission </a:t>
            </a:r>
          </a:p>
        </p:txBody>
      </p:sp>
      <p:pic>
        <p:nvPicPr>
          <p:cNvPr id="1026" name="Picture 2"/>
          <p:cNvPicPr>
            <a:picLocks noChangeAspect="1" noChangeArrowheads="1"/>
          </p:cNvPicPr>
          <p:nvPr/>
        </p:nvPicPr>
        <p:blipFill>
          <a:blip r:embed="rId2" cstate="print"/>
          <a:srcRect/>
          <a:stretch>
            <a:fillRect/>
          </a:stretch>
        </p:blipFill>
        <p:spPr bwMode="auto">
          <a:xfrm>
            <a:off x="1371600" y="1748118"/>
            <a:ext cx="6096000" cy="510988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F28FB93-0A08-4E7D-8E63-9EFA29F1E093}"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dirty="0"/>
              <a:t>Managing High Risk Patients</a:t>
            </a:r>
          </a:p>
        </p:txBody>
      </p:sp>
      <p:sp>
        <p:nvSpPr>
          <p:cNvPr id="37891" name="Content Placeholder 2"/>
          <p:cNvSpPr>
            <a:spLocks noGrp="1"/>
          </p:cNvSpPr>
          <p:nvPr>
            <p:ph idx="4294967295"/>
          </p:nvPr>
        </p:nvSpPr>
        <p:spPr>
          <a:xfrm>
            <a:off x="304800" y="2133600"/>
            <a:ext cx="8305800" cy="4724400"/>
          </a:xfrm>
        </p:spPr>
        <p:txBody>
          <a:bodyPr>
            <a:noAutofit/>
          </a:bodyPr>
          <a:lstStyle/>
          <a:p>
            <a:pPr marL="574675" indent="-463550" eaLnBrk="1" hangingPunct="1">
              <a:buSzPct val="100000"/>
              <a:buFont typeface="Arial" pitchFamily="34" charset="0"/>
              <a:buChar char="•"/>
            </a:pPr>
            <a:r>
              <a:rPr lang="en-US" sz="2800" dirty="0"/>
              <a:t>When SETMA first began stratifying risk of readmission, we included so many elements, </a:t>
            </a:r>
            <a:r>
              <a:rPr lang="en-US" sz="2800" b="1" dirty="0"/>
              <a:t>ALL</a:t>
            </a:r>
            <a:r>
              <a:rPr lang="en-US" sz="2800" dirty="0"/>
              <a:t> patients were determined to be at high risk.</a:t>
            </a:r>
          </a:p>
          <a:p>
            <a:pPr marL="574675" indent="-463550" eaLnBrk="1" hangingPunct="1">
              <a:buSzPct val="100000"/>
              <a:buFont typeface="Arial" pitchFamily="34" charset="0"/>
              <a:buChar char="•"/>
            </a:pPr>
            <a:r>
              <a:rPr lang="en-US" sz="2800" dirty="0"/>
              <a:t>SETMA is designing a “predictive model” for identifying patients at high risk for readmissions and instituting the above plan for interdicting a readmission.  This is an attempt to quantify the most effective opportunities for decreasing preventable readmissions.</a:t>
            </a:r>
          </a:p>
          <a:p>
            <a:pPr marL="111125" indent="0" eaLnBrk="1" hangingPunct="1">
              <a:buNone/>
            </a:pPr>
            <a:r>
              <a:rPr lang="en-US" sz="2400" dirty="0"/>
              <a:t>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Readmission Risk</a:t>
            </a:r>
          </a:p>
        </p:txBody>
      </p:sp>
      <p:sp>
        <p:nvSpPr>
          <p:cNvPr id="3" name="Slide Number Placeholder 2"/>
          <p:cNvSpPr>
            <a:spLocks noGrp="1"/>
          </p:cNvSpPr>
          <p:nvPr>
            <p:ph type="sldNum" sz="quarter" idx="12"/>
          </p:nvPr>
        </p:nvSpPr>
        <p:spPr/>
        <p:txBody>
          <a:bodyPr/>
          <a:lstStyle/>
          <a:p>
            <a:fld id="{DF28FB93-0A08-4E7D-8E63-9EFA29F1E093}" type="slidenum">
              <a:rPr lang="en-US" smtClean="0"/>
              <a:pPr/>
              <a:t>28</a:t>
            </a:fld>
            <a:endParaRPr lang="en-US" dirty="0"/>
          </a:p>
        </p:txBody>
      </p:sp>
      <p:sp>
        <p:nvSpPr>
          <p:cNvPr id="4" name="Content Placeholder 3"/>
          <p:cNvSpPr>
            <a:spLocks noGrp="1"/>
          </p:cNvSpPr>
          <p:nvPr>
            <p:ph idx="4294967295"/>
          </p:nvPr>
        </p:nvSpPr>
        <p:spPr>
          <a:xfrm>
            <a:off x="381000" y="2057400"/>
            <a:ext cx="8610600" cy="4068763"/>
          </a:xfrm>
        </p:spPr>
        <p:txBody>
          <a:bodyPr>
            <a:normAutofit fontScale="92500"/>
          </a:bodyPr>
          <a:lstStyle/>
          <a:p>
            <a:pPr marL="0" indent="0">
              <a:buNone/>
            </a:pPr>
            <a:r>
              <a:rPr lang="en-US" sz="2400" dirty="0"/>
              <a:t>We use history of previous hospitalizations to determine a patients risk for readmission.</a:t>
            </a:r>
          </a:p>
          <a:p>
            <a:pPr lvl="1">
              <a:spcBef>
                <a:spcPts val="1000"/>
              </a:spcBef>
              <a:buFont typeface="Arial" pitchFamily="34" charset="0"/>
              <a:buChar char="•"/>
            </a:pPr>
            <a:r>
              <a:rPr lang="en-US" sz="2400" dirty="0"/>
              <a:t>High Risk – 2 or more hospitalizations within the previous 12 months</a:t>
            </a:r>
          </a:p>
          <a:p>
            <a:pPr lvl="1">
              <a:spcBef>
                <a:spcPts val="1000"/>
              </a:spcBef>
              <a:buFont typeface="Arial" pitchFamily="34" charset="0"/>
              <a:buChar char="•"/>
            </a:pPr>
            <a:r>
              <a:rPr lang="en-US" sz="2400" dirty="0"/>
              <a:t>Medium Risk – 1 hospitalization within the previous 12 months</a:t>
            </a:r>
          </a:p>
          <a:p>
            <a:pPr lvl="1">
              <a:spcBef>
                <a:spcPts val="1000"/>
              </a:spcBef>
              <a:buFont typeface="Arial" pitchFamily="34" charset="0"/>
              <a:buChar char="•"/>
            </a:pPr>
            <a:r>
              <a:rPr lang="en-US" sz="2400" dirty="0"/>
              <a:t>Low Risk – No history of hospitalization within the previous 12 months</a:t>
            </a:r>
          </a:p>
          <a:p>
            <a:pPr marL="0" indent="0">
              <a:buNone/>
            </a:pPr>
            <a:r>
              <a:rPr lang="en-US" sz="2400" dirty="0"/>
              <a:t>If necessary, staff can manually elevate the level if they feel a patient has risk factors which place them at a higher risk than designated by the algorithm.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US" dirty="0"/>
              <a:t>Managing High Risk Patients</a:t>
            </a:r>
          </a:p>
        </p:txBody>
      </p:sp>
      <p:sp>
        <p:nvSpPr>
          <p:cNvPr id="33795" name="Content Placeholder 2"/>
          <p:cNvSpPr>
            <a:spLocks noGrp="1"/>
          </p:cNvSpPr>
          <p:nvPr>
            <p:ph idx="4294967295"/>
          </p:nvPr>
        </p:nvSpPr>
        <p:spPr>
          <a:xfrm>
            <a:off x="304800" y="2133600"/>
            <a:ext cx="8534400" cy="4419600"/>
          </a:xfrm>
        </p:spPr>
        <p:txBody>
          <a:bodyPr>
            <a:noAutofit/>
          </a:bodyPr>
          <a:lstStyle/>
          <a:p>
            <a:pPr marL="0" indent="0" eaLnBrk="1" hangingPunct="1">
              <a:buFontTx/>
              <a:buNone/>
            </a:pPr>
            <a:r>
              <a:rPr lang="en-US" sz="2400" dirty="0"/>
              <a:t>When a person is identified as a high risk for readmissions, SETMA’s Department of Care Coordination is alerted. The following ten steps are then instituted:</a:t>
            </a:r>
          </a:p>
          <a:p>
            <a:pPr marL="346075" indent="-234950" eaLnBrk="1" hangingPunct="1">
              <a:buFontTx/>
              <a:buAutoNum type="arabicPeriod"/>
            </a:pPr>
            <a:r>
              <a:rPr lang="en-US" sz="2400" b="1" i="1" dirty="0"/>
              <a:t>Hospital Care Summary and Post Hospital Plan of Care and Treatment Plan</a:t>
            </a:r>
            <a:r>
              <a:rPr lang="en-US" sz="2400" dirty="0"/>
              <a:t> is given to patient, care giver or family member.</a:t>
            </a:r>
          </a:p>
          <a:p>
            <a:pPr marL="346075" indent="-234950" eaLnBrk="1" hangingPunct="1">
              <a:buFontTx/>
              <a:buAutoNum type="arabicPeriod"/>
            </a:pPr>
            <a:r>
              <a:rPr lang="en-US" sz="2400" dirty="0"/>
              <a:t>The post hospital, care coaching call, which is done the day after discharge, goes to the top of the queue for the call – made the day after discharge by SETMA’s Care Coordination Department.  It is a 12-30 minute call.</a:t>
            </a:r>
          </a:p>
        </p:txBody>
      </p:sp>
      <p:sp>
        <p:nvSpPr>
          <p:cNvPr id="5" name="Slide Number Placeholder 4"/>
          <p:cNvSpPr>
            <a:spLocks noGrp="1"/>
          </p:cNvSpPr>
          <p:nvPr>
            <p:ph type="sldNum" sz="quarter" idx="12"/>
          </p:nvPr>
        </p:nvSpPr>
        <p:spPr/>
        <p:txBody>
          <a:bodyPr/>
          <a:lstStyle/>
          <a:p>
            <a:fld id="{DF28FB93-0A08-4E7D-8E63-9EFA29F1E093}"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OBJECTIVEES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3</a:t>
            </a:fld>
            <a:endParaRPr lang="en-US" dirty="0"/>
          </a:p>
        </p:txBody>
      </p:sp>
      <p:sp>
        <p:nvSpPr>
          <p:cNvPr id="3" name="Content Placeholder 2"/>
          <p:cNvSpPr>
            <a:spLocks noGrp="1"/>
          </p:cNvSpPr>
          <p:nvPr>
            <p:ph idx="4294967295"/>
          </p:nvPr>
        </p:nvSpPr>
        <p:spPr>
          <a:xfrm>
            <a:off x="381000" y="2286000"/>
            <a:ext cx="8534400" cy="4572000"/>
          </a:xfrm>
        </p:spPr>
        <p:txBody>
          <a:bodyPr>
            <a:normAutofit fontScale="25000" lnSpcReduction="20000"/>
          </a:bodyPr>
          <a:lstStyle/>
          <a:p>
            <a:pPr>
              <a:lnSpc>
                <a:spcPct val="120000"/>
              </a:lnSpc>
              <a:spcBef>
                <a:spcPts val="0"/>
              </a:spcBef>
              <a:buFont typeface="+mj-lt"/>
              <a:buAutoNum type="arabicPeriod"/>
            </a:pPr>
            <a:r>
              <a:rPr lang="en-US" sz="11200" dirty="0"/>
              <a:t>Examine link between Care Transitions and Readmissions</a:t>
            </a:r>
          </a:p>
          <a:p>
            <a:pPr>
              <a:lnSpc>
                <a:spcPct val="120000"/>
              </a:lnSpc>
              <a:spcBef>
                <a:spcPts val="0"/>
              </a:spcBef>
              <a:buFont typeface="+mj-lt"/>
              <a:buAutoNum type="arabicPeriod"/>
            </a:pPr>
            <a:r>
              <a:rPr lang="en-US" sz="11200" dirty="0"/>
              <a:t>Review SETMA’s Model of Care</a:t>
            </a:r>
          </a:p>
          <a:p>
            <a:pPr>
              <a:lnSpc>
                <a:spcPct val="120000"/>
              </a:lnSpc>
              <a:spcBef>
                <a:spcPts val="0"/>
              </a:spcBef>
              <a:buFont typeface="+mj-lt"/>
              <a:buAutoNum type="arabicPeriod"/>
            </a:pPr>
            <a:r>
              <a:rPr lang="en-US" sz="11200" dirty="0"/>
              <a:t>Review SETMA’s Care Transition</a:t>
            </a:r>
          </a:p>
          <a:p>
            <a:pPr>
              <a:lnSpc>
                <a:spcPct val="120000"/>
              </a:lnSpc>
              <a:spcBef>
                <a:spcPts val="0"/>
              </a:spcBef>
              <a:buFont typeface="+mj-lt"/>
              <a:buAutoNum type="arabicPeriod"/>
            </a:pPr>
            <a:r>
              <a:rPr lang="en-US" sz="11200" dirty="0"/>
              <a:t>Address Risk of Readmission – High Risk</a:t>
            </a:r>
          </a:p>
          <a:p>
            <a:pPr>
              <a:lnSpc>
                <a:spcPct val="120000"/>
              </a:lnSpc>
              <a:spcBef>
                <a:spcPts val="0"/>
              </a:spcBef>
              <a:buFont typeface="+mj-lt"/>
              <a:buAutoNum type="arabicPeriod"/>
            </a:pPr>
            <a:r>
              <a:rPr lang="en-US" sz="11200" dirty="0"/>
              <a:t>BI Analytics to find leverage points for improvement</a:t>
            </a:r>
          </a:p>
          <a:p>
            <a:pPr>
              <a:lnSpc>
                <a:spcPct val="120000"/>
              </a:lnSpc>
              <a:spcBef>
                <a:spcPts val="0"/>
              </a:spcBef>
              <a:buFont typeface="+mj-lt"/>
              <a:buAutoNum type="arabicPeriod"/>
            </a:pPr>
            <a:r>
              <a:rPr lang="en-US" sz="11200" dirty="0"/>
              <a:t>30 Day Readmission Rates</a:t>
            </a:r>
          </a:p>
          <a:p>
            <a:pPr>
              <a:lnSpc>
                <a:spcPct val="120000"/>
              </a:lnSpc>
              <a:spcBef>
                <a:spcPts val="0"/>
              </a:spcBef>
              <a:buFont typeface="+mj-lt"/>
              <a:buAutoNum type="arabicPeriod"/>
            </a:pPr>
            <a:r>
              <a:rPr lang="en-US" sz="11200" dirty="0"/>
              <a:t>Care Coordination and SETMA Foundation</a:t>
            </a:r>
          </a:p>
          <a:p>
            <a:pPr>
              <a:lnSpc>
                <a:spcPct val="120000"/>
              </a:lnSpc>
              <a:spcBef>
                <a:spcPts val="0"/>
              </a:spcBef>
              <a:buFont typeface="+mj-lt"/>
              <a:buAutoNum type="arabicPeriod"/>
            </a:pPr>
            <a:r>
              <a:rPr lang="en-US" sz="11200" dirty="0"/>
              <a:t>Transition of Care Management Codes</a:t>
            </a:r>
          </a:p>
          <a:p>
            <a:pPr>
              <a:lnSpc>
                <a:spcPct val="120000"/>
              </a:lnSpc>
              <a:spcBef>
                <a:spcPts val="0"/>
              </a:spcBef>
              <a:buFont typeface="+mj-lt"/>
              <a:buAutoNum type="arabicPeriod"/>
            </a:pPr>
            <a:r>
              <a:rPr lang="en-US" sz="11200" dirty="0"/>
              <a:t>Appendix – IHI Support: “The Baton”</a:t>
            </a:r>
          </a:p>
          <a:p>
            <a:pPr>
              <a:buFont typeface="+mj-lt"/>
              <a:buAutoNum type="arabicPeriod"/>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dirty="0"/>
              <a:t>Managing High Risk Patients</a:t>
            </a:r>
          </a:p>
        </p:txBody>
      </p:sp>
      <p:sp>
        <p:nvSpPr>
          <p:cNvPr id="34819" name="Content Placeholder 2"/>
          <p:cNvSpPr>
            <a:spLocks noGrp="1"/>
          </p:cNvSpPr>
          <p:nvPr>
            <p:ph idx="4294967295"/>
          </p:nvPr>
        </p:nvSpPr>
        <p:spPr>
          <a:xfrm>
            <a:off x="533400" y="2286000"/>
            <a:ext cx="8153400" cy="3840163"/>
          </a:xfrm>
        </p:spPr>
        <p:txBody>
          <a:bodyPr>
            <a:normAutofit fontScale="92500" lnSpcReduction="10000"/>
          </a:bodyPr>
          <a:lstStyle/>
          <a:p>
            <a:pPr marL="514350" indent="-514350" eaLnBrk="1" hangingPunct="1">
              <a:buFontTx/>
              <a:buAutoNum type="arabicPeriod" startAt="3"/>
            </a:pPr>
            <a:r>
              <a:rPr lang="en-US" sz="2800" dirty="0"/>
              <a:t>Medication reconciliation is done at the time of discharge, is repeated in the care coordination call the day after discharge and is repeated at the follow-up visit in the clinic. </a:t>
            </a:r>
          </a:p>
          <a:p>
            <a:pPr marL="514350" indent="-514350" eaLnBrk="1" hangingPunct="1">
              <a:buFontTx/>
              <a:buAutoNum type="arabicPeriod" startAt="3"/>
            </a:pPr>
            <a:r>
              <a:rPr lang="en-US" sz="2800" dirty="0"/>
              <a:t>MSW makes a home visit for need evaluation, including barriers and social needs for those who are socially isolated. </a:t>
            </a:r>
          </a:p>
          <a:p>
            <a:pPr marL="514350" indent="-514350" eaLnBrk="1" hangingPunct="1">
              <a:buFontTx/>
              <a:buAutoNum type="arabicPeriod" startAt="3"/>
            </a:pPr>
            <a:r>
              <a:rPr lang="en-US" sz="2800" dirty="0"/>
              <a:t>A clinic follow-up visit within two days for those at high risk for readmission.</a:t>
            </a:r>
          </a:p>
          <a:p>
            <a:pPr marL="514350" indent="-514350" eaLnBrk="1" hangingPunct="1">
              <a:buFontTx/>
              <a:buAutoNum type="arabicPeriod" startAt="3"/>
            </a:pPr>
            <a:endParaRPr lang="en-US" sz="2400" dirty="0"/>
          </a:p>
          <a:p>
            <a:pPr marL="514350" indent="-514350" eaLnBrk="1" hangingPunct="1"/>
            <a:endParaRPr lang="en-US" sz="2400" dirty="0"/>
          </a:p>
          <a:p>
            <a:pPr marL="514350" indent="-514350" eaLnBrk="1" hangingPunct="1"/>
            <a:endParaRPr lang="en-US" sz="24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eaLnBrk="1" hangingPunct="1"/>
            <a:r>
              <a:rPr lang="en-US" dirty="0"/>
              <a:t>Managing High Risk Patients</a:t>
            </a:r>
          </a:p>
        </p:txBody>
      </p:sp>
      <p:sp>
        <p:nvSpPr>
          <p:cNvPr id="35843" name="Content Placeholder 2"/>
          <p:cNvSpPr>
            <a:spLocks noGrp="1"/>
          </p:cNvSpPr>
          <p:nvPr>
            <p:ph idx="4294967295"/>
          </p:nvPr>
        </p:nvSpPr>
        <p:spPr>
          <a:xfrm>
            <a:off x="533400" y="2438400"/>
            <a:ext cx="7772400" cy="3687763"/>
          </a:xfrm>
        </p:spPr>
        <p:txBody>
          <a:bodyPr>
            <a:noAutofit/>
          </a:bodyPr>
          <a:lstStyle/>
          <a:p>
            <a:pPr marL="514350" indent="-514350" eaLnBrk="1" hangingPunct="1">
              <a:buFontTx/>
              <a:buAutoNum type="arabicPeriod" startAt="6"/>
            </a:pPr>
            <a:r>
              <a:rPr lang="en-US" sz="2400" dirty="0"/>
              <a:t>A second care coordination call in four days.</a:t>
            </a:r>
          </a:p>
          <a:p>
            <a:pPr marL="514350" indent="-514350" eaLnBrk="1" hangingPunct="1">
              <a:buFontTx/>
              <a:buAutoNum type="arabicPeriod" startAt="6"/>
            </a:pPr>
            <a:r>
              <a:rPr lang="en-US" sz="2400" dirty="0"/>
              <a:t>Plan of care and treatment plan discussed with patient, family and/or care giver at EVERY visit and a written copy with the patient’s reconciled medication list, follow-up instructions, state of health, and how to access further care needs. </a:t>
            </a:r>
          </a:p>
          <a:p>
            <a:pPr marL="514350" indent="-514350" eaLnBrk="1" hangingPunct="1">
              <a:buFontTx/>
              <a:buAutoNum type="arabicPeriod" startAt="6"/>
            </a:pPr>
            <a:r>
              <a:rPr lang="en-US" sz="2400" dirty="0"/>
              <a:t>MSW documents barriers to care and care coordination department designs a solution for each.</a:t>
            </a:r>
          </a:p>
          <a:p>
            <a:pPr marL="514350" indent="-514350" eaLnBrk="1" hangingPunct="1"/>
            <a:endParaRPr lang="en-US" sz="24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US" dirty="0"/>
              <a:t>Managing High Risk Patients</a:t>
            </a:r>
          </a:p>
        </p:txBody>
      </p:sp>
      <p:sp>
        <p:nvSpPr>
          <p:cNvPr id="36867" name="Content Placeholder 2"/>
          <p:cNvSpPr>
            <a:spLocks noGrp="1"/>
          </p:cNvSpPr>
          <p:nvPr>
            <p:ph idx="4294967295"/>
          </p:nvPr>
        </p:nvSpPr>
        <p:spPr>
          <a:xfrm>
            <a:off x="609600" y="2590800"/>
            <a:ext cx="7696200" cy="3535363"/>
          </a:xfrm>
        </p:spPr>
        <p:txBody>
          <a:bodyPr>
            <a:normAutofit/>
          </a:bodyPr>
          <a:lstStyle/>
          <a:p>
            <a:pPr marL="514350" indent="-514350" eaLnBrk="1" hangingPunct="1">
              <a:buFontTx/>
              <a:buAutoNum type="arabicPeriod" startAt="9"/>
            </a:pPr>
            <a:r>
              <a:rPr lang="en-US" sz="2400" dirty="0"/>
              <a:t>The patient’s end of life choices and code status are discussed and when appropriate hospice is recommended.</a:t>
            </a:r>
          </a:p>
          <a:p>
            <a:pPr marL="514350" indent="-514350" eaLnBrk="1" hangingPunct="1">
              <a:buFontTx/>
              <a:buAutoNum type="arabicPeriod" startAt="9"/>
            </a:pPr>
            <a:endParaRPr lang="en-US" sz="2400" dirty="0"/>
          </a:p>
          <a:p>
            <a:pPr marL="514350" indent="-514350" eaLnBrk="1" hangingPunct="1">
              <a:buFontTx/>
              <a:buAutoNum type="arabicPeriod" startAt="9"/>
            </a:pPr>
            <a:r>
              <a:rPr lang="en-US" sz="2400" dirty="0"/>
              <a:t>Referral to disease management is done when appropriate, along with telehealth monitoring measures. </a:t>
            </a:r>
          </a:p>
          <a:p>
            <a:pPr marL="514350" indent="-514350" eaLnBrk="1" hangingPunct="1"/>
            <a:endParaRPr lang="en-US" sz="24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 -- Leverage Points </a:t>
            </a:r>
          </a:p>
        </p:txBody>
      </p:sp>
      <p:sp>
        <p:nvSpPr>
          <p:cNvPr id="3" name="Rectangle 2"/>
          <p:cNvSpPr/>
          <p:nvPr/>
        </p:nvSpPr>
        <p:spPr>
          <a:xfrm>
            <a:off x="685800" y="2133600"/>
            <a:ext cx="8153400" cy="4616648"/>
          </a:xfrm>
          <a:prstGeom prst="rect">
            <a:avLst/>
          </a:prstGeom>
        </p:spPr>
        <p:txBody>
          <a:bodyPr wrap="square">
            <a:spAutoFit/>
          </a:bodyPr>
          <a:lstStyle/>
          <a:p>
            <a:r>
              <a:rPr lang="en-US" sz="2800" dirty="0"/>
              <a:t>In order to find leverage points for decreasing preventable readmissions, SETMA has deployed a business intelligence software program to contrast and compare patients who are readmitted with those who are not for:</a:t>
            </a:r>
          </a:p>
          <a:p>
            <a:pPr>
              <a:buClr>
                <a:schemeClr val="accent3"/>
              </a:buClr>
              <a:buFont typeface="Arial" pitchFamily="34" charset="0"/>
              <a:buChar char="•"/>
            </a:pPr>
            <a:endParaRPr lang="en-US" sz="1400" dirty="0"/>
          </a:p>
          <a:p>
            <a:pPr marL="1031875" indent="-574675">
              <a:buClr>
                <a:schemeClr val="accent1"/>
              </a:buClr>
              <a:buFont typeface="Arial" pitchFamily="34" charset="0"/>
              <a:buChar char="•"/>
            </a:pPr>
            <a:r>
              <a:rPr lang="en-US" sz="2000" dirty="0"/>
              <a:t>Age</a:t>
            </a:r>
          </a:p>
          <a:p>
            <a:pPr marL="1031875" indent="-574675">
              <a:buClr>
                <a:schemeClr val="accent1"/>
              </a:buClr>
              <a:buFont typeface="Arial" pitchFamily="34" charset="0"/>
              <a:buChar char="•"/>
            </a:pPr>
            <a:r>
              <a:rPr lang="en-US" sz="2000" dirty="0"/>
              <a:t>Gender</a:t>
            </a:r>
          </a:p>
          <a:p>
            <a:pPr marL="1031875" indent="-574675">
              <a:buClr>
                <a:schemeClr val="accent1"/>
              </a:buClr>
              <a:buFont typeface="Arial" pitchFamily="34" charset="0"/>
              <a:buChar char="•"/>
            </a:pPr>
            <a:r>
              <a:rPr lang="en-US" sz="2000" dirty="0"/>
              <a:t>Diagnoses and co morbidities</a:t>
            </a:r>
          </a:p>
          <a:p>
            <a:pPr marL="1031875" indent="-574675">
              <a:buClr>
                <a:schemeClr val="accent1"/>
              </a:buClr>
              <a:buFont typeface="Arial" pitchFamily="34" charset="0"/>
              <a:buChar char="•"/>
            </a:pPr>
            <a:r>
              <a:rPr lang="en-US" sz="2000" dirty="0"/>
              <a:t>Socio-economic circumstances</a:t>
            </a:r>
          </a:p>
          <a:p>
            <a:pPr marL="1031875" indent="-574675">
              <a:buClr>
                <a:schemeClr val="accent1"/>
              </a:buClr>
              <a:buFont typeface="Arial" pitchFamily="34" charset="0"/>
              <a:buChar char="•"/>
            </a:pPr>
            <a:r>
              <a:rPr lang="en-US" sz="2000" dirty="0"/>
              <a:t>Ethnicity</a:t>
            </a:r>
          </a:p>
          <a:p>
            <a:pPr marL="1031875" indent="-574675">
              <a:buClr>
                <a:schemeClr val="accent1"/>
              </a:buClr>
              <a:buFont typeface="Arial" pitchFamily="34" charset="0"/>
              <a:buChar char="•"/>
            </a:pPr>
            <a:r>
              <a:rPr lang="en-US" sz="2000" dirty="0"/>
              <a:t>Follow-up visit within six days or not</a:t>
            </a:r>
          </a:p>
          <a:p>
            <a:pPr marL="1031875" indent="-574675">
              <a:buClr>
                <a:schemeClr val="accent1"/>
              </a:buClr>
              <a:buFont typeface="Arial" pitchFamily="34" charset="0"/>
              <a:buChar char="•"/>
            </a:pPr>
            <a:r>
              <a:rPr lang="en-US" sz="2000" dirty="0"/>
              <a:t>Care Coaching call completed, etc.</a:t>
            </a:r>
          </a:p>
        </p:txBody>
      </p:sp>
      <p:sp>
        <p:nvSpPr>
          <p:cNvPr id="5" name="Slide Number Placeholder 4"/>
          <p:cNvSpPr>
            <a:spLocks noGrp="1"/>
          </p:cNvSpPr>
          <p:nvPr>
            <p:ph type="sldNum" sz="quarter" idx="12"/>
          </p:nvPr>
        </p:nvSpPr>
        <p:spPr/>
        <p:txBody>
          <a:bodyPr/>
          <a:lstStyle/>
          <a:p>
            <a:fld id="{DF28FB93-0A08-4E7D-8E63-9EFA29F1E093}"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Cognos (BI) Analysis</a:t>
            </a:r>
          </a:p>
        </p:txBody>
      </p:sp>
      <p:pic>
        <p:nvPicPr>
          <p:cNvPr id="1026" name="Picture 2"/>
          <p:cNvPicPr>
            <a:picLocks noChangeAspect="1" noChangeArrowheads="1"/>
          </p:cNvPicPr>
          <p:nvPr/>
        </p:nvPicPr>
        <p:blipFill>
          <a:blip r:embed="rId2" cstate="print"/>
          <a:srcRect/>
          <a:stretch>
            <a:fillRect/>
          </a:stretch>
        </p:blipFill>
        <p:spPr bwMode="auto">
          <a:xfrm>
            <a:off x="1447800" y="1752600"/>
            <a:ext cx="6096000" cy="4953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F28FB93-0A08-4E7D-8E63-9EFA29F1E093}"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Cognos (BI) Analysis</a:t>
            </a:r>
          </a:p>
        </p:txBody>
      </p:sp>
      <p:pic>
        <p:nvPicPr>
          <p:cNvPr id="2052" name="Picture 4"/>
          <p:cNvPicPr>
            <a:picLocks noChangeAspect="1" noChangeArrowheads="1"/>
          </p:cNvPicPr>
          <p:nvPr/>
        </p:nvPicPr>
        <p:blipFill>
          <a:blip r:embed="rId2" cstate="print"/>
          <a:srcRect/>
          <a:stretch>
            <a:fillRect/>
          </a:stretch>
        </p:blipFill>
        <p:spPr bwMode="auto">
          <a:xfrm>
            <a:off x="1804035" y="1767840"/>
            <a:ext cx="4977765" cy="265176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828800" y="4419600"/>
            <a:ext cx="4966335" cy="24003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28FB93-0A08-4E7D-8E63-9EFA29F1E093}"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Cognos (BI) Analysis</a:t>
            </a:r>
          </a:p>
        </p:txBody>
      </p:sp>
      <p:pic>
        <p:nvPicPr>
          <p:cNvPr id="3074" name="Picture 2"/>
          <p:cNvPicPr>
            <a:picLocks noChangeAspect="1" noChangeArrowheads="1"/>
          </p:cNvPicPr>
          <p:nvPr/>
        </p:nvPicPr>
        <p:blipFill>
          <a:blip r:embed="rId2" cstate="print"/>
          <a:srcRect/>
          <a:stretch>
            <a:fillRect/>
          </a:stretch>
        </p:blipFill>
        <p:spPr bwMode="auto">
          <a:xfrm>
            <a:off x="1321594" y="1893094"/>
            <a:ext cx="6222206" cy="473630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F28FB93-0A08-4E7D-8E63-9EFA29F1E093}"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SETMA &amp; Baptist Hospital</a:t>
            </a:r>
          </a:p>
        </p:txBody>
      </p:sp>
      <p:sp>
        <p:nvSpPr>
          <p:cNvPr id="3" name="Content Placeholder 2"/>
          <p:cNvSpPr>
            <a:spLocks noGrp="1"/>
          </p:cNvSpPr>
          <p:nvPr>
            <p:ph idx="4294967295"/>
          </p:nvPr>
        </p:nvSpPr>
        <p:spPr>
          <a:xfrm>
            <a:off x="381000" y="2560637"/>
            <a:ext cx="8458200" cy="3840163"/>
          </a:xfrm>
        </p:spPr>
        <p:txBody>
          <a:bodyPr>
            <a:normAutofit/>
          </a:bodyPr>
          <a:lstStyle/>
          <a:p>
            <a:pPr>
              <a:buSzPct val="100000"/>
              <a:buFont typeface="Arial" pitchFamily="34" charset="0"/>
              <a:buChar char="•"/>
            </a:pPr>
            <a:r>
              <a:rPr lang="en-US" sz="2800" dirty="0"/>
              <a:t>At any given time, SETMA manages 20-40% of the inpatient census at Baptist Hospital.</a:t>
            </a:r>
          </a:p>
          <a:p>
            <a:pPr>
              <a:buSzPct val="100000"/>
              <a:buFont typeface="Arial" pitchFamily="34" charset="0"/>
              <a:buChar char="•"/>
            </a:pPr>
            <a:r>
              <a:rPr lang="en-US" sz="2800" dirty="0"/>
              <a:t>The average daily census for Baptist Hospital is 250-300 patients.</a:t>
            </a:r>
          </a:p>
          <a:p>
            <a:pPr>
              <a:buSzPct val="100000"/>
              <a:buFont typeface="Arial" pitchFamily="34" charset="0"/>
              <a:buChar char="•"/>
            </a:pPr>
            <a:r>
              <a:rPr lang="en-US" sz="2800" dirty="0"/>
              <a:t>In addition to managing the patients assigned to us, we also care for 25% of the indigent, uninsured and unassigned patients in Baptist Hospital.</a:t>
            </a:r>
          </a:p>
        </p:txBody>
      </p:sp>
      <p:sp>
        <p:nvSpPr>
          <p:cNvPr id="4" name="Slide Number Placeholder 3"/>
          <p:cNvSpPr>
            <a:spLocks noGrp="1"/>
          </p:cNvSpPr>
          <p:nvPr>
            <p:ph type="sldNum" sz="quarter" idx="12"/>
          </p:nvPr>
        </p:nvSpPr>
        <p:spPr/>
        <p:txBody>
          <a:bodyPr/>
          <a:lstStyle/>
          <a:p>
            <a:fld id="{DF28FB93-0A08-4E7D-8E63-9EFA29F1E093}"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30-Day Readmission Rates</a:t>
            </a:r>
            <a:br>
              <a:rPr lang="en-US" dirty="0"/>
            </a:br>
            <a:r>
              <a:rPr lang="en-US" dirty="0"/>
              <a:t>Any DRG</a:t>
            </a:r>
          </a:p>
        </p:txBody>
      </p:sp>
      <p:graphicFrame>
        <p:nvGraphicFramePr>
          <p:cNvPr id="4" name="Content Placeholder 3"/>
          <p:cNvGraphicFramePr>
            <a:graphicFrameLocks noGrp="1"/>
          </p:cNvGraphicFramePr>
          <p:nvPr>
            <p:ph idx="4294967295"/>
          </p:nvPr>
        </p:nvGraphicFramePr>
        <p:xfrm>
          <a:off x="2133600" y="1905000"/>
          <a:ext cx="6248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F28FB93-0A08-4E7D-8E63-9EFA29F1E093}" type="slidenum">
              <a:rPr lang="en-US" smtClean="0"/>
              <a:pPr/>
              <a:t>38</a:t>
            </a:fld>
            <a:endParaRPr lang="en-US" dirty="0"/>
          </a:p>
        </p:txBody>
      </p:sp>
      <p:sp>
        <p:nvSpPr>
          <p:cNvPr id="6" name="TextBox 5"/>
          <p:cNvSpPr txBox="1"/>
          <p:nvPr/>
        </p:nvSpPr>
        <p:spPr>
          <a:xfrm>
            <a:off x="152400" y="2209800"/>
            <a:ext cx="1905000" cy="4247317"/>
          </a:xfrm>
          <a:prstGeom prst="rect">
            <a:avLst/>
          </a:prstGeom>
          <a:noFill/>
        </p:spPr>
        <p:txBody>
          <a:bodyPr wrap="square" rtlCol="0">
            <a:spAutoFit/>
          </a:bodyPr>
          <a:lstStyle/>
          <a:p>
            <a:r>
              <a:rPr lang="en-US" dirty="0"/>
              <a:t>In 2009, SETMA began taking care of 25% of the uninsured and indigent patients admitted to Baptist Hospital.  The complexity of transitions of care in this group caused an increase in readmissions.  Hopefully, we have solved this.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30-Day Readmission Rates</a:t>
            </a:r>
            <a:br>
              <a:rPr lang="en-US" dirty="0"/>
            </a:br>
            <a:r>
              <a:rPr lang="en-US" dirty="0"/>
              <a:t>PN, Any DRG</a:t>
            </a:r>
          </a:p>
        </p:txBody>
      </p:sp>
      <p:graphicFrame>
        <p:nvGraphicFramePr>
          <p:cNvPr id="4" name="Content Placeholder 3"/>
          <p:cNvGraphicFramePr>
            <a:graphicFrameLocks noGrp="1"/>
          </p:cNvGraphicFramePr>
          <p:nvPr>
            <p:ph idx="4294967295"/>
          </p:nvPr>
        </p:nvGraphicFramePr>
        <p:xfrm>
          <a:off x="685800" y="1981200"/>
          <a:ext cx="7696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F28FB93-0A08-4E7D-8E63-9EFA29F1E093}"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Model of Care</a:t>
            </a:r>
          </a:p>
        </p:txBody>
      </p:sp>
      <p:sp>
        <p:nvSpPr>
          <p:cNvPr id="103425" name="Rectangle 1"/>
          <p:cNvSpPr>
            <a:spLocks noChangeArrowheads="1"/>
          </p:cNvSpPr>
          <p:nvPr/>
        </p:nvSpPr>
        <p:spPr bwMode="auto">
          <a:xfrm>
            <a:off x="304800" y="2692748"/>
            <a:ext cx="86106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onsolas" pitchFamily="49" charset="0"/>
                <a:ea typeface="Times New Roman" pitchFamily="18" charset="0"/>
                <a:cs typeface="Consolas" pitchFamily="49" charset="0"/>
                <a:hlinkClick r:id="rId2"/>
              </a:rPr>
              <a:t>http://www.jameslhollymd.com/the-setma-way/setma-model-of-care-pc-mh-healthcare-innovation-the-future-of-healthcare</a:t>
            </a:r>
            <a:endParaRPr kumimoji="0" lang="en-US" sz="1400" b="0" i="0" u="none" strike="noStrike" cap="none" normalizeH="0" baseline="0" dirty="0">
              <a:ln>
                <a:noFill/>
              </a:ln>
              <a:solidFill>
                <a:schemeClr val="tx1"/>
              </a:solidFill>
              <a:effectLst/>
              <a:latin typeface="Consolas" pitchFamily="49" charset="0"/>
              <a:ea typeface="Times New Roman" pitchFamily="18"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a:latin typeface="Consolas" pitchFamily="49" charset="0"/>
              <a:ea typeface="Times New Roman" pitchFamily="18"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Consolas" pitchFamily="49" charset="0"/>
              </a:rPr>
              <a:t>This link is to</a:t>
            </a:r>
            <a:r>
              <a:rPr kumimoji="0" lang="en-US" sz="2400" b="0" i="0" u="none" strike="noStrike" cap="none" normalizeH="0" dirty="0">
                <a:ln>
                  <a:noFill/>
                </a:ln>
                <a:solidFill>
                  <a:schemeClr val="tx1"/>
                </a:solidFill>
                <a:effectLst/>
                <a:ea typeface="Times New Roman" pitchFamily="18" charset="0"/>
                <a:cs typeface="Consolas" pitchFamily="49" charset="0"/>
              </a:rPr>
              <a:t> a description of the SETMA Model of Care:</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baseline="0" dirty="0">
              <a:ea typeface="Times New Roman" pitchFamily="18" charset="0"/>
              <a:cs typeface="Consolas" pitchFamily="49"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lang="en-US" sz="2400" dirty="0">
                <a:ea typeface="Times New Roman" pitchFamily="18" charset="0"/>
                <a:cs typeface="Consolas" pitchFamily="49" charset="0"/>
              </a:rPr>
              <a:t>Tracking of 300 quality metrics at  POC on all patients.</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a:ln>
                  <a:noFill/>
                </a:ln>
                <a:solidFill>
                  <a:schemeClr val="tx1"/>
                </a:solidFill>
                <a:effectLst/>
                <a:ea typeface="Times New Roman" pitchFamily="18" charset="0"/>
                <a:cs typeface="Consolas" pitchFamily="49" charset="0"/>
              </a:rPr>
              <a:t>Auditing performance by populations an</a:t>
            </a:r>
            <a:r>
              <a:rPr lang="en-US" sz="2400" dirty="0">
                <a:ea typeface="Times New Roman" pitchFamily="18" charset="0"/>
                <a:cs typeface="Consolas" pitchFamily="49" charset="0"/>
              </a:rPr>
              <a:t>d/or by panel of patients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a:ln>
                  <a:noFill/>
                </a:ln>
                <a:solidFill>
                  <a:schemeClr val="tx1"/>
                </a:solidFill>
                <a:effectLst/>
                <a:ea typeface="Times New Roman" pitchFamily="18" charset="0"/>
                <a:cs typeface="Consolas" pitchFamily="49" charset="0"/>
              </a:rPr>
              <a:t>Statistically analyzing </a:t>
            </a:r>
            <a:r>
              <a:rPr kumimoji="0" lang="en-US" sz="2400" b="0" i="0" u="none" strike="noStrike" cap="none" normalizeH="0" dirty="0">
                <a:ln>
                  <a:noFill/>
                </a:ln>
                <a:solidFill>
                  <a:schemeClr val="tx1"/>
                </a:solidFill>
                <a:effectLst/>
                <a:ea typeface="Times New Roman" pitchFamily="18" charset="0"/>
                <a:cs typeface="Consolas" pitchFamily="49" charset="0"/>
              </a:rPr>
              <a:t>process and outcomes metrics looking for leverage points for performance improvement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lang="en-US" sz="2400" baseline="0" dirty="0">
                <a:ea typeface="Times New Roman" pitchFamily="18" charset="0"/>
                <a:cs typeface="Consolas" pitchFamily="49" charset="0"/>
              </a:rPr>
              <a:t>Public</a:t>
            </a:r>
            <a:r>
              <a:rPr lang="en-US" sz="2400" dirty="0">
                <a:ea typeface="Times New Roman" pitchFamily="18" charset="0"/>
                <a:cs typeface="Consolas" pitchFamily="49" charset="0"/>
              </a:rPr>
              <a:t> Reporting by provider name of performance.</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sz="2400" b="0" i="0" u="none" strike="noStrike" cap="none" normalizeH="0" baseline="0" dirty="0">
                <a:ln>
                  <a:noFill/>
                </a:ln>
                <a:solidFill>
                  <a:schemeClr val="tx1"/>
                </a:solidFill>
                <a:effectLst/>
                <a:ea typeface="Times New Roman" pitchFamily="18" charset="0"/>
                <a:cs typeface="Consolas" pitchFamily="49" charset="0"/>
              </a:rPr>
              <a:t>Designing</a:t>
            </a:r>
            <a:r>
              <a:rPr kumimoji="0" lang="en-US" sz="2400" b="0" i="0" u="none" strike="noStrike" cap="none" normalizeH="0" dirty="0">
                <a:ln>
                  <a:noFill/>
                </a:ln>
                <a:solidFill>
                  <a:schemeClr val="tx1"/>
                </a:solidFill>
                <a:effectLst/>
                <a:ea typeface="Times New Roman" pitchFamily="18" charset="0"/>
                <a:cs typeface="Consolas" pitchFamily="49" charset="0"/>
              </a:rPr>
              <a:t> Quality Improvement on the basis of these four steps.</a:t>
            </a:r>
            <a:endParaRPr kumimoji="0" lang="en-US" sz="2400" b="0" i="0" u="none" strike="noStrike" cap="none" normalizeH="0" baseline="0" dirty="0">
              <a:ln>
                <a:noFill/>
              </a:ln>
              <a:solidFill>
                <a:schemeClr val="tx1"/>
              </a:solidFill>
              <a:effectLst/>
              <a:ea typeface="Times New Roman" pitchFamily="18"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30-Day Readmission Rates</a:t>
            </a:r>
            <a:br>
              <a:rPr lang="en-US" dirty="0"/>
            </a:br>
            <a:r>
              <a:rPr lang="en-US" dirty="0"/>
              <a:t>PN, FFS Medicare</a:t>
            </a:r>
          </a:p>
        </p:txBody>
      </p:sp>
      <p:graphicFrame>
        <p:nvGraphicFramePr>
          <p:cNvPr id="4" name="Content Placeholder 3"/>
          <p:cNvGraphicFramePr>
            <a:graphicFrameLocks noGrp="1"/>
          </p:cNvGraphicFramePr>
          <p:nvPr>
            <p:ph idx="4294967295"/>
          </p:nvPr>
        </p:nvGraphicFramePr>
        <p:xfrm>
          <a:off x="762000" y="1981200"/>
          <a:ext cx="7696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F28FB93-0A08-4E7D-8E63-9EFA29F1E093}"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p>
            <a:pPr eaLnBrk="1" fontAlgn="auto" hangingPunct="1">
              <a:spcAft>
                <a:spcPts val="0"/>
              </a:spcAft>
              <a:defRPr/>
            </a:pPr>
            <a:r>
              <a:rPr lang="en-US" dirty="0"/>
              <a:t>Care Coordination Referral</a:t>
            </a:r>
          </a:p>
        </p:txBody>
      </p:sp>
      <p:pic>
        <p:nvPicPr>
          <p:cNvPr id="62467" name="Picture 5" descr="cid:image005.png@01CBF91D.76C06840"/>
          <p:cNvPicPr>
            <a:picLocks noChangeAspect="1" noChangeArrowheads="1"/>
          </p:cNvPicPr>
          <p:nvPr/>
        </p:nvPicPr>
        <p:blipFill>
          <a:blip r:embed="rId3" r:link="rId4" cstate="print"/>
          <a:srcRect/>
          <a:stretch>
            <a:fillRect/>
          </a:stretch>
        </p:blipFill>
        <p:spPr bwMode="auto">
          <a:xfrm>
            <a:off x="1406525" y="1905000"/>
            <a:ext cx="6365875" cy="472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F28FB93-0A08-4E7D-8E63-9EFA29F1E093}"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lstStyle/>
          <a:p>
            <a:pPr eaLnBrk="1" fontAlgn="auto" hangingPunct="1">
              <a:spcAft>
                <a:spcPts val="0"/>
              </a:spcAft>
              <a:defRPr/>
            </a:pPr>
            <a:r>
              <a:rPr lang="en-US" dirty="0"/>
              <a:t>SETMA Foundation</a:t>
            </a:r>
          </a:p>
        </p:txBody>
      </p:sp>
      <p:sp>
        <p:nvSpPr>
          <p:cNvPr id="63491" name="Rectangle 3"/>
          <p:cNvSpPr>
            <a:spLocks noChangeArrowheads="1"/>
          </p:cNvSpPr>
          <p:nvPr/>
        </p:nvSpPr>
        <p:spPr bwMode="auto">
          <a:xfrm>
            <a:off x="304800" y="2209800"/>
            <a:ext cx="8382000" cy="3672800"/>
          </a:xfrm>
          <a:prstGeom prst="rect">
            <a:avLst/>
          </a:prstGeom>
          <a:noFill/>
          <a:ln w="9525">
            <a:noFill/>
            <a:miter lim="800000"/>
            <a:headEnd/>
            <a:tailEnd/>
          </a:ln>
        </p:spPr>
        <p:txBody>
          <a:bodyPr wrap="square">
            <a:spAutoFit/>
          </a:bodyPr>
          <a:lstStyle/>
          <a:p>
            <a:pPr marL="339725" indent="-339725">
              <a:spcAft>
                <a:spcPts val="1000"/>
              </a:spcAft>
              <a:buClr>
                <a:schemeClr val="accent1"/>
              </a:buClr>
              <a:buFont typeface="Arial" pitchFamily="34" charset="0"/>
              <a:buChar char="•"/>
            </a:pPr>
            <a:endParaRPr lang="en-US" sz="2400" dirty="0">
              <a:latin typeface="Calibri" pitchFamily="34" charset="0"/>
            </a:endParaRPr>
          </a:p>
          <a:p>
            <a:pPr marL="339725" indent="-339725">
              <a:spcAft>
                <a:spcPts val="1000"/>
              </a:spcAft>
              <a:buClr>
                <a:schemeClr val="accent1"/>
              </a:buClr>
              <a:buFont typeface="Arial" pitchFamily="34" charset="0"/>
              <a:buChar char="•"/>
            </a:pPr>
            <a:r>
              <a:rPr lang="en-US" sz="2400" dirty="0">
                <a:latin typeface="Calibri" pitchFamily="34" charset="0"/>
              </a:rPr>
              <a:t>Under the Medical Home model the provider has NOT done his/her job when he/she simply prescribes the care which meets national standards.  </a:t>
            </a:r>
            <a:r>
              <a:rPr lang="en-US" sz="2400" b="1" dirty="0">
                <a:latin typeface="Calibri" pitchFamily="34" charset="0"/>
              </a:rPr>
              <a:t>Doing the job of Medical Home requires the prescribing of the best care which is available and accessible to the patient, and when that care is less than the best, the provider makes every attempt to find resources to help that patient obtain the care needed</a:t>
            </a:r>
            <a:r>
              <a:rPr lang="en-US" sz="2400" dirty="0">
                <a:latin typeface="Calibri" pitchFamily="34" charset="0"/>
              </a:rPr>
              <a:t>. </a:t>
            </a:r>
          </a:p>
          <a:p>
            <a:pPr marL="339725" indent="-339725">
              <a:spcAft>
                <a:spcPts val="1000"/>
              </a:spcAft>
              <a:buClr>
                <a:schemeClr val="accent1"/>
              </a:buClr>
              <a:buFont typeface="Arial" pitchFamily="34" charset="0"/>
              <a:buChar char="•"/>
            </a:pPr>
            <a:endParaRPr lang="en-US" sz="2400" dirty="0">
              <a:latin typeface="Calibri"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lstStyle/>
          <a:p>
            <a:pPr eaLnBrk="1" fontAlgn="auto" hangingPunct="1">
              <a:spcAft>
                <a:spcPts val="0"/>
              </a:spcAft>
              <a:defRPr/>
            </a:pPr>
            <a:r>
              <a:rPr lang="en-US" dirty="0"/>
              <a:t>SETMA Foundation</a:t>
            </a:r>
          </a:p>
        </p:txBody>
      </p:sp>
      <p:sp>
        <p:nvSpPr>
          <p:cNvPr id="63491" name="Rectangle 3"/>
          <p:cNvSpPr>
            <a:spLocks noChangeArrowheads="1"/>
          </p:cNvSpPr>
          <p:nvPr/>
        </p:nvSpPr>
        <p:spPr bwMode="auto">
          <a:xfrm>
            <a:off x="304800" y="2209800"/>
            <a:ext cx="8382000" cy="3672800"/>
          </a:xfrm>
          <a:prstGeom prst="rect">
            <a:avLst/>
          </a:prstGeom>
          <a:noFill/>
          <a:ln w="9525">
            <a:noFill/>
            <a:miter lim="800000"/>
            <a:headEnd/>
            <a:tailEnd/>
          </a:ln>
        </p:spPr>
        <p:txBody>
          <a:bodyPr wrap="square">
            <a:spAutoFit/>
          </a:bodyPr>
          <a:lstStyle/>
          <a:p>
            <a:pPr marL="339725" indent="-339725">
              <a:spcAft>
                <a:spcPts val="1000"/>
              </a:spcAft>
              <a:buClr>
                <a:schemeClr val="accent1"/>
              </a:buClr>
              <a:buFont typeface="Arial" pitchFamily="34" charset="0"/>
              <a:buChar char="•"/>
            </a:pPr>
            <a:endParaRPr lang="en-US" sz="2400" dirty="0">
              <a:latin typeface="Calibri" pitchFamily="34" charset="0"/>
            </a:endParaRPr>
          </a:p>
          <a:p>
            <a:pPr marL="339725" indent="-339725">
              <a:spcAft>
                <a:spcPts val="1000"/>
              </a:spcAft>
              <a:buClr>
                <a:schemeClr val="accent1"/>
              </a:buClr>
              <a:buFont typeface="Arial" pitchFamily="34" charset="0"/>
              <a:buChar char="•"/>
            </a:pPr>
            <a:r>
              <a:rPr lang="en-US" sz="2400" dirty="0">
                <a:latin typeface="Calibri" pitchFamily="34" charset="0"/>
              </a:rPr>
              <a:t>Because we treat such a vulnerable population, in 2008, SETMA established the SETMA Foundation.   Thus far, the SETMA partners have contributed $2,000,000 to the Foundation.  These funds cannot profit SETMA and can only be used to pay for the care of our patients by providers who will not see them without being paid.   SETMA treats all of these patients at no cost.</a:t>
            </a:r>
          </a:p>
          <a:p>
            <a:pPr marL="339725" indent="-339725">
              <a:spcAft>
                <a:spcPts val="1000"/>
              </a:spcAft>
              <a:buClr>
                <a:schemeClr val="accent1"/>
              </a:buClr>
              <a:buFont typeface="Arial" pitchFamily="34" charset="0"/>
              <a:buChar char="•"/>
            </a:pPr>
            <a:endParaRPr lang="en-US" sz="2400" dirty="0">
              <a:latin typeface="Calibri"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normAutofit fontScale="90000"/>
          </a:bodyPr>
          <a:lstStyle/>
          <a:p>
            <a:pPr eaLnBrk="1" fontAlgn="auto" hangingPunct="1">
              <a:spcAft>
                <a:spcPts val="0"/>
              </a:spcAft>
              <a:defRPr/>
            </a:pPr>
            <a:r>
              <a:rPr lang="en-US" dirty="0"/>
              <a:t>SETMA Foundation</a:t>
            </a:r>
            <a:br>
              <a:rPr lang="en-US" dirty="0"/>
            </a:br>
            <a:r>
              <a:rPr lang="en-US" dirty="0"/>
              <a:t>PC-MH Poster Child</a:t>
            </a:r>
          </a:p>
        </p:txBody>
      </p:sp>
      <p:sp>
        <p:nvSpPr>
          <p:cNvPr id="64515" name="Rectangle 3"/>
          <p:cNvSpPr>
            <a:spLocks noChangeArrowheads="1"/>
          </p:cNvSpPr>
          <p:nvPr/>
        </p:nvSpPr>
        <p:spPr bwMode="auto">
          <a:xfrm>
            <a:off x="533400" y="2209800"/>
            <a:ext cx="8153400" cy="4596130"/>
          </a:xfrm>
          <a:prstGeom prst="rect">
            <a:avLst/>
          </a:prstGeom>
          <a:noFill/>
          <a:ln w="9525">
            <a:noFill/>
            <a:miter lim="800000"/>
            <a:headEnd/>
            <a:tailEnd/>
          </a:ln>
        </p:spPr>
        <p:txBody>
          <a:bodyPr>
            <a:spAutoFit/>
          </a:bodyPr>
          <a:lstStyle/>
          <a:p>
            <a:pPr marL="339725" indent="-339725">
              <a:spcAft>
                <a:spcPts val="1000"/>
              </a:spcAft>
              <a:buClr>
                <a:schemeClr val="accent1"/>
              </a:buClr>
              <a:buFont typeface="Arial" pitchFamily="34" charset="0"/>
              <a:buChar char="•"/>
            </a:pPr>
            <a:r>
              <a:rPr lang="en-US" sz="2400" dirty="0">
                <a:latin typeface="Calibri" pitchFamily="34" charset="0"/>
              </a:rPr>
              <a:t>In February 2009, SETMA saw a patient who has a very complex healthcare  needs.  When seen in the hospital as a new patient, he was angry, bitter and hostile.  No amount of cajoling would change the patient’s demeanor.  </a:t>
            </a:r>
          </a:p>
          <a:p>
            <a:pPr marL="339725" indent="-339725">
              <a:spcAft>
                <a:spcPts val="1000"/>
              </a:spcAft>
              <a:buClr>
                <a:schemeClr val="accent1"/>
              </a:buClr>
              <a:buFont typeface="Arial" pitchFamily="34" charset="0"/>
              <a:buChar char="•"/>
            </a:pPr>
            <a:endParaRPr lang="en-US" sz="1200" dirty="0">
              <a:latin typeface="Calibri" pitchFamily="34" charset="0"/>
            </a:endParaRPr>
          </a:p>
          <a:p>
            <a:pPr marL="339725" indent="-339725">
              <a:spcAft>
                <a:spcPts val="1000"/>
              </a:spcAft>
              <a:buClr>
                <a:schemeClr val="accent1"/>
              </a:buClr>
              <a:buFont typeface="Arial" pitchFamily="34" charset="0"/>
              <a:buChar char="•"/>
            </a:pPr>
            <a:r>
              <a:rPr lang="en-US" sz="2400" dirty="0">
                <a:latin typeface="Calibri" pitchFamily="34" charset="0"/>
              </a:rPr>
              <a:t>During his hospital follow-up, it was discovered that the patient was only taking four of nine medications because of expense; could not afford gas to come to the doctor; was going blind but did not have the money to see an eye specialist; could not afford the co-pays for diabetes education and could not work but did not know how to apply for disability.  He also was uninsured.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lstStyle/>
          <a:p>
            <a:pPr eaLnBrk="1" fontAlgn="auto" hangingPunct="1">
              <a:spcAft>
                <a:spcPts val="0"/>
              </a:spcAft>
              <a:defRPr/>
            </a:pPr>
            <a:r>
              <a:rPr lang="en-US" dirty="0"/>
              <a:t>SETMA Foundation</a:t>
            </a:r>
          </a:p>
        </p:txBody>
      </p:sp>
      <p:sp>
        <p:nvSpPr>
          <p:cNvPr id="4" name="Rectangle 3"/>
          <p:cNvSpPr/>
          <p:nvPr/>
        </p:nvSpPr>
        <p:spPr>
          <a:xfrm>
            <a:off x="381000" y="1981200"/>
            <a:ext cx="8229600" cy="4411464"/>
          </a:xfrm>
          <a:prstGeom prst="rect">
            <a:avLst/>
          </a:prstGeom>
        </p:spPr>
        <p:txBody>
          <a:bodyPr wrap="square">
            <a:spAutoFit/>
          </a:bodyPr>
          <a:lstStyle/>
          <a:p>
            <a:pPr fontAlgn="auto">
              <a:spcBef>
                <a:spcPts val="0"/>
              </a:spcBef>
              <a:spcAft>
                <a:spcPts val="1000"/>
              </a:spcAft>
              <a:defRPr/>
            </a:pPr>
            <a:r>
              <a:rPr lang="en-US" sz="2800" b="1" dirty="0">
                <a:latin typeface="+mn-lt"/>
              </a:rPr>
              <a:t>He left after the hospital follow-up visit with the Foundation providing:</a:t>
            </a:r>
          </a:p>
          <a:p>
            <a:pPr fontAlgn="auto">
              <a:spcBef>
                <a:spcPts val="0"/>
              </a:spcBef>
              <a:spcAft>
                <a:spcPts val="1000"/>
              </a:spcAft>
              <a:defRPr/>
            </a:pPr>
            <a:endParaRPr lang="en-US" sz="1000" b="1" dirty="0">
              <a:latin typeface="+mn-lt"/>
            </a:endParaRPr>
          </a:p>
          <a:p>
            <a:pPr marL="457200" indent="-457200" fontAlgn="auto">
              <a:spcBef>
                <a:spcPts val="0"/>
              </a:spcBef>
              <a:spcAft>
                <a:spcPts val="0"/>
              </a:spcAft>
              <a:buClr>
                <a:schemeClr val="accent1"/>
              </a:buClr>
              <a:buFont typeface="+mj-lt"/>
              <a:buAutoNum type="arabicPeriod"/>
              <a:defRPr/>
            </a:pPr>
            <a:r>
              <a:rPr lang="en-US" sz="2200" dirty="0">
                <a:latin typeface="+mn-lt"/>
              </a:rPr>
              <a:t>All of his medications.  The Foundation has continued to do so for the past four years at a cost of $2,200 a quarter.  </a:t>
            </a:r>
          </a:p>
          <a:p>
            <a:pPr marL="457200" indent="-457200" fontAlgn="auto">
              <a:spcBef>
                <a:spcPts val="0"/>
              </a:spcBef>
              <a:spcAft>
                <a:spcPts val="0"/>
              </a:spcAft>
              <a:buClr>
                <a:schemeClr val="accent1"/>
              </a:buClr>
              <a:buFont typeface="+mj-lt"/>
              <a:buAutoNum type="arabicPeriod"/>
              <a:defRPr/>
            </a:pPr>
            <a:r>
              <a:rPr lang="en-US" sz="2200" dirty="0">
                <a:latin typeface="+mn-lt"/>
              </a:rPr>
              <a:t>A gas card so that he could afford to come to multiple visits for education and other health needs.</a:t>
            </a:r>
          </a:p>
          <a:p>
            <a:pPr marL="457200" indent="-457200" fontAlgn="auto">
              <a:spcBef>
                <a:spcPts val="0"/>
              </a:spcBef>
              <a:spcAft>
                <a:spcPts val="0"/>
              </a:spcAft>
              <a:buClr>
                <a:schemeClr val="accent1"/>
              </a:buClr>
              <a:buFont typeface="+mj-lt"/>
              <a:buAutoNum type="arabicPeriod"/>
              <a:defRPr/>
            </a:pPr>
            <a:r>
              <a:rPr lang="en-US" sz="2200" dirty="0">
                <a:latin typeface="+mn-lt"/>
              </a:rPr>
              <a:t>Waiver of cost for SETMA’s ADA accredited Diabetes Self-Management  Education and Medical Nutrition Therapy programs.</a:t>
            </a:r>
          </a:p>
          <a:p>
            <a:pPr marL="457200" indent="-457200" fontAlgn="auto">
              <a:spcBef>
                <a:spcPts val="0"/>
              </a:spcBef>
              <a:spcAft>
                <a:spcPts val="0"/>
              </a:spcAft>
              <a:buClr>
                <a:schemeClr val="accent1"/>
              </a:buClr>
              <a:buFont typeface="+mj-lt"/>
              <a:buAutoNum type="arabicPeriod"/>
              <a:defRPr/>
            </a:pPr>
            <a:r>
              <a:rPr lang="en-US" sz="2200" dirty="0">
                <a:latin typeface="+mn-lt"/>
              </a:rPr>
              <a:t>Appointment to an experimental, vision-preservation program.</a:t>
            </a:r>
          </a:p>
          <a:p>
            <a:pPr marL="457200" indent="-457200" fontAlgn="auto">
              <a:spcBef>
                <a:spcPts val="0"/>
              </a:spcBef>
              <a:spcAft>
                <a:spcPts val="0"/>
              </a:spcAft>
              <a:buClr>
                <a:schemeClr val="accent1"/>
              </a:buClr>
              <a:buFont typeface="+mj-lt"/>
              <a:buAutoNum type="arabicPeriod"/>
              <a:defRPr/>
            </a:pPr>
            <a:r>
              <a:rPr lang="en-US" sz="2200" dirty="0">
                <a:latin typeface="+mn-lt"/>
              </a:rPr>
              <a:t>Assistance with applying for disability. Which he received after four months. Three years later his Medicare became active.</a:t>
            </a:r>
          </a:p>
        </p:txBody>
      </p:sp>
      <p:sp>
        <p:nvSpPr>
          <p:cNvPr id="6" name="Slide Number Placeholder 5"/>
          <p:cNvSpPr>
            <a:spLocks noGrp="1"/>
          </p:cNvSpPr>
          <p:nvPr>
            <p:ph type="sldNum" sz="quarter" idx="12"/>
          </p:nvPr>
        </p:nvSpPr>
        <p:spPr/>
        <p:txBody>
          <a:bodyPr/>
          <a:lstStyle/>
          <a:p>
            <a:fld id="{DF28FB93-0A08-4E7D-8E63-9EFA29F1E093}"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lstStyle/>
          <a:p>
            <a:pPr eaLnBrk="1" fontAlgn="auto" hangingPunct="1">
              <a:spcAft>
                <a:spcPts val="0"/>
              </a:spcAft>
              <a:defRPr/>
            </a:pPr>
            <a:r>
              <a:rPr lang="en-US" dirty="0"/>
              <a:t>SETMA Foundation</a:t>
            </a:r>
          </a:p>
        </p:txBody>
      </p:sp>
      <p:sp>
        <p:nvSpPr>
          <p:cNvPr id="66563" name="Rectangle 3"/>
          <p:cNvSpPr>
            <a:spLocks noChangeArrowheads="1"/>
          </p:cNvSpPr>
          <p:nvPr/>
        </p:nvSpPr>
        <p:spPr bwMode="auto">
          <a:xfrm>
            <a:off x="533400" y="2209800"/>
            <a:ext cx="8153400" cy="4411464"/>
          </a:xfrm>
          <a:prstGeom prst="rect">
            <a:avLst/>
          </a:prstGeom>
          <a:noFill/>
          <a:ln w="9525">
            <a:noFill/>
            <a:miter lim="800000"/>
            <a:headEnd/>
            <a:tailEnd/>
          </a:ln>
        </p:spPr>
        <p:txBody>
          <a:bodyPr wrap="square">
            <a:spAutoFit/>
          </a:bodyPr>
          <a:lstStyle/>
          <a:p>
            <a:pPr marL="339725" indent="-339725">
              <a:spcAft>
                <a:spcPts val="1000"/>
              </a:spcAft>
              <a:buClr>
                <a:schemeClr val="accent1"/>
              </a:buClr>
              <a:buFont typeface="Arial" pitchFamily="34" charset="0"/>
              <a:buChar char="•"/>
            </a:pPr>
            <a:r>
              <a:rPr lang="en-US" sz="2400" dirty="0">
                <a:latin typeface="Calibri" pitchFamily="34" charset="0"/>
              </a:rPr>
              <a:t>Are gas cards, disability applications, paying for medications a part of a physician’s responsibilities?  Absolutely not; but, are they a part of Medical Home?  Absolutely!  This patient, who was depressed and glum in the hospital, such that no one wanted to go into the patient’s room, left the office with help.  </a:t>
            </a:r>
          </a:p>
          <a:p>
            <a:pPr marL="339725" indent="-339725">
              <a:spcAft>
                <a:spcPts val="1000"/>
              </a:spcAft>
              <a:buClr>
                <a:schemeClr val="accent1"/>
              </a:buClr>
              <a:buFont typeface="Arial" pitchFamily="34" charset="0"/>
              <a:buChar char="•"/>
            </a:pPr>
            <a:r>
              <a:rPr lang="en-US" sz="2400" dirty="0">
                <a:latin typeface="Calibri" pitchFamily="34" charset="0"/>
              </a:rPr>
              <a:t>He returned six-weeks later with a smile and with </a:t>
            </a:r>
            <a:r>
              <a:rPr lang="en-US" sz="2400" b="1" dirty="0">
                <a:latin typeface="Calibri" pitchFamily="34" charset="0"/>
              </a:rPr>
              <a:t>hope, </a:t>
            </a:r>
            <a:r>
              <a:rPr lang="en-US" sz="2400" dirty="0">
                <a:latin typeface="Calibri" pitchFamily="34" charset="0"/>
              </a:rPr>
              <a:t>which may be that the biggest result of Medical Home. Without hope patients will not make changes. </a:t>
            </a:r>
          </a:p>
          <a:p>
            <a:pPr marL="339725" indent="-339725">
              <a:spcAft>
                <a:spcPts val="1000"/>
              </a:spcAft>
              <a:buClr>
                <a:schemeClr val="accent1"/>
              </a:buClr>
              <a:buFont typeface="Arial" pitchFamily="34" charset="0"/>
              <a:buChar char="•"/>
            </a:pPr>
            <a:r>
              <a:rPr lang="en-US" sz="2400" dirty="0">
                <a:latin typeface="Calibri" pitchFamily="34" charset="0"/>
              </a:rPr>
              <a:t>His diabetes was treated to goal for the first time in ten years.  He has remained treated to goal for the past four years.</a:t>
            </a:r>
          </a:p>
        </p:txBody>
      </p:sp>
      <p:sp>
        <p:nvSpPr>
          <p:cNvPr id="5" name="Slide Number Placeholder 4"/>
          <p:cNvSpPr>
            <a:spLocks noGrp="1"/>
          </p:cNvSpPr>
          <p:nvPr>
            <p:ph type="sldNum" sz="quarter" idx="12"/>
          </p:nvPr>
        </p:nvSpPr>
        <p:spPr/>
        <p:txBody>
          <a:bodyPr/>
          <a:lstStyle/>
          <a:p>
            <a:fld id="{DF28FB93-0A08-4E7D-8E63-9EFA29F1E093}"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43000"/>
          </a:xfrm>
        </p:spPr>
        <p:txBody>
          <a:bodyPr/>
          <a:lstStyle/>
          <a:p>
            <a:pPr eaLnBrk="1" fontAlgn="auto" hangingPunct="1">
              <a:spcAft>
                <a:spcPts val="0"/>
              </a:spcAft>
              <a:defRPr/>
            </a:pPr>
            <a:r>
              <a:rPr lang="en-US" dirty="0"/>
              <a:t>SETMA Foundation</a:t>
            </a:r>
          </a:p>
        </p:txBody>
      </p:sp>
      <p:sp>
        <p:nvSpPr>
          <p:cNvPr id="67587" name="Rectangle 3"/>
          <p:cNvSpPr>
            <a:spLocks noChangeArrowheads="1"/>
          </p:cNvSpPr>
          <p:nvPr/>
        </p:nvSpPr>
        <p:spPr bwMode="auto">
          <a:xfrm>
            <a:off x="381000" y="2819400"/>
            <a:ext cx="8305800" cy="2554288"/>
          </a:xfrm>
          <a:prstGeom prst="rect">
            <a:avLst/>
          </a:prstGeom>
          <a:noFill/>
          <a:ln w="9525">
            <a:noFill/>
            <a:miter lim="800000"/>
            <a:headEnd/>
            <a:tailEnd/>
          </a:ln>
        </p:spPr>
        <p:txBody>
          <a:bodyPr wrap="square">
            <a:spAutoFit/>
          </a:bodyPr>
          <a:lstStyle/>
          <a:p>
            <a:pPr algn="ctr">
              <a:spcAft>
                <a:spcPts val="1000"/>
              </a:spcAft>
            </a:pPr>
            <a:r>
              <a:rPr lang="en-US" sz="3200" dirty="0">
                <a:latin typeface="Calibri" pitchFamily="34" charset="0"/>
              </a:rPr>
              <a:t>Every healthcare provider doesn’t have a foundation and even ours can’t meet everyone’s needs, but assisting patients in finding the resources to support their health is a part of medical home.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SETMA Foundation</a:t>
            </a:r>
          </a:p>
        </p:txBody>
      </p:sp>
      <p:sp>
        <p:nvSpPr>
          <p:cNvPr id="68612" name="Rectangle 3"/>
          <p:cNvSpPr>
            <a:spLocks noChangeArrowheads="1"/>
          </p:cNvSpPr>
          <p:nvPr/>
        </p:nvSpPr>
        <p:spPr bwMode="auto">
          <a:xfrm>
            <a:off x="457200" y="2413000"/>
            <a:ext cx="8458200" cy="3108325"/>
          </a:xfrm>
          <a:prstGeom prst="rect">
            <a:avLst/>
          </a:prstGeom>
          <a:noFill/>
          <a:ln w="9525">
            <a:noFill/>
            <a:miter lim="800000"/>
            <a:headEnd/>
            <a:tailEnd/>
          </a:ln>
        </p:spPr>
        <p:txBody>
          <a:bodyPr>
            <a:spAutoFit/>
          </a:bodyPr>
          <a:lstStyle/>
          <a:p>
            <a:pPr marL="339725" indent="-339725">
              <a:buClr>
                <a:schemeClr val="accent1"/>
              </a:buClr>
              <a:buFont typeface="Arial" pitchFamily="34" charset="0"/>
              <a:buChar char="•"/>
            </a:pPr>
            <a:r>
              <a:rPr lang="en-US" sz="2800" dirty="0">
                <a:latin typeface="Calibri" pitchFamily="34" charset="0"/>
              </a:rPr>
              <a:t>And, when those resources cannot be found, Medical Home will be “done” by modifying the treatment plan so that what is prescribed can be obtained.  </a:t>
            </a:r>
          </a:p>
          <a:p>
            <a:pPr marL="339725" indent="-339725">
              <a:buClr>
                <a:schemeClr val="accent1"/>
              </a:buClr>
              <a:buFont typeface="Arial" pitchFamily="34" charset="0"/>
              <a:buChar char="•"/>
            </a:pPr>
            <a:endParaRPr lang="en-US" sz="2800" dirty="0">
              <a:latin typeface="Calibri" pitchFamily="34" charset="0"/>
            </a:endParaRPr>
          </a:p>
          <a:p>
            <a:pPr marL="339725" indent="-339725">
              <a:buClr>
                <a:schemeClr val="accent1"/>
              </a:buClr>
              <a:buFont typeface="Arial" pitchFamily="34" charset="0"/>
              <a:buChar char="•"/>
            </a:pPr>
            <a:r>
              <a:rPr lang="en-US" sz="2800" dirty="0">
                <a:latin typeface="Calibri" pitchFamily="34" charset="0"/>
              </a:rPr>
              <a:t>The ordering of tests, treatments, prescriptions which we know our patients cannot obtain is not healthcare, even if the plan of care is up to national standards.</a:t>
            </a:r>
          </a:p>
        </p:txBody>
      </p:sp>
      <p:sp>
        <p:nvSpPr>
          <p:cNvPr id="5" name="Slide Number Placeholder 4"/>
          <p:cNvSpPr>
            <a:spLocks noGrp="1"/>
          </p:cNvSpPr>
          <p:nvPr>
            <p:ph type="sldNum" sz="quarter" idx="12"/>
          </p:nvPr>
        </p:nvSpPr>
        <p:spPr/>
        <p:txBody>
          <a:bodyPr/>
          <a:lstStyle/>
          <a:p>
            <a:fld id="{DF28FB93-0A08-4E7D-8E63-9EFA29F1E093}"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Infrastructure for success</a:t>
            </a:r>
          </a:p>
        </p:txBody>
      </p:sp>
      <p:sp>
        <p:nvSpPr>
          <p:cNvPr id="69636" name="Rectangle 3"/>
          <p:cNvSpPr>
            <a:spLocks noChangeArrowheads="1"/>
          </p:cNvSpPr>
          <p:nvPr/>
        </p:nvSpPr>
        <p:spPr bwMode="auto">
          <a:xfrm>
            <a:off x="685800" y="2133600"/>
            <a:ext cx="7620000" cy="3488134"/>
          </a:xfrm>
          <a:prstGeom prst="rect">
            <a:avLst/>
          </a:prstGeom>
          <a:noFill/>
          <a:ln w="9525">
            <a:noFill/>
            <a:miter lim="800000"/>
            <a:headEnd/>
            <a:tailEnd/>
          </a:ln>
        </p:spPr>
        <p:txBody>
          <a:bodyPr>
            <a:spAutoFit/>
          </a:bodyPr>
          <a:lstStyle/>
          <a:p>
            <a:pPr marL="339725" lvl="1" indent="-339725">
              <a:spcAft>
                <a:spcPts val="1000"/>
              </a:spcAft>
              <a:buClr>
                <a:schemeClr val="accent1"/>
              </a:buClr>
              <a:buFont typeface="Arial" charset="0"/>
              <a:buChar char="•"/>
              <a:defRPr/>
            </a:pPr>
            <a:r>
              <a:rPr lang="en-US" sz="2800" dirty="0">
                <a:latin typeface="+mn-lt"/>
              </a:rPr>
              <a:t>  With this infrastructure </a:t>
            </a:r>
          </a:p>
          <a:p>
            <a:pPr marL="339725" indent="-339725">
              <a:spcAft>
                <a:spcPts val="1000"/>
              </a:spcAft>
              <a:buClr>
                <a:schemeClr val="accent1"/>
              </a:buClr>
              <a:buFont typeface="Arial" charset="0"/>
              <a:buChar char="•"/>
              <a:defRPr/>
            </a:pPr>
            <a:r>
              <a:rPr lang="en-US" sz="2800" dirty="0">
                <a:latin typeface="+mn-lt"/>
              </a:rPr>
              <a:t>  With this care coordination </a:t>
            </a:r>
          </a:p>
          <a:p>
            <a:pPr marL="339725" indent="-339725">
              <a:spcAft>
                <a:spcPts val="1000"/>
              </a:spcAft>
              <a:buClr>
                <a:schemeClr val="accent1"/>
              </a:buClr>
              <a:buFont typeface="Arial" charset="0"/>
              <a:buChar char="•"/>
              <a:defRPr/>
            </a:pPr>
            <a:r>
              <a:rPr lang="en-US" sz="2800" dirty="0">
                <a:latin typeface="+mn-lt"/>
              </a:rPr>
              <a:t>  With this continuity of care </a:t>
            </a:r>
          </a:p>
          <a:p>
            <a:pPr marL="339725" indent="-339725">
              <a:spcAft>
                <a:spcPts val="1000"/>
              </a:spcAft>
              <a:buClr>
                <a:schemeClr val="accent1"/>
              </a:buClr>
              <a:buFont typeface="Arial" charset="0"/>
              <a:buChar char="•"/>
              <a:defRPr/>
            </a:pPr>
            <a:r>
              <a:rPr lang="en-US" sz="2800" dirty="0">
                <a:latin typeface="+mn-lt"/>
              </a:rPr>
              <a:t>  With these patient support functions </a:t>
            </a:r>
          </a:p>
          <a:p>
            <a:pPr>
              <a:spcAft>
                <a:spcPts val="1000"/>
              </a:spcAft>
              <a:defRPr/>
            </a:pPr>
            <a:endParaRPr lang="en-US" sz="1100" dirty="0">
              <a:latin typeface="+mn-lt"/>
            </a:endParaRPr>
          </a:p>
          <a:p>
            <a:pPr>
              <a:spcAft>
                <a:spcPts val="1000"/>
              </a:spcAft>
              <a:defRPr/>
            </a:pPr>
            <a:r>
              <a:rPr lang="en-US" sz="2800" dirty="0">
                <a:latin typeface="+mn-lt"/>
              </a:rPr>
              <a:t>SETMA is ready to make a major effort to decrease preventable readmissions to the hospital.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National Priorities Partnership</a:t>
            </a:r>
          </a:p>
        </p:txBody>
      </p:sp>
      <p:sp>
        <p:nvSpPr>
          <p:cNvPr id="17412" name="Rectangle 3"/>
          <p:cNvSpPr>
            <a:spLocks noChangeArrowheads="1"/>
          </p:cNvSpPr>
          <p:nvPr/>
        </p:nvSpPr>
        <p:spPr bwMode="auto">
          <a:xfrm>
            <a:off x="381000" y="1905000"/>
            <a:ext cx="8458200" cy="4744889"/>
          </a:xfrm>
          <a:prstGeom prst="rect">
            <a:avLst/>
          </a:prstGeom>
          <a:noFill/>
          <a:ln w="9525">
            <a:noFill/>
            <a:miter lim="800000"/>
            <a:headEnd/>
            <a:tailEnd/>
          </a:ln>
        </p:spPr>
        <p:txBody>
          <a:bodyPr wrap="square">
            <a:spAutoFit/>
          </a:bodyPr>
          <a:lstStyle/>
          <a:p>
            <a:pPr>
              <a:defRPr/>
            </a:pPr>
            <a:r>
              <a:rPr lang="en-US" sz="2800" dirty="0">
                <a:latin typeface="+mn-lt"/>
              </a:rPr>
              <a:t>The focus in care coordination addressed by NPP are the links between:</a:t>
            </a:r>
          </a:p>
          <a:p>
            <a:pPr>
              <a:defRPr/>
            </a:pPr>
            <a:endParaRPr lang="en-US" sz="1400" b="1" dirty="0">
              <a:latin typeface="+mn-lt"/>
            </a:endParaRPr>
          </a:p>
          <a:p>
            <a:pPr marL="234950" indent="-234950">
              <a:spcAft>
                <a:spcPts val="1000"/>
              </a:spcAft>
              <a:buClr>
                <a:schemeClr val="accent1"/>
              </a:buClr>
              <a:buFont typeface="Arial" pitchFamily="34" charset="0"/>
              <a:buChar char="•"/>
              <a:defRPr/>
            </a:pPr>
            <a:r>
              <a:rPr lang="en-US" sz="2800" b="1" dirty="0">
                <a:latin typeface="+mn-lt"/>
              </a:rPr>
              <a:t>Care Transitions</a:t>
            </a:r>
            <a:r>
              <a:rPr lang="en-US" sz="2800" dirty="0">
                <a:latin typeface="+mn-lt"/>
              </a:rPr>
              <a:t>— …continually strive to improve care by…considering feedback from all patients and their families…regarding coordination of their care during transitions between healthcare systems and services, and…communities.</a:t>
            </a:r>
          </a:p>
          <a:p>
            <a:pPr marL="234950" indent="-234950">
              <a:spcAft>
                <a:spcPts val="1000"/>
              </a:spcAft>
              <a:buClr>
                <a:schemeClr val="accent1"/>
              </a:buClr>
              <a:buFont typeface="Arial" pitchFamily="34" charset="0"/>
              <a:buChar char="•"/>
              <a:defRPr/>
            </a:pPr>
            <a:r>
              <a:rPr lang="en-US" sz="2800" b="1" dirty="0">
                <a:latin typeface="+mn-lt"/>
              </a:rPr>
              <a:t>Preventable Readmissions</a:t>
            </a:r>
            <a:r>
              <a:rPr lang="en-US" sz="2800" dirty="0">
                <a:latin typeface="+mn-lt"/>
              </a:rPr>
              <a:t>— …work collaboratively with patients to reduce preventable 30-day readmission rates.</a:t>
            </a:r>
            <a:endParaRPr lang="en-US" sz="2800" dirty="0">
              <a:solidFill>
                <a:srgbClr val="6D276A"/>
              </a:solidFill>
              <a:latin typeface="+mn-lt"/>
              <a:cs typeface="Times New Roman" pitchFamily="18" charset="0"/>
              <a:hlinkClick r:id="rId2"/>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Care Transitions &amp;</a:t>
            </a:r>
            <a:br>
              <a:rPr lang="en-US" dirty="0"/>
            </a:br>
            <a:r>
              <a:rPr lang="en-US" dirty="0"/>
              <a:t>Hospital Readmissions</a:t>
            </a:r>
          </a:p>
        </p:txBody>
      </p:sp>
      <p:sp>
        <p:nvSpPr>
          <p:cNvPr id="70660" name="Rectangle 3"/>
          <p:cNvSpPr>
            <a:spLocks noChangeArrowheads="1"/>
          </p:cNvSpPr>
          <p:nvPr/>
        </p:nvSpPr>
        <p:spPr bwMode="auto">
          <a:xfrm>
            <a:off x="381000" y="2209800"/>
            <a:ext cx="8534400" cy="4401205"/>
          </a:xfrm>
          <a:prstGeom prst="rect">
            <a:avLst/>
          </a:prstGeom>
          <a:noFill/>
          <a:ln w="9525">
            <a:noFill/>
            <a:miter lim="800000"/>
            <a:headEnd/>
            <a:tailEnd/>
          </a:ln>
        </p:spPr>
        <p:txBody>
          <a:bodyPr wrap="square">
            <a:spAutoFit/>
          </a:bodyPr>
          <a:lstStyle/>
          <a:p>
            <a:pPr marL="339725" indent="-339725">
              <a:buClr>
                <a:schemeClr val="accent1"/>
              </a:buClr>
              <a:buFont typeface="Arial" pitchFamily="34" charset="0"/>
              <a:buChar char="•"/>
            </a:pPr>
            <a:r>
              <a:rPr lang="en-US" sz="2800" b="1" dirty="0"/>
              <a:t>For14 years, we have focused on processes, believing that outcomes will inevitably follow, which outcomes will then inevitably be sustainable. </a:t>
            </a:r>
            <a:endParaRPr lang="en-US" sz="2800" b="1" dirty="0">
              <a:latin typeface="Calibri" pitchFamily="34" charset="0"/>
            </a:endParaRPr>
          </a:p>
          <a:p>
            <a:pPr marL="339725" indent="-339725">
              <a:buClr>
                <a:schemeClr val="accent1"/>
              </a:buClr>
              <a:buFont typeface="Arial" pitchFamily="34" charset="0"/>
              <a:buChar char="•"/>
            </a:pPr>
            <a:r>
              <a:rPr lang="en-US" sz="2800" dirty="0">
                <a:latin typeface="Calibri" pitchFamily="34" charset="0"/>
              </a:rPr>
              <a:t>SETMA expects to significantly affect hospital preventable re-admission rates over the next two years and to sustain those improvements.  </a:t>
            </a:r>
          </a:p>
          <a:p>
            <a:pPr marL="339725" indent="-339725">
              <a:buClr>
                <a:schemeClr val="accent1"/>
              </a:buClr>
              <a:buFont typeface="Arial" pitchFamily="34" charset="0"/>
              <a:buChar char="•"/>
            </a:pPr>
            <a:r>
              <a:rPr lang="en-US" sz="2800" dirty="0">
                <a:latin typeface="Calibri" pitchFamily="34" charset="0"/>
              </a:rPr>
              <a:t>Supported by care transitions, coordination of care, medication reconciliation (at multiple points of care) patient safety, quality of care and cost of care will be positively impacted.</a:t>
            </a:r>
            <a:endParaRPr lang="en-US" sz="28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2227" name="Content Placeholder 2"/>
          <p:cNvSpPr>
            <a:spLocks noGrp="1"/>
          </p:cNvSpPr>
          <p:nvPr>
            <p:ph idx="4294967295"/>
          </p:nvPr>
        </p:nvSpPr>
        <p:spPr>
          <a:xfrm>
            <a:off x="609600" y="2286000"/>
            <a:ext cx="7772400" cy="3840163"/>
          </a:xfrm>
        </p:spPr>
        <p:txBody>
          <a:bodyPr>
            <a:noAutofit/>
          </a:bodyPr>
          <a:lstStyle/>
          <a:p>
            <a:pPr marL="514350" indent="-514350" eaLnBrk="1" hangingPunct="1">
              <a:buFont typeface="Calibri" pitchFamily="34" charset="0"/>
              <a:buAutoNum type="arabicPeriod"/>
            </a:pPr>
            <a:r>
              <a:rPr lang="en-US" sz="2800" dirty="0"/>
              <a:t>The problem of readmissions will not be solved by more care:  more medicines, more tests, more visits, etc.</a:t>
            </a:r>
          </a:p>
          <a:p>
            <a:pPr marL="514350" indent="-514350" eaLnBrk="1" hangingPunct="1">
              <a:buFont typeface="Calibri" pitchFamily="34" charset="0"/>
              <a:buAutoNum type="arabicPeriod"/>
            </a:pPr>
            <a:r>
              <a:rPr lang="en-US" sz="2800" dirty="0"/>
              <a:t>The problem will be solved by redirecting the patient’s attention for a safety net away from the emergency department.</a:t>
            </a:r>
          </a:p>
          <a:p>
            <a:pPr marL="514350" indent="-514350" eaLnBrk="1" hangingPunct="1">
              <a:buFont typeface="Calibri" pitchFamily="34" charset="0"/>
              <a:buAutoNum type="arabicPeriod"/>
            </a:pPr>
            <a:r>
              <a:rPr lang="en-US" sz="2800" dirty="0"/>
              <a:t>The problem will be solved by our having more proactive contact with the patient.</a:t>
            </a:r>
          </a:p>
        </p:txBody>
      </p:sp>
      <p:sp>
        <p:nvSpPr>
          <p:cNvPr id="5" name="Slide Number Placeholder 4"/>
          <p:cNvSpPr>
            <a:spLocks noGrp="1"/>
          </p:cNvSpPr>
          <p:nvPr>
            <p:ph type="sldNum" sz="quarter" idx="12"/>
          </p:nvPr>
        </p:nvSpPr>
        <p:spPr/>
        <p:txBody>
          <a:bodyPr/>
          <a:lstStyle/>
          <a:p>
            <a:fld id="{DF28FB93-0A08-4E7D-8E63-9EFA29F1E093}"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3251" name="Content Placeholder 2"/>
          <p:cNvSpPr>
            <a:spLocks noGrp="1"/>
          </p:cNvSpPr>
          <p:nvPr>
            <p:ph idx="4294967295"/>
          </p:nvPr>
        </p:nvSpPr>
        <p:spPr>
          <a:xfrm>
            <a:off x="609600" y="2286000"/>
            <a:ext cx="7848600" cy="3840163"/>
          </a:xfrm>
        </p:spPr>
        <p:txBody>
          <a:bodyPr>
            <a:normAutofit/>
          </a:bodyPr>
          <a:lstStyle/>
          <a:p>
            <a:pPr marL="514350" indent="-514350" eaLnBrk="1" hangingPunct="1">
              <a:buFontTx/>
              <a:buAutoNum type="arabicPeriod" startAt="4"/>
            </a:pPr>
            <a:r>
              <a:rPr lang="en-US" sz="2800" dirty="0"/>
              <a:t>The problem will be solved by more contact with the patient and/or care giver in the home:  home health, social worker, provider house calls.</a:t>
            </a:r>
          </a:p>
          <a:p>
            <a:pPr marL="514350" indent="-514350" eaLnBrk="1" hangingPunct="1">
              <a:buFontTx/>
              <a:buAutoNum type="arabicPeriod" startAt="4"/>
            </a:pPr>
            <a:r>
              <a:rPr lang="en-US" sz="2800" dirty="0"/>
              <a:t>The problem will be solved by the patient and/or care giver having more contact electronically (telephone, e-mail, web portal, cell phone) with the patient giving immediate if not instantaneous access.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Care Transitions Management Codes</a:t>
            </a:r>
          </a:p>
        </p:txBody>
      </p:sp>
      <p:sp>
        <p:nvSpPr>
          <p:cNvPr id="4" name="Rectangle 3"/>
          <p:cNvSpPr/>
          <p:nvPr/>
        </p:nvSpPr>
        <p:spPr>
          <a:xfrm>
            <a:off x="304800" y="1981200"/>
            <a:ext cx="8686800" cy="7273786"/>
          </a:xfrm>
          <a:prstGeom prst="rect">
            <a:avLst/>
          </a:prstGeom>
        </p:spPr>
        <p:txBody>
          <a:bodyPr wrap="square">
            <a:spAutoFit/>
          </a:bodyPr>
          <a:lstStyle/>
          <a:p>
            <a:pPr marL="339725" indent="-339725">
              <a:spcAft>
                <a:spcPts val="1000"/>
              </a:spcAft>
              <a:buClr>
                <a:schemeClr val="accent1"/>
              </a:buClr>
              <a:buFont typeface="Arial" pitchFamily="34" charset="0"/>
              <a:buChar char="•"/>
            </a:pPr>
            <a:r>
              <a:rPr lang="en-US" sz="2400" dirty="0"/>
              <a:t>In January, 2013, CMS published two Transitions of Care Management Codes which were adopted to recognize the value of the processes of transitioning patients from multiple inpatient sites to multiple outpatient venues of care.  The value of this work is now being recognized by enhanced reimbursement. </a:t>
            </a:r>
          </a:p>
          <a:p>
            <a:pPr marL="339725" indent="-339725">
              <a:spcAft>
                <a:spcPts val="1000"/>
              </a:spcAft>
              <a:buClr>
                <a:schemeClr val="accent1"/>
              </a:buClr>
              <a:buFont typeface="Arial" pitchFamily="34" charset="0"/>
              <a:buChar char="•"/>
            </a:pPr>
            <a:r>
              <a:rPr lang="en-US" sz="2400" dirty="0"/>
              <a:t>In order to determine which of the Transitions of Care Management Codes to use, the healthcare provider must distinguish between a Moderately Complex visit and a High Complex visit.  SETMA assumes that the complexity discriminator refers to the E&amp;M codes for 99214 and 99215, in which case it would generally be possible in the ambulatory setting for a provider only to use the lower of the TCM codes, i.e., 99495.</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pic>
        <p:nvPicPr>
          <p:cNvPr id="1026" name="Picture 2"/>
          <p:cNvPicPr>
            <a:picLocks noChangeAspect="1" noChangeArrowheads="1"/>
          </p:cNvPicPr>
          <p:nvPr/>
        </p:nvPicPr>
        <p:blipFill>
          <a:blip r:embed="rId2" cstate="print"/>
          <a:srcRect/>
          <a:stretch>
            <a:fillRect/>
          </a:stretch>
        </p:blipFill>
        <p:spPr bwMode="auto">
          <a:xfrm>
            <a:off x="2286000" y="1905000"/>
            <a:ext cx="6629399" cy="4800600"/>
          </a:xfrm>
          <a:prstGeom prst="rect">
            <a:avLst/>
          </a:prstGeom>
          <a:noFill/>
          <a:ln w="9525">
            <a:noFill/>
            <a:miter lim="800000"/>
            <a:headEnd/>
            <a:tailEnd/>
          </a:ln>
        </p:spPr>
      </p:pic>
      <p:sp>
        <p:nvSpPr>
          <p:cNvPr id="5" name="Rectangle 4"/>
          <p:cNvSpPr/>
          <p:nvPr/>
        </p:nvSpPr>
        <p:spPr>
          <a:xfrm>
            <a:off x="0" y="2133600"/>
            <a:ext cx="2362200" cy="3416320"/>
          </a:xfrm>
          <a:prstGeom prst="rect">
            <a:avLst/>
          </a:prstGeom>
        </p:spPr>
        <p:txBody>
          <a:bodyPr wrap="square">
            <a:spAutoFit/>
          </a:bodyPr>
          <a:lstStyle/>
          <a:p>
            <a:r>
              <a:rPr lang="en-US" dirty="0"/>
              <a:t>When a patient is seen at SETMA who has been discharged from the hospital, a note automatically appears on the AAA Home Template, indicating that the</a:t>
            </a:r>
          </a:p>
          <a:p>
            <a:r>
              <a:rPr lang="en-US" dirty="0"/>
              <a:t>patient is eligible for a Transitions of Care Management evaluation.</a:t>
            </a:r>
          </a:p>
        </p:txBody>
      </p:sp>
      <p:sp>
        <p:nvSpPr>
          <p:cNvPr id="6" name="Slide Number Placeholder 5"/>
          <p:cNvSpPr>
            <a:spLocks noGrp="1"/>
          </p:cNvSpPr>
          <p:nvPr>
            <p:ph type="sldNum" sz="quarter" idx="12"/>
          </p:nvPr>
        </p:nvSpPr>
        <p:spPr/>
        <p:txBody>
          <a:bodyPr/>
          <a:lstStyle/>
          <a:p>
            <a:fld id="{DF28FB93-0A08-4E7D-8E63-9EFA29F1E093}"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pic>
        <p:nvPicPr>
          <p:cNvPr id="2050" name="Picture 2"/>
          <p:cNvPicPr>
            <a:picLocks noChangeAspect="1" noChangeArrowheads="1"/>
          </p:cNvPicPr>
          <p:nvPr/>
        </p:nvPicPr>
        <p:blipFill>
          <a:blip r:embed="rId2" cstate="print"/>
          <a:srcRect/>
          <a:stretch>
            <a:fillRect/>
          </a:stretch>
        </p:blipFill>
        <p:spPr bwMode="auto">
          <a:xfrm>
            <a:off x="2057400" y="1752600"/>
            <a:ext cx="6858000" cy="4981075"/>
          </a:xfrm>
          <a:prstGeom prst="rect">
            <a:avLst/>
          </a:prstGeom>
          <a:noFill/>
          <a:ln w="9525">
            <a:noFill/>
            <a:miter lim="800000"/>
            <a:headEnd/>
            <a:tailEnd/>
          </a:ln>
        </p:spPr>
      </p:pic>
      <p:sp>
        <p:nvSpPr>
          <p:cNvPr id="5" name="Rectangle 4"/>
          <p:cNvSpPr/>
          <p:nvPr/>
        </p:nvSpPr>
        <p:spPr>
          <a:xfrm>
            <a:off x="228600" y="2438400"/>
            <a:ext cx="1600200" cy="2862322"/>
          </a:xfrm>
          <a:prstGeom prst="rect">
            <a:avLst/>
          </a:prstGeom>
        </p:spPr>
        <p:txBody>
          <a:bodyPr wrap="square">
            <a:spAutoFit/>
          </a:bodyPr>
          <a:lstStyle/>
          <a:p>
            <a:r>
              <a:rPr lang="en-US" dirty="0"/>
              <a:t>The Transitions of Care Management Codes (TMC Codes) have been added to</a:t>
            </a:r>
          </a:p>
          <a:p>
            <a:r>
              <a:rPr lang="en-US" dirty="0"/>
              <a:t>SETMA’s E&amp;M Template (see below outlined in </a:t>
            </a:r>
            <a:r>
              <a:rPr lang="en-US" b="1" dirty="0">
                <a:solidFill>
                  <a:srgbClr val="00B050"/>
                </a:solidFill>
              </a:rPr>
              <a:t>green</a:t>
            </a:r>
            <a:r>
              <a:rPr lang="en-US" b="1" dirty="0"/>
              <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pic>
        <p:nvPicPr>
          <p:cNvPr id="3074" name="Picture 2"/>
          <p:cNvPicPr>
            <a:picLocks noChangeAspect="1" noChangeArrowheads="1"/>
          </p:cNvPicPr>
          <p:nvPr/>
        </p:nvPicPr>
        <p:blipFill>
          <a:blip r:embed="rId2" cstate="print"/>
          <a:srcRect/>
          <a:stretch>
            <a:fillRect/>
          </a:stretch>
        </p:blipFill>
        <p:spPr bwMode="auto">
          <a:xfrm>
            <a:off x="1828800" y="1719262"/>
            <a:ext cx="7315200" cy="5138738"/>
          </a:xfrm>
          <a:prstGeom prst="rect">
            <a:avLst/>
          </a:prstGeom>
          <a:noFill/>
          <a:ln w="9525">
            <a:noFill/>
            <a:miter lim="800000"/>
            <a:headEnd/>
            <a:tailEnd/>
          </a:ln>
        </p:spPr>
      </p:pic>
      <p:sp>
        <p:nvSpPr>
          <p:cNvPr id="5" name="Rectangle 4"/>
          <p:cNvSpPr/>
          <p:nvPr/>
        </p:nvSpPr>
        <p:spPr>
          <a:xfrm>
            <a:off x="0" y="2362200"/>
            <a:ext cx="1676400" cy="1754326"/>
          </a:xfrm>
          <a:prstGeom prst="rect">
            <a:avLst/>
          </a:prstGeom>
        </p:spPr>
        <p:txBody>
          <a:bodyPr wrap="square">
            <a:spAutoFit/>
          </a:bodyPr>
          <a:lstStyle/>
          <a:p>
            <a:r>
              <a:rPr lang="en-US" dirty="0"/>
              <a:t>As seen in the</a:t>
            </a:r>
          </a:p>
          <a:p>
            <a:r>
              <a:rPr lang="en-US" dirty="0"/>
              <a:t>template to the right. SETMA has added a button entitled “Eligibility.”</a:t>
            </a:r>
          </a:p>
        </p:txBody>
      </p:sp>
      <p:sp>
        <p:nvSpPr>
          <p:cNvPr id="6" name="Slide Number Placeholder 5"/>
          <p:cNvSpPr>
            <a:spLocks noGrp="1"/>
          </p:cNvSpPr>
          <p:nvPr>
            <p:ph type="sldNum" sz="quarter" idx="12"/>
          </p:nvPr>
        </p:nvSpPr>
        <p:spPr/>
        <p:txBody>
          <a:bodyPr/>
          <a:lstStyle/>
          <a:p>
            <a:fld id="{DF28FB93-0A08-4E7D-8E63-9EFA29F1E093}"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pic>
        <p:nvPicPr>
          <p:cNvPr id="4098" name="Picture 2"/>
          <p:cNvPicPr>
            <a:picLocks noChangeAspect="1" noChangeArrowheads="1"/>
          </p:cNvPicPr>
          <p:nvPr/>
        </p:nvPicPr>
        <p:blipFill>
          <a:blip r:embed="rId2" cstate="print"/>
          <a:srcRect/>
          <a:stretch>
            <a:fillRect/>
          </a:stretch>
        </p:blipFill>
        <p:spPr bwMode="auto">
          <a:xfrm>
            <a:off x="2133600" y="1981200"/>
            <a:ext cx="6753225" cy="4495800"/>
          </a:xfrm>
          <a:prstGeom prst="rect">
            <a:avLst/>
          </a:prstGeom>
          <a:noFill/>
          <a:ln w="9525">
            <a:noFill/>
            <a:miter lim="800000"/>
            <a:headEnd/>
            <a:tailEnd/>
          </a:ln>
        </p:spPr>
      </p:pic>
      <p:sp>
        <p:nvSpPr>
          <p:cNvPr id="5" name="Rectangle 4"/>
          <p:cNvSpPr/>
          <p:nvPr/>
        </p:nvSpPr>
        <p:spPr>
          <a:xfrm>
            <a:off x="228600" y="2286001"/>
            <a:ext cx="1905000" cy="1754326"/>
          </a:xfrm>
          <a:prstGeom prst="rect">
            <a:avLst/>
          </a:prstGeom>
        </p:spPr>
        <p:txBody>
          <a:bodyPr wrap="square">
            <a:spAutoFit/>
          </a:bodyPr>
          <a:lstStyle/>
          <a:p>
            <a:r>
              <a:rPr lang="en-US" dirty="0"/>
              <a:t>When the “eligibility” button is deployed, it will display this template.</a:t>
            </a:r>
          </a:p>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sp>
        <p:nvSpPr>
          <p:cNvPr id="4" name="Rectangle 3"/>
          <p:cNvSpPr/>
          <p:nvPr/>
        </p:nvSpPr>
        <p:spPr>
          <a:xfrm>
            <a:off x="228600" y="2133600"/>
            <a:ext cx="8915400" cy="4154984"/>
          </a:xfrm>
          <a:prstGeom prst="rect">
            <a:avLst/>
          </a:prstGeom>
        </p:spPr>
        <p:txBody>
          <a:bodyPr wrap="square">
            <a:spAutoFit/>
          </a:bodyPr>
          <a:lstStyle/>
          <a:p>
            <a:r>
              <a:rPr lang="en-US" sz="2400" dirty="0"/>
              <a:t>The eligibility  template aggregates the information required for determining if you have qualified for one of the TCM Codes and if you have, which one. The functionality in the background of the</a:t>
            </a:r>
          </a:p>
          <a:p>
            <a:r>
              <a:rPr lang="en-US" sz="2400" dirty="0"/>
              <a:t>template will search to see if the following requirements have been met:</a:t>
            </a:r>
          </a:p>
          <a:p>
            <a:pPr marL="690563" indent="-350838">
              <a:buClr>
                <a:schemeClr val="accent1"/>
              </a:buClr>
              <a:buFont typeface="+mj-lt"/>
              <a:buAutoNum type="alphaLcPeriod"/>
            </a:pPr>
            <a:r>
              <a:rPr lang="en-US" sz="2400" dirty="0"/>
              <a:t>The patient is being seen in 7 or 14 days from discharge</a:t>
            </a:r>
          </a:p>
          <a:p>
            <a:pPr marL="690563" indent="-350838">
              <a:buClr>
                <a:schemeClr val="accent1"/>
              </a:buClr>
              <a:buFont typeface="+mj-lt"/>
              <a:buAutoNum type="alphaLcPeriod"/>
            </a:pPr>
            <a:r>
              <a:rPr lang="en-US" sz="2400" dirty="0"/>
              <a:t>The patient’s visit qualifies for a 99214 or a 99215</a:t>
            </a:r>
          </a:p>
          <a:p>
            <a:pPr marL="690563" indent="-350838">
              <a:buClr>
                <a:schemeClr val="accent1"/>
              </a:buClr>
              <a:buFont typeface="+mj-lt"/>
              <a:buAutoNum type="alphaLcPeriod"/>
            </a:pPr>
            <a:r>
              <a:rPr lang="en-US" sz="2400" dirty="0"/>
              <a:t>The patient had a contact within two days of being discharged</a:t>
            </a:r>
          </a:p>
          <a:p>
            <a:pPr marL="690563" indent="-350838">
              <a:buClr>
                <a:schemeClr val="accent1"/>
              </a:buClr>
              <a:buFont typeface="+mj-lt"/>
              <a:buAutoNum type="alphaLcPeriod"/>
            </a:pPr>
            <a:r>
              <a:rPr lang="en-US" sz="2400" dirty="0"/>
              <a:t>Medication reconciliation was done after the hospital discharge</a:t>
            </a:r>
          </a:p>
          <a:p>
            <a:pPr marL="690563" indent="-350838">
              <a:buClr>
                <a:schemeClr val="accent1"/>
              </a:buClr>
              <a:buFont typeface="+mj-lt"/>
              <a:buAutoNum type="alphaLcPeriod"/>
            </a:pPr>
            <a:r>
              <a:rPr lang="en-US" sz="2400" dirty="0"/>
              <a:t>Plan of Care and Treatment Plan was given to the patient and/or care giver</a:t>
            </a:r>
          </a:p>
        </p:txBody>
      </p:sp>
      <p:sp>
        <p:nvSpPr>
          <p:cNvPr id="5" name="Slide Number Placeholder 4"/>
          <p:cNvSpPr>
            <a:spLocks noGrp="1"/>
          </p:cNvSpPr>
          <p:nvPr>
            <p:ph type="sldNum" sz="quarter" idx="12"/>
          </p:nvPr>
        </p:nvSpPr>
        <p:spPr/>
        <p:txBody>
          <a:bodyPr/>
          <a:lstStyle/>
          <a:p>
            <a:fld id="{DF28FB93-0A08-4E7D-8E63-9EFA29F1E093}"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sp>
        <p:nvSpPr>
          <p:cNvPr id="4" name="Rectangle 3"/>
          <p:cNvSpPr/>
          <p:nvPr/>
        </p:nvSpPr>
        <p:spPr>
          <a:xfrm>
            <a:off x="152400" y="1997838"/>
            <a:ext cx="8686800" cy="6093976"/>
          </a:xfrm>
          <a:prstGeom prst="rect">
            <a:avLst/>
          </a:prstGeom>
        </p:spPr>
        <p:txBody>
          <a:bodyPr wrap="square">
            <a:spAutoFit/>
          </a:bodyPr>
          <a:lstStyle/>
          <a:p>
            <a:pPr marL="339725" indent="-339725">
              <a:buClr>
                <a:schemeClr val="accent1"/>
              </a:buClr>
              <a:buFont typeface="Arial" pitchFamily="34" charset="0"/>
              <a:buChar char="•"/>
            </a:pPr>
            <a:r>
              <a:rPr lang="en-US" sz="2400" dirty="0"/>
              <a:t>When you click “Eligibility,” you will need to establish the complexity of the visit by clicking in the radial button next to the Complexity of the visit, i.e., moderate or high. If you have already selected the Complexity of Decision making level on the E&amp;M template, you simply click on the “Calculate Code Eligibility” button and the appropriate TCM code will be selected. </a:t>
            </a:r>
          </a:p>
          <a:p>
            <a:pPr marL="339725" indent="-339725">
              <a:buClr>
                <a:schemeClr val="accent1"/>
              </a:buClr>
              <a:buFont typeface="Arial" pitchFamily="34" charset="0"/>
              <a:buChar char="•"/>
            </a:pPr>
            <a:endParaRPr lang="en-US" sz="2400" dirty="0"/>
          </a:p>
          <a:p>
            <a:pPr marL="339725" indent="-339725">
              <a:buClr>
                <a:schemeClr val="accent1"/>
              </a:buClr>
              <a:buFont typeface="Arial" pitchFamily="34" charset="0"/>
              <a:buChar char="•"/>
            </a:pPr>
            <a:r>
              <a:rPr lang="en-US" sz="2400" dirty="0"/>
              <a:t>A detailed explanation of this process can be found at </a:t>
            </a:r>
            <a:r>
              <a:rPr lang="en-US" sz="2400" dirty="0">
                <a:hlinkClick r:id="rId2"/>
              </a:rPr>
              <a:t>www.jameslhollymd.com</a:t>
            </a:r>
            <a:r>
              <a:rPr lang="en-US" sz="2400" dirty="0"/>
              <a:t> at the following link:</a:t>
            </a:r>
          </a:p>
          <a:p>
            <a:endParaRPr lang="en-US" dirty="0"/>
          </a:p>
          <a:p>
            <a:pPr algn="ctr"/>
            <a:r>
              <a:rPr lang="en-US" sz="2400" dirty="0">
                <a:hlinkClick r:id="rId3"/>
              </a:rPr>
              <a:t>http://www.jameslhollymd.com/epm-tools/transition-of-care-management-code-tutorial</a:t>
            </a:r>
            <a:endParaRPr lang="en-US" sz="2400"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pPr eaLnBrk="1" hangingPunct="1"/>
            <a:r>
              <a:rPr lang="en-US" dirty="0"/>
              <a:t>SETMA’s Care Transitions</a:t>
            </a:r>
          </a:p>
        </p:txBody>
      </p:sp>
      <p:sp>
        <p:nvSpPr>
          <p:cNvPr id="41987" name="Content Placeholder 2"/>
          <p:cNvSpPr>
            <a:spLocks noGrp="1"/>
          </p:cNvSpPr>
          <p:nvPr>
            <p:ph idx="4294967295"/>
          </p:nvPr>
        </p:nvSpPr>
        <p:spPr>
          <a:xfrm>
            <a:off x="228600" y="1752600"/>
            <a:ext cx="8229600" cy="5105400"/>
          </a:xfrm>
        </p:spPr>
        <p:txBody>
          <a:bodyPr>
            <a:noAutofit/>
          </a:bodyPr>
          <a:lstStyle/>
          <a:p>
            <a:pPr marL="0" indent="0">
              <a:lnSpc>
                <a:spcPct val="90000"/>
              </a:lnSpc>
              <a:spcBef>
                <a:spcPct val="0"/>
              </a:spcBef>
              <a:spcAft>
                <a:spcPts val="1000"/>
              </a:spcAft>
              <a:buNone/>
            </a:pPr>
            <a:endParaRPr lang="en-US" sz="2000" b="1" dirty="0"/>
          </a:p>
          <a:p>
            <a:pPr marL="0" indent="0">
              <a:lnSpc>
                <a:spcPct val="90000"/>
              </a:lnSpc>
              <a:spcBef>
                <a:spcPct val="0"/>
              </a:spcBef>
              <a:spcAft>
                <a:spcPts val="1000"/>
              </a:spcAft>
              <a:buNone/>
            </a:pPr>
            <a:r>
              <a:rPr lang="en-US" sz="2800" b="1" dirty="0"/>
              <a:t>SETMA’s Care Transition involves:	</a:t>
            </a:r>
          </a:p>
          <a:p>
            <a:pPr marL="796925">
              <a:lnSpc>
                <a:spcPct val="90000"/>
              </a:lnSpc>
              <a:spcBef>
                <a:spcPct val="0"/>
              </a:spcBef>
              <a:spcAft>
                <a:spcPts val="600"/>
              </a:spcAft>
              <a:buFont typeface="+mj-lt"/>
              <a:buAutoNum type="arabicPeriod"/>
            </a:pPr>
            <a:r>
              <a:rPr lang="en-US" sz="2400" dirty="0"/>
              <a:t>Evaluation at admission – transition issues: “lives alone,” barriers, DME, residential care, medication reconciliation, or other needs</a:t>
            </a:r>
          </a:p>
          <a:p>
            <a:pPr marL="796925">
              <a:lnSpc>
                <a:spcPct val="90000"/>
              </a:lnSpc>
              <a:spcBef>
                <a:spcPct val="0"/>
              </a:spcBef>
              <a:spcAft>
                <a:spcPts val="600"/>
              </a:spcAft>
              <a:buFont typeface="+mj-lt"/>
              <a:buAutoNum type="arabicPeriod"/>
            </a:pPr>
            <a:r>
              <a:rPr lang="en-US" sz="2400" dirty="0"/>
              <a:t>Fulfillment of  PCPI Care Transitions Quality Metric Set </a:t>
            </a:r>
          </a:p>
          <a:p>
            <a:pPr marL="796925">
              <a:lnSpc>
                <a:spcPct val="90000"/>
              </a:lnSpc>
              <a:spcBef>
                <a:spcPct val="0"/>
              </a:spcBef>
              <a:spcAft>
                <a:spcPts val="600"/>
              </a:spcAft>
              <a:buFont typeface="+mj-lt"/>
              <a:buAutoNum type="arabicPeriod"/>
            </a:pPr>
            <a:r>
              <a:rPr lang="en-US" sz="2400" dirty="0"/>
              <a:t>Hospital Care Summary and Post Hospital Plan of Care and Treatment Plan at discharge</a:t>
            </a:r>
          </a:p>
          <a:p>
            <a:pPr marL="796925">
              <a:lnSpc>
                <a:spcPct val="90000"/>
              </a:lnSpc>
              <a:spcBef>
                <a:spcPct val="0"/>
              </a:spcBef>
              <a:spcAft>
                <a:spcPts val="600"/>
              </a:spcAft>
              <a:buFont typeface="+mj-lt"/>
              <a:buAutoNum type="arabicPeriod"/>
            </a:pPr>
            <a:r>
              <a:rPr lang="en-US" sz="2400" dirty="0"/>
              <a:t>Post Hospital Follow-up Coaching – a 12-30 minute call made by members of SETMA’s Care Coordination Department and additional support</a:t>
            </a:r>
          </a:p>
          <a:p>
            <a:pPr marL="796925">
              <a:lnSpc>
                <a:spcPct val="90000"/>
              </a:lnSpc>
              <a:spcBef>
                <a:spcPct val="0"/>
              </a:spcBef>
              <a:spcAft>
                <a:spcPts val="600"/>
              </a:spcAft>
              <a:buFont typeface="+mj-lt"/>
              <a:buAutoNum type="arabicPeriod"/>
            </a:pPr>
            <a:r>
              <a:rPr lang="en-US" sz="2400" dirty="0"/>
              <a:t>Follow-up visit with primary provider within in  2-4 days, which is the last critical step in Care Transitions</a:t>
            </a:r>
          </a:p>
          <a:p>
            <a:pPr marL="0" indent="0" eaLnBrk="1" hangingPunct="1">
              <a:lnSpc>
                <a:spcPct val="90000"/>
              </a:lnSpc>
            </a:pPr>
            <a:endParaRPr lang="en-US" sz="16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Transitions Management Codes</a:t>
            </a:r>
          </a:p>
        </p:txBody>
      </p:sp>
      <p:pic>
        <p:nvPicPr>
          <p:cNvPr id="96258" name="Picture 2"/>
          <p:cNvPicPr>
            <a:picLocks noChangeAspect="1" noChangeArrowheads="1"/>
          </p:cNvPicPr>
          <p:nvPr/>
        </p:nvPicPr>
        <p:blipFill>
          <a:blip r:embed="rId2" cstate="print"/>
          <a:srcRect/>
          <a:stretch>
            <a:fillRect/>
          </a:stretch>
        </p:blipFill>
        <p:spPr bwMode="auto">
          <a:xfrm>
            <a:off x="2209800" y="1905000"/>
            <a:ext cx="6934200" cy="4648200"/>
          </a:xfrm>
          <a:prstGeom prst="rect">
            <a:avLst/>
          </a:prstGeom>
          <a:noFill/>
          <a:ln w="9525">
            <a:noFill/>
            <a:miter lim="800000"/>
            <a:headEnd/>
            <a:tailEnd/>
          </a:ln>
        </p:spPr>
      </p:pic>
      <p:sp>
        <p:nvSpPr>
          <p:cNvPr id="5" name="Rectangle 4"/>
          <p:cNvSpPr/>
          <p:nvPr/>
        </p:nvSpPr>
        <p:spPr>
          <a:xfrm>
            <a:off x="0" y="2133600"/>
            <a:ext cx="2057400" cy="3970318"/>
          </a:xfrm>
          <a:prstGeom prst="rect">
            <a:avLst/>
          </a:prstGeom>
        </p:spPr>
        <p:txBody>
          <a:bodyPr wrap="square">
            <a:spAutoFit/>
          </a:bodyPr>
          <a:lstStyle/>
          <a:p>
            <a:r>
              <a:rPr lang="en-US" dirty="0"/>
              <a:t>When all of the standards are met, the correct code will automatically be check.</a:t>
            </a:r>
          </a:p>
          <a:p>
            <a:endParaRPr lang="en-US" dirty="0"/>
          </a:p>
          <a:p>
            <a:r>
              <a:rPr lang="en-US" dirty="0"/>
              <a:t>When you complete the steps above don’t forget to click</a:t>
            </a:r>
          </a:p>
          <a:p>
            <a:r>
              <a:rPr lang="en-US" dirty="0"/>
              <a:t>the “Submit” button. See “submit” to the right  in Green</a:t>
            </a:r>
          </a:p>
        </p:txBody>
      </p:sp>
      <p:sp>
        <p:nvSpPr>
          <p:cNvPr id="6" name="Slide Number Placeholder 5"/>
          <p:cNvSpPr>
            <a:spLocks noGrp="1"/>
          </p:cNvSpPr>
          <p:nvPr>
            <p:ph type="sldNum" sz="quarter" idx="12"/>
          </p:nvPr>
        </p:nvSpPr>
        <p:spPr/>
        <p:txBody>
          <a:bodyPr/>
          <a:lstStyle/>
          <a:p>
            <a:fld id="{DF28FB93-0A08-4E7D-8E63-9EFA29F1E093}"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Rectangle 3"/>
          <p:cNvSpPr/>
          <p:nvPr/>
        </p:nvSpPr>
        <p:spPr>
          <a:xfrm>
            <a:off x="2286000" y="2286000"/>
            <a:ext cx="4572000" cy="4524315"/>
          </a:xfrm>
          <a:prstGeom prst="rect">
            <a:avLst/>
          </a:prstGeom>
        </p:spPr>
        <p:txBody>
          <a:bodyPr wrap="square">
            <a:spAutoFit/>
          </a:bodyPr>
          <a:lstStyle/>
          <a:p>
            <a:pPr lvl="0" algn="ctr" fontAlgn="base">
              <a:spcBef>
                <a:spcPct val="0"/>
              </a:spcBef>
              <a:spcAft>
                <a:spcPct val="0"/>
              </a:spcAft>
            </a:pPr>
            <a:r>
              <a:rPr lang="en-US" sz="3200" dirty="0">
                <a:solidFill>
                  <a:srgbClr val="000000"/>
                </a:solidFill>
                <a:latin typeface="Calibri" pitchFamily="34" charset="0"/>
                <a:ea typeface="Calibri" pitchFamily="34" charset="0"/>
                <a:cs typeface="Times New Roman" pitchFamily="18" charset="0"/>
              </a:rPr>
              <a:t>Please feel free to ask any questions you may have.</a:t>
            </a:r>
          </a:p>
          <a:p>
            <a:pPr lvl="0" algn="ctr" fontAlgn="base">
              <a:spcBef>
                <a:spcPct val="0"/>
              </a:spcBef>
              <a:spcAft>
                <a:spcPct val="0"/>
              </a:spcAft>
            </a:pPr>
            <a:endParaRPr lang="en-US" sz="3200" dirty="0">
              <a:solidFill>
                <a:srgbClr val="000000"/>
              </a:solidFill>
              <a:latin typeface="Calibri" pitchFamily="34" charset="0"/>
              <a:cs typeface="Times New Roman" pitchFamily="18" charset="0"/>
            </a:endParaRPr>
          </a:p>
          <a:p>
            <a:pPr lvl="0" algn="ctr" fontAlgn="base">
              <a:spcBef>
                <a:spcPct val="0"/>
              </a:spcBef>
              <a:spcAft>
                <a:spcPct val="0"/>
              </a:spcAft>
            </a:pPr>
            <a:r>
              <a:rPr lang="en-US" sz="3200" dirty="0">
                <a:solidFill>
                  <a:srgbClr val="000000"/>
                </a:solidFill>
                <a:latin typeface="Calibri" pitchFamily="34" charset="0"/>
                <a:cs typeface="Times New Roman" pitchFamily="18" charset="0"/>
              </a:rPr>
              <a:t>You are welcome to contact Dr. Holly at </a:t>
            </a:r>
            <a:r>
              <a:rPr lang="en-US" sz="3200" dirty="0">
                <a:solidFill>
                  <a:srgbClr val="000000"/>
                </a:solidFill>
                <a:latin typeface="Calibri" pitchFamily="34" charset="0"/>
                <a:cs typeface="Times New Roman" pitchFamily="18" charset="0"/>
                <a:hlinkClick r:id="rId2"/>
              </a:rPr>
              <a:t>jholly@jameslhollymd.com</a:t>
            </a:r>
            <a:r>
              <a:rPr lang="en-US" sz="3200" dirty="0">
                <a:solidFill>
                  <a:srgbClr val="000000"/>
                </a:solidFill>
                <a:latin typeface="Calibri" pitchFamily="34" charset="0"/>
                <a:cs typeface="Times New Roman" pitchFamily="18" charset="0"/>
              </a:rPr>
              <a:t> </a:t>
            </a:r>
          </a:p>
          <a:p>
            <a:pPr lvl="0" algn="ctr" fontAlgn="base">
              <a:spcBef>
                <a:spcPct val="0"/>
              </a:spcBef>
              <a:spcAft>
                <a:spcPct val="0"/>
              </a:spcAft>
            </a:pPr>
            <a:r>
              <a:rPr lang="en-US" sz="3200" dirty="0">
                <a:solidFill>
                  <a:srgbClr val="000000"/>
                </a:solidFill>
                <a:latin typeface="Calibri" pitchFamily="34" charset="0"/>
                <a:cs typeface="Times New Roman" pitchFamily="18" charset="0"/>
              </a:rPr>
              <a:t>or at </a:t>
            </a:r>
          </a:p>
          <a:p>
            <a:pPr lvl="0" algn="ctr" fontAlgn="base">
              <a:spcBef>
                <a:spcPct val="0"/>
              </a:spcBef>
              <a:spcAft>
                <a:spcPct val="0"/>
              </a:spcAft>
            </a:pPr>
            <a:r>
              <a:rPr lang="en-US" sz="3200" dirty="0">
                <a:solidFill>
                  <a:srgbClr val="000000"/>
                </a:solidFill>
                <a:latin typeface="Calibri" pitchFamily="34" charset="0"/>
                <a:cs typeface="Times New Roman" pitchFamily="18" charset="0"/>
              </a:rPr>
              <a:t>(409) 654-6819</a:t>
            </a:r>
            <a:endParaRPr lang="en-US" sz="3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Appendix</a:t>
            </a:r>
          </a:p>
        </p:txBody>
      </p:sp>
      <p:sp>
        <p:nvSpPr>
          <p:cNvPr id="5" name="TextBox 4"/>
          <p:cNvSpPr txBox="1"/>
          <p:nvPr/>
        </p:nvSpPr>
        <p:spPr>
          <a:xfrm>
            <a:off x="914400" y="2627055"/>
            <a:ext cx="7086600" cy="3970318"/>
          </a:xfrm>
          <a:prstGeom prst="rect">
            <a:avLst/>
          </a:prstGeom>
          <a:noFill/>
        </p:spPr>
        <p:txBody>
          <a:bodyPr wrap="square" rtlCol="0">
            <a:spAutoFit/>
          </a:bodyPr>
          <a:lstStyle/>
          <a:p>
            <a:pPr marL="339725" indent="-339725">
              <a:buClr>
                <a:schemeClr val="accent1"/>
              </a:buClr>
              <a:buFont typeface="Arial" pitchFamily="34" charset="0"/>
              <a:buChar char="•"/>
            </a:pPr>
            <a:r>
              <a:rPr lang="en-US" sz="3200" dirty="0"/>
              <a:t>Slides 62-67 – HI concepts presented earlier in this presentation.  </a:t>
            </a:r>
          </a:p>
          <a:p>
            <a:pPr marL="339725" indent="-339725">
              <a:buClr>
                <a:schemeClr val="accent1"/>
              </a:buClr>
              <a:buFont typeface="Arial" pitchFamily="34" charset="0"/>
              <a:buChar char="•"/>
            </a:pPr>
            <a:endParaRPr lang="en-US" sz="1400" dirty="0"/>
          </a:p>
          <a:p>
            <a:pPr marL="339725" indent="-339725">
              <a:buClr>
                <a:schemeClr val="accent1"/>
              </a:buClr>
              <a:buFont typeface="Arial" pitchFamily="34" charset="0"/>
              <a:buChar char="•"/>
            </a:pPr>
            <a:r>
              <a:rPr lang="en-US" sz="3200" dirty="0"/>
              <a:t>Slides  68-73 – Additional detail on SETMA’s view of the “baton.” </a:t>
            </a:r>
          </a:p>
          <a:p>
            <a:pPr marL="339725" indent="-339725">
              <a:buClr>
                <a:schemeClr val="accent1"/>
              </a:buClr>
              <a:buFont typeface="Arial" pitchFamily="34" charset="0"/>
              <a:buChar char="•"/>
            </a:pPr>
            <a:endParaRPr lang="en-US" sz="1400" dirty="0"/>
          </a:p>
          <a:p>
            <a:pPr marL="339725" indent="-339725">
              <a:buClr>
                <a:schemeClr val="accent1"/>
              </a:buClr>
              <a:buFont typeface="Arial" pitchFamily="34" charset="0"/>
              <a:buChar char="•"/>
            </a:pPr>
            <a:r>
              <a:rPr lang="en-US" sz="3200"/>
              <a:t>Slides 74-80 </a:t>
            </a:r>
            <a:r>
              <a:rPr lang="en-US" sz="3200" dirty="0"/>
              <a:t>– IHI concepts on Transitions of Care from Inpatient to Ambulatory Care.</a:t>
            </a:r>
          </a:p>
        </p:txBody>
      </p:sp>
      <p:sp>
        <p:nvSpPr>
          <p:cNvPr id="6" name="Slide Number Placeholder 5"/>
          <p:cNvSpPr>
            <a:spLocks noGrp="1"/>
          </p:cNvSpPr>
          <p:nvPr>
            <p:ph type="sldNum" sz="quarter" idx="12"/>
          </p:nvPr>
        </p:nvSpPr>
        <p:spPr/>
        <p:txBody>
          <a:bodyPr/>
          <a:lstStyle/>
          <a:p>
            <a:fld id="{DF28FB93-0A08-4E7D-8E63-9EFA29F1E093}"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a:t>Institute for Healthcare Improvement</a:t>
            </a:r>
          </a:p>
        </p:txBody>
      </p:sp>
      <p:sp>
        <p:nvSpPr>
          <p:cNvPr id="5123" name="Content Placeholder 2"/>
          <p:cNvSpPr>
            <a:spLocks noGrp="1"/>
          </p:cNvSpPr>
          <p:nvPr>
            <p:ph idx="4294967295"/>
          </p:nvPr>
        </p:nvSpPr>
        <p:spPr>
          <a:xfrm>
            <a:off x="381000" y="2286000"/>
            <a:ext cx="8763000" cy="4267200"/>
          </a:xfrm>
        </p:spPr>
        <p:txBody>
          <a:bodyPr rtlCol="0">
            <a:noAutofit/>
          </a:bodyPr>
          <a:lstStyle/>
          <a:p>
            <a:pPr eaLnBrk="1" fontAlgn="auto" hangingPunct="1">
              <a:spcBef>
                <a:spcPts val="0"/>
              </a:spcBef>
              <a:spcAft>
                <a:spcPts val="0"/>
              </a:spcAft>
              <a:buFontTx/>
              <a:buNone/>
              <a:defRPr/>
            </a:pPr>
            <a:r>
              <a:rPr lang="en-US" sz="3200" dirty="0"/>
              <a:t>In October, 2007, </a:t>
            </a:r>
            <a:r>
              <a:rPr lang="en-US" sz="3200" b="1" dirty="0"/>
              <a:t>IHI</a:t>
            </a:r>
            <a:r>
              <a:rPr lang="en-US" sz="3200" dirty="0"/>
              <a:t> published the</a:t>
            </a:r>
          </a:p>
          <a:p>
            <a:pPr eaLnBrk="1" fontAlgn="auto" hangingPunct="1">
              <a:spcBef>
                <a:spcPts val="0"/>
              </a:spcBef>
              <a:spcAft>
                <a:spcPts val="0"/>
              </a:spcAft>
              <a:buFontTx/>
              <a:buNone/>
              <a:defRPr/>
            </a:pPr>
            <a:r>
              <a:rPr lang="en-US" sz="3200" b="1" dirty="0"/>
              <a:t>Triple Aim </a:t>
            </a:r>
            <a:r>
              <a:rPr lang="en-US" sz="3200" dirty="0"/>
              <a:t>which includes the “simultaneous</a:t>
            </a:r>
          </a:p>
          <a:p>
            <a:pPr eaLnBrk="1" fontAlgn="auto" hangingPunct="1">
              <a:spcBef>
                <a:spcPts val="0"/>
              </a:spcBef>
              <a:spcAft>
                <a:spcPts val="0"/>
              </a:spcAft>
              <a:buFontTx/>
              <a:buNone/>
              <a:defRPr/>
            </a:pPr>
            <a:r>
              <a:rPr lang="en-US" sz="3200" dirty="0"/>
              <a:t>pursuit of:</a:t>
            </a:r>
          </a:p>
          <a:p>
            <a:pPr eaLnBrk="1" fontAlgn="auto" hangingPunct="1">
              <a:spcBef>
                <a:spcPts val="0"/>
              </a:spcBef>
              <a:spcAft>
                <a:spcPts val="0"/>
              </a:spcAft>
              <a:buFontTx/>
              <a:buNone/>
              <a:defRPr/>
            </a:pPr>
            <a:endParaRPr lang="en-US" sz="1600" dirty="0"/>
          </a:p>
          <a:p>
            <a:pPr marL="914400" lvl="1" indent="-514350" eaLnBrk="1" fontAlgn="auto" hangingPunct="1">
              <a:spcBef>
                <a:spcPts val="0"/>
              </a:spcBef>
              <a:spcAft>
                <a:spcPts val="0"/>
              </a:spcAft>
              <a:buFont typeface="Microsoft Sans Serif" pitchFamily="34" charset="0"/>
              <a:buAutoNum type="arabicPeriod"/>
              <a:defRPr/>
            </a:pPr>
            <a:r>
              <a:rPr lang="en-US" sz="3200" dirty="0"/>
              <a:t>“Improving the experience of care</a:t>
            </a:r>
          </a:p>
          <a:p>
            <a:pPr marL="914400" lvl="1" indent="-514350" eaLnBrk="1" fontAlgn="auto" hangingPunct="1">
              <a:spcBef>
                <a:spcPts val="0"/>
              </a:spcBef>
              <a:spcAft>
                <a:spcPts val="0"/>
              </a:spcAft>
              <a:buFont typeface="Microsoft Sans Serif" pitchFamily="34" charset="0"/>
              <a:buAutoNum type="arabicPeriod"/>
              <a:defRPr/>
            </a:pPr>
            <a:r>
              <a:rPr lang="en-US" sz="3200" dirty="0"/>
              <a:t>“Improving the health of populations</a:t>
            </a:r>
          </a:p>
          <a:p>
            <a:pPr marL="914400" lvl="1" indent="-514350" eaLnBrk="1" fontAlgn="auto" hangingPunct="1">
              <a:spcBef>
                <a:spcPts val="0"/>
              </a:spcBef>
              <a:spcAft>
                <a:spcPts val="0"/>
              </a:spcAft>
              <a:buFont typeface="Microsoft Sans Serif" pitchFamily="34" charset="0"/>
              <a:buAutoNum type="arabicPeriod"/>
              <a:defRPr/>
            </a:pPr>
            <a:r>
              <a:rPr lang="en-US" sz="3200" dirty="0"/>
              <a:t>“Reducing per capita costs of health care”</a:t>
            </a:r>
          </a:p>
        </p:txBody>
      </p:sp>
      <p:sp>
        <p:nvSpPr>
          <p:cNvPr id="5" name="Slide Number Placeholder 4"/>
          <p:cNvSpPr>
            <a:spLocks noGrp="1"/>
          </p:cNvSpPr>
          <p:nvPr>
            <p:ph type="sldNum" sz="quarter" idx="12"/>
          </p:nvPr>
        </p:nvSpPr>
        <p:spPr/>
        <p:txBody>
          <a:bodyPr/>
          <a:lstStyle/>
          <a:p>
            <a:fld id="{DF28FB93-0A08-4E7D-8E63-9EFA29F1E093}"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a:t>Redesign of Primary Care Services and Structures </a:t>
            </a:r>
          </a:p>
        </p:txBody>
      </p:sp>
      <p:sp>
        <p:nvSpPr>
          <p:cNvPr id="3" name="Content Placeholder 2"/>
          <p:cNvSpPr>
            <a:spLocks noGrp="1"/>
          </p:cNvSpPr>
          <p:nvPr>
            <p:ph idx="4294967295"/>
          </p:nvPr>
        </p:nvSpPr>
        <p:spPr>
          <a:xfrm>
            <a:off x="228600" y="1981200"/>
            <a:ext cx="8915400" cy="4495800"/>
          </a:xfrm>
        </p:spPr>
        <p:txBody>
          <a:bodyPr rtlCol="0">
            <a:noAutofit/>
          </a:bodyPr>
          <a:lstStyle/>
          <a:p>
            <a:pPr eaLnBrk="1" fontAlgn="auto" hangingPunct="1">
              <a:spcBef>
                <a:spcPts val="0"/>
              </a:spcBef>
              <a:spcAft>
                <a:spcPts val="0"/>
              </a:spcAft>
              <a:buFontTx/>
              <a:buNone/>
              <a:defRPr/>
            </a:pPr>
            <a:r>
              <a:rPr lang="en-US" sz="2800" dirty="0"/>
              <a:t>“(Included)…(five) components which would contribute to</a:t>
            </a:r>
          </a:p>
          <a:p>
            <a:pPr eaLnBrk="1" fontAlgn="auto" hangingPunct="1">
              <a:spcBef>
                <a:spcPts val="0"/>
              </a:spcBef>
              <a:spcAft>
                <a:spcPts val="0"/>
              </a:spcAft>
              <a:buFontTx/>
              <a:buNone/>
              <a:defRPr/>
            </a:pPr>
            <a:r>
              <a:rPr lang="en-US" sz="2800" dirty="0"/>
              <a:t>fulfilling the </a:t>
            </a:r>
            <a:r>
              <a:rPr lang="en-US" sz="2800" b="1" dirty="0"/>
              <a:t>Triple Aim</a:t>
            </a:r>
            <a:r>
              <a:rPr lang="en-US" sz="2800" dirty="0"/>
              <a:t>:   </a:t>
            </a:r>
          </a:p>
          <a:p>
            <a:pPr eaLnBrk="1" fontAlgn="auto" hangingPunct="1">
              <a:spcBef>
                <a:spcPts val="0"/>
              </a:spcBef>
              <a:spcAft>
                <a:spcPts val="0"/>
              </a:spcAft>
              <a:buFontTx/>
              <a:buNone/>
              <a:defRPr/>
            </a:pPr>
            <a:endParaRPr lang="en-US" sz="1200" dirty="0"/>
          </a:p>
          <a:p>
            <a:pPr marL="1200150" lvl="1" indent="-515938" eaLnBrk="1" fontAlgn="auto" hangingPunct="1">
              <a:spcBef>
                <a:spcPts val="0"/>
              </a:spcBef>
              <a:spcAft>
                <a:spcPts val="0"/>
              </a:spcAft>
              <a:buNone/>
              <a:defRPr/>
            </a:pPr>
            <a:r>
              <a:rPr lang="en-US" sz="2800" dirty="0">
                <a:solidFill>
                  <a:schemeClr val="tx1">
                    <a:lumMod val="95000"/>
                    <a:lumOff val="5000"/>
                  </a:schemeClr>
                </a:solidFill>
              </a:rPr>
              <a:t>1.	“Focus on individuals and families </a:t>
            </a:r>
          </a:p>
          <a:p>
            <a:pPr marL="1200150" lvl="1" indent="-515938" eaLnBrk="1" fontAlgn="auto" hangingPunct="1">
              <a:spcBef>
                <a:spcPts val="0"/>
              </a:spcBef>
              <a:spcAft>
                <a:spcPts val="0"/>
              </a:spcAft>
              <a:buNone/>
              <a:defRPr/>
            </a:pPr>
            <a:r>
              <a:rPr lang="en-US" sz="2800" b="1" i="1" dirty="0">
                <a:solidFill>
                  <a:schemeClr val="tx1">
                    <a:lumMod val="95000"/>
                    <a:lumOff val="5000"/>
                  </a:schemeClr>
                </a:solidFill>
              </a:rPr>
              <a:t>2.	“Redesign of primary care services and structures </a:t>
            </a:r>
          </a:p>
          <a:p>
            <a:pPr marL="1200150" lvl="1" indent="-515938" eaLnBrk="1" fontAlgn="auto" hangingPunct="1">
              <a:spcBef>
                <a:spcPts val="0"/>
              </a:spcBef>
              <a:spcAft>
                <a:spcPts val="0"/>
              </a:spcAft>
              <a:buNone/>
              <a:defRPr/>
            </a:pPr>
            <a:r>
              <a:rPr lang="en-US" sz="2800" dirty="0">
                <a:solidFill>
                  <a:schemeClr val="tx1">
                    <a:lumMod val="95000"/>
                    <a:lumOff val="5000"/>
                  </a:schemeClr>
                </a:solidFill>
              </a:rPr>
              <a:t>3.	“Population health management </a:t>
            </a:r>
          </a:p>
          <a:p>
            <a:pPr marL="1200150" lvl="1" indent="-515938" eaLnBrk="1" fontAlgn="auto" hangingPunct="1">
              <a:spcBef>
                <a:spcPts val="0"/>
              </a:spcBef>
              <a:spcAft>
                <a:spcPts val="0"/>
              </a:spcAft>
              <a:buNone/>
              <a:defRPr/>
            </a:pPr>
            <a:r>
              <a:rPr lang="en-US" sz="2800" dirty="0">
                <a:solidFill>
                  <a:schemeClr val="tx1">
                    <a:lumMod val="95000"/>
                    <a:lumOff val="5000"/>
                  </a:schemeClr>
                </a:solidFill>
              </a:rPr>
              <a:t>4.	“Cost control platform </a:t>
            </a:r>
          </a:p>
          <a:p>
            <a:pPr marL="1200150" lvl="1" indent="-515938" eaLnBrk="1" fontAlgn="auto" hangingPunct="1">
              <a:spcBef>
                <a:spcPts val="0"/>
              </a:spcBef>
              <a:spcAft>
                <a:spcPts val="0"/>
              </a:spcAft>
              <a:buNone/>
              <a:defRPr/>
            </a:pPr>
            <a:r>
              <a:rPr lang="en-US" sz="2800" dirty="0">
                <a:solidFill>
                  <a:schemeClr val="tx1">
                    <a:lumMod val="95000"/>
                    <a:lumOff val="5000"/>
                  </a:schemeClr>
                </a:solidFill>
              </a:rPr>
              <a:t>5.	“System integration &amp; execution”</a:t>
            </a:r>
            <a:r>
              <a:rPr lang="en-US" sz="2800" dirty="0"/>
              <a:t> </a:t>
            </a:r>
          </a:p>
          <a:p>
            <a:pPr eaLnBrk="1" fontAlgn="auto" hangingPunct="1">
              <a:spcAft>
                <a:spcPts val="0"/>
              </a:spcAft>
              <a:buFontTx/>
              <a:buNone/>
              <a:defRPr/>
            </a:pPr>
            <a:r>
              <a:rPr lang="en-US" sz="2800" dirty="0"/>
              <a:t>(</a:t>
            </a:r>
            <a:r>
              <a:rPr lang="en-US" sz="2800" u="sng" dirty="0">
                <a:hlinkClick r:id="rId2"/>
              </a:rPr>
              <a:t>http://www.ihi.org/offerings/Initiatives/TripleAim/Pages/Approach.aspx</a:t>
            </a:r>
            <a:r>
              <a:rPr lang="en-US" sz="2800" dirty="0"/>
              <a:t>)</a:t>
            </a:r>
          </a:p>
        </p:txBody>
      </p:sp>
      <p:sp>
        <p:nvSpPr>
          <p:cNvPr id="5" name="Slide Number Placeholder 4"/>
          <p:cNvSpPr>
            <a:spLocks noGrp="1"/>
          </p:cNvSpPr>
          <p:nvPr>
            <p:ph type="sldNum" sz="quarter" idx="12"/>
          </p:nvPr>
        </p:nvSpPr>
        <p:spPr/>
        <p:txBody>
          <a:bodyPr/>
          <a:lstStyle/>
          <a:p>
            <a:fld id="{DF28FB93-0A08-4E7D-8E63-9EFA29F1E093}"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rtlCol="0">
            <a:normAutofit fontScale="90000"/>
          </a:bodyPr>
          <a:lstStyle/>
          <a:p>
            <a:pPr eaLnBrk="1" fontAlgn="auto" hangingPunct="1">
              <a:spcAft>
                <a:spcPts val="0"/>
              </a:spcAft>
              <a:defRPr/>
            </a:pPr>
            <a:r>
              <a:rPr lang="en-US" dirty="0"/>
              <a:t>Institute for Healthcare Improvement</a:t>
            </a:r>
          </a:p>
        </p:txBody>
      </p:sp>
      <p:sp>
        <p:nvSpPr>
          <p:cNvPr id="7171" name="Content Placeholder 2"/>
          <p:cNvSpPr>
            <a:spLocks noGrp="1"/>
          </p:cNvSpPr>
          <p:nvPr>
            <p:ph idx="4294967295"/>
          </p:nvPr>
        </p:nvSpPr>
        <p:spPr>
          <a:xfrm>
            <a:off x="304800" y="1905000"/>
            <a:ext cx="8839200" cy="4953000"/>
          </a:xfrm>
        </p:spPr>
        <p:txBody>
          <a:bodyPr rtlCol="0">
            <a:normAutofit fontScale="92500" lnSpcReduction="10000"/>
          </a:bodyPr>
          <a:lstStyle/>
          <a:p>
            <a:pPr>
              <a:lnSpc>
                <a:spcPct val="110000"/>
              </a:lnSpc>
              <a:spcBef>
                <a:spcPts val="0"/>
              </a:spcBef>
              <a:buSzPct val="100000"/>
              <a:buFont typeface="Arial" pitchFamily="34" charset="0"/>
              <a:buChar char="•"/>
              <a:defRPr/>
            </a:pPr>
            <a:r>
              <a:rPr lang="en-US" sz="3000" dirty="0"/>
              <a:t>“Triple Aim is a framework for partnering with local government agencies, social service organizations, health plans, faith groups, and other community stakeholders to achieve three powerful goals simultaneously… </a:t>
            </a:r>
          </a:p>
          <a:p>
            <a:pPr>
              <a:lnSpc>
                <a:spcPct val="110000"/>
              </a:lnSpc>
              <a:spcBef>
                <a:spcPts val="0"/>
              </a:spcBef>
              <a:buSzPct val="100000"/>
              <a:buFont typeface="Arial" pitchFamily="34" charset="0"/>
              <a:buChar char="•"/>
              <a:defRPr/>
            </a:pPr>
            <a:endParaRPr lang="en-US" sz="3000" dirty="0"/>
          </a:p>
          <a:p>
            <a:pPr>
              <a:lnSpc>
                <a:spcPct val="120000"/>
              </a:lnSpc>
              <a:spcBef>
                <a:spcPts val="0"/>
              </a:spcBef>
              <a:buSzPct val="100000"/>
              <a:buFont typeface="Arial" pitchFamily="34" charset="0"/>
              <a:buChar char="•"/>
              <a:defRPr/>
            </a:pPr>
            <a:r>
              <a:rPr lang="en-US" sz="3000" dirty="0"/>
              <a:t>“(IHI’s)…program is ideal for </a:t>
            </a:r>
            <a:r>
              <a:rPr lang="en-US" sz="3000" b="1" dirty="0"/>
              <a:t>change agents </a:t>
            </a:r>
            <a:r>
              <a:rPr lang="en-US" sz="3000" dirty="0"/>
              <a:t>in health related organizations who are responsible for developing strategy, delivering front-line care, or crafting policy for a specific population.”</a:t>
            </a:r>
          </a:p>
          <a:p>
            <a:pPr eaLnBrk="1" fontAlgn="auto" hangingPunct="1">
              <a:spcAft>
                <a:spcPts val="0"/>
              </a:spcAft>
              <a:buFont typeface="Arial"/>
              <a:buChar char="•"/>
              <a:defRPr/>
            </a:pP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a:t>The Triple Aim</a:t>
            </a:r>
          </a:p>
        </p:txBody>
      </p:sp>
      <p:sp>
        <p:nvSpPr>
          <p:cNvPr id="3" name="Content Placeholder 2"/>
          <p:cNvSpPr>
            <a:spLocks noGrp="1"/>
          </p:cNvSpPr>
          <p:nvPr>
            <p:ph idx="4294967295"/>
          </p:nvPr>
        </p:nvSpPr>
        <p:spPr>
          <a:xfrm>
            <a:off x="304800" y="1981200"/>
            <a:ext cx="8610600" cy="4419600"/>
          </a:xfrm>
        </p:spPr>
        <p:txBody>
          <a:bodyPr rtlCol="0">
            <a:normAutofit fontScale="25000" lnSpcReduction="20000"/>
          </a:bodyPr>
          <a:lstStyle/>
          <a:p>
            <a:pPr eaLnBrk="1" fontAlgn="auto" hangingPunct="1">
              <a:lnSpc>
                <a:spcPct val="120000"/>
              </a:lnSpc>
              <a:spcBef>
                <a:spcPts val="0"/>
              </a:spcBef>
              <a:spcAft>
                <a:spcPts val="0"/>
              </a:spcAft>
              <a:buFontTx/>
              <a:buNone/>
              <a:defRPr/>
            </a:pPr>
            <a:r>
              <a:rPr lang="en-US" sz="11200" dirty="0"/>
              <a:t>“Preconditions for the Triple Aim include: </a:t>
            </a:r>
          </a:p>
          <a:p>
            <a:pPr eaLnBrk="1" fontAlgn="auto" hangingPunct="1">
              <a:lnSpc>
                <a:spcPct val="120000"/>
              </a:lnSpc>
              <a:spcBef>
                <a:spcPts val="0"/>
              </a:spcBef>
              <a:spcAft>
                <a:spcPts val="0"/>
              </a:spcAft>
              <a:buFontTx/>
              <a:buNone/>
              <a:defRPr/>
            </a:pPr>
            <a:endParaRPr lang="en-US" sz="11200" dirty="0"/>
          </a:p>
          <a:p>
            <a:pPr marL="1147763" indent="-690563" eaLnBrk="1" fontAlgn="auto" hangingPunct="1">
              <a:lnSpc>
                <a:spcPct val="120000"/>
              </a:lnSpc>
              <a:spcBef>
                <a:spcPts val="0"/>
              </a:spcBef>
              <a:spcAft>
                <a:spcPts val="0"/>
              </a:spcAft>
              <a:buFont typeface="+mj-lt"/>
              <a:buAutoNum type="arabicPeriod"/>
              <a:defRPr/>
            </a:pPr>
            <a:r>
              <a:rPr lang="en-US" sz="11200" dirty="0"/>
              <a:t>“Enrollment of Identified population</a:t>
            </a:r>
          </a:p>
          <a:p>
            <a:pPr marL="1147763" indent="-690563" eaLnBrk="1" fontAlgn="auto" hangingPunct="1">
              <a:lnSpc>
                <a:spcPct val="120000"/>
              </a:lnSpc>
              <a:spcBef>
                <a:spcPts val="0"/>
              </a:spcBef>
              <a:spcAft>
                <a:spcPts val="0"/>
              </a:spcAft>
              <a:buFont typeface="+mj-lt"/>
              <a:buAutoNum type="arabicPeriod"/>
              <a:defRPr/>
            </a:pPr>
            <a:r>
              <a:rPr lang="en-US" sz="11200" dirty="0"/>
              <a:t>“A commitment to universality for its members</a:t>
            </a:r>
          </a:p>
          <a:p>
            <a:pPr marL="1147763" indent="-690563" eaLnBrk="1" fontAlgn="auto" hangingPunct="1">
              <a:lnSpc>
                <a:spcPct val="120000"/>
              </a:lnSpc>
              <a:spcBef>
                <a:spcPts val="0"/>
              </a:spcBef>
              <a:spcAft>
                <a:spcPts val="0"/>
              </a:spcAft>
              <a:buFont typeface="+mj-lt"/>
              <a:buAutoNum type="arabicPeriod"/>
              <a:defRPr/>
            </a:pPr>
            <a:r>
              <a:rPr lang="en-US" sz="11200" dirty="0"/>
              <a:t>“The existence of an organization, an ‘</a:t>
            </a:r>
            <a:r>
              <a:rPr lang="en-US" sz="11200" b="1" dirty="0"/>
              <a:t>integrator’</a:t>
            </a:r>
            <a:r>
              <a:rPr lang="en-US" sz="11200" dirty="0"/>
              <a:t> that accepts responsibility for all three aims for that population.”</a:t>
            </a:r>
          </a:p>
          <a:p>
            <a:pPr eaLnBrk="1" fontAlgn="auto" hangingPunct="1">
              <a:spcAft>
                <a:spcPts val="0"/>
              </a:spcAft>
              <a:buFontTx/>
              <a:buNone/>
              <a:defRPr/>
            </a:pPr>
            <a:endParaRPr lang="en-US" sz="2400" dirty="0"/>
          </a:p>
          <a:p>
            <a:pPr eaLnBrk="1" fontAlgn="auto" hangingPunct="1">
              <a:spcAft>
                <a:spcPts val="0"/>
              </a:spcAft>
              <a:buFontTx/>
              <a:buNone/>
              <a:defRPr/>
            </a:pPr>
            <a:endParaRPr lang="en-US" sz="2400" dirty="0"/>
          </a:p>
          <a:p>
            <a:pPr algn="r" eaLnBrk="1" fontAlgn="auto" hangingPunct="1">
              <a:lnSpc>
                <a:spcPct val="120000"/>
              </a:lnSpc>
              <a:spcBef>
                <a:spcPts val="0"/>
              </a:spcBef>
              <a:spcAft>
                <a:spcPts val="0"/>
              </a:spcAft>
              <a:buFontTx/>
              <a:buNone/>
              <a:defRPr/>
            </a:pPr>
            <a:r>
              <a:rPr lang="en-US" sz="8000" dirty="0"/>
              <a:t>Donald M. Berwick, Thomas W. Nolan and John Whittington</a:t>
            </a:r>
          </a:p>
          <a:p>
            <a:pPr algn="r" eaLnBrk="1" fontAlgn="auto" hangingPunct="1">
              <a:lnSpc>
                <a:spcPct val="120000"/>
              </a:lnSpc>
              <a:spcBef>
                <a:spcPts val="0"/>
              </a:spcBef>
              <a:spcAft>
                <a:spcPts val="0"/>
              </a:spcAft>
              <a:buFontTx/>
              <a:buNone/>
              <a:defRPr/>
            </a:pPr>
            <a:r>
              <a:rPr lang="en-US" sz="8000" i="1" dirty="0"/>
              <a:t>Health Affairs </a:t>
            </a:r>
            <a:r>
              <a:rPr lang="en-US" sz="8000" dirty="0"/>
              <a:t>May 2008 vol. 27 no. 3 759-769</a:t>
            </a:r>
          </a:p>
        </p:txBody>
      </p:sp>
      <p:sp>
        <p:nvSpPr>
          <p:cNvPr id="5" name="Slide Number Placeholder 4"/>
          <p:cNvSpPr>
            <a:spLocks noGrp="1"/>
          </p:cNvSpPr>
          <p:nvPr>
            <p:ph type="sldNum" sz="quarter" idx="12"/>
          </p:nvPr>
        </p:nvSpPr>
        <p:spPr/>
        <p:txBody>
          <a:bodyPr/>
          <a:lstStyle/>
          <a:p>
            <a:fld id="{DF28FB93-0A08-4E7D-8E63-9EFA29F1E093}"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The Triple Aim		</a:t>
            </a:r>
          </a:p>
        </p:txBody>
      </p:sp>
      <p:sp>
        <p:nvSpPr>
          <p:cNvPr id="11267" name="Content Placeholder 2"/>
          <p:cNvSpPr>
            <a:spLocks noGrp="1"/>
          </p:cNvSpPr>
          <p:nvPr>
            <p:ph idx="4294967295"/>
          </p:nvPr>
        </p:nvSpPr>
        <p:spPr>
          <a:xfrm>
            <a:off x="228600" y="1828800"/>
            <a:ext cx="8915400" cy="5029200"/>
          </a:xfrm>
        </p:spPr>
        <p:txBody>
          <a:bodyPr rtlCol="0">
            <a:normAutofit fontScale="25000" lnSpcReduction="20000"/>
          </a:bodyPr>
          <a:lstStyle/>
          <a:p>
            <a:pPr eaLnBrk="1" fontAlgn="auto" hangingPunct="1">
              <a:lnSpc>
                <a:spcPct val="120000"/>
              </a:lnSpc>
              <a:spcBef>
                <a:spcPts val="0"/>
              </a:spcBef>
              <a:spcAft>
                <a:spcPts val="0"/>
              </a:spcAft>
              <a:buFontTx/>
              <a:buNone/>
              <a:defRPr/>
            </a:pPr>
            <a:r>
              <a:rPr lang="en-US" sz="11200" b="1" dirty="0"/>
              <a:t>The Triple Aim and the Moral Test of Government</a:t>
            </a:r>
            <a:r>
              <a:rPr lang="en-US" sz="11200" dirty="0"/>
              <a:t>: </a:t>
            </a:r>
          </a:p>
          <a:p>
            <a:pPr eaLnBrk="1" fontAlgn="auto" hangingPunct="1">
              <a:lnSpc>
                <a:spcPct val="120000"/>
              </a:lnSpc>
              <a:spcBef>
                <a:spcPts val="0"/>
              </a:spcBef>
              <a:spcAft>
                <a:spcPts val="0"/>
              </a:spcAft>
              <a:buFontTx/>
              <a:buNone/>
              <a:defRPr/>
            </a:pPr>
            <a:endParaRPr lang="en-US" sz="11200" dirty="0"/>
          </a:p>
          <a:p>
            <a:pPr eaLnBrk="1" fontAlgn="auto" hangingPunct="1">
              <a:lnSpc>
                <a:spcPct val="120000"/>
              </a:lnSpc>
              <a:spcBef>
                <a:spcPts val="0"/>
              </a:spcBef>
              <a:spcAft>
                <a:spcPts val="0"/>
              </a:spcAft>
              <a:buFontTx/>
              <a:buNone/>
              <a:defRPr/>
            </a:pPr>
            <a:r>
              <a:rPr lang="en-US" sz="11200" dirty="0"/>
              <a:t>“The moral test of government is how it treats those who</a:t>
            </a:r>
          </a:p>
          <a:p>
            <a:pPr eaLnBrk="1" fontAlgn="auto" hangingPunct="1">
              <a:lnSpc>
                <a:spcPct val="120000"/>
              </a:lnSpc>
              <a:spcBef>
                <a:spcPts val="0"/>
              </a:spcBef>
              <a:spcAft>
                <a:spcPts val="0"/>
              </a:spcAft>
              <a:buFontTx/>
              <a:buNone/>
              <a:defRPr/>
            </a:pPr>
            <a:r>
              <a:rPr lang="en-US" sz="11200" dirty="0"/>
              <a:t>are In the dawn of life, the children; those who are in the</a:t>
            </a:r>
          </a:p>
          <a:p>
            <a:pPr eaLnBrk="1" fontAlgn="auto" hangingPunct="1">
              <a:lnSpc>
                <a:spcPct val="120000"/>
              </a:lnSpc>
              <a:spcBef>
                <a:spcPts val="0"/>
              </a:spcBef>
              <a:spcAft>
                <a:spcPts val="0"/>
              </a:spcAft>
              <a:buFontTx/>
              <a:buNone/>
              <a:defRPr/>
            </a:pPr>
            <a:r>
              <a:rPr lang="en-US" sz="11200" dirty="0"/>
              <a:t>twilight of life,  the aged; and those in the shadows of life, </a:t>
            </a:r>
          </a:p>
          <a:p>
            <a:pPr eaLnBrk="1" fontAlgn="auto" hangingPunct="1">
              <a:lnSpc>
                <a:spcPct val="120000"/>
              </a:lnSpc>
              <a:spcBef>
                <a:spcPts val="0"/>
              </a:spcBef>
              <a:spcAft>
                <a:spcPts val="0"/>
              </a:spcAft>
              <a:buFontTx/>
              <a:buNone/>
              <a:defRPr/>
            </a:pPr>
            <a:r>
              <a:rPr lang="en-US" sz="11200" dirty="0"/>
              <a:t>the sick, the needy and the handicapped.”  (November 4,</a:t>
            </a:r>
          </a:p>
          <a:p>
            <a:pPr eaLnBrk="1" fontAlgn="auto" hangingPunct="1">
              <a:lnSpc>
                <a:spcPct val="120000"/>
              </a:lnSpc>
              <a:spcBef>
                <a:spcPts val="0"/>
              </a:spcBef>
              <a:spcAft>
                <a:spcPts val="0"/>
              </a:spcAft>
              <a:buFontTx/>
              <a:buNone/>
              <a:defRPr/>
            </a:pPr>
            <a:r>
              <a:rPr lang="en-US" sz="11200" dirty="0"/>
              <a:t>1977, Senator Humphrey, Inscribed on the entrance of the</a:t>
            </a:r>
          </a:p>
          <a:p>
            <a:pPr eaLnBrk="1" fontAlgn="auto" hangingPunct="1">
              <a:lnSpc>
                <a:spcPct val="120000"/>
              </a:lnSpc>
              <a:spcBef>
                <a:spcPts val="0"/>
              </a:spcBef>
              <a:spcAft>
                <a:spcPts val="0"/>
              </a:spcAft>
              <a:buFontTx/>
              <a:buNone/>
              <a:defRPr/>
            </a:pPr>
            <a:r>
              <a:rPr lang="en-US" sz="11200" dirty="0"/>
              <a:t>Hubert Humphrey building, HHS Headquarters)</a:t>
            </a:r>
          </a:p>
          <a:p>
            <a:pPr eaLnBrk="1" fontAlgn="auto" hangingPunct="1">
              <a:lnSpc>
                <a:spcPct val="120000"/>
              </a:lnSpc>
              <a:spcBef>
                <a:spcPts val="0"/>
              </a:spcBef>
              <a:spcAft>
                <a:spcPts val="0"/>
              </a:spcAft>
              <a:buFontTx/>
              <a:buNone/>
              <a:defRPr/>
            </a:pPr>
            <a:endParaRPr lang="en-US" sz="6400" dirty="0"/>
          </a:p>
          <a:p>
            <a:pPr eaLnBrk="1" fontAlgn="auto" hangingPunct="1">
              <a:lnSpc>
                <a:spcPct val="120000"/>
              </a:lnSpc>
              <a:spcBef>
                <a:spcPts val="0"/>
              </a:spcBef>
              <a:spcAft>
                <a:spcPts val="0"/>
              </a:spcAft>
              <a:buFontTx/>
              <a:buNone/>
              <a:defRPr/>
            </a:pPr>
            <a:endParaRPr lang="en-US" sz="1900" dirty="0">
              <a:solidFill>
                <a:schemeClr val="tx1">
                  <a:lumMod val="50000"/>
                  <a:lumOff val="50000"/>
                </a:schemeClr>
              </a:solidFill>
            </a:endParaRPr>
          </a:p>
          <a:p>
            <a:pPr algn="r" eaLnBrk="1" fontAlgn="auto" hangingPunct="1">
              <a:lnSpc>
                <a:spcPct val="120000"/>
              </a:lnSpc>
              <a:spcBef>
                <a:spcPts val="0"/>
              </a:spcBef>
              <a:spcAft>
                <a:spcPts val="0"/>
              </a:spcAft>
              <a:buFontTx/>
              <a:buNone/>
              <a:defRPr/>
            </a:pPr>
            <a:r>
              <a:rPr lang="en-US" sz="8000" dirty="0"/>
              <a:t>Donald Berwick,  “The Moral Test”</a:t>
            </a:r>
          </a:p>
          <a:p>
            <a:pPr algn="r" eaLnBrk="1" fontAlgn="auto" hangingPunct="1">
              <a:lnSpc>
                <a:spcPct val="120000"/>
              </a:lnSpc>
              <a:spcBef>
                <a:spcPts val="0"/>
              </a:spcBef>
              <a:spcAft>
                <a:spcPts val="0"/>
              </a:spcAft>
              <a:buFontTx/>
              <a:buNone/>
              <a:defRPr/>
            </a:pPr>
            <a:r>
              <a:rPr lang="en-US" sz="8000" i="1" dirty="0"/>
              <a:t>					Keynote Presentation</a:t>
            </a:r>
            <a:r>
              <a:rPr lang="en-US" sz="8000" dirty="0"/>
              <a:t>, December 7, 2011</a:t>
            </a:r>
          </a:p>
          <a:p>
            <a:pPr algn="r" eaLnBrk="1" fontAlgn="auto" hangingPunct="1">
              <a:lnSpc>
                <a:spcPct val="120000"/>
              </a:lnSpc>
              <a:spcBef>
                <a:spcPts val="0"/>
              </a:spcBef>
              <a:spcAft>
                <a:spcPts val="0"/>
              </a:spcAft>
              <a:buFontTx/>
              <a:buNone/>
              <a:defRPr/>
            </a:pPr>
            <a:r>
              <a:rPr lang="en-US" sz="8000" dirty="0"/>
              <a:t>					 IHI 23rd Annual National Forum on </a:t>
            </a:r>
          </a:p>
          <a:p>
            <a:pPr algn="r" eaLnBrk="1" fontAlgn="auto" hangingPunct="1">
              <a:lnSpc>
                <a:spcPct val="120000"/>
              </a:lnSpc>
              <a:spcBef>
                <a:spcPts val="0"/>
              </a:spcBef>
              <a:spcAft>
                <a:spcPts val="0"/>
              </a:spcAft>
              <a:buFontTx/>
              <a:buNone/>
              <a:defRPr/>
            </a:pPr>
            <a:r>
              <a:rPr lang="en-US" sz="8000" dirty="0"/>
              <a:t>					Quality Improvement in Health Care</a:t>
            </a:r>
          </a:p>
        </p:txBody>
      </p:sp>
      <p:sp>
        <p:nvSpPr>
          <p:cNvPr id="5" name="Slide Number Placeholder 4"/>
          <p:cNvSpPr>
            <a:spLocks noGrp="1"/>
          </p:cNvSpPr>
          <p:nvPr>
            <p:ph type="sldNum" sz="quarter" idx="12"/>
          </p:nvPr>
        </p:nvSpPr>
        <p:spPr/>
        <p:txBody>
          <a:bodyPr/>
          <a:lstStyle/>
          <a:p>
            <a:fld id="{DF28FB93-0A08-4E7D-8E63-9EFA29F1E093}"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fontScale="90000"/>
          </a:bodyPr>
          <a:lstStyle/>
          <a:p>
            <a:pPr eaLnBrk="1" fontAlgn="auto" hangingPunct="1">
              <a:spcAft>
                <a:spcPts val="0"/>
              </a:spcAft>
              <a:defRPr/>
            </a:pPr>
            <a:r>
              <a:rPr lang="en-US" dirty="0"/>
              <a:t>Are You Ready To Be An </a:t>
            </a:r>
            <a:r>
              <a:rPr lang="en-US" b="1" i="1" dirty="0"/>
              <a:t>Integrator</a:t>
            </a:r>
            <a:r>
              <a:rPr lang="en-US" dirty="0"/>
              <a:t>?</a:t>
            </a:r>
          </a:p>
        </p:txBody>
      </p:sp>
      <p:sp>
        <p:nvSpPr>
          <p:cNvPr id="12291" name="Content Placeholder 2"/>
          <p:cNvSpPr>
            <a:spLocks noGrp="1"/>
          </p:cNvSpPr>
          <p:nvPr>
            <p:ph idx="4294967295"/>
          </p:nvPr>
        </p:nvSpPr>
        <p:spPr>
          <a:xfrm>
            <a:off x="457200" y="2286000"/>
            <a:ext cx="8153400" cy="4572000"/>
          </a:xfrm>
        </p:spPr>
        <p:txBody>
          <a:bodyPr rtlCol="0">
            <a:normAutofit/>
          </a:bodyPr>
          <a:lstStyle/>
          <a:p>
            <a:pPr marL="0" indent="0" eaLnBrk="1" fontAlgn="auto" hangingPunct="1">
              <a:lnSpc>
                <a:spcPct val="110000"/>
              </a:lnSpc>
              <a:spcBef>
                <a:spcPts val="0"/>
              </a:spcBef>
              <a:spcAft>
                <a:spcPts val="0"/>
              </a:spcAft>
              <a:buFontTx/>
              <a:buNone/>
              <a:defRPr/>
            </a:pPr>
            <a:r>
              <a:rPr lang="en-US" sz="2400" dirty="0"/>
              <a:t>From the healthcare provider’s perspective, the following are </a:t>
            </a:r>
            <a:r>
              <a:rPr lang="en-US" sz="2400" b="1" dirty="0"/>
              <a:t>Triple Aim </a:t>
            </a:r>
            <a:r>
              <a:rPr lang="en-US" sz="2400" b="1" i="1" dirty="0"/>
              <a:t>Integrators</a:t>
            </a:r>
            <a:r>
              <a:rPr lang="en-US" sz="2400" dirty="0"/>
              <a:t>:</a:t>
            </a:r>
          </a:p>
          <a:p>
            <a:pPr marL="0" indent="0" eaLnBrk="1" fontAlgn="auto" hangingPunct="1">
              <a:lnSpc>
                <a:spcPct val="110000"/>
              </a:lnSpc>
              <a:spcBef>
                <a:spcPts val="0"/>
              </a:spcBef>
              <a:spcAft>
                <a:spcPts val="0"/>
              </a:spcAft>
              <a:buSzPct val="100000"/>
              <a:buFontTx/>
              <a:buNone/>
              <a:defRPr/>
            </a:pPr>
            <a:endParaRPr lang="en-US" sz="2400" dirty="0"/>
          </a:p>
          <a:p>
            <a:pPr marL="796925" lvl="1" indent="-339725">
              <a:lnSpc>
                <a:spcPct val="110000"/>
              </a:lnSpc>
              <a:spcBef>
                <a:spcPts val="0"/>
              </a:spcBef>
              <a:buSzPct val="100000"/>
              <a:buFont typeface="Arial" pitchFamily="34" charset="0"/>
              <a:buChar char="•"/>
              <a:defRPr/>
            </a:pPr>
            <a:r>
              <a:rPr lang="en-US" sz="2400" dirty="0"/>
              <a:t>Medicare Advantage </a:t>
            </a:r>
          </a:p>
          <a:p>
            <a:pPr marL="796925" lvl="1" indent="-339725">
              <a:lnSpc>
                <a:spcPct val="110000"/>
              </a:lnSpc>
              <a:spcBef>
                <a:spcPts val="0"/>
              </a:spcBef>
              <a:buSzPct val="100000"/>
              <a:buFont typeface="Arial" pitchFamily="34" charset="0"/>
              <a:buChar char="•"/>
              <a:defRPr/>
            </a:pPr>
            <a:r>
              <a:rPr lang="en-US" sz="2400" dirty="0"/>
              <a:t>Medical Home  </a:t>
            </a:r>
          </a:p>
          <a:p>
            <a:pPr marL="796925" lvl="1" indent="-339725">
              <a:lnSpc>
                <a:spcPct val="110000"/>
              </a:lnSpc>
              <a:spcBef>
                <a:spcPts val="0"/>
              </a:spcBef>
              <a:buSzPct val="100000"/>
              <a:buFont typeface="Arial" pitchFamily="34" charset="0"/>
              <a:buChar char="•"/>
              <a:defRPr/>
            </a:pPr>
            <a:r>
              <a:rPr lang="en-US" sz="2400" dirty="0"/>
              <a:t>Accountable Care Organizations</a:t>
            </a:r>
          </a:p>
          <a:p>
            <a:pPr marL="0" indent="0" eaLnBrk="1" fontAlgn="auto" hangingPunct="1">
              <a:lnSpc>
                <a:spcPct val="110000"/>
              </a:lnSpc>
              <a:spcBef>
                <a:spcPts val="0"/>
              </a:spcBef>
              <a:spcAft>
                <a:spcPts val="0"/>
              </a:spcAft>
              <a:buFontTx/>
              <a:buNone/>
              <a:defRPr/>
            </a:pPr>
            <a:endParaRPr lang="en-US" sz="2400" dirty="0"/>
          </a:p>
          <a:p>
            <a:pPr marL="0" indent="0" eaLnBrk="1" fontAlgn="auto" hangingPunct="1">
              <a:lnSpc>
                <a:spcPct val="110000"/>
              </a:lnSpc>
              <a:spcBef>
                <a:spcPts val="0"/>
              </a:spcBef>
              <a:spcAft>
                <a:spcPts val="0"/>
              </a:spcAft>
              <a:buFontTx/>
              <a:buNone/>
              <a:defRPr/>
            </a:pPr>
            <a:r>
              <a:rPr lang="en-US" sz="2400" dirty="0"/>
              <a:t>Each of these “structures” requires primary care redesign in order to be successful.</a:t>
            </a:r>
          </a:p>
        </p:txBody>
      </p:sp>
      <p:sp>
        <p:nvSpPr>
          <p:cNvPr id="5" name="Slide Number Placeholder 4"/>
          <p:cNvSpPr>
            <a:spLocks noGrp="1"/>
          </p:cNvSpPr>
          <p:nvPr>
            <p:ph type="sldNum" sz="quarter" idx="12"/>
          </p:nvPr>
        </p:nvSpPr>
        <p:spPr/>
        <p:txBody>
          <a:bodyPr/>
          <a:lstStyle/>
          <a:p>
            <a:fld id="{DF28FB93-0A08-4E7D-8E63-9EFA29F1E093}"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t>SETMA’s Model of Care</a:t>
            </a:r>
          </a:p>
        </p:txBody>
      </p:sp>
      <p:sp>
        <p:nvSpPr>
          <p:cNvPr id="4" name="Content Placeholder 3"/>
          <p:cNvSpPr>
            <a:spLocks noGrp="1"/>
          </p:cNvSpPr>
          <p:nvPr>
            <p:ph idx="4294967295"/>
          </p:nvPr>
        </p:nvSpPr>
        <p:spPr>
          <a:xfrm>
            <a:off x="228600" y="1981200"/>
            <a:ext cx="8915400" cy="4876800"/>
          </a:xfrm>
        </p:spPr>
        <p:txBody>
          <a:bodyPr rtlCol="0">
            <a:normAutofit fontScale="25000" lnSpcReduction="20000"/>
          </a:bodyPr>
          <a:lstStyle/>
          <a:p>
            <a:pPr marL="233363" indent="-233363" eaLnBrk="1" fontAlgn="auto" hangingPunct="1">
              <a:lnSpc>
                <a:spcPct val="120000"/>
              </a:lnSpc>
              <a:spcBef>
                <a:spcPts val="0"/>
              </a:spcBef>
              <a:spcAft>
                <a:spcPts val="0"/>
              </a:spcAft>
              <a:buFontTx/>
              <a:buNone/>
              <a:defRPr/>
            </a:pPr>
            <a:r>
              <a:rPr lang="en-US" sz="8600" dirty="0"/>
              <a:t>The </a:t>
            </a:r>
            <a:r>
              <a:rPr lang="en-US" sz="8600" b="1" dirty="0"/>
              <a:t>Redesign of Primary Care Services and Structures </a:t>
            </a:r>
            <a:r>
              <a:rPr lang="en-US" sz="8600" dirty="0"/>
              <a:t> requires that “Basic</a:t>
            </a:r>
          </a:p>
          <a:p>
            <a:pPr marL="233363" indent="-233363" eaLnBrk="1" fontAlgn="auto" hangingPunct="1">
              <a:lnSpc>
                <a:spcPct val="120000"/>
              </a:lnSpc>
              <a:spcBef>
                <a:spcPts val="0"/>
              </a:spcBef>
              <a:spcAft>
                <a:spcPts val="0"/>
              </a:spcAft>
              <a:buFontTx/>
              <a:buNone/>
              <a:defRPr/>
            </a:pPr>
            <a:r>
              <a:rPr lang="en-US" sz="8600" dirty="0"/>
              <a:t>health care services are provided by a variety of professions:  doctors,</a:t>
            </a:r>
          </a:p>
          <a:p>
            <a:pPr marL="233363" indent="-233363" eaLnBrk="1" fontAlgn="auto" hangingPunct="1">
              <a:lnSpc>
                <a:spcPct val="120000"/>
              </a:lnSpc>
              <a:spcBef>
                <a:spcPts val="0"/>
              </a:spcBef>
              <a:spcAft>
                <a:spcPts val="0"/>
              </a:spcAft>
              <a:buFontTx/>
              <a:buNone/>
              <a:defRPr/>
            </a:pPr>
            <a:r>
              <a:rPr lang="en-US" sz="8600" dirty="0"/>
              <a:t>nurses, mental health clinicians, nutritionists, pharmacists, and others.”  The</a:t>
            </a:r>
          </a:p>
          <a:p>
            <a:pPr marL="233363" indent="-233363" eaLnBrk="1" fontAlgn="auto" hangingPunct="1">
              <a:lnSpc>
                <a:spcPct val="120000"/>
              </a:lnSpc>
              <a:spcBef>
                <a:spcPts val="0"/>
              </a:spcBef>
              <a:spcAft>
                <a:spcPts val="0"/>
              </a:spcAft>
              <a:buFontTx/>
              <a:buNone/>
              <a:defRPr/>
            </a:pPr>
            <a:r>
              <a:rPr lang="en-US" sz="8600" dirty="0"/>
              <a:t>steps to this redesign requires that the primary care “integrator”:</a:t>
            </a:r>
          </a:p>
          <a:p>
            <a:pPr marL="233363" indent="-233363" eaLnBrk="1" fontAlgn="auto" hangingPunct="1">
              <a:lnSpc>
                <a:spcPct val="120000"/>
              </a:lnSpc>
              <a:spcBef>
                <a:spcPts val="0"/>
              </a:spcBef>
              <a:spcAft>
                <a:spcPts val="0"/>
              </a:spcAft>
              <a:buFontTx/>
              <a:buNone/>
              <a:defRPr/>
            </a:pPr>
            <a:endParaRPr lang="en-US" sz="5600" dirty="0"/>
          </a:p>
          <a:p>
            <a:pPr marL="1200150" indent="-509588" eaLnBrk="1" fontAlgn="auto" hangingPunct="1">
              <a:lnSpc>
                <a:spcPct val="120000"/>
              </a:lnSpc>
              <a:spcBef>
                <a:spcPts val="0"/>
              </a:spcBef>
              <a:spcAft>
                <a:spcPts val="0"/>
              </a:spcAft>
              <a:buFont typeface="+mj-lt"/>
              <a:buAutoNum type="alphaUcPeriod"/>
              <a:defRPr/>
            </a:pPr>
            <a:r>
              <a:rPr lang="en-US" sz="9600" b="1" dirty="0"/>
              <a:t>“Have a team </a:t>
            </a:r>
            <a:r>
              <a:rPr lang="en-US" sz="9600" dirty="0"/>
              <a:t>for basic services that can deliver at least 70% of the necessary medical and health-related social services to the population.</a:t>
            </a:r>
          </a:p>
          <a:p>
            <a:pPr marL="1200150" indent="-509588" eaLnBrk="1" fontAlgn="auto" hangingPunct="1">
              <a:lnSpc>
                <a:spcPct val="120000"/>
              </a:lnSpc>
              <a:spcBef>
                <a:spcPts val="0"/>
              </a:spcBef>
              <a:spcAft>
                <a:spcPts val="0"/>
              </a:spcAft>
              <a:buFont typeface="+mj-lt"/>
              <a:buAutoNum type="alphaUcPeriod"/>
              <a:defRPr/>
            </a:pPr>
            <a:r>
              <a:rPr lang="en-US" sz="9600" b="1" dirty="0"/>
              <a:t>“Deliberately build an access </a:t>
            </a:r>
            <a:r>
              <a:rPr lang="en-US" sz="9600" dirty="0"/>
              <a:t>platform for maximum flexibility to provide customized health care for the needs of patients, families, and providers.</a:t>
            </a:r>
          </a:p>
          <a:p>
            <a:pPr marL="1200150" indent="-509588" eaLnBrk="1" fontAlgn="auto" hangingPunct="1">
              <a:lnSpc>
                <a:spcPct val="120000"/>
              </a:lnSpc>
              <a:spcBef>
                <a:spcPts val="0"/>
              </a:spcBef>
              <a:spcAft>
                <a:spcPts val="0"/>
              </a:spcAft>
              <a:buFont typeface="+mj-lt"/>
              <a:buAutoNum type="alphaUcPeriod"/>
              <a:defRPr/>
            </a:pPr>
            <a:r>
              <a:rPr lang="en-US" sz="9600" b="1" dirty="0"/>
              <a:t>“Cooperate and coordinate </a:t>
            </a:r>
            <a:r>
              <a:rPr lang="en-US" sz="9600" dirty="0"/>
              <a:t>with other specialties, hospitals, and community services related to health.” (IHI) </a:t>
            </a:r>
          </a:p>
          <a:p>
            <a:pPr eaLnBrk="1" fontAlgn="auto" hangingPunct="1">
              <a:spcAft>
                <a:spcPts val="0"/>
              </a:spcAft>
              <a:buFont typeface="Arial"/>
              <a:buChar char="•"/>
              <a:defRPr/>
            </a:pPr>
            <a:endParaRPr lang="en-US" sz="24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69</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Evaluation At Admission</a:t>
            </a:r>
          </a:p>
        </p:txBody>
      </p:sp>
      <p:sp>
        <p:nvSpPr>
          <p:cNvPr id="3" name="Content Placeholder 2"/>
          <p:cNvSpPr>
            <a:spLocks noGrp="1"/>
          </p:cNvSpPr>
          <p:nvPr>
            <p:ph idx="4294967295"/>
          </p:nvPr>
        </p:nvSpPr>
        <p:spPr>
          <a:xfrm>
            <a:off x="304800" y="2133600"/>
            <a:ext cx="8839200" cy="4724400"/>
          </a:xfrm>
        </p:spPr>
        <p:txBody>
          <a:bodyPr>
            <a:normAutofit fontScale="92500" lnSpcReduction="10000"/>
          </a:bodyPr>
          <a:lstStyle/>
          <a:p>
            <a:pPr marL="574675" indent="-341313">
              <a:spcBef>
                <a:spcPts val="0"/>
              </a:spcBef>
              <a:spcAft>
                <a:spcPts val="1000"/>
              </a:spcAft>
              <a:buSzPct val="100000"/>
              <a:buFont typeface="Arial" pitchFamily="34" charset="0"/>
              <a:buChar char="•"/>
            </a:pPr>
            <a:r>
              <a:rPr lang="en-US" sz="2400" dirty="0"/>
              <a:t>Barriers to Care including support requirements </a:t>
            </a:r>
          </a:p>
          <a:p>
            <a:pPr marL="574675" indent="-341313">
              <a:spcBef>
                <a:spcPts val="0"/>
              </a:spcBef>
              <a:spcAft>
                <a:spcPts val="1000"/>
              </a:spcAft>
              <a:buSzPct val="100000"/>
              <a:buFont typeface="Arial" pitchFamily="34" charset="0"/>
              <a:buChar char="•"/>
            </a:pPr>
            <a:r>
              <a:rPr lang="en-US" sz="2400" b="1" dirty="0"/>
              <a:t>Does the patient live alone</a:t>
            </a:r>
            <a:r>
              <a:rPr lang="en-US" sz="2400" dirty="0"/>
              <a:t>? (ICD-9 V603; ICD-10 Z602; SNOMED “Lives Alone – No Help Available”) </a:t>
            </a:r>
          </a:p>
          <a:p>
            <a:pPr marL="574675" indent="-341313">
              <a:spcBef>
                <a:spcPts val="0"/>
              </a:spcBef>
              <a:spcAft>
                <a:spcPts val="1000"/>
              </a:spcAft>
              <a:buSzPct val="100000"/>
              <a:buFont typeface="Arial" pitchFamily="34" charset="0"/>
              <a:buChar char="•"/>
            </a:pPr>
            <a:r>
              <a:rPr lang="en-US" sz="2400" dirty="0"/>
              <a:t>Activities of Daily Living – is the patient safe to live independently </a:t>
            </a:r>
          </a:p>
          <a:p>
            <a:pPr marL="574675" indent="-341313">
              <a:spcBef>
                <a:spcPts val="0"/>
              </a:spcBef>
              <a:spcAft>
                <a:spcPts val="1000"/>
              </a:spcAft>
              <a:buSzPct val="100000"/>
              <a:buFont typeface="Arial" pitchFamily="34" charset="0"/>
              <a:buChar char="•"/>
            </a:pPr>
            <a:r>
              <a:rPr lang="en-US" sz="2400" b="1" dirty="0"/>
              <a:t>Hospital Plan of Care  a document </a:t>
            </a:r>
            <a:r>
              <a:rPr lang="en-US" sz="2400" dirty="0"/>
              <a:t>given to patient/family at admission -- includes potential for re-hospitalization, estimated length of stay, why hospitalized, expected length of hospitalization, procedures and tests planned, contact information for how to call hospital-team members.</a:t>
            </a:r>
          </a:p>
          <a:p>
            <a:pPr marL="574675" indent="-341313">
              <a:spcBef>
                <a:spcPts val="0"/>
              </a:spcBef>
              <a:spcAft>
                <a:spcPts val="1000"/>
              </a:spcAft>
              <a:buSzPct val="100000"/>
              <a:buFont typeface="Arial" pitchFamily="34" charset="0"/>
              <a:buChar char="•"/>
            </a:pPr>
            <a:r>
              <a:rPr lang="en-US" sz="2400" dirty="0"/>
              <a:t>Establishes communication with all who are involved in patient's care:  attending, nursing staff, hospital service team, family.</a:t>
            </a:r>
          </a:p>
          <a:p>
            <a:pPr marL="574675" indent="-341313">
              <a:spcBef>
                <a:spcPts val="0"/>
              </a:spcBef>
              <a:spcAft>
                <a:spcPts val="1000"/>
              </a:spcAft>
              <a:buSzPct val="100000"/>
              <a:buFont typeface="Arial" pitchFamily="34" charset="0"/>
              <a:buChar char="•"/>
            </a:pPr>
            <a:r>
              <a:rPr lang="en-US" sz="2400" dirty="0"/>
              <a:t>Links ambulatory patient activation to inpatient activation.</a:t>
            </a:r>
          </a:p>
          <a:p>
            <a:pPr marL="692150" indent="-234950">
              <a:buFont typeface="Arial" pitchFamily="34" charset="0"/>
              <a:buChar char="•"/>
            </a:pPr>
            <a:endParaRPr lang="en-US" sz="2400"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6083" name="Rectangle 3"/>
          <p:cNvSpPr>
            <a:spLocks noChangeArrowheads="1"/>
          </p:cNvSpPr>
          <p:nvPr/>
        </p:nvSpPr>
        <p:spPr bwMode="auto">
          <a:xfrm>
            <a:off x="152400" y="1905000"/>
            <a:ext cx="2971800" cy="4893647"/>
          </a:xfrm>
          <a:prstGeom prst="rect">
            <a:avLst/>
          </a:prstGeom>
          <a:noFill/>
          <a:ln w="9525">
            <a:noFill/>
            <a:miter lim="800000"/>
            <a:headEnd/>
            <a:tailEnd/>
          </a:ln>
        </p:spPr>
        <p:txBody>
          <a:bodyPr>
            <a:spAutoFit/>
          </a:bodyPr>
          <a:lstStyle/>
          <a:p>
            <a:pPr>
              <a:spcAft>
                <a:spcPts val="1000"/>
              </a:spcAft>
            </a:pPr>
            <a:r>
              <a:rPr lang="en-US" sz="2400" dirty="0">
                <a:latin typeface="Calibri" pitchFamily="34" charset="0"/>
              </a:rPr>
              <a:t>This picture is a portrayal of the “plan of care and treatment plan” which is like the “baton” in a relay race.  As in the race, if the “baton” is dropped, or if it is not “passed” in the allotted time, no matter how good the members of the team, the race is lost.</a:t>
            </a:r>
          </a:p>
        </p:txBody>
      </p:sp>
      <p:pic>
        <p:nvPicPr>
          <p:cNvPr id="46084" name="Picture 1" descr="2010-12-20_102357.jpg"/>
          <p:cNvPicPr>
            <a:picLocks noChangeAspect="1" noChangeArrowheads="1"/>
          </p:cNvPicPr>
          <p:nvPr/>
        </p:nvPicPr>
        <p:blipFill>
          <a:blip r:embed="rId3" r:link="rId4" cstate="print"/>
          <a:srcRect/>
          <a:stretch>
            <a:fillRect/>
          </a:stretch>
        </p:blipFill>
        <p:spPr bwMode="auto">
          <a:xfrm>
            <a:off x="3352800" y="1828800"/>
            <a:ext cx="5562600" cy="49450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DF28FB93-0A08-4E7D-8E63-9EFA29F1E093}"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7107" name="Rectangle 3"/>
          <p:cNvSpPr>
            <a:spLocks noChangeArrowheads="1"/>
          </p:cNvSpPr>
          <p:nvPr/>
        </p:nvSpPr>
        <p:spPr bwMode="auto">
          <a:xfrm>
            <a:off x="685800" y="2362200"/>
            <a:ext cx="7772400" cy="4781550"/>
          </a:xfrm>
          <a:prstGeom prst="rect">
            <a:avLst/>
          </a:prstGeom>
          <a:noFill/>
          <a:ln w="9525">
            <a:noFill/>
            <a:miter lim="800000"/>
            <a:headEnd/>
            <a:tailEnd/>
          </a:ln>
        </p:spPr>
        <p:txBody>
          <a:bodyPr>
            <a:spAutoFit/>
          </a:bodyPr>
          <a:lstStyle/>
          <a:p>
            <a:pPr>
              <a:spcAft>
                <a:spcPts val="1000"/>
              </a:spcAft>
            </a:pPr>
            <a:r>
              <a:rPr lang="en-US" sz="2400" dirty="0">
                <a:latin typeface="Calibri" pitchFamily="34" charset="0"/>
              </a:rPr>
              <a:t>“The Baton” is the instrument through which responsibility for a patient’s health care is transferred to the patient or family.  Framed copies of this picture hang in the public areas of all SETMA clinics and a poster of it hangs in every examination room.   The poster declares:</a:t>
            </a:r>
          </a:p>
          <a:p>
            <a:pPr algn="ctr"/>
            <a:r>
              <a:rPr lang="en-US" sz="2400" b="1" i="1" dirty="0">
                <a:latin typeface="Calibri" pitchFamily="34" charset="0"/>
              </a:rPr>
              <a:t>Firmly in the provider’s hand</a:t>
            </a:r>
          </a:p>
          <a:p>
            <a:pPr algn="ctr"/>
            <a:r>
              <a:rPr lang="en-US" sz="2400" b="1" i="1" dirty="0">
                <a:latin typeface="Calibri" pitchFamily="34" charset="0"/>
              </a:rPr>
              <a:t>--The baton -- the care and treatment plan</a:t>
            </a:r>
          </a:p>
          <a:p>
            <a:pPr algn="ctr"/>
            <a:r>
              <a:rPr lang="en-US" sz="2400" b="1" i="1" dirty="0">
                <a:latin typeface="Calibri" pitchFamily="34" charset="0"/>
              </a:rPr>
              <a:t>Must be confidently and securely grasped by the patient,</a:t>
            </a:r>
          </a:p>
          <a:p>
            <a:pPr algn="ctr"/>
            <a:r>
              <a:rPr lang="en-US" sz="2400" b="1" i="1" dirty="0">
                <a:latin typeface="Calibri" pitchFamily="34" charset="0"/>
              </a:rPr>
              <a:t>If change is to make a difference</a:t>
            </a:r>
          </a:p>
          <a:p>
            <a:pPr algn="ctr"/>
            <a:r>
              <a:rPr lang="en-US" sz="2400" b="1" i="1" dirty="0">
                <a:latin typeface="Calibri" pitchFamily="34" charset="0"/>
              </a:rPr>
              <a:t>8,760 hours a year.</a:t>
            </a:r>
          </a:p>
          <a:p>
            <a:pPr>
              <a:spcAft>
                <a:spcPts val="1000"/>
              </a:spcAft>
            </a:pPr>
            <a:r>
              <a:rPr lang="en-US" sz="2400" dirty="0">
                <a:latin typeface="Calibri" pitchFamily="34" charset="0"/>
              </a:rPr>
              <a:t> </a:t>
            </a:r>
          </a:p>
          <a:p>
            <a:pPr>
              <a:spcAft>
                <a:spcPts val="1000"/>
              </a:spcAft>
            </a:pPr>
            <a:endParaRPr lang="en-US" sz="2400" dirty="0">
              <a:latin typeface="Calibri" pitchFamily="34"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 name="Rectangle 3"/>
          <p:cNvSpPr/>
          <p:nvPr/>
        </p:nvSpPr>
        <p:spPr>
          <a:xfrm>
            <a:off x="533400" y="2286000"/>
            <a:ext cx="7924800" cy="4246563"/>
          </a:xfrm>
          <a:prstGeom prst="rect">
            <a:avLst/>
          </a:prstGeom>
        </p:spPr>
        <p:txBody>
          <a:bodyPr wrap="square">
            <a:spAutoFit/>
          </a:bodyPr>
          <a:lstStyle/>
          <a:p>
            <a:pPr fontAlgn="auto">
              <a:spcBef>
                <a:spcPts val="0"/>
              </a:spcBef>
              <a:spcAft>
                <a:spcPts val="1000"/>
              </a:spcAft>
              <a:defRPr/>
            </a:pPr>
            <a:r>
              <a:rPr lang="en-US" sz="2400" dirty="0">
                <a:latin typeface="+mn-lt"/>
              </a:rPr>
              <a:t>The poster illustrates:</a:t>
            </a:r>
          </a:p>
          <a:p>
            <a:pPr marL="457200" indent="-457200" fontAlgn="auto">
              <a:spcBef>
                <a:spcPts val="0"/>
              </a:spcBef>
              <a:spcAft>
                <a:spcPts val="1000"/>
              </a:spcAft>
              <a:buClr>
                <a:schemeClr val="accent1"/>
              </a:buClr>
              <a:buFont typeface="+mj-lt"/>
              <a:buAutoNum type="arabicPeriod"/>
              <a:defRPr/>
            </a:pPr>
            <a:r>
              <a:rPr lang="en-US" sz="2400" dirty="0">
                <a:latin typeface="+mn-lt"/>
              </a:rPr>
              <a:t>That the healthcare-team relationship, which exists between the patient and the healthcare provider, is key to the success of the outcome of quality healthcare.</a:t>
            </a:r>
          </a:p>
          <a:p>
            <a:pPr marL="457200" indent="-457200" fontAlgn="auto">
              <a:spcBef>
                <a:spcPts val="0"/>
              </a:spcBef>
              <a:spcAft>
                <a:spcPts val="1000"/>
              </a:spcAft>
              <a:buClr>
                <a:schemeClr val="accent1"/>
              </a:buClr>
              <a:buFont typeface="+mj-lt"/>
              <a:buAutoNum type="arabicPeriod"/>
              <a:defRPr/>
            </a:pPr>
            <a:r>
              <a:rPr lang="en-US" sz="2400" dirty="0">
                <a:latin typeface="+mn-lt"/>
              </a:rPr>
              <a:t>That the plan of care and treatment plan, the “baton,” is the engine through which the knowledge and power of the healthcare team is transmitted and sustained.</a:t>
            </a:r>
          </a:p>
          <a:p>
            <a:pPr marL="457200" indent="-457200" fontAlgn="auto">
              <a:spcBef>
                <a:spcPts val="0"/>
              </a:spcBef>
              <a:spcAft>
                <a:spcPts val="1000"/>
              </a:spcAft>
              <a:buClr>
                <a:schemeClr val="accent1"/>
              </a:buClr>
              <a:buFont typeface="+mj-lt"/>
              <a:buAutoNum type="arabicPeriod"/>
              <a:defRPr/>
            </a:pPr>
            <a:r>
              <a:rPr lang="en-US" sz="2400" dirty="0">
                <a:latin typeface="+mn-lt"/>
              </a:rPr>
              <a:t>That the means of transfer of the “baton,” which has been developed by the healthcare team,  is a coordinated effort between the provider and the patient.</a:t>
            </a:r>
          </a:p>
        </p:txBody>
      </p:sp>
      <p:sp>
        <p:nvSpPr>
          <p:cNvPr id="6" name="Slide Number Placeholder 5"/>
          <p:cNvSpPr>
            <a:spLocks noGrp="1"/>
          </p:cNvSpPr>
          <p:nvPr>
            <p:ph type="sldNum" sz="quarter" idx="12"/>
          </p:nvPr>
        </p:nvSpPr>
        <p:spPr/>
        <p:txBody>
          <a:bodyPr/>
          <a:lstStyle/>
          <a:p>
            <a:fld id="{DF28FB93-0A08-4E7D-8E63-9EFA29F1E093}" type="slidenum">
              <a:rPr lang="en-US" smtClean="0"/>
              <a:pPr/>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49155" name="Rectangle 3"/>
          <p:cNvSpPr>
            <a:spLocks noChangeArrowheads="1"/>
          </p:cNvSpPr>
          <p:nvPr/>
        </p:nvSpPr>
        <p:spPr bwMode="auto">
          <a:xfrm>
            <a:off x="533400" y="2438400"/>
            <a:ext cx="8229600" cy="3672800"/>
          </a:xfrm>
          <a:prstGeom prst="rect">
            <a:avLst/>
          </a:prstGeom>
          <a:noFill/>
          <a:ln w="9525">
            <a:noFill/>
            <a:miter lim="800000"/>
            <a:headEnd/>
            <a:tailEnd/>
          </a:ln>
        </p:spPr>
        <p:txBody>
          <a:bodyPr wrap="square">
            <a:spAutoFit/>
          </a:bodyPr>
          <a:lstStyle/>
          <a:p>
            <a:pPr marL="457200" indent="-457200">
              <a:spcAft>
                <a:spcPts val="1000"/>
              </a:spcAft>
              <a:buClr>
                <a:schemeClr val="accent1"/>
              </a:buClr>
              <a:buFont typeface="+mj-lt"/>
              <a:buAutoNum type="arabicPeriod" startAt="4"/>
            </a:pPr>
            <a:r>
              <a:rPr lang="en-US" sz="2400" dirty="0">
                <a:latin typeface="Calibri" pitchFamily="34" charset="0"/>
              </a:rPr>
              <a:t>That typically the healthcare provider knows and understands the patient’s healthcare plan of care and the treatment plan, but without its transfer to the patient, the provider’s knowledge is useless to the patient.</a:t>
            </a:r>
          </a:p>
          <a:p>
            <a:pPr marL="457200" indent="-457200">
              <a:spcAft>
                <a:spcPts val="1000"/>
              </a:spcAft>
              <a:buClr>
                <a:schemeClr val="accent1"/>
              </a:buClr>
              <a:buFont typeface="+mj-lt"/>
              <a:buAutoNum type="arabicPeriod" startAt="4"/>
            </a:pPr>
            <a:endParaRPr lang="en-US" sz="2400" dirty="0">
              <a:latin typeface="Calibri" pitchFamily="34" charset="0"/>
            </a:endParaRPr>
          </a:p>
          <a:p>
            <a:pPr marL="457200" indent="-457200">
              <a:spcAft>
                <a:spcPts val="1000"/>
              </a:spcAft>
              <a:buClr>
                <a:schemeClr val="accent1"/>
              </a:buClr>
              <a:buFont typeface="+mj-lt"/>
              <a:buAutoNum type="arabicPeriod" startAt="4"/>
            </a:pPr>
            <a:r>
              <a:rPr lang="en-US" sz="2400" dirty="0">
                <a:latin typeface="Calibri" pitchFamily="34" charset="0"/>
              </a:rPr>
              <a:t>That the imperative for the plan – the “baton” – is that it must be transferred from the provider to the patient, </a:t>
            </a:r>
            <a:r>
              <a:rPr lang="en-US" sz="2400" b="1" dirty="0">
                <a:latin typeface="Calibri" pitchFamily="34" charset="0"/>
              </a:rPr>
              <a:t>if change in the life of the patient is going to make a difference in the patient’s health.</a:t>
            </a:r>
          </a:p>
        </p:txBody>
      </p:sp>
      <p:sp>
        <p:nvSpPr>
          <p:cNvPr id="5" name="Slide Number Placeholder 4"/>
          <p:cNvSpPr>
            <a:spLocks noGrp="1"/>
          </p:cNvSpPr>
          <p:nvPr>
            <p:ph type="sldNum" sz="quarter" idx="12"/>
          </p:nvPr>
        </p:nvSpPr>
        <p:spPr/>
        <p:txBody>
          <a:bodyPr/>
          <a:lstStyle/>
          <a:p>
            <a:fld id="{DF28FB93-0A08-4E7D-8E63-9EFA29F1E093}" type="slidenum">
              <a:rPr lang="en-US" smtClean="0"/>
              <a:pPr/>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The Baton</a:t>
            </a:r>
          </a:p>
        </p:txBody>
      </p:sp>
      <p:sp>
        <p:nvSpPr>
          <p:cNvPr id="50179" name="Rectangle 3"/>
          <p:cNvSpPr>
            <a:spLocks noChangeArrowheads="1"/>
          </p:cNvSpPr>
          <p:nvPr/>
        </p:nvSpPr>
        <p:spPr bwMode="auto">
          <a:xfrm>
            <a:off x="609600" y="2667000"/>
            <a:ext cx="8001000" cy="3672800"/>
          </a:xfrm>
          <a:prstGeom prst="rect">
            <a:avLst/>
          </a:prstGeom>
          <a:noFill/>
          <a:ln w="9525">
            <a:noFill/>
            <a:miter lim="800000"/>
            <a:headEnd/>
            <a:tailEnd/>
          </a:ln>
        </p:spPr>
        <p:txBody>
          <a:bodyPr wrap="square">
            <a:spAutoFit/>
          </a:bodyPr>
          <a:lstStyle/>
          <a:p>
            <a:pPr marL="457200" indent="-457200">
              <a:spcAft>
                <a:spcPts val="1000"/>
              </a:spcAft>
              <a:buClr>
                <a:schemeClr val="accent1"/>
              </a:buClr>
              <a:buFont typeface="Trebuchet MS" pitchFamily="34" charset="0"/>
              <a:buAutoNum type="arabicPeriod" startAt="6"/>
            </a:pPr>
            <a:r>
              <a:rPr lang="en-US" sz="2400" dirty="0">
                <a:latin typeface="Calibri" pitchFamily="34" charset="0"/>
              </a:rPr>
              <a:t>That this transfer requires that the patient “grasps” the “baton,” i.e., that the patient </a:t>
            </a:r>
            <a:r>
              <a:rPr lang="en-US" sz="2400" b="1" dirty="0">
                <a:latin typeface="Calibri" pitchFamily="34" charset="0"/>
              </a:rPr>
              <a:t>accepts</a:t>
            </a:r>
            <a:r>
              <a:rPr lang="en-US" sz="2400" dirty="0">
                <a:latin typeface="Calibri" pitchFamily="34" charset="0"/>
              </a:rPr>
              <a:t>, </a:t>
            </a:r>
            <a:r>
              <a:rPr lang="en-US" sz="2400" b="1" dirty="0">
                <a:latin typeface="Calibri" pitchFamily="34" charset="0"/>
              </a:rPr>
              <a:t>receives</a:t>
            </a:r>
            <a:r>
              <a:rPr lang="en-US" sz="2400" dirty="0">
                <a:latin typeface="Calibri" pitchFamily="34" charset="0"/>
              </a:rPr>
              <a:t>, </a:t>
            </a:r>
            <a:r>
              <a:rPr lang="en-US" sz="2400" b="1" dirty="0">
                <a:latin typeface="Calibri" pitchFamily="34" charset="0"/>
              </a:rPr>
              <a:t>understands</a:t>
            </a:r>
            <a:r>
              <a:rPr lang="en-US" sz="2400" dirty="0">
                <a:latin typeface="Calibri" pitchFamily="34" charset="0"/>
              </a:rPr>
              <a:t> and </a:t>
            </a:r>
            <a:r>
              <a:rPr lang="en-US" sz="2400" b="1" dirty="0">
                <a:latin typeface="Calibri" pitchFamily="34" charset="0"/>
              </a:rPr>
              <a:t>comprehends</a:t>
            </a:r>
            <a:r>
              <a:rPr lang="en-US" sz="2400" dirty="0">
                <a:latin typeface="Calibri" pitchFamily="34" charset="0"/>
              </a:rPr>
              <a:t> the plan, and that the patient is equipped and empowered to carry out the plan successfully.</a:t>
            </a:r>
          </a:p>
          <a:p>
            <a:pPr marL="457200" indent="-457200">
              <a:spcAft>
                <a:spcPts val="1000"/>
              </a:spcAft>
              <a:buClr>
                <a:schemeClr val="accent1"/>
              </a:buClr>
              <a:buFont typeface="Trebuchet MS" pitchFamily="34" charset="0"/>
              <a:buAutoNum type="arabicPeriod" startAt="6"/>
            </a:pPr>
            <a:endParaRPr lang="en-US" sz="2400" dirty="0">
              <a:latin typeface="Calibri" pitchFamily="34" charset="0"/>
            </a:endParaRPr>
          </a:p>
          <a:p>
            <a:pPr marL="457200" indent="-457200">
              <a:spcAft>
                <a:spcPts val="1000"/>
              </a:spcAft>
              <a:buClr>
                <a:schemeClr val="accent1"/>
              </a:buClr>
              <a:buFont typeface="Trebuchet MS" pitchFamily="34" charset="0"/>
              <a:buAutoNum type="arabicPeriod" startAt="6"/>
            </a:pPr>
            <a:r>
              <a:rPr lang="en-US" sz="2400" dirty="0">
                <a:latin typeface="Calibri" pitchFamily="34" charset="0"/>
              </a:rPr>
              <a:t>That the patient knows that of the 8,760 hours in the year, he/she will be responsible for “carrying the baton,” longer and better than any other member of the healthcare team.</a:t>
            </a:r>
          </a:p>
        </p:txBody>
      </p:sp>
      <p:sp>
        <p:nvSpPr>
          <p:cNvPr id="5" name="Slide Number Placeholder 4"/>
          <p:cNvSpPr>
            <a:spLocks noGrp="1"/>
          </p:cNvSpPr>
          <p:nvPr>
            <p:ph type="sldNum" sz="quarter" idx="12"/>
          </p:nvPr>
        </p:nvSpPr>
        <p:spPr/>
        <p:txBody>
          <a:bodyPr/>
          <a:lstStyle/>
          <a:p>
            <a:fld id="{DF28FB93-0A08-4E7D-8E63-9EFA29F1E093}"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IHI Reference</a:t>
            </a:r>
          </a:p>
        </p:txBody>
      </p:sp>
      <p:sp>
        <p:nvSpPr>
          <p:cNvPr id="10243" name="Content Placeholder 2"/>
          <p:cNvSpPr>
            <a:spLocks noGrp="1"/>
          </p:cNvSpPr>
          <p:nvPr>
            <p:ph idx="4294967295"/>
          </p:nvPr>
        </p:nvSpPr>
        <p:spPr>
          <a:xfrm>
            <a:off x="533400" y="2286000"/>
            <a:ext cx="7620000" cy="3581400"/>
          </a:xfrm>
        </p:spPr>
        <p:txBody>
          <a:bodyPr>
            <a:noAutofit/>
          </a:bodyPr>
          <a:lstStyle/>
          <a:p>
            <a:pPr eaLnBrk="1" hangingPunct="1">
              <a:buFont typeface="Arial" pitchFamily="34" charset="0"/>
              <a:buChar char="•"/>
            </a:pPr>
            <a:r>
              <a:rPr lang="en-US" sz="2800" dirty="0"/>
              <a:t>Rutherford P, Nielsen GA, Taylor J, Bradke P, Coleman E. </a:t>
            </a:r>
            <a:r>
              <a:rPr lang="en-US" sz="2800" b="1" i="1" dirty="0"/>
              <a:t>How-to Guide: Improving Transitions from the Hospital to Community Settings to Reduce Avoidable Re-hospitalizations</a:t>
            </a:r>
            <a:r>
              <a:rPr lang="en-US" sz="2800" dirty="0"/>
              <a:t>. Cambridge, MA: Institute for Healthcare Improvement; June 2012. </a:t>
            </a:r>
          </a:p>
          <a:p>
            <a:pPr eaLnBrk="1" hangingPunct="1">
              <a:buFont typeface="Arial" pitchFamily="34" charset="0"/>
              <a:buChar char="•"/>
            </a:pPr>
            <a:r>
              <a:rPr lang="en-US" sz="2800" dirty="0"/>
              <a:t>Available at </a:t>
            </a:r>
            <a:r>
              <a:rPr lang="en-US" sz="2800" dirty="0">
                <a:hlinkClick r:id="rId2"/>
              </a:rPr>
              <a:t>www.IHI.org</a:t>
            </a:r>
            <a:endParaRPr lang="en-US" sz="28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Improved Transition &amp; Reception</a:t>
            </a:r>
          </a:p>
        </p:txBody>
      </p:sp>
      <p:sp>
        <p:nvSpPr>
          <p:cNvPr id="12291" name="Content Placeholder 2"/>
          <p:cNvSpPr>
            <a:spLocks noGrp="1"/>
          </p:cNvSpPr>
          <p:nvPr>
            <p:ph idx="4294967295"/>
          </p:nvPr>
        </p:nvSpPr>
        <p:spPr>
          <a:xfrm>
            <a:off x="381000" y="1752600"/>
            <a:ext cx="8153400" cy="4800600"/>
          </a:xfrm>
        </p:spPr>
        <p:txBody>
          <a:bodyPr/>
          <a:lstStyle/>
          <a:p>
            <a:pPr algn="ctr" eaLnBrk="1" hangingPunct="1">
              <a:buNone/>
            </a:pPr>
            <a:endParaRPr lang="en-US" sz="2800" b="1" dirty="0"/>
          </a:p>
          <a:p>
            <a:pPr algn="ctr" eaLnBrk="1" hangingPunct="1">
              <a:buNone/>
            </a:pPr>
            <a:r>
              <a:rPr lang="en-US" sz="3200" b="1" dirty="0"/>
              <a:t>Institute for Healthcare Improvement </a:t>
            </a:r>
          </a:p>
          <a:p>
            <a:pPr eaLnBrk="1" hangingPunct="1">
              <a:buSzPct val="100000"/>
              <a:buFont typeface="Arial" pitchFamily="34" charset="0"/>
              <a:buChar char="•"/>
            </a:pPr>
            <a:r>
              <a:rPr lang="en-US" sz="2800" dirty="0"/>
              <a:t>“An improved transition out of the hospital (and from post-acute care and rehabilitation facilities) as well as… </a:t>
            </a:r>
          </a:p>
          <a:p>
            <a:pPr eaLnBrk="1" hangingPunct="1">
              <a:buSzPct val="100000"/>
              <a:buFont typeface="Arial" pitchFamily="34" charset="0"/>
              <a:buChar char="•"/>
            </a:pPr>
            <a:r>
              <a:rPr lang="en-US" sz="2800" dirty="0"/>
              <a:t>“An </a:t>
            </a:r>
            <a:r>
              <a:rPr lang="en-US" sz="2800" b="1" dirty="0"/>
              <a:t>activated and reliable reception</a:t>
            </a:r>
            <a:r>
              <a:rPr lang="en-US" sz="2800" dirty="0"/>
              <a:t> into the next setting of care such as a primary care practice, home health care agency, or a skilled nursing facility.”</a:t>
            </a:r>
          </a:p>
          <a:p>
            <a:pPr eaLnBrk="1" hangingPunct="1"/>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Activated Receivers</a:t>
            </a:r>
          </a:p>
        </p:txBody>
      </p:sp>
      <p:sp>
        <p:nvSpPr>
          <p:cNvPr id="13315" name="Content Placeholder 2"/>
          <p:cNvSpPr>
            <a:spLocks noGrp="1"/>
          </p:cNvSpPr>
          <p:nvPr>
            <p:ph idx="4294967295"/>
          </p:nvPr>
        </p:nvSpPr>
        <p:spPr>
          <a:xfrm>
            <a:off x="533400" y="2133600"/>
            <a:ext cx="8001000" cy="4724400"/>
          </a:xfrm>
        </p:spPr>
        <p:txBody>
          <a:bodyPr/>
          <a:lstStyle/>
          <a:p>
            <a:pPr eaLnBrk="1" hangingPunct="1">
              <a:buFont typeface="Arial" pitchFamily="34" charset="0"/>
              <a:buChar char="•"/>
            </a:pPr>
            <a:endParaRPr lang="en-US" sz="2800" dirty="0"/>
          </a:p>
          <a:p>
            <a:pPr eaLnBrk="1" hangingPunct="1">
              <a:buSzPct val="100000"/>
              <a:buFont typeface="Arial" pitchFamily="34" charset="0"/>
              <a:buChar char="•"/>
            </a:pPr>
            <a:r>
              <a:rPr lang="en-US" sz="2800" dirty="0"/>
              <a:t>An </a:t>
            </a:r>
            <a:r>
              <a:rPr lang="en-US" sz="2800" b="1" dirty="0"/>
              <a:t>example of an activated receiver is a physician‘s office </a:t>
            </a:r>
            <a:r>
              <a:rPr lang="en-US" sz="2800" dirty="0"/>
              <a:t>with a specified process for scheduling post-hospital follow-up visits within 2 to 4 days of discharge. </a:t>
            </a:r>
          </a:p>
          <a:p>
            <a:pPr eaLnBrk="1" hangingPunct="1">
              <a:buSzPct val="100000"/>
              <a:buFont typeface="Arial" pitchFamily="34" charset="0"/>
              <a:buChar char="•"/>
            </a:pPr>
            <a:r>
              <a:rPr lang="en-US" sz="2800" dirty="0"/>
              <a:t>“Although the care that prevents re-hospitalization occurs largely outside of the hospital, it starts in the hospital.”</a:t>
            </a:r>
          </a:p>
          <a:p>
            <a:pPr eaLnBrk="1" hangingPunct="1"/>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Key Changes to Improve Transitions</a:t>
            </a:r>
          </a:p>
        </p:txBody>
      </p:sp>
      <p:sp>
        <p:nvSpPr>
          <p:cNvPr id="14339" name="Content Placeholder 2"/>
          <p:cNvSpPr>
            <a:spLocks noGrp="1"/>
          </p:cNvSpPr>
          <p:nvPr>
            <p:ph idx="4294967295"/>
          </p:nvPr>
        </p:nvSpPr>
        <p:spPr>
          <a:xfrm>
            <a:off x="228600" y="1981200"/>
            <a:ext cx="8915400" cy="4876800"/>
          </a:xfrm>
        </p:spPr>
        <p:txBody>
          <a:bodyPr/>
          <a:lstStyle/>
          <a:p>
            <a:pPr marL="631825" indent="-514350" eaLnBrk="1" hangingPunct="1">
              <a:buFont typeface="Wingdings 2" pitchFamily="18" charset="2"/>
              <a:buNone/>
            </a:pPr>
            <a:r>
              <a:rPr lang="en-US" sz="2800" b="1" dirty="0"/>
              <a:t>Perform an Enhanced Assessment of Post-Hospital Needs</a:t>
            </a:r>
          </a:p>
          <a:p>
            <a:pPr marL="631825" indent="-514350" eaLnBrk="1" hangingPunct="1">
              <a:buFont typeface="Wingdings 2" pitchFamily="18" charset="2"/>
              <a:buNone/>
            </a:pPr>
            <a:endParaRPr lang="en-US" sz="1800" b="1" dirty="0"/>
          </a:p>
          <a:p>
            <a:pPr marL="925513" lvl="1" indent="-514350" eaLnBrk="1" hangingPunct="1">
              <a:spcBef>
                <a:spcPts val="0"/>
              </a:spcBef>
              <a:spcAft>
                <a:spcPts val="1000"/>
              </a:spcAft>
              <a:buFont typeface="Corbel" pitchFamily="34" charset="0"/>
              <a:buAutoNum type="alphaUcPeriod"/>
            </a:pPr>
            <a:r>
              <a:rPr lang="en-US" sz="2800" dirty="0"/>
              <a:t>“Involve the patient, family caregiver(s), and community provider(s) as full partners in completing a needs assessment of the patient‘s home-going needs.</a:t>
            </a:r>
          </a:p>
          <a:p>
            <a:pPr marL="925513" lvl="1" indent="-514350" eaLnBrk="1" hangingPunct="1">
              <a:spcBef>
                <a:spcPts val="0"/>
              </a:spcBef>
              <a:spcAft>
                <a:spcPts val="1000"/>
              </a:spcAft>
              <a:buFont typeface="Corbel" pitchFamily="34" charset="0"/>
              <a:buAutoNum type="alphaUcPeriod"/>
            </a:pPr>
            <a:r>
              <a:rPr lang="en-US" sz="2800" dirty="0"/>
              <a:t>“Reconcile medications upon admission.</a:t>
            </a:r>
          </a:p>
          <a:p>
            <a:pPr marL="925513" lvl="1" indent="-514350" eaLnBrk="1" hangingPunct="1">
              <a:spcBef>
                <a:spcPts val="0"/>
              </a:spcBef>
              <a:spcAft>
                <a:spcPts val="1000"/>
              </a:spcAft>
              <a:buFont typeface="Corbel" pitchFamily="34" charset="0"/>
              <a:buAutoNum type="alphaUcPeriod"/>
            </a:pPr>
            <a:r>
              <a:rPr lang="en-US" sz="2800" dirty="0"/>
              <a:t>“Create a customized discharge plan based on the assessment.”</a:t>
            </a:r>
          </a:p>
        </p:txBody>
      </p:sp>
      <p:sp>
        <p:nvSpPr>
          <p:cNvPr id="5" name="Slide Number Placeholder 4"/>
          <p:cNvSpPr>
            <a:spLocks noGrp="1"/>
          </p:cNvSpPr>
          <p:nvPr>
            <p:ph type="sldNum" sz="quarter" idx="12"/>
          </p:nvPr>
        </p:nvSpPr>
        <p:spPr/>
        <p:txBody>
          <a:bodyPr/>
          <a:lstStyle/>
          <a:p>
            <a:fld id="{DF28FB93-0A08-4E7D-8E63-9EFA29F1E093}"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Key Changes to Improve Transitions</a:t>
            </a:r>
          </a:p>
        </p:txBody>
      </p:sp>
      <p:sp>
        <p:nvSpPr>
          <p:cNvPr id="3" name="Content Placeholder 2"/>
          <p:cNvSpPr>
            <a:spLocks noGrp="1"/>
          </p:cNvSpPr>
          <p:nvPr>
            <p:ph idx="4294967295"/>
          </p:nvPr>
        </p:nvSpPr>
        <p:spPr>
          <a:xfrm>
            <a:off x="0" y="1752600"/>
            <a:ext cx="8534400" cy="5105400"/>
          </a:xfrm>
        </p:spPr>
        <p:txBody>
          <a:bodyPr rtlCol="0">
            <a:normAutofit/>
          </a:bodyPr>
          <a:lstStyle/>
          <a:p>
            <a:pPr marL="633222" indent="-514350" eaLnBrk="1" fontAlgn="auto" hangingPunct="1">
              <a:spcBef>
                <a:spcPts val="0"/>
              </a:spcBef>
              <a:spcAft>
                <a:spcPts val="0"/>
              </a:spcAft>
              <a:buFont typeface="+mj-lt"/>
              <a:buAutoNum type="arabicPeriod" startAt="3"/>
              <a:defRPr/>
            </a:pPr>
            <a:endParaRPr lang="en-US" b="1" dirty="0"/>
          </a:p>
          <a:p>
            <a:pPr marL="633222" indent="-514350" eaLnBrk="1" fontAlgn="auto" hangingPunct="1">
              <a:spcBef>
                <a:spcPts val="0"/>
              </a:spcBef>
              <a:spcAft>
                <a:spcPts val="0"/>
              </a:spcAft>
              <a:buFont typeface="+mj-lt"/>
              <a:buAutoNum type="arabicPeriod" startAt="3"/>
              <a:defRPr/>
            </a:pPr>
            <a:endParaRPr lang="en-US" b="1" dirty="0"/>
          </a:p>
          <a:p>
            <a:pPr marL="633222" indent="-514350" eaLnBrk="1" fontAlgn="auto" hangingPunct="1">
              <a:spcBef>
                <a:spcPts val="0"/>
              </a:spcBef>
              <a:spcAft>
                <a:spcPts val="0"/>
              </a:spcAft>
              <a:buNone/>
              <a:defRPr/>
            </a:pPr>
            <a:r>
              <a:rPr lang="en-US" sz="2800" b="1" dirty="0"/>
              <a:t>Ensure Post-Hospital Care Follow-Up</a:t>
            </a:r>
          </a:p>
          <a:p>
            <a:pPr marL="971550" lvl="1" indent="-514350" eaLnBrk="1" fontAlgn="auto" hangingPunct="1">
              <a:spcAft>
                <a:spcPts val="0"/>
              </a:spcAft>
              <a:buFont typeface="+mj-lt"/>
              <a:buAutoNum type="alphaUcPeriod"/>
              <a:defRPr/>
            </a:pPr>
            <a:r>
              <a:rPr lang="en-US" sz="2800" dirty="0"/>
              <a:t>“Assess the patient‘s medical and social risk for readmission and finalize the customized discharge plan.</a:t>
            </a:r>
          </a:p>
          <a:p>
            <a:pPr marL="971550" lvl="1" indent="-514350" eaLnBrk="1" fontAlgn="auto" hangingPunct="1">
              <a:spcAft>
                <a:spcPts val="0"/>
              </a:spcAft>
              <a:buFont typeface="+mj-lt"/>
              <a:buAutoNum type="alphaUcPeriod"/>
              <a:defRPr/>
            </a:pPr>
            <a:r>
              <a:rPr lang="en-US" sz="2800" dirty="0"/>
              <a:t>“Prior to discharge, schedule timely follow-up care and initiate clinical and social services as indicated from the assessment of post-hospital needs and the capabilities of patients and family caregivers.”</a:t>
            </a:r>
          </a:p>
        </p:txBody>
      </p:sp>
      <p:sp>
        <p:nvSpPr>
          <p:cNvPr id="5" name="Slide Number Placeholder 4"/>
          <p:cNvSpPr>
            <a:spLocks noGrp="1"/>
          </p:cNvSpPr>
          <p:nvPr>
            <p:ph type="sldNum" sz="quarter" idx="12"/>
          </p:nvPr>
        </p:nvSpPr>
        <p:spPr/>
        <p:txBody>
          <a:bodyPr/>
          <a:lstStyle/>
          <a:p>
            <a:fld id="{DF28FB93-0A08-4E7D-8E63-9EFA29F1E093}"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2. Fulfillment of Quality Metric Sets</a:t>
            </a:r>
          </a:p>
        </p:txBody>
      </p:sp>
      <p:sp>
        <p:nvSpPr>
          <p:cNvPr id="3" name="Content Placeholder 2"/>
          <p:cNvSpPr>
            <a:spLocks noGrp="1"/>
          </p:cNvSpPr>
          <p:nvPr>
            <p:ph idx="4294967295"/>
          </p:nvPr>
        </p:nvSpPr>
        <p:spPr>
          <a:xfrm>
            <a:off x="381000" y="2286000"/>
            <a:ext cx="8763000" cy="4572000"/>
          </a:xfrm>
        </p:spPr>
        <p:txBody>
          <a:bodyPr>
            <a:normAutofit fontScale="92500" lnSpcReduction="20000"/>
          </a:bodyPr>
          <a:lstStyle/>
          <a:p>
            <a:pPr marL="574675" indent="-339725">
              <a:spcBef>
                <a:spcPts val="0"/>
              </a:spcBef>
              <a:spcAft>
                <a:spcPts val="1000"/>
              </a:spcAft>
              <a:buSzPct val="100000"/>
              <a:buFont typeface="Arial" pitchFamily="34" charset="0"/>
              <a:buChar char="•"/>
            </a:pPr>
            <a:r>
              <a:rPr lang="en-US" sz="2400" dirty="0"/>
              <a:t>SETMA has completed “Discharge Summaries “ in  ambulatory EMR since the year 2000.</a:t>
            </a:r>
          </a:p>
          <a:p>
            <a:pPr marL="574675" indent="-339725">
              <a:spcBef>
                <a:spcPts val="0"/>
              </a:spcBef>
              <a:spcAft>
                <a:spcPts val="1000"/>
              </a:spcAft>
              <a:buSzPct val="100000"/>
              <a:buFont typeface="Arial" pitchFamily="34" charset="0"/>
              <a:buChar char="•"/>
            </a:pPr>
            <a:r>
              <a:rPr lang="en-US" sz="2400" dirty="0"/>
              <a:t>June, 2009, PCPI published Transitions of Care Quality Metric Set </a:t>
            </a:r>
          </a:p>
          <a:p>
            <a:pPr marL="574675" indent="-339725">
              <a:spcBef>
                <a:spcPts val="0"/>
              </a:spcBef>
              <a:spcAft>
                <a:spcPts val="1000"/>
              </a:spcAft>
              <a:buSzPct val="100000"/>
              <a:buFont typeface="Arial" pitchFamily="34" charset="0"/>
              <a:buChar char="•"/>
            </a:pPr>
            <a:r>
              <a:rPr lang="en-US" sz="2400" dirty="0"/>
              <a:t>SETMA adopted PCPI Measurement Set immediately</a:t>
            </a:r>
          </a:p>
          <a:p>
            <a:pPr marL="1097280">
              <a:buNone/>
            </a:pPr>
            <a:r>
              <a:rPr lang="en-US" sz="2400" dirty="0">
                <a:hlinkClick r:id="" action="ppaction://hlinkfile"/>
              </a:rPr>
              <a:t> SETMA’s Quality Metrics Philosophy</a:t>
            </a:r>
            <a:endParaRPr lang="en-US" sz="2400" dirty="0"/>
          </a:p>
          <a:p>
            <a:pPr marL="1097280">
              <a:buNone/>
            </a:pPr>
            <a:r>
              <a:rPr lang="en-US" dirty="0">
                <a:hlinkClick r:id="" action="ppaction://hlinkfile"/>
              </a:rPr>
              <a:t>The Limitations of Quality Metrics</a:t>
            </a:r>
            <a:endParaRPr lang="en-US" dirty="0"/>
          </a:p>
          <a:p>
            <a:pPr marL="574675" indent="-339725">
              <a:spcBef>
                <a:spcPts val="0"/>
              </a:spcBef>
              <a:spcAft>
                <a:spcPts val="1000"/>
              </a:spcAft>
              <a:buSzPct val="100000"/>
              <a:buNone/>
            </a:pPr>
            <a:endParaRPr lang="en-US" sz="2400" dirty="0"/>
          </a:p>
          <a:p>
            <a:pPr marL="574675" indent="-339725">
              <a:spcBef>
                <a:spcPts val="0"/>
              </a:spcBef>
              <a:spcAft>
                <a:spcPts val="1000"/>
              </a:spcAft>
              <a:buSzPct val="100000"/>
              <a:buFont typeface="Arial" pitchFamily="34" charset="0"/>
              <a:buChar char="•"/>
            </a:pPr>
            <a:r>
              <a:rPr lang="en-US" sz="2400" dirty="0"/>
              <a:t>SETMA began Public reporting by provider name at </a:t>
            </a:r>
            <a:r>
              <a:rPr lang="en-US" sz="2400" dirty="0">
                <a:hlinkClick r:id="rId2"/>
              </a:rPr>
              <a:t>www.jameslhollymd.com</a:t>
            </a:r>
            <a:r>
              <a:rPr lang="en-US" sz="2400" dirty="0"/>
              <a:t> of performance on quality metric sets for 2009-First Quarter 2013.</a:t>
            </a:r>
          </a:p>
          <a:p>
            <a:pPr marL="574675" indent="-339725">
              <a:spcBef>
                <a:spcPts val="0"/>
              </a:spcBef>
              <a:spcAft>
                <a:spcPts val="1000"/>
              </a:spcAft>
              <a:buSzPct val="100000"/>
              <a:buFont typeface="Arial" pitchFamily="34" charset="0"/>
              <a:buChar char="•"/>
            </a:pPr>
            <a:r>
              <a:rPr lang="en-US" sz="2400" dirty="0"/>
              <a:t>In 2011 completed research project with AMA to determine if SETMA’s fulfillment of measures is valid.  The answer?  “Yes.”</a:t>
            </a:r>
          </a:p>
          <a:p>
            <a:pPr indent="-222250">
              <a:buFont typeface="Arial" pitchFamily="34" charset="0"/>
              <a:buChar char="•"/>
            </a:pPr>
            <a:endParaRPr lang="en-US" sz="2800" dirty="0"/>
          </a:p>
          <a:p>
            <a:pPr indent="-222250">
              <a:buFont typeface="Arial" pitchFamily="34" charset="0"/>
              <a:buChar char="•"/>
            </a:pPr>
            <a:endParaRPr lang="en-US" sz="2800" b="1"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Key Changes to Improve Transitions</a:t>
            </a:r>
          </a:p>
        </p:txBody>
      </p:sp>
      <p:sp>
        <p:nvSpPr>
          <p:cNvPr id="3" name="Content Placeholder 2"/>
          <p:cNvSpPr>
            <a:spLocks noGrp="1"/>
          </p:cNvSpPr>
          <p:nvPr>
            <p:ph idx="4294967295"/>
          </p:nvPr>
        </p:nvSpPr>
        <p:spPr>
          <a:xfrm>
            <a:off x="0" y="2286000"/>
            <a:ext cx="8305800" cy="3840163"/>
          </a:xfrm>
        </p:spPr>
        <p:txBody>
          <a:bodyPr rtlCol="0">
            <a:normAutofit/>
          </a:bodyPr>
          <a:lstStyle/>
          <a:p>
            <a:pPr marL="633222" indent="-514350" eaLnBrk="1" fontAlgn="auto" hangingPunct="1">
              <a:spcBef>
                <a:spcPts val="0"/>
              </a:spcBef>
              <a:spcAft>
                <a:spcPts val="0"/>
              </a:spcAft>
              <a:buFont typeface="Wingdings 2"/>
              <a:buNone/>
              <a:defRPr/>
            </a:pPr>
            <a:r>
              <a:rPr lang="en-US" sz="2800" b="1" dirty="0"/>
              <a:t>Provide Real-Time Handover Communications</a:t>
            </a:r>
          </a:p>
          <a:p>
            <a:pPr marL="633222" indent="-514350" eaLnBrk="1" fontAlgn="auto" hangingPunct="1">
              <a:spcBef>
                <a:spcPts val="0"/>
              </a:spcBef>
              <a:spcAft>
                <a:spcPts val="0"/>
              </a:spcAft>
              <a:buFont typeface="Wingdings 2"/>
              <a:buNone/>
              <a:defRPr/>
            </a:pPr>
            <a:endParaRPr lang="en-US" sz="2800" b="1" dirty="0"/>
          </a:p>
          <a:p>
            <a:pPr marL="925830" lvl="1" indent="-514350" eaLnBrk="1" fontAlgn="auto" hangingPunct="1">
              <a:spcBef>
                <a:spcPts val="0"/>
              </a:spcBef>
              <a:spcAft>
                <a:spcPts val="1000"/>
              </a:spcAft>
              <a:buFont typeface="+mj-lt"/>
              <a:buAutoNum type="alphaUcPeriod"/>
              <a:defRPr/>
            </a:pPr>
            <a:r>
              <a:rPr lang="en-US" sz="2400" dirty="0"/>
              <a:t>“Give patient and family members a patient-friendly post-hospital care plan that includes a clear medication list.</a:t>
            </a:r>
          </a:p>
          <a:p>
            <a:pPr marL="925830" lvl="1" indent="-514350" eaLnBrk="1" fontAlgn="auto" hangingPunct="1">
              <a:spcBef>
                <a:spcPts val="0"/>
              </a:spcBef>
              <a:spcAft>
                <a:spcPts val="1000"/>
              </a:spcAft>
              <a:buFont typeface="+mj-lt"/>
              <a:buAutoNum type="alphaUcPeriod"/>
              <a:defRPr/>
            </a:pPr>
            <a:r>
              <a:rPr lang="en-US" sz="2400" dirty="0"/>
              <a:t>“Provide customized, real-time critical information to the next clinical care provider(s).</a:t>
            </a:r>
          </a:p>
          <a:p>
            <a:pPr marL="925830" lvl="1" indent="-514350" eaLnBrk="1" fontAlgn="auto" hangingPunct="1">
              <a:spcBef>
                <a:spcPts val="0"/>
              </a:spcBef>
              <a:spcAft>
                <a:spcPts val="1000"/>
              </a:spcAft>
              <a:buFont typeface="+mj-lt"/>
              <a:buAutoNum type="alphaUcPeriod"/>
              <a:defRPr/>
            </a:pPr>
            <a:r>
              <a:rPr lang="en-US" sz="2400" dirty="0"/>
              <a:t>“For high-risk patients, a clinician calls the individual(s) listed as the patient‘s next clinical care provider(s) to discuss the patient‘s status and plan of care.”</a:t>
            </a:r>
          </a:p>
        </p:txBody>
      </p:sp>
      <p:sp>
        <p:nvSpPr>
          <p:cNvPr id="5" name="Slide Number Placeholder 4"/>
          <p:cNvSpPr>
            <a:spLocks noGrp="1"/>
          </p:cNvSpPr>
          <p:nvPr>
            <p:ph type="sldNum" sz="quarter" idx="12"/>
          </p:nvPr>
        </p:nvSpPr>
        <p:spPr/>
        <p:txBody>
          <a:bodyPr/>
          <a:lstStyle/>
          <a:p>
            <a:fld id="{DF28FB93-0A08-4E7D-8E63-9EFA29F1E093}" type="slidenum">
              <a:rPr lang="en-US" smtClean="0"/>
              <a:pPr/>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a:t>Risk of Readmissions</a:t>
            </a:r>
          </a:p>
        </p:txBody>
      </p:sp>
      <p:sp>
        <p:nvSpPr>
          <p:cNvPr id="31747" name="Content Placeholder 3"/>
          <p:cNvSpPr>
            <a:spLocks noGrp="1"/>
          </p:cNvSpPr>
          <p:nvPr>
            <p:ph idx="4294967295"/>
          </p:nvPr>
        </p:nvSpPr>
        <p:spPr>
          <a:xfrm>
            <a:off x="152400" y="2133600"/>
            <a:ext cx="8991600" cy="4724400"/>
          </a:xfrm>
        </p:spPr>
        <p:txBody>
          <a:bodyPr>
            <a:normAutofit/>
          </a:bodyPr>
          <a:lstStyle/>
          <a:p>
            <a:pPr marL="0" indent="0" eaLnBrk="1" hangingPunct="1">
              <a:buNone/>
            </a:pPr>
            <a:r>
              <a:rPr lang="en-US" sz="2400" i="1" dirty="0">
                <a:cs typeface="Times New Roman" pitchFamily="18" charset="0"/>
              </a:rPr>
              <a:t>The Journal of Hospital Medicine </a:t>
            </a:r>
            <a:r>
              <a:rPr lang="en-US" sz="2400" dirty="0">
                <a:cs typeface="Times New Roman" pitchFamily="18" charset="0"/>
              </a:rPr>
              <a:t>recently published a pair of studies in which researchers analyzed data from California and Austria to determine the risk factors of hospital readmission.  </a:t>
            </a:r>
            <a:endParaRPr lang="en-US" sz="1100" dirty="0">
              <a:cs typeface="Times New Roman" pitchFamily="18" charset="0"/>
            </a:endParaRPr>
          </a:p>
          <a:p>
            <a:pPr lvl="2" eaLnBrk="1" hangingPunct="1">
              <a:spcBef>
                <a:spcPts val="600"/>
              </a:spcBef>
              <a:buClr>
                <a:schemeClr val="accent1"/>
              </a:buClr>
              <a:buSzPct val="100000"/>
              <a:buFont typeface="Arial" pitchFamily="34" charset="0"/>
              <a:buChar char="•"/>
            </a:pPr>
            <a:r>
              <a:rPr lang="en-US" dirty="0">
                <a:cs typeface="Times New Roman" pitchFamily="18" charset="0"/>
              </a:rPr>
              <a:t>Medicare</a:t>
            </a:r>
          </a:p>
          <a:p>
            <a:pPr lvl="2" eaLnBrk="1" hangingPunct="1">
              <a:spcBef>
                <a:spcPts val="600"/>
              </a:spcBef>
              <a:buClr>
                <a:schemeClr val="accent1"/>
              </a:buClr>
              <a:buSzPct val="100000"/>
              <a:buFont typeface="Arial" pitchFamily="34" charset="0"/>
              <a:buChar char="•"/>
            </a:pPr>
            <a:r>
              <a:rPr lang="en-US" dirty="0">
                <a:cs typeface="Times New Roman" pitchFamily="18" charset="0"/>
              </a:rPr>
              <a:t>Medicaid</a:t>
            </a:r>
          </a:p>
          <a:p>
            <a:pPr lvl="2" eaLnBrk="1" hangingPunct="1">
              <a:spcBef>
                <a:spcPts val="600"/>
              </a:spcBef>
              <a:buClr>
                <a:schemeClr val="accent1"/>
              </a:buClr>
              <a:buSzPct val="100000"/>
              <a:buFont typeface="Arial" pitchFamily="34" charset="0"/>
              <a:buChar char="•"/>
            </a:pPr>
            <a:r>
              <a:rPr lang="en-US" dirty="0">
                <a:cs typeface="Times New Roman" pitchFamily="18" charset="0"/>
              </a:rPr>
              <a:t>African American Race</a:t>
            </a:r>
          </a:p>
          <a:p>
            <a:pPr lvl="2" eaLnBrk="1" hangingPunct="1">
              <a:spcBef>
                <a:spcPts val="600"/>
              </a:spcBef>
              <a:buClr>
                <a:schemeClr val="accent1"/>
              </a:buClr>
              <a:buSzPct val="100000"/>
              <a:buFont typeface="Arial" pitchFamily="34" charset="0"/>
              <a:buChar char="•"/>
            </a:pPr>
            <a:r>
              <a:rPr lang="en-US" dirty="0">
                <a:cs typeface="Times New Roman" pitchFamily="18" charset="0"/>
              </a:rPr>
              <a:t>Inpatient use of narcotics</a:t>
            </a:r>
          </a:p>
          <a:p>
            <a:pPr lvl="2" eaLnBrk="1" hangingPunct="1">
              <a:spcBef>
                <a:spcPts val="600"/>
              </a:spcBef>
              <a:buClr>
                <a:schemeClr val="accent1"/>
              </a:buClr>
              <a:buSzPct val="100000"/>
              <a:buFont typeface="Arial" pitchFamily="34" charset="0"/>
              <a:buChar char="•"/>
            </a:pPr>
            <a:r>
              <a:rPr lang="en-US" dirty="0">
                <a:cs typeface="Times New Roman" pitchFamily="18" charset="0"/>
              </a:rPr>
              <a:t>Inpatient use of corticosteroids </a:t>
            </a:r>
          </a:p>
          <a:p>
            <a:pPr lvl="2" eaLnBrk="1" hangingPunct="1">
              <a:spcBef>
                <a:spcPts val="600"/>
              </a:spcBef>
              <a:buClr>
                <a:schemeClr val="accent1"/>
              </a:buClr>
              <a:buSzPct val="100000"/>
              <a:buFont typeface="Arial" pitchFamily="34" charset="0"/>
              <a:buChar char="•"/>
            </a:pPr>
            <a:r>
              <a:rPr lang="en-US" dirty="0">
                <a:cs typeface="Times New Roman" pitchFamily="18" charset="0"/>
              </a:rPr>
              <a:t>Cancer with and without metastasis</a:t>
            </a:r>
          </a:p>
          <a:p>
            <a:pPr lvl="2" eaLnBrk="1" hangingPunct="1">
              <a:spcBef>
                <a:spcPts val="600"/>
              </a:spcBef>
              <a:buClr>
                <a:schemeClr val="accent1"/>
              </a:buClr>
              <a:buSzPct val="100000"/>
              <a:buFont typeface="Arial" pitchFamily="34" charset="0"/>
              <a:buChar char="•"/>
            </a:pPr>
            <a:r>
              <a:rPr lang="en-US" dirty="0">
                <a:cs typeface="Times New Roman" pitchFamily="18" charset="0"/>
              </a:rPr>
              <a:t>Renal Failure</a:t>
            </a:r>
          </a:p>
          <a:p>
            <a:pPr lvl="2" eaLnBrk="1" hangingPunct="1">
              <a:spcBef>
                <a:spcPts val="600"/>
              </a:spcBef>
              <a:buClr>
                <a:schemeClr val="accent1"/>
              </a:buClr>
              <a:buSzPct val="100000"/>
              <a:buFont typeface="Arial" pitchFamily="34" charset="0"/>
              <a:buChar char="•"/>
            </a:pPr>
            <a:r>
              <a:rPr lang="en-US" dirty="0">
                <a:cs typeface="Times New Roman" pitchFamily="18" charset="0"/>
              </a:rPr>
              <a:t>Congestive Heart Failure</a:t>
            </a:r>
          </a:p>
          <a:p>
            <a:pPr lvl="2" eaLnBrk="1" hangingPunct="1">
              <a:spcBef>
                <a:spcPts val="600"/>
              </a:spcBef>
              <a:buClr>
                <a:schemeClr val="accent1"/>
              </a:buClr>
              <a:buSzPct val="100000"/>
              <a:buFont typeface="Arial" pitchFamily="34" charset="0"/>
              <a:buChar char="•"/>
            </a:pPr>
            <a:r>
              <a:rPr lang="en-US" dirty="0">
                <a:cs typeface="Times New Roman" pitchFamily="18" charset="0"/>
              </a:rPr>
              <a:t>Weight loss</a:t>
            </a:r>
          </a:p>
          <a:p>
            <a:pPr lvl="2" eaLnBrk="1" hangingPunct="1"/>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81</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srcRect/>
          <a:stretch>
            <a:fillRect/>
          </a:stretch>
        </p:blipFill>
        <p:spPr bwMode="auto">
          <a:xfrm>
            <a:off x="4419600" y="1752600"/>
            <a:ext cx="4572000" cy="4977939"/>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a:t>Care Transition Audit</a:t>
            </a:r>
          </a:p>
        </p:txBody>
      </p:sp>
      <p:sp>
        <p:nvSpPr>
          <p:cNvPr id="70658" name="Rectangle 2"/>
          <p:cNvSpPr>
            <a:spLocks noChangeArrowheads="1"/>
          </p:cNvSpPr>
          <p:nvPr/>
        </p:nvSpPr>
        <p:spPr bwMode="auto">
          <a:xfrm>
            <a:off x="0" y="2013466"/>
            <a:ext cx="4419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The PCPI Measurement Set involves 14 actions which are audited.  SETMA’s deployment is such that if at the end of the documentation of the Hospital Care Summary, any of the metrics not met (appear in red), the “Click to Update/review” button can be depressed. This will take the provider to the point in the document where that element should be documented.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9</a:t>
            </a:fld>
            <a:endParaRPr lang="en-US" dirty="0"/>
          </a:p>
        </p:txBody>
      </p:sp>
    </p:spTree>
  </p:cSld>
  <p:clrMapOvr>
    <a:masterClrMapping/>
  </p:clrMapOvr>
</p:sld>
</file>

<file path=ppt/theme/theme1.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1709</TotalTime>
  <Words>5443</Words>
  <Application>Microsoft Office PowerPoint</Application>
  <PresentationFormat>On-screen Show (4:3)</PresentationFormat>
  <Paragraphs>522</Paragraphs>
  <Slides>81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Calibri</vt:lpstr>
      <vt:lpstr>Consolas</vt:lpstr>
      <vt:lpstr>Corbel</vt:lpstr>
      <vt:lpstr>Courier New</vt:lpstr>
      <vt:lpstr>Microsoft Sans Serif</vt:lpstr>
      <vt:lpstr>Times New Roman</vt:lpstr>
      <vt:lpstr>Trebuchet MS</vt:lpstr>
      <vt:lpstr>Wingdings</vt:lpstr>
      <vt:lpstr>Wingdings 2</vt:lpstr>
      <vt:lpstr>Theme_Mod_theme</vt:lpstr>
      <vt:lpstr>SETMA's Transitions of Care Initiative to Reduce Preventable Readmissions   Institute for Healthcare Improvement  STAAR -- Shining the Spotlight Call  May 31, 2013</vt:lpstr>
      <vt:lpstr>Introduction</vt:lpstr>
      <vt:lpstr>OBJECTIVEES</vt:lpstr>
      <vt:lpstr>SETMA’s Model of Care</vt:lpstr>
      <vt:lpstr>National Priorities Partnership</vt:lpstr>
      <vt:lpstr>SETMA’s Care Transitions</vt:lpstr>
      <vt:lpstr>1. Evaluation At Admission</vt:lpstr>
      <vt:lpstr>2. Fulfillment of Quality Metric Sets</vt:lpstr>
      <vt:lpstr>Care Transition Audit</vt:lpstr>
      <vt:lpstr>Care Transition Audit</vt:lpstr>
      <vt:lpstr>Care Transition Audit Publicly reported at www.jameslhollymd.com </vt:lpstr>
      <vt:lpstr>Care Transition Audit Publicly reported at www.jameslhollymd.com </vt:lpstr>
      <vt:lpstr>3. Hospital Care Summary &amp; Post-Hospital Plan of Care and Treatment Plan</vt:lpstr>
      <vt:lpstr>The Baton</vt:lpstr>
      <vt:lpstr>The Baton</vt:lpstr>
      <vt:lpstr>Three Inpatient Batons</vt:lpstr>
      <vt:lpstr>Hospital Follow-Up Call</vt:lpstr>
      <vt:lpstr>Hospital Follow-Up Call</vt:lpstr>
      <vt:lpstr>4. Hospital Follow-Up Call</vt:lpstr>
      <vt:lpstr>Hospital Follow-Up Call</vt:lpstr>
      <vt:lpstr>Hospital Follow-Up Calls</vt:lpstr>
      <vt:lpstr>Hospital Follow-Up Calls</vt:lpstr>
      <vt:lpstr>Hospital Follow-Up Calls</vt:lpstr>
      <vt:lpstr>5. Follow-Up Visit with Primary Care Provider</vt:lpstr>
      <vt:lpstr>Intermission</vt:lpstr>
      <vt:lpstr>Hospital Care Summary Risk of Readmission </vt:lpstr>
      <vt:lpstr>Managing High Risk Patients</vt:lpstr>
      <vt:lpstr>Predicting Readmission Risk</vt:lpstr>
      <vt:lpstr>Managing High Risk Patients</vt:lpstr>
      <vt:lpstr>Managing High Risk Patients</vt:lpstr>
      <vt:lpstr>Managing High Risk Patients</vt:lpstr>
      <vt:lpstr>Managing High Risk Patients</vt:lpstr>
      <vt:lpstr>BI -- Leverage Points </vt:lpstr>
      <vt:lpstr>Cognos (BI) Analysis</vt:lpstr>
      <vt:lpstr>Cognos (BI) Analysis</vt:lpstr>
      <vt:lpstr>Cognos (BI) Analysis</vt:lpstr>
      <vt:lpstr>SETMA &amp; Baptist Hospital</vt:lpstr>
      <vt:lpstr>30-Day Readmission Rates Any DRG</vt:lpstr>
      <vt:lpstr>30-Day Readmission Rates PN, Any DRG</vt:lpstr>
      <vt:lpstr>30-Day Readmission Rates PN, FFS Medicare</vt:lpstr>
      <vt:lpstr>Care Coordination Referral</vt:lpstr>
      <vt:lpstr>SETMA Foundation</vt:lpstr>
      <vt:lpstr>SETMA Foundation</vt:lpstr>
      <vt:lpstr>SETMA Foundation PC-MH Poster Child</vt:lpstr>
      <vt:lpstr>SETMA Foundation</vt:lpstr>
      <vt:lpstr>SETMA Foundation</vt:lpstr>
      <vt:lpstr>SETMA Foundation</vt:lpstr>
      <vt:lpstr>SETMA Foundation</vt:lpstr>
      <vt:lpstr>Infrastructure for success</vt:lpstr>
      <vt:lpstr>Care Transitions &amp; Hospital Readmissions</vt:lpstr>
      <vt:lpstr>Conclusions</vt:lpstr>
      <vt:lpstr>Conclusions</vt:lpstr>
      <vt:lpstr>Care Transitions Management Codes</vt:lpstr>
      <vt:lpstr>Care Transitions Management Codes</vt:lpstr>
      <vt:lpstr>Care Transitions Management Codes</vt:lpstr>
      <vt:lpstr>Care Transitions Management Codes</vt:lpstr>
      <vt:lpstr>Care Transitions Management Codes</vt:lpstr>
      <vt:lpstr>Care Transitions Management Codes</vt:lpstr>
      <vt:lpstr>Care Transitions Management Codes</vt:lpstr>
      <vt:lpstr>Care Transitions Management Codes</vt:lpstr>
      <vt:lpstr>Questions</vt:lpstr>
      <vt:lpstr>Appendix</vt:lpstr>
      <vt:lpstr>Institute for Healthcare Improvement</vt:lpstr>
      <vt:lpstr>Redesign of Primary Care Services and Structures </vt:lpstr>
      <vt:lpstr>Institute for Healthcare Improvement</vt:lpstr>
      <vt:lpstr>The Triple Aim</vt:lpstr>
      <vt:lpstr>The Triple Aim  </vt:lpstr>
      <vt:lpstr>Are You Ready To Be An Integrator?</vt:lpstr>
      <vt:lpstr>SETMA’s Model of Care</vt:lpstr>
      <vt:lpstr>The Baton</vt:lpstr>
      <vt:lpstr>The Baton</vt:lpstr>
      <vt:lpstr>The Baton</vt:lpstr>
      <vt:lpstr>The Baton</vt:lpstr>
      <vt:lpstr>The Baton</vt:lpstr>
      <vt:lpstr>IHI Reference</vt:lpstr>
      <vt:lpstr>Improved Transition &amp; Reception</vt:lpstr>
      <vt:lpstr>Activated Receivers</vt:lpstr>
      <vt:lpstr>Key Changes to Improve Transitions</vt:lpstr>
      <vt:lpstr>Key Changes to Improve Transitions</vt:lpstr>
      <vt:lpstr>Key Changes to Improve Transitions</vt:lpstr>
      <vt:lpstr>Risk of Readmissions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A. Owens</dc:creator>
  <cp:lastModifiedBy>Dale R. Fontenot</cp:lastModifiedBy>
  <cp:revision>280</cp:revision>
  <dcterms:created xsi:type="dcterms:W3CDTF">2012-07-25T13:56:44Z</dcterms:created>
  <dcterms:modified xsi:type="dcterms:W3CDTF">2020-08-23T21:31:06Z</dcterms:modified>
</cp:coreProperties>
</file>