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89" r:id="rId5"/>
    <p:sldId id="264" r:id="rId6"/>
    <p:sldId id="286" r:id="rId7"/>
    <p:sldId id="288" r:id="rId8"/>
    <p:sldId id="290" r:id="rId9"/>
    <p:sldId id="303" r:id="rId10"/>
    <p:sldId id="299" r:id="rId11"/>
    <p:sldId id="300" r:id="rId12"/>
    <p:sldId id="301" r:id="rId13"/>
    <p:sldId id="291" r:id="rId14"/>
    <p:sldId id="287" r:id="rId15"/>
    <p:sldId id="295" r:id="rId16"/>
    <p:sldId id="292" r:id="rId17"/>
    <p:sldId id="293" r:id="rId18"/>
    <p:sldId id="266" r:id="rId19"/>
    <p:sldId id="265" r:id="rId20"/>
    <p:sldId id="296" r:id="rId21"/>
    <p:sldId id="298" r:id="rId22"/>
    <p:sldId id="267" r:id="rId23"/>
    <p:sldId id="269" r:id="rId24"/>
    <p:sldId id="268" r:id="rId25"/>
    <p:sldId id="270" r:id="rId26"/>
    <p:sldId id="284" r:id="rId27"/>
    <p:sldId id="271" r:id="rId28"/>
    <p:sldId id="272" r:id="rId29"/>
    <p:sldId id="273" r:id="rId30"/>
    <p:sldId id="258" r:id="rId31"/>
    <p:sldId id="274" r:id="rId32"/>
    <p:sldId id="277" r:id="rId33"/>
    <p:sldId id="275" r:id="rId34"/>
    <p:sldId id="304" r:id="rId35"/>
    <p:sldId id="28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12E02-5AD8-4E90-963F-C074E8307AAF}" type="datetimeFigureOut">
              <a:rPr lang="en-US" smtClean="0"/>
              <a:pPr/>
              <a:t>4/26/2015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FCF9-5A05-453B-A496-02883DA88E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Current Status and Vision for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SETMA Diabetes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Jaweed Akhter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820886"/>
            <a:ext cx="1228725" cy="28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Dilated Eye Exam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114574"/>
            <a:ext cx="5045309" cy="551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 Vaccination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114573"/>
            <a:ext cx="5105400" cy="55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Monofilament Exam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1281155"/>
            <a:ext cx="4892910" cy="534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setma.com/epm-tools/images/Diabetes-Tutorial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3132"/>
            <a:ext cx="9144000" cy="7112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Disease Management Tools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Diabetes Disease Management</a:t>
            </a:r>
          </a:p>
          <a:p>
            <a:pPr lvl="1"/>
            <a:r>
              <a:rPr lang="en-US" sz="2400" dirty="0" smtClean="0"/>
              <a:t>Comprehensive Diabetes Template</a:t>
            </a:r>
          </a:p>
          <a:p>
            <a:pPr lvl="1"/>
            <a:r>
              <a:rPr lang="en-US" sz="2400" dirty="0" smtClean="0"/>
              <a:t>Includes specific Diabetes Sys review</a:t>
            </a:r>
          </a:p>
          <a:p>
            <a:pPr lvl="1"/>
            <a:r>
              <a:rPr lang="en-US" sz="2400" dirty="0" smtClean="0"/>
              <a:t>Includes all standard of care measures</a:t>
            </a:r>
          </a:p>
          <a:p>
            <a:pPr lvl="1"/>
            <a:r>
              <a:rPr lang="en-US" sz="2400" dirty="0" smtClean="0"/>
              <a:t>Vaccination guidelines</a:t>
            </a:r>
          </a:p>
          <a:p>
            <a:pPr lvl="1"/>
            <a:r>
              <a:rPr lang="en-US" sz="2400" dirty="0" smtClean="0"/>
              <a:t>Cardiovascular risks</a:t>
            </a:r>
          </a:p>
          <a:p>
            <a:pPr lvl="1"/>
            <a:r>
              <a:rPr lang="en-US" sz="2400" dirty="0" smtClean="0"/>
              <a:t>HTN, Lipid templates</a:t>
            </a:r>
          </a:p>
          <a:p>
            <a:pPr lvl="1"/>
            <a:r>
              <a:rPr lang="en-US" sz="2400" dirty="0" smtClean="0"/>
              <a:t>Renal failure template</a:t>
            </a:r>
          </a:p>
          <a:p>
            <a:pPr lvl="1"/>
            <a:r>
              <a:rPr lang="en-US" sz="2400" dirty="0" smtClean="0"/>
              <a:t>Patient information tools (16) including  goals, foot care, meals, insulin,  complications</a:t>
            </a:r>
          </a:p>
          <a:p>
            <a:pPr lvl="1"/>
            <a:r>
              <a:rPr lang="en-US" sz="2400" dirty="0" smtClean="0"/>
              <a:t> individualized Diabetes plan document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0065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www.setma.com/epm-tools/images/Diabetes-Tutorial_clip_image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Disease Management Tools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2133600"/>
            <a:ext cx="4343400" cy="3951288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Preventing Diabetes</a:t>
            </a:r>
          </a:p>
          <a:p>
            <a:pPr lvl="1"/>
            <a:r>
              <a:rPr lang="en-US" sz="1800" dirty="0" smtClean="0"/>
              <a:t>Screening guidelines &amp; mgmt, prediction  based on age, FBG,TG. </a:t>
            </a:r>
          </a:p>
          <a:p>
            <a:pPr lvl="1"/>
            <a:r>
              <a:rPr lang="en-US" sz="1800" dirty="0" smtClean="0"/>
              <a:t>Extensive pt information </a:t>
            </a:r>
            <a:r>
              <a:rPr lang="en-US" sz="1800" dirty="0" err="1" smtClean="0"/>
              <a:t>comorbidity</a:t>
            </a:r>
            <a:r>
              <a:rPr lang="en-US" sz="1800" dirty="0" smtClean="0"/>
              <a:t>, 		</a:t>
            </a:r>
          </a:p>
          <a:p>
            <a:pPr lvl="1">
              <a:buNone/>
            </a:pPr>
            <a:r>
              <a:rPr lang="en-US" sz="1800" dirty="0" smtClean="0"/>
              <a:t>      types of surgery</a:t>
            </a:r>
          </a:p>
          <a:p>
            <a:pPr lvl="1"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Complications:micronutrient</a:t>
            </a:r>
            <a:r>
              <a:rPr lang="en-US" sz="1800" dirty="0" smtClean="0"/>
              <a:t> def 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LESS Initiative</a:t>
            </a:r>
          </a:p>
          <a:p>
            <a:pPr lvl="1"/>
            <a:r>
              <a:rPr lang="en-US" sz="1800" dirty="0" smtClean="0"/>
              <a:t>Wt loss guidelines, drugs. Documents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Diabetic Exercise</a:t>
            </a:r>
          </a:p>
          <a:p>
            <a:pPr lvl="1"/>
            <a:r>
              <a:rPr lang="en-US" sz="1800" dirty="0" smtClean="0"/>
              <a:t>Retinopathy, neuropathy, CVD, nephropathy: contraindications, type of exercise</a:t>
            </a:r>
          </a:p>
          <a:p>
            <a:endParaRPr lang="en-US" sz="2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setma.com/epm-tools/images/Diabetes-Tutorial_clip_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09800"/>
            <a:ext cx="4800599" cy="37338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00657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352800" y="32004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52800" y="3733800"/>
            <a:ext cx="762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048000" y="48768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Automating the care of </a:t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patients with diabetes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Has the patient had a hemoglobin A1c within the past 3 months? </a:t>
            </a:r>
          </a:p>
          <a:p>
            <a:r>
              <a:rPr lang="en-US" dirty="0" smtClean="0"/>
              <a:t>Has the patient has a urinalysis in the past year? </a:t>
            </a:r>
          </a:p>
          <a:p>
            <a:r>
              <a:rPr lang="en-US" dirty="0" smtClean="0"/>
              <a:t>Has the patient had a dilated eye examination in the past year? </a:t>
            </a:r>
          </a:p>
          <a:p>
            <a:r>
              <a:rPr lang="en-US" dirty="0" smtClean="0"/>
              <a:t>Has the patient had an examination of the feet in the past year including a test of feeling in the feet? </a:t>
            </a:r>
          </a:p>
          <a:p>
            <a:r>
              <a:rPr lang="en-US" dirty="0" smtClean="0"/>
              <a:t>Has the patient had a test for protein in the urine in the past year? </a:t>
            </a:r>
          </a:p>
          <a:p>
            <a:r>
              <a:rPr lang="en-US" dirty="0" smtClean="0"/>
              <a:t>Has the patient had a flu immunization in the past year? </a:t>
            </a:r>
          </a:p>
          <a:p>
            <a:r>
              <a:rPr lang="en-US" dirty="0" smtClean="0"/>
              <a:t>Has the patient had a cholesterol test in the past year? </a:t>
            </a:r>
          </a:p>
          <a:p>
            <a:r>
              <a:rPr lang="en-US" dirty="0" smtClean="0"/>
              <a:t>Is the patient on a statin drug? </a:t>
            </a:r>
          </a:p>
          <a:p>
            <a:r>
              <a:rPr lang="en-US" dirty="0" smtClean="0"/>
              <a:t>Is the patient on aspirin? </a:t>
            </a:r>
          </a:p>
          <a:p>
            <a:r>
              <a:rPr lang="en-US" dirty="0" smtClean="0"/>
              <a:t>If the patient has protein in the urine, is the patient on an ACE Inhibitor or an ARB 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1143000" cy="112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Clinical care : Goals and Strengths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Challenge is to deliver individualized, quality care, which is cost effective , has impact on our patients lives and has local relevance while overall increasing volume 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Are we positioned to do so?</a:t>
            </a:r>
          </a:p>
          <a:p>
            <a:r>
              <a:rPr lang="en-US" sz="2400" dirty="0" smtClean="0"/>
              <a:t>Highly Accredited Center</a:t>
            </a:r>
          </a:p>
          <a:p>
            <a:r>
              <a:rPr lang="en-US" sz="2400" dirty="0" smtClean="0"/>
              <a:t>Excellent Diabetes Educator Staff</a:t>
            </a:r>
          </a:p>
          <a:p>
            <a:r>
              <a:rPr lang="en-US" sz="2400" dirty="0" smtClean="0"/>
              <a:t>Excellent EHM tools</a:t>
            </a:r>
          </a:p>
          <a:p>
            <a:r>
              <a:rPr lang="en-US" sz="2400" dirty="0" smtClean="0"/>
              <a:t>Full range of specialized services available : Pumps, CGMS, Inhaled insulin etc</a:t>
            </a:r>
          </a:p>
          <a:p>
            <a:r>
              <a:rPr lang="en-US" sz="2400" dirty="0" smtClean="0"/>
              <a:t>Strong Primary Care Support</a:t>
            </a:r>
          </a:p>
          <a:p>
            <a:r>
              <a:rPr lang="en-US" sz="2400" dirty="0" smtClean="0"/>
              <a:t>Linkages with related services</a:t>
            </a:r>
          </a:p>
          <a:p>
            <a:r>
              <a:rPr lang="en-US" sz="2400" dirty="0" smtClean="0"/>
              <a:t>High Quality Lab support</a:t>
            </a:r>
          </a:p>
          <a:p>
            <a:r>
              <a:rPr lang="en-US" sz="2400" dirty="0" smtClean="0"/>
              <a:t>Ability to impart training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Clinical Opportunities Diabetes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Catchment area : approx 400,000</a:t>
            </a:r>
          </a:p>
          <a:p>
            <a:r>
              <a:rPr lang="en-US" sz="2400" dirty="0" smtClean="0"/>
              <a:t>Est DM population 40,000</a:t>
            </a:r>
          </a:p>
          <a:p>
            <a:r>
              <a:rPr lang="en-US" sz="2400" dirty="0" smtClean="0"/>
              <a:t>If  5% additional DM new patients to SETMA  2,000 pts</a:t>
            </a:r>
          </a:p>
          <a:p>
            <a:r>
              <a:rPr lang="en-US" sz="2400" dirty="0" smtClean="0"/>
              <a:t>Est.  additional visits per year for DM</a:t>
            </a:r>
          </a:p>
          <a:p>
            <a:r>
              <a:rPr lang="en-US" sz="2400" dirty="0" smtClean="0"/>
              <a:t>Increase in related specialties visits</a:t>
            </a:r>
          </a:p>
          <a:p>
            <a:r>
              <a:rPr lang="en-US" sz="2400" dirty="0" smtClean="0"/>
              <a:t>Generation of significant addition relevant investigations, ancillary services and consultations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SETMA Diabetes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Current Status and Future Vision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Overview of Diabetes Mellitus in Texas</a:t>
            </a:r>
          </a:p>
          <a:p>
            <a:pPr lvl="1"/>
            <a:r>
              <a:rPr lang="en-US" sz="2200" dirty="0" smtClean="0"/>
              <a:t>Prevalence, projection and costs</a:t>
            </a:r>
          </a:p>
          <a:p>
            <a:r>
              <a:rPr lang="en-US" sz="2600" dirty="0" smtClean="0"/>
              <a:t>Current Status SETMA Diabetes</a:t>
            </a:r>
          </a:p>
          <a:p>
            <a:pPr lvl="1"/>
            <a:r>
              <a:rPr lang="en-US" sz="2200" dirty="0" smtClean="0"/>
              <a:t>Accreditations</a:t>
            </a:r>
          </a:p>
          <a:p>
            <a:pPr lvl="1"/>
            <a:r>
              <a:rPr lang="en-US" sz="2200" dirty="0" smtClean="0"/>
              <a:t>Management Tools</a:t>
            </a:r>
          </a:p>
          <a:p>
            <a:pPr lvl="1"/>
            <a:r>
              <a:rPr lang="en-US" sz="2200" dirty="0" smtClean="0"/>
              <a:t>Automating care of Diabetes</a:t>
            </a:r>
          </a:p>
          <a:p>
            <a:pPr lvl="1"/>
            <a:r>
              <a:rPr lang="en-US" sz="2200" dirty="0" smtClean="0"/>
              <a:t>Documentation of evaluation of standard care</a:t>
            </a:r>
            <a:endParaRPr lang="en-US" sz="2600" dirty="0" smtClean="0"/>
          </a:p>
          <a:p>
            <a:r>
              <a:rPr lang="en-US" sz="2600" dirty="0" smtClean="0"/>
              <a:t>Clinical Care : Excellence, Opportunities</a:t>
            </a:r>
          </a:p>
          <a:p>
            <a:r>
              <a:rPr lang="en-US" sz="2600" dirty="0" smtClean="0"/>
              <a:t>Academic Meetings, Provider Updates</a:t>
            </a:r>
          </a:p>
          <a:p>
            <a:r>
              <a:rPr lang="en-US" sz="2600" dirty="0" smtClean="0"/>
              <a:t>Public Education, Community programs</a:t>
            </a:r>
          </a:p>
          <a:p>
            <a:r>
              <a:rPr lang="en-US" sz="2600" dirty="0" smtClean="0"/>
              <a:t>Teaching, Training &amp; Research</a:t>
            </a:r>
          </a:p>
          <a:p>
            <a:r>
              <a:rPr lang="en-US" sz="2600" dirty="0" smtClean="0"/>
              <a:t>Institutional Collaborations</a:t>
            </a:r>
          </a:p>
          <a:p>
            <a:r>
              <a:rPr lang="en-US" sz="2600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838199" cy="82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Referrals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943914"/>
            <a:ext cx="7018583" cy="591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257120"/>
            <a:ext cx="5889606" cy="52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Clinical areas of focus/development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Diabetes Mellitus specialized clinics</a:t>
            </a:r>
          </a:p>
          <a:p>
            <a:pPr lvl="1"/>
            <a:r>
              <a:rPr lang="en-US" sz="2000" dirty="0" smtClean="0"/>
              <a:t>Type 1, Gestational, Pump, </a:t>
            </a:r>
          </a:p>
          <a:p>
            <a:r>
              <a:rPr lang="en-US" sz="2400" dirty="0" smtClean="0"/>
              <a:t>Diabetes Prevention and Metabolic Syndrome</a:t>
            </a:r>
          </a:p>
          <a:p>
            <a:r>
              <a:rPr lang="en-US" sz="2400" dirty="0" smtClean="0"/>
              <a:t>Weight Management /Obesity</a:t>
            </a:r>
          </a:p>
          <a:p>
            <a:r>
              <a:rPr lang="en-US" sz="2400" dirty="0" smtClean="0"/>
              <a:t>Metabolic Bone Disease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Academic Growth 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Clinical Case Meetings</a:t>
            </a:r>
          </a:p>
          <a:p>
            <a:r>
              <a:rPr lang="en-US" sz="2400" dirty="0" smtClean="0"/>
              <a:t>Practice Guidelines/ Updates ; Affiliates Conference call</a:t>
            </a:r>
          </a:p>
          <a:p>
            <a:r>
              <a:rPr lang="en-US" sz="2400" dirty="0" smtClean="0"/>
              <a:t>Journal Club</a:t>
            </a:r>
          </a:p>
          <a:p>
            <a:r>
              <a:rPr lang="en-US" sz="2400" dirty="0" smtClean="0"/>
              <a:t>Core Lectures</a:t>
            </a:r>
          </a:p>
          <a:p>
            <a:r>
              <a:rPr lang="en-US" sz="2400" dirty="0" smtClean="0"/>
              <a:t>Administrative Meetings; SETMA, </a:t>
            </a:r>
            <a:r>
              <a:rPr lang="en-US" sz="2400" dirty="0" err="1" smtClean="0"/>
              <a:t>Joslin</a:t>
            </a:r>
            <a:endParaRPr lang="en-US" sz="2400" dirty="0" smtClean="0"/>
          </a:p>
          <a:p>
            <a:r>
              <a:rPr lang="en-US" sz="2400" dirty="0" smtClean="0"/>
              <a:t>Involve local diabetologists and endocrinologists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Provider Update activities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Annual CME Activity</a:t>
            </a:r>
          </a:p>
          <a:p>
            <a:pPr lvl="1"/>
            <a:r>
              <a:rPr lang="en-US" sz="2400" dirty="0" smtClean="0"/>
              <a:t>Physicians, </a:t>
            </a:r>
            <a:r>
              <a:rPr lang="en-US" sz="2400" smtClean="0"/>
              <a:t>nurse practitioners, </a:t>
            </a:r>
            <a:r>
              <a:rPr lang="en-US" sz="2400" dirty="0" smtClean="0"/>
              <a:t>CDE, nurses, trainees etc</a:t>
            </a:r>
          </a:p>
          <a:p>
            <a:pPr lvl="1"/>
            <a:r>
              <a:rPr lang="en-US" sz="2400" dirty="0" smtClean="0"/>
              <a:t>Highlight practice updates and emerging trends</a:t>
            </a:r>
          </a:p>
          <a:p>
            <a:pPr lvl="1"/>
            <a:r>
              <a:rPr lang="en-US" sz="2400" dirty="0" smtClean="0"/>
              <a:t>Highlight role of technology in diabetes management and patient safety</a:t>
            </a:r>
          </a:p>
          <a:p>
            <a:pPr lvl="1"/>
            <a:r>
              <a:rPr lang="en-US" sz="2400" dirty="0" smtClean="0"/>
              <a:t>Attempt to get CME accreditation for activity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Public Education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Impart Diabetes Education needed to PPP : public, press, politicians/legislators.</a:t>
            </a:r>
          </a:p>
          <a:p>
            <a:r>
              <a:rPr lang="en-US" sz="2400" dirty="0" smtClean="0"/>
              <a:t>World Diabetes Day Nov 14</a:t>
            </a:r>
          </a:p>
          <a:p>
            <a:r>
              <a:rPr lang="en-US" sz="2400" dirty="0" smtClean="0"/>
              <a:t>Smaller, quarterly, public education programs</a:t>
            </a:r>
          </a:p>
          <a:p>
            <a:r>
              <a:rPr lang="en-US" sz="2400" dirty="0" smtClean="0"/>
              <a:t>Get involved in local media on DM and related topics</a:t>
            </a:r>
          </a:p>
          <a:p>
            <a:r>
              <a:rPr lang="en-US" sz="2400" dirty="0" smtClean="0"/>
              <a:t>Clinic newsletter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Community Programs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Diabetes Prevention</a:t>
            </a:r>
          </a:p>
          <a:p>
            <a:r>
              <a:rPr lang="en-US" sz="2400" dirty="0" smtClean="0"/>
              <a:t>Diabetes Screening</a:t>
            </a:r>
          </a:p>
          <a:p>
            <a:r>
              <a:rPr lang="en-US" sz="2400" dirty="0" smtClean="0"/>
              <a:t>Diabetes Education</a:t>
            </a:r>
          </a:p>
          <a:p>
            <a:r>
              <a:rPr lang="en-US" sz="2400" dirty="0" smtClean="0"/>
              <a:t>Development of Public Educational Material</a:t>
            </a:r>
          </a:p>
          <a:p>
            <a:r>
              <a:rPr lang="en-US" sz="2400" dirty="0" smtClean="0"/>
              <a:t>Training of CDE’s</a:t>
            </a:r>
          </a:p>
          <a:p>
            <a:r>
              <a:rPr lang="en-US" sz="2400" dirty="0" smtClean="0"/>
              <a:t>Mental health program</a:t>
            </a:r>
          </a:p>
          <a:p>
            <a:r>
              <a:rPr lang="en-US" sz="2400" dirty="0" smtClean="0"/>
              <a:t>Insulin Bank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Teaching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Electives : Local and International medical students</a:t>
            </a:r>
          </a:p>
          <a:p>
            <a:r>
              <a:rPr lang="en-US" sz="2400" dirty="0" smtClean="0"/>
              <a:t>IMG for clinical and research experience</a:t>
            </a:r>
          </a:p>
          <a:p>
            <a:r>
              <a:rPr lang="en-US" sz="2400" dirty="0" smtClean="0"/>
              <a:t>Rotating residents from FP, IM programs</a:t>
            </a:r>
          </a:p>
          <a:p>
            <a:r>
              <a:rPr lang="en-US" sz="2400" dirty="0" smtClean="0"/>
              <a:t>Students of nutrition studies, pharmacy, CDE trainees</a:t>
            </a:r>
          </a:p>
          <a:p>
            <a:r>
              <a:rPr lang="en-US" sz="2400" dirty="0" smtClean="0"/>
              <a:t>? Lamar University Collaboration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Research opportunities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Seek and initiate industry sponsored clinical trials</a:t>
            </a:r>
          </a:p>
          <a:p>
            <a:r>
              <a:rPr lang="en-US" sz="2400" dirty="0" smtClean="0"/>
              <a:t>Evaluate our own data </a:t>
            </a:r>
          </a:p>
          <a:p>
            <a:r>
              <a:rPr lang="en-US" sz="2400" dirty="0" smtClean="0"/>
              <a:t>Grants : Capacity building, education,  diabetes prevention, adherence promotion</a:t>
            </a:r>
          </a:p>
          <a:p>
            <a:r>
              <a:rPr lang="en-US" sz="2400" dirty="0" smtClean="0"/>
              <a:t>Collaboration with academic units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Collaborations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Joslin Clinic affiliate and collaboration status</a:t>
            </a:r>
          </a:p>
          <a:p>
            <a:r>
              <a:rPr lang="en-US" sz="2400" dirty="0" smtClean="0"/>
              <a:t>Extend formal/ informal linkages with state and national diabetes departments</a:t>
            </a:r>
          </a:p>
          <a:p>
            <a:r>
              <a:rPr lang="en-US" sz="2400" dirty="0" smtClean="0"/>
              <a:t>Networking with ADA, AADA, AACE</a:t>
            </a:r>
          </a:p>
          <a:p>
            <a:r>
              <a:rPr lang="en-US" sz="2400" dirty="0" smtClean="0"/>
              <a:t>State groups working on Diabetes Prevention</a:t>
            </a:r>
          </a:p>
          <a:p>
            <a:r>
              <a:rPr lang="en-US" sz="2400" dirty="0" smtClean="0"/>
              <a:t>Establish/enhance international linkages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707549" cy="52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228600"/>
            <a:ext cx="7391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Prevalence of diagnosed diabetes among adults aged ≥18 years in the United States during 2010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682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784" y="0"/>
            <a:ext cx="9345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DM is a rapidly growing problem worldwide and in Texas with significant and increasing costs to individuals, families and society</a:t>
            </a:r>
          </a:p>
          <a:p>
            <a:r>
              <a:rPr lang="en-US" sz="2400" dirty="0" smtClean="0"/>
              <a:t>We have the capacity,  management tools to assist the patient achieve the best care based on current standards.</a:t>
            </a:r>
          </a:p>
          <a:p>
            <a:r>
              <a:rPr lang="en-US" sz="2400" dirty="0" smtClean="0"/>
              <a:t>Our quality metrics are regularly audited and meet all the accredit ting organizations’ current standards</a:t>
            </a:r>
          </a:p>
          <a:p>
            <a:r>
              <a:rPr lang="en-US" sz="2400" dirty="0" smtClean="0"/>
              <a:t>Opportunities to impact diabetes in area, prevention, progression and care</a:t>
            </a:r>
          </a:p>
          <a:p>
            <a:r>
              <a:rPr lang="en-US" sz="2400" dirty="0" smtClean="0"/>
              <a:t>Clinical opportunities to expand our reach and services</a:t>
            </a:r>
          </a:p>
          <a:p>
            <a:r>
              <a:rPr lang="en-US" sz="2400" dirty="0" smtClean="0"/>
              <a:t>Training and teaching work can expand</a:t>
            </a:r>
          </a:p>
          <a:p>
            <a:r>
              <a:rPr lang="en-US" sz="2400" dirty="0" smtClean="0"/>
              <a:t>Public educational activities and CME activities would have benefits</a:t>
            </a:r>
          </a:p>
          <a:p>
            <a:r>
              <a:rPr lang="en-US" sz="2400" dirty="0" smtClean="0"/>
              <a:t>Consider heath impact, capacity </a:t>
            </a:r>
            <a:r>
              <a:rPr lang="en-US" sz="2400" smtClean="0"/>
              <a:t>building  grants</a:t>
            </a:r>
            <a:endParaRPr lang="en-US" sz="2400" dirty="0" smtClean="0"/>
          </a:p>
          <a:p>
            <a:r>
              <a:rPr lang="en-US" sz="2400" dirty="0" smtClean="0"/>
              <a:t>Time, finances will be constraints which we will have to work within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NCQA Diabetes Recognition (2010-16)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b="1" dirty="0" smtClean="0">
                <a:solidFill>
                  <a:schemeClr val="accent2"/>
                </a:solidFill>
              </a:rPr>
              <a:t>Diabetes Recognition Program (DRP)</a:t>
            </a:r>
            <a:endParaRPr lang="en-US" sz="9600" dirty="0" smtClean="0">
              <a:solidFill>
                <a:schemeClr val="accent2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/>
              <a:t>} </a:t>
            </a:r>
          </a:p>
          <a:p>
            <a:r>
              <a:rPr lang="en-US" sz="6400" b="1" dirty="0" smtClean="0"/>
              <a:t>Clinical Measures (Required)  Criteria		2012 Version Points	2015 Version</a:t>
            </a:r>
            <a:r>
              <a:rPr lang="en-US" sz="7200" b="1" dirty="0" smtClean="0"/>
              <a:t>	</a:t>
            </a:r>
          </a:p>
          <a:p>
            <a:r>
              <a:rPr lang="en-US" sz="6400" dirty="0" smtClean="0"/>
              <a:t>HbA1c Poor Control &gt;9.0%**	≤15% of patients in sample	12.0	15.0	</a:t>
            </a:r>
          </a:p>
          <a:p>
            <a:r>
              <a:rPr lang="en-US" sz="6400" dirty="0" smtClean="0"/>
              <a:t>HbA1c Control &lt;8.0%	65% of patients in sample	8.0	10.0	</a:t>
            </a:r>
          </a:p>
          <a:p>
            <a:r>
              <a:rPr lang="en-US" sz="6400" dirty="0" smtClean="0"/>
              <a:t>HbA1c Control &lt;7.0%	40% of patients in sample	5.0	7.0	</a:t>
            </a:r>
          </a:p>
          <a:p>
            <a:r>
              <a:rPr lang="en-US" sz="6400" dirty="0" smtClean="0"/>
              <a:t>Blood Pressure Control </a:t>
            </a:r>
          </a:p>
          <a:p>
            <a:r>
              <a:rPr lang="en-US" sz="6400" dirty="0" smtClean="0"/>
              <a:t>≥140/90 mm Hg**≤35% of patients in sample		15.0	30.0	</a:t>
            </a:r>
          </a:p>
          <a:p>
            <a:r>
              <a:rPr lang="en-US" sz="6400" dirty="0" smtClean="0"/>
              <a:t>Blood Pressure Control</a:t>
            </a:r>
          </a:p>
          <a:p>
            <a:r>
              <a:rPr lang="en-US" sz="6400" dirty="0" smtClean="0"/>
              <a:t> &lt;130/80 mm Hg**25% of patients in sample 		10.0 	REMOVED 	</a:t>
            </a:r>
          </a:p>
          <a:p>
            <a:r>
              <a:rPr lang="en-US" sz="6400" dirty="0" smtClean="0"/>
              <a:t>Eye Examination		60% of patients in sample 	10.0	12.0	</a:t>
            </a:r>
          </a:p>
          <a:p>
            <a:r>
              <a:rPr lang="en-US" sz="6400" dirty="0" smtClean="0"/>
              <a:t>Smoking and Tobacco Use and </a:t>
            </a:r>
          </a:p>
          <a:p>
            <a:r>
              <a:rPr lang="en-US" sz="6400" dirty="0" smtClean="0"/>
              <a:t>Cessation and Treatment Assistance85% of patients in sample	10.0	12.0	</a:t>
            </a:r>
          </a:p>
          <a:p>
            <a:r>
              <a:rPr lang="en-US" sz="6400" dirty="0" smtClean="0"/>
              <a:t>LDL-Control ≥130 mg/dl**	≤35% of patients in sample	10.0	REMOVED	</a:t>
            </a:r>
          </a:p>
          <a:p>
            <a:r>
              <a:rPr lang="en-US" sz="6400" dirty="0" smtClean="0"/>
              <a:t>LDL-Control &lt;100 mg/dl**	50% of patients in sample	10.0	REMOVED	</a:t>
            </a:r>
          </a:p>
          <a:p>
            <a:r>
              <a:rPr lang="en-US" sz="6400" dirty="0" smtClean="0"/>
              <a:t>Nephropathy Assessment	85% of patients in sample 	5.0	7.0	</a:t>
            </a:r>
          </a:p>
          <a:p>
            <a:r>
              <a:rPr lang="en-US" sz="6400" dirty="0" smtClean="0"/>
              <a:t>Foot Examination		80% of patients in sample 	5.0	7.0	</a:t>
            </a:r>
          </a:p>
          <a:p>
            <a:r>
              <a:rPr lang="en-US" sz="6400" i="1" dirty="0" smtClean="0"/>
              <a:t>Total Points					100.0	100.0</a:t>
            </a:r>
            <a:r>
              <a:rPr lang="en-US" sz="7200" i="1" dirty="0" smtClean="0"/>
              <a:t>	</a:t>
            </a:r>
          </a:p>
          <a:p>
            <a:r>
              <a:rPr lang="en-US" sz="7200" b="1" dirty="0" smtClean="0"/>
              <a:t>Points Needed to Achieve Recognition 		75.0	70	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Texas Diabetes Control and Prevention Program</a:t>
            </a:r>
            <a:br>
              <a:rPr lang="en-US" sz="32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Diabetes Status in Texas 2012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b="1" dirty="0" smtClean="0"/>
              <a:t>Age Group   Caucasian(%)   African American (%)   Hispanic (%) 	All Races (%) 	</a:t>
            </a:r>
          </a:p>
          <a:p>
            <a:r>
              <a:rPr lang="en-US" sz="2000" dirty="0" smtClean="0"/>
              <a:t>18 – 44 	     2.2 (1.2-3.2) 	8.0 (3.7-12.3) 	4.2 (2.8-5.7) 	3.5 (2.7 -4.3) 	</a:t>
            </a:r>
          </a:p>
          <a:p>
            <a:r>
              <a:rPr lang="en-US" sz="2000" dirty="0" smtClean="0"/>
              <a:t>45 – 64 	   10.1 (8.7-11.5) 	20.8 (15.9-25.7) 	21.5 (18.2-24.7) 	14.0 (12.7-15.3) 	</a:t>
            </a:r>
          </a:p>
          <a:p>
            <a:r>
              <a:rPr lang="en-US" sz="2000" dirty="0" smtClean="0"/>
              <a:t>65+ 	  19.2 (17.4-21.0) 	38.0 (29.5-46.4) 	32.2 (27.0-37.5) 	23.0 (21.2-24.8</a:t>
            </a:r>
            <a:r>
              <a:rPr lang="en-US" dirty="0" smtClean="0"/>
              <a:t>) 	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92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Prevalence of Diabetes by Race/Ethnicity and Age Group, 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391064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533400"/>
            <a:ext cx="876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Texas' Diabetic Population Will Quadruple by 2040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64" y="4953000"/>
            <a:ext cx="113160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6019800"/>
            <a:ext cx="2619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905000"/>
            <a:ext cx="64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Year	 Number	Percent</a:t>
            </a:r>
          </a:p>
          <a:p>
            <a:r>
              <a:rPr lang="en-US" sz="2000" b="1" dirty="0" smtClean="0"/>
              <a:t>2005/7 	1,732,447 	9.9%</a:t>
            </a:r>
          </a:p>
          <a:p>
            <a:r>
              <a:rPr lang="en-US" sz="2000" b="1" dirty="0" smtClean="0"/>
              <a:t>2010	2,221,727 	11.9%</a:t>
            </a:r>
          </a:p>
          <a:p>
            <a:r>
              <a:rPr lang="en-US" sz="2000" b="1" dirty="0" smtClean="0"/>
              <a:t>2020 	3,903,995 	17.1%</a:t>
            </a:r>
          </a:p>
          <a:p>
            <a:r>
              <a:rPr lang="en-US" sz="2000" b="1" dirty="0" smtClean="0"/>
              <a:t>2030 	5,783,481	 20.8%</a:t>
            </a:r>
          </a:p>
          <a:p>
            <a:r>
              <a:rPr lang="en-US" sz="2000" b="1" dirty="0" smtClean="0"/>
              <a:t>2040	7,980,225 	 23.8%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219200" y="4343400"/>
            <a:ext cx="7543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Diabetes in Texas was responsible for an estimated $18.5 billion in costs during CY2011: $12.3 billion in direct medical costs and $6.2 billion in indirect costs </a:t>
            </a:r>
          </a:p>
          <a:p>
            <a:endParaRPr lang="en-US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295400" y="55626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Current Status at SETMA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err="1" smtClean="0">
                <a:solidFill>
                  <a:schemeClr val="tx2"/>
                </a:solidFill>
              </a:rPr>
              <a:t>Joslin</a:t>
            </a:r>
            <a:r>
              <a:rPr lang="en-US" dirty="0" smtClean="0">
                <a:solidFill>
                  <a:schemeClr val="tx2"/>
                </a:solidFill>
              </a:rPr>
              <a:t> Diabetes Center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SETMA’s Diabetes Self-Management Education Program  and MNT is nationally recognized by the American Diabetes Association</a:t>
            </a:r>
          </a:p>
          <a:p>
            <a:r>
              <a:rPr lang="en-US" sz="2400" dirty="0" smtClean="0"/>
              <a:t>NCQA Diabetes Recognition : 11 quality measures</a:t>
            </a:r>
          </a:p>
          <a:p>
            <a:r>
              <a:rPr lang="en-US" sz="2400" dirty="0" smtClean="0"/>
              <a:t>NQF Accreditation has 6 Diabetes specific quality metrics in addition to smoking cessation, weight management</a:t>
            </a:r>
          </a:p>
          <a:p>
            <a:r>
              <a:rPr lang="en-US" sz="2400" dirty="0" smtClean="0"/>
              <a:t>Healthcare Effectiveness Data and Information Set (HEDIS) : Diabetes management is an important component</a:t>
            </a:r>
          </a:p>
          <a:p>
            <a:r>
              <a:rPr lang="en-US" sz="2400" dirty="0" smtClean="0"/>
              <a:t>Individual Provider Reporting since 2009-</a:t>
            </a:r>
          </a:p>
          <a:p>
            <a:r>
              <a:rPr lang="en-US" sz="2400" dirty="0" smtClean="0"/>
              <a:t>Joint Commission Accreditation highlights overall standard/ quality of the healthcare organization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219200" cy="1199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SETMA </a:t>
            </a:r>
            <a:r>
              <a:rPr lang="en-US" dirty="0" err="1" smtClean="0">
                <a:solidFill>
                  <a:schemeClr val="tx2"/>
                </a:solidFill>
              </a:rPr>
              <a:t>Joslin</a:t>
            </a:r>
            <a:r>
              <a:rPr lang="en-US" dirty="0" smtClean="0">
                <a:solidFill>
                  <a:schemeClr val="tx2"/>
                </a:solidFill>
              </a:rPr>
              <a:t> Diabetes Center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Center offers comprehensive care of complex diabetes cases and preventive management for patients with pre diabetes</a:t>
            </a:r>
          </a:p>
          <a:p>
            <a:r>
              <a:rPr lang="en-US" sz="2400" dirty="0" smtClean="0"/>
              <a:t>Collaboration  with ophthalmology, podiatry, cardiology, vascular surgery and will increasing links mental health, renal, bariatric surgery</a:t>
            </a:r>
          </a:p>
          <a:p>
            <a:r>
              <a:rPr lang="en-US" sz="2400" dirty="0" smtClean="0"/>
              <a:t>Factors for Success : Established brand (SETMA, Joslin), strong primary care referral base, accessible to local target population, meets key performance indicators based on national standards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914400" cy="89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800601" cy="502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0" y="5562600"/>
            <a:ext cx="56018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Where SETMA is at Present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others Aspire to be in the Future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608" y="685799"/>
            <a:ext cx="7650592" cy="5458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1034</Words>
  <Application>Microsoft Office PowerPoint</Application>
  <PresentationFormat>On-screen Show (4:3)</PresentationFormat>
  <Paragraphs>198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Current Status and Vision for  SETMA Diabetes</vt:lpstr>
      <vt:lpstr>SETMA Diabetes Current Status and Future Vision</vt:lpstr>
      <vt:lpstr>PowerPoint Presentation</vt:lpstr>
      <vt:lpstr>Texas Diabetes Control and Prevention Program Diabetes Status in Texas 2012</vt:lpstr>
      <vt:lpstr>PowerPoint Presentation</vt:lpstr>
      <vt:lpstr>Current Status at SETMA  Joslin Diabetes Center</vt:lpstr>
      <vt:lpstr>SETMA Joslin Diabetes Center</vt:lpstr>
      <vt:lpstr>PowerPoint Presentation</vt:lpstr>
      <vt:lpstr>PowerPoint Presentation</vt:lpstr>
      <vt:lpstr>Dilated Eye Exam</vt:lpstr>
      <vt:lpstr>Flu Vaccination</vt:lpstr>
      <vt:lpstr>Monofilament Exam</vt:lpstr>
      <vt:lpstr>PowerPoint Presentation</vt:lpstr>
      <vt:lpstr>Disease Management Tools</vt:lpstr>
      <vt:lpstr>PowerPoint Presentation</vt:lpstr>
      <vt:lpstr>Disease Management Tools</vt:lpstr>
      <vt:lpstr>Automating the care of  patients with diabetes</vt:lpstr>
      <vt:lpstr>Clinical care : Goals and Strengths</vt:lpstr>
      <vt:lpstr>Clinical Opportunities Diabetes</vt:lpstr>
      <vt:lpstr>Referrals</vt:lpstr>
      <vt:lpstr>Care Coordination</vt:lpstr>
      <vt:lpstr> Clinical areas of focus/development </vt:lpstr>
      <vt:lpstr>Academic Growth </vt:lpstr>
      <vt:lpstr>Provider Update activities</vt:lpstr>
      <vt:lpstr>Public Education </vt:lpstr>
      <vt:lpstr>Community Programs</vt:lpstr>
      <vt:lpstr>Teaching</vt:lpstr>
      <vt:lpstr>Research opportunities</vt:lpstr>
      <vt:lpstr>Collaborations</vt:lpstr>
      <vt:lpstr>PowerPoint Presentation</vt:lpstr>
      <vt:lpstr>PowerPoint Presentation</vt:lpstr>
      <vt:lpstr>PowerPoint Presentation</vt:lpstr>
      <vt:lpstr>Summary</vt:lpstr>
      <vt:lpstr>PowerPoint Presentation</vt:lpstr>
      <vt:lpstr>NCQA Diabetes Recognition (2010-16)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jakhter</dc:creator>
  <cp:lastModifiedBy>Dale</cp:lastModifiedBy>
  <cp:revision>96</cp:revision>
  <dcterms:created xsi:type="dcterms:W3CDTF">2015-03-10T22:32:33Z</dcterms:created>
  <dcterms:modified xsi:type="dcterms:W3CDTF">2015-04-26T23:10:55Z</dcterms:modified>
</cp:coreProperties>
</file>