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7"/>
  </p:notesMasterIdLst>
  <p:sldIdLst>
    <p:sldId id="329" r:id="rId2"/>
    <p:sldId id="370" r:id="rId3"/>
    <p:sldId id="371" r:id="rId4"/>
    <p:sldId id="372" r:id="rId5"/>
    <p:sldId id="374" r:id="rId6"/>
    <p:sldId id="373" r:id="rId7"/>
    <p:sldId id="375" r:id="rId8"/>
    <p:sldId id="376" r:id="rId9"/>
    <p:sldId id="377" r:id="rId10"/>
    <p:sldId id="378" r:id="rId11"/>
    <p:sldId id="379" r:id="rId12"/>
    <p:sldId id="380" r:id="rId13"/>
    <p:sldId id="381" r:id="rId14"/>
    <p:sldId id="382" r:id="rId15"/>
    <p:sldId id="383" r:id="rId16"/>
    <p:sldId id="384" r:id="rId17"/>
    <p:sldId id="386" r:id="rId18"/>
    <p:sldId id="385" r:id="rId19"/>
    <p:sldId id="387" r:id="rId20"/>
    <p:sldId id="388" r:id="rId21"/>
    <p:sldId id="389" r:id="rId22"/>
    <p:sldId id="390"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C1C1C"/>
    <a:srgbClr val="CC6600"/>
    <a:srgbClr val="CC3300"/>
    <a:srgbClr val="FFCC00"/>
    <a:srgbClr val="990033"/>
    <a:srgbClr val="24486C"/>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94660"/>
  </p:normalViewPr>
  <p:slideViewPr>
    <p:cSldViewPr>
      <p:cViewPr varScale="1">
        <p:scale>
          <a:sx n="47" d="100"/>
          <a:sy n="47" d="100"/>
        </p:scale>
        <p:origin x="1325" y="53"/>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682ACAC-ACF5-456E-9326-659902A6D9FD}" type="datetimeFigureOut">
              <a:rPr lang="en-US"/>
              <a:pPr>
                <a:defRPr/>
              </a:pPr>
              <a:t>8/23/2020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77E443B-941E-437C-8F70-E12382EC1745}" type="slidenum">
              <a:rPr lang="en-US" altLang="en-US"/>
              <a:pPr/>
              <a:t>‹#›</a:t>
            </a:fld>
            <a:endParaRPr lang="en-US" altLang="en-US"/>
          </a:p>
        </p:txBody>
      </p:sp>
    </p:spTree>
    <p:extLst>
      <p:ext uri="{BB962C8B-B14F-4D97-AF65-F5344CB8AC3E}">
        <p14:creationId xmlns:p14="http://schemas.microsoft.com/office/powerpoint/2010/main" val="14416377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D9D9D9"/>
            </a:gs>
            <a:gs pos="100000">
              <a:schemeClr val="bg1"/>
            </a:gs>
          </a:gsLst>
          <a:lin ang="8100000"/>
        </a:gradFill>
        <a:effectLst/>
      </p:bgPr>
    </p:bg>
    <p:spTree>
      <p:nvGrpSpPr>
        <p:cNvPr id="1" name=""/>
        <p:cNvGrpSpPr/>
        <p:nvPr/>
      </p:nvGrpSpPr>
      <p:grpSpPr>
        <a:xfrm>
          <a:off x="0" y="0"/>
          <a:ext cx="0" cy="0"/>
          <a:chOff x="0" y="0"/>
          <a:chExt cx="0" cy="0"/>
        </a:xfrm>
      </p:grpSpPr>
      <p:pic>
        <p:nvPicPr>
          <p:cNvPr id="4" name="Picture 8" descr="EKG lin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0963" y="0"/>
            <a:ext cx="5251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69669" y="1828800"/>
            <a:ext cx="3073631" cy="3177380"/>
          </a:xfrm>
        </p:spPr>
        <p:txBody>
          <a:bodyPr anchor="b">
            <a:normAutofit/>
          </a:bodyPr>
          <a:lstStyle>
            <a:lvl1pPr algn="l">
              <a:lnSpc>
                <a:spcPct val="80000"/>
              </a:lnSpc>
              <a:defRPr sz="405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469669" y="5181600"/>
            <a:ext cx="3073631" cy="685800"/>
          </a:xfrm>
        </p:spPr>
        <p:txBody>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Tree>
    <p:extLst>
      <p:ext uri="{BB962C8B-B14F-4D97-AF65-F5344CB8AC3E}">
        <p14:creationId xmlns:p14="http://schemas.microsoft.com/office/powerpoint/2010/main" val="35414424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98886F3-EC9B-45EB-ACD0-A9A6B7D27789}" type="slidenum">
              <a:rPr lang="en-US" altLang="en-US"/>
              <a:pPr/>
              <a:t>‹#›</a:t>
            </a:fld>
            <a:endParaRPr lang="en-US" altLang="en-US"/>
          </a:p>
        </p:txBody>
      </p:sp>
    </p:spTree>
    <p:extLst>
      <p:ext uri="{BB962C8B-B14F-4D97-AF65-F5344CB8AC3E}">
        <p14:creationId xmlns:p14="http://schemas.microsoft.com/office/powerpoint/2010/main" val="129645268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7486650" y="0"/>
            <a:ext cx="165735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Vertical Title 1"/>
          <p:cNvSpPr>
            <a:spLocks noGrp="1"/>
          </p:cNvSpPr>
          <p:nvPr>
            <p:ph type="title" orient="vert"/>
          </p:nvPr>
        </p:nvSpPr>
        <p:spPr>
          <a:xfrm>
            <a:off x="7543800" y="457201"/>
            <a:ext cx="154305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457200" y="457201"/>
            <a:ext cx="680085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8259759-CABE-4985-8AFE-1762B40FE0BF}" type="slidenum">
              <a:rPr lang="en-US" altLang="en-US"/>
              <a:pPr/>
              <a:t>‹#›</a:t>
            </a:fld>
            <a:endParaRPr lang="en-US" altLang="en-US"/>
          </a:p>
        </p:txBody>
      </p:sp>
    </p:spTree>
    <p:extLst>
      <p:ext uri="{BB962C8B-B14F-4D97-AF65-F5344CB8AC3E}">
        <p14:creationId xmlns:p14="http://schemas.microsoft.com/office/powerpoint/2010/main" val="126048984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99221"/>
            <a:ext cx="7543800" cy="1325563"/>
          </a:xfrm>
        </p:spPr>
        <p:txBody>
          <a:bodyPr>
            <a:normAutofit/>
          </a:bodyPr>
          <a:lstStyle>
            <a:lvl1pPr>
              <a:defRPr sz="3200"/>
            </a:lvl1pPr>
          </a:lstStyle>
          <a:p>
            <a:r>
              <a:rPr lang="en-US" dirty="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9BED933-B57B-4D05-B823-9AD594C7ECF9}" type="slidenum">
              <a:rPr lang="en-US" altLang="en-US"/>
              <a:pPr/>
              <a:t>‹#›</a:t>
            </a:fld>
            <a:endParaRPr lang="en-US" altLang="en-US"/>
          </a:p>
        </p:txBody>
      </p:sp>
    </p:spTree>
    <p:extLst>
      <p:ext uri="{BB962C8B-B14F-4D97-AF65-F5344CB8AC3E}">
        <p14:creationId xmlns:p14="http://schemas.microsoft.com/office/powerpoint/2010/main" val="1569307150"/>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gradFill rotWithShape="1">
          <a:gsLst>
            <a:gs pos="0">
              <a:schemeClr val="accent1"/>
            </a:gs>
            <a:gs pos="100000">
              <a:srgbClr val="8A2223"/>
            </a:gs>
          </a:gsLst>
          <a:lin ang="5400000"/>
        </a:gradFill>
        <a:effectLst/>
      </p:bgPr>
    </p:bg>
    <p:spTree>
      <p:nvGrpSpPr>
        <p:cNvPr id="1" name=""/>
        <p:cNvGrpSpPr/>
        <p:nvPr/>
      </p:nvGrpSpPr>
      <p:grpSpPr>
        <a:xfrm>
          <a:off x="0" y="0"/>
          <a:ext cx="0" cy="0"/>
          <a:chOff x="0" y="0"/>
          <a:chExt cx="0" cy="0"/>
        </a:xfrm>
      </p:grpSpPr>
      <p:sp>
        <p:nvSpPr>
          <p:cNvPr id="4" name="Rectangle 3"/>
          <p:cNvSpPr/>
          <p:nvPr/>
        </p:nvSpPr>
        <p:spPr>
          <a:xfrm>
            <a:off x="198834" y="228600"/>
            <a:ext cx="874395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800100" y="1828800"/>
            <a:ext cx="5829300" cy="3177380"/>
          </a:xfrm>
        </p:spPr>
        <p:txBody>
          <a:bodyPr anchor="b">
            <a:normAutofit/>
          </a:bodyPr>
          <a:lstStyle>
            <a:lvl1pPr>
              <a:lnSpc>
                <a:spcPct val="80000"/>
              </a:lnSpc>
              <a:defRPr sz="4050"/>
            </a:lvl1pPr>
          </a:lstStyle>
          <a:p>
            <a:r>
              <a:rPr lang="en-US"/>
              <a:t>Click to edit Master title style</a:t>
            </a:r>
            <a:endParaRPr/>
          </a:p>
        </p:txBody>
      </p:sp>
      <p:sp>
        <p:nvSpPr>
          <p:cNvPr id="3" name="Text Placeholder 2"/>
          <p:cNvSpPr>
            <a:spLocks noGrp="1"/>
          </p:cNvSpPr>
          <p:nvPr>
            <p:ph type="body" idx="1"/>
          </p:nvPr>
        </p:nvSpPr>
        <p:spPr>
          <a:xfrm>
            <a:off x="800100" y="5181600"/>
            <a:ext cx="5829300" cy="685800"/>
          </a:xfrm>
        </p:spPr>
        <p:txBody>
          <a:bodyPr/>
          <a:lstStyle>
            <a:lvl1pPr marL="0" indent="0">
              <a:buNone/>
              <a:defRPr sz="1500" cap="all" baseline="0">
                <a:solidFill>
                  <a:schemeClr val="bg1"/>
                </a:solidFill>
              </a:defRPr>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Tree>
    <p:extLst>
      <p:ext uri="{BB962C8B-B14F-4D97-AF65-F5344CB8AC3E}">
        <p14:creationId xmlns:p14="http://schemas.microsoft.com/office/powerpoint/2010/main" val="413405615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800100" y="1825625"/>
            <a:ext cx="3600450" cy="45751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43450" y="1825625"/>
            <a:ext cx="3600450" cy="4575175"/>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E80059F-9459-470E-89A8-DC9D202FD5F5}" type="slidenum">
              <a:rPr lang="en-US" altLang="en-US"/>
              <a:pPr/>
              <a:t>‹#›</a:t>
            </a:fld>
            <a:endParaRPr lang="en-US" altLang="en-US"/>
          </a:p>
        </p:txBody>
      </p:sp>
    </p:spTree>
    <p:extLst>
      <p:ext uri="{BB962C8B-B14F-4D97-AF65-F5344CB8AC3E}">
        <p14:creationId xmlns:p14="http://schemas.microsoft.com/office/powerpoint/2010/main" val="3910306487"/>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80010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00100" y="2590800"/>
            <a:ext cx="3600450" cy="3810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43450" y="1828799"/>
            <a:ext cx="360045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43450" y="2590800"/>
            <a:ext cx="3600450" cy="3810033"/>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88A3FBE7-DBCF-4BCE-B4BA-189CDC3C6DDA}" type="slidenum">
              <a:rPr lang="en-US" altLang="en-US"/>
              <a:pPr/>
              <a:t>‹#›</a:t>
            </a:fld>
            <a:endParaRPr lang="en-US" altLang="en-US"/>
          </a:p>
        </p:txBody>
      </p:sp>
    </p:spTree>
    <p:extLst>
      <p:ext uri="{BB962C8B-B14F-4D97-AF65-F5344CB8AC3E}">
        <p14:creationId xmlns:p14="http://schemas.microsoft.com/office/powerpoint/2010/main" val="373044474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BF935F7F-9976-4976-99B2-5A595F440366}" type="slidenum">
              <a:rPr lang="en-US" altLang="en-US"/>
              <a:pPr/>
              <a:t>‹#›</a:t>
            </a:fld>
            <a:endParaRPr lang="en-US" altLang="en-US"/>
          </a:p>
        </p:txBody>
      </p:sp>
    </p:spTree>
    <p:extLst>
      <p:ext uri="{BB962C8B-B14F-4D97-AF65-F5344CB8AC3E}">
        <p14:creationId xmlns:p14="http://schemas.microsoft.com/office/powerpoint/2010/main" val="18205398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63456984-05FB-4292-A408-A4BD3BD25194}" type="slidenum">
              <a:rPr lang="en-US" altLang="en-US"/>
              <a:pPr/>
              <a:t>‹#›</a:t>
            </a:fld>
            <a:endParaRPr lang="en-US" altLang="en-US"/>
          </a:p>
        </p:txBody>
      </p:sp>
    </p:spTree>
    <p:extLst>
      <p:ext uri="{BB962C8B-B14F-4D97-AF65-F5344CB8AC3E}">
        <p14:creationId xmlns:p14="http://schemas.microsoft.com/office/powerpoint/2010/main" val="371704249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5256213" y="0"/>
            <a:ext cx="388620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Rectangle 5"/>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5724525" y="3200400"/>
            <a:ext cx="2949178" cy="1752600"/>
          </a:xfrm>
        </p:spPr>
        <p:txBody>
          <a:bodyPr anchor="b">
            <a:normAutofit/>
          </a:bodyPr>
          <a:lstStyle>
            <a:lvl1pPr>
              <a:defRPr sz="2700"/>
            </a:lvl1pPr>
          </a:lstStyle>
          <a:p>
            <a:r>
              <a:rPr lang="en-US"/>
              <a:t>Click to edit Master title style</a:t>
            </a:r>
            <a:endParaRPr/>
          </a:p>
        </p:txBody>
      </p:sp>
      <p:sp>
        <p:nvSpPr>
          <p:cNvPr id="3" name="Content Placeholder 2"/>
          <p:cNvSpPr>
            <a:spLocks noGrp="1"/>
          </p:cNvSpPr>
          <p:nvPr>
            <p:ph idx="1"/>
          </p:nvPr>
        </p:nvSpPr>
        <p:spPr>
          <a:xfrm>
            <a:off x="457200" y="457201"/>
            <a:ext cx="4457700" cy="59436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724525" y="5029200"/>
            <a:ext cx="2949178" cy="1371600"/>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597253737"/>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5256213" y="0"/>
            <a:ext cx="3886200"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6" name="Rectangle 5"/>
          <p:cNvSpPr/>
          <p:nvPr/>
        </p:nvSpPr>
        <p:spPr>
          <a:xfrm>
            <a:off x="5441751" y="228600"/>
            <a:ext cx="3514725"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2" name="Title 1"/>
          <p:cNvSpPr>
            <a:spLocks noGrp="1"/>
          </p:cNvSpPr>
          <p:nvPr>
            <p:ph type="title"/>
          </p:nvPr>
        </p:nvSpPr>
        <p:spPr>
          <a:xfrm>
            <a:off x="5726430" y="3200400"/>
            <a:ext cx="2949178" cy="1752600"/>
          </a:xfrm>
        </p:spPr>
        <p:txBody>
          <a:bodyPr anchor="b">
            <a:normAutofit/>
          </a:bodyPr>
          <a:lstStyle>
            <a:lvl1pPr>
              <a:defRPr sz="2700"/>
            </a:lvl1pPr>
          </a:lstStyle>
          <a:p>
            <a:r>
              <a:rPr lang="en-US"/>
              <a:t>Click to edit Master title style</a:t>
            </a:r>
            <a:endParaRPr/>
          </a:p>
        </p:txBody>
      </p:sp>
      <p:sp>
        <p:nvSpPr>
          <p:cNvPr id="3" name="Picture Placeholder 2"/>
          <p:cNvSpPr>
            <a:spLocks noGrp="1"/>
          </p:cNvSpPr>
          <p:nvPr>
            <p:ph type="pic" idx="1"/>
          </p:nvPr>
        </p:nvSpPr>
        <p:spPr>
          <a:xfrm>
            <a:off x="1" y="1"/>
            <a:ext cx="5256608" cy="6857999"/>
          </a:xfrm>
        </p:spPr>
        <p:txBody>
          <a:bodyPr tIns="457200" rtlCol="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endParaRPr noProof="0" dirty="0"/>
          </a:p>
        </p:txBody>
      </p:sp>
      <p:sp>
        <p:nvSpPr>
          <p:cNvPr id="4" name="Text Placeholder 3"/>
          <p:cNvSpPr>
            <a:spLocks noGrp="1"/>
          </p:cNvSpPr>
          <p:nvPr>
            <p:ph type="body" sz="half" idx="2"/>
          </p:nvPr>
        </p:nvSpPr>
        <p:spPr>
          <a:xfrm>
            <a:off x="5726430" y="5029200"/>
            <a:ext cx="2949178"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0624566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D9D9D9"/>
            </a:gs>
            <a:gs pos="100000">
              <a:schemeClr val="bg1"/>
            </a:gs>
          </a:gsLst>
          <a:lin ang="16200000" scaled="1"/>
        </a:gradFill>
        <a:effectLst/>
      </p:bgPr>
    </p:bg>
    <p:spTree>
      <p:nvGrpSpPr>
        <p:cNvPr id="1" name=""/>
        <p:cNvGrpSpPr/>
        <p:nvPr/>
      </p:nvGrpSpPr>
      <p:grpSpPr>
        <a:xfrm>
          <a:off x="0" y="0"/>
          <a:ext cx="0" cy="0"/>
          <a:chOff x="0" y="0"/>
          <a:chExt cx="0" cy="0"/>
        </a:xfrm>
      </p:grpSpPr>
      <p:sp>
        <p:nvSpPr>
          <p:cNvPr id="7" name="red bar"/>
          <p:cNvSpPr/>
          <p:nvPr/>
        </p:nvSpPr>
        <p:spPr>
          <a:xfrm>
            <a:off x="0" y="0"/>
            <a:ext cx="9142413"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dirty="0"/>
          </a:p>
        </p:txBody>
      </p:sp>
      <p:sp>
        <p:nvSpPr>
          <p:cNvPr id="1027" name="Title Placeholder 1"/>
          <p:cNvSpPr>
            <a:spLocks noGrp="1"/>
          </p:cNvSpPr>
          <p:nvPr>
            <p:ph type="title"/>
          </p:nvPr>
        </p:nvSpPr>
        <p:spPr bwMode="auto">
          <a:xfrm>
            <a:off x="800100" y="100013"/>
            <a:ext cx="75438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1143000" y="1828800"/>
            <a:ext cx="685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800850" y="6481763"/>
            <a:ext cx="800100" cy="239712"/>
          </a:xfrm>
          <a:prstGeom prst="rect">
            <a:avLst/>
          </a:prstGeom>
        </p:spPr>
        <p:txBody>
          <a:bodyPr vert="horz" lIns="91440" tIns="45720" rIns="91440" bIns="45720" rtlCol="0" anchor="ctr"/>
          <a:lstStyle>
            <a:lvl1pPr algn="r">
              <a:defRPr sz="675">
                <a:solidFill>
                  <a:schemeClr val="tx1"/>
                </a:solidFill>
              </a:defRPr>
            </a:lvl1pPr>
          </a:lstStyle>
          <a:p>
            <a:pPr>
              <a:defRPr/>
            </a:pPr>
            <a:endParaRPr lang="en-US"/>
          </a:p>
        </p:txBody>
      </p:sp>
      <p:sp>
        <p:nvSpPr>
          <p:cNvPr id="5" name="Footer Placeholder 4"/>
          <p:cNvSpPr>
            <a:spLocks noGrp="1"/>
          </p:cNvSpPr>
          <p:nvPr>
            <p:ph type="ftr" sz="quarter" idx="3"/>
          </p:nvPr>
        </p:nvSpPr>
        <p:spPr>
          <a:xfrm>
            <a:off x="800100" y="6481763"/>
            <a:ext cx="5886450" cy="239712"/>
          </a:xfrm>
          <a:prstGeom prst="rect">
            <a:avLst/>
          </a:prstGeom>
        </p:spPr>
        <p:txBody>
          <a:bodyPr vert="horz" lIns="91440" tIns="45720" rIns="91440" bIns="45720" rtlCol="0" anchor="ctr"/>
          <a:lstStyle>
            <a:lvl1pPr algn="l">
              <a:defRPr sz="675">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715250" y="6481763"/>
            <a:ext cx="628650" cy="239712"/>
          </a:xfrm>
          <a:prstGeom prst="rect">
            <a:avLst/>
          </a:prstGeom>
        </p:spPr>
        <p:txBody>
          <a:bodyPr vert="horz" wrap="square" lIns="91440" tIns="45720" rIns="91440" bIns="45720" numCol="1" anchor="ctr" anchorCtr="0" compatLnSpc="1">
            <a:prstTxWarp prst="textNoShape">
              <a:avLst/>
            </a:prstTxWarp>
          </a:bodyPr>
          <a:lstStyle>
            <a:lvl1pPr algn="r">
              <a:defRPr sz="600"/>
            </a:lvl1pPr>
          </a:lstStyle>
          <a:p>
            <a:fld id="{3200DD2F-C31D-4AB7-9E99-B60110888649}" type="slidenum">
              <a:rPr lang="en-US" altLang="en-US"/>
              <a:pPr/>
              <a:t>‹#›</a:t>
            </a:fld>
            <a:endParaRPr lang="en-US" altLang="en-US"/>
          </a:p>
        </p:txBody>
      </p:sp>
      <p:pic>
        <p:nvPicPr>
          <p:cNvPr id="1032" name="Picture 12" descr="setmalogo2"/>
          <p:cNvPicPr>
            <a:picLocks noChangeAspect="1" noChangeArrowheads="1"/>
          </p:cNvPicPr>
          <p:nvPr userDrawn="1"/>
        </p:nvPicPr>
        <p:blipFill>
          <a:blip r:embed="rId13">
            <a:lum bright="70000" contrast="-70000"/>
            <a:grayscl/>
            <a:extLst>
              <a:ext uri="{28A0092B-C50C-407E-A947-70E740481C1C}">
                <a14:useLocalDpi xmlns:a14="http://schemas.microsoft.com/office/drawing/2010/main" val="0"/>
              </a:ext>
            </a:extLst>
          </a:blip>
          <a:srcRect/>
          <a:stretch>
            <a:fillRect/>
          </a:stretch>
        </p:blipFill>
        <p:spPr bwMode="auto">
          <a:xfrm>
            <a:off x="7924800" y="1524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0" r:id="rId2"/>
    <p:sldLayoutId id="2147483916" r:id="rId3"/>
    <p:sldLayoutId id="2147483911" r:id="rId4"/>
    <p:sldLayoutId id="2147483912" r:id="rId5"/>
    <p:sldLayoutId id="2147483913" r:id="rId6"/>
    <p:sldLayoutId id="2147483917" r:id="rId7"/>
    <p:sldLayoutId id="2147483918" r:id="rId8"/>
    <p:sldLayoutId id="2147483919" r:id="rId9"/>
    <p:sldLayoutId id="2147483914" r:id="rId10"/>
    <p:sldLayoutId id="2147483920" r:id="rId11"/>
  </p:sldLayoutIdLst>
  <p:transition spd="med">
    <p:fade/>
  </p:transition>
  <p:txStyles>
    <p:titleStyle>
      <a:lvl1pPr algn="l" defTabSz="685800" rtl="0" eaLnBrk="0" fontAlgn="base" hangingPunct="0">
        <a:lnSpc>
          <a:spcPct val="90000"/>
        </a:lnSpc>
        <a:spcBef>
          <a:spcPct val="0"/>
        </a:spcBef>
        <a:spcAft>
          <a:spcPct val="0"/>
        </a:spcAft>
        <a:defRPr sz="2700" kern="1200">
          <a:solidFill>
            <a:schemeClr val="bg1"/>
          </a:solidFill>
          <a:latin typeface="+mj-lt"/>
          <a:ea typeface="+mj-ea"/>
          <a:cs typeface="+mj-cs"/>
        </a:defRPr>
      </a:lvl1pPr>
      <a:lvl2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2pPr>
      <a:lvl3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3pPr>
      <a:lvl4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4pPr>
      <a:lvl5pPr algn="l" defTabSz="685800" rtl="0" eaLnBrk="0" fontAlgn="base" hangingPunct="0">
        <a:lnSpc>
          <a:spcPct val="90000"/>
        </a:lnSpc>
        <a:spcBef>
          <a:spcPct val="0"/>
        </a:spcBef>
        <a:spcAft>
          <a:spcPct val="0"/>
        </a:spcAft>
        <a:defRPr sz="2700">
          <a:solidFill>
            <a:schemeClr val="bg1"/>
          </a:solidFill>
          <a:latin typeface="Franklin Gothic Medium" panose="020B0603020102020204" pitchFamily="34" charset="0"/>
        </a:defRPr>
      </a:lvl5pPr>
      <a:lvl6pPr marL="4572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6pPr>
      <a:lvl7pPr marL="9144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7pPr>
      <a:lvl8pPr marL="13716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8pPr>
      <a:lvl9pPr marL="1828800" algn="l" defTabSz="685800" rtl="0" fontAlgn="base">
        <a:lnSpc>
          <a:spcPct val="90000"/>
        </a:lnSpc>
        <a:spcBef>
          <a:spcPct val="0"/>
        </a:spcBef>
        <a:spcAft>
          <a:spcPct val="0"/>
        </a:spcAft>
        <a:defRPr sz="2700">
          <a:solidFill>
            <a:schemeClr val="bg1"/>
          </a:solidFill>
          <a:latin typeface="Franklin Gothic Medium" panose="020B0603020102020204" pitchFamily="34" charset="0"/>
        </a:defRPr>
      </a:lvl9pPr>
    </p:titleStyle>
    <p:bodyStyle>
      <a:lvl1pPr marL="171450" indent="-171450" algn="l" defTabSz="685800" rtl="0" eaLnBrk="0" fontAlgn="base" hangingPunct="0">
        <a:lnSpc>
          <a:spcPct val="90000"/>
        </a:lnSpc>
        <a:spcBef>
          <a:spcPts val="1350"/>
        </a:spcBef>
        <a:spcAft>
          <a:spcPct val="0"/>
        </a:spcAft>
        <a:buSzPct val="100000"/>
        <a:buFont typeface="Arial" charset="0"/>
        <a:buChar char="▪"/>
        <a:defRPr kern="1200">
          <a:solidFill>
            <a:srgbClr val="404040"/>
          </a:solidFill>
          <a:latin typeface="+mn-lt"/>
          <a:ea typeface="+mn-ea"/>
          <a:cs typeface="+mn-cs"/>
        </a:defRPr>
      </a:lvl1pPr>
      <a:lvl2pPr marL="342900" indent="-171450" algn="l" defTabSz="685800" rtl="0" eaLnBrk="0" fontAlgn="base" hangingPunct="0">
        <a:lnSpc>
          <a:spcPct val="90000"/>
        </a:lnSpc>
        <a:spcBef>
          <a:spcPts val="450"/>
        </a:spcBef>
        <a:spcAft>
          <a:spcPct val="0"/>
        </a:spcAft>
        <a:buSzPct val="100000"/>
        <a:buFont typeface="Arial" charset="0"/>
        <a:buChar char="▪"/>
        <a:defRPr sz="1600" kern="1200">
          <a:solidFill>
            <a:srgbClr val="404040"/>
          </a:solidFill>
          <a:latin typeface="+mn-lt"/>
          <a:ea typeface="+mn-ea"/>
          <a:cs typeface="+mn-cs"/>
        </a:defRPr>
      </a:lvl2pPr>
      <a:lvl3pPr marL="514350" indent="-136525" algn="l" defTabSz="685800" rtl="0" eaLnBrk="0" fontAlgn="base" hangingPunct="0">
        <a:lnSpc>
          <a:spcPct val="90000"/>
        </a:lnSpc>
        <a:spcBef>
          <a:spcPts val="450"/>
        </a:spcBef>
        <a:spcAft>
          <a:spcPct val="0"/>
        </a:spcAft>
        <a:buSzPct val="100000"/>
        <a:buFont typeface="Arial" charset="0"/>
        <a:buChar char="▪"/>
        <a:defRPr sz="1500" kern="1200">
          <a:solidFill>
            <a:srgbClr val="404040"/>
          </a:solidFill>
          <a:latin typeface="+mn-lt"/>
          <a:ea typeface="+mn-ea"/>
          <a:cs typeface="+mn-cs"/>
        </a:defRPr>
      </a:lvl3pPr>
      <a:lvl4pPr marL="650875" indent="-136525" algn="l" defTabSz="685800" rtl="0" eaLnBrk="0" fontAlgn="base" hangingPunct="0">
        <a:lnSpc>
          <a:spcPct val="90000"/>
        </a:lnSpc>
        <a:spcBef>
          <a:spcPts val="450"/>
        </a:spcBef>
        <a:spcAft>
          <a:spcPct val="0"/>
        </a:spcAft>
        <a:buSzPct val="100000"/>
        <a:buFont typeface="Arial" charset="0"/>
        <a:buChar char="▪"/>
        <a:defRPr sz="1300" kern="1200">
          <a:solidFill>
            <a:srgbClr val="404040"/>
          </a:solidFill>
          <a:latin typeface="+mn-lt"/>
          <a:ea typeface="+mn-ea"/>
          <a:cs typeface="+mn-cs"/>
        </a:defRPr>
      </a:lvl4pPr>
      <a:lvl5pPr marL="787400" indent="-136525" algn="l" defTabSz="685800" rtl="0" eaLnBrk="0" fontAlgn="base" hangingPunct="0">
        <a:lnSpc>
          <a:spcPct val="90000"/>
        </a:lnSpc>
        <a:spcBef>
          <a:spcPts val="450"/>
        </a:spcBef>
        <a:spcAft>
          <a:spcPct val="0"/>
        </a:spcAft>
        <a:buSzPct val="100000"/>
        <a:buFont typeface="Arial" charset="0"/>
        <a:buChar char="▪"/>
        <a:defRPr sz="1200" kern="1200">
          <a:solidFill>
            <a:srgbClr val="404040"/>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setma.com/epm-tools/transition-of-care-management-code-tutorial" TargetMode="External"/><Relationship Id="rId2" Type="http://schemas.openxmlformats.org/officeDocument/2006/relationships/hyperlink" Target="http://www.setma.com/Presentations/coding-to-ensure-accurate-health-risk-scoring" TargetMode="External"/><Relationship Id="rId1" Type="http://schemas.openxmlformats.org/officeDocument/2006/relationships/slideLayout" Target="../slideLayouts/slideLayout2.xml"/><Relationship Id="rId5" Type="http://schemas.openxmlformats.org/officeDocument/2006/relationships/hyperlink" Target="http://www.setma.com/epm-tools/Tutorial-STARs" TargetMode="External"/><Relationship Id="rId4" Type="http://schemas.openxmlformats.org/officeDocument/2006/relationships/hyperlink" Target="http://www.setma.com/epm-tools/Accountable-Care-Organization-Quality-Measures-Performance-Tool-Tutoria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1828800"/>
            <a:ext cx="3962400" cy="2438400"/>
          </a:xfrm>
        </p:spPr>
        <p:txBody>
          <a:bodyPr rtlCol="0">
            <a:normAutofit fontScale="90000"/>
          </a:bodyPr>
          <a:lstStyle/>
          <a:p>
            <a:pPr algn="ctr" eaLnBrk="1" fontAlgn="auto" hangingPunct="1">
              <a:lnSpc>
                <a:spcPct val="100000"/>
              </a:lnSpc>
              <a:spcAft>
                <a:spcPts val="1000"/>
              </a:spcAft>
              <a:defRPr/>
            </a:pPr>
            <a:r>
              <a:rPr lang="en-US" sz="3600" cap="small" dirty="0"/>
              <a:t>Decision Health</a:t>
            </a:r>
            <a:br>
              <a:rPr lang="en-US" sz="3600" cap="small" dirty="0"/>
            </a:br>
            <a:r>
              <a:rPr lang="en-US" sz="3600" cap="small" dirty="0"/>
              <a:t>Performance Transparency</a:t>
            </a:r>
            <a:br>
              <a:rPr lang="en-US" sz="3600" cap="small" dirty="0"/>
            </a:br>
            <a:r>
              <a:rPr lang="en-US" sz="3600" cap="small" dirty="0"/>
              <a:t>The SETMA Performance Measurement Experience</a:t>
            </a:r>
          </a:p>
        </p:txBody>
      </p:sp>
      <p:sp>
        <p:nvSpPr>
          <p:cNvPr id="3075" name="Subtitle 2"/>
          <p:cNvSpPr>
            <a:spLocks noGrp="1"/>
          </p:cNvSpPr>
          <p:nvPr>
            <p:ph type="subTitle" idx="1"/>
          </p:nvPr>
        </p:nvSpPr>
        <p:spPr>
          <a:xfrm>
            <a:off x="152400" y="4724400"/>
            <a:ext cx="3505200" cy="1905000"/>
          </a:xfrm>
        </p:spPr>
        <p:txBody>
          <a:bodyPr rtlCol="0">
            <a:normAutofit/>
          </a:bodyPr>
          <a:lstStyle/>
          <a:p>
            <a:pPr algn="ctr" eaLnBrk="1" fontAlgn="auto" hangingPunct="1">
              <a:spcAft>
                <a:spcPts val="0"/>
              </a:spcAft>
              <a:buFont typeface="Arial" panose="020B0604020202020204" pitchFamily="34" charset="0"/>
              <a:buNone/>
              <a:defRPr/>
            </a:pPr>
            <a:r>
              <a:rPr lang="en-US" sz="2000" dirty="0"/>
              <a:t>December 18, 2014</a:t>
            </a:r>
          </a:p>
          <a:p>
            <a:pPr algn="ctr" eaLnBrk="1" fontAlgn="auto" hangingPunct="1">
              <a:spcAft>
                <a:spcPts val="0"/>
              </a:spcAft>
              <a:buFont typeface="Arial" panose="020B0604020202020204" pitchFamily="34" charset="0"/>
              <a:buNone/>
              <a:defRPr/>
            </a:pPr>
            <a:endParaRPr lang="en-US" sz="4000" dirty="0"/>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52400" y="100013"/>
            <a:ext cx="7543800" cy="1325562"/>
          </a:xfrm>
        </p:spPr>
        <p:txBody>
          <a:bodyPr/>
          <a:lstStyle/>
          <a:p>
            <a:r>
              <a:rPr lang="en-US" altLang="en-US"/>
              <a:t>Key to The SETMA Model of Care</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marL="0" indent="0" algn="ctr">
              <a:buFont typeface="Arial" panose="020B0604020202020204" pitchFamily="34" charset="0"/>
              <a:buNone/>
              <a:defRPr/>
            </a:pPr>
            <a:r>
              <a:rPr lang="en-US" sz="2000" dirty="0"/>
              <a:t>The key to this Model is the real-time ability of providers to measure their own performance at the point-of-care.  This is done with multiple displays of quality metric sets, with real-time aggregation of performance, </a:t>
            </a:r>
            <a:r>
              <a:rPr lang="en-US" sz="2000" b="1" i="1" u="sng" dirty="0"/>
              <a:t>incidental</a:t>
            </a:r>
            <a:r>
              <a:rPr lang="en-US" sz="2000" dirty="0"/>
              <a:t> to excellent care.  The following are several examples which are used by SETMA. </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52400" y="100013"/>
            <a:ext cx="7543800" cy="1325562"/>
          </a:xfrm>
        </p:spPr>
        <p:txBody>
          <a:bodyPr/>
          <a:lstStyle/>
          <a:p>
            <a:r>
              <a:rPr lang="en-US" altLang="en-US"/>
              <a:t>HEDIS Measures</a:t>
            </a:r>
          </a:p>
        </p:txBody>
      </p:sp>
      <p:pic>
        <p:nvPicPr>
          <p:cNvPr id="19459" name="Picture 1"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6825" y="1876425"/>
            <a:ext cx="6610350" cy="4476750"/>
          </a:xfrm>
          <a:noFill/>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400" y="100013"/>
            <a:ext cx="7543800" cy="1325562"/>
          </a:xfrm>
        </p:spPr>
        <p:txBody>
          <a:bodyPr/>
          <a:lstStyle/>
          <a:p>
            <a:r>
              <a:rPr lang="en-US" altLang="en-US"/>
              <a:t>ACO Performance Measures</a:t>
            </a:r>
          </a:p>
        </p:txBody>
      </p:sp>
      <p:pic>
        <p:nvPicPr>
          <p:cNvPr id="20483" name="Picture 1"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8763" y="1962150"/>
            <a:ext cx="6086475" cy="4305300"/>
          </a:xfrm>
          <a:noFill/>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 y="100013"/>
            <a:ext cx="7543800" cy="1325562"/>
          </a:xfrm>
        </p:spPr>
        <p:txBody>
          <a:bodyPr/>
          <a:lstStyle/>
          <a:p>
            <a:r>
              <a:rPr lang="en-US" altLang="en-US"/>
              <a:t>Medicare Advantage Measures</a:t>
            </a:r>
          </a:p>
        </p:txBody>
      </p:sp>
      <p:pic>
        <p:nvPicPr>
          <p:cNvPr id="21507" name="Picture 1"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1914525"/>
            <a:ext cx="5448300" cy="4400550"/>
          </a:xfrm>
          <a:noFill/>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52400" y="100013"/>
            <a:ext cx="7543800" cy="1325562"/>
          </a:xfrm>
        </p:spPr>
        <p:txBody>
          <a:bodyPr/>
          <a:lstStyle/>
          <a:p>
            <a:r>
              <a:rPr lang="en-US" altLang="en-US"/>
              <a:t>Links to SETMA Tutorials For Electronic Tools</a:t>
            </a:r>
          </a:p>
        </p:txBody>
      </p:sp>
      <p:sp>
        <p:nvSpPr>
          <p:cNvPr id="22531" name="Content Placeholder 2"/>
          <p:cNvSpPr>
            <a:spLocks noGrp="1"/>
          </p:cNvSpPr>
          <p:nvPr>
            <p:ph idx="1"/>
          </p:nvPr>
        </p:nvSpPr>
        <p:spPr/>
        <p:txBody>
          <a:bodyPr/>
          <a:lstStyle/>
          <a:p>
            <a:endParaRPr lang="en-US" altLang="en-US" sz="2000" dirty="0">
              <a:solidFill>
                <a:schemeClr val="tx1"/>
              </a:solidFill>
              <a:hlinkClick r:id="rId2"/>
            </a:endParaRPr>
          </a:p>
          <a:p>
            <a:r>
              <a:rPr lang="en-US" altLang="en-US" sz="2000" dirty="0">
                <a:solidFill>
                  <a:schemeClr val="tx1"/>
                </a:solidFill>
                <a:hlinkClick r:id="rId2"/>
              </a:rPr>
              <a:t>http://www.jameslhollymd.com/Presentations/coding-to-ensure-accurate-health-risk-scoring</a:t>
            </a:r>
            <a:endParaRPr lang="en-US" altLang="en-US" sz="2000" dirty="0">
              <a:solidFill>
                <a:schemeClr val="tx1"/>
              </a:solidFill>
            </a:endParaRPr>
          </a:p>
          <a:p>
            <a:endParaRPr lang="en-US" altLang="en-US" sz="2000" dirty="0">
              <a:solidFill>
                <a:schemeClr val="tx1"/>
              </a:solidFill>
            </a:endParaRPr>
          </a:p>
          <a:p>
            <a:r>
              <a:rPr lang="en-US" altLang="en-US" sz="2000" dirty="0">
                <a:solidFill>
                  <a:schemeClr val="tx1"/>
                </a:solidFill>
                <a:hlinkClick r:id="rId3"/>
              </a:rPr>
              <a:t>http://www.jameslhollymd.com/epm-tools/transition-of-care-management-code-tutorial</a:t>
            </a:r>
            <a:endParaRPr lang="en-US" altLang="en-US" sz="2000" dirty="0">
              <a:solidFill>
                <a:schemeClr val="tx1"/>
              </a:solidFill>
            </a:endParaRPr>
          </a:p>
          <a:p>
            <a:endParaRPr lang="en-US" altLang="en-US" sz="2000" dirty="0">
              <a:solidFill>
                <a:schemeClr val="tx1"/>
              </a:solidFill>
            </a:endParaRPr>
          </a:p>
          <a:p>
            <a:r>
              <a:rPr lang="en-US" altLang="en-US" sz="2000" dirty="0">
                <a:solidFill>
                  <a:schemeClr val="tx1"/>
                </a:solidFill>
                <a:hlinkClick r:id="rId4"/>
              </a:rPr>
              <a:t>http://www.jameslhollymd.com/epm-tools/Accountable-Care-Organization-Quality-Measures-Performance-Tool-Tutorial</a:t>
            </a:r>
            <a:endParaRPr lang="en-US" altLang="en-US" sz="2000" dirty="0">
              <a:solidFill>
                <a:schemeClr val="tx1"/>
              </a:solidFill>
            </a:endParaRPr>
          </a:p>
          <a:p>
            <a:endParaRPr lang="en-US" altLang="en-US" sz="2000" dirty="0">
              <a:solidFill>
                <a:schemeClr val="tx1"/>
              </a:solidFill>
            </a:endParaRPr>
          </a:p>
          <a:p>
            <a:r>
              <a:rPr lang="en-US" altLang="en-US" sz="2000" dirty="0">
                <a:solidFill>
                  <a:schemeClr val="tx1"/>
                </a:solidFill>
                <a:hlinkClick r:id="rId5"/>
              </a:rPr>
              <a:t>http://www.jameslhollymd.com/epm-tools/Tutorial-STARs</a:t>
            </a:r>
            <a:endParaRPr lang="en-US" altLang="en-US" sz="2000" dirty="0">
              <a:solidFill>
                <a:schemeClr val="tx1"/>
              </a:solidFill>
            </a:endParaRPr>
          </a:p>
          <a:p>
            <a:endParaRPr lang="en-US" altLang="en-US" sz="2000" dirty="0"/>
          </a:p>
          <a:p>
            <a:endParaRPr lang="en-US" altLang="en-US" sz="2000" dirty="0"/>
          </a:p>
          <a:p>
            <a:endParaRPr lang="en-US" altLang="en-US" sz="2000" dirty="0"/>
          </a:p>
          <a:p>
            <a:endParaRPr lang="en-US" altLang="en-US" sz="20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52400" y="100013"/>
            <a:ext cx="7543800" cy="1325562"/>
          </a:xfrm>
        </p:spPr>
        <p:txBody>
          <a:bodyPr/>
          <a:lstStyle/>
          <a:p>
            <a:r>
              <a:rPr lang="en-US" altLang="en-US"/>
              <a:t> In May, 1999, SETMA Defined</a:t>
            </a:r>
            <a:br>
              <a:rPr lang="en-US" altLang="en-US"/>
            </a:br>
            <a:r>
              <a:rPr lang="en-US" altLang="en-US"/>
              <a:t> “The SETMA Way”</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sz="2000" dirty="0"/>
          </a:p>
          <a:p>
            <a:pPr marL="342900" indent="-342900">
              <a:buFont typeface="+mj-lt"/>
              <a:buAutoNum type="arabicPeriod"/>
              <a:defRPr/>
            </a:pPr>
            <a:r>
              <a:rPr lang="en-US" sz="2000" dirty="0"/>
              <a:t>Pursue Electronic Patient Management rather than Electronic Patient Records (CDS, Disease Management, population management).  </a:t>
            </a:r>
          </a:p>
          <a:p>
            <a:pPr marL="342900" indent="-342900">
              <a:buFont typeface="+mj-lt"/>
              <a:buAutoNum type="arabicPeriod"/>
              <a:defRPr/>
            </a:pPr>
            <a:r>
              <a:rPr lang="en-US" sz="2000" dirty="0"/>
              <a:t>Bring to bear upon every patient encounter what is known rather than what a particular provider knows. </a:t>
            </a:r>
          </a:p>
          <a:p>
            <a:pPr marL="342900" indent="-342900">
              <a:buFont typeface="+mj-lt"/>
              <a:buAutoNum type="arabicPeriod"/>
              <a:defRPr/>
            </a:pPr>
            <a:r>
              <a:rPr lang="en-US" sz="2000" dirty="0"/>
              <a:t>Make it easier to do it right than not to do it at all. </a:t>
            </a:r>
          </a:p>
          <a:p>
            <a:pPr marL="342900" indent="-342900">
              <a:buFont typeface="+mj-lt"/>
              <a:buAutoNum type="arabicPeriod"/>
              <a:defRPr/>
            </a:pPr>
            <a:r>
              <a:rPr lang="en-US" sz="2000" dirty="0"/>
              <a:t>Continually challenge providers to improve their performance. </a:t>
            </a:r>
          </a:p>
          <a:p>
            <a:pPr marL="342900" indent="-342900">
              <a:buFont typeface="+mj-lt"/>
              <a:buAutoNum type="arabicPeriod"/>
              <a:defRPr/>
            </a:pPr>
            <a:r>
              <a:rPr lang="en-US" sz="2000" dirty="0"/>
              <a:t>Infuse new knowledge and decision-making tools throughout an organization instantly. </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2400" y="100013"/>
            <a:ext cx="7543800" cy="1325562"/>
          </a:xfrm>
        </p:spPr>
        <p:txBody>
          <a:bodyPr/>
          <a:lstStyle/>
          <a:p>
            <a:r>
              <a:rPr lang="en-US" altLang="en-US"/>
              <a:t> In May, 1999, SETMA Defined</a:t>
            </a:r>
            <a:br>
              <a:rPr lang="en-US" altLang="en-US"/>
            </a:br>
            <a:r>
              <a:rPr lang="en-US" altLang="en-US"/>
              <a:t> “The SETMA Way”</a:t>
            </a:r>
          </a:p>
        </p:txBody>
      </p:sp>
      <p:sp>
        <p:nvSpPr>
          <p:cNvPr id="24579" name="Content Placeholder 2"/>
          <p:cNvSpPr>
            <a:spLocks noGrp="1"/>
          </p:cNvSpPr>
          <p:nvPr>
            <p:ph idx="1"/>
          </p:nvPr>
        </p:nvSpPr>
        <p:spPr/>
        <p:txBody>
          <a:bodyPr/>
          <a:lstStyle/>
          <a:p>
            <a:pPr marL="342900" indent="-342900">
              <a:buFont typeface="Franklin Gothic Medium" pitchFamily="34" charset="0"/>
              <a:buAutoNum type="arabicPeriod" startAt="6"/>
            </a:pPr>
            <a:endParaRPr lang="en-US" altLang="en-US" sz="2000"/>
          </a:p>
          <a:p>
            <a:pPr marL="342900" indent="-342900">
              <a:buFont typeface="Franklin Gothic Medium" pitchFamily="34" charset="0"/>
              <a:buAutoNum type="arabicPeriod" startAt="6"/>
            </a:pPr>
            <a:r>
              <a:rPr lang="en-US" altLang="en-US" sz="2000"/>
              <a:t>Establish and promote continuity of care with patient education, information and plans of care. </a:t>
            </a:r>
          </a:p>
          <a:p>
            <a:pPr marL="342900" indent="-342900">
              <a:buFont typeface="Franklin Gothic Medium" pitchFamily="34" charset="0"/>
              <a:buAutoNum type="arabicPeriod" startAt="6"/>
            </a:pPr>
            <a:r>
              <a:rPr lang="en-US" altLang="en-US" sz="2000"/>
              <a:t>Enlist patients as partners and collaborators in their own health improvement. </a:t>
            </a:r>
          </a:p>
          <a:p>
            <a:pPr marL="342900" indent="-342900">
              <a:buFont typeface="Franklin Gothic Medium" pitchFamily="34" charset="0"/>
              <a:buAutoNum type="arabicPeriod" startAt="6"/>
            </a:pPr>
            <a:r>
              <a:rPr lang="en-US" altLang="en-US" sz="2000"/>
              <a:t>Evaluate care of patients and populations longitudinally. </a:t>
            </a:r>
          </a:p>
          <a:p>
            <a:pPr marL="342900" indent="-342900">
              <a:buFont typeface="Franklin Gothic Medium" pitchFamily="34" charset="0"/>
              <a:buAutoNum type="arabicPeriod" startAt="6"/>
            </a:pPr>
            <a:r>
              <a:rPr lang="en-US" altLang="en-US" sz="2000"/>
              <a:t>Audit provider performance based on the Consortium for Physician Performance Improvement Data Sets.    </a:t>
            </a:r>
          </a:p>
          <a:p>
            <a:pPr marL="342900" indent="-342900">
              <a:buFont typeface="Franklin Gothic Medium" pitchFamily="34" charset="0"/>
              <a:buAutoNum type="arabicPeriod" startAt="6"/>
            </a:pPr>
            <a:r>
              <a:rPr lang="en-US" altLang="en-US" sz="2000"/>
              <a:t>Create multiple disease-management tools which are integrated in an intuitive and interactive fashion, giving patients the benefit of expert knowledge about specific conditions while they get the benefit of a global approach to their total health.  </a:t>
            </a:r>
          </a:p>
          <a:p>
            <a:pPr marL="342900" indent="-342900">
              <a:buFont typeface="Franklin Gothic Medium" pitchFamily="34" charset="0"/>
              <a:buAutoNum type="arabicPeriod" startAt="6"/>
            </a:pPr>
            <a:endParaRPr lang="en-US" altLang="en-US" sz="2000"/>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3" name="Content Placeholder 2"/>
          <p:cNvSpPr>
            <a:spLocks noGrp="1"/>
          </p:cNvSpPr>
          <p:nvPr>
            <p:ph idx="1"/>
          </p:nvPr>
        </p:nvSpPr>
        <p:spPr/>
        <p:txBody>
          <a:bodyPr/>
          <a:lstStyle/>
          <a:p>
            <a:pPr marL="342900" indent="-342900">
              <a:buFont typeface="+mj-lt"/>
              <a:buAutoNum type="arabicPeriod"/>
              <a:defRPr/>
            </a:pPr>
            <a:r>
              <a:rPr lang="en-US" sz="2000" dirty="0"/>
              <a:t>Public Reporting by Provider name is transformative but quality metrics are not an end in themselves.  </a:t>
            </a:r>
          </a:p>
          <a:p>
            <a:pPr>
              <a:buFont typeface="Arial" panose="020B0604020202020204" pitchFamily="34" charset="0"/>
              <a:buChar char="▪"/>
              <a:defRPr/>
            </a:pPr>
            <a:endParaRPr lang="en-US" sz="2000" dirty="0"/>
          </a:p>
          <a:p>
            <a:pPr marL="457200" indent="-457200">
              <a:buFont typeface="+mj-lt"/>
              <a:buAutoNum type="alphaLcParenR"/>
              <a:defRPr/>
            </a:pPr>
            <a:r>
              <a:rPr lang="en-US" sz="2000" dirty="0"/>
              <a:t>Optimal health at optimal cost is the goal of quality care.  Quality metrics are simply “sign posts along the way.” They give directions to health and quality care.</a:t>
            </a:r>
          </a:p>
          <a:p>
            <a:pPr marL="457200" indent="-457200">
              <a:buFont typeface="+mj-lt"/>
              <a:buAutoNum type="alphaLcParenR"/>
              <a:defRPr/>
            </a:pPr>
            <a:r>
              <a:rPr lang="en-US" sz="2000" dirty="0"/>
              <a:t>Metrics are like a healthcare “Global Positioning System”: it tells you where you are, where you want to be, and how to get from here to there.</a:t>
            </a:r>
          </a:p>
          <a:p>
            <a:pPr marL="457200" indent="-457200">
              <a:buFont typeface="+mj-lt"/>
              <a:buAutoNum type="alphaLcParenR"/>
              <a:defRPr/>
            </a:pPr>
            <a:r>
              <a:rPr lang="en-US" sz="2000" dirty="0"/>
              <a:t>The design of data aggregation in the care process must be as non-intrusive as possible.  Notwithstanding, the very act of aggregating and reporting data will tend to create a Hawthorne effect</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3" name="Content Placeholder 2"/>
          <p:cNvSpPr>
            <a:spLocks noGrp="1"/>
          </p:cNvSpPr>
          <p:nvPr>
            <p:ph idx="1"/>
          </p:nvPr>
        </p:nvSpPr>
        <p:spPr/>
        <p:txBody>
          <a:bodyPr/>
          <a:lstStyle/>
          <a:p>
            <a:pPr marL="342900" indent="-342900">
              <a:buFont typeface="+mj-lt"/>
              <a:buAutoNum type="arabicPeriod"/>
              <a:defRPr/>
            </a:pPr>
            <a:endParaRPr lang="en-US" sz="2000" dirty="0"/>
          </a:p>
          <a:p>
            <a:pPr>
              <a:buFont typeface="Arial" panose="020B0604020202020204" pitchFamily="34" charset="0"/>
              <a:buChar char="▪"/>
              <a:defRPr/>
            </a:pPr>
            <a:endParaRPr lang="en-US" sz="2000" dirty="0"/>
          </a:p>
          <a:p>
            <a:pPr marL="457200" indent="-457200">
              <a:buFont typeface="+mj-lt"/>
              <a:buAutoNum type="alphaLcParenR" startAt="4"/>
              <a:defRPr/>
            </a:pPr>
            <a:r>
              <a:rPr lang="en-US" sz="2000" dirty="0"/>
              <a:t>The fulfillment of quality metrics should be the result of excellent medical practice.</a:t>
            </a:r>
          </a:p>
          <a:p>
            <a:pPr marL="457200" indent="-457200">
              <a:buFont typeface="+mj-lt"/>
              <a:buAutoNum type="alphaLcParenR" startAt="4"/>
              <a:defRPr/>
            </a:pPr>
            <a:r>
              <a:rPr lang="en-US" sz="2000" dirty="0"/>
              <a:t>The evidence of excellent medical practice is the health of the patient as well as the provider’s performance on quality metrics.</a:t>
            </a:r>
          </a:p>
          <a:p>
            <a:pPr marL="457200" indent="-457200">
              <a:buFont typeface="+mj-lt"/>
              <a:buAutoNum type="alphaLcParenR" startAt="4"/>
              <a:defRPr/>
            </a:pPr>
            <a:r>
              <a:rPr lang="en-US" sz="2000" dirty="0"/>
              <a:t>The major problem with healthcare today is that providers have no idea what the caliber of their performance is.  Whey do not know where they are.</a:t>
            </a:r>
          </a:p>
        </p:txBody>
      </p:sp>
    </p:spTree>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3" name="Content Placeholder 2"/>
          <p:cNvSpPr>
            <a:spLocks noGrp="1"/>
          </p:cNvSpPr>
          <p:nvPr>
            <p:ph idx="1"/>
          </p:nvPr>
        </p:nvSpPr>
        <p:spPr/>
        <p:txBody>
          <a:bodyPr/>
          <a:lstStyle/>
          <a:p>
            <a:pPr marL="342900" indent="-342900">
              <a:buFont typeface="+mj-lt"/>
              <a:buAutoNum type="arabicPeriod" startAt="2"/>
              <a:defRPr/>
            </a:pPr>
            <a:endParaRPr lang="en-US" sz="2000" dirty="0"/>
          </a:p>
          <a:p>
            <a:pPr marL="342900" indent="-342900">
              <a:buFont typeface="+mj-lt"/>
              <a:buAutoNum type="arabicPeriod" startAt="2"/>
              <a:defRPr/>
            </a:pPr>
            <a:endParaRPr lang="en-US" sz="2000" dirty="0"/>
          </a:p>
          <a:p>
            <a:pPr marL="342900" indent="-342900">
              <a:buFont typeface="+mj-lt"/>
              <a:buAutoNum type="arabicPeriod" startAt="2"/>
              <a:defRPr/>
            </a:pPr>
            <a:r>
              <a:rPr lang="en-US" sz="2000" dirty="0"/>
              <a:t>Business Intelligence (BI) statistical analytics are like coordinates to the destination of optimal health at manageable cost.  </a:t>
            </a:r>
          </a:p>
          <a:p>
            <a:pPr>
              <a:buFont typeface="Arial" panose="020B0604020202020204" pitchFamily="34" charset="0"/>
              <a:buChar char="▪"/>
              <a:defRPr/>
            </a:pPr>
            <a:endParaRPr lang="en-US" sz="2000" dirty="0"/>
          </a:p>
          <a:p>
            <a:pPr marL="457200" indent="-457200">
              <a:buFont typeface="+mj-lt"/>
              <a:buAutoNum type="alphaLcParenR"/>
              <a:defRPr/>
            </a:pPr>
            <a:r>
              <a:rPr lang="en-US" sz="2000" dirty="0"/>
              <a:t>Ultimately, the goal will be measured by the well-being of patients, but the guide posts to that destination are given by the analysis of patient and population data. </a:t>
            </a: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1143000"/>
            <a:ext cx="3962400" cy="2438400"/>
          </a:xfrm>
        </p:spPr>
        <p:txBody>
          <a:bodyPr rtlCol="0">
            <a:normAutofit fontScale="90000"/>
          </a:bodyPr>
          <a:lstStyle/>
          <a:p>
            <a:pPr algn="ctr" eaLnBrk="1" fontAlgn="auto" hangingPunct="1">
              <a:lnSpc>
                <a:spcPct val="100000"/>
              </a:lnSpc>
              <a:spcAft>
                <a:spcPts val="1000"/>
              </a:spcAft>
              <a:defRPr/>
            </a:pPr>
            <a:r>
              <a:rPr lang="en-US" sz="3600" cap="small" dirty="0"/>
              <a:t>James L. Holly, MD</a:t>
            </a:r>
            <a:br>
              <a:rPr lang="en-US" sz="3600" cap="small" dirty="0"/>
            </a:br>
            <a:r>
              <a:rPr lang="en-US" sz="1800" cap="small" dirty="0"/>
              <a:t>CEO, SETMA, LLP</a:t>
            </a:r>
            <a:br>
              <a:rPr lang="en-US" sz="1800" cap="small" dirty="0"/>
            </a:br>
            <a:br>
              <a:rPr lang="en-US" sz="3600" cap="small" dirty="0"/>
            </a:br>
            <a:r>
              <a:rPr lang="en-US" sz="1800" cap="small" dirty="0"/>
              <a:t>Adjunct Professor</a:t>
            </a:r>
            <a:br>
              <a:rPr lang="en-US" sz="1800" cap="small" dirty="0"/>
            </a:br>
            <a:r>
              <a:rPr lang="en-US" sz="1800" cap="small" dirty="0"/>
              <a:t>Department of Family and Community Health</a:t>
            </a:r>
            <a:br>
              <a:rPr lang="en-US" sz="1800" cap="small" dirty="0"/>
            </a:br>
            <a:r>
              <a:rPr lang="en-US" sz="1800" cap="small" dirty="0"/>
              <a:t>School of Medicine</a:t>
            </a:r>
            <a:br>
              <a:rPr lang="en-US" sz="1800" cap="small" dirty="0"/>
            </a:br>
            <a:r>
              <a:rPr lang="en-US" sz="1800" cap="small" dirty="0"/>
              <a:t>The University of Texas Health Science Center at San Antonio</a:t>
            </a:r>
            <a:endParaRPr lang="en-US" sz="2700" cap="small" dirty="0"/>
          </a:p>
        </p:txBody>
      </p:sp>
      <p:pic>
        <p:nvPicPr>
          <p:cNvPr id="10243" name="Picture 8" descr="setmalogo2"/>
          <p:cNvPicPr>
            <a:picLocks noChangeAspect="1" noChangeArrowheads="1"/>
          </p:cNvPicPr>
          <p:nvPr/>
        </p:nvPicPr>
        <p:blipFill>
          <a:blip r:embed="rId2">
            <a:lum bright="70000" contrast="-70000"/>
            <a:grayscl/>
            <a:extLst>
              <a:ext uri="{28A0092B-C50C-407E-A947-70E740481C1C}">
                <a14:useLocalDpi xmlns:a14="http://schemas.microsoft.com/office/drawing/2010/main" val="0"/>
              </a:ext>
            </a:extLst>
          </a:blip>
          <a:srcRect/>
          <a:stretch>
            <a:fillRect/>
          </a:stretch>
        </p:blipFill>
        <p:spPr bwMode="auto">
          <a:xfrm>
            <a:off x="990600" y="48006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28675" name="Content Placeholder 2"/>
          <p:cNvSpPr>
            <a:spLocks noGrp="1"/>
          </p:cNvSpPr>
          <p:nvPr>
            <p:ph idx="1"/>
          </p:nvPr>
        </p:nvSpPr>
        <p:spPr/>
        <p:txBody>
          <a:bodyPr/>
          <a:lstStyle/>
          <a:p>
            <a:pPr marL="342900" indent="-342900">
              <a:buFont typeface="Franklin Gothic Medium" pitchFamily="34" charset="0"/>
              <a:buAutoNum type="arabicPeriod" startAt="3"/>
            </a:pPr>
            <a:endParaRPr lang="en-US" altLang="en-US" sz="2000"/>
          </a:p>
          <a:p>
            <a:pPr marL="342900" indent="-342900">
              <a:buFont typeface="Franklin Gothic Medium" pitchFamily="34" charset="0"/>
              <a:buAutoNum type="arabicPeriod" startAt="3"/>
            </a:pPr>
            <a:r>
              <a:rPr lang="en-US" altLang="en-US" sz="2000"/>
              <a:t>There are different classes of quality metrics.  No metric alone provides a granular portrait of the quality of care a patient receives, but together, multiple sets of metrics can give an indication of whether the patient’s care is going in the right direction.  Some of the categories of quality metrics are: </a:t>
            </a:r>
          </a:p>
          <a:p>
            <a:pPr lvl="2"/>
            <a:endParaRPr lang="en-US" altLang="en-US" sz="2000"/>
          </a:p>
          <a:p>
            <a:pPr lvl="2"/>
            <a:r>
              <a:rPr lang="en-US" altLang="en-US" sz="2000"/>
              <a:t>access, </a:t>
            </a:r>
          </a:p>
          <a:p>
            <a:pPr lvl="2"/>
            <a:r>
              <a:rPr lang="en-US" altLang="en-US" sz="2000"/>
              <a:t>outcome, </a:t>
            </a:r>
          </a:p>
          <a:p>
            <a:pPr lvl="2"/>
            <a:r>
              <a:rPr lang="en-US" altLang="en-US" sz="2000"/>
              <a:t>patient experience, </a:t>
            </a:r>
          </a:p>
          <a:p>
            <a:pPr lvl="2"/>
            <a:r>
              <a:rPr lang="en-US" altLang="en-US" sz="2000"/>
              <a:t>process, </a:t>
            </a:r>
          </a:p>
          <a:p>
            <a:pPr lvl="2"/>
            <a:r>
              <a:rPr lang="en-US" altLang="en-US" sz="2000"/>
              <a:t>structure and </a:t>
            </a:r>
          </a:p>
          <a:p>
            <a:pPr lvl="2"/>
            <a:r>
              <a:rPr lang="en-US" altLang="en-US" sz="2000"/>
              <a:t>costs of care.</a:t>
            </a:r>
          </a:p>
        </p:txBody>
      </p:sp>
    </p:spTree>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3" name="Content Placeholder 2"/>
          <p:cNvSpPr>
            <a:spLocks noGrp="1"/>
          </p:cNvSpPr>
          <p:nvPr>
            <p:ph idx="1"/>
          </p:nvPr>
        </p:nvSpPr>
        <p:spPr/>
        <p:txBody>
          <a:bodyPr/>
          <a:lstStyle/>
          <a:p>
            <a:pPr marL="342900" indent="-342900">
              <a:buFont typeface="+mj-lt"/>
              <a:buAutoNum type="arabicPeriod" startAt="4"/>
              <a:defRPr/>
            </a:pPr>
            <a:endParaRPr lang="en-US" sz="2000" dirty="0"/>
          </a:p>
          <a:p>
            <a:pPr marL="342900" indent="-342900">
              <a:buFont typeface="+mj-lt"/>
              <a:buAutoNum type="arabicPeriod" startAt="4"/>
              <a:defRPr/>
            </a:pPr>
            <a:endParaRPr lang="en-US" sz="2000" dirty="0"/>
          </a:p>
          <a:p>
            <a:pPr marL="342900" indent="-342900">
              <a:buFont typeface="+mj-lt"/>
              <a:buAutoNum type="arabicPeriod" startAt="4"/>
              <a:defRPr/>
            </a:pPr>
            <a:r>
              <a:rPr lang="en-US" sz="2000" dirty="0"/>
              <a:t>The tracking of quality metrics should be incidental to the care patients are receiving and should not be the object or intention of care.  </a:t>
            </a:r>
          </a:p>
          <a:p>
            <a:pPr>
              <a:buFont typeface="Arial" panose="020B0604020202020204" pitchFamily="34" charset="0"/>
              <a:buChar char="▪"/>
              <a:defRPr/>
            </a:pPr>
            <a:endParaRPr lang="en-US" sz="2000" dirty="0"/>
          </a:p>
          <a:p>
            <a:pPr marL="457200" indent="-457200">
              <a:buFont typeface="+mj-lt"/>
              <a:buAutoNum type="alphaLcParenR"/>
              <a:defRPr/>
            </a:pPr>
            <a:r>
              <a:rPr lang="en-US" sz="2000" dirty="0"/>
              <a:t>Consequently, the design of the data aggregation in the care process must be as non-intrusive as possible.  </a:t>
            </a:r>
          </a:p>
          <a:p>
            <a:pPr marL="457200" indent="-457200">
              <a:buFont typeface="+mj-lt"/>
              <a:buAutoNum type="alphaLcParenR"/>
              <a:defRPr/>
            </a:pPr>
            <a:endParaRPr lang="en-US" sz="2000" dirty="0"/>
          </a:p>
          <a:p>
            <a:pPr marL="457200" indent="-457200">
              <a:buFont typeface="+mj-lt"/>
              <a:buAutoNum type="alphaLcParenR"/>
              <a:defRPr/>
            </a:pPr>
            <a:r>
              <a:rPr lang="en-US" sz="2000" dirty="0"/>
              <a:t>If the fulfillment of quality metrics becomes the intention of care, quality metrics will obstruct quality care.</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100013"/>
            <a:ext cx="7543800" cy="1325562"/>
          </a:xfrm>
        </p:spPr>
        <p:txBody>
          <a:bodyPr/>
          <a:lstStyle/>
          <a:p>
            <a:r>
              <a:rPr lang="en-US" altLang="en-US"/>
              <a:t>SETMA’s Lipid Audit</a:t>
            </a:r>
          </a:p>
        </p:txBody>
      </p:sp>
      <p:pic>
        <p:nvPicPr>
          <p:cNvPr id="3072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9438" y="1828800"/>
            <a:ext cx="5445125" cy="4572000"/>
          </a:xfrm>
          <a:noFill/>
        </p:spPr>
      </p:pic>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sz="2000" dirty="0"/>
          </a:p>
          <a:p>
            <a:pPr marL="342900" indent="-342900">
              <a:buFont typeface="+mj-lt"/>
              <a:buAutoNum type="arabicPeriod" startAt="5"/>
              <a:defRPr/>
            </a:pPr>
            <a:endParaRPr lang="en-US" sz="2000" dirty="0"/>
          </a:p>
          <a:p>
            <a:pPr marL="342900" indent="-342900">
              <a:buFont typeface="+mj-lt"/>
              <a:buAutoNum type="arabicPeriod" startAt="5"/>
              <a:defRPr/>
            </a:pPr>
            <a:r>
              <a:rPr lang="en-US" sz="2000" dirty="0"/>
              <a:t>The power of quality metrics, like the benefit of the GPS, is enhanced if the healthcare provider and the patient are able to know the coordinates – their performance on the metrics -- while care is being received.</a:t>
            </a:r>
          </a:p>
          <a:p>
            <a:pPr>
              <a:buFont typeface="Arial" panose="020B0604020202020204" pitchFamily="34" charset="0"/>
              <a:buChar char="▪"/>
              <a:defRPr/>
            </a:pPr>
            <a:endParaRPr lang="en-US" sz="2000" dirty="0"/>
          </a:p>
          <a:p>
            <a:pPr marL="457200" indent="-457200">
              <a:buFont typeface="+mj-lt"/>
              <a:buAutoNum type="alphaLcParenR"/>
              <a:defRPr/>
            </a:pPr>
            <a:r>
              <a:rPr lang="en-US" sz="2000" dirty="0"/>
              <a:t>SETMA’s information system is designed so that the provider can know how she/he is performing  at the point-of-service.  This is critical.</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100013"/>
            <a:ext cx="7543800" cy="1325562"/>
          </a:xfrm>
        </p:spPr>
        <p:txBody>
          <a:bodyPr/>
          <a:lstStyle/>
          <a:p>
            <a:r>
              <a:rPr lang="en-US" altLang="en-US"/>
              <a:t>HEDIS</a:t>
            </a:r>
          </a:p>
        </p:txBody>
      </p:sp>
      <p:pic>
        <p:nvPicPr>
          <p:cNvPr id="32771" name="Picture 1" descr="image00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66825" y="1876425"/>
            <a:ext cx="6610350" cy="4476750"/>
          </a:xfrm>
          <a:noFill/>
        </p:spPr>
      </p:pic>
    </p:spTree>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52400" y="100013"/>
            <a:ext cx="7543800" cy="1325562"/>
          </a:xfrm>
        </p:spPr>
        <p:txBody>
          <a:bodyPr/>
          <a:lstStyle/>
          <a:p>
            <a:r>
              <a:rPr lang="en-US" altLang="en-US"/>
              <a:t>HEDIS in Detail</a:t>
            </a:r>
          </a:p>
        </p:txBody>
      </p:sp>
      <p:pic>
        <p:nvPicPr>
          <p:cNvPr id="33795" name="Content Placeholder 3" descr="image0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47913" y="2524125"/>
            <a:ext cx="4448175" cy="3181350"/>
          </a:xfrm>
          <a:noFill/>
        </p:spPr>
      </p:pic>
    </p:spTree>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52400" y="100013"/>
            <a:ext cx="7543800" cy="1325562"/>
          </a:xfrm>
        </p:spPr>
        <p:txBody>
          <a:bodyPr/>
          <a:lstStyle/>
          <a:p>
            <a:r>
              <a:rPr lang="en-US" altLang="en-US"/>
              <a:t>HEDIS Complete Review</a:t>
            </a:r>
          </a:p>
        </p:txBody>
      </p:sp>
      <p:sp>
        <p:nvSpPr>
          <p:cNvPr id="3" name="Content Placeholder 2"/>
          <p:cNvSpPr>
            <a:spLocks noGrp="1"/>
          </p:cNvSpPr>
          <p:nvPr>
            <p:ph idx="1"/>
          </p:nvPr>
        </p:nvSpPr>
        <p:spPr/>
        <p:txBody>
          <a:bodyPr/>
          <a:lstStyle/>
          <a:p>
            <a:pPr marL="0" indent="0" algn="ctr">
              <a:buFont typeface="Arial" panose="020B0604020202020204" pitchFamily="34" charset="0"/>
              <a:buNone/>
              <a:defRPr/>
            </a:pPr>
            <a:endParaRPr lang="en-US" sz="2000" dirty="0"/>
          </a:p>
          <a:p>
            <a:pPr marL="0" indent="0" algn="ctr">
              <a:buFont typeface="Arial" panose="020B0604020202020204" pitchFamily="34" charset="0"/>
              <a:buNone/>
              <a:defRPr/>
            </a:pPr>
            <a:r>
              <a:rPr lang="en-US" sz="2000" dirty="0"/>
              <a:t>Medical Home Coordination Review (MHCR) Tutorial</a:t>
            </a:r>
          </a:p>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A tutorial for each of SETMA’s disease management and clinical decision support tools is displayed under the heading EPM (electronic patient management) at </a:t>
            </a:r>
            <a:r>
              <a:rPr lang="en-US" sz="2000" u="sng" dirty="0"/>
              <a:t>www.jameslhollymd.com</a:t>
            </a:r>
            <a:r>
              <a:rPr lang="en-US" sz="2000" dirty="0"/>
              <a:t> </a:t>
            </a:r>
          </a:p>
          <a:p>
            <a:pPr>
              <a:buFont typeface="Arial" panose="020B0604020202020204" pitchFamily="34" charset="0"/>
              <a:buChar char="▪"/>
              <a:defRPr/>
            </a:pPr>
            <a:r>
              <a:rPr lang="en-US" sz="2000" dirty="0"/>
              <a:t>All HEDIS details are explained under SETMA’s PC-MH Coordination Review Tutorial at:</a:t>
            </a:r>
          </a:p>
          <a:p>
            <a:pPr marL="0" indent="0" algn="ctr">
              <a:buFont typeface="Arial" panose="020B0604020202020204" pitchFamily="34" charset="0"/>
              <a:buNone/>
              <a:defRPr/>
            </a:pPr>
            <a:r>
              <a:rPr lang="en-US" sz="2000" u="sng" dirty="0"/>
              <a:t>http://www.jameslhollymd.com/epm-tools/Tutorial-Medical-Home-Coordination-Review</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sz="2000" dirty="0"/>
          </a:p>
          <a:p>
            <a:pPr marL="342900" indent="-342900">
              <a:buFont typeface="+mj-lt"/>
              <a:buAutoNum type="arabicPeriod" startAt="6"/>
              <a:defRPr/>
            </a:pPr>
            <a:endParaRPr lang="en-US" sz="2000" dirty="0"/>
          </a:p>
          <a:p>
            <a:pPr marL="342900" indent="-342900">
              <a:buFont typeface="+mj-lt"/>
              <a:buAutoNum type="arabicPeriod" startAt="6"/>
              <a:defRPr/>
            </a:pPr>
            <a:r>
              <a:rPr lang="en-US" sz="2000" dirty="0"/>
              <a:t>Public reporting of quality metrics by provider name must not be a novelty in healthcare but must be the standard.  Even with the acknowledgment of the Hawthorne effect, the improvement in healthcare outcomes achieved with public reporting is real.</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52400" y="100013"/>
            <a:ext cx="7543800" cy="1325562"/>
          </a:xfrm>
        </p:spPr>
        <p:txBody>
          <a:bodyPr/>
          <a:lstStyle/>
          <a:p>
            <a:r>
              <a:rPr lang="en-US" altLang="en-US"/>
              <a:t>PCPI Diabetes</a:t>
            </a:r>
          </a:p>
        </p:txBody>
      </p:sp>
      <p:pic>
        <p:nvPicPr>
          <p:cNvPr id="36867"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874838"/>
            <a:ext cx="6858000" cy="4479925"/>
          </a:xfrm>
          <a:noFill/>
        </p:spPr>
      </p:pic>
    </p:spTree>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52400" y="100013"/>
            <a:ext cx="7543800" cy="1325562"/>
          </a:xfrm>
        </p:spPr>
        <p:txBody>
          <a:bodyPr/>
          <a:lstStyle/>
          <a:p>
            <a:r>
              <a:rPr lang="en-US" altLang="en-US"/>
              <a:t>Public-Reporting:  Assumptions</a:t>
            </a:r>
          </a:p>
        </p:txBody>
      </p:sp>
      <p:sp>
        <p:nvSpPr>
          <p:cNvPr id="3" name="Content Placeholder 2"/>
          <p:cNvSpPr>
            <a:spLocks noGrp="1"/>
          </p:cNvSpPr>
          <p:nvPr>
            <p:ph idx="1"/>
          </p:nvPr>
        </p:nvSpPr>
        <p:spPr/>
        <p:txBody>
          <a:bodyPr/>
          <a:lstStyle/>
          <a:p>
            <a:pPr marL="342900" indent="-342900">
              <a:buFont typeface="+mj-lt"/>
              <a:buAutoNum type="arabicPeriod" startAt="7"/>
              <a:defRPr/>
            </a:pPr>
            <a:endParaRPr lang="en-US" sz="2000" dirty="0"/>
          </a:p>
          <a:p>
            <a:pPr marL="342900" indent="-342900">
              <a:buFont typeface="+mj-lt"/>
              <a:buAutoNum type="arabicPeriod" startAt="7"/>
              <a:defRPr/>
            </a:pPr>
            <a:r>
              <a:rPr lang="en-US" sz="2000" dirty="0"/>
              <a:t>Quality metrics are not static.  New research and improved models of care will require updating and modifying metrics.</a:t>
            </a:r>
          </a:p>
          <a:p>
            <a:pPr>
              <a:buFont typeface="Arial" panose="020B0604020202020204" pitchFamily="34" charset="0"/>
              <a:buChar char="▪"/>
              <a:defRPr/>
            </a:pPr>
            <a:endParaRPr lang="en-US" sz="2000" dirty="0"/>
          </a:p>
          <a:p>
            <a:pPr marL="0" indent="0">
              <a:buFont typeface="Arial" panose="020B0604020202020204" pitchFamily="34" charset="0"/>
              <a:buNone/>
              <a:defRPr/>
            </a:pPr>
            <a:r>
              <a:rPr lang="en-US" sz="2000" dirty="0"/>
              <a:t>Illustrations:</a:t>
            </a:r>
          </a:p>
          <a:p>
            <a:pPr>
              <a:buFont typeface="Arial" panose="020B0604020202020204" pitchFamily="34" charset="0"/>
              <a:buChar char="▪"/>
              <a:defRPr/>
            </a:pPr>
            <a:r>
              <a:rPr lang="en-US" sz="2000" dirty="0"/>
              <a:t>With diabetes, it may be that HbA1C goals, after twenty years of having the disease, should be different.</a:t>
            </a:r>
          </a:p>
          <a:p>
            <a:pPr>
              <a:buFont typeface="Arial" panose="020B0604020202020204" pitchFamily="34" charset="0"/>
              <a:buChar char="▪"/>
              <a:defRPr/>
            </a:pPr>
            <a:r>
              <a:rPr lang="en-US" sz="2000" dirty="0"/>
              <a:t>With diabetes, if after twenty years, a patient does not have renal disease, they may not develop it.</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2400" y="100013"/>
            <a:ext cx="7543800" cy="1325562"/>
          </a:xfrm>
        </p:spPr>
        <p:txBody>
          <a:bodyPr/>
          <a:lstStyle/>
          <a:p>
            <a:r>
              <a:rPr lang="en-US" altLang="en-US"/>
              <a:t>Transparency: Performance &amp; Adherence</a:t>
            </a:r>
          </a:p>
        </p:txBody>
      </p:sp>
      <p:sp>
        <p:nvSpPr>
          <p:cNvPr id="11267" name="Content Placeholder 2"/>
          <p:cNvSpPr>
            <a:spLocks noGrp="1"/>
          </p:cNvSpPr>
          <p:nvPr>
            <p:ph idx="1"/>
          </p:nvPr>
        </p:nvSpPr>
        <p:spPr/>
        <p:txBody>
          <a:bodyPr/>
          <a:lstStyle/>
          <a:p>
            <a:endParaRPr lang="en-US" altLang="en-US" sz="2000"/>
          </a:p>
          <a:p>
            <a:r>
              <a:rPr lang="en-US" altLang="en-US" sz="2000"/>
              <a:t>Patients must share their health history transparently, and</a:t>
            </a:r>
          </a:p>
          <a:p>
            <a:r>
              <a:rPr lang="en-US" altLang="en-US" sz="2000"/>
              <a:t>Must transparently share their adherence to their treatment plan and plan of care. </a:t>
            </a:r>
          </a:p>
          <a:p>
            <a:r>
              <a:rPr lang="en-US" altLang="en-US" sz="2000"/>
              <a:t>To gain the above, providers must transparently share their performance on national standards of care.</a:t>
            </a:r>
          </a:p>
          <a:p>
            <a:r>
              <a:rPr lang="en-US" altLang="en-US" sz="2000"/>
              <a:t>In order to do this, providers must know their performance and must continually improve their performance, as patients are asked to improve their adherence.</a:t>
            </a:r>
          </a:p>
          <a:p>
            <a:endParaRPr lang="en-US" altLang="en-US" sz="2000"/>
          </a:p>
        </p:txBody>
      </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52400" y="100013"/>
            <a:ext cx="7543800" cy="1325562"/>
          </a:xfrm>
        </p:spPr>
        <p:txBody>
          <a:bodyPr/>
          <a:lstStyle/>
          <a:p>
            <a:r>
              <a:rPr lang="en-US" altLang="en-US"/>
              <a:t>Performance Improvement</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z="2000" dirty="0"/>
              <a:t>The public reporting by provider of performance on hundreds of quality measures places pressure on all providers to improve, and it allows patients to know what is expected of providers.  </a:t>
            </a:r>
          </a:p>
          <a:p>
            <a:pPr marL="0" indent="0">
              <a:buFont typeface="Arial" panose="020B0604020202020204" pitchFamily="34" charset="0"/>
              <a:buNone/>
              <a:defRPr/>
            </a:pPr>
            <a:r>
              <a:rPr lang="en-US" sz="2000" dirty="0"/>
              <a:t>SETMA publicly reports quality metrics two ways:</a:t>
            </a:r>
          </a:p>
          <a:p>
            <a:pPr>
              <a:buFont typeface="Arial" panose="020B0604020202020204" pitchFamily="34" charset="0"/>
              <a:buChar char="▪"/>
              <a:defRPr/>
            </a:pPr>
            <a:endParaRPr lang="en-US" sz="2000" dirty="0"/>
          </a:p>
          <a:p>
            <a:pPr marL="342900" indent="-342900">
              <a:buFont typeface="+mj-lt"/>
              <a:buAutoNum type="arabicPeriod"/>
              <a:defRPr/>
            </a:pPr>
            <a:r>
              <a:rPr lang="en-US" sz="2000" dirty="0"/>
              <a:t>In the patient’s plan of care and treatment plan which is given to the patient at the point of care.  This reporting is specific to the individual patient.</a:t>
            </a:r>
          </a:p>
          <a:p>
            <a:pPr marL="342900" indent="-342900">
              <a:buFont typeface="+mj-lt"/>
              <a:buAutoNum type="arabicPeriod"/>
              <a:defRPr/>
            </a:pPr>
            <a:r>
              <a:rPr lang="en-US" sz="2000" dirty="0"/>
              <a:t>On SETMA’s website.  Here the reporting is by panels or populations of patients without patient identification but with the provider name given.  </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52400" y="100013"/>
            <a:ext cx="7543800" cy="1325562"/>
          </a:xfrm>
        </p:spPr>
        <p:txBody>
          <a:bodyPr/>
          <a:lstStyle/>
          <a:p>
            <a:r>
              <a:rPr lang="en-US" altLang="en-US"/>
              <a:t>Performance Improvement</a:t>
            </a:r>
          </a:p>
        </p:txBody>
      </p:sp>
      <p:sp>
        <p:nvSpPr>
          <p:cNvPr id="39939" name="Content Placeholder 2"/>
          <p:cNvSpPr>
            <a:spLocks noGrp="1"/>
          </p:cNvSpPr>
          <p:nvPr>
            <p:ph idx="1"/>
          </p:nvPr>
        </p:nvSpPr>
        <p:spPr/>
        <p:txBody>
          <a:bodyPr/>
          <a:lstStyle/>
          <a:p>
            <a:endParaRPr lang="en-US" altLang="en-US" sz="2000"/>
          </a:p>
          <a:p>
            <a:endParaRPr lang="en-US" altLang="en-US" sz="2000"/>
          </a:p>
          <a:p>
            <a:r>
              <a:rPr lang="en-US" altLang="en-US" sz="2000"/>
              <a:t>One of the most insidious problems in healthcare delivery is reported in the medical literature as “treatment inertia.” This is caused by the natural inclination of human beings to resist change.  </a:t>
            </a:r>
          </a:p>
          <a:p>
            <a:endParaRPr lang="en-US" altLang="en-US" sz="2000"/>
          </a:p>
          <a:p>
            <a:r>
              <a:rPr lang="en-US" altLang="en-US" sz="2000"/>
              <a:t>Often, when care is not to goal, no change in treatment is made.  As a result, one of the auditing elements in SETMA’s COGNOS Project is the assessment of whether a treatment change was made when a patient was not treated to goal. </a:t>
            </a:r>
          </a:p>
          <a:p>
            <a:endParaRPr lang="en-US" altLang="en-US" sz="2000"/>
          </a:p>
        </p:txBody>
      </p:sp>
    </p:spTree>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52400" y="100013"/>
            <a:ext cx="7543800" cy="1325562"/>
          </a:xfrm>
        </p:spPr>
        <p:txBody>
          <a:bodyPr/>
          <a:lstStyle/>
          <a:p>
            <a:r>
              <a:rPr lang="en-US" altLang="en-US"/>
              <a:t>Performance Improvement</a:t>
            </a:r>
          </a:p>
        </p:txBody>
      </p:sp>
      <p:sp>
        <p:nvSpPr>
          <p:cNvPr id="40963" name="Content Placeholder 2"/>
          <p:cNvSpPr>
            <a:spLocks noGrp="1"/>
          </p:cNvSpPr>
          <p:nvPr>
            <p:ph idx="1"/>
          </p:nvPr>
        </p:nvSpPr>
        <p:spPr/>
        <p:txBody>
          <a:bodyPr/>
          <a:lstStyle/>
          <a:p>
            <a:endParaRPr lang="en-US" altLang="en-US" sz="2000" dirty="0"/>
          </a:p>
          <a:p>
            <a:endParaRPr lang="en-US" altLang="en-US" sz="2000" dirty="0"/>
          </a:p>
          <a:p>
            <a:r>
              <a:rPr lang="en-US" altLang="en-US" sz="2000" dirty="0"/>
              <a:t>Overcoming “treatment inertia” requires the creating of an increased level of discomfort in the healthcare provider and in the patient so that both are more inclined to change their performance.  </a:t>
            </a:r>
          </a:p>
          <a:p>
            <a:endParaRPr lang="en-US" altLang="en-US" sz="2000" dirty="0"/>
          </a:p>
          <a:p>
            <a:r>
              <a:rPr lang="en-US" altLang="en-US" sz="2000" dirty="0"/>
              <a:t>SETMA believes that one of the ways to do this is the pubic reporting of provider performance.  That is why  we are publishing provider performance by provider name at www.jameslhollymd.com under Public Reporting.</a:t>
            </a:r>
          </a:p>
          <a:p>
            <a:endParaRPr lang="en-US" altLang="en-US" sz="2000" dirty="0"/>
          </a:p>
        </p:txBody>
      </p:sp>
    </p:spTree>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100013"/>
            <a:ext cx="7543800" cy="1325562"/>
          </a:xfrm>
        </p:spPr>
        <p:txBody>
          <a:bodyPr/>
          <a:lstStyle/>
          <a:p>
            <a:r>
              <a:rPr lang="en-US" altLang="en-US"/>
              <a:t>Performance Improvement</a:t>
            </a:r>
          </a:p>
        </p:txBody>
      </p:sp>
      <p:sp>
        <p:nvSpPr>
          <p:cNvPr id="3" name="Content Placeholder 2"/>
          <p:cNvSpPr>
            <a:spLocks noGrp="1"/>
          </p:cNvSpPr>
          <p:nvPr>
            <p:ph idx="1"/>
          </p:nvPr>
        </p:nvSpPr>
        <p:spPr/>
        <p:txBody>
          <a:bodyPr/>
          <a:lstStyle/>
          <a:p>
            <a:pPr marL="0" indent="0" algn="ctr">
              <a:buFont typeface="Arial" panose="020B0604020202020204" pitchFamily="34" charset="0"/>
              <a:buNone/>
              <a:defRPr/>
            </a:pPr>
            <a:endParaRPr lang="en-US" sz="2800" dirty="0">
              <a:solidFill>
                <a:srgbClr val="FF0000"/>
              </a:solidFill>
            </a:endParaRPr>
          </a:p>
          <a:p>
            <a:pPr marL="0" indent="0" algn="ctr">
              <a:buFont typeface="Arial" panose="020B0604020202020204" pitchFamily="34" charset="0"/>
              <a:buNone/>
              <a:defRPr/>
            </a:pPr>
            <a:endParaRPr lang="en-US" sz="2800" dirty="0">
              <a:solidFill>
                <a:srgbClr val="FF0000"/>
              </a:solidFill>
            </a:endParaRPr>
          </a:p>
          <a:p>
            <a:pPr marL="0" indent="0" algn="ctr">
              <a:buFont typeface="Arial" panose="020B0604020202020204" pitchFamily="34" charset="0"/>
              <a:buNone/>
              <a:defRPr/>
            </a:pPr>
            <a:r>
              <a:rPr lang="en-US" sz="2800" dirty="0">
                <a:solidFill>
                  <a:srgbClr val="FF0000"/>
                </a:solidFill>
              </a:rPr>
              <a:t>Once you “open your books on performance” to public scrutiny, the only safe place  you have in which to hide is excellence.</a:t>
            </a:r>
          </a:p>
          <a:p>
            <a:pPr>
              <a:buFont typeface="Arial" panose="020B0604020202020204" pitchFamily="34" charset="0"/>
              <a:buChar char="▪"/>
              <a:defRPr/>
            </a:pPr>
            <a:endParaRPr lang="en-US" dirty="0"/>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152400" y="100013"/>
            <a:ext cx="7543800" cy="1325562"/>
          </a:xfrm>
        </p:spPr>
        <p:txBody>
          <a:bodyPr/>
          <a:lstStyle/>
          <a:p>
            <a:r>
              <a:rPr lang="en-US" altLang="en-US"/>
              <a:t>NQF Diabetes Measures</a:t>
            </a:r>
          </a:p>
        </p:txBody>
      </p:sp>
      <p:pic>
        <p:nvPicPr>
          <p:cNvPr id="43011"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879600"/>
            <a:ext cx="6858000" cy="4470400"/>
          </a:xfrm>
          <a:noFill/>
        </p:spPr>
      </p:pic>
    </p:spTree>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152400" y="100013"/>
            <a:ext cx="7543800" cy="1325562"/>
          </a:xfrm>
        </p:spPr>
        <p:txBody>
          <a:bodyPr/>
          <a:lstStyle/>
          <a:p>
            <a:r>
              <a:rPr lang="en-US" altLang="en-US"/>
              <a:t>Diabetes Consortium Measures</a:t>
            </a:r>
          </a:p>
        </p:txBody>
      </p:sp>
      <p:pic>
        <p:nvPicPr>
          <p:cNvPr id="44035"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874838"/>
            <a:ext cx="6858000" cy="4479925"/>
          </a:xfrm>
          <a:noFill/>
        </p:spPr>
      </p:pic>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52400" y="100013"/>
            <a:ext cx="7543800" cy="1325562"/>
          </a:xfrm>
        </p:spPr>
        <p:txBody>
          <a:bodyPr/>
          <a:lstStyle/>
          <a:p>
            <a:r>
              <a:rPr lang="en-US" altLang="en-US"/>
              <a:t>The Nature of Knowledge</a:t>
            </a:r>
          </a:p>
        </p:txBody>
      </p:sp>
      <p:sp>
        <p:nvSpPr>
          <p:cNvPr id="45059" name="Content Placeholder 2"/>
          <p:cNvSpPr>
            <a:spLocks noGrp="1"/>
          </p:cNvSpPr>
          <p:nvPr>
            <p:ph idx="1"/>
          </p:nvPr>
        </p:nvSpPr>
        <p:spPr/>
        <p:txBody>
          <a:bodyPr/>
          <a:lstStyle/>
          <a:p>
            <a:endParaRPr lang="en-US" altLang="en-US" sz="2000"/>
          </a:p>
          <a:p>
            <a:endParaRPr lang="en-US" altLang="en-US" sz="2000"/>
          </a:p>
          <a:p>
            <a:r>
              <a:rPr lang="en-US" altLang="en-US" sz="2000"/>
              <a:t>“Information” is inherently static while “learning” is dynamic and generative (creative).  In The Fifth Discipline, Peter Senge, said:  “Learning is only distantly related to taking in more information…” </a:t>
            </a:r>
          </a:p>
          <a:p>
            <a:endParaRPr lang="en-US" altLang="en-US" sz="2000"/>
          </a:p>
          <a:p>
            <a:r>
              <a:rPr lang="en-US" altLang="en-US" sz="2000"/>
              <a:t>Classically, taking in more information has been the foundation of medical education.  Traditional CME has perpetuated the idea that “learning” is simply accomplished by “learning more facts.”</a:t>
            </a:r>
          </a:p>
          <a:p>
            <a:endParaRPr lang="en-US" altLang="en-US" sz="2000"/>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52400" y="100013"/>
            <a:ext cx="7543800" cy="1325562"/>
          </a:xfrm>
        </p:spPr>
        <p:txBody>
          <a:bodyPr/>
          <a:lstStyle/>
          <a:p>
            <a:r>
              <a:rPr lang="en-US" altLang="en-US"/>
              <a:t>Knowledge Can Transform</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Knowledge only has power to transform when it is held in the mind of persons who have “Personal Mastery,” which is the discipline of:</a:t>
            </a:r>
          </a:p>
          <a:p>
            <a:pPr>
              <a:buFont typeface="Arial" panose="020B0604020202020204" pitchFamily="34" charset="0"/>
              <a:buChar char="▪"/>
              <a:defRPr/>
            </a:pPr>
            <a:endParaRPr lang="en-US" sz="2000" dirty="0"/>
          </a:p>
          <a:p>
            <a:pPr marL="342900" indent="-342900">
              <a:buFont typeface="+mj-lt"/>
              <a:buAutoNum type="arabicPeriod"/>
              <a:defRPr/>
            </a:pPr>
            <a:r>
              <a:rPr lang="en-US" sz="2000" dirty="0"/>
              <a:t>continually clarifying and deepening your personal vision (where you want to go), </a:t>
            </a:r>
          </a:p>
          <a:p>
            <a:pPr marL="342900" indent="-342900">
              <a:buFont typeface="+mj-lt"/>
              <a:buAutoNum type="arabicPeriod"/>
              <a:defRPr/>
            </a:pPr>
            <a:r>
              <a:rPr lang="en-US" sz="2000" dirty="0"/>
              <a:t>focusing your energies (attention &amp; resources), </a:t>
            </a:r>
          </a:p>
          <a:p>
            <a:pPr marL="342900" indent="-342900">
              <a:buFont typeface="+mj-lt"/>
              <a:buAutoNum type="arabicPeriod"/>
              <a:defRPr/>
            </a:pPr>
            <a:r>
              <a:rPr lang="en-US" sz="2000" dirty="0"/>
              <a:t>developing patience (relentlessness), and </a:t>
            </a:r>
          </a:p>
          <a:p>
            <a:pPr marL="342900" indent="-342900">
              <a:buFont typeface="+mj-lt"/>
              <a:buAutoNum type="arabicPeriod"/>
              <a:defRPr/>
            </a:pPr>
            <a:r>
              <a:rPr lang="en-US" sz="2000" dirty="0"/>
              <a:t>seeing reality objectively (telling yourself the truth)  </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 y="100013"/>
            <a:ext cx="7543800" cy="1325562"/>
          </a:xfrm>
        </p:spPr>
        <p:txBody>
          <a:bodyPr/>
          <a:lstStyle/>
          <a:p>
            <a:r>
              <a:rPr lang="en-US" altLang="en-US"/>
              <a:t>Transformation Distinguishes Two Groups</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Forward thinkers transform; day dreamers wish for change but seldom see it.  Peter Senge said:  </a:t>
            </a:r>
          </a:p>
          <a:p>
            <a:pPr>
              <a:buFont typeface="Arial" panose="020B0604020202020204" pitchFamily="34" charset="0"/>
              <a:buChar char="▪"/>
              <a:defRPr/>
            </a:pPr>
            <a:endParaRPr lang="en-US" sz="2000" dirty="0"/>
          </a:p>
          <a:p>
            <a:pPr marL="0" indent="0" algn="ctr">
              <a:buFont typeface="Arial" panose="020B0604020202020204" pitchFamily="34" charset="0"/>
              <a:buNone/>
              <a:defRPr/>
            </a:pPr>
            <a:r>
              <a:rPr lang="en-US" sz="2000" dirty="0"/>
              <a:t>“The juxtaposition of vision (what we want) and a clear picture of current reality (where we are) generates…‘creative tension,’ (which is) a force to bring vision and reality together, through the natural tendency of tension to seek resolution.”</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52400" y="100013"/>
            <a:ext cx="7543800" cy="1325562"/>
          </a:xfrm>
        </p:spPr>
        <p:txBody>
          <a:bodyPr/>
          <a:lstStyle/>
          <a:p>
            <a:r>
              <a:rPr lang="en-US" altLang="en-US"/>
              <a:t>Analytics Transform Knowledge </a:t>
            </a:r>
          </a:p>
        </p:txBody>
      </p:sp>
      <p:sp>
        <p:nvSpPr>
          <p:cNvPr id="48131" name="Content Placeholder 2"/>
          <p:cNvSpPr>
            <a:spLocks noGrp="1"/>
          </p:cNvSpPr>
          <p:nvPr>
            <p:ph idx="1"/>
          </p:nvPr>
        </p:nvSpPr>
        <p:spPr/>
        <p:txBody>
          <a:bodyPr/>
          <a:lstStyle/>
          <a:p>
            <a:endParaRPr lang="en-US" altLang="en-US" sz="2000"/>
          </a:p>
          <a:p>
            <a:endParaRPr lang="en-US" altLang="en-US" sz="2000"/>
          </a:p>
          <a:p>
            <a:r>
              <a:rPr lang="en-US" altLang="en-US" sz="2000"/>
              <a:t>Analytics transform knowledge into an agent for change.  In reality, without analytics, we will neither know where we are, where we are going or how to sustain the effort to get there.</a:t>
            </a:r>
          </a:p>
          <a:p>
            <a:endParaRPr lang="en-US" altLang="en-US" sz="2000"/>
          </a:p>
          <a:p>
            <a:r>
              <a:rPr lang="en-US" altLang="en-US" sz="2000"/>
              <a:t>For transformation to take place through knowledge, we must be prepared to ask the right questions, courageously accept the answers and to require ourselves to change.</a:t>
            </a:r>
          </a:p>
          <a:p>
            <a:endParaRPr lang="en-US" altLang="en-US" sz="2000"/>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52400" y="100013"/>
            <a:ext cx="7543800" cy="1325562"/>
          </a:xfrm>
        </p:spPr>
        <p:txBody>
          <a:bodyPr/>
          <a:lstStyle/>
          <a:p>
            <a:r>
              <a:rPr lang="en-US" altLang="en-US"/>
              <a:t>On patients with diabetes, since 1997, </a:t>
            </a:r>
            <a:br>
              <a:rPr lang="en-US" altLang="en-US"/>
            </a:br>
            <a:r>
              <a:rPr lang="en-US" altLang="en-US"/>
              <a:t>SETMA has tracked the following</a:t>
            </a:r>
          </a:p>
        </p:txBody>
      </p:sp>
      <p:sp>
        <p:nvSpPr>
          <p:cNvPr id="3" name="Content Placeholder 2"/>
          <p:cNvSpPr>
            <a:spLocks noGrp="1"/>
          </p:cNvSpPr>
          <p:nvPr>
            <p:ph idx="1"/>
          </p:nvPr>
        </p:nvSpPr>
        <p:spPr/>
        <p:txBody>
          <a:bodyPr/>
          <a:lstStyle/>
          <a:p>
            <a:pPr marL="342900" indent="-342900">
              <a:buFont typeface="+mj-lt"/>
              <a:buAutoNum type="arabicPeriod"/>
              <a:defRPr/>
            </a:pPr>
            <a:r>
              <a:rPr lang="en-US" sz="2000" dirty="0"/>
              <a:t>Are you on aspirin; if not, why not? </a:t>
            </a:r>
          </a:p>
          <a:p>
            <a:pPr marL="342900" indent="-342900">
              <a:buFont typeface="+mj-lt"/>
              <a:buAutoNum type="arabicPeriod"/>
              <a:defRPr/>
            </a:pPr>
            <a:r>
              <a:rPr lang="en-US" sz="2000" dirty="0"/>
              <a:t>Did you have a hemoglobin A1c? (Below 6% is optimal; between 6-6.5% is acceptable; between 6.5-7.0 is marginal and above 7% is unacceptable. </a:t>
            </a:r>
          </a:p>
          <a:p>
            <a:pPr marL="342900" indent="-342900">
              <a:buFont typeface="+mj-lt"/>
              <a:buAutoNum type="arabicPeriod"/>
              <a:defRPr/>
            </a:pPr>
            <a:r>
              <a:rPr lang="en-US" sz="2000" dirty="0"/>
              <a:t>Have you had an annual dilated eye examination? </a:t>
            </a:r>
          </a:p>
          <a:p>
            <a:pPr marL="342900" indent="-342900">
              <a:buFont typeface="+mj-lt"/>
              <a:buAutoNum type="arabicPeriod"/>
              <a:defRPr/>
            </a:pPr>
            <a:r>
              <a:rPr lang="en-US" sz="2000" dirty="0"/>
              <a:t>Have you had a flu shot in the past 12 months? </a:t>
            </a:r>
          </a:p>
          <a:p>
            <a:pPr marL="342900" indent="-342900">
              <a:buFont typeface="+mj-lt"/>
              <a:buAutoNum type="arabicPeriod"/>
              <a:defRPr/>
            </a:pPr>
            <a:r>
              <a:rPr lang="en-US" sz="2000" dirty="0"/>
              <a:t>Was your BP checked and is it normal?</a:t>
            </a:r>
          </a:p>
          <a:p>
            <a:pPr marL="342900" indent="-342900">
              <a:buFont typeface="+mj-lt"/>
              <a:buAutoNum type="arabicPeriod"/>
              <a:defRPr/>
            </a:pPr>
            <a:r>
              <a:rPr lang="en-US" sz="2000" dirty="0"/>
              <a:t>Did you have a foot exam with sensory evaluation? </a:t>
            </a:r>
          </a:p>
          <a:p>
            <a:pPr marL="342900" indent="-342900">
              <a:buFont typeface="+mj-lt"/>
              <a:buAutoNum type="arabicPeriod"/>
              <a:defRPr/>
            </a:pPr>
            <a:r>
              <a:rPr lang="en-US" sz="2000" dirty="0"/>
              <a:t>Did you have urinalysis?</a:t>
            </a:r>
          </a:p>
          <a:p>
            <a:pPr marL="342900" indent="-342900">
              <a:buFont typeface="+mj-lt"/>
              <a:buAutoNum type="arabicPeriod"/>
              <a:defRPr/>
            </a:pPr>
            <a:r>
              <a:rPr lang="en-US" sz="2000" dirty="0"/>
              <a:t>Have your lipids been checked?</a:t>
            </a:r>
          </a:p>
          <a:p>
            <a:pPr marL="342900" indent="-342900">
              <a:buFont typeface="+mj-lt"/>
              <a:buAutoNum type="arabicPeriod"/>
              <a:defRPr/>
            </a:pPr>
            <a:r>
              <a:rPr lang="en-US" sz="2000" dirty="0"/>
              <a:t>Have you had at least two office visits each year?</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152400" y="100013"/>
            <a:ext cx="7543800" cy="1325562"/>
          </a:xfrm>
        </p:spPr>
        <p:txBody>
          <a:bodyPr/>
          <a:lstStyle/>
          <a:p>
            <a:r>
              <a:rPr lang="en-US" altLang="en-US"/>
              <a:t>Transformation Requires Truthfulness</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endParaRPr lang="en-US" sz="2000" dirty="0"/>
          </a:p>
          <a:p>
            <a:pPr marL="0" indent="0">
              <a:buFont typeface="Arial" panose="020B0604020202020204" pitchFamily="34" charset="0"/>
              <a:buNone/>
              <a:defRPr/>
            </a:pPr>
            <a:endParaRPr lang="en-US" sz="2000" dirty="0"/>
          </a:p>
          <a:p>
            <a:pPr marL="0" indent="0">
              <a:buFont typeface="Arial" panose="020B0604020202020204" pitchFamily="34" charset="0"/>
              <a:buNone/>
              <a:defRPr/>
            </a:pPr>
            <a:r>
              <a:rPr lang="en-US" sz="2000" dirty="0"/>
              <a:t>Those with “personal mastery”</a:t>
            </a:r>
          </a:p>
          <a:p>
            <a:pPr marL="0" indent="0">
              <a:buFont typeface="Arial" panose="020B0604020202020204" pitchFamily="34" charset="0"/>
              <a:buNone/>
              <a:defRPr/>
            </a:pPr>
            <a:endParaRPr lang="en-US" sz="2000" dirty="0"/>
          </a:p>
          <a:p>
            <a:pPr marL="514350" lvl="1" indent="-342900">
              <a:buFont typeface="+mj-lt"/>
              <a:buAutoNum type="arabicPeriod"/>
              <a:defRPr/>
            </a:pPr>
            <a:r>
              <a:rPr lang="en-US" sz="2000" dirty="0"/>
              <a:t>Live in a continual learning mode.</a:t>
            </a:r>
          </a:p>
          <a:p>
            <a:pPr marL="514350" lvl="1" indent="-342900">
              <a:buFont typeface="+mj-lt"/>
              <a:buAutoNum type="arabicPeriod"/>
              <a:defRPr/>
            </a:pPr>
            <a:r>
              <a:rPr lang="en-US" sz="2000" dirty="0"/>
              <a:t>They never ARRIVE!</a:t>
            </a:r>
          </a:p>
          <a:p>
            <a:pPr marL="514350" lvl="1" indent="-342900">
              <a:buFont typeface="+mj-lt"/>
              <a:buAutoNum type="arabicPeriod"/>
              <a:defRPr/>
            </a:pPr>
            <a:r>
              <a:rPr lang="en-US" sz="2000" dirty="0"/>
              <a:t>They are acutely aware of their ignorance, their incompetence, their growth areas.</a:t>
            </a:r>
          </a:p>
          <a:p>
            <a:pPr marL="514350" lvl="1" indent="-342900">
              <a:buFont typeface="+mj-lt"/>
              <a:buAutoNum type="arabicPeriod"/>
              <a:defRPr/>
            </a:pPr>
            <a:r>
              <a:rPr lang="en-US" sz="2000" dirty="0"/>
              <a:t>And they are deeply self-confident! </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52400" y="100013"/>
            <a:ext cx="7543800" cy="1325562"/>
          </a:xfrm>
        </p:spPr>
        <p:txBody>
          <a:bodyPr/>
          <a:lstStyle/>
          <a:p>
            <a:r>
              <a:rPr lang="en-US" altLang="en-US"/>
              <a:t>Healthcare Transformation</a:t>
            </a:r>
          </a:p>
        </p:txBody>
      </p:sp>
      <p:sp>
        <p:nvSpPr>
          <p:cNvPr id="50179" name="Content Placeholder 2"/>
          <p:cNvSpPr>
            <a:spLocks noGrp="1"/>
          </p:cNvSpPr>
          <p:nvPr>
            <p:ph idx="1"/>
          </p:nvPr>
        </p:nvSpPr>
        <p:spPr/>
        <p:txBody>
          <a:bodyPr/>
          <a:lstStyle/>
          <a:p>
            <a:endParaRPr lang="en-US" altLang="en-US" sz="2000"/>
          </a:p>
          <a:p>
            <a:endParaRPr lang="en-US" altLang="en-US" sz="2000"/>
          </a:p>
          <a:p>
            <a:r>
              <a:rPr lang="en-US" altLang="en-US" sz="2000"/>
              <a:t>Healthcare transformation, which will produce continuous performance improvement, results from internalized ideals,  which create vision and passion, both of which produce and sustain “creative tension” and “generative thinking.”  </a:t>
            </a:r>
          </a:p>
          <a:p>
            <a:endParaRPr lang="en-US" altLang="en-US" sz="2000"/>
          </a:p>
          <a:p>
            <a:r>
              <a:rPr lang="en-US" altLang="en-US" sz="2000"/>
              <a:t>Transformation is not the result of pressure and it is not frustrated by obstacles.  In fact, the more difficult a problem is, the more power is created by the process of transformation in order to overcome the problem.</a:t>
            </a:r>
          </a:p>
          <a:p>
            <a:endParaRPr lang="en-US" altLang="en-US" sz="2000"/>
          </a:p>
        </p:txBody>
      </p:sp>
    </p:spTree>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52400" y="100013"/>
            <a:ext cx="7543800" cy="1325562"/>
          </a:xfrm>
        </p:spPr>
        <p:txBody>
          <a:bodyPr/>
          <a:lstStyle/>
          <a:p>
            <a:r>
              <a:rPr lang="en-US" altLang="en-US"/>
              <a:t>Analytics and Transformation</a:t>
            </a:r>
          </a:p>
        </p:txBody>
      </p:sp>
      <p:sp>
        <p:nvSpPr>
          <p:cNvPr id="51203" name="Content Placeholder 2"/>
          <p:cNvSpPr>
            <a:spLocks noGrp="1"/>
          </p:cNvSpPr>
          <p:nvPr>
            <p:ph idx="1"/>
          </p:nvPr>
        </p:nvSpPr>
        <p:spPr/>
        <p:txBody>
          <a:bodyPr/>
          <a:lstStyle/>
          <a:p>
            <a:endParaRPr lang="en-US" altLang="en-US" sz="2000"/>
          </a:p>
          <a:p>
            <a:endParaRPr lang="en-US" altLang="en-US" sz="2000"/>
          </a:p>
          <a:p>
            <a:r>
              <a:rPr lang="en-US" altLang="en-US" sz="2000"/>
              <a:t>The greatest frustration to transformation is the unwillingness or the inability to face current reality.  Often, the first time healthcare provides see audits of their performance, they say, “That can’t be right!” </a:t>
            </a:r>
          </a:p>
          <a:p>
            <a:endParaRPr lang="en-US" altLang="en-US" sz="2000"/>
          </a:p>
          <a:p>
            <a:r>
              <a:rPr lang="en-US" altLang="en-US" sz="2000"/>
              <a:t>Through analytics – tracking data, auditing performance, statistical analysis of results – we learn the truth.  For that truth to impact our performance, we must believe it.</a:t>
            </a:r>
          </a:p>
          <a:p>
            <a:endParaRPr lang="en-US" altLang="en-US" sz="2000"/>
          </a:p>
        </p:txBody>
      </p:sp>
    </p:spTree>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152400" y="100013"/>
            <a:ext cx="7543800" cy="1325562"/>
          </a:xfrm>
        </p:spPr>
        <p:txBody>
          <a:bodyPr/>
          <a:lstStyle/>
          <a:p>
            <a:r>
              <a:rPr lang="en-US" altLang="en-US"/>
              <a:t>Analytics and Transformation</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a:buFont typeface="Arial" panose="020B0604020202020204" pitchFamily="34" charset="0"/>
              <a:buChar char="▪"/>
              <a:defRPr/>
            </a:pPr>
            <a:endParaRPr lang="en-US" dirty="0"/>
          </a:p>
          <a:p>
            <a:pPr marL="0" indent="0" algn="ctr">
              <a:buFont typeface="Arial" panose="020B0604020202020204" pitchFamily="34" charset="0"/>
              <a:buNone/>
              <a:defRPr/>
            </a:pPr>
            <a:r>
              <a:rPr lang="en-US" sz="2800" dirty="0"/>
              <a:t>Through acknowledging truth, privately and publicly, we empower sustainable change, making analytics a critical aspect of healthcare transformation.</a:t>
            </a:r>
          </a:p>
          <a:p>
            <a:pPr>
              <a:buFont typeface="Arial" panose="020B0604020202020204" pitchFamily="34" charset="0"/>
              <a:buChar char="▪"/>
              <a:defRPr/>
            </a:pPr>
            <a:endParaRPr lang="en-US" dirty="0"/>
          </a:p>
        </p:txBody>
      </p:sp>
    </p:spTree>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152400" y="100013"/>
            <a:ext cx="7543800" cy="1325562"/>
          </a:xfrm>
        </p:spPr>
        <p:txBody>
          <a:bodyPr/>
          <a:lstStyle/>
          <a:p>
            <a:r>
              <a:rPr lang="en-US" altLang="en-US"/>
              <a:t>Technology Alone Is Not The Answer</a:t>
            </a:r>
          </a:p>
        </p:txBody>
      </p:sp>
      <p:sp>
        <p:nvSpPr>
          <p:cNvPr id="53251" name="Content Placeholder 2"/>
          <p:cNvSpPr>
            <a:spLocks noGrp="1"/>
          </p:cNvSpPr>
          <p:nvPr>
            <p:ph idx="1"/>
          </p:nvPr>
        </p:nvSpPr>
        <p:spPr/>
        <p:txBody>
          <a:bodyPr/>
          <a:lstStyle/>
          <a:p>
            <a:endParaRPr lang="en-US" altLang="en-US" sz="2000"/>
          </a:p>
          <a:p>
            <a:endParaRPr lang="en-US" altLang="en-US" sz="2000"/>
          </a:p>
          <a:p>
            <a:r>
              <a:rPr lang="en-US" altLang="en-US" sz="2000"/>
              <a:t>While an Electronic Health Record (EHR) has tremendous capacity to capture data, that is only part of the solution.  </a:t>
            </a:r>
            <a:r>
              <a:rPr lang="en-US" altLang="en-US" sz="2000" u="sng"/>
              <a:t>The ultimate goal must be to improve patient care and patient health, and to decrease cost, not just to capture and store information!  </a:t>
            </a:r>
          </a:p>
          <a:p>
            <a:endParaRPr lang="en-US" altLang="en-US" sz="2000"/>
          </a:p>
          <a:p>
            <a:r>
              <a:rPr lang="en-US" altLang="en-US" sz="2000"/>
              <a:t>Electronic Patient Management employs the power of electronics to track, audit, analyze and display performance and outcomes, thus powering transformation.</a:t>
            </a:r>
          </a:p>
          <a:p>
            <a:endParaRPr lang="en-US" altLang="en-US" sz="2000"/>
          </a:p>
          <a:p>
            <a:endParaRPr lang="en-US" altLang="en-US" sz="2000"/>
          </a:p>
        </p:txBody>
      </p:sp>
    </p:spTree>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52400" y="100013"/>
            <a:ext cx="7543800" cy="1325562"/>
          </a:xfrm>
        </p:spPr>
        <p:txBody>
          <a:bodyPr/>
          <a:lstStyle/>
          <a:p>
            <a:r>
              <a:rPr lang="en-US" altLang="en-US"/>
              <a:t>Continuous Performance Improvement</a:t>
            </a:r>
          </a:p>
        </p:txBody>
      </p:sp>
      <p:sp>
        <p:nvSpPr>
          <p:cNvPr id="54275" name="Content Placeholder 2"/>
          <p:cNvSpPr>
            <a:spLocks noGrp="1"/>
          </p:cNvSpPr>
          <p:nvPr>
            <p:ph idx="1"/>
          </p:nvPr>
        </p:nvSpPr>
        <p:spPr/>
        <p:txBody>
          <a:bodyPr/>
          <a:lstStyle/>
          <a:p>
            <a:endParaRPr lang="en-US" altLang="en-US" sz="2000"/>
          </a:p>
          <a:p>
            <a:endParaRPr lang="en-US" altLang="en-US" sz="2000"/>
          </a:p>
          <a:p>
            <a:r>
              <a:rPr lang="en-US" altLang="en-US" sz="2000"/>
              <a:t>SETMA’s philosophy of health care delivery is that every patient encounter ought to be evaluation-al and educational for the patient and provider.  </a:t>
            </a:r>
          </a:p>
          <a:p>
            <a:endParaRPr lang="en-US" altLang="en-US" sz="2000"/>
          </a:p>
          <a:p>
            <a:r>
              <a:rPr lang="en-US" altLang="en-US" sz="2000"/>
              <a:t>CPI is not an academic exercise; it is the dynamic of healthcare transformation.  The patient and the provider must be learning, if the patient's delivered healthcare and the provider’s healthcare delivery are to be continuously improving. </a:t>
            </a:r>
          </a:p>
          <a:p>
            <a:endParaRPr lang="en-US" altLang="en-US" sz="200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152400" y="100013"/>
            <a:ext cx="7543800" cy="1325562"/>
          </a:xfrm>
        </p:spPr>
        <p:txBody>
          <a:bodyPr/>
          <a:lstStyle/>
          <a:p>
            <a:r>
              <a:rPr lang="en-US" altLang="en-US"/>
              <a:t>Continuous Performance Improvement</a:t>
            </a:r>
          </a:p>
        </p:txBody>
      </p:sp>
      <p:sp>
        <p:nvSpPr>
          <p:cNvPr id="3" name="Content Placeholder 2"/>
          <p:cNvSpPr>
            <a:spLocks noGrp="1"/>
          </p:cNvSpPr>
          <p:nvPr>
            <p:ph idx="1"/>
          </p:nvPr>
        </p:nvSpPr>
        <p:spPr/>
        <p:txBody>
          <a:bodyPr/>
          <a:lstStyle/>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Addressing the foundation of Continuous Performance Improvement, IOM  produced a report entitled:  “Redesigning Continuing Education in the Health Professions” (Institute of Medicine of National Academies, December 2009).   The title page of that report declares:</a:t>
            </a:r>
          </a:p>
          <a:p>
            <a:pPr>
              <a:buFont typeface="Arial" panose="020B0604020202020204" pitchFamily="34" charset="0"/>
              <a:buChar char="▪"/>
              <a:defRPr/>
            </a:pPr>
            <a:endParaRPr lang="en-US" sz="2000" dirty="0"/>
          </a:p>
          <a:p>
            <a:pPr marL="0" indent="0" algn="ctr">
              <a:buFont typeface="Arial" panose="020B0604020202020204" pitchFamily="34" charset="0"/>
              <a:buNone/>
              <a:defRPr/>
            </a:pPr>
            <a:r>
              <a:rPr lang="en-US" sz="2000" i="1" dirty="0"/>
              <a:t>“Knowing is not enough; we must apply. Willing is not enough; we must do.”  </a:t>
            </a:r>
          </a:p>
          <a:p>
            <a:pPr marL="0" indent="0" algn="ctr">
              <a:buFont typeface="Arial" panose="020B0604020202020204" pitchFamily="34" charset="0"/>
              <a:buNone/>
              <a:defRPr/>
            </a:pPr>
            <a:r>
              <a:rPr lang="en-US" sz="2000" i="1" dirty="0"/>
              <a:t>- Goethe</a:t>
            </a:r>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152400" y="100013"/>
            <a:ext cx="7543800" cy="1325562"/>
          </a:xfrm>
        </p:spPr>
        <p:txBody>
          <a:bodyPr/>
          <a:lstStyle/>
          <a:p>
            <a:r>
              <a:rPr lang="en-US" altLang="en-US"/>
              <a:t>Clusters and Galaxies</a:t>
            </a:r>
          </a:p>
        </p:txBody>
      </p:sp>
      <p:sp>
        <p:nvSpPr>
          <p:cNvPr id="56323" name="Content Placeholder 2"/>
          <p:cNvSpPr>
            <a:spLocks noGrp="1"/>
          </p:cNvSpPr>
          <p:nvPr>
            <p:ph idx="1"/>
          </p:nvPr>
        </p:nvSpPr>
        <p:spPr/>
        <p:txBody>
          <a:bodyPr/>
          <a:lstStyle/>
          <a:p>
            <a:endParaRPr lang="en-US" altLang="en-US" sz="2000"/>
          </a:p>
          <a:p>
            <a:r>
              <a:rPr lang="en-US" altLang="en-US" sz="2000"/>
              <a:t>A “cluster” is seven or more quality metrics for a single condition, i.e., diabetes, hypertension, etc.</a:t>
            </a:r>
          </a:p>
          <a:p>
            <a:endParaRPr lang="en-US" altLang="en-US" sz="2000"/>
          </a:p>
          <a:p>
            <a:r>
              <a:rPr lang="en-US" altLang="en-US" sz="2000"/>
              <a:t>A “galaxy” is multiple clusters for the same patient, i.e., diabetes, hypertension, lipids, CHF, etc.</a:t>
            </a:r>
          </a:p>
          <a:p>
            <a:endParaRPr lang="en-US" altLang="en-US" sz="2000"/>
          </a:p>
          <a:p>
            <a:r>
              <a:rPr lang="en-US" altLang="en-US" sz="2000"/>
              <a:t>Fulfilling a single or a few quality metrics does not change outcomes, but fulfilling “clusters” and “galaxies” of metrics at the point-of-care can and will change outcomes.</a:t>
            </a:r>
          </a:p>
          <a:p>
            <a:endParaRPr lang="en-US" altLang="en-US" sz="2000"/>
          </a:p>
          <a:p>
            <a:endParaRPr lang="en-US" altLang="en-US" sz="2000"/>
          </a:p>
        </p:txBody>
      </p:sp>
    </p:spTree>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 y="100013"/>
            <a:ext cx="7543800" cy="1325562"/>
          </a:xfrm>
        </p:spPr>
        <p:txBody>
          <a:bodyPr/>
          <a:lstStyle/>
          <a:p>
            <a:r>
              <a:rPr lang="en-US" altLang="en-US"/>
              <a:t>Clusters</a:t>
            </a:r>
          </a:p>
        </p:txBody>
      </p:sp>
      <p:pic>
        <p:nvPicPr>
          <p:cNvPr id="573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9888" y="1828800"/>
            <a:ext cx="5864225" cy="4572000"/>
          </a:xfrm>
          <a:noFill/>
        </p:spPr>
      </p:pic>
    </p:spTree>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152400" y="100013"/>
            <a:ext cx="7543800" cy="1325562"/>
          </a:xfrm>
        </p:spPr>
        <p:txBody>
          <a:bodyPr/>
          <a:lstStyle/>
          <a:p>
            <a:r>
              <a:rPr lang="en-US" altLang="en-US"/>
              <a:t>Galaxies</a:t>
            </a:r>
          </a:p>
        </p:txBody>
      </p:sp>
      <p:pic>
        <p:nvPicPr>
          <p:cNvPr id="5837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25625" y="1828800"/>
            <a:ext cx="5492750" cy="4572000"/>
          </a:xfrm>
          <a:noFill/>
        </p:spPr>
      </p:pic>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013"/>
            <a:ext cx="7543800" cy="1325562"/>
          </a:xfrm>
        </p:spPr>
        <p:txBody>
          <a:bodyPr>
            <a:normAutofit fontScale="90000"/>
          </a:bodyPr>
          <a:lstStyle/>
          <a:p>
            <a:pPr>
              <a:defRPr/>
            </a:pPr>
            <a:r>
              <a:rPr lang="en-US" dirty="0"/>
              <a:t>Before Quality Metrics, SETMA Published a </a:t>
            </a:r>
            <a:br>
              <a:rPr lang="en-US" dirty="0"/>
            </a:br>
            <a:r>
              <a:rPr lang="en-US" u="sng" dirty="0"/>
              <a:t>Report Card</a:t>
            </a:r>
            <a:r>
              <a:rPr lang="en-US" dirty="0"/>
              <a:t> for each patient with Diabetes</a:t>
            </a:r>
          </a:p>
        </p:txBody>
      </p:sp>
      <p:sp>
        <p:nvSpPr>
          <p:cNvPr id="13315" name="Content Placeholder 2"/>
          <p:cNvSpPr>
            <a:spLocks noGrp="1"/>
          </p:cNvSpPr>
          <p:nvPr>
            <p:ph idx="1"/>
          </p:nvPr>
        </p:nvSpPr>
        <p:spPr/>
        <p:txBody>
          <a:bodyPr/>
          <a:lstStyle/>
          <a:p>
            <a:pPr marL="342900" indent="-342900">
              <a:buFont typeface="Franklin Gothic Medium" pitchFamily="34" charset="0"/>
              <a:buAutoNum type="arabicPeriod"/>
            </a:pPr>
            <a:r>
              <a:rPr lang="en-US" altLang="en-US" sz="2000"/>
              <a:t>SETMA's standards for the care you receive are high. The following is the report card  for your care in the Diabetic Clinic: </a:t>
            </a:r>
          </a:p>
          <a:p>
            <a:pPr marL="342900" indent="-342900">
              <a:buFont typeface="Franklin Gothic Medium" pitchFamily="34" charset="0"/>
              <a:buAutoNum type="arabicPeriod"/>
            </a:pPr>
            <a:r>
              <a:rPr lang="en-US" altLang="en-US" sz="2000"/>
              <a:t>A glycosylated hemoglobin (HgbA1c) is recommended during an initial assessment and during follow-up assessments. </a:t>
            </a:r>
          </a:p>
          <a:p>
            <a:pPr marL="342900" indent="-342900">
              <a:buFont typeface="Franklin Gothic Medium" pitchFamily="34" charset="0"/>
              <a:buAutoNum type="arabicPeriod"/>
            </a:pPr>
            <a:r>
              <a:rPr lang="en-US" altLang="en-US" sz="2000"/>
              <a:t>Fasting Lipid Profile recommended initial and follow-up assessments. </a:t>
            </a:r>
          </a:p>
          <a:p>
            <a:pPr marL="342900" indent="-342900">
              <a:buFont typeface="Franklin Gothic Medium" pitchFamily="34" charset="0"/>
              <a:buAutoNum type="arabicPeriod"/>
            </a:pPr>
            <a:r>
              <a:rPr lang="en-US" altLang="en-US" sz="2000"/>
              <a:t>A urinalysis, including micro albuminuria and creatinine clearance, is recommended as part of an initial assessment and annually thereafter. </a:t>
            </a:r>
          </a:p>
          <a:p>
            <a:pPr marL="342900" indent="-342900">
              <a:buFont typeface="Franklin Gothic Medium" pitchFamily="34" charset="0"/>
              <a:buAutoNum type="arabicPeriod"/>
            </a:pPr>
            <a:r>
              <a:rPr lang="en-US" altLang="en-US" sz="2000"/>
              <a:t>A dilated eye examination is recommended during an initial assessment and at least annually thereafter. </a:t>
            </a:r>
          </a:p>
        </p:txBody>
      </p:sp>
    </p:spTree>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52400" y="100013"/>
            <a:ext cx="7543800" cy="1325562"/>
          </a:xfrm>
        </p:spPr>
        <p:txBody>
          <a:bodyPr/>
          <a:lstStyle/>
          <a:p>
            <a:r>
              <a:rPr lang="en-US" altLang="en-US"/>
              <a:t>Statistical Analysis</a:t>
            </a:r>
          </a:p>
        </p:txBody>
      </p:sp>
      <p:sp>
        <p:nvSpPr>
          <p:cNvPr id="59395" name="Content Placeholder 2"/>
          <p:cNvSpPr>
            <a:spLocks noGrp="1"/>
          </p:cNvSpPr>
          <p:nvPr>
            <p:ph idx="1"/>
          </p:nvPr>
        </p:nvSpPr>
        <p:spPr/>
        <p:txBody>
          <a:bodyPr/>
          <a:lstStyle/>
          <a:p>
            <a:endParaRPr lang="en-US" altLang="en-US" sz="2000"/>
          </a:p>
          <a:p>
            <a:endParaRPr lang="en-US" altLang="en-US" sz="2000"/>
          </a:p>
          <a:p>
            <a:r>
              <a:rPr lang="en-US" altLang="en-US" sz="2000"/>
              <a:t>Beyond these clusters and galaxies of metrics, SETMA uses statistical analysis to give meaning to the data we collect.</a:t>
            </a:r>
          </a:p>
          <a:p>
            <a:endParaRPr lang="en-US" altLang="en-US" sz="2000"/>
          </a:p>
          <a:p>
            <a:r>
              <a:rPr lang="en-US" altLang="en-US" sz="2000"/>
              <a:t>While the clusters and galaxies of metrics are important, we can learn much more about how we are treating a population as a whole through statistical analysis.</a:t>
            </a:r>
          </a:p>
          <a:p>
            <a:endParaRPr lang="en-US" altLang="en-US" sz="2000"/>
          </a:p>
        </p:txBody>
      </p:sp>
    </p:spTree>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52400" y="100013"/>
            <a:ext cx="7543800" cy="1325562"/>
          </a:xfrm>
        </p:spPr>
        <p:txBody>
          <a:bodyPr/>
          <a:lstStyle/>
          <a:p>
            <a:r>
              <a:rPr lang="en-US" altLang="en-US"/>
              <a:t>Statistical Analysis</a:t>
            </a:r>
          </a:p>
        </p:txBody>
      </p:sp>
      <p:sp>
        <p:nvSpPr>
          <p:cNvPr id="60419" name="Content Placeholder 2"/>
          <p:cNvSpPr>
            <a:spLocks noGrp="1"/>
          </p:cNvSpPr>
          <p:nvPr>
            <p:ph idx="1"/>
          </p:nvPr>
        </p:nvSpPr>
        <p:spPr/>
        <p:txBody>
          <a:bodyPr/>
          <a:lstStyle/>
          <a:p>
            <a:endParaRPr lang="en-US" altLang="en-US" sz="2000"/>
          </a:p>
          <a:p>
            <a:endParaRPr lang="en-US" altLang="en-US" sz="2000"/>
          </a:p>
          <a:p>
            <a:r>
              <a:rPr lang="en-US" altLang="en-US" sz="2000"/>
              <a:t>Each of the statistical measurements which SETMA calculates -- the mean, the median, the mode and the standard deviation -- tells us something about our performance, and helps us design quality improvement initiatives for the  future.  </a:t>
            </a:r>
          </a:p>
          <a:p>
            <a:endParaRPr lang="en-US" altLang="en-US" sz="2000"/>
          </a:p>
          <a:p>
            <a:r>
              <a:rPr lang="en-US" altLang="en-US" sz="2000"/>
              <a:t>Of  particular, and often, of little known importance, is the standard deviation.</a:t>
            </a:r>
          </a:p>
          <a:p>
            <a:endParaRPr lang="en-US" altLang="en-US" sz="2000"/>
          </a:p>
        </p:txBody>
      </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52400" y="100013"/>
            <a:ext cx="7543800" cy="1325562"/>
          </a:xfrm>
        </p:spPr>
        <p:txBody>
          <a:bodyPr/>
          <a:lstStyle/>
          <a:p>
            <a:r>
              <a:rPr lang="en-US" altLang="en-US"/>
              <a:t>Mean Versus Standard Deviation</a:t>
            </a:r>
          </a:p>
        </p:txBody>
      </p:sp>
      <p:sp>
        <p:nvSpPr>
          <p:cNvPr id="61443" name="Content Placeholder 2"/>
          <p:cNvSpPr>
            <a:spLocks noGrp="1"/>
          </p:cNvSpPr>
          <p:nvPr>
            <p:ph idx="1"/>
          </p:nvPr>
        </p:nvSpPr>
        <p:spPr/>
        <p:txBody>
          <a:bodyPr/>
          <a:lstStyle/>
          <a:p>
            <a:r>
              <a:rPr lang="en-US" altLang="en-US" sz="2000"/>
              <a:t>The mean (average) is a useful tool in analytics but can be misleading when used alone.  The mean by itself does not address the degree of variability from the mean.</a:t>
            </a:r>
          </a:p>
          <a:p>
            <a:endParaRPr lang="en-US" altLang="en-US" sz="2000"/>
          </a:p>
          <a:p>
            <a:pPr lvl="1"/>
            <a:r>
              <a:rPr lang="en-US" altLang="en-US" sz="2000"/>
              <a:t>The mean of 40, 50 and 60 is 50.</a:t>
            </a:r>
          </a:p>
          <a:p>
            <a:pPr lvl="1"/>
            <a:r>
              <a:rPr lang="en-US" altLang="en-US" sz="2000"/>
              <a:t>The mean of 0, 50 and 100 is also 50.</a:t>
            </a:r>
          </a:p>
          <a:p>
            <a:endParaRPr lang="en-US" altLang="en-US" sz="2000"/>
          </a:p>
          <a:p>
            <a:r>
              <a:rPr lang="en-US" altLang="en-US" sz="2000"/>
              <a:t>Standard deviation gives added value to the mean by describing how far the range of values vary from the mean.</a:t>
            </a:r>
          </a:p>
          <a:p>
            <a:endParaRPr lang="en-US" altLang="en-US" sz="2000"/>
          </a:p>
          <a:p>
            <a:pPr lvl="1"/>
            <a:r>
              <a:rPr lang="en-US" altLang="en-US" sz="2000"/>
              <a:t>The standard deviation of 0, 50 and 100 is 50.</a:t>
            </a:r>
          </a:p>
          <a:p>
            <a:pPr lvl="1"/>
            <a:r>
              <a:rPr lang="en-US" altLang="en-US" sz="2000"/>
              <a:t>The standard deviation of 40, 50 and 60 is 10.</a:t>
            </a:r>
          </a:p>
          <a:p>
            <a:endParaRPr lang="en-US" altLang="en-US" sz="2000"/>
          </a:p>
          <a:p>
            <a:endParaRPr lang="en-US" altLang="en-US" sz="2000"/>
          </a:p>
          <a:p>
            <a:endParaRPr lang="en-US" altLang="en-US" sz="2000"/>
          </a:p>
          <a:p>
            <a:endParaRPr lang="en-US" altLang="en-US" sz="2000"/>
          </a:p>
        </p:txBody>
      </p:sp>
    </p:spTree>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152400" y="100013"/>
            <a:ext cx="7543800" cy="1325562"/>
          </a:xfrm>
        </p:spPr>
        <p:txBody>
          <a:bodyPr/>
          <a:lstStyle/>
          <a:p>
            <a:r>
              <a:rPr lang="en-US" altLang="en-US"/>
              <a:t>Predictive Modeling</a:t>
            </a:r>
          </a:p>
        </p:txBody>
      </p:sp>
      <p:sp>
        <p:nvSpPr>
          <p:cNvPr id="62467" name="Content Placeholder 2"/>
          <p:cNvSpPr>
            <a:spLocks noGrp="1"/>
          </p:cNvSpPr>
          <p:nvPr>
            <p:ph idx="1"/>
          </p:nvPr>
        </p:nvSpPr>
        <p:spPr/>
        <p:txBody>
          <a:bodyPr/>
          <a:lstStyle/>
          <a:p>
            <a:endParaRPr lang="en-US" altLang="en-US" sz="2000"/>
          </a:p>
          <a:p>
            <a:r>
              <a:rPr lang="en-US" altLang="en-US" sz="2000"/>
              <a:t>Our data is not only useful to see how we did or how we are doing, we can also use it to predict the future.</a:t>
            </a:r>
          </a:p>
          <a:p>
            <a:endParaRPr lang="en-US" altLang="en-US" sz="2000"/>
          </a:p>
          <a:p>
            <a:r>
              <a:rPr lang="en-US" altLang="en-US" sz="2000"/>
              <a:t>By looking more closely at our trending results, we can extrapolate those trends into the future and begin to predict what we think will happen.</a:t>
            </a:r>
          </a:p>
          <a:p>
            <a:endParaRPr lang="en-US" altLang="en-US" sz="2000"/>
          </a:p>
          <a:p>
            <a:r>
              <a:rPr lang="en-US" altLang="en-US" sz="2000"/>
              <a:t>By analyzing past trends of patients who have been readmitted to the hospital, we have been able to predict the factors that we believe are likely to reduce a patient’s risk of unnecessary readmission to the hospital.</a:t>
            </a:r>
          </a:p>
          <a:p>
            <a:endParaRPr lang="en-US" altLang="en-US" sz="2000"/>
          </a:p>
        </p:txBody>
      </p:sp>
    </p:spTree>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152400" y="100013"/>
            <a:ext cx="7543800" cy="1325562"/>
          </a:xfrm>
        </p:spPr>
        <p:txBody>
          <a:bodyPr/>
          <a:lstStyle/>
          <a:p>
            <a:r>
              <a:rPr lang="en-US" altLang="en-US"/>
              <a:t>Engaging The Patient In Their Care</a:t>
            </a:r>
          </a:p>
        </p:txBody>
      </p:sp>
      <p:sp>
        <p:nvSpPr>
          <p:cNvPr id="63491" name="Content Placeholder 2"/>
          <p:cNvSpPr>
            <a:spLocks noGrp="1"/>
          </p:cNvSpPr>
          <p:nvPr>
            <p:ph idx="1"/>
          </p:nvPr>
        </p:nvSpPr>
        <p:spPr/>
        <p:txBody>
          <a:bodyPr/>
          <a:lstStyle/>
          <a:p>
            <a:endParaRPr lang="en-US" altLang="en-US" sz="2000"/>
          </a:p>
          <a:p>
            <a:endParaRPr lang="en-US" altLang="en-US" sz="2000"/>
          </a:p>
          <a:p>
            <a:r>
              <a:rPr lang="en-US" altLang="en-US" sz="2000"/>
              <a:t>While we use public reporting to induce change in the care given by our providers, we also take steps to engage the patient and avoid “patient inertia.”</a:t>
            </a:r>
          </a:p>
          <a:p>
            <a:endParaRPr lang="en-US" altLang="en-US" sz="2000"/>
          </a:p>
          <a:p>
            <a:r>
              <a:rPr lang="en-US" altLang="en-US" sz="2000"/>
              <a:t>We challenge the patient by giving them information needed to change and the knowledge that making a change will make a difference.  (What If Scenario with Framingham Risk Scores)</a:t>
            </a:r>
          </a:p>
          <a:p>
            <a:endParaRPr lang="en-US" altLang="en-US" sz="2000"/>
          </a:p>
          <a:p>
            <a:endParaRPr lang="en-US" altLang="en-US" sz="2000"/>
          </a:p>
        </p:txBody>
      </p:sp>
    </p:spTree>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52400" y="100013"/>
            <a:ext cx="7543800" cy="1325562"/>
          </a:xfrm>
        </p:spPr>
        <p:txBody>
          <a:bodyPr/>
          <a:lstStyle/>
          <a:p>
            <a:r>
              <a:rPr lang="en-US" altLang="en-US"/>
              <a:t>Engaging The Patient In Their Care</a:t>
            </a:r>
          </a:p>
        </p:txBody>
      </p:sp>
      <p:pic>
        <p:nvPicPr>
          <p:cNvPr id="64515"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7075" y="1828800"/>
            <a:ext cx="5149850" cy="4572000"/>
          </a:xfrm>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013"/>
            <a:ext cx="7543800" cy="1325562"/>
          </a:xfrm>
        </p:spPr>
        <p:txBody>
          <a:bodyPr>
            <a:normAutofit fontScale="90000"/>
          </a:bodyPr>
          <a:lstStyle/>
          <a:p>
            <a:pPr>
              <a:defRPr/>
            </a:pPr>
            <a:r>
              <a:rPr lang="en-US" dirty="0"/>
              <a:t>Before Quality Metrics, SETMA Published a </a:t>
            </a:r>
            <a:br>
              <a:rPr lang="en-US" dirty="0"/>
            </a:br>
            <a:r>
              <a:rPr lang="en-US" u="sng" dirty="0"/>
              <a:t>Report Card</a:t>
            </a:r>
            <a:r>
              <a:rPr lang="en-US" dirty="0"/>
              <a:t> for each patient with Diabetes</a:t>
            </a:r>
          </a:p>
        </p:txBody>
      </p:sp>
      <p:sp>
        <p:nvSpPr>
          <p:cNvPr id="14339" name="Content Placeholder 2"/>
          <p:cNvSpPr>
            <a:spLocks noGrp="1"/>
          </p:cNvSpPr>
          <p:nvPr>
            <p:ph idx="1"/>
          </p:nvPr>
        </p:nvSpPr>
        <p:spPr/>
        <p:txBody>
          <a:bodyPr/>
          <a:lstStyle/>
          <a:p>
            <a:pPr marL="342900" indent="-342900">
              <a:buFont typeface="Franklin Gothic Medium" pitchFamily="34" charset="0"/>
              <a:buAutoNum type="arabicPeriod"/>
            </a:pPr>
            <a:endParaRPr lang="en-US" altLang="en-US"/>
          </a:p>
          <a:p>
            <a:pPr marL="342900" indent="-342900">
              <a:buFont typeface="Franklin Gothic Medium" pitchFamily="34" charset="0"/>
              <a:buAutoNum type="arabicPeriod" startAt="6"/>
            </a:pPr>
            <a:r>
              <a:rPr lang="en-US" altLang="en-US"/>
              <a:t>A foot examination -- visual inspection, sensory examination, and pulse examination recommended during initial and follow-up assessments. </a:t>
            </a:r>
          </a:p>
          <a:p>
            <a:pPr marL="342900" indent="-342900">
              <a:buFont typeface="Franklin Gothic Medium" pitchFamily="34" charset="0"/>
              <a:buAutoNum type="arabicPeriod" startAt="6"/>
            </a:pPr>
            <a:r>
              <a:rPr lang="en-US" altLang="en-US"/>
              <a:t>Influenza  vaccine for any person 6 months of age or older who, because of age or underlying medical condition, is at increased risk for influenza-related complications, includes patients with diabetes mellitus. </a:t>
            </a:r>
          </a:p>
          <a:p>
            <a:pPr marL="342900" indent="-342900">
              <a:buFont typeface="Franklin Gothic Medium" pitchFamily="34" charset="0"/>
              <a:buAutoNum type="arabicPeriod" startAt="6"/>
            </a:pPr>
            <a:r>
              <a:rPr lang="en-US" altLang="en-US"/>
              <a:t>BP measurement recommended during initial  and follow-up visit.   </a:t>
            </a:r>
          </a:p>
          <a:p>
            <a:pPr marL="342900" indent="-342900">
              <a:buFont typeface="Franklin Gothic Medium" pitchFamily="34" charset="0"/>
              <a:buAutoNum type="arabicPeriod" startAt="6"/>
            </a:pPr>
            <a:endParaRPr lang="en-US" altLang="en-US"/>
          </a:p>
          <a:p>
            <a:pPr marL="342900" indent="-342900">
              <a:buFont typeface="Franklin Gothic Medium" pitchFamily="34" charset="0"/>
              <a:buAutoNum type="arabicPeriod" startAt="6"/>
            </a:pPr>
            <a:endParaRPr lang="en-US" altLang="en-US"/>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52400" y="100013"/>
            <a:ext cx="7543800" cy="1325562"/>
          </a:xfrm>
        </p:spPr>
        <p:txBody>
          <a:bodyPr/>
          <a:lstStyle/>
          <a:p>
            <a:r>
              <a:rPr lang="en-US" altLang="en-US"/>
              <a:t>PC-MH Shared-Decision Making</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endParaRPr lang="en-US" sz="2000" dirty="0"/>
          </a:p>
          <a:p>
            <a:pPr marL="0" indent="0" algn="ctr">
              <a:buFont typeface="Arial" panose="020B0604020202020204" pitchFamily="34" charset="0"/>
              <a:buNone/>
              <a:defRPr/>
            </a:pPr>
            <a:r>
              <a:rPr lang="en-US" sz="2400" dirty="0"/>
              <a:t>Trust is built on Transparency</a:t>
            </a:r>
          </a:p>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When patients know how their provider is performing in quality assessments of their care, as measured by national standards of care, and when provider performance is a matter of public record, patients will trust the recommendations of the provider and will be more inclined to partner with the provider in their (the patient’s) care.</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 y="100013"/>
            <a:ext cx="7543800" cy="1325562"/>
          </a:xfrm>
        </p:spPr>
        <p:txBody>
          <a:bodyPr/>
          <a:lstStyle/>
          <a:p>
            <a:r>
              <a:rPr lang="en-US" altLang="en-US"/>
              <a:t>The Future of Healthcare</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r>
              <a:rPr lang="en-US" sz="2000" dirty="0"/>
              <a:t>Since SETMA adopted electronic medical records in 1998, we have come to believe the following about the future of healthcare:</a:t>
            </a:r>
          </a:p>
          <a:p>
            <a:pPr>
              <a:buFont typeface="Arial" panose="020B0604020202020204" pitchFamily="34" charset="0"/>
              <a:buChar char="▪"/>
              <a:defRPr/>
            </a:pPr>
            <a:endParaRPr lang="en-US" sz="2000" dirty="0"/>
          </a:p>
          <a:p>
            <a:pPr>
              <a:buFont typeface="Arial" panose="020B0604020202020204" pitchFamily="34" charset="0"/>
              <a:buChar char="▪"/>
              <a:defRPr/>
            </a:pPr>
            <a:r>
              <a:rPr lang="en-US" sz="2000" dirty="0"/>
              <a:t>The Substance		Evidenced-based medicine 					and comprehensive health 					promotion</a:t>
            </a:r>
          </a:p>
          <a:p>
            <a:pPr>
              <a:buFont typeface="Arial" panose="020B0604020202020204" pitchFamily="34" charset="0"/>
              <a:buChar char="▪"/>
              <a:defRPr/>
            </a:pPr>
            <a:r>
              <a:rPr lang="en-US" sz="2000" dirty="0"/>
              <a:t>The Method 		Electronic Patient 							Management </a:t>
            </a:r>
          </a:p>
          <a:p>
            <a:pPr>
              <a:buFont typeface="Arial" panose="020B0604020202020204" pitchFamily="34" charset="0"/>
              <a:buChar char="▪"/>
              <a:defRPr/>
            </a:pPr>
            <a:r>
              <a:rPr lang="en-US" sz="2000" dirty="0"/>
              <a:t>The Organization		Patient-centered Medical 					Home</a:t>
            </a:r>
          </a:p>
          <a:p>
            <a:pPr>
              <a:buFont typeface="Arial" panose="020B0604020202020204" pitchFamily="34" charset="0"/>
              <a:buChar char="▪"/>
              <a:defRPr/>
            </a:pPr>
            <a:r>
              <a:rPr lang="en-US" sz="2000" dirty="0"/>
              <a:t>The Funding		Capitation with payment for 					quality</a:t>
            </a:r>
          </a:p>
          <a:p>
            <a:pPr>
              <a:buFont typeface="Arial" panose="020B0604020202020204" pitchFamily="34" charset="0"/>
              <a:buChar char="▪"/>
              <a:defRPr/>
            </a:pPr>
            <a:endParaRPr lang="en-US" sz="2000" dirty="0"/>
          </a:p>
          <a:p>
            <a:pPr>
              <a:buFont typeface="Arial" panose="020B0604020202020204" pitchFamily="34" charset="0"/>
              <a:buChar char="▪"/>
              <a:defRPr/>
            </a:pPr>
            <a:endParaRPr lang="en-US" sz="2000" dirty="0"/>
          </a:p>
        </p:txBody>
      </p:sp>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52400" y="100013"/>
            <a:ext cx="7543800" cy="1325562"/>
          </a:xfrm>
        </p:spPr>
        <p:txBody>
          <a:bodyPr/>
          <a:lstStyle/>
          <a:p>
            <a:r>
              <a:rPr lang="en-US" altLang="en-US"/>
              <a:t>SETMA’s Model of Care</a:t>
            </a:r>
          </a:p>
        </p:txBody>
      </p:sp>
      <p:sp>
        <p:nvSpPr>
          <p:cNvPr id="3" name="Content Placeholder 2"/>
          <p:cNvSpPr>
            <a:spLocks noGrp="1"/>
          </p:cNvSpPr>
          <p:nvPr>
            <p:ph idx="1"/>
          </p:nvPr>
        </p:nvSpPr>
        <p:spPr/>
        <p:txBody>
          <a:bodyPr/>
          <a:lstStyle/>
          <a:p>
            <a:pPr marL="0" indent="0">
              <a:buFont typeface="Arial" panose="020B0604020202020204" pitchFamily="34" charset="0"/>
              <a:buNone/>
              <a:defRPr/>
            </a:pPr>
            <a:endParaRPr lang="en-US" sz="2000" dirty="0"/>
          </a:p>
          <a:p>
            <a:pPr marL="0" indent="0">
              <a:buFont typeface="Arial" panose="020B0604020202020204" pitchFamily="34" charset="0"/>
              <a:buNone/>
              <a:defRPr/>
            </a:pPr>
            <a:r>
              <a:rPr lang="en-US" sz="2000" dirty="0"/>
              <a:t>In the past 19 years, SETMA has developed the SETMA Model of Care, which includes: </a:t>
            </a:r>
          </a:p>
          <a:p>
            <a:pPr>
              <a:buFont typeface="Arial" panose="020B0604020202020204" pitchFamily="34" charset="0"/>
              <a:buChar char="▪"/>
              <a:defRPr/>
            </a:pPr>
            <a:endParaRPr lang="en-US" sz="2000" dirty="0"/>
          </a:p>
          <a:p>
            <a:pPr marL="342900" indent="-342900">
              <a:buFont typeface="+mj-lt"/>
              <a:buAutoNum type="arabicPeriod"/>
              <a:defRPr/>
            </a:pPr>
            <a:r>
              <a:rPr lang="en-US" sz="2000" dirty="0"/>
              <a:t>Personal Performance Tracking - by patient</a:t>
            </a:r>
          </a:p>
          <a:p>
            <a:pPr marL="342900" indent="-342900">
              <a:buFont typeface="+mj-lt"/>
              <a:buAutoNum type="arabicPeriod"/>
              <a:defRPr/>
            </a:pPr>
            <a:r>
              <a:rPr lang="en-US" sz="2000" dirty="0"/>
              <a:t>Auditing of Performance – by panel or  population	</a:t>
            </a:r>
          </a:p>
          <a:p>
            <a:pPr marL="342900" indent="-342900">
              <a:buFont typeface="+mj-lt"/>
              <a:buAutoNum type="arabicPeriod"/>
              <a:defRPr/>
            </a:pPr>
            <a:r>
              <a:rPr lang="en-US" sz="2000" dirty="0"/>
              <a:t>Analysis of Provider Performance – statistical analysis</a:t>
            </a:r>
          </a:p>
          <a:p>
            <a:pPr marL="342900" indent="-342900">
              <a:buFont typeface="+mj-lt"/>
              <a:buAutoNum type="arabicPeriod"/>
              <a:defRPr/>
            </a:pPr>
            <a:r>
              <a:rPr lang="en-US" sz="2000" dirty="0"/>
              <a:t>Public Reporting by Provider Name – </a:t>
            </a:r>
            <a:r>
              <a:rPr lang="en-US" sz="2000" u="sng" dirty="0"/>
              <a:t>www.jameslhollymd.com</a:t>
            </a:r>
            <a:r>
              <a:rPr lang="en-US" sz="2000" dirty="0"/>
              <a:t> </a:t>
            </a:r>
          </a:p>
          <a:p>
            <a:pPr marL="342900" indent="-342900">
              <a:buFont typeface="+mj-lt"/>
              <a:buAutoNum type="arabicPeriod"/>
              <a:defRPr/>
            </a:pPr>
            <a:r>
              <a:rPr lang="en-US" sz="2000" dirty="0"/>
              <a:t>Quality Assessment and Performance 	Improvement </a:t>
            </a:r>
          </a:p>
          <a:p>
            <a:pPr>
              <a:buFont typeface="Arial" panose="020B0604020202020204" pitchFamily="34" charset="0"/>
              <a:buChar char="▪"/>
              <a:defRPr/>
            </a:pPr>
            <a:endParaRPr lang="en-US" sz="2000" dirty="0"/>
          </a:p>
        </p:txBody>
      </p:sp>
    </p:spTree>
  </p:cSld>
  <p:clrMapOvr>
    <a:masterClrMapping/>
  </p:clrMapOvr>
  <p:transition spd="med">
    <p:fade/>
  </p:transition>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MedicalHealth_16x9</Template>
  <TotalTime>2402</TotalTime>
  <Words>3058</Words>
  <Application>Microsoft Office PowerPoint</Application>
  <PresentationFormat>On-screen Show (4:3)</PresentationFormat>
  <Paragraphs>291</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Franklin Gothic Medium</vt:lpstr>
      <vt:lpstr>Tahoma</vt:lpstr>
      <vt:lpstr>Medical Health 16x9</vt:lpstr>
      <vt:lpstr>Decision Health Performance Transparency The SETMA Performance Measurement Experience</vt:lpstr>
      <vt:lpstr>James L. Holly, MD CEO, SETMA, LLP  Adjunct Professor Department of Family and Community Health School of Medicine The University of Texas Health Science Center at San Antonio</vt:lpstr>
      <vt:lpstr>Transparency: Performance &amp; Adherence</vt:lpstr>
      <vt:lpstr>On patients with diabetes, since 1997,  SETMA has tracked the following</vt:lpstr>
      <vt:lpstr>Before Quality Metrics, SETMA Published a  Report Card for each patient with Diabetes</vt:lpstr>
      <vt:lpstr>Before Quality Metrics, SETMA Published a  Report Card for each patient with Diabetes</vt:lpstr>
      <vt:lpstr>PC-MH Shared-Decision Making</vt:lpstr>
      <vt:lpstr>The Future of Healthcare</vt:lpstr>
      <vt:lpstr>SETMA’s Model of Care</vt:lpstr>
      <vt:lpstr>Key to The SETMA Model of Care</vt:lpstr>
      <vt:lpstr>HEDIS Measures</vt:lpstr>
      <vt:lpstr>ACO Performance Measures</vt:lpstr>
      <vt:lpstr>Medicare Advantage Measures</vt:lpstr>
      <vt:lpstr>Links to SETMA Tutorials For Electronic Tools</vt:lpstr>
      <vt:lpstr> In May, 1999, SETMA Defined  “The SETMA Way”</vt:lpstr>
      <vt:lpstr> In May, 1999, SETMA Defined  “The SETMA Way”</vt:lpstr>
      <vt:lpstr>Public-Reporting: Assumptions</vt:lpstr>
      <vt:lpstr>Public-Reporting: Assumptions</vt:lpstr>
      <vt:lpstr>Public-Reporting: Assumptions</vt:lpstr>
      <vt:lpstr>Public-Reporting: Assumptions</vt:lpstr>
      <vt:lpstr>Public-Reporting: Assumptions</vt:lpstr>
      <vt:lpstr>SETMA’s Lipid Audit</vt:lpstr>
      <vt:lpstr>Public-Reporting: Assumptions</vt:lpstr>
      <vt:lpstr>HEDIS</vt:lpstr>
      <vt:lpstr>HEDIS in Detail</vt:lpstr>
      <vt:lpstr>HEDIS Complete Review</vt:lpstr>
      <vt:lpstr>Public-Reporting: Assumptions</vt:lpstr>
      <vt:lpstr>PCPI Diabetes</vt:lpstr>
      <vt:lpstr>Public-Reporting:  Assumptions</vt:lpstr>
      <vt:lpstr>Performance Improvement</vt:lpstr>
      <vt:lpstr>Performance Improvement</vt:lpstr>
      <vt:lpstr>Performance Improvement</vt:lpstr>
      <vt:lpstr>Performance Improvement</vt:lpstr>
      <vt:lpstr>NQF Diabetes Measures</vt:lpstr>
      <vt:lpstr>Diabetes Consortium Measures</vt:lpstr>
      <vt:lpstr>The Nature of Knowledge</vt:lpstr>
      <vt:lpstr>Knowledge Can Transform</vt:lpstr>
      <vt:lpstr>Transformation Distinguishes Two Groups</vt:lpstr>
      <vt:lpstr>Analytics Transform Knowledge </vt:lpstr>
      <vt:lpstr>Transformation Requires Truthfulness</vt:lpstr>
      <vt:lpstr>Healthcare Transformation</vt:lpstr>
      <vt:lpstr>Analytics and Transformation</vt:lpstr>
      <vt:lpstr>Analytics and Transformation</vt:lpstr>
      <vt:lpstr>Technology Alone Is Not The Answer</vt:lpstr>
      <vt:lpstr>Continuous Performance Improvement</vt:lpstr>
      <vt:lpstr>Continuous Performance Improvement</vt:lpstr>
      <vt:lpstr>Clusters and Galaxies</vt:lpstr>
      <vt:lpstr>Clusters</vt:lpstr>
      <vt:lpstr>Galaxies</vt:lpstr>
      <vt:lpstr>Statistical Analysis</vt:lpstr>
      <vt:lpstr>Statistical Analysis</vt:lpstr>
      <vt:lpstr>Mean Versus Standard Deviation</vt:lpstr>
      <vt:lpstr>Predictive Modeling</vt:lpstr>
      <vt:lpstr>Engaging The Patient In Their Care</vt:lpstr>
      <vt:lpstr>Engaging The Patient In Their Care</vt:lpstr>
    </vt:vector>
  </TitlesOfParts>
  <Company>SETMA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SETMA</dc:creator>
  <cp:lastModifiedBy>Dale R. Fontenot</cp:lastModifiedBy>
  <cp:revision>274</cp:revision>
  <cp:lastPrinted>1601-01-01T00:00:00Z</cp:lastPrinted>
  <dcterms:created xsi:type="dcterms:W3CDTF">2004-06-21T18:59:03Z</dcterms:created>
  <dcterms:modified xsi:type="dcterms:W3CDTF">2020-08-23T20:11:50Z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TC010900281033</vt:lpwstr>
  </property>
</Properties>
</file>