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0"/>
  </p:notesMasterIdLst>
  <p:sldIdLst>
    <p:sldId id="256" r:id="rId2"/>
    <p:sldId id="294" r:id="rId3"/>
    <p:sldId id="295" r:id="rId4"/>
    <p:sldId id="320" r:id="rId5"/>
    <p:sldId id="329" r:id="rId6"/>
    <p:sldId id="326" r:id="rId7"/>
    <p:sldId id="325" r:id="rId8"/>
    <p:sldId id="330" r:id="rId9"/>
    <p:sldId id="321" r:id="rId10"/>
    <p:sldId id="322" r:id="rId11"/>
    <p:sldId id="324" r:id="rId12"/>
    <p:sldId id="298" r:id="rId13"/>
    <p:sldId id="327" r:id="rId14"/>
    <p:sldId id="328" r:id="rId15"/>
    <p:sldId id="308" r:id="rId16"/>
    <p:sldId id="309" r:id="rId17"/>
    <p:sldId id="310" r:id="rId18"/>
    <p:sldId id="311" r:id="rId19"/>
    <p:sldId id="299" r:id="rId20"/>
    <p:sldId id="300" r:id="rId21"/>
    <p:sldId id="259" r:id="rId22"/>
    <p:sldId id="302" r:id="rId23"/>
    <p:sldId id="258" r:id="rId24"/>
    <p:sldId id="265" r:id="rId25"/>
    <p:sldId id="303" r:id="rId26"/>
    <p:sldId id="304" r:id="rId27"/>
    <p:sldId id="315" r:id="rId28"/>
    <p:sldId id="263" r:id="rId29"/>
    <p:sldId id="262" r:id="rId30"/>
    <p:sldId id="260" r:id="rId31"/>
    <p:sldId id="264" r:id="rId32"/>
    <p:sldId id="257" r:id="rId33"/>
    <p:sldId id="267" r:id="rId34"/>
    <p:sldId id="268" r:id="rId35"/>
    <p:sldId id="270" r:id="rId36"/>
    <p:sldId id="269" r:id="rId37"/>
    <p:sldId id="266" r:id="rId38"/>
    <p:sldId id="271" r:id="rId39"/>
    <p:sldId id="272" r:id="rId40"/>
    <p:sldId id="273" r:id="rId41"/>
    <p:sldId id="274" r:id="rId42"/>
    <p:sldId id="306" r:id="rId43"/>
    <p:sldId id="307" r:id="rId44"/>
    <p:sldId id="275" r:id="rId45"/>
    <p:sldId id="276" r:id="rId46"/>
    <p:sldId id="277" r:id="rId47"/>
    <p:sldId id="278" r:id="rId48"/>
    <p:sldId id="282" r:id="rId49"/>
    <p:sldId id="280" r:id="rId50"/>
    <p:sldId id="283" r:id="rId51"/>
    <p:sldId id="284" r:id="rId52"/>
    <p:sldId id="285" r:id="rId53"/>
    <p:sldId id="286" r:id="rId54"/>
    <p:sldId id="287" r:id="rId55"/>
    <p:sldId id="288" r:id="rId56"/>
    <p:sldId id="289" r:id="rId57"/>
    <p:sldId id="290" r:id="rId58"/>
    <p:sldId id="29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1" d="100"/>
          <a:sy n="51" d="100"/>
        </p:scale>
        <p:origin x="73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8E565-C960-48FD-AA3D-04BAB5E69CB7}" type="datetimeFigureOut">
              <a:rPr lang="en-US" smtClean="0"/>
              <a:pPr/>
              <a:t>8/23/2020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AA12D-2894-4466-ADBC-DF79B75864FB}" type="slidenum">
              <a:rPr lang="en-US" smtClean="0"/>
              <a:pPr/>
              <a:t>‹#›</a:t>
            </a:fld>
            <a:endParaRPr lang="en-US" dirty="0"/>
          </a:p>
        </p:txBody>
      </p:sp>
    </p:spTree>
    <p:extLst>
      <p:ext uri="{BB962C8B-B14F-4D97-AF65-F5344CB8AC3E}">
        <p14:creationId xmlns:p14="http://schemas.microsoft.com/office/powerpoint/2010/main" val="337783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A12D-2894-4466-ADBC-DF79B75864FB}" type="slidenum">
              <a:rPr lang="en-US" smtClean="0"/>
              <a:pPr/>
              <a:t>1</a:t>
            </a:fld>
            <a:endParaRPr lang="en-US" dirty="0"/>
          </a:p>
        </p:txBody>
      </p:sp>
    </p:spTree>
    <p:extLst>
      <p:ext uri="{BB962C8B-B14F-4D97-AF65-F5344CB8AC3E}">
        <p14:creationId xmlns:p14="http://schemas.microsoft.com/office/powerpoint/2010/main" val="154875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E8BD1467-FA39-46D0-B685-18136E0576EA}" type="datetime1">
              <a:rPr lang="en-US" smtClean="0"/>
              <a:pPr/>
              <a:t>8/23/2020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F196AA-6D93-4EE7-A9BD-147ECAF49E8E}" type="datetime1">
              <a:rPr lang="en-US" smtClean="0"/>
              <a:pPr/>
              <a:t>8/23/2020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2F7D08-BCE2-496A-8EBC-A2E8202517E2}"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335760-1853-4E45-8DC9-3D05B9A07532}"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3CE087-6B89-4FF4-AA0B-8AF6EA1501B5}"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EFF67DF-D596-4993-B86F-5E8C81A2F7D7}" type="datetime1">
              <a:rPr lang="en-US" smtClean="0"/>
              <a:pPr/>
              <a:t>8/23/2020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34F3571-1203-4F3E-A79C-52D74BF498AC}" type="datetime1">
              <a:rPr lang="en-US" smtClean="0"/>
              <a:pPr/>
              <a:t>8/23/2020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69E6CE-73D0-4A9D-8329-1C4984DCE5A0}"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DA58F-71C5-4855-8B32-BCA8E6B8F499}"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532431" y="6391042"/>
            <a:ext cx="990599" cy="304799"/>
          </a:xfrm>
        </p:spPr>
        <p:txBody>
          <a:bodyPr/>
          <a:lstStyle/>
          <a:p>
            <a:fld id="{555DC367-6DD1-4C55-80DC-F57FD066F44D}"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12" descr="setmalogo2"/>
          <p:cNvPicPr>
            <a:picLocks noChangeAspect="1" noChangeArrowheads="1"/>
          </p:cNvPicPr>
          <p:nvPr userDrawn="1"/>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10771639"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CCD469-B790-424B-BB97-EEE5380ECB22}" type="datetime1">
              <a:rPr lang="en-US" smtClean="0"/>
              <a:pPr/>
              <a:t>8/23/2020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1F9676-D93C-4D11-9B51-5081D11A9E10}" type="datetime1">
              <a:rPr lang="en-US" smtClean="0"/>
              <a:pPr/>
              <a:t>8/23/2020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501B6-C9AC-4F1D-852C-EEAE2227587D}" type="datetime1">
              <a:rPr lang="en-US" smtClean="0"/>
              <a:pPr/>
              <a:t>8/23/2020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12C444-A1D9-43B8-9DA5-E66AB38F0F1F}" type="datetime1">
              <a:rPr lang="en-US" smtClean="0"/>
              <a:pPr/>
              <a:t>8/23/2020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182A1-4278-424E-BDA1-3CAB22A13697}" type="datetime1">
              <a:rPr lang="en-US" smtClean="0"/>
              <a:pPr/>
              <a:t>8/23/2020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E2CF5-D6B8-4D5B-AA9D-A887EC7DD53A}" type="datetime1">
              <a:rPr lang="en-US" smtClean="0"/>
              <a:pPr/>
              <a:t>8/23/2020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F160A3-A0A9-4219-817A-DE32C60BDAAC}" type="datetime1">
              <a:rPr lang="en-US" smtClean="0"/>
              <a:pPr/>
              <a:t>8/23/2020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C5B6E6F-F4C4-4265-83A3-C7E395B62C80}" type="datetime1">
              <a:rPr lang="en-US" smtClean="0"/>
              <a:pPr/>
              <a:t>8/23/2020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deadiversion.usdoj.gov/ecomm/e_rx/faq/practitioners.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etepcs.com/" TargetMode="External"/><Relationship Id="rId2" Type="http://schemas.openxmlformats.org/officeDocument/2006/relationships/hyperlink" Target="https://www.texaspatx.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etma.com/your-life-your-health/a-modest-proposal-automated-medication-reconcili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etma.com/Presentations/HIMSS-2012-Leaders-and-Innovators-Breakfast-Meet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359748" cy="1953283"/>
          </a:xfrm>
        </p:spPr>
        <p:txBody>
          <a:bodyPr/>
          <a:lstStyle/>
          <a:p>
            <a:r>
              <a:rPr lang="en-US" sz="4400" dirty="0"/>
              <a:t>Decreasing the Potential for Abuse of Controlled Substances with e-Prescribing </a:t>
            </a:r>
          </a:p>
        </p:txBody>
      </p:sp>
      <p:sp>
        <p:nvSpPr>
          <p:cNvPr id="3" name="Subtitle 2"/>
          <p:cNvSpPr>
            <a:spLocks noGrp="1"/>
          </p:cNvSpPr>
          <p:nvPr>
            <p:ph type="subTitle" idx="1"/>
          </p:nvPr>
        </p:nvSpPr>
        <p:spPr>
          <a:xfrm>
            <a:off x="1154955" y="4390768"/>
            <a:ext cx="8825658" cy="1248032"/>
          </a:xfrm>
        </p:spPr>
        <p:txBody>
          <a:bodyPr>
            <a:normAutofit fontScale="85000" lnSpcReduction="20000"/>
          </a:bodyPr>
          <a:lstStyle/>
          <a:p>
            <a:r>
              <a:rPr lang="en-US" dirty="0"/>
              <a:t>Dr. James L. Holly, CEO, Southeast Texas Medical Associates, LLP</a:t>
            </a:r>
          </a:p>
          <a:p>
            <a:r>
              <a:rPr lang="en-US" dirty="0"/>
              <a:t>Adjunct Professor, Family and Community Medicine UTHSCSA School of Medicine</a:t>
            </a:r>
          </a:p>
          <a:p>
            <a:r>
              <a:rPr lang="en-US" dirty="0"/>
              <a:t>April 12, 2016</a:t>
            </a:r>
          </a:p>
          <a:p>
            <a:r>
              <a:rPr lang="en-US" dirty="0"/>
              <a:t>HHSC Health Care Quality Webinar Series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652014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Use of Electronic Prescribing</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As of 2015, the electronic prescribing of controlled substances is legal in all 50 states.</a:t>
            </a:r>
          </a:p>
          <a:p>
            <a:pPr>
              <a:buFont typeface="Wingdings" panose="05000000000000000000" pitchFamily="2" charset="2"/>
              <a:buChar char="§"/>
            </a:pPr>
            <a:r>
              <a:rPr lang="en-US" dirty="0"/>
              <a:t>SETMA has been e-PCS since April, 2015.</a:t>
            </a:r>
          </a:p>
          <a:p>
            <a:pPr>
              <a:buFont typeface="Wingdings" panose="05000000000000000000" pitchFamily="2" charset="2"/>
              <a:buChar char="§"/>
            </a:pPr>
            <a:r>
              <a:rPr lang="en-US" dirty="0"/>
              <a:t>State Wide, approximately 5% of Texas physicians are using e-PCS</a:t>
            </a:r>
          </a:p>
          <a:p>
            <a:pPr>
              <a:buFont typeface="Wingdings" panose="05000000000000000000" pitchFamily="2" charset="2"/>
              <a:buChar char="§"/>
            </a:pPr>
            <a:r>
              <a:rPr lang="en-US" dirty="0"/>
              <a:t>Work flow changes are never easy but this one has had great benefits to SETMA.</a:t>
            </a:r>
          </a:p>
          <a:p>
            <a:pPr>
              <a:buFont typeface="Wingdings" panose="05000000000000000000" pitchFamily="2" charset="2"/>
              <a:buChar char="§"/>
            </a:pPr>
            <a:r>
              <a:rPr lang="en-US" dirty="0"/>
              <a:t>Remember, the principle of change:  </a:t>
            </a:r>
            <a:r>
              <a:rPr lang="en-US" b="1" dirty="0"/>
              <a:t>If you are going to make a change, it must make a difference.</a:t>
            </a:r>
          </a:p>
          <a:p>
            <a:pPr>
              <a:buFont typeface="Wingdings" panose="05000000000000000000" pitchFamily="2" charset="2"/>
              <a:buChar char="§"/>
            </a:pPr>
            <a:r>
              <a:rPr lang="en-US" dirty="0"/>
              <a:t>For SETMA the effect of e-PCS has been uniformly positive for the provider, the staff and the patient.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E-Prescribing and e-PCS Benefits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Improved patient safety and quality of care</a:t>
            </a:r>
          </a:p>
          <a:p>
            <a:pPr>
              <a:buFont typeface="Wingdings" panose="05000000000000000000" pitchFamily="2" charset="2"/>
              <a:buChar char="§"/>
            </a:pPr>
            <a:r>
              <a:rPr lang="en-US" dirty="0"/>
              <a:t>Reduces or eliminates phone calls and call backs to pharmacies</a:t>
            </a:r>
          </a:p>
          <a:p>
            <a:pPr>
              <a:buFont typeface="Wingdings" panose="05000000000000000000" pitchFamily="2" charset="2"/>
              <a:buChar char="§"/>
            </a:pPr>
            <a:r>
              <a:rPr lang="en-US" dirty="0"/>
              <a:t>Eliminates Faxes to pharmacies</a:t>
            </a:r>
          </a:p>
          <a:p>
            <a:pPr>
              <a:buFont typeface="Wingdings" panose="05000000000000000000" pitchFamily="2" charset="2"/>
              <a:buChar char="§"/>
            </a:pPr>
            <a:r>
              <a:rPr lang="en-US" dirty="0"/>
              <a:t>Streamlines the refill requests and authorization processes</a:t>
            </a:r>
          </a:p>
          <a:p>
            <a:pPr>
              <a:buFont typeface="Wingdings" panose="05000000000000000000" pitchFamily="2" charset="2"/>
              <a:buChar char="§"/>
            </a:pPr>
            <a:r>
              <a:rPr lang="en-US" dirty="0"/>
              <a:t>Increases patient adherence</a:t>
            </a:r>
          </a:p>
          <a:p>
            <a:pPr>
              <a:buFont typeface="Wingdings" panose="05000000000000000000" pitchFamily="2" charset="2"/>
              <a:buChar char="§"/>
            </a:pPr>
            <a:r>
              <a:rPr lang="en-US" dirty="0"/>
              <a:t>Increases patient convenience</a:t>
            </a:r>
          </a:p>
          <a:p>
            <a:pPr>
              <a:buFont typeface="Wingdings" panose="05000000000000000000" pitchFamily="2" charset="2"/>
              <a:buChar char="§"/>
            </a:pPr>
            <a:r>
              <a:rPr lang="en-US" dirty="0"/>
              <a:t>Improves reporting ability and accuracy of medication lists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8952873" cy="728480"/>
          </a:xfrm>
        </p:spPr>
        <p:txBody>
          <a:bodyPr/>
          <a:lstStyle/>
          <a:p>
            <a:r>
              <a:rPr lang="en-US" dirty="0"/>
              <a:t>ePCS Decreases Potential Abuse/Harm</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SETMA’s use of ePCS decreases the potential for abuse/harm: </a:t>
            </a:r>
          </a:p>
          <a:p>
            <a:pPr lvl="1">
              <a:buFont typeface="Wingdings" panose="05000000000000000000" pitchFamily="2" charset="2"/>
              <a:buChar char="§"/>
            </a:pPr>
            <a:r>
              <a:rPr lang="en-US" dirty="0"/>
              <a:t>Eliminating the duplication of prescriptions </a:t>
            </a:r>
          </a:p>
          <a:p>
            <a:pPr lvl="1">
              <a:buFont typeface="Wingdings" panose="05000000000000000000" pitchFamily="2" charset="2"/>
              <a:buChar char="§"/>
            </a:pPr>
            <a:r>
              <a:rPr lang="en-US" dirty="0"/>
              <a:t>Eliminating alteration of numbers of refills and of quantity prescribed </a:t>
            </a:r>
          </a:p>
          <a:p>
            <a:pPr lvl="1">
              <a:buFont typeface="Wingdings" panose="05000000000000000000" pitchFamily="2" charset="2"/>
              <a:buChar char="§"/>
            </a:pPr>
            <a:r>
              <a:rPr lang="en-US" dirty="0"/>
              <a:t>Creating a record of all e-prescribed controlled substances </a:t>
            </a:r>
          </a:p>
          <a:p>
            <a:pPr lvl="1">
              <a:buFont typeface="Wingdings" panose="05000000000000000000" pitchFamily="2" charset="2"/>
              <a:buChar char="§"/>
            </a:pPr>
            <a:r>
              <a:rPr lang="en-US" dirty="0"/>
              <a:t>Requiring a provider-specific, unique six-digit number, which changes every thirty-seconds for ePCS </a:t>
            </a:r>
          </a:p>
          <a:p>
            <a:pPr lvl="1">
              <a:buFont typeface="Wingdings" panose="05000000000000000000" pitchFamily="2" charset="2"/>
              <a:buChar char="§"/>
            </a:pPr>
            <a:r>
              <a:rPr lang="en-US" dirty="0"/>
              <a:t>Eliminating the ability for anyone but the prescribing physician to create the e-prescription</a:t>
            </a:r>
          </a:p>
          <a:p>
            <a:pPr>
              <a:buFont typeface="Wingdings" panose="05000000000000000000" pitchFamily="2" charset="2"/>
              <a:buChar char="§"/>
            </a:pPr>
            <a:r>
              <a:rPr lang="en-US" dirty="0"/>
              <a:t>Allows the provider to audit own use of controlled substances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25423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Convenience </a:t>
            </a:r>
            <a:r>
              <a:rPr lang="en-US" dirty="0"/>
              <a:t>of e-PCS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Wherever a SETMA provider has access to our EMR – clinic, nursing home, personal home, emergency department, hospital or hotel – the provider can respond to a patient request for a medication refill.</a:t>
            </a:r>
          </a:p>
          <a:p>
            <a:pPr>
              <a:buFont typeface="Wingdings" panose="05000000000000000000" pitchFamily="2" charset="2"/>
              <a:buChar char="§"/>
            </a:pPr>
            <a:r>
              <a:rPr lang="en-US" dirty="0"/>
              <a:t>No longer do we have to tell the patient at the time of hospital discharge on Friday night that they will have to wait until Monday to have their medication refilled.  It can be done right there and the documentation is automatically in the EMR because the refill is being done through the EMR.</a:t>
            </a:r>
          </a:p>
          <a:p>
            <a:pPr>
              <a:buFont typeface="Wingdings" panose="05000000000000000000" pitchFamily="2" charset="2"/>
              <a:buChar char="§"/>
            </a:pPr>
            <a:r>
              <a:rPr lang="en-US" dirty="0"/>
              <a:t>No longer does a patient have to arrange for transportation to the clinic to “pick up” a handwritten, triplicate prescription; it is done electronically.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e-PCS Increases Patient Adherence</a:t>
            </a:r>
          </a:p>
        </p:txBody>
      </p:sp>
      <p:sp>
        <p:nvSpPr>
          <p:cNvPr id="3" name="Content Placeholder 2"/>
          <p:cNvSpPr>
            <a:spLocks noGrp="1"/>
          </p:cNvSpPr>
          <p:nvPr>
            <p:ph idx="1"/>
          </p:nvPr>
        </p:nvSpPr>
        <p:spPr>
          <a:xfrm>
            <a:off x="1154954" y="2603500"/>
            <a:ext cx="8761413" cy="3964940"/>
          </a:xfrm>
        </p:spPr>
        <p:txBody>
          <a:bodyPr>
            <a:normAutofit lnSpcReduction="10000"/>
          </a:bodyPr>
          <a:lstStyle/>
          <a:p>
            <a:pPr>
              <a:buFont typeface="Wingdings" panose="05000000000000000000" pitchFamily="2" charset="2"/>
              <a:buChar char="§"/>
            </a:pPr>
            <a:r>
              <a:rPr lang="en-US" dirty="0"/>
              <a:t>Collaboration between Physicians, Nurse Practitioners, Physician Assistants and pharmacists has never been more real.  </a:t>
            </a:r>
          </a:p>
          <a:p>
            <a:pPr>
              <a:buFont typeface="Wingdings" panose="05000000000000000000" pitchFamily="2" charset="2"/>
              <a:buChar char="§"/>
            </a:pPr>
            <a:r>
              <a:rPr lang="en-US" dirty="0"/>
              <a:t>While the credentialed provider must complete the prescription process, the entire team is involved with various steps.</a:t>
            </a:r>
          </a:p>
          <a:p>
            <a:pPr>
              <a:buFont typeface="Wingdings" panose="05000000000000000000" pitchFamily="2" charset="2"/>
              <a:buChar char="§"/>
            </a:pPr>
            <a:r>
              <a:rPr lang="en-US" dirty="0"/>
              <a:t>Patient safety and quality of care requires careful transitions of care between all members of the healthcare team; this includes during evenings, nights, weekend, and holidays.</a:t>
            </a:r>
          </a:p>
          <a:p>
            <a:pPr>
              <a:buFont typeface="Wingdings" panose="05000000000000000000" pitchFamily="2" charset="2"/>
              <a:buChar char="§"/>
            </a:pPr>
            <a:r>
              <a:rPr lang="en-US" dirty="0"/>
              <a:t>Gone are the days when pharmacists had to interpret prescription orders. </a:t>
            </a:r>
          </a:p>
          <a:p>
            <a:pPr>
              <a:buFont typeface="Wingdings" panose="05000000000000000000" pitchFamily="2" charset="2"/>
              <a:buChar char="§"/>
            </a:pPr>
            <a:r>
              <a:rPr lang="en-US" dirty="0"/>
              <a:t>Now pharmacies receive prescriptions electronically and providers receive notifications that a prescription has been received by the pharmacist.</a:t>
            </a:r>
          </a:p>
          <a:p>
            <a:pPr>
              <a:buFont typeface="Wingdings" panose="05000000000000000000" pitchFamily="2" charset="2"/>
              <a:buChar char="§"/>
            </a:pPr>
            <a:r>
              <a:rPr lang="en-US" dirty="0"/>
              <a:t>Quality, safety and convenience are increased.</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and Cost Effectiveness</a:t>
            </a:r>
            <a:endParaRPr lang="en-US" sz="3200" dirty="0"/>
          </a:p>
        </p:txBody>
      </p:sp>
      <p:sp>
        <p:nvSpPr>
          <p:cNvPr id="3" name="Content Placeholder 2"/>
          <p:cNvSpPr>
            <a:spLocks noGrp="1"/>
          </p:cNvSpPr>
          <p:nvPr>
            <p:ph idx="1"/>
          </p:nvPr>
        </p:nvSpPr>
        <p:spPr/>
        <p:txBody>
          <a:bodyPr>
            <a:normAutofit lnSpcReduction="10000"/>
          </a:bodyPr>
          <a:lstStyle/>
          <a:p>
            <a:pPr>
              <a:lnSpc>
                <a:spcPct val="110000"/>
              </a:lnSpc>
              <a:spcBef>
                <a:spcPts val="0"/>
              </a:spcBef>
              <a:buNone/>
            </a:pPr>
            <a:r>
              <a:rPr lang="en-US" dirty="0"/>
              <a:t>Efficiency has an element of cost effectiveness, if you look at the institutional</a:t>
            </a:r>
          </a:p>
          <a:p>
            <a:pPr>
              <a:lnSpc>
                <a:spcPct val="110000"/>
              </a:lnSpc>
              <a:spcBef>
                <a:spcPts val="0"/>
              </a:spcBef>
              <a:buNone/>
            </a:pPr>
            <a:r>
              <a:rPr lang="en-US" dirty="0"/>
              <a:t>(</a:t>
            </a:r>
            <a:r>
              <a:rPr lang="en-US" b="1" dirty="0"/>
              <a:t>Long-Term Care Facility</a:t>
            </a:r>
            <a:r>
              <a:rPr lang="en-US" dirty="0"/>
              <a:t>) cost of controlled-substance medication refills:</a:t>
            </a:r>
          </a:p>
          <a:p>
            <a:pPr>
              <a:buNone/>
            </a:pPr>
            <a:endParaRPr lang="en-US" dirty="0"/>
          </a:p>
          <a:p>
            <a:pPr lvl="0">
              <a:buFont typeface="Wingdings" panose="05000000000000000000" pitchFamily="2" charset="2"/>
              <a:buChar char="§"/>
            </a:pPr>
            <a:r>
              <a:rPr lang="en-US" dirty="0"/>
              <a:t>Call the doctor</a:t>
            </a:r>
          </a:p>
          <a:p>
            <a:pPr lvl="0">
              <a:buFont typeface="Wingdings" panose="05000000000000000000" pitchFamily="2" charset="2"/>
              <a:buChar char="§"/>
            </a:pPr>
            <a:r>
              <a:rPr lang="en-US" dirty="0"/>
              <a:t>Doctor writes the prescription</a:t>
            </a:r>
          </a:p>
          <a:p>
            <a:pPr lvl="0">
              <a:buFont typeface="Wingdings" panose="05000000000000000000" pitchFamily="2" charset="2"/>
              <a:buChar char="§"/>
            </a:pPr>
            <a:r>
              <a:rPr lang="en-US" dirty="0"/>
              <a:t>Calls and tells the institution it is ready</a:t>
            </a:r>
          </a:p>
          <a:p>
            <a:pPr lvl="0">
              <a:buFont typeface="Wingdings" panose="05000000000000000000" pitchFamily="2" charset="2"/>
              <a:buChar char="§"/>
            </a:pPr>
            <a:r>
              <a:rPr lang="en-US" dirty="0"/>
              <a:t>Institution sends someone to get the prescription</a:t>
            </a:r>
          </a:p>
          <a:p>
            <a:pPr lvl="0">
              <a:buFont typeface="Wingdings" panose="05000000000000000000" pitchFamily="2" charset="2"/>
              <a:buChar char="§"/>
            </a:pPr>
            <a:r>
              <a:rPr lang="en-US" dirty="0"/>
              <a:t>Institution takes the prescription o the pharmacy</a:t>
            </a:r>
          </a:p>
          <a:p>
            <a:pPr lvl="0">
              <a:buFont typeface="Wingdings" panose="05000000000000000000" pitchFamily="2" charset="2"/>
              <a:buChar char="§"/>
            </a:pPr>
            <a:r>
              <a:rPr lang="en-US" dirty="0"/>
              <a:t>Institution goes back to pharmacy to get the medication</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and Cost Effectiveness</a:t>
            </a:r>
          </a:p>
        </p:txBody>
      </p:sp>
      <p:sp>
        <p:nvSpPr>
          <p:cNvPr id="3" name="Content Placeholder 2"/>
          <p:cNvSpPr>
            <a:spLocks noGrp="1"/>
          </p:cNvSpPr>
          <p:nvPr>
            <p:ph idx="1"/>
          </p:nvPr>
        </p:nvSpPr>
        <p:spPr/>
        <p:txBody>
          <a:bodyPr/>
          <a:lstStyle/>
          <a:p>
            <a:pPr>
              <a:spcBef>
                <a:spcPts val="0"/>
              </a:spcBef>
              <a:buNone/>
            </a:pPr>
            <a:endParaRPr lang="en-US" dirty="0"/>
          </a:p>
          <a:p>
            <a:pPr>
              <a:spcBef>
                <a:spcPts val="0"/>
              </a:spcBef>
              <a:buNone/>
            </a:pPr>
            <a:endParaRPr lang="en-US" dirty="0"/>
          </a:p>
          <a:p>
            <a:pPr>
              <a:spcBef>
                <a:spcPts val="0"/>
              </a:spcBef>
              <a:buFont typeface="Wingdings" panose="05000000000000000000" pitchFamily="2" charset="2"/>
              <a:buChar char="§"/>
            </a:pPr>
            <a:r>
              <a:rPr lang="en-US" dirty="0"/>
              <a:t>This process is repeated 12 times a year or more for each resident.  If all of these steps take only 30 minutes for each refill, and if the institution has 50 patients, that’s 12 times a year x 30 minutes an event x 50 patients divided by 8 hours a day, which is a great deal of time.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and Cost Effectiveness</a:t>
            </a:r>
          </a:p>
        </p:txBody>
      </p:sp>
      <p:sp>
        <p:nvSpPr>
          <p:cNvPr id="3" name="Content Placeholder 2"/>
          <p:cNvSpPr>
            <a:spLocks noGrp="1"/>
          </p:cNvSpPr>
          <p:nvPr>
            <p:ph idx="1"/>
          </p:nvPr>
        </p:nvSpPr>
        <p:spPr>
          <a:xfrm>
            <a:off x="1154954" y="2603500"/>
            <a:ext cx="8761413" cy="3660140"/>
          </a:xfrm>
        </p:spPr>
        <p:txBody>
          <a:bodyPr>
            <a:normAutofit fontScale="92500" lnSpcReduction="10000"/>
          </a:bodyPr>
          <a:lstStyle/>
          <a:p>
            <a:pPr marL="0" indent="0">
              <a:buNone/>
            </a:pPr>
            <a:r>
              <a:rPr lang="en-US" dirty="0"/>
              <a:t>With ePCS, the math changes:</a:t>
            </a:r>
          </a:p>
          <a:p>
            <a:endParaRPr lang="en-US" sz="900" dirty="0"/>
          </a:p>
          <a:p>
            <a:pPr lvl="1">
              <a:buFont typeface="Wingdings" panose="05000000000000000000" pitchFamily="2" charset="2"/>
              <a:buChar char="§"/>
            </a:pPr>
            <a:r>
              <a:rPr lang="en-US" sz="1900" dirty="0"/>
              <a:t>Secure Text or e-mail sent to provider by the facility – 1 minute</a:t>
            </a:r>
          </a:p>
          <a:p>
            <a:pPr lvl="1">
              <a:buFont typeface="Wingdings" panose="05000000000000000000" pitchFamily="2" charset="2"/>
              <a:buChar char="§"/>
            </a:pPr>
            <a:r>
              <a:rPr lang="en-US" sz="1900" dirty="0"/>
              <a:t>Provider ePCS – 1 minute</a:t>
            </a:r>
          </a:p>
          <a:p>
            <a:pPr lvl="1">
              <a:buFont typeface="Wingdings" panose="05000000000000000000" pitchFamily="2" charset="2"/>
              <a:buChar char="§"/>
            </a:pPr>
            <a:r>
              <a:rPr lang="en-US" sz="1900" dirty="0"/>
              <a:t>Pharmacy receives electronic order – zero minutes </a:t>
            </a:r>
          </a:p>
          <a:p>
            <a:pPr lvl="1">
              <a:buFont typeface="Wingdings" panose="05000000000000000000" pitchFamily="2" charset="2"/>
              <a:buChar char="§"/>
            </a:pPr>
            <a:r>
              <a:rPr lang="en-US" sz="1900" dirty="0"/>
              <a:t>Pharmacy batches, fills and delivers the medication – 5 minutes due to shared cost    </a:t>
            </a:r>
          </a:p>
          <a:p>
            <a:pPr lvl="0">
              <a:buNone/>
            </a:pPr>
            <a:endParaRPr lang="en-US" dirty="0"/>
          </a:p>
          <a:p>
            <a:pPr marL="0" indent="0">
              <a:lnSpc>
                <a:spcPct val="110000"/>
              </a:lnSpc>
              <a:spcBef>
                <a:spcPts val="0"/>
              </a:spcBef>
              <a:buNone/>
            </a:pPr>
            <a:r>
              <a:rPr lang="en-US" dirty="0"/>
              <a:t>The equation changes to 12 times a year 7 minutes x 40 patients divided by 8</a:t>
            </a:r>
          </a:p>
          <a:p>
            <a:pPr>
              <a:lnSpc>
                <a:spcPct val="110000"/>
              </a:lnSpc>
              <a:spcBef>
                <a:spcPts val="0"/>
              </a:spcBef>
              <a:buNone/>
            </a:pPr>
            <a:r>
              <a:rPr lang="en-US" dirty="0"/>
              <a:t>hours in a day –  The current system takes 8.57 times the effort time and cost</a:t>
            </a:r>
          </a:p>
          <a:p>
            <a:pPr>
              <a:lnSpc>
                <a:spcPct val="110000"/>
              </a:lnSpc>
              <a:spcBef>
                <a:spcPts val="0"/>
              </a:spcBef>
              <a:buNone/>
            </a:pPr>
            <a:r>
              <a:rPr lang="en-US" dirty="0"/>
              <a:t>to do the same tasks as can be done by ePCS.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ePCS at SETMA</a:t>
            </a:r>
          </a:p>
        </p:txBody>
      </p:sp>
      <p:sp>
        <p:nvSpPr>
          <p:cNvPr id="3" name="Content Placeholder 2"/>
          <p:cNvSpPr>
            <a:spLocks noGrp="1"/>
          </p:cNvSpPr>
          <p:nvPr>
            <p:ph idx="1"/>
          </p:nvPr>
        </p:nvSpPr>
        <p:spPr/>
        <p:txBody>
          <a:bodyPr/>
          <a:lstStyle/>
          <a:p>
            <a:pPr>
              <a:buFont typeface="+mj-lt"/>
              <a:buAutoNum type="arabicPeriod"/>
            </a:pPr>
            <a:endParaRPr lang="en-US" dirty="0"/>
          </a:p>
          <a:p>
            <a:pPr>
              <a:buFont typeface="+mj-lt"/>
              <a:buAutoNum type="arabicPeriod"/>
            </a:pPr>
            <a:r>
              <a:rPr lang="en-US" dirty="0"/>
              <a:t>Electronic Systems are Prepared</a:t>
            </a:r>
          </a:p>
          <a:p>
            <a:pPr>
              <a:buFont typeface="+mj-lt"/>
              <a:buAutoNum type="arabicPeriod"/>
            </a:pPr>
            <a:r>
              <a:rPr lang="en-US" dirty="0"/>
              <a:t>Electronic Systems are Tested</a:t>
            </a:r>
          </a:p>
          <a:p>
            <a:pPr>
              <a:buFont typeface="+mj-lt"/>
              <a:buAutoNum type="arabicPeriod"/>
            </a:pPr>
            <a:r>
              <a:rPr lang="en-US" dirty="0"/>
              <a:t>Process is Demonstrated with a small group</a:t>
            </a:r>
          </a:p>
          <a:p>
            <a:pPr>
              <a:buFont typeface="+mj-lt"/>
              <a:buAutoNum type="arabicPeriod"/>
            </a:pPr>
            <a:r>
              <a:rPr lang="en-US" dirty="0"/>
              <a:t>Provider Training in Monthly Provider Meetings and in Permanent Laboratory for Training</a:t>
            </a:r>
          </a:p>
          <a:p>
            <a:pPr>
              <a:buFont typeface="+mj-lt"/>
              <a:buAutoNum type="arabicPeriod"/>
            </a:pPr>
            <a:r>
              <a:rPr lang="en-US" dirty="0"/>
              <a:t>Continuous Follow-up to see that the Process is working and that it is being used.</a:t>
            </a:r>
          </a:p>
          <a:p>
            <a:pPr>
              <a:buFont typeface="+mj-lt"/>
              <a:buAutoNum type="arabicPeriod"/>
            </a:pPr>
            <a:r>
              <a:rPr lang="en-US" dirty="0"/>
              <a:t>Skeptics are won over.</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8952873" cy="728480"/>
          </a:xfrm>
        </p:spPr>
        <p:txBody>
          <a:bodyPr/>
          <a:lstStyle/>
          <a:p>
            <a:r>
              <a:rPr lang="en-US" dirty="0"/>
              <a:t>ePCS Decreases Potential Abuse/Harm</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Before prescribers can “go live” with EPCS, a provider or practice must:</a:t>
            </a:r>
          </a:p>
          <a:p>
            <a:pPr marL="640080">
              <a:buFont typeface="+mj-lt"/>
              <a:buAutoNum type="arabicPeriod"/>
            </a:pPr>
            <a:r>
              <a:rPr lang="en-US" dirty="0"/>
              <a:t>Ensure their EHR is upgraded, certified, audited and enabled for ePCS</a:t>
            </a:r>
          </a:p>
          <a:p>
            <a:pPr marL="640080">
              <a:buFont typeface="+mj-lt"/>
              <a:buAutoNum type="arabicPeriod"/>
            </a:pPr>
            <a:r>
              <a:rPr lang="en-US" dirty="0"/>
              <a:t>Achieve required personal ID proofing – this will require independent vendor.</a:t>
            </a:r>
          </a:p>
          <a:p>
            <a:pPr marL="640080">
              <a:buFont typeface="+mj-lt"/>
              <a:buAutoNum type="arabicPeriod"/>
            </a:pPr>
            <a:r>
              <a:rPr lang="en-US" dirty="0"/>
              <a:t>Secure Two-Factor Authentication (TFA) credential</a:t>
            </a:r>
          </a:p>
          <a:p>
            <a:pPr marL="640080">
              <a:buFont typeface="+mj-lt"/>
              <a:buAutoNum type="arabicPeriod"/>
            </a:pPr>
            <a:r>
              <a:rPr lang="en-US" dirty="0"/>
              <a:t>Use TFA to set system access controls and be able to audit the use of the function (provider and IT)</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34788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sp>
        <p:nvSpPr>
          <p:cNvPr id="3" name="Content Placeholder 2"/>
          <p:cNvSpPr>
            <a:spLocks noGrp="1"/>
          </p:cNvSpPr>
          <p:nvPr>
            <p:ph idx="1"/>
          </p:nvPr>
        </p:nvSpPr>
        <p:spPr/>
        <p:txBody>
          <a:bodyPr/>
          <a:lstStyle/>
          <a:p>
            <a:endParaRPr lang="en-US" dirty="0"/>
          </a:p>
          <a:p>
            <a:endParaRPr lang="en-US" dirty="0"/>
          </a:p>
          <a:p>
            <a:pPr>
              <a:buFont typeface="Wingdings" panose="05000000000000000000" pitchFamily="2" charset="2"/>
              <a:buChar char="§"/>
            </a:pPr>
            <a:r>
              <a:rPr lang="en-US" dirty="0"/>
              <a:t>Dr. Holly has no conflicts of interest to disclose.</a:t>
            </a:r>
          </a:p>
          <a:p>
            <a:pPr>
              <a:buFont typeface="Wingdings" panose="05000000000000000000" pitchFamily="2" charset="2"/>
              <a:buChar char="§"/>
            </a:pPr>
            <a:endParaRPr lang="en-US" dirty="0"/>
          </a:p>
          <a:p>
            <a:pPr>
              <a:buFont typeface="Wingdings" panose="05000000000000000000" pitchFamily="2" charset="2"/>
              <a:buChar char="§"/>
            </a:pPr>
            <a:r>
              <a:rPr lang="en-US" dirty="0"/>
              <a:t>All of SETMA’s Electronic Patient Management and Clinic Decision Support materials are deployed at </a:t>
            </a:r>
            <a:r>
              <a:rPr lang="en-US" dirty="0">
                <a:hlinkClick r:id="rId2"/>
              </a:rPr>
              <a:t>www.jameslhollymd.com</a:t>
            </a:r>
            <a:r>
              <a:rPr lang="en-US" dirty="0"/>
              <a:t>.  There is nothing for sale on that site and anything there can be used without permission, attribution or cost, with the one restriction that nothing can be repackaged and sold.</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576350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8952873" cy="728480"/>
          </a:xfrm>
        </p:spPr>
        <p:txBody>
          <a:bodyPr/>
          <a:lstStyle/>
          <a:p>
            <a:r>
              <a:rPr lang="en-US" dirty="0"/>
              <a:t>ePCS Decreases Potential Abuse/Harm</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a:p>
          <a:p>
            <a:pPr marL="0" indent="0">
              <a:buNone/>
            </a:pPr>
            <a:r>
              <a:rPr lang="en-US" dirty="0"/>
              <a:t>Factors which quality for two-factor authentication:</a:t>
            </a:r>
          </a:p>
          <a:p>
            <a:pPr>
              <a:buFont typeface="+mj-lt"/>
              <a:buAutoNum type="arabicPeriod"/>
            </a:pPr>
            <a:endParaRPr lang="en-US" dirty="0"/>
          </a:p>
          <a:p>
            <a:pPr marL="640080">
              <a:buFont typeface="+mj-lt"/>
              <a:buAutoNum type="arabicPeriod"/>
            </a:pPr>
            <a:r>
              <a:rPr lang="en-US" dirty="0"/>
              <a:t>Something you have – a smart card or token</a:t>
            </a:r>
          </a:p>
          <a:p>
            <a:pPr marL="640080">
              <a:buFont typeface="+mj-lt"/>
              <a:buAutoNum type="arabicPeriod"/>
            </a:pPr>
            <a:r>
              <a:rPr lang="en-US" dirty="0"/>
              <a:t>Something you know – a secure password or access code</a:t>
            </a:r>
          </a:p>
          <a:p>
            <a:pPr marL="640080">
              <a:buFont typeface="+mj-lt"/>
              <a:buAutoNum type="arabicPeriod"/>
            </a:pPr>
            <a:r>
              <a:rPr lang="en-US" dirty="0"/>
              <a:t>Something you are – retinal scan, finger print, etc.</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4504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Conundrum</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a:p>
          <a:p>
            <a:pPr>
              <a:buFont typeface="Wingdings" panose="05000000000000000000" pitchFamily="2" charset="2"/>
              <a:buChar char="§"/>
            </a:pPr>
            <a:r>
              <a:rPr lang="en-US" dirty="0"/>
              <a:t>When I started practicing medicine in 1973, urine drug screens were done to determine whether or not a person was abusing medications, whether illegal or prescription drugs. </a:t>
            </a:r>
          </a:p>
          <a:p>
            <a:pPr>
              <a:buFont typeface="Wingdings" panose="05000000000000000000" pitchFamily="2" charset="2"/>
              <a:buChar char="§"/>
            </a:pPr>
            <a:endParaRPr lang="en-US" dirty="0"/>
          </a:p>
          <a:p>
            <a:pPr>
              <a:buFont typeface="Wingdings" panose="05000000000000000000" pitchFamily="2" charset="2"/>
              <a:buChar char="§"/>
            </a:pPr>
            <a:r>
              <a:rPr lang="en-US" dirty="0"/>
              <a:t>Today, urine drugs screens are used to determine whether patients are taking their prescription pain medications or whether they or others are diverting them to illicit sales and use.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03580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Conundrum</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a:p>
          <a:p>
            <a:pPr>
              <a:buFont typeface="Wingdings" panose="05000000000000000000" pitchFamily="2" charset="2"/>
              <a:buChar char="§"/>
            </a:pPr>
            <a:r>
              <a:rPr lang="en-US" dirty="0"/>
              <a:t>Some physicians adopted a policy of not prescribing any controlled substances; however that is as problematical as over prescribing. </a:t>
            </a:r>
          </a:p>
          <a:p>
            <a:pPr>
              <a:buFont typeface="Wingdings" panose="05000000000000000000" pitchFamily="2" charset="2"/>
              <a:buChar char="§"/>
            </a:pPr>
            <a:endParaRPr lang="en-US" dirty="0"/>
          </a:p>
          <a:p>
            <a:pPr>
              <a:buFont typeface="Wingdings" panose="05000000000000000000" pitchFamily="2" charset="2"/>
              <a:buChar char="§"/>
            </a:pPr>
            <a:r>
              <a:rPr lang="en-US" dirty="0"/>
              <a:t>The Texas Medical Board requires physicians to provide treatment for legitimate chronic pain conditions while also requiring physicians to use those medications appropriately.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383691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9043489" cy="728480"/>
          </a:xfrm>
        </p:spPr>
        <p:txBody>
          <a:bodyPr/>
          <a:lstStyle/>
          <a:p>
            <a:r>
              <a:rPr lang="en-US" dirty="0"/>
              <a:t>The Conundrum: Controlled Substances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Tension which exists between</a:t>
            </a:r>
          </a:p>
          <a:p>
            <a:pPr>
              <a:buFont typeface="Wingdings" panose="05000000000000000000" pitchFamily="2" charset="2"/>
              <a:buChar char="§"/>
            </a:pPr>
            <a:r>
              <a:rPr lang="en-US" dirty="0"/>
              <a:t>Patients who need pain medications and other medications which are subject to abuse,</a:t>
            </a:r>
          </a:p>
          <a:p>
            <a:pPr>
              <a:buFont typeface="Wingdings" panose="05000000000000000000" pitchFamily="2" charset="2"/>
              <a:buChar char="§"/>
            </a:pPr>
            <a:r>
              <a:rPr lang="en-US" dirty="0"/>
              <a:t>Providers who want to properly treat patients with these medications,</a:t>
            </a:r>
          </a:p>
          <a:p>
            <a:pPr>
              <a:buFont typeface="Wingdings" panose="05000000000000000000" pitchFamily="2" charset="2"/>
              <a:buChar char="§"/>
            </a:pPr>
            <a:r>
              <a:rPr lang="en-US" dirty="0"/>
              <a:t>Increasing abuse of pain medications and</a:t>
            </a:r>
          </a:p>
          <a:p>
            <a:pPr>
              <a:buFont typeface="Wingdings" panose="05000000000000000000" pitchFamily="2" charset="2"/>
              <a:buChar char="§"/>
            </a:pPr>
            <a:r>
              <a:rPr lang="en-US" dirty="0"/>
              <a:t>Increasing demands by the Texas Medical Board upon physicians who prescribe these medications.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974645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Conundrum</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US" dirty="0"/>
          </a:p>
          <a:p>
            <a:pPr>
              <a:buFont typeface="Wingdings" panose="05000000000000000000" pitchFamily="2" charset="2"/>
              <a:buChar char="§"/>
            </a:pPr>
            <a:r>
              <a:rPr lang="en-US" dirty="0"/>
              <a:t>Every month, the Texas Medical Board publishes the names of doctors whose licenses and/or prescribing privileges have been suspended or revoked due to inadequate record keeping in the prescribing of narcotic pain medications and/or who are over prescribing such drugs without adequate documentation of their necessity.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11776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Conundrum</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US" dirty="0"/>
          </a:p>
          <a:p>
            <a:pPr>
              <a:buFont typeface="Wingdings" panose="05000000000000000000" pitchFamily="2" charset="2"/>
              <a:buChar char="§"/>
            </a:pPr>
            <a:r>
              <a:rPr lang="en-US" dirty="0"/>
              <a:t>In most states, medical-practice acts include not only standards for when and how to prescribe narcotics, but also the admonition that the under-treatment of pain is as culpable as the over prescribing of narcotics and/or the over prescribing of narcotics without adequate surveillance or documentation.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04998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Conundrum and Policies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ePCS gives all providers the opportunity to review their prescribing habits.  </a:t>
            </a:r>
          </a:p>
          <a:p>
            <a:pPr>
              <a:buFont typeface="Wingdings" panose="05000000000000000000" pitchFamily="2" charset="2"/>
              <a:buChar char="§"/>
            </a:pPr>
            <a:r>
              <a:rPr lang="en-US" dirty="0"/>
              <a:t>Rather than deal directly with suspected abuse of controlled substances, healthcare providers have often attempted to put barriers in a patient's access to these medications.</a:t>
            </a:r>
          </a:p>
          <a:p>
            <a:pPr>
              <a:buFont typeface="Wingdings" panose="05000000000000000000" pitchFamily="2" charset="2"/>
              <a:buChar char="§"/>
            </a:pPr>
            <a:r>
              <a:rPr lang="en-US" dirty="0"/>
              <a:t>One policy which has been commonly used is that </a:t>
            </a:r>
            <a:r>
              <a:rPr lang="en-US" b="1" dirty="0"/>
              <a:t>a patient has to be seen in the office before a controlled  substance can be refilled. </a:t>
            </a:r>
            <a:r>
              <a:rPr lang="en-US" dirty="0"/>
              <a:t> </a:t>
            </a:r>
          </a:p>
          <a:p>
            <a:pPr>
              <a:buFont typeface="Wingdings" panose="05000000000000000000" pitchFamily="2" charset="2"/>
              <a:buChar char="§"/>
            </a:pPr>
            <a:r>
              <a:rPr lang="en-US" dirty="0"/>
              <a:t>That may or may not contribute to the decrease of abuse but it also can contribute to patient anxiety when they need their medications and can’t get them.</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85447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Conundrum and Policies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Having to be seen before a controlled substance can be refilled may be a reasonable policy, but ePCS gives us the opportunity to review our prescribing habits to determine if a policy is just a method for making the acquiring of controlled substances more difficult without improving  patient-care quality and safety.  </a:t>
            </a:r>
          </a:p>
          <a:p>
            <a:pPr>
              <a:buFont typeface="Wingdings" panose="05000000000000000000" pitchFamily="2" charset="2"/>
              <a:buChar char="§"/>
            </a:pPr>
            <a:r>
              <a:rPr lang="en-US" b="1" dirty="0">
                <a:solidFill>
                  <a:srgbClr val="C00000"/>
                </a:solidFill>
              </a:rPr>
              <a:t>If the patient legitimately needs controlled substances, they should be no more difficult to </a:t>
            </a:r>
            <a:r>
              <a:rPr lang="en-US" b="1">
                <a:solidFill>
                  <a:srgbClr val="C00000"/>
                </a:solidFill>
              </a:rPr>
              <a:t>obtain than </a:t>
            </a:r>
            <a:r>
              <a:rPr lang="en-US" b="1" dirty="0">
                <a:solidFill>
                  <a:srgbClr val="C00000"/>
                </a:solidFill>
              </a:rPr>
              <a:t>any other medication.</a:t>
            </a:r>
          </a:p>
          <a:p>
            <a:pPr>
              <a:buFont typeface="Wingdings" panose="05000000000000000000" pitchFamily="2" charset="2"/>
              <a:buChar char="§"/>
            </a:pPr>
            <a:r>
              <a:rPr lang="en-US" dirty="0"/>
              <a:t>If abuse is suspected, it is more important to directly address that than it is just to make it more difficult for patients to obtain medication.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324153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Conundrum: Drugs of Abuse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Deaths from prescription painkillers have quadrupled since 1999, killing more than16,000 people in the United States in 2013. Nearly two million Americans, aged 12 or older, either abused or were dependent on opioids in 2013.</a:t>
            </a:r>
          </a:p>
          <a:p>
            <a:pPr>
              <a:buFont typeface="Wingdings" panose="05000000000000000000" pitchFamily="2" charset="2"/>
              <a:buChar char="§"/>
            </a:pPr>
            <a:endParaRPr lang="en-US" dirty="0"/>
          </a:p>
          <a:p>
            <a:pPr>
              <a:buFont typeface="Wingdings" panose="05000000000000000000" pitchFamily="2" charset="2"/>
              <a:buChar char="§"/>
            </a:pPr>
            <a:r>
              <a:rPr lang="en-US" dirty="0"/>
              <a:t>Federal and state authorities are responding to the rapid rise in opioid abuse and deaths. Earlier in August, the White House announced funding for its </a:t>
            </a:r>
            <a:r>
              <a:rPr lang="en-US" b="1" dirty="0"/>
              <a:t>High Intensity Drug Trafficking Areas </a:t>
            </a:r>
            <a:r>
              <a:rPr lang="en-US" dirty="0"/>
              <a:t>(HIDTA) program that combines law enforcement and public health resources to help fight painkiller abuse.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04568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Intensity Drug Trafficking Areas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There are currently 28 HIDTA’s, which include approximately 17.2 percent of all counties in the United States and a little over 60 percent of the U.S. population.  </a:t>
            </a:r>
          </a:p>
          <a:p>
            <a:pPr>
              <a:buFont typeface="Wingdings" panose="05000000000000000000" pitchFamily="2" charset="2"/>
              <a:buChar char="§"/>
            </a:pPr>
            <a:r>
              <a:rPr lang="en-US" dirty="0"/>
              <a:t>HIDTA-designated counties are located in 48 states, as well as in Puerto Rico, the U.S. Virgin Islands, and the District of Columbia.</a:t>
            </a:r>
          </a:p>
          <a:p>
            <a:pPr>
              <a:buFont typeface="Wingdings" panose="05000000000000000000" pitchFamily="2" charset="2"/>
              <a:buChar char="§"/>
            </a:pPr>
            <a:r>
              <a:rPr lang="en-US" dirty="0"/>
              <a:t>Each HIDTA assesses the drug trafficking threat in its defined area for the upcoming year, develops a strategy to address that threat, designs initiatives to implement the strategy, proposes funding needed to carry out the initiatives, and prepares an annual report describing its performance the previous year.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71524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a:xfrm>
            <a:off x="1154954" y="2603500"/>
            <a:ext cx="8761413" cy="3903980"/>
          </a:xfrm>
        </p:spPr>
        <p:txBody>
          <a:bodyPr>
            <a:normAutofit/>
          </a:bodyPr>
          <a:lstStyle/>
          <a:p>
            <a:pPr>
              <a:buFont typeface="Wingdings" panose="05000000000000000000" pitchFamily="2" charset="2"/>
              <a:buChar char="§"/>
            </a:pPr>
            <a:r>
              <a:rPr lang="en-US" dirty="0"/>
              <a:t>Identify Safety and Quality issues related to all medication prescribing habits and methods</a:t>
            </a:r>
          </a:p>
          <a:p>
            <a:pPr>
              <a:buFont typeface="Wingdings" panose="05000000000000000000" pitchFamily="2" charset="2"/>
              <a:buChar char="§"/>
            </a:pPr>
            <a:r>
              <a:rPr lang="en-US" dirty="0"/>
              <a:t>Medication Reconciliation – A Modest Proposal for Automation</a:t>
            </a:r>
          </a:p>
          <a:p>
            <a:pPr>
              <a:buFont typeface="Wingdings" panose="05000000000000000000" pitchFamily="2" charset="2"/>
              <a:buChar char="§"/>
            </a:pPr>
            <a:r>
              <a:rPr lang="en-US" dirty="0"/>
              <a:t>Medication Prescribing</a:t>
            </a:r>
          </a:p>
          <a:p>
            <a:pPr lvl="1">
              <a:buFont typeface="+mj-lt"/>
              <a:buAutoNum type="arabicPeriod"/>
            </a:pPr>
            <a:r>
              <a:rPr lang="en-US" dirty="0"/>
              <a:t>e-Prescribing of Routine Medications</a:t>
            </a:r>
          </a:p>
          <a:p>
            <a:pPr lvl="1">
              <a:buFont typeface="+mj-lt"/>
              <a:buAutoNum type="arabicPeriod"/>
            </a:pPr>
            <a:r>
              <a:rPr lang="en-US" b="1" dirty="0"/>
              <a:t>e-Prescribing of Control Substances</a:t>
            </a:r>
          </a:p>
          <a:p>
            <a:pPr lvl="1">
              <a:buFont typeface="+mj-lt"/>
              <a:buAutoNum type="arabicPeriod"/>
            </a:pPr>
            <a:r>
              <a:rPr lang="en-US" dirty="0"/>
              <a:t>Use of Prescription Access in Texas </a:t>
            </a:r>
          </a:p>
          <a:p>
            <a:pPr lvl="1">
              <a:buFont typeface="+mj-lt"/>
              <a:buAutoNum type="arabicPeriod"/>
            </a:pPr>
            <a:r>
              <a:rPr lang="en-US" dirty="0"/>
              <a:t>Auditing of Prescription Drug Usage with Urine Drug Screens</a:t>
            </a:r>
          </a:p>
          <a:p>
            <a:pPr lvl="1">
              <a:buFont typeface="+mj-lt"/>
              <a:buAutoNum type="arabicPeriod"/>
            </a:pPr>
            <a:r>
              <a:rPr lang="en-US" dirty="0"/>
              <a:t>Decreasing the use of antipsychotics in the elderly</a:t>
            </a:r>
          </a:p>
          <a:p>
            <a:pPr lvl="1">
              <a:buFont typeface="+mj-lt"/>
              <a:buAutoNum type="arabicPeriod"/>
            </a:pPr>
            <a:r>
              <a:rPr lang="en-US" dirty="0"/>
              <a:t>Awareness of drugs of abuse in patients receiving controlled substances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8678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Intensity Drug Trafficking Program</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1026" name="Picture 2" descr="http://www.setma.com/your-life-your-health/images/epcs-and-high-intensity-drug-trafficking-areas-hidta-program_clip_image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043" y="2352573"/>
            <a:ext cx="5849446" cy="450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02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Pain Management Policy</a:t>
            </a:r>
          </a:p>
        </p:txBody>
      </p:sp>
      <p:sp>
        <p:nvSpPr>
          <p:cNvPr id="3" name="Content Placeholder 2"/>
          <p:cNvSpPr>
            <a:spLocks noGrp="1"/>
          </p:cNvSpPr>
          <p:nvPr>
            <p:ph idx="1"/>
          </p:nvPr>
        </p:nvSpPr>
        <p:spPr>
          <a:xfrm>
            <a:off x="1063514" y="2557780"/>
            <a:ext cx="8761413" cy="3988686"/>
          </a:xfrm>
        </p:spPr>
        <p:txBody>
          <a:bodyPr>
            <a:normAutofit lnSpcReduction="10000"/>
          </a:bodyPr>
          <a:lstStyle/>
          <a:p>
            <a:pPr>
              <a:buFont typeface="Wingdings" panose="05000000000000000000" pitchFamily="2" charset="2"/>
              <a:buChar char="§"/>
            </a:pPr>
            <a:r>
              <a:rPr lang="en-US" dirty="0"/>
              <a:t>For over fifteen years, SETMA has had a systematized pain-medication management tool/policy.  This policy will print on the pain management document that will be given to the patient at the end of the visit. This policy states:</a:t>
            </a:r>
          </a:p>
          <a:p>
            <a:pPr>
              <a:buFont typeface="Wingdings" panose="05000000000000000000" pitchFamily="2" charset="2"/>
              <a:buChar char="§"/>
            </a:pPr>
            <a:r>
              <a:rPr lang="en-US" dirty="0"/>
              <a:t>“Under no circumstances will the medication be refilled:</a:t>
            </a:r>
          </a:p>
          <a:p>
            <a:pPr marL="800100" lvl="1" indent="-342900">
              <a:buFont typeface="+mj-lt"/>
              <a:buAutoNum type="arabicPeriod"/>
            </a:pPr>
            <a:r>
              <a:rPr lang="en-US" dirty="0"/>
              <a:t>Prior to the renewal date at the prescribed dosage and frequency of use.</a:t>
            </a:r>
          </a:p>
          <a:p>
            <a:pPr marL="800100" lvl="1" indent="-342900">
              <a:buFont typeface="+mj-lt"/>
              <a:buAutoNum type="arabicPeriod"/>
            </a:pPr>
            <a:r>
              <a:rPr lang="en-US" dirty="0"/>
              <a:t>Without the patient being seen in the office.*</a:t>
            </a:r>
          </a:p>
          <a:p>
            <a:pPr marL="800100" lvl="1" indent="-342900">
              <a:buFont typeface="+mj-lt"/>
              <a:buAutoNum type="arabicPeriod"/>
            </a:pPr>
            <a:r>
              <a:rPr lang="en-US" dirty="0"/>
              <a:t>Without evidence of continuing need for medication.</a:t>
            </a:r>
          </a:p>
          <a:p>
            <a:pPr marL="800100" lvl="1" indent="-342900">
              <a:buFont typeface="+mj-lt"/>
              <a:buAutoNum type="arabicPeriod"/>
            </a:pPr>
            <a:r>
              <a:rPr lang="en-US" dirty="0"/>
              <a:t>On the weekend, evenings after hours, holidays or other times when your regular doctor is not available.”</a:t>
            </a:r>
          </a:p>
          <a:p>
            <a:pPr marL="800100" lvl="1" indent="-342900">
              <a:buFont typeface="+mj-lt"/>
              <a:buAutoNum type="arabicPeriod"/>
            </a:pPr>
            <a:endParaRPr lang="en-US" dirty="0"/>
          </a:p>
          <a:p>
            <a:pPr marL="857250" lvl="2" indent="0">
              <a:buNone/>
            </a:pPr>
            <a:r>
              <a:rPr lang="en-US" sz="1600" b="1" dirty="0"/>
              <a:t>*ePCS has made us rethink this element of our policy</a:t>
            </a:r>
            <a:r>
              <a:rPr lang="en-US" dirty="0"/>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104810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Pain Management Policy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“The following reasons will not be accepted by any SETMA provider for an early refill of pain medication and/or medication with a significant potential for habituation:</a:t>
            </a:r>
          </a:p>
          <a:p>
            <a:pPr lvl="1">
              <a:buFont typeface="+mj-lt"/>
              <a:buAutoNum type="arabicPeriod"/>
            </a:pPr>
            <a:r>
              <a:rPr lang="en-US" dirty="0"/>
              <a:t>My medications were stolen.</a:t>
            </a:r>
          </a:p>
          <a:p>
            <a:pPr lvl="1">
              <a:buFont typeface="+mj-lt"/>
              <a:buAutoNum type="arabicPeriod"/>
            </a:pPr>
            <a:r>
              <a:rPr lang="en-US" dirty="0"/>
              <a:t>I only got half of the prescription filled.</a:t>
            </a:r>
          </a:p>
          <a:p>
            <a:pPr lvl="1">
              <a:buFont typeface="+mj-lt"/>
              <a:buAutoNum type="arabicPeriod"/>
            </a:pPr>
            <a:r>
              <a:rPr lang="en-US" dirty="0"/>
              <a:t>I dropped my medications into the sink, the sewer, the swimming pool or other watery body.</a:t>
            </a:r>
          </a:p>
          <a:p>
            <a:pPr lvl="1">
              <a:buFont typeface="+mj-lt"/>
              <a:buAutoNum type="arabicPeriod"/>
            </a:pPr>
            <a:r>
              <a:rPr lang="en-US" dirty="0"/>
              <a:t>I left my medication in my hotel on my trip.</a:t>
            </a:r>
          </a:p>
          <a:p>
            <a:pPr lvl="1">
              <a:buFont typeface="+mj-lt"/>
              <a:buAutoNum type="arabicPeriod"/>
            </a:pPr>
            <a:r>
              <a:rPr lang="en-US" dirty="0"/>
              <a:t>I missed my appointment.</a:t>
            </a:r>
          </a:p>
          <a:p>
            <a:pPr lvl="1">
              <a:buFont typeface="+mj-lt"/>
              <a:buAutoNum type="arabicPeriod"/>
            </a:pPr>
            <a:r>
              <a:rPr lang="en-US" dirty="0"/>
              <a:t>The neurosurgeon and/or the surgeon cancelled my appointment.”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76247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Pain Management Policy</a:t>
            </a:r>
          </a:p>
        </p:txBody>
      </p:sp>
      <p:sp>
        <p:nvSpPr>
          <p:cNvPr id="3" name="Content Placeholder 2"/>
          <p:cNvSpPr>
            <a:spLocks noGrp="1"/>
          </p:cNvSpPr>
          <p:nvPr>
            <p:ph idx="1"/>
          </p:nvPr>
        </p:nvSpPr>
        <p:spPr>
          <a:xfrm>
            <a:off x="1154954" y="2603500"/>
            <a:ext cx="9833086" cy="3751580"/>
          </a:xfrm>
        </p:spPr>
        <p:txBody>
          <a:bodyPr>
            <a:normAutofit/>
          </a:bodyPr>
          <a:lstStyle/>
          <a:p>
            <a:pPr>
              <a:buFont typeface="Wingdings" panose="05000000000000000000" pitchFamily="2" charset="2"/>
              <a:buChar char="§"/>
            </a:pPr>
            <a:r>
              <a:rPr lang="en-US" dirty="0"/>
              <a:t>Since the development of this tool, the Texas State Medical Board’s regulations have been strengthen and SETMA has responded to the changes by adding another tool which recommends the frequency of drug screening for “</a:t>
            </a:r>
            <a:r>
              <a:rPr lang="en-US" b="1" dirty="0"/>
              <a:t>Controlled substances</a:t>
            </a:r>
            <a:r>
              <a:rPr lang="en-US" dirty="0"/>
              <a:t>,” “</a:t>
            </a:r>
            <a:r>
              <a:rPr lang="en-US" b="1" dirty="0"/>
              <a:t>Drugs of Abuse</a:t>
            </a:r>
            <a:r>
              <a:rPr lang="en-US" dirty="0"/>
              <a:t>” and/or “</a:t>
            </a:r>
            <a:r>
              <a:rPr lang="en-US" b="1" dirty="0"/>
              <a:t>Drugs which require a Drug of Abuse Screening for Interaction</a:t>
            </a:r>
            <a:r>
              <a:rPr lang="en-US" dirty="0"/>
              <a:t>.”  The steps of action with this tool are:</a:t>
            </a:r>
          </a:p>
          <a:p>
            <a:pPr lvl="1">
              <a:buFont typeface="+mj-lt"/>
              <a:buAutoNum type="arabicPeriod"/>
            </a:pPr>
            <a:r>
              <a:rPr lang="en-US" dirty="0"/>
              <a:t>When the patient’s electronic medical record is opened and the patient is taking drugs in either of these categories, an alert appears which states, “</a:t>
            </a:r>
            <a:r>
              <a:rPr lang="en-US" b="1" dirty="0"/>
              <a:t>Urine Drug Screen Suggested</a:t>
            </a:r>
            <a:r>
              <a:rPr lang="en-US" dirty="0"/>
              <a:t>.”</a:t>
            </a:r>
          </a:p>
          <a:p>
            <a:pPr lvl="1">
              <a:buFont typeface="+mj-lt"/>
              <a:buAutoNum type="arabicPeriod"/>
            </a:pPr>
            <a:r>
              <a:rPr lang="en-US" dirty="0"/>
              <a:t>Next to this suggestion is a button entitled “click here.” When this button is clicked, the following appears.</a:t>
            </a:r>
          </a:p>
          <a:p>
            <a:pPr lvl="1">
              <a:buFont typeface="+mj-lt"/>
              <a:buAutoNum type="arabicPeriod"/>
            </a:pPr>
            <a:r>
              <a:rPr lang="en-US" dirty="0"/>
              <a:t>Any drugs which have been prescribed for the patient and which should be periodically screen will appear in the appropriate box.</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924712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Pain Management Policy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2050" name="Picture 2" descr="http://www.setma.com/your-life-your-health/images/prescribing-pain-medications-a-conundrum-for-patient-and-provider_clip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068" y="2453846"/>
            <a:ext cx="6587600" cy="410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02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Pain Management Policy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6" name="Picture 5"/>
          <p:cNvPicPr>
            <a:picLocks noChangeAspect="1"/>
          </p:cNvPicPr>
          <p:nvPr/>
        </p:nvPicPr>
        <p:blipFill>
          <a:blip r:embed="rId2"/>
          <a:stretch>
            <a:fillRect/>
          </a:stretch>
        </p:blipFill>
        <p:spPr>
          <a:xfrm>
            <a:off x="2562869" y="2451326"/>
            <a:ext cx="6688223" cy="4051289"/>
          </a:xfrm>
          <a:prstGeom prst="rect">
            <a:avLst/>
          </a:prstGeom>
        </p:spPr>
      </p:pic>
    </p:spTree>
    <p:extLst>
      <p:ext uri="{BB962C8B-B14F-4D97-AF65-F5344CB8AC3E}">
        <p14:creationId xmlns:p14="http://schemas.microsoft.com/office/powerpoint/2010/main" val="688275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Pain Management Policy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When the Urine-Drug-Screening tool is deployed, there are several reasons why a “suggested” drug screen alert might not be done, although many of those reasons are being shown to be invalid as we find that when we do the screen it proves the patient is not taking the medication.</a:t>
            </a:r>
          </a:p>
          <a:p>
            <a:pPr>
              <a:buFont typeface="Wingdings" panose="05000000000000000000" pitchFamily="2" charset="2"/>
              <a:buChar char="§"/>
            </a:pPr>
            <a:r>
              <a:rPr lang="en-US" dirty="0"/>
              <a:t>If you opt not to do a drug screen, you can document your reason for not doing by click in the space which is outlined in green below and then selecting the appropriate reason in the second box below, also outlined in green.</a:t>
            </a:r>
          </a:p>
          <a:p>
            <a:pPr>
              <a:buFont typeface="Wingdings" panose="05000000000000000000" pitchFamily="2" charset="2"/>
              <a:buChar char="§"/>
            </a:pPr>
            <a:r>
              <a:rPr lang="en-US" dirty="0"/>
              <a:t>SETMA is committed to complying with all State Board of Medicine requirements and to making sure that we use narcotics appropriately. These tools help us do that more efficiently.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549476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ePCS at SETMA</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Once the decision is made to prescribe a controlled substance and/or to renew the prescription, it should be done electronically. </a:t>
            </a:r>
          </a:p>
          <a:p>
            <a:pPr>
              <a:buFont typeface="Wingdings" panose="05000000000000000000" pitchFamily="2" charset="2"/>
              <a:buChar char="§"/>
            </a:pPr>
            <a:r>
              <a:rPr lang="en-US" b="1" u="sng" dirty="0"/>
              <a:t>All</a:t>
            </a:r>
            <a:r>
              <a:rPr lang="en-US" dirty="0"/>
              <a:t> Southeast Texas Medical Associates, LLP (SETMA) providers have the ability to electronically prescribe controlled substances electronically (ePCS). </a:t>
            </a:r>
          </a:p>
          <a:p>
            <a:pPr>
              <a:buFont typeface="Wingdings" panose="05000000000000000000" pitchFamily="2" charset="2"/>
              <a:buChar char="§"/>
            </a:pPr>
            <a:r>
              <a:rPr lang="en-US" dirty="0"/>
              <a:t>This is another major step in the safe and effective use of controlled substances and places SETMA in the company of  about 6% of physicians nationally who are currently using this function.</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918407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ePCS at SETMA</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Only providers who have had ePCS access granted in the EMR may send controlled substance prescriptions. The provider’s smart card, PIN number and code from their SETMA iPhone are all required to send each prescription. Thus, nurses and unit clerks may not send the prescriptions on behalf of the provider.</a:t>
            </a:r>
          </a:p>
          <a:p>
            <a:pPr>
              <a:buFont typeface="Wingdings" panose="05000000000000000000" pitchFamily="2" charset="2"/>
              <a:buChar char="§"/>
            </a:pPr>
            <a:r>
              <a:rPr lang="en-US" dirty="0"/>
              <a:t>A provider may only renew and send a controlled substance that he/she originally wrote. They may not renew and send an ePCS prescription that was created by another provider. In this case, they would need to stop the previous prescription rather than renew it and then create a new prescription to send.</a:t>
            </a:r>
          </a:p>
          <a:p>
            <a:pPr>
              <a:buFont typeface="Wingdings" panose="05000000000000000000" pitchFamily="2" charset="2"/>
              <a:buChar char="§"/>
            </a:pPr>
            <a:r>
              <a:rPr lang="en-US" dirty="0"/>
              <a:t>All steps for creating and entering the ePCS prescription are the same as for any other medication at SETMA. The only difference in the process will be when you go to send the prescription electronically to the pharmacy.</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783833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ePCS at SETMA</a:t>
            </a:r>
          </a:p>
        </p:txBody>
      </p:sp>
      <p:sp>
        <p:nvSpPr>
          <p:cNvPr id="3" name="Content Placeholder 2"/>
          <p:cNvSpPr>
            <a:spLocks noGrp="1"/>
          </p:cNvSpPr>
          <p:nvPr>
            <p:ph idx="1"/>
          </p:nvPr>
        </p:nvSpPr>
        <p:spPr>
          <a:xfrm>
            <a:off x="1154954" y="2603500"/>
            <a:ext cx="2535597" cy="3416300"/>
          </a:xfrm>
        </p:spPr>
        <p:txBody>
          <a:bodyPr/>
          <a:lstStyle/>
          <a:p>
            <a:pPr>
              <a:buFont typeface="Wingdings" panose="05000000000000000000" pitchFamily="2" charset="2"/>
              <a:buChar char="§"/>
            </a:pPr>
            <a:r>
              <a:rPr lang="en-US" dirty="0"/>
              <a:t>When sending a controlled substance this additional section of information at the bottom of the screen under “Authorization Required” appears.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7" name="Picture 6"/>
          <p:cNvPicPr>
            <a:picLocks noChangeAspect="1"/>
          </p:cNvPicPr>
          <p:nvPr/>
        </p:nvPicPr>
        <p:blipFill>
          <a:blip r:embed="rId2"/>
          <a:stretch>
            <a:fillRect/>
          </a:stretch>
        </p:blipFill>
        <p:spPr>
          <a:xfrm>
            <a:off x="5535660" y="2603500"/>
            <a:ext cx="4444321" cy="3966519"/>
          </a:xfrm>
          <a:prstGeom prst="rect">
            <a:avLst/>
          </a:prstGeom>
        </p:spPr>
      </p:pic>
    </p:spTree>
    <p:extLst>
      <p:ext uri="{BB962C8B-B14F-4D97-AF65-F5344CB8AC3E}">
        <p14:creationId xmlns:p14="http://schemas.microsoft.com/office/powerpoint/2010/main" val="425040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DOJ DEA Office of Diversion Control</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The United States Department of Justice DEA Office of Diversion Control has a webpage with frequently asked questions relating to electronic prescriptions of controlled substances.  “The questions and answers…are intended to summarize and provide information for prescribing practitioners regarding the “Drug Enforcement Administration (DEA) Interim Final Rule with Request for Comment ‘Electronic Prescriptions for Controlled Substances.’” </a:t>
            </a:r>
          </a:p>
          <a:p>
            <a:pPr>
              <a:buFont typeface="Wingdings" panose="05000000000000000000" pitchFamily="2" charset="2"/>
              <a:buChar char="§"/>
            </a:pPr>
            <a:r>
              <a:rPr lang="en-US" dirty="0"/>
              <a:t>The webpage can be found at</a:t>
            </a:r>
          </a:p>
          <a:p>
            <a:pPr marL="457200" lvl="1" indent="0">
              <a:buNone/>
            </a:pPr>
            <a:r>
              <a:rPr lang="en-US" sz="1800" dirty="0">
                <a:hlinkClick r:id="rId2"/>
              </a:rPr>
              <a:t>http://www.deadiversion.usdoj.gov/ecomm/e_rx/faq/practitioners.htm</a:t>
            </a:r>
            <a:endParaRPr lang="en-US" sz="1800"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530863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ePCS at SETMA</a:t>
            </a:r>
          </a:p>
        </p:txBody>
      </p:sp>
      <p:sp>
        <p:nvSpPr>
          <p:cNvPr id="3" name="Content Placeholder 2"/>
          <p:cNvSpPr>
            <a:spLocks noGrp="1"/>
          </p:cNvSpPr>
          <p:nvPr>
            <p:ph idx="1"/>
          </p:nvPr>
        </p:nvSpPr>
        <p:spPr>
          <a:xfrm>
            <a:off x="1154955" y="2603500"/>
            <a:ext cx="3622992" cy="3416300"/>
          </a:xfrm>
        </p:spPr>
        <p:txBody>
          <a:bodyPr>
            <a:normAutofit fontScale="92500" lnSpcReduction="10000"/>
          </a:bodyPr>
          <a:lstStyle/>
          <a:p>
            <a:pPr>
              <a:buFont typeface="Wingdings" panose="05000000000000000000" pitchFamily="2" charset="2"/>
              <a:buChar char="§"/>
            </a:pPr>
            <a:r>
              <a:rPr lang="en-US" dirty="0"/>
              <a:t>In the “Password:” box a provider must enter their PIN number that is associated with their smart card.</a:t>
            </a:r>
          </a:p>
          <a:p>
            <a:pPr>
              <a:buFont typeface="Wingdings" panose="05000000000000000000" pitchFamily="2" charset="2"/>
              <a:buChar char="§"/>
            </a:pPr>
            <a:r>
              <a:rPr lang="en-US" dirty="0"/>
              <a:t>Also, in the “Token Password” box the provider must enter the rolling code from the VIP Access app on their iPhone which requires a four-digit PIN to access.  This code changes every 30 seconds and is specific to each provider.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7296408" y="2603500"/>
            <a:ext cx="2228850" cy="3933825"/>
          </a:xfrm>
          <a:prstGeom prst="rect">
            <a:avLst/>
          </a:prstGeom>
        </p:spPr>
      </p:pic>
    </p:spTree>
    <p:extLst>
      <p:ext uri="{BB962C8B-B14F-4D97-AF65-F5344CB8AC3E}">
        <p14:creationId xmlns:p14="http://schemas.microsoft.com/office/powerpoint/2010/main" val="4230853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ePCS at SETMA</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a:p>
          <a:p>
            <a:pPr>
              <a:buFont typeface="Wingdings" panose="05000000000000000000" pitchFamily="2" charset="2"/>
              <a:buChar char="§"/>
            </a:pPr>
            <a:r>
              <a:rPr lang="en-US" dirty="0"/>
              <a:t>Only once the provider has successfully entered </a:t>
            </a:r>
            <a:r>
              <a:rPr lang="en-US" b="1" u="sng" dirty="0"/>
              <a:t>both</a:t>
            </a:r>
            <a:r>
              <a:rPr lang="en-US" dirty="0"/>
              <a:t> their PIN Password and the 30 second Token Password from their iPhone will they be able to click the “Send” button and the prescription will be routed to the pharmacy like all other electronic prescriptions.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634428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ePCS at SETMA: Auditing of Use</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a:p>
          <a:p>
            <a:pPr>
              <a:buFont typeface="Wingdings" panose="05000000000000000000" pitchFamily="2" charset="2"/>
              <a:buChar char="§"/>
            </a:pPr>
            <a:r>
              <a:rPr lang="en-US" dirty="0"/>
              <a:t>The audit at SETMA, allows the provider, with the click of a button, to display a summary of their e-Prescribing of control substances.</a:t>
            </a:r>
          </a:p>
          <a:p>
            <a:pPr>
              <a:buFont typeface="Wingdings" panose="05000000000000000000" pitchFamily="2" charset="2"/>
              <a:buChar char="§"/>
            </a:pPr>
            <a:r>
              <a:rPr lang="en-US" dirty="0"/>
              <a:t>The audit can be for 30, 60, 90, or 180 days.</a:t>
            </a:r>
          </a:p>
          <a:p>
            <a:pPr>
              <a:buFont typeface="Wingdings" panose="05000000000000000000" pitchFamily="2" charset="2"/>
              <a:buChar char="§"/>
            </a:pPr>
            <a:r>
              <a:rPr lang="en-US" dirty="0"/>
              <a:t>The Audit will display the number of prescriptions filled in that period of time and the number of distinct patients. </a:t>
            </a:r>
          </a:p>
          <a:p>
            <a:pPr>
              <a:buFont typeface="Wingdings" panose="05000000000000000000" pitchFamily="2" charset="2"/>
              <a:buChar char="§"/>
            </a:pPr>
            <a:r>
              <a:rPr lang="en-US" dirty="0"/>
              <a:t>The audit will display eight data points about each e-prescription of controlled substances:  </a:t>
            </a:r>
            <a:r>
              <a:rPr lang="en-US" b="1" dirty="0"/>
              <a:t>type, date, provider, patient, medication, quantity, refills and sig code</a:t>
            </a:r>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3289341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ePCS at SETMA: Auditing of Use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5" name="Picture 1" descr="image001"/>
          <p:cNvPicPr>
            <a:picLocks noGrp="1" noChangeAspect="1" noChangeArrowheads="1"/>
          </p:cNvPicPr>
          <p:nvPr>
            <p:ph idx="1"/>
          </p:nvPr>
        </p:nvPicPr>
        <p:blipFill>
          <a:blip r:embed="rId2"/>
          <a:srcRect/>
          <a:stretch>
            <a:fillRect/>
          </a:stretch>
        </p:blipFill>
        <p:spPr bwMode="auto">
          <a:xfrm>
            <a:off x="1472475" y="2381077"/>
            <a:ext cx="8126370" cy="4094475"/>
          </a:xfrm>
          <a:prstGeom prst="rect">
            <a:avLst/>
          </a:prstGeom>
          <a:noFill/>
          <a:ln w="9525">
            <a:noFill/>
            <a:miter lim="800000"/>
            <a:headEnd/>
            <a:tailEnd/>
          </a:ln>
        </p:spPr>
      </p:pic>
    </p:spTree>
    <p:extLst>
      <p:ext uri="{BB962C8B-B14F-4D97-AF65-F5344CB8AC3E}">
        <p14:creationId xmlns:p14="http://schemas.microsoft.com/office/powerpoint/2010/main" val="309521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Letter to Pharmacies</a:t>
            </a:r>
          </a:p>
        </p:txBody>
      </p:sp>
      <p:sp>
        <p:nvSpPr>
          <p:cNvPr id="3" name="Content Placeholder 2"/>
          <p:cNvSpPr>
            <a:spLocks noGrp="1"/>
          </p:cNvSpPr>
          <p:nvPr>
            <p:ph idx="1"/>
          </p:nvPr>
        </p:nvSpPr>
        <p:spPr/>
        <p:txBody>
          <a:bodyPr/>
          <a:lstStyle/>
          <a:p>
            <a:endParaRPr lang="en-US" dirty="0"/>
          </a:p>
          <a:p>
            <a:pPr>
              <a:buFont typeface="Wingdings" panose="05000000000000000000" pitchFamily="2" charset="2"/>
              <a:buChar char="§"/>
            </a:pPr>
            <a:r>
              <a:rPr lang="en-US" dirty="0"/>
              <a:t>In September of 2015, SETMA sent a letter to 105 local pharmacies about the SETMA’s ability to e-prescribe controlled substances. We wanted to let pharmacies know we were taking the step to curb prescription drug abuse and asked them to partner with us.</a:t>
            </a:r>
          </a:p>
          <a:p>
            <a:pPr>
              <a:buFont typeface="Wingdings" panose="05000000000000000000" pitchFamily="2" charset="2"/>
              <a:buChar char="§"/>
            </a:pPr>
            <a:endParaRPr lang="en-US" dirty="0"/>
          </a:p>
          <a:p>
            <a:pPr>
              <a:buFont typeface="Wingdings" panose="05000000000000000000" pitchFamily="2" charset="2"/>
              <a:buChar char="§"/>
            </a:pPr>
            <a:r>
              <a:rPr lang="en-US" dirty="0"/>
              <a:t>We asked them to complete a questionnaire about their intentions regarding ePCS.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38395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Letter to Pharmacies</a:t>
            </a:r>
          </a:p>
        </p:txBody>
      </p:sp>
      <p:sp>
        <p:nvSpPr>
          <p:cNvPr id="3" name="Content Placeholder 2"/>
          <p:cNvSpPr>
            <a:spLocks noGrp="1"/>
          </p:cNvSpPr>
          <p:nvPr>
            <p:ph idx="1"/>
          </p:nvPr>
        </p:nvSpPr>
        <p:spPr>
          <a:xfrm>
            <a:off x="1154954" y="2603499"/>
            <a:ext cx="9197586" cy="3846727"/>
          </a:xfrm>
        </p:spPr>
        <p:txBody>
          <a:bodyPr>
            <a:normAutofit fontScale="92500" lnSpcReduction="20000"/>
          </a:bodyPr>
          <a:lstStyle/>
          <a:p>
            <a:pPr>
              <a:buFont typeface="Wingdings" panose="05000000000000000000" pitchFamily="2" charset="2"/>
              <a:buChar char="§"/>
            </a:pPr>
            <a:r>
              <a:rPr lang="en-US" dirty="0"/>
              <a:t>“This correspondence is to inquire as to whether your pharmacy can receive electronic prescriptions and electronic prescriptions for controlled substances (ePCS). </a:t>
            </a:r>
          </a:p>
          <a:p>
            <a:pPr>
              <a:buFont typeface="Wingdings" panose="05000000000000000000" pitchFamily="2" charset="2"/>
              <a:buChar char="§"/>
            </a:pPr>
            <a:r>
              <a:rPr lang="en-US" dirty="0"/>
              <a:t>Would you please take a moment to complete the enclosed questionnaire and place it in the enclosed self-addressed envelope.  This will help us know which pharmacies our patients can use with these new functions and will hopefully enable us to encourage all pharmacies to use these functions.  The questionnaire includes:</a:t>
            </a:r>
          </a:p>
          <a:p>
            <a:pPr marL="800100" lvl="1" indent="-342900">
              <a:buFont typeface="+mj-lt"/>
              <a:buAutoNum type="arabicPeriod"/>
            </a:pPr>
            <a:r>
              <a:rPr lang="en-US" dirty="0"/>
              <a:t>Can you receive electronic prescriptions?</a:t>
            </a:r>
          </a:p>
          <a:p>
            <a:pPr marL="800100" lvl="1" indent="-342900">
              <a:buFont typeface="+mj-lt"/>
              <a:buAutoNum type="arabicPeriod"/>
            </a:pPr>
            <a:r>
              <a:rPr lang="en-US" dirty="0"/>
              <a:t>Can you receive electronic prescriptions for controlled substances?</a:t>
            </a:r>
          </a:p>
          <a:p>
            <a:pPr marL="800100" lvl="1" indent="-342900">
              <a:buFont typeface="+mj-lt"/>
              <a:buAutoNum type="arabicPeriod"/>
            </a:pPr>
            <a:r>
              <a:rPr lang="en-US" dirty="0"/>
              <a:t>If you cannot receive either of the above, do you plan to begin doing so?</a:t>
            </a:r>
          </a:p>
          <a:p>
            <a:pPr marL="800100" lvl="1" indent="-342900">
              <a:buFont typeface="+mj-lt"/>
              <a:buAutoNum type="arabicPeriod"/>
            </a:pPr>
            <a:r>
              <a:rPr lang="en-US" dirty="0"/>
              <a:t>When will that function be available at your pharmacy?</a:t>
            </a:r>
          </a:p>
          <a:p>
            <a:pPr>
              <a:buFont typeface="Wingdings" panose="05000000000000000000" pitchFamily="2" charset="2"/>
              <a:buChar char="§"/>
            </a:pPr>
            <a:r>
              <a:rPr lang="en-US" dirty="0"/>
              <a:t>If you do not respond to this inquiry, we will assume that you can do neither and will let our patients know that we cannot use this function in their care.”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763395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ePCS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Beyond controlled substances and much like the Urine Drug Screening Suggestion in our system, SETMA has developed other tools to ensure the appropriate use of different types of medications in all healthcare settings.</a:t>
            </a:r>
          </a:p>
          <a:p>
            <a:pPr>
              <a:buFont typeface="Wingdings" panose="05000000000000000000" pitchFamily="2" charset="2"/>
              <a:buChar char="§"/>
            </a:pPr>
            <a:r>
              <a:rPr lang="en-US" dirty="0"/>
              <a:t>In an effort to decrease the inappropriate use of antipsychotic medications in Texas Nursing Homes, The Texas Medical Foundation and the Texas Department of Aging and Disability provided this toolkit.  Because SETMA provides care to over 90% of the long-term care residents in Southeast Texas, which comprises a five county area, and because SETMA documents the care of those patients in our electronic patient record (EMR), we have taken this tool kit and created a Clinical Decision Support tool to improve the care of the patients for whom we have responsibility.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457869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p:txBody>
          <a:bodyPr/>
          <a:lstStyle/>
          <a:p>
            <a:pPr marL="0" indent="0">
              <a:buNone/>
            </a:pPr>
            <a:r>
              <a:rPr lang="en-US" dirty="0"/>
              <a:t>When the Nursing Home Master template is deployed there is a button which launches the Antipsychotics toolkit.  There are five sections to the toolkit:</a:t>
            </a:r>
          </a:p>
          <a:p>
            <a:pPr>
              <a:buFont typeface="+mj-lt"/>
              <a:buAutoNum type="arabicPeriod"/>
            </a:pPr>
            <a:r>
              <a:rPr lang="en-US" dirty="0"/>
              <a:t>Is the patient on one or more antipsychotic drugs?</a:t>
            </a:r>
          </a:p>
          <a:p>
            <a:pPr>
              <a:buFont typeface="+mj-lt"/>
              <a:buAutoNum type="arabicPeriod"/>
            </a:pPr>
            <a:r>
              <a:rPr lang="en-US" dirty="0"/>
              <a:t>Does the patient have one or more diagnoses for an antipsychotic drug?</a:t>
            </a:r>
          </a:p>
          <a:p>
            <a:pPr>
              <a:buFont typeface="+mj-lt"/>
              <a:buAutoNum type="arabicPeriod"/>
            </a:pPr>
            <a:r>
              <a:rPr lang="en-US" dirty="0"/>
              <a:t>The following are not adequate indications for treating behavioral or psychological symptoms of dementia with antipsychotics.</a:t>
            </a:r>
          </a:p>
          <a:p>
            <a:pPr>
              <a:buFont typeface="+mj-lt"/>
              <a:buAutoNum type="arabicPeriod"/>
            </a:pPr>
            <a:r>
              <a:rPr lang="en-US" dirty="0"/>
              <a:t>Start with the following general principles to reduce antipsychotic use.</a:t>
            </a:r>
          </a:p>
          <a:p>
            <a:pPr>
              <a:buFont typeface="+mj-lt"/>
              <a:buAutoNum type="arabicPeriod"/>
            </a:pPr>
            <a:r>
              <a:rPr lang="en-US" dirty="0"/>
              <a:t>What to do when…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3529846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770" y="1377779"/>
            <a:ext cx="3507662" cy="1600200"/>
          </a:xfrm>
        </p:spPr>
        <p:txBody>
          <a:bodyPr/>
          <a:lstStyle/>
          <a:p>
            <a:r>
              <a:rPr lang="en-US" sz="3600" dirty="0"/>
              <a:t>Reduction of Antipsychotics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6" name="Picture 5"/>
          <p:cNvPicPr>
            <a:picLocks noChangeAspect="1"/>
          </p:cNvPicPr>
          <p:nvPr/>
        </p:nvPicPr>
        <p:blipFill>
          <a:blip r:embed="rId2"/>
          <a:stretch>
            <a:fillRect/>
          </a:stretch>
        </p:blipFill>
        <p:spPr>
          <a:xfrm>
            <a:off x="5092245" y="420864"/>
            <a:ext cx="5415232" cy="6255984"/>
          </a:xfrm>
          <a:prstGeom prst="rect">
            <a:avLst/>
          </a:prstGeom>
        </p:spPr>
      </p:pic>
    </p:spTree>
    <p:extLst>
      <p:ext uri="{BB962C8B-B14F-4D97-AF65-F5344CB8AC3E}">
        <p14:creationId xmlns:p14="http://schemas.microsoft.com/office/powerpoint/2010/main" val="231055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a:xfrm>
            <a:off x="421786" y="2603500"/>
            <a:ext cx="5476505" cy="3416300"/>
          </a:xfrm>
        </p:spPr>
        <p:txBody>
          <a:bodyPr>
            <a:normAutofit fontScale="85000" lnSpcReduction="20000"/>
          </a:bodyPr>
          <a:lstStyle/>
          <a:p>
            <a:pPr>
              <a:buFont typeface="Wingdings" panose="05000000000000000000" pitchFamily="2" charset="2"/>
              <a:buChar char="§"/>
            </a:pPr>
            <a:r>
              <a:rPr lang="en-US" dirty="0"/>
              <a:t>When this button is deployed, the EMR is searched for Antipsychotic Drugs in these Classifications:</a:t>
            </a:r>
          </a:p>
          <a:p>
            <a:pPr lvl="1">
              <a:buFont typeface="Wingdings" panose="05000000000000000000" pitchFamily="2" charset="2"/>
              <a:buChar char="§"/>
            </a:pPr>
            <a:r>
              <a:rPr lang="en-US" dirty="0"/>
              <a:t>Antipsychotic</a:t>
            </a:r>
          </a:p>
          <a:p>
            <a:pPr lvl="1">
              <a:buFont typeface="Wingdings" panose="05000000000000000000" pitchFamily="2" charset="2"/>
              <a:buChar char="§"/>
            </a:pPr>
            <a:r>
              <a:rPr lang="en-US" dirty="0"/>
              <a:t>Anxiolytic</a:t>
            </a:r>
          </a:p>
          <a:p>
            <a:pPr lvl="1">
              <a:buFont typeface="Wingdings" panose="05000000000000000000" pitchFamily="2" charset="2"/>
              <a:buChar char="§"/>
            </a:pPr>
            <a:r>
              <a:rPr lang="en-US" dirty="0"/>
              <a:t>Hypnotic</a:t>
            </a:r>
          </a:p>
          <a:p>
            <a:pPr lvl="1">
              <a:buFont typeface="Wingdings" panose="05000000000000000000" pitchFamily="2" charset="2"/>
              <a:buChar char="§"/>
            </a:pPr>
            <a:r>
              <a:rPr lang="en-US" dirty="0"/>
              <a:t>Antidepressant</a:t>
            </a:r>
          </a:p>
          <a:p>
            <a:pPr lvl="1">
              <a:buFont typeface="Wingdings" panose="05000000000000000000" pitchFamily="2" charset="2"/>
              <a:buChar char="§"/>
            </a:pPr>
            <a:r>
              <a:rPr lang="en-US" dirty="0"/>
              <a:t>Anticonvulsant/Manic</a:t>
            </a:r>
          </a:p>
          <a:p>
            <a:pPr>
              <a:buFont typeface="Wingdings" panose="05000000000000000000" pitchFamily="2" charset="2"/>
              <a:buChar char="§"/>
            </a:pPr>
            <a:r>
              <a:rPr lang="en-US" dirty="0"/>
              <a:t>This is a partial list of psychotropic drugs commonly used in the long-term care setting.  Some of these drugs are listed under their official classifications, but may be seen with the intended use of the above classifications to alter/change mood or behavior.    Any drugs which are found are automatically listed under its category.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5" name="Picture 4"/>
          <p:cNvPicPr>
            <a:picLocks noChangeAspect="1"/>
          </p:cNvPicPr>
          <p:nvPr/>
        </p:nvPicPr>
        <p:blipFill>
          <a:blip r:embed="rId2"/>
          <a:stretch>
            <a:fillRect/>
          </a:stretch>
        </p:blipFill>
        <p:spPr>
          <a:xfrm>
            <a:off x="5976908" y="3122264"/>
            <a:ext cx="5790476" cy="1980952"/>
          </a:xfrm>
          <a:prstGeom prst="rect">
            <a:avLst/>
          </a:prstGeom>
        </p:spPr>
      </p:pic>
    </p:spTree>
    <p:extLst>
      <p:ext uri="{BB962C8B-B14F-4D97-AF65-F5344CB8AC3E}">
        <p14:creationId xmlns:p14="http://schemas.microsoft.com/office/powerpoint/2010/main" val="143051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Access in Texas (PAT)</a:t>
            </a:r>
          </a:p>
        </p:txBody>
      </p:sp>
      <p:sp>
        <p:nvSpPr>
          <p:cNvPr id="3" name="Content Placeholder 2"/>
          <p:cNvSpPr>
            <a:spLocks noGrp="1"/>
          </p:cNvSpPr>
          <p:nvPr>
            <p:ph idx="1"/>
          </p:nvPr>
        </p:nvSpPr>
        <p:spPr/>
        <p:txBody>
          <a:bodyPr/>
          <a:lstStyle/>
          <a:p>
            <a:pPr marL="0" indent="0">
              <a:buNone/>
            </a:pPr>
            <a:r>
              <a:rPr lang="en-US" b="1" dirty="0"/>
              <a:t>Increased Use of Prescription Access in Texas</a:t>
            </a:r>
          </a:p>
          <a:p>
            <a:pPr>
              <a:buFont typeface="Wingdings" panose="05000000000000000000" pitchFamily="2" charset="2"/>
              <a:buChar char="§"/>
            </a:pPr>
            <a:r>
              <a:rPr lang="en-US" dirty="0"/>
              <a:t>Provided by the Texas Department of Public Safety, this is another point-of-care tool which allows Texas physicians to review their patients’ prescribing information and/or the provider’s own prescribing information. </a:t>
            </a:r>
          </a:p>
          <a:p>
            <a:pPr>
              <a:buFont typeface="Wingdings" panose="05000000000000000000" pitchFamily="2" charset="2"/>
              <a:buChar char="§"/>
            </a:pPr>
            <a:r>
              <a:rPr lang="en-US" dirty="0"/>
              <a:t>This allows the provider to know whether or not patients are receiving controlled-substance-prescription medication from more than one healthcare provider.  This is the only database for Schedule II-V controlled substances in the state of Texas.  </a:t>
            </a:r>
          </a:p>
          <a:p>
            <a:pPr>
              <a:buFont typeface="Wingdings" panose="05000000000000000000" pitchFamily="2" charset="2"/>
              <a:buChar char="§"/>
            </a:pPr>
            <a:r>
              <a:rPr lang="en-US" dirty="0"/>
              <a:t>More information can be found at </a:t>
            </a:r>
            <a:r>
              <a:rPr lang="en-US" dirty="0">
                <a:hlinkClick r:id="rId2"/>
              </a:rPr>
              <a:t>https://www.texaspatx.com</a:t>
            </a:r>
            <a:r>
              <a:rPr lang="en-US" dirty="0"/>
              <a:t> and </a:t>
            </a:r>
            <a:r>
              <a:rPr lang="en-US"/>
              <a:t>at </a:t>
            </a:r>
            <a:r>
              <a:rPr lang="en-US" u="sng">
                <a:hlinkClick r:id="rId3"/>
              </a:rPr>
              <a:t>www.getepcs.com</a:t>
            </a:r>
            <a:r>
              <a:rPr lang="en-US"/>
              <a:t>.  </a:t>
            </a:r>
            <a:endParaRPr lang="en-US" dirty="0"/>
          </a:p>
          <a:p>
            <a:pPr>
              <a:buFont typeface="Wingdings" panose="05000000000000000000" pitchFamily="2" charset="2"/>
              <a:buChar char="§"/>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551172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a:xfrm>
            <a:off x="1154955" y="2603500"/>
            <a:ext cx="4628008" cy="3416300"/>
          </a:xfrm>
        </p:spPr>
        <p:txBody>
          <a:bodyPr>
            <a:normAutofit fontScale="92500"/>
          </a:bodyPr>
          <a:lstStyle/>
          <a:p>
            <a:pPr>
              <a:buFont typeface="Wingdings" panose="05000000000000000000" pitchFamily="2" charset="2"/>
              <a:buChar char="§"/>
            </a:pPr>
            <a:r>
              <a:rPr lang="en-US" dirty="0"/>
              <a:t>In section 2 of this template, the computer automatically denotes:  “Does the patient have one or more adequate indications for an antipsychotic drug?” </a:t>
            </a:r>
          </a:p>
          <a:p>
            <a:pPr>
              <a:buFont typeface="Wingdings" panose="05000000000000000000" pitchFamily="2" charset="2"/>
              <a:buChar char="§"/>
            </a:pPr>
            <a:r>
              <a:rPr lang="en-US" dirty="0"/>
              <a:t>If there is no appropriate diagnosis for the use of an antipsychotic medication, consideration should be given for discontinuing the medication and/or for employing one of more of the therapeutic or environment interventions provided below.</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5" name="Picture 4"/>
          <p:cNvPicPr>
            <a:picLocks noChangeAspect="1"/>
          </p:cNvPicPr>
          <p:nvPr/>
        </p:nvPicPr>
        <p:blipFill>
          <a:blip r:embed="rId2"/>
          <a:stretch>
            <a:fillRect/>
          </a:stretch>
        </p:blipFill>
        <p:spPr>
          <a:xfrm>
            <a:off x="6131241" y="2994597"/>
            <a:ext cx="5761905" cy="2285714"/>
          </a:xfrm>
          <a:prstGeom prst="rect">
            <a:avLst/>
          </a:prstGeom>
        </p:spPr>
      </p:pic>
    </p:spTree>
    <p:extLst>
      <p:ext uri="{BB962C8B-B14F-4D97-AF65-F5344CB8AC3E}">
        <p14:creationId xmlns:p14="http://schemas.microsoft.com/office/powerpoint/2010/main" val="2674028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Section 3 of the tool kit lists the indications for which antipsychotics are often used but which are inadequate indications for such use.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5" name="Picture 4"/>
          <p:cNvPicPr>
            <a:picLocks noChangeAspect="1"/>
          </p:cNvPicPr>
          <p:nvPr/>
        </p:nvPicPr>
        <p:blipFill>
          <a:blip r:embed="rId2"/>
          <a:stretch>
            <a:fillRect/>
          </a:stretch>
        </p:blipFill>
        <p:spPr>
          <a:xfrm>
            <a:off x="2007088" y="3784588"/>
            <a:ext cx="7057143" cy="1200000"/>
          </a:xfrm>
          <a:prstGeom prst="rect">
            <a:avLst/>
          </a:prstGeom>
        </p:spPr>
      </p:pic>
    </p:spTree>
    <p:extLst>
      <p:ext uri="{BB962C8B-B14F-4D97-AF65-F5344CB8AC3E}">
        <p14:creationId xmlns:p14="http://schemas.microsoft.com/office/powerpoint/2010/main" val="243282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Section 4 lists alternatives for antipsychotic medications when there is not an indication for their use.  This section lists 16 actions which can be instituted to decrease the use of antipsychotic medications.   The example shows all of the actions checked off but generally you would only began a few at a time.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5" name="Picture 4"/>
          <p:cNvPicPr>
            <a:picLocks noChangeAspect="1"/>
          </p:cNvPicPr>
          <p:nvPr/>
        </p:nvPicPr>
        <p:blipFill>
          <a:blip r:embed="rId2"/>
          <a:stretch>
            <a:fillRect/>
          </a:stretch>
        </p:blipFill>
        <p:spPr>
          <a:xfrm>
            <a:off x="1611850" y="4311650"/>
            <a:ext cx="7847619" cy="1800000"/>
          </a:xfrm>
          <a:prstGeom prst="rect">
            <a:avLst/>
          </a:prstGeom>
        </p:spPr>
      </p:pic>
    </p:spTree>
    <p:extLst>
      <p:ext uri="{BB962C8B-B14F-4D97-AF65-F5344CB8AC3E}">
        <p14:creationId xmlns:p14="http://schemas.microsoft.com/office/powerpoint/2010/main" val="1945022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a:xfrm>
            <a:off x="1154954" y="2603500"/>
            <a:ext cx="4710387" cy="3416300"/>
          </a:xfrm>
        </p:spPr>
        <p:txBody>
          <a:bodyPr/>
          <a:lstStyle/>
          <a:p>
            <a:pPr>
              <a:buFont typeface="Wingdings" panose="05000000000000000000" pitchFamily="2" charset="2"/>
              <a:buChar char="§"/>
            </a:pPr>
            <a:r>
              <a:rPr lang="en-US" dirty="0"/>
              <a:t>Section five is entitled “What can be done…”  Each of the five recommendations give specific  guides for helping patients cope with their new surroundings  and with their decreasing mental acuity.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53</a:t>
            </a:fld>
            <a:endParaRPr lang="en-US" dirty="0"/>
          </a:p>
        </p:txBody>
      </p:sp>
      <p:pic>
        <p:nvPicPr>
          <p:cNvPr id="5" name="Picture 4"/>
          <p:cNvPicPr>
            <a:picLocks noChangeAspect="1"/>
          </p:cNvPicPr>
          <p:nvPr/>
        </p:nvPicPr>
        <p:blipFill>
          <a:blip r:embed="rId2"/>
          <a:stretch>
            <a:fillRect/>
          </a:stretch>
        </p:blipFill>
        <p:spPr>
          <a:xfrm>
            <a:off x="6114549" y="3050454"/>
            <a:ext cx="5076190" cy="2190476"/>
          </a:xfrm>
          <a:prstGeom prst="rect">
            <a:avLst/>
          </a:prstGeom>
        </p:spPr>
      </p:pic>
    </p:spTree>
    <p:extLst>
      <p:ext uri="{BB962C8B-B14F-4D97-AF65-F5344CB8AC3E}">
        <p14:creationId xmlns:p14="http://schemas.microsoft.com/office/powerpoint/2010/main" val="949210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What to do when…The resident tries to resist care.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5" name="Picture 4"/>
          <p:cNvPicPr>
            <a:picLocks noChangeAspect="1"/>
          </p:cNvPicPr>
          <p:nvPr/>
        </p:nvPicPr>
        <p:blipFill>
          <a:blip r:embed="rId2"/>
          <a:stretch>
            <a:fillRect/>
          </a:stretch>
        </p:blipFill>
        <p:spPr>
          <a:xfrm>
            <a:off x="1860204" y="3038855"/>
            <a:ext cx="7350911" cy="3666746"/>
          </a:xfrm>
          <a:prstGeom prst="rect">
            <a:avLst/>
          </a:prstGeom>
        </p:spPr>
      </p:pic>
    </p:spTree>
    <p:extLst>
      <p:ext uri="{BB962C8B-B14F-4D97-AF65-F5344CB8AC3E}">
        <p14:creationId xmlns:p14="http://schemas.microsoft.com/office/powerpoint/2010/main" val="2696584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What to do when…The resident is verbally/physically abusive.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5" name="Picture 4"/>
          <p:cNvPicPr>
            <a:picLocks noChangeAspect="1"/>
          </p:cNvPicPr>
          <p:nvPr/>
        </p:nvPicPr>
        <p:blipFill>
          <a:blip r:embed="rId2"/>
          <a:stretch>
            <a:fillRect/>
          </a:stretch>
        </p:blipFill>
        <p:spPr>
          <a:xfrm>
            <a:off x="2507924" y="3030403"/>
            <a:ext cx="6059428" cy="3666960"/>
          </a:xfrm>
          <a:prstGeom prst="rect">
            <a:avLst/>
          </a:prstGeom>
        </p:spPr>
      </p:pic>
    </p:spTree>
    <p:extLst>
      <p:ext uri="{BB962C8B-B14F-4D97-AF65-F5344CB8AC3E}">
        <p14:creationId xmlns:p14="http://schemas.microsoft.com/office/powerpoint/2010/main" val="1505172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a:xfrm>
            <a:off x="1154954" y="2603500"/>
            <a:ext cx="8862257" cy="3416300"/>
          </a:xfrm>
        </p:spPr>
        <p:txBody>
          <a:bodyPr/>
          <a:lstStyle/>
          <a:p>
            <a:pPr>
              <a:buFont typeface="Wingdings" panose="05000000000000000000" pitchFamily="2" charset="2"/>
              <a:buChar char="§"/>
            </a:pPr>
            <a:r>
              <a:rPr lang="en-US" dirty="0"/>
              <a:t>What to do when…The resident is pacing/wandering/at risk for elopement.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56</a:t>
            </a:fld>
            <a:endParaRPr lang="en-US" dirty="0"/>
          </a:p>
        </p:txBody>
      </p:sp>
      <p:pic>
        <p:nvPicPr>
          <p:cNvPr id="5" name="Picture 4"/>
          <p:cNvPicPr>
            <a:picLocks noChangeAspect="1"/>
          </p:cNvPicPr>
          <p:nvPr/>
        </p:nvPicPr>
        <p:blipFill>
          <a:blip r:embed="rId2"/>
          <a:stretch>
            <a:fillRect/>
          </a:stretch>
        </p:blipFill>
        <p:spPr>
          <a:xfrm>
            <a:off x="2791894" y="2994273"/>
            <a:ext cx="5488005" cy="3744279"/>
          </a:xfrm>
          <a:prstGeom prst="rect">
            <a:avLst/>
          </a:prstGeom>
        </p:spPr>
      </p:pic>
    </p:spTree>
    <p:extLst>
      <p:ext uri="{BB962C8B-B14F-4D97-AF65-F5344CB8AC3E}">
        <p14:creationId xmlns:p14="http://schemas.microsoft.com/office/powerpoint/2010/main" val="1574610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What to do when…The resident is disruptive in group functions.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57</a:t>
            </a:fld>
            <a:endParaRPr lang="en-US" dirty="0"/>
          </a:p>
        </p:txBody>
      </p:sp>
      <p:pic>
        <p:nvPicPr>
          <p:cNvPr id="5" name="Picture 4"/>
          <p:cNvPicPr>
            <a:picLocks noChangeAspect="1"/>
          </p:cNvPicPr>
          <p:nvPr/>
        </p:nvPicPr>
        <p:blipFill>
          <a:blip r:embed="rId2"/>
          <a:stretch>
            <a:fillRect/>
          </a:stretch>
        </p:blipFill>
        <p:spPr>
          <a:xfrm>
            <a:off x="2053732" y="3132004"/>
            <a:ext cx="6963856" cy="3005185"/>
          </a:xfrm>
          <a:prstGeom prst="rect">
            <a:avLst/>
          </a:prstGeom>
        </p:spPr>
      </p:pic>
    </p:spTree>
    <p:extLst>
      <p:ext uri="{BB962C8B-B14F-4D97-AF65-F5344CB8AC3E}">
        <p14:creationId xmlns:p14="http://schemas.microsoft.com/office/powerpoint/2010/main" val="2443554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of Antipsychotics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What to do when…The resident has sudden mood changes or depression.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58</a:t>
            </a:fld>
            <a:endParaRPr lang="en-US" dirty="0"/>
          </a:p>
        </p:txBody>
      </p:sp>
      <p:pic>
        <p:nvPicPr>
          <p:cNvPr id="5" name="Picture 4"/>
          <p:cNvPicPr>
            <a:picLocks noChangeAspect="1"/>
          </p:cNvPicPr>
          <p:nvPr/>
        </p:nvPicPr>
        <p:blipFill>
          <a:blip r:embed="rId2"/>
          <a:stretch>
            <a:fillRect/>
          </a:stretch>
        </p:blipFill>
        <p:spPr>
          <a:xfrm>
            <a:off x="2287350" y="3043289"/>
            <a:ext cx="6496619" cy="3579933"/>
          </a:xfrm>
          <a:prstGeom prst="rect">
            <a:avLst/>
          </a:prstGeom>
        </p:spPr>
      </p:pic>
    </p:spTree>
    <p:extLst>
      <p:ext uri="{BB962C8B-B14F-4D97-AF65-F5344CB8AC3E}">
        <p14:creationId xmlns:p14="http://schemas.microsoft.com/office/powerpoint/2010/main" val="188273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The Future:  A Modest Proposal - Automation</a:t>
            </a:r>
          </a:p>
        </p:txBody>
      </p:sp>
      <p:sp>
        <p:nvSpPr>
          <p:cNvPr id="3" name="Content Placeholder 2"/>
          <p:cNvSpPr>
            <a:spLocks noGrp="1"/>
          </p:cNvSpPr>
          <p:nvPr>
            <p:ph idx="1"/>
          </p:nvPr>
        </p:nvSpPr>
        <p:spPr>
          <a:xfrm>
            <a:off x="1154954" y="2603500"/>
            <a:ext cx="8761413" cy="4056380"/>
          </a:xfrm>
        </p:spPr>
        <p:txBody>
          <a:bodyPr>
            <a:normAutofit lnSpcReduction="10000"/>
          </a:bodyPr>
          <a:lstStyle/>
          <a:p>
            <a:pPr>
              <a:buFont typeface="Wingdings" panose="05000000000000000000" pitchFamily="2" charset="2"/>
              <a:buChar char="§"/>
            </a:pPr>
            <a:r>
              <a:rPr lang="en-US" dirty="0"/>
              <a:t>Quality care and patient safety would be immeasurably advanced if an automated medication reconciliation function could be accomplished in the next two years:  </a:t>
            </a:r>
            <a:r>
              <a:rPr lang="en-US" dirty="0">
                <a:hlinkClick r:id="rId2"/>
              </a:rPr>
              <a:t>http://www.jameslhollymd.com/your-life-your-health/a-modest-proposal-automated-medication-reconciliation</a:t>
            </a:r>
            <a:endParaRPr lang="en-US" dirty="0"/>
          </a:p>
          <a:p>
            <a:pPr>
              <a:buFont typeface="Wingdings" panose="05000000000000000000" pitchFamily="2" charset="2"/>
              <a:buChar char="§"/>
            </a:pPr>
            <a:r>
              <a:rPr lang="en-US" dirty="0"/>
              <a:t>The two most complicated and difficult problems in medical record keeping are consistently and relentlessly maintaining an accurate, complete and current medication list and maintaining a similar list for chronic problems for which a patient is being followed. (see Problem List Reconciliation Tutorial:  EPM Tools - Problem List Reconciliation: The Tools Required to Facilitate the Maintenance of a Current, Valid and Complete Chronic Problem List in an EMR):  </a:t>
            </a:r>
            <a:r>
              <a:rPr lang="en-US" dirty="0">
                <a:hlinkClick r:id="rId2"/>
              </a:rPr>
              <a:t>http://www.jameslhollymd.com/your-life-your-health/a-modest-proposal-automated-medication-reconciliation</a:t>
            </a:r>
            <a:endParaRPr lang="en-US" dirty="0"/>
          </a:p>
          <a:p>
            <a:pPr marL="0" indent="0">
              <a:buNone/>
            </a:pPr>
            <a:r>
              <a:rPr lang="en-US" dirty="0"/>
              <a:t>Automation will require e-prescribing of all medications including e-prescribing of controlled substances.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88739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Pre-ePCS Sequence for Prescriptions</a:t>
            </a:r>
          </a:p>
        </p:txBody>
      </p:sp>
      <p:sp>
        <p:nvSpPr>
          <p:cNvPr id="3" name="Content Placeholder 2"/>
          <p:cNvSpPr>
            <a:spLocks noGrp="1"/>
          </p:cNvSpPr>
          <p:nvPr>
            <p:ph idx="1"/>
          </p:nvPr>
        </p:nvSpPr>
        <p:spPr>
          <a:xfrm>
            <a:off x="1154954" y="2603500"/>
            <a:ext cx="8761413" cy="3416300"/>
          </a:xfrm>
        </p:spPr>
        <p:txBody>
          <a:bodyPr>
            <a:noAutofit/>
          </a:bodyPr>
          <a:lstStyle/>
          <a:p>
            <a:pPr>
              <a:buFont typeface="Wingdings" panose="05000000000000000000" pitchFamily="2" charset="2"/>
              <a:buChar char="§"/>
            </a:pPr>
            <a:endParaRPr lang="en-US" dirty="0"/>
          </a:p>
          <a:p>
            <a:pPr>
              <a:buFont typeface="Wingdings" panose="05000000000000000000" pitchFamily="2" charset="2"/>
              <a:buChar char="§"/>
            </a:pPr>
            <a:r>
              <a:rPr lang="en-US" dirty="0"/>
              <a:t>With ePCS, patients have increased confidence that their medication needs are and will be met and the process is more convenient.  </a:t>
            </a:r>
          </a:p>
          <a:p>
            <a:pPr>
              <a:buFont typeface="Wingdings" panose="05000000000000000000" pitchFamily="2" charset="2"/>
              <a:buChar char="§"/>
            </a:pPr>
            <a:endParaRPr lang="en-US" dirty="0"/>
          </a:p>
          <a:p>
            <a:pPr>
              <a:buFont typeface="Wingdings" panose="05000000000000000000" pitchFamily="2" charset="2"/>
              <a:buChar char="§"/>
            </a:pPr>
            <a:r>
              <a:rPr lang="en-US" dirty="0"/>
              <a:t>Convenience Is The New Word For Quality:   </a:t>
            </a:r>
            <a:r>
              <a:rPr lang="en-US" dirty="0">
                <a:hlinkClick r:id="rId2"/>
              </a:rPr>
              <a:t>http://www.jameslhollymd.com/Presentations/HIMSS-2012-Leaders-and-Innovators-Breakfast-Meeting</a:t>
            </a:r>
            <a:endParaRPr lang="en-US" dirty="0"/>
          </a:p>
          <a:p>
            <a:endParaRPr lang="en-US" sz="9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84746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Pre-ePCS Sequence for Prescriptions</a:t>
            </a:r>
          </a:p>
        </p:txBody>
      </p:sp>
      <p:sp>
        <p:nvSpPr>
          <p:cNvPr id="3" name="Content Placeholder 2"/>
          <p:cNvSpPr>
            <a:spLocks noGrp="1"/>
          </p:cNvSpPr>
          <p:nvPr>
            <p:ph idx="1"/>
          </p:nvPr>
        </p:nvSpPr>
        <p:spPr>
          <a:xfrm>
            <a:off x="1154954" y="2603500"/>
            <a:ext cx="8761413" cy="3873500"/>
          </a:xfrm>
        </p:spPr>
        <p:txBody>
          <a:bodyPr>
            <a:noAutofit/>
          </a:bodyPr>
          <a:lstStyle/>
          <a:p>
            <a:pPr marL="0" indent="0">
              <a:buNone/>
            </a:pPr>
            <a:r>
              <a:rPr lang="en-US" dirty="0"/>
              <a:t>Do you remember the prescription refill sequence before e-Prescribing?</a:t>
            </a:r>
          </a:p>
          <a:p>
            <a:pPr>
              <a:buFont typeface="+mj-lt"/>
              <a:buAutoNum type="arabicPeriod"/>
            </a:pPr>
            <a:r>
              <a:rPr lang="en-US" dirty="0"/>
              <a:t>Prescription is written</a:t>
            </a:r>
          </a:p>
          <a:p>
            <a:pPr>
              <a:buFont typeface="+mj-lt"/>
              <a:buAutoNum type="arabicPeriod"/>
            </a:pPr>
            <a:r>
              <a:rPr lang="en-US" dirty="0"/>
              <a:t>Taken by patient to pharmacy</a:t>
            </a:r>
          </a:p>
          <a:p>
            <a:pPr>
              <a:buFont typeface="+mj-lt"/>
              <a:buAutoNum type="arabicPeriod"/>
            </a:pPr>
            <a:r>
              <a:rPr lang="en-US" dirty="0"/>
              <a:t>Pharmacist can’t read it</a:t>
            </a:r>
          </a:p>
          <a:p>
            <a:pPr>
              <a:buFont typeface="+mj-lt"/>
              <a:buAutoNum type="arabicPeriod"/>
            </a:pPr>
            <a:r>
              <a:rPr lang="en-US" dirty="0"/>
              <a:t>Pharmacy calls provider</a:t>
            </a:r>
          </a:p>
          <a:p>
            <a:pPr>
              <a:buFont typeface="+mj-lt"/>
              <a:buAutoNum type="arabicPeriod"/>
            </a:pPr>
            <a:r>
              <a:rPr lang="en-US" dirty="0"/>
              <a:t>Provider doesn’t remember</a:t>
            </a:r>
          </a:p>
          <a:p>
            <a:pPr>
              <a:buFont typeface="+mj-lt"/>
              <a:buAutoNum type="arabicPeriod"/>
            </a:pPr>
            <a:r>
              <a:rPr lang="en-US" dirty="0"/>
              <a:t>Provider asks for chart</a:t>
            </a:r>
          </a:p>
          <a:p>
            <a:pPr>
              <a:buFont typeface="+mj-lt"/>
              <a:buAutoNum type="arabicPeriod"/>
            </a:pPr>
            <a:r>
              <a:rPr lang="en-US" dirty="0"/>
              <a:t>Chart can’t be found</a:t>
            </a:r>
          </a:p>
          <a:p>
            <a:pPr>
              <a:buFont typeface="+mj-lt"/>
              <a:buAutoNum type="arabicPeriod"/>
            </a:pPr>
            <a:r>
              <a:rPr lang="en-US" dirty="0"/>
              <a:t>Three days later prescription finally filled by which time everyone is mad</a:t>
            </a:r>
          </a:p>
          <a:p>
            <a:pPr>
              <a:buFont typeface="+mj-lt"/>
              <a:buAutoNum type="arabicPeriod"/>
            </a:pPr>
            <a:endParaRPr lang="en-US" sz="9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40042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Use of Electronic Prescribing</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E-Prescribing is a prescriber's ability to electronically send an accurate, error-free and understandable prescription directly to a pharmacy from the point-of-care and is an important element in improving the quality of patient care.</a:t>
            </a:r>
          </a:p>
          <a:p>
            <a:pPr>
              <a:buFont typeface="Wingdings" panose="05000000000000000000" pitchFamily="2" charset="2"/>
              <a:buChar char="§"/>
            </a:pPr>
            <a:r>
              <a:rPr lang="en-US" dirty="0"/>
              <a:t>E-Prescribing is part of the Meaningful Use Standards.</a:t>
            </a:r>
          </a:p>
          <a:p>
            <a:pPr>
              <a:buFont typeface="Wingdings" panose="05000000000000000000" pitchFamily="2" charset="2"/>
              <a:buChar char="§"/>
            </a:pPr>
            <a:r>
              <a:rPr lang="en-US" dirty="0"/>
              <a:t>In 2016,  almost all chain pharmacies and independent pharmacies are e-prescribing capable.</a:t>
            </a:r>
          </a:p>
          <a:p>
            <a:pPr>
              <a:buFont typeface="Wingdings" panose="05000000000000000000" pitchFamily="2" charset="2"/>
              <a:buChar char="§"/>
            </a:pPr>
            <a:r>
              <a:rPr lang="en-US" dirty="0"/>
              <a:t>As of April, 2014, 70% of physicians in the United States were e-prescribing medications through an EMR.  Today, almost all physicians can e-prescribe.</a:t>
            </a:r>
          </a:p>
          <a:p>
            <a:pPr>
              <a:buFont typeface="Wingdings" panose="05000000000000000000" pitchFamily="2" charset="2"/>
              <a:buChar char="§"/>
            </a:pPr>
            <a:r>
              <a:rPr lang="en-US" dirty="0"/>
              <a:t>The Foundation of success in e-Prescribing of Controlled Substances is the capability and experience with e-prescribing of all other medications.</a:t>
            </a:r>
          </a:p>
          <a:p>
            <a:pPr>
              <a:buFont typeface="Wingdings" panose="05000000000000000000" pitchFamily="2" charset="2"/>
              <a:buChar char="§"/>
            </a:pPr>
            <a:r>
              <a:rPr lang="en-US" dirty="0"/>
              <a:t>Controlled substances account for approximately 20% of all prescriptions.  </a:t>
            </a:r>
          </a:p>
          <a:p>
            <a:pPr>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448</TotalTime>
  <Words>4164</Words>
  <Application>Microsoft Office PowerPoint</Application>
  <PresentationFormat>Widescreen</PresentationFormat>
  <Paragraphs>342</Paragraphs>
  <Slides>58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Century Gothic</vt:lpstr>
      <vt:lpstr>Wingdings</vt:lpstr>
      <vt:lpstr>Wingdings 3</vt:lpstr>
      <vt:lpstr>Ion Boardroom</vt:lpstr>
      <vt:lpstr>Decreasing the Potential for Abuse of Controlled Substances with e-Prescribing </vt:lpstr>
      <vt:lpstr>Conflict of Interest</vt:lpstr>
      <vt:lpstr>Goals and Objectives</vt:lpstr>
      <vt:lpstr>DOJ DEA Office of Diversion Control</vt:lpstr>
      <vt:lpstr>Prescription Access in Texas (PAT)</vt:lpstr>
      <vt:lpstr>The Future:  A Modest Proposal - Automation</vt:lpstr>
      <vt:lpstr>Pre-ePCS Sequence for Prescriptions</vt:lpstr>
      <vt:lpstr>Pre-ePCS Sequence for Prescriptions</vt:lpstr>
      <vt:lpstr>Current Use of Electronic Prescribing</vt:lpstr>
      <vt:lpstr>Current Use of Electronic Prescribing</vt:lpstr>
      <vt:lpstr>E-Prescribing and e-PCS Benefits</vt:lpstr>
      <vt:lpstr>ePCS Decreases Potential Abuse/Harm</vt:lpstr>
      <vt:lpstr>The Convenience of e-PCS</vt:lpstr>
      <vt:lpstr>e-PCS Increases Patient Adherence</vt:lpstr>
      <vt:lpstr>Efficiency and Cost Effectiveness</vt:lpstr>
      <vt:lpstr>Efficiency and Cost Effectiveness</vt:lpstr>
      <vt:lpstr>Efficiency and Cost Effectiveness</vt:lpstr>
      <vt:lpstr>Implementation of ePCS at SETMA</vt:lpstr>
      <vt:lpstr>ePCS Decreases Potential Abuse/Harm</vt:lpstr>
      <vt:lpstr>ePCS Decreases Potential Abuse/Harm</vt:lpstr>
      <vt:lpstr>The Conundrum</vt:lpstr>
      <vt:lpstr>The Conundrum</vt:lpstr>
      <vt:lpstr>The Conundrum: Controlled Substances</vt:lpstr>
      <vt:lpstr>The Conundrum</vt:lpstr>
      <vt:lpstr>The Conundrum</vt:lpstr>
      <vt:lpstr>The Conundrum and Policies</vt:lpstr>
      <vt:lpstr>The Conundrum and Policies</vt:lpstr>
      <vt:lpstr>The Conundrum: Drugs of Abuse</vt:lpstr>
      <vt:lpstr>High Intensity Drug Trafficking Areas</vt:lpstr>
      <vt:lpstr>High Intensity Drug Trafficking Program</vt:lpstr>
      <vt:lpstr>SETMA’s Pain Management Policy</vt:lpstr>
      <vt:lpstr>SETMA’s Pain Management Policy</vt:lpstr>
      <vt:lpstr>SETMA’s Pain Management Policy</vt:lpstr>
      <vt:lpstr>SETMA’s Pain Management Policy</vt:lpstr>
      <vt:lpstr>SETMA’s Pain Management Policy</vt:lpstr>
      <vt:lpstr>SETMA’s Pain Management Policy</vt:lpstr>
      <vt:lpstr>ePCS at SETMA</vt:lpstr>
      <vt:lpstr>ePCS at SETMA</vt:lpstr>
      <vt:lpstr>ePCS at SETMA</vt:lpstr>
      <vt:lpstr>ePCS at SETMA</vt:lpstr>
      <vt:lpstr>ePCS at SETMA</vt:lpstr>
      <vt:lpstr>ePCS at SETMA: Auditing of Use</vt:lpstr>
      <vt:lpstr>ePCS at SETMA: Auditing of Use</vt:lpstr>
      <vt:lpstr>SETMA’s Letter to Pharmacies</vt:lpstr>
      <vt:lpstr>SETMA’s Letter to Pharmacies</vt:lpstr>
      <vt:lpstr>Beyond ePCS</vt:lpstr>
      <vt:lpstr>Reduction of Antipsychotics</vt:lpstr>
      <vt:lpstr>Reduction of Antipsychotics</vt:lpstr>
      <vt:lpstr>Reduction of Antipsychotics</vt:lpstr>
      <vt:lpstr>Reduction of Antipsychotics</vt:lpstr>
      <vt:lpstr>Reduction of Antipsychotics</vt:lpstr>
      <vt:lpstr>Reduction of Antipsychotics</vt:lpstr>
      <vt:lpstr>Reduction of Antipsychotics</vt:lpstr>
      <vt:lpstr>Reduction of Antipsychotics</vt:lpstr>
      <vt:lpstr>Reduction of Antipsychotics</vt:lpstr>
      <vt:lpstr>Reduction of Antipsychotics</vt:lpstr>
      <vt:lpstr>Reduction of Antipsychotics</vt:lpstr>
      <vt:lpstr>Reduction of Antipsychotics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Prescribing of Controlled Substances (ePCS) at SETMA</dc:title>
  <dc:creator>Jonathan Owens</dc:creator>
  <cp:lastModifiedBy>Dale R. Fontenot</cp:lastModifiedBy>
  <cp:revision>85</cp:revision>
  <dcterms:created xsi:type="dcterms:W3CDTF">2016-03-29T13:27:56Z</dcterms:created>
  <dcterms:modified xsi:type="dcterms:W3CDTF">2020-08-23T20:13:19Z</dcterms:modified>
</cp:coreProperties>
</file>