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4"/>
  </p:notesMasterIdLst>
  <p:sldIdLst>
    <p:sldId id="256" r:id="rId2"/>
    <p:sldId id="293" r:id="rId3"/>
    <p:sldId id="294" r:id="rId4"/>
    <p:sldId id="280" r:id="rId5"/>
    <p:sldId id="300" r:id="rId6"/>
    <p:sldId id="282" r:id="rId7"/>
    <p:sldId id="284" r:id="rId8"/>
    <p:sldId id="257" r:id="rId9"/>
    <p:sldId id="258" r:id="rId10"/>
    <p:sldId id="28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3" r:id="rId23"/>
    <p:sldId id="270" r:id="rId24"/>
    <p:sldId id="271" r:id="rId25"/>
    <p:sldId id="272" r:id="rId26"/>
    <p:sldId id="298" r:id="rId27"/>
    <p:sldId id="275" r:id="rId28"/>
    <p:sldId id="276" r:id="rId29"/>
    <p:sldId id="277" r:id="rId30"/>
    <p:sldId id="278" r:id="rId31"/>
    <p:sldId id="279" r:id="rId32"/>
    <p:sldId id="297" r:id="rId33"/>
    <p:sldId id="285" r:id="rId34"/>
    <p:sldId id="299" r:id="rId35"/>
    <p:sldId id="287" r:id="rId36"/>
    <p:sldId id="288" r:id="rId37"/>
    <p:sldId id="289" r:id="rId38"/>
    <p:sldId id="295" r:id="rId39"/>
    <p:sldId id="290" r:id="rId40"/>
    <p:sldId id="296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205F7-2F51-49AA-953D-8B84CFF75DF6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EABD-9664-448D-829D-4F59A529E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FECA-392F-47B1-9E14-2029AB8EBB47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B09D-99A1-4119-9230-B5F61B4EBED7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269-885A-4BCB-AB96-842A216DC5C9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57BE-3CB6-4358-8E00-0CD9D706321E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B87-16CC-4144-BF0D-656BD9A727F5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8A9D-4EC7-4036-804F-873C74B896F7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C3DF-EF6D-47B7-A963-B5CE0C610EB1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5BDB-6184-4CFC-B5BD-7D86E713E84B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CF39-9DAC-4873-A9E6-598A36567982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A51-A7AA-4D0A-98F8-613AEA9BA55D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586182-B21D-4317-9371-9FEDA6645F96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1F8FD4-A23A-41C6-AC09-445FE0AA37D5}" type="datetime1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33EA909-A336-47A5-A89C-73883E3BB6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wealthfund.org/Publications/Issue-Briefs/2013/Mar/Paying-for-Value-Replacing-Medicares-Sustainable-Growth-Rate.asp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qpr.org/downloads/OvercomingBarrierstoPaymentReform.pdf" TargetMode="External"/><Relationship Id="rId7" Type="http://schemas.openxmlformats.org/officeDocument/2006/relationships/hyperlink" Target="http://www.chqpr.org/downloads/TransitioningtoComprehensiveCarePayment.pdf" TargetMode="External"/><Relationship Id="rId2" Type="http://schemas.openxmlformats.org/officeDocument/2006/relationships/hyperlink" Target="http://www.chqp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qpr.org/downloads/SharedSavings.pdf" TargetMode="External"/><Relationship Id="rId5" Type="http://schemas.openxmlformats.org/officeDocument/2006/relationships/hyperlink" Target="http://www.chqpr.org/downloads/PartialCapitationPaymentforACO.pdf" TargetMode="External"/><Relationship Id="rId4" Type="http://schemas.openxmlformats.org/officeDocument/2006/relationships/hyperlink" Target="http://www.chqpr.org/downloads/TransitioningtoAccountableCare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U.S. House Ways &amp; Means &amp;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Senate Finance Committee Staff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October 30, 2013</a:t>
            </a:r>
          </a:p>
          <a:p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4000" b="1" i="1" dirty="0" smtClean="0">
                <a:solidFill>
                  <a:schemeClr val="tx1"/>
                </a:solidFill>
              </a:rPr>
              <a:t>Discussion Draft</a:t>
            </a:r>
          </a:p>
          <a:p>
            <a:r>
              <a:rPr lang="en-US" sz="4000" b="1" i="1" dirty="0" smtClean="0">
                <a:solidFill>
                  <a:schemeClr val="tx1"/>
                </a:solidFill>
              </a:rPr>
              <a:t>Sustainable Growth Rate Repeal &amp; Medicare Physician Payment Refo</a:t>
            </a:r>
            <a:r>
              <a:rPr lang="en-US" sz="4000" b="1" dirty="0" smtClean="0">
                <a:solidFill>
                  <a:schemeClr val="tx1"/>
                </a:solidFill>
              </a:rPr>
              <a:t>rm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5257800"/>
            <a:ext cx="8077200" cy="1673352"/>
          </a:xfrm>
        </p:spPr>
        <p:txBody>
          <a:bodyPr>
            <a:normAutofit/>
          </a:bodyPr>
          <a:lstStyle/>
          <a:p>
            <a:r>
              <a:rPr lang="en-US" b="1" dirty="0" smtClean="0"/>
              <a:t>SETMA Provider Training</a:t>
            </a:r>
            <a:br>
              <a:rPr lang="en-US" b="1" dirty="0" smtClean="0"/>
            </a:br>
            <a:r>
              <a:rPr lang="en-US" b="1" dirty="0" smtClean="0"/>
              <a:t> November 19, 2013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 – Part 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1313" indent="-287338"/>
            <a:endParaRPr lang="en-US" dirty="0" smtClean="0"/>
          </a:p>
          <a:p>
            <a:pPr marL="341313" indent="-287338"/>
            <a:r>
              <a:rPr lang="en-US" dirty="0" smtClean="0"/>
              <a:t>Allow providers to earn performance-based incentive payments through a budget-neutral program</a:t>
            </a:r>
          </a:p>
          <a:p>
            <a:pPr marL="341313" indent="-287338"/>
            <a:r>
              <a:rPr lang="en-US" dirty="0" smtClean="0"/>
              <a:t>By combining current quality incentive programs into one, would further value-based purchasing within the overall Medicare program</a:t>
            </a:r>
          </a:p>
          <a:p>
            <a:pPr marL="341313" indent="-287338"/>
            <a:r>
              <a:rPr lang="en-US" dirty="0" smtClean="0"/>
              <a:t>Maintaining and improving efficiency of the underling structure which professionals are already familiar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463550" indent="-354013"/>
            <a:r>
              <a:rPr lang="en-US" dirty="0" smtClean="0"/>
              <a:t>Professionals who receive a significant portion of their revenue from an </a:t>
            </a:r>
            <a:r>
              <a:rPr lang="en-US" b="1" dirty="0" smtClean="0"/>
              <a:t>Advance Alternative Payment Model, which model has these elements:</a:t>
            </a:r>
          </a:p>
          <a:p>
            <a:endParaRPr lang="en-US" sz="800" dirty="0" smtClean="0"/>
          </a:p>
          <a:p>
            <a:pPr marL="1094994" lvl="4" indent="-514350"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sz="2900" dirty="0" smtClean="0"/>
              <a:t>Revenues from an Alternative Payment Model</a:t>
            </a:r>
          </a:p>
          <a:p>
            <a:pPr marL="1094994" lvl="4" indent="-514350"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sz="2900" dirty="0" smtClean="0"/>
              <a:t>That involve two-sided financial risk</a:t>
            </a:r>
          </a:p>
          <a:p>
            <a:pPr marL="1094994" lvl="4" indent="-514350"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sz="2900" dirty="0" smtClean="0"/>
              <a:t>And Quality measurement component </a:t>
            </a:r>
          </a:p>
          <a:p>
            <a:pPr marL="400050" lvl="1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63550" indent="-354013"/>
            <a:r>
              <a:rPr lang="en-US" dirty="0" smtClean="0"/>
              <a:t>Would be exempted from performance-based incentive</a:t>
            </a:r>
          </a:p>
          <a:p>
            <a:pPr marL="463550" indent="-354013"/>
            <a:r>
              <a:rPr lang="en-US" dirty="0" smtClean="0"/>
              <a:t>Would receive a bonus payment starting in 2016</a:t>
            </a:r>
          </a:p>
          <a:p>
            <a:pPr marL="463550" indent="-354013"/>
            <a:r>
              <a:rPr lang="en-US" dirty="0" smtClean="0"/>
              <a:t>By Providing funding for measure development priorities, the proposal would address current gaps in quality measurement programs and ensure meaningful measures on which to assess professionals.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endParaRPr lang="en-US" sz="1100" b="1" dirty="0" smtClean="0"/>
          </a:p>
          <a:p>
            <a:pPr marL="341313" indent="-287338">
              <a:lnSpc>
                <a:spcPct val="110000"/>
              </a:lnSpc>
            </a:pPr>
            <a:r>
              <a:rPr lang="en-US" sz="3500" dirty="0" smtClean="0"/>
              <a:t>Encourage care management services with complex chronic care needs through development of new payment codes for services</a:t>
            </a:r>
          </a:p>
          <a:p>
            <a:pPr marL="341313" indent="-287338">
              <a:lnSpc>
                <a:spcPct val="110000"/>
              </a:lnSpc>
            </a:pPr>
            <a:r>
              <a:rPr lang="en-US" sz="3500" dirty="0" smtClean="0"/>
              <a:t>Leverage physician-developed standard of care guidelines to avoid unnecessary services.</a:t>
            </a:r>
          </a:p>
          <a:p>
            <a:pPr marL="341313" indent="-287338">
              <a:lnSpc>
                <a:spcPct val="110000"/>
              </a:lnSpc>
            </a:pPr>
            <a:r>
              <a:rPr lang="en-US" sz="3500" dirty="0" smtClean="0"/>
              <a:t>Improve accuracy of physician fee schedule by targeting correction of mis-valued services</a:t>
            </a:r>
          </a:p>
          <a:p>
            <a:pPr marL="341313" indent="-287338">
              <a:lnSpc>
                <a:spcPct val="110000"/>
              </a:lnSpc>
            </a:pPr>
            <a:r>
              <a:rPr lang="en-US" sz="3500" dirty="0" smtClean="0"/>
              <a:t>Allow for the collection of information on resources used furnishing services.</a:t>
            </a:r>
          </a:p>
          <a:p>
            <a:pPr marL="341313" indent="-287338">
              <a:lnSpc>
                <a:spcPct val="110000"/>
              </a:lnSpc>
            </a:pPr>
            <a:r>
              <a:rPr lang="en-US" sz="3500" dirty="0" smtClean="0"/>
              <a:t>Involve care professional community in measurement of resource use.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I.  SGR Repeal and Annual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Proposal</a:t>
            </a:r>
          </a:p>
          <a:p>
            <a:endParaRPr lang="en-US" dirty="0" smtClean="0"/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Permanently repeal the SGR update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Provide updates of zero percent through 2023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Beyond 2023, professionals participating in an Advanced Alternative Payment Plan (APMs) would receive 2% annual update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All others receive annual update of 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 Value Based Performance (VBP)</a:t>
            </a:r>
            <a:br>
              <a:rPr lang="en-US" b="1" dirty="0" smtClean="0"/>
            </a:br>
            <a:r>
              <a:rPr lang="en-US" b="1" dirty="0" smtClean="0"/>
              <a:t> Payment Program 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Payment adjusted based on performance on a single budget-neutral incentive program.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Payments adjusted beginning 2017 based on professionals’ performance in prior period.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VBP more streamlined than three distinct programs: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VBP composite score incorporates current programs’ emphasis on </a:t>
            </a:r>
            <a:r>
              <a:rPr lang="en-US" b="1" dirty="0" smtClean="0"/>
              <a:t>quality</a:t>
            </a:r>
            <a:r>
              <a:rPr lang="en-US" dirty="0" smtClean="0"/>
              <a:t>, </a:t>
            </a:r>
            <a:r>
              <a:rPr lang="en-US" b="1" dirty="0" smtClean="0"/>
              <a:t>resource use </a:t>
            </a:r>
            <a:r>
              <a:rPr lang="en-US" dirty="0" smtClean="0"/>
              <a:t>and </a:t>
            </a:r>
            <a:r>
              <a:rPr lang="en-US" b="1" dirty="0" smtClean="0"/>
              <a:t>use of EHRs </a:t>
            </a:r>
            <a:r>
              <a:rPr lang="en-US" dirty="0" smtClean="0"/>
              <a:t>in a cohesive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341313" indent="-341313">
              <a:buFont typeface="+mj-lt"/>
              <a:buAutoNum type="arabicPeriod"/>
            </a:pPr>
            <a:r>
              <a:rPr lang="en-US" dirty="0" smtClean="0"/>
              <a:t>Failure to successfully report on quality measures (PQRS) – 2% penalty</a:t>
            </a:r>
          </a:p>
          <a:p>
            <a:pPr marL="341313" indent="-341313">
              <a:buFont typeface="+mj-lt"/>
              <a:buAutoNum type="arabicPeriod"/>
            </a:pPr>
            <a:r>
              <a:rPr lang="en-US" dirty="0" smtClean="0"/>
              <a:t>Budget-neural payment based on quality and resource use (value-based modifier)</a:t>
            </a:r>
          </a:p>
          <a:p>
            <a:pPr marL="341313" indent="-341313">
              <a:buFont typeface="+mj-lt"/>
              <a:buAutoNum type="arabicPeriod"/>
            </a:pPr>
            <a:r>
              <a:rPr lang="en-US" dirty="0" smtClean="0"/>
              <a:t>Failure to demonstrate meaningful use of certified EHR – 3% that can increase to 5% percent starting in 2019. </a:t>
            </a:r>
          </a:p>
          <a:p>
            <a:pPr marL="341313" indent="-341313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penalties under PQRS, VBM and EHR MU remain in the physician payment pool.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 VBP Current Payment Penalties Sunset At End Of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09538" indent="9525">
              <a:buNone/>
            </a:pPr>
            <a:r>
              <a:rPr lang="en-US" dirty="0" smtClean="0"/>
              <a:t>Amount available for total payments increase by $10 Billion over period 2017-2023. Assumptions:</a:t>
            </a:r>
          </a:p>
          <a:p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$100 Billion in annual allowed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2% PQRS penalty hits 25% in 2017; 10% 2017-23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3% EHR MU penalty hits 40% in 2016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4% EHR MU hits 35% in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5% EHR MU hits 39% 2019 to 2023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Penalties Remain in Payment Pool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Professionals Eligible for VBP program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Physicians begin with payment year 2017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PAs, NPs and Clinical Nurse Specialists year 2018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All others paid under physician fees year 2019</a:t>
            </a:r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  <a:tabLst>
                <a:tab pos="53975" algn="l"/>
              </a:tabLst>
            </a:pPr>
            <a:r>
              <a:rPr lang="en-US" dirty="0" smtClean="0"/>
              <a:t>Professionals who treat few Medicare patients and those who receive a significant portion of revenues from Advance APM(s) are excluded from VBP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Value-Based Performance (VBP)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Value-Based Performance (VBP)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Assessment Categories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Quality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Resource Use</a:t>
            </a:r>
          </a:p>
          <a:p>
            <a:pPr marL="514350" indent="-514350">
              <a:buAutoNum type="arabicPeriod"/>
            </a:pPr>
            <a:r>
              <a:rPr lang="en-US" dirty="0" smtClean="0"/>
              <a:t>Clinical Practice Improvement Activities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EHR Meaningful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Quality Measures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463550" indent="-409575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PQRS and other incentive programs used for the quality category</a:t>
            </a:r>
          </a:p>
          <a:p>
            <a:pPr marL="463550" indent="-409575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HHS will solicit recommended measures annually</a:t>
            </a:r>
          </a:p>
          <a:p>
            <a:pPr marL="463550" indent="-409575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Funding provided to develop additional measures.</a:t>
            </a:r>
          </a:p>
          <a:p>
            <a:pPr marL="463550" indent="-409575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Professionals given credit for attainment and achievement with higher weight given to outcomes measures.</a:t>
            </a:r>
          </a:p>
          <a:p>
            <a:pPr marL="463550" indent="-409575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Professionals who report quality measures through certified EHR systems would meet the meaningful use clinical quality measure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It would: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/>
              <a:t>Repeal the flawed SGR mechanism, ensures payment stability for physicians, and ensures beneficiaries retain access to their physicians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/>
              <a:t>Improve the physician payment system to reward value over volume, ensuring beneficiaries and taxpayers receive value for the money spent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/>
              <a:t>Advance delivery system reforms and aligns public-private sector efforts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/>
              <a:t>Improve the accuracy of payments for physician services </a:t>
            </a:r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Points of the SGR Discussion 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Resource use in VBM program and methodology under development for specific </a:t>
            </a:r>
            <a:r>
              <a:rPr lang="en-US" b="1" dirty="0" smtClean="0"/>
              <a:t>care episodes </a:t>
            </a:r>
            <a:r>
              <a:rPr lang="en-US" dirty="0" smtClean="0"/>
              <a:t>will be enhanced and used for this category.  (Care episodes are physician DRGs*)</a:t>
            </a:r>
          </a:p>
          <a:p>
            <a:r>
              <a:rPr lang="en-US" b="1" dirty="0" smtClean="0"/>
              <a:t>Providers’ specific role </a:t>
            </a:r>
            <a:r>
              <a:rPr lang="en-US" dirty="0" smtClean="0"/>
              <a:t>(primary care or specialty) in treating the beneficiary and the </a:t>
            </a:r>
            <a:r>
              <a:rPr lang="en-US" b="1" dirty="0" smtClean="0"/>
              <a:t>type of treatment </a:t>
            </a:r>
            <a:r>
              <a:rPr lang="en-US" dirty="0" smtClean="0"/>
              <a:t>(chronic or acute) will be designated on the claim form.</a:t>
            </a:r>
          </a:p>
          <a:p>
            <a:r>
              <a:rPr lang="en-US" dirty="0" smtClean="0"/>
              <a:t>Payment will be reduced for a service if the professional failed to provide the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Practice Improvement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 marL="109538" indent="9525">
              <a:spcBef>
                <a:spcPts val="0"/>
              </a:spcBef>
              <a:buNone/>
            </a:pPr>
            <a:r>
              <a:rPr lang="en-US" dirty="0" smtClean="0"/>
              <a:t>Activities which prepare professionals to transition to advance </a:t>
            </a:r>
            <a:r>
              <a:rPr lang="en-US" b="1" dirty="0" smtClean="0"/>
              <a:t>Alternative Payment Methods </a:t>
            </a:r>
            <a:r>
              <a:rPr lang="en-US" dirty="0" smtClean="0"/>
              <a:t>(APMs) drawn categories:</a:t>
            </a:r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endParaRPr lang="en-US" sz="800" dirty="0" smtClean="0"/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Expanded practice access, same day appointments for urgent needs and after-hour access to clinician advice.</a:t>
            </a:r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Population management such as tracking individuals to provide timely care interventions</a:t>
            </a:r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Care Coordination for timely communications of clinical information (test results) and use of remote monitoring or telehealth.</a:t>
            </a:r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Beneficiary engagement, plan of care for complex needs and self-management training</a:t>
            </a:r>
          </a:p>
          <a:p>
            <a:pPr marL="438150" indent="-31908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Participating in any Medicare APM</a:t>
            </a:r>
          </a:p>
          <a:p>
            <a:pPr marL="438150" indent="-319088">
              <a:buNone/>
            </a:pPr>
            <a:endParaRPr lang="en-US" dirty="0" smtClean="0"/>
          </a:p>
          <a:p>
            <a:pPr marL="438150" indent="-319088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Practice Improvement &amp; Patient-Centered Medical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Because many of these criteria are components of medical homes, a primary care or specialist professional practicing in a certified medical home would receive the highest possible score for this category.   </a:t>
            </a:r>
          </a:p>
          <a:p>
            <a:r>
              <a:rPr lang="en-US" dirty="0" smtClean="0"/>
              <a:t>A professional participating in any Medicare Alternative Payment Model automatically receives half of the highest possible score and could achieve the highest score by engaging in additional clinical improvement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EHR Meaningful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5562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of a certified system would continue to apply.</a:t>
            </a:r>
          </a:p>
          <a:p>
            <a:endParaRPr lang="en-US" dirty="0" smtClean="0"/>
          </a:p>
          <a:p>
            <a:r>
              <a:rPr lang="en-US" dirty="0" smtClean="0"/>
              <a:t>The only meaning use requirement is that a certified EMR is being used.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Payment adjustments based on a composite score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Composite score made up of score in each category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Scores would reflect the differences in professionals’ performance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Scores tied to VBP incentive payments</a:t>
            </a:r>
          </a:p>
          <a:p>
            <a:pPr marL="341313" indent="-287338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Because budget neutral, payment increases provided to professionals with high performance would be offset by payment reductions to poor performing professionals.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Professionals can opt to assess their quality performance at the group level, including the election of virtual groups for practices of ten or fewer.</a:t>
            </a:r>
          </a:p>
          <a:p>
            <a:endParaRPr lang="en-US" dirty="0" smtClean="0"/>
          </a:p>
          <a:p>
            <a:r>
              <a:rPr lang="en-US" dirty="0" smtClean="0"/>
              <a:t>In 2014, group-level quality-reporting credit would be available for groups reporting to a quality clinical data registry.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Weights for Performance Categories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489200"/>
          <a:ext cx="8763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Category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PY 2017</a:t>
                      </a:r>
                      <a:r>
                        <a:rPr lang="en-US" sz="2000" baseline="0" dirty="0" smtClean="0"/>
                        <a:t> Weight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PY 2018 Weight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PY 2019</a:t>
                      </a:r>
                      <a:r>
                        <a:rPr lang="en-US" sz="2000" baseline="0" dirty="0" smtClean="0"/>
                        <a:t> Weight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Quality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60% total with neither category less</a:t>
                      </a:r>
                    </a:p>
                    <a:p>
                      <a:pPr algn="ctr"/>
                      <a:r>
                        <a:rPr lang="en-US" sz="2000" dirty="0" smtClean="0"/>
                        <a:t> than</a:t>
                      </a:r>
                      <a:r>
                        <a:rPr lang="en-US" sz="2000" baseline="0" dirty="0" smtClean="0"/>
                        <a:t> 15%</a:t>
                      </a:r>
                      <a:endParaRPr lang="en-US" sz="2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Resource</a:t>
                      </a:r>
                      <a:r>
                        <a:rPr lang="en-US" sz="2000" baseline="0" dirty="0" smtClean="0"/>
                        <a:t> Use</a:t>
                      </a:r>
                      <a:endParaRPr lang="en-US" sz="2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Clinical Practice Improvement</a:t>
                      </a:r>
                      <a:r>
                        <a:rPr lang="en-US" sz="2000" baseline="0" dirty="0" smtClean="0"/>
                        <a:t> Activities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15%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EHR</a:t>
                      </a:r>
                      <a:r>
                        <a:rPr lang="en-US" sz="2000" baseline="0" dirty="0" smtClean="0"/>
                        <a:t> Meaningful 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Pool Funding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For 2017 funding available for VBP incentive 8% of the total estimated spending for VBP </a:t>
            </a:r>
          </a:p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entire funding pool for a year would be paid out to eligible professionals based on their composite score </a:t>
            </a:r>
          </a:p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Those achieving the highest scores receiving the greatest incentive payment</a:t>
            </a:r>
          </a:p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Funding pool increase to 9% in 2018</a:t>
            </a:r>
          </a:p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Funding pool increased to 10% in 2019</a:t>
            </a:r>
          </a:p>
          <a:p>
            <a:pPr marL="395288" indent="-285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 2020, the Secretary has authority to increase, but not lower the funding pool.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Assistance to Small Practices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dirty="0" smtClean="0"/>
              <a:t>Quality Improvement Organizations (QIOs) will provide assistance to practices of ten or fewer eligible professionals located in Health Professional Shortages Area (HPSA) or rural areas.</a:t>
            </a:r>
          </a:p>
          <a:p>
            <a:endParaRPr lang="en-US" dirty="0" smtClean="0"/>
          </a:p>
          <a:p>
            <a:r>
              <a:rPr lang="en-US" dirty="0" smtClean="0"/>
              <a:t>Ten million dollars would be available each year from 2014 to 2018 to provide such technical assistance.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Feedback for Performance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Secretary would provide confidential feedback on performance in the quality and resource use categories to professionals on a timely basis, such as quarterly.</a:t>
            </a:r>
          </a:p>
          <a:p>
            <a:endParaRPr lang="en-US" dirty="0" smtClean="0"/>
          </a:p>
          <a:p>
            <a:r>
              <a:rPr lang="en-US" dirty="0" smtClean="0"/>
              <a:t>Feedback may be provided through web-based portals or qualified clinical data registries.</a:t>
            </a:r>
          </a:p>
          <a:p>
            <a:endParaRPr lang="en-US" dirty="0" smtClean="0"/>
          </a:p>
          <a:p>
            <a:r>
              <a:rPr lang="en-US" dirty="0" smtClean="0"/>
              <a:t>This system would replace the current confidential quality and resources use reports.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5"/>
            </a:pPr>
            <a:r>
              <a:rPr lang="en-US" sz="2800" dirty="0" smtClean="0"/>
              <a:t>Incorporate physician and stakeholder expertise 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sz="2800" dirty="0" smtClean="0"/>
              <a:t>Utilize physician-developed guidelines to avoid provision of unnecessary services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sz="2800" dirty="0" smtClean="0"/>
              <a:t>Reduce administrative burden on providers by aligning current physician quality programs</a:t>
            </a:r>
          </a:p>
          <a:p>
            <a:pPr marL="633222" indent="-514350">
              <a:buFont typeface="+mj-lt"/>
              <a:buAutoNum type="arabicPeriod" startAt="5"/>
            </a:pPr>
            <a:r>
              <a:rPr lang="en-US" sz="2800" dirty="0" smtClean="0"/>
              <a:t>Provide timely feedback data to physicians and makes more Medicare data publicly available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Points of the SGR Discussion 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 Encouraging APM Participation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/>
              <a:t>Professionals who have:</a:t>
            </a:r>
          </a:p>
          <a:p>
            <a:pPr marL="682625" indent="-287338"/>
            <a:r>
              <a:rPr lang="en-US" sz="3500" dirty="0" smtClean="0"/>
              <a:t>a significant share of their revenue in an Alternative Payment Model , </a:t>
            </a:r>
          </a:p>
          <a:p>
            <a:pPr marL="682625" indent="-287338"/>
            <a:r>
              <a:rPr lang="en-US" sz="3500" dirty="0" smtClean="0"/>
              <a:t>that involves two-sided financial risk and </a:t>
            </a:r>
          </a:p>
          <a:p>
            <a:pPr marL="682625" indent="-287338"/>
            <a:r>
              <a:rPr lang="en-US" sz="3500" dirty="0" smtClean="0"/>
              <a:t>a quality measurement component</a:t>
            </a:r>
          </a:p>
          <a:p>
            <a:pPr>
              <a:buNone/>
            </a:pPr>
            <a:r>
              <a:rPr lang="en-US" sz="3500" dirty="0" smtClean="0"/>
              <a:t>would receive a 5% bonus each year from 2016-2021.</a:t>
            </a:r>
          </a:p>
          <a:p>
            <a:endParaRPr lang="en-US" sz="3500" dirty="0" smtClean="0"/>
          </a:p>
          <a:p>
            <a:pPr marL="109538" indent="9525">
              <a:buNone/>
            </a:pPr>
            <a:r>
              <a:rPr lang="en-US" sz="3500" dirty="0" smtClean="0"/>
              <a:t>Professionals who have a significant share of their revenue in a patient-centered medical home model that has been certified as maintaining or improving quality without increasing costs, are also eligible for the bonus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Revenue Threshold for Bonus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endParaRPr lang="en-US" b="1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First Option: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Revenue threshold would be 25% of Medical revenue for 2016-2017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threshold for 2018-2019 is 50% revenue.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threshold for 2020-2021 is 75% revenue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Revenue Threshold for Bonus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Second Option:</a:t>
            </a:r>
          </a:p>
          <a:p>
            <a:pPr marL="0">
              <a:spcBef>
                <a:spcPts val="0"/>
              </a:spcBef>
              <a:buNone/>
            </a:pPr>
            <a:endParaRPr lang="en-US" b="1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Combination Medicare and non-Medicare revenue</a:t>
            </a:r>
          </a:p>
          <a:p>
            <a:pPr marL="0">
              <a:spcBef>
                <a:spcPts val="0"/>
              </a:spcBef>
              <a:buNone/>
            </a:pPr>
            <a:endParaRPr lang="en-US" sz="900" dirty="0" smtClean="0"/>
          </a:p>
          <a:p>
            <a:pPr marL="463550" indent="-354013"/>
            <a:r>
              <a:rPr lang="en-US" dirty="0" smtClean="0"/>
              <a:t>2018-2019  50% total, all payer revenue through an advance APM, including at least 25% Medicare revenue.  Professionals who select the second option must be willing to share their non-Medicare revenue with CMS.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r>
              <a:rPr lang="en-US" dirty="0" smtClean="0"/>
              <a:t>$400,000 in total, all-payer revenue</a:t>
            </a:r>
          </a:p>
          <a:p>
            <a:r>
              <a:rPr lang="en-US" dirty="0" smtClean="0"/>
              <a:t>$100,000 in Medicare revenue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Scenario for 2018-2019  Option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352800"/>
          <a:ext cx="8077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All-Payer</a:t>
                      </a:r>
                      <a:r>
                        <a:rPr lang="en-US" sz="2400" baseline="0" dirty="0" smtClean="0"/>
                        <a:t> Revenue Threshold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Medicare Revenue</a:t>
                      </a:r>
                      <a:r>
                        <a:rPr lang="en-US" sz="2400" baseline="0" dirty="0" smtClean="0"/>
                        <a:t> Threshold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$50,000 - $100,000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least 50% of total, all-payer revenue through advanced APM</a:t>
            </a:r>
          </a:p>
          <a:p>
            <a:r>
              <a:rPr lang="en-US" dirty="0" smtClean="0"/>
              <a:t>Including at least 25% of Medicare revenue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Scenario for 2018-2019  Option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688080"/>
          <a:ext cx="7924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All-Payer Revenue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25% of Medicare Revenue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Minimum Amount</a:t>
                      </a:r>
                      <a:r>
                        <a:rPr lang="en-US" sz="2400" baseline="0" dirty="0" smtClean="0"/>
                        <a:t> of Non-Medicare Revenue in APM To Meet All-Payer Threshold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$200,000+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$25,000-$49,999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$150,001</a:t>
                      </a:r>
                      <a:r>
                        <a:rPr lang="en-US" sz="2400" baseline="0" dirty="0" smtClean="0"/>
                        <a:t> out of $300,000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IV.  Encouraging Care Coordination for Complex Chronic Care 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Establish payment for one or more complex chronic care management services beginning in 2013.</a:t>
            </a:r>
          </a:p>
          <a:p>
            <a:r>
              <a:rPr lang="en-US" dirty="0" smtClean="0"/>
              <a:t>Payments made to physicians, PAs, Nurse Practitioners and Clinical Nurse Specialists'. Practicing in patient-centered medical home.</a:t>
            </a:r>
          </a:p>
          <a:p>
            <a:r>
              <a:rPr lang="en-US" dirty="0" smtClean="0"/>
              <a:t>One professional or group practice could receive payment for these services provided to an individual.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V.  Ensuring Accurate Valuation of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09538" indent="9525">
              <a:buNone/>
            </a:pPr>
            <a:r>
              <a:rPr lang="en-US" dirty="0" smtClean="0"/>
              <a:t>Proposal would improve service-level payments under the fee structure.  It would do four things:</a:t>
            </a:r>
          </a:p>
          <a:p>
            <a:pPr>
              <a:buNone/>
            </a:pPr>
            <a:endParaRPr lang="en-US" sz="900" dirty="0" smtClean="0"/>
          </a:p>
          <a:p>
            <a:pPr marL="514350" indent="-404813">
              <a:buAutoNum type="arabicPeriod"/>
            </a:pPr>
            <a:r>
              <a:rPr lang="en-US" dirty="0" smtClean="0"/>
              <a:t>Set target for revaluing misvalued services</a:t>
            </a:r>
          </a:p>
          <a:p>
            <a:pPr marL="514350" indent="-404813">
              <a:buAutoNum type="arabicPeriod"/>
            </a:pPr>
            <a:r>
              <a:rPr lang="en-US" dirty="0" smtClean="0"/>
              <a:t>Allow for collection of additional information to better determine the value of services</a:t>
            </a:r>
          </a:p>
          <a:p>
            <a:pPr marL="514350" indent="-404813">
              <a:buAutoNum type="arabicPeriod"/>
            </a:pPr>
            <a:r>
              <a:rPr lang="en-US" dirty="0" smtClean="0"/>
              <a:t>Smooth downward payment adjustments</a:t>
            </a:r>
          </a:p>
          <a:p>
            <a:pPr marL="514350" indent="-404813">
              <a:buAutoNum type="arabicPeriod"/>
            </a:pPr>
            <a:r>
              <a:rPr lang="en-US" dirty="0" smtClean="0"/>
              <a:t>Direct GAO to study AMA Specialty Society Relative Value Update Committee (RUC) processes for making recommendations on valuation of physician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V.  Ensuring Accurate Valuation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2016, 2017 and 2018, the target for misvalued services is one percent of estimated expenditures under physician fee schedule. </a:t>
            </a:r>
          </a:p>
          <a:p>
            <a:endParaRPr lang="en-US" dirty="0" smtClean="0"/>
          </a:p>
          <a:p>
            <a:r>
              <a:rPr lang="en-US" dirty="0" smtClean="0"/>
              <a:t>If target is met, that amount would be redistributed in a budget-neural manner.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V.  Ensuring Accurate Valuation of 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target not met, fee schedule payments would be reduced by the difference between the target and the amount of misvalued services identified by year.</a:t>
            </a:r>
          </a:p>
          <a:p>
            <a:r>
              <a:rPr lang="en-US" dirty="0" smtClean="0"/>
              <a:t>HHS would solicit information from professionals to assist in accurate valuation under fee service. (</a:t>
            </a:r>
            <a:r>
              <a:rPr lang="en-US" b="1" dirty="0" smtClean="0"/>
              <a:t>Professionals who submit information may be compensated, those who do not will receive a ten percent payment reduction for all services in the subsequent year.)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VI.  Recognizing Appropriate Use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Implement a program that would require ordering professionals to consult with “use criteria” for advanced imaging and electrocardiogram services.</a:t>
            </a:r>
          </a:p>
          <a:p>
            <a:endParaRPr lang="en-US" dirty="0" smtClean="0"/>
          </a:p>
          <a:p>
            <a:r>
              <a:rPr lang="en-US" dirty="0" smtClean="0"/>
              <a:t>HHS will identify clinical decision support to be used by ordering professionals for appropriate use criteria and providers will report to HHS that the CDS was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>
                <a:hlinkClick r:id="rId2"/>
              </a:rPr>
              <a:t>http://www.commonwealthfund.org/Publications/Issue-Briefs/2013/Mar/Paying-for-Value-Replacing-Medicares-Sustainable-Growth-Rate.aspx</a:t>
            </a:r>
            <a:endParaRPr lang="en-US" sz="2800" u="sng" dirty="0" smtClean="0"/>
          </a:p>
          <a:p>
            <a:endParaRPr lang="en-US" sz="2800" dirty="0" smtClean="0"/>
          </a:p>
          <a:p>
            <a:r>
              <a:rPr lang="en-US" sz="2800" b="1" i="1" dirty="0" smtClean="0"/>
              <a:t>Paying for Value: Replacing Medicare’s Sustainable Growth Rate Formula with Incentives to Improve Care </a:t>
            </a:r>
            <a:r>
              <a:rPr lang="en-US" sz="2800" dirty="0" smtClean="0"/>
              <a:t>Stuart Guterman, Mark A. Zezza, and Cathy Schoen </a:t>
            </a:r>
          </a:p>
          <a:p>
            <a:endParaRPr lang="en-US" sz="2800" dirty="0" smtClean="0"/>
          </a:p>
          <a:p>
            <a:r>
              <a:rPr lang="en-US" sz="2800" dirty="0" smtClean="0"/>
              <a:t>The Commonwealth March Issue Brief, reviewed by SETMA providers in April, 2013, seems to be the foundation of the Ways and Means and Finance Committees Proposal published October 31, 2013.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The Commonwealth Fund, Issue Brief </a:t>
            </a:r>
            <a:r>
              <a:rPr lang="en-US" i="1" dirty="0" smtClean="0"/>
              <a:t>March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VI.  Recognizing Appropriate Use Criteria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Payment will not be made if consultation with criteria did not occur.</a:t>
            </a:r>
          </a:p>
          <a:p>
            <a:endParaRPr lang="en-US" dirty="0" smtClean="0"/>
          </a:p>
          <a:p>
            <a:r>
              <a:rPr lang="en-US" dirty="0" smtClean="0"/>
              <a:t>Prior authorization would apply to outlier professionals whose ordering is inconsistent as compared to peers.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VII.  Expanding Medicare Data for Performance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would allow those that currently receive Medicare data for public reporting purposes to provide or sell non-public data analyses to physicians to assist them in their quality improvement activities.</a:t>
            </a:r>
          </a:p>
          <a:p>
            <a:r>
              <a:rPr lang="en-US" dirty="0" smtClean="0"/>
              <a:t>The proposal would also expand the data available to Qualified entities to include Medicare advantage and Medicaid CHIP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VIII.  Transparency of Physician Medicare Data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requires HHS to publish utilization and payment data for physician and other practitioners on the Physician Compare website.</a:t>
            </a:r>
          </a:p>
          <a:p>
            <a:r>
              <a:rPr lang="en-US" dirty="0" smtClean="0"/>
              <a:t>In addition to the quality and resource use information that would be posted through the VBP program, this will assist patients in selecting professionals.</a:t>
            </a:r>
          </a:p>
          <a:p>
            <a:r>
              <a:rPr lang="en-US" dirty="0" smtClean="0"/>
              <a:t>Professionals would continue to have the opportunity to review and correct their information prior </a:t>
            </a:r>
            <a:r>
              <a:rPr lang="en-US" smtClean="0"/>
              <a:t>to its </a:t>
            </a:r>
            <a:r>
              <a:rPr lang="en-US" dirty="0" smtClean="0"/>
              <a:t>posting on the web.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850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This brief sets forth policy options to improve the way health care providers are paid by Medicare. The authors suggest repealing Medicare’s sustain­able growth rate (SGR) formula for physician fees and replacing with a pay-for-value approach that would: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900" dirty="0" smtClean="0"/>
          </a:p>
          <a:p>
            <a:pPr marL="552450" indent="-44291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increase payments over time only for physicians and other provid­ers who participate in innovative care arrangements; </a:t>
            </a:r>
          </a:p>
          <a:p>
            <a:pPr marL="552450" indent="-44291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strengthen primary care and care teams; and</a:t>
            </a:r>
          </a:p>
          <a:p>
            <a:pPr marL="552450" indent="-44291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implement bundled payments for hospital-related care.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Commonwealth Fund, Issue Brief March 2013 ABSTRACT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Commonwealth Fund, Issue Brief March 2013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reforms would be adopted by Medicare, Medicaid, and private plans in the new insurance marketplaces, with the goal of accelerating innovation in care delivery throughout the health system. </a:t>
            </a:r>
          </a:p>
          <a:p>
            <a:r>
              <a:rPr lang="en-US" dirty="0" smtClean="0"/>
              <a:t>Together, these policies could more than offset the cost of repealing the SGR formula, saving $788 billion for the federal government over 10 years and $1.3 trillion nationwide. </a:t>
            </a:r>
          </a:p>
          <a:p>
            <a:r>
              <a:rPr lang="en-US" dirty="0" smtClean="0"/>
              <a:t>Savings also would accrue to state and local governments ($163 billion), private  employ­ers ($91 billion), and households ($291 billion).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Recommendation for Further Reading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Center for Healthcare Quality and Payment Reform</a:t>
            </a:r>
          </a:p>
          <a:p>
            <a:pPr>
              <a:buNone/>
            </a:pPr>
            <a:r>
              <a:rPr lang="en-US" dirty="0" smtClean="0"/>
              <a:t>Testimony to the House Energy and Commerce</a:t>
            </a:r>
          </a:p>
          <a:p>
            <a:pPr>
              <a:buNone/>
            </a:pPr>
            <a:r>
              <a:rPr lang="en-US" dirty="0" smtClean="0"/>
              <a:t>Committee 	</a:t>
            </a:r>
            <a:r>
              <a:rPr lang="en-US" u="sng" dirty="0" smtClean="0">
                <a:hlinkClick r:id="rId2"/>
              </a:rPr>
              <a:t>http://www.chqpr.org/</a:t>
            </a:r>
            <a:endParaRPr lang="en-US" u="sng" dirty="0" smtClean="0"/>
          </a:p>
          <a:p>
            <a:pPr>
              <a:buNone/>
            </a:pPr>
            <a:endParaRPr lang="en-US" sz="900" dirty="0" smtClean="0"/>
          </a:p>
          <a:p>
            <a:r>
              <a:rPr lang="en-US" sz="2600" i="1" dirty="0" smtClean="0">
                <a:hlinkClick r:id="rId3" action="ppaction://hlinkfile"/>
              </a:rPr>
              <a:t>Ten Barriers to Healthcare Payment Reform and How to Overcome Them</a:t>
            </a:r>
            <a:r>
              <a:rPr lang="en-US" sz="2600" dirty="0" smtClean="0"/>
              <a:t> </a:t>
            </a:r>
          </a:p>
          <a:p>
            <a:r>
              <a:rPr lang="en-US" sz="2600" i="1" dirty="0" smtClean="0">
                <a:hlinkClick r:id="rId4" action="ppaction://hlinkfile"/>
              </a:rPr>
              <a:t>Transitioning to Accountable Care: Incremental Payment Reforms to Support Higher Quality, More Affordable Health Care</a:t>
            </a:r>
            <a:r>
              <a:rPr lang="en-US" sz="2600" dirty="0" smtClean="0"/>
              <a:t> </a:t>
            </a:r>
          </a:p>
          <a:p>
            <a:r>
              <a:rPr lang="en-US" sz="2600" i="1" dirty="0" smtClean="0">
                <a:hlinkClick r:id="rId5" action="ppaction://hlinkfile"/>
              </a:rPr>
              <a:t>Using Partial Capitation as an Alternative to Shared Savings to Support Accountable Care Organizations in Medicare</a:t>
            </a:r>
            <a:endParaRPr lang="en-US" sz="2600" i="1" dirty="0" smtClean="0"/>
          </a:p>
          <a:p>
            <a:r>
              <a:rPr lang="en-US" sz="2600" i="1" dirty="0" smtClean="0"/>
              <a:t>Is Shared Savings the Way to Reform Payment?   </a:t>
            </a:r>
          </a:p>
          <a:p>
            <a:pPr lvl="1"/>
            <a:r>
              <a:rPr lang="en-US" sz="2200" i="1" dirty="0" smtClean="0">
                <a:hlinkClick r:id="rId6" action="ppaction://hlinkfile"/>
              </a:rPr>
              <a:t>Download the Policy Brief</a:t>
            </a:r>
            <a:endParaRPr lang="en-US" sz="2200" i="1" dirty="0" smtClean="0"/>
          </a:p>
          <a:p>
            <a:r>
              <a:rPr lang="en-US" sz="2800" i="1" dirty="0" smtClean="0"/>
              <a:t>Transitioning to Comprehensive Care Paymen</a:t>
            </a:r>
            <a:r>
              <a:rPr lang="en-US" sz="2800" dirty="0" smtClean="0"/>
              <a:t>t </a:t>
            </a:r>
          </a:p>
          <a:p>
            <a:pPr lvl="1"/>
            <a:r>
              <a:rPr lang="en-US" sz="2400" i="1" dirty="0" smtClean="0">
                <a:hlinkClick r:id="rId7" action="ppaction://hlinkfile"/>
              </a:rPr>
              <a:t>Download the Policy Brief</a:t>
            </a:r>
            <a:r>
              <a:rPr lang="en-US" sz="2400" dirty="0" smtClean="0"/>
              <a:t>.</a:t>
            </a:r>
            <a:endParaRPr lang="en-US" sz="2200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SGR Rate Repeal and Medicare Physician Payment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53975" indent="0">
              <a:spcBef>
                <a:spcPts val="0"/>
              </a:spcBef>
              <a:buNone/>
            </a:pPr>
            <a:r>
              <a:rPr lang="en-US" sz="2800" b="1" dirty="0" smtClean="0"/>
              <a:t>Definition of Sustainable Growth Rate formula ties physician payment updates to:</a:t>
            </a:r>
          </a:p>
          <a:p>
            <a:pPr marL="463550" indent="-409575">
              <a:spcBef>
                <a:spcPts val="0"/>
              </a:spcBef>
              <a:buNone/>
            </a:pPr>
            <a:endParaRPr lang="en-US" sz="800" dirty="0" smtClean="0"/>
          </a:p>
          <a:p>
            <a:pPr marL="463550" indent="-409575">
              <a:spcBef>
                <a:spcPts val="0"/>
              </a:spcBef>
            </a:pPr>
            <a:endParaRPr lang="en-US" sz="800" dirty="0" smtClean="0"/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Relationship between overall fee schedule spending 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Growth in gross domestic product (GDP)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endParaRPr lang="en-US" sz="800" dirty="0" smtClean="0"/>
          </a:p>
          <a:p>
            <a:pPr marL="463550" indent="-409575">
              <a:spcBef>
                <a:spcPts val="0"/>
              </a:spcBef>
            </a:pPr>
            <a:endParaRPr lang="en-US" sz="800" dirty="0"/>
          </a:p>
          <a:p>
            <a:pPr marL="463550" indent="-409575">
              <a:spcBef>
                <a:spcPts val="0"/>
              </a:spcBef>
              <a:buNone/>
            </a:pPr>
            <a:r>
              <a:rPr lang="en-US" sz="2800" b="1" dirty="0" smtClean="0"/>
              <a:t>SGR was introduced to contain growth in spending:</a:t>
            </a:r>
          </a:p>
          <a:p>
            <a:pPr marL="463550" indent="-409575">
              <a:spcBef>
                <a:spcPts val="0"/>
              </a:spcBef>
            </a:pPr>
            <a:endParaRPr lang="en-US" sz="800" dirty="0" smtClean="0"/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System broken with decade of short-term patches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Unless congress acts by January 1, 2014,  physician payments will be cut by 24.4 percent in 2014.</a:t>
            </a:r>
          </a:p>
          <a:p>
            <a:pPr marL="463550" indent="-4095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Over last decade Congress has spent nearly  $150 billion on short-term overrides to prevent cuts.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341313" indent="-287338">
              <a:buNone/>
            </a:pPr>
            <a:endParaRPr lang="en-US" sz="1600" dirty="0" smtClean="0"/>
          </a:p>
          <a:p>
            <a:pPr marL="341313" indent="-287338">
              <a:buNone/>
            </a:pPr>
            <a:endParaRPr lang="en-US" sz="800" dirty="0" smtClean="0"/>
          </a:p>
          <a:p>
            <a:pPr marL="341313" indent="-287338">
              <a:buNone/>
            </a:pPr>
            <a:endParaRPr lang="en-US" sz="800" dirty="0" smtClean="0"/>
          </a:p>
          <a:p>
            <a:pPr marL="341313" indent="-287338">
              <a:spcBef>
                <a:spcPts val="0"/>
              </a:spcBef>
            </a:pPr>
            <a:r>
              <a:rPr lang="en-US" dirty="0" smtClean="0"/>
              <a:t>Permanently repeal SGR update mechanism</a:t>
            </a:r>
          </a:p>
          <a:p>
            <a:pPr marL="341313" indent="-287338">
              <a:spcBef>
                <a:spcPts val="0"/>
              </a:spcBef>
            </a:pPr>
            <a:r>
              <a:rPr lang="en-US" dirty="0" smtClean="0"/>
              <a:t>Reform the fee-for-service (FFS) payment system </a:t>
            </a:r>
          </a:p>
          <a:p>
            <a:pPr marL="341313" indent="-287338">
              <a:spcBef>
                <a:spcPts val="0"/>
              </a:spcBef>
            </a:pPr>
            <a:r>
              <a:rPr lang="en-US" dirty="0" smtClean="0"/>
              <a:t>Greater focus on </a:t>
            </a:r>
            <a:r>
              <a:rPr lang="en-US" b="1" u="sng" dirty="0" smtClean="0"/>
              <a:t>value over volume</a:t>
            </a:r>
          </a:p>
          <a:p>
            <a:pPr marL="341313" indent="-287338">
              <a:spcBef>
                <a:spcPts val="0"/>
              </a:spcBef>
            </a:pPr>
            <a:r>
              <a:rPr lang="en-US" dirty="0" smtClean="0"/>
              <a:t>Encourage participation in </a:t>
            </a:r>
            <a:r>
              <a:rPr lang="en-US" b="1" dirty="0" smtClean="0"/>
              <a:t>alternative payment models </a:t>
            </a:r>
            <a:r>
              <a:rPr lang="en-US" dirty="0" smtClean="0"/>
              <a:t>(ACOs, Medicare Advantage, Medical Home).</a:t>
            </a:r>
          </a:p>
          <a:p>
            <a:pPr marL="341313" indent="-287338">
              <a:spcBef>
                <a:spcPts val="0"/>
              </a:spcBef>
            </a:pPr>
            <a:r>
              <a:rPr lang="en-US" dirty="0" smtClean="0"/>
              <a:t>Freeze current payment levels for ten years</a:t>
            </a:r>
          </a:p>
          <a:p>
            <a:pPr marL="341313" indent="-287338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909-A336-47A5-A89C-73883E3BB6E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557</TotalTime>
  <Words>2506</Words>
  <Application>Microsoft Office PowerPoint</Application>
  <PresentationFormat>On-screen Show (4:3)</PresentationFormat>
  <Paragraphs>337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Module</vt:lpstr>
      <vt:lpstr>SETMA Provider Training  November 19, 2013</vt:lpstr>
      <vt:lpstr>Key Points of the SGR Discussion Draft</vt:lpstr>
      <vt:lpstr>Key Points of the SGR Discussion Draft</vt:lpstr>
      <vt:lpstr> The Commonwealth Fund, Issue Brief March 2013 </vt:lpstr>
      <vt:lpstr>The Commonwealth Fund, Issue Brief March 2013 ABSTRACT</vt:lpstr>
      <vt:lpstr>The Commonwealth Fund, Issue Brief March 2013 ABSTRACT</vt:lpstr>
      <vt:lpstr>Recommendation for Further Reading </vt:lpstr>
      <vt:lpstr>SGR Rate Repeal and Medicare Physician Payment Reform</vt:lpstr>
      <vt:lpstr>Proposal – Part 1</vt:lpstr>
      <vt:lpstr>Proposal – Part 1 (cont.)</vt:lpstr>
      <vt:lpstr>Proposal – Part 2</vt:lpstr>
      <vt:lpstr>Proposal – Part 3</vt:lpstr>
      <vt:lpstr>I.  SGR Repeal and Annual Updates</vt:lpstr>
      <vt:lpstr>II.  Value Based Performance (VBP)  Payment Program Proposal</vt:lpstr>
      <vt:lpstr>Under VBP Current Payment Penalties Sunset At End Of 2016</vt:lpstr>
      <vt:lpstr>Penalties Remain in Payment Pool</vt:lpstr>
      <vt:lpstr>Value-Based Performance (VBP)</vt:lpstr>
      <vt:lpstr>Value-Based Performance (VBP)</vt:lpstr>
      <vt:lpstr>Quality Measures </vt:lpstr>
      <vt:lpstr>Resource Use</vt:lpstr>
      <vt:lpstr>Clinical Practice Improvement Activities</vt:lpstr>
      <vt:lpstr>Clinical Practice Improvement &amp; Patient-Centered Medical Home</vt:lpstr>
      <vt:lpstr>EHR Meaningful Use</vt:lpstr>
      <vt:lpstr>Performance Assessment</vt:lpstr>
      <vt:lpstr>Performance Assessment</vt:lpstr>
      <vt:lpstr>Weights for Performance Categories</vt:lpstr>
      <vt:lpstr>Performance Pool Funding </vt:lpstr>
      <vt:lpstr>Assistance to Small Practices </vt:lpstr>
      <vt:lpstr>Feedback for Performance Improvement</vt:lpstr>
      <vt:lpstr>III.  Encouraging APM Participation</vt:lpstr>
      <vt:lpstr>Revenue Threshold for Bonus</vt:lpstr>
      <vt:lpstr>Revenue Threshold for Bonus</vt:lpstr>
      <vt:lpstr>Illustrative Scenario for 2018-2019  Option 1</vt:lpstr>
      <vt:lpstr>Illustrative Scenario for 2018-2019  Option 2</vt:lpstr>
      <vt:lpstr>IV.  Encouraging Care Coordination for Complex Chronic Care Needs</vt:lpstr>
      <vt:lpstr>V.  Ensuring Accurate Valuation of Services</vt:lpstr>
      <vt:lpstr>V.  Ensuring Accurate Valuation of Services</vt:lpstr>
      <vt:lpstr>V.  Ensuring Accurate Valuation of Services (cont.)</vt:lpstr>
      <vt:lpstr>VI.  Recognizing Appropriate Use Criteria</vt:lpstr>
      <vt:lpstr>VI.  Recognizing Appropriate Use Criteria (cont.)</vt:lpstr>
      <vt:lpstr>VII.  Expanding Medicare Data for Performance Improvement</vt:lpstr>
      <vt:lpstr>VIII.  Transparency of Physician Medicare Data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19, 2013 SETMA Provider Training</dc:title>
  <dc:creator>James L. Holly</dc:creator>
  <cp:lastModifiedBy>Dale</cp:lastModifiedBy>
  <cp:revision>114</cp:revision>
  <dcterms:created xsi:type="dcterms:W3CDTF">2013-11-11T13:52:41Z</dcterms:created>
  <dcterms:modified xsi:type="dcterms:W3CDTF">2013-11-15T00:17:38Z</dcterms:modified>
</cp:coreProperties>
</file>