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notesMasterIdLst>
    <p:notesMasterId r:id="rId91"/>
  </p:notesMasterIdLst>
  <p:sldIdLst>
    <p:sldId id="256" r:id="rId2"/>
    <p:sldId id="258" r:id="rId3"/>
    <p:sldId id="259" r:id="rId4"/>
    <p:sldId id="266" r:id="rId5"/>
    <p:sldId id="267" r:id="rId6"/>
    <p:sldId id="271" r:id="rId7"/>
    <p:sldId id="272" r:id="rId8"/>
    <p:sldId id="273" r:id="rId9"/>
    <p:sldId id="275" r:id="rId10"/>
    <p:sldId id="276" r:id="rId11"/>
    <p:sldId id="277" r:id="rId12"/>
    <p:sldId id="278" r:id="rId13"/>
    <p:sldId id="279" r:id="rId14"/>
    <p:sldId id="283" r:id="rId15"/>
    <p:sldId id="284" r:id="rId16"/>
    <p:sldId id="286" r:id="rId17"/>
    <p:sldId id="287" r:id="rId18"/>
    <p:sldId id="289" r:id="rId19"/>
    <p:sldId id="291" r:id="rId20"/>
    <p:sldId id="294" r:id="rId21"/>
    <p:sldId id="295" r:id="rId22"/>
    <p:sldId id="301" r:id="rId23"/>
    <p:sldId id="302" r:id="rId24"/>
    <p:sldId id="304" r:id="rId25"/>
    <p:sldId id="305" r:id="rId26"/>
    <p:sldId id="307" r:id="rId27"/>
    <p:sldId id="308" r:id="rId28"/>
    <p:sldId id="309" r:id="rId29"/>
    <p:sldId id="312" r:id="rId30"/>
    <p:sldId id="313" r:id="rId31"/>
    <p:sldId id="317" r:id="rId32"/>
    <p:sldId id="318" r:id="rId33"/>
    <p:sldId id="319" r:id="rId34"/>
    <p:sldId id="320" r:id="rId35"/>
    <p:sldId id="321" r:id="rId36"/>
    <p:sldId id="336" r:id="rId37"/>
    <p:sldId id="377" r:id="rId38"/>
    <p:sldId id="337" r:id="rId39"/>
    <p:sldId id="338" r:id="rId40"/>
    <p:sldId id="339" r:id="rId41"/>
    <p:sldId id="340" r:id="rId42"/>
    <p:sldId id="341" r:id="rId43"/>
    <p:sldId id="343" r:id="rId44"/>
    <p:sldId id="342" r:id="rId45"/>
    <p:sldId id="344"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 id="358" r:id="rId60"/>
    <p:sldId id="359" r:id="rId61"/>
    <p:sldId id="376" r:id="rId62"/>
    <p:sldId id="360" r:id="rId63"/>
    <p:sldId id="361" r:id="rId64"/>
    <p:sldId id="362" r:id="rId65"/>
    <p:sldId id="363" r:id="rId66"/>
    <p:sldId id="364" r:id="rId67"/>
    <p:sldId id="365" r:id="rId68"/>
    <p:sldId id="366" r:id="rId69"/>
    <p:sldId id="369" r:id="rId70"/>
    <p:sldId id="367" r:id="rId71"/>
    <p:sldId id="368" r:id="rId72"/>
    <p:sldId id="370" r:id="rId73"/>
    <p:sldId id="371" r:id="rId74"/>
    <p:sldId id="372" r:id="rId75"/>
    <p:sldId id="373" r:id="rId76"/>
    <p:sldId id="375" r:id="rId77"/>
    <p:sldId id="374" r:id="rId78"/>
    <p:sldId id="378" r:id="rId79"/>
    <p:sldId id="379" r:id="rId80"/>
    <p:sldId id="380" r:id="rId81"/>
    <p:sldId id="381" r:id="rId82"/>
    <p:sldId id="383" r:id="rId83"/>
    <p:sldId id="382" r:id="rId84"/>
    <p:sldId id="384" r:id="rId85"/>
    <p:sldId id="385" r:id="rId86"/>
    <p:sldId id="386" r:id="rId87"/>
    <p:sldId id="387" r:id="rId88"/>
    <p:sldId id="388" r:id="rId89"/>
    <p:sldId id="389" r:id="rId9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p:cViewPr varScale="1">
        <p:scale>
          <a:sx n="51" d="100"/>
          <a:sy n="51" d="100"/>
        </p:scale>
        <p:origin x="1090"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5CA820-5257-4CB4-A57B-7A2F25AC3210}" type="datetimeFigureOut">
              <a:rPr lang="en-US" smtClean="0"/>
              <a:pPr/>
              <a:t>8/23/2020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8A833D-70A3-4A87-A7B7-BF2178346FB5}" type="slidenum">
              <a:rPr lang="en-US" smtClean="0"/>
              <a:pPr/>
              <a:t>‹#›</a:t>
            </a:fld>
            <a:endParaRPr lang="en-US" dirty="0"/>
          </a:p>
        </p:txBody>
      </p:sp>
    </p:spTree>
    <p:extLst>
      <p:ext uri="{BB962C8B-B14F-4D97-AF65-F5344CB8AC3E}">
        <p14:creationId xmlns:p14="http://schemas.microsoft.com/office/powerpoint/2010/main" val="2969557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A833D-70A3-4A87-A7B7-BF2178346FB5}" type="slidenum">
              <a:rPr lang="en-US" smtClean="0"/>
              <a:pPr/>
              <a:t>1</a:t>
            </a:fld>
            <a:endParaRPr lang="en-US" dirty="0"/>
          </a:p>
        </p:txBody>
      </p:sp>
    </p:spTree>
    <p:extLst>
      <p:ext uri="{BB962C8B-B14F-4D97-AF65-F5344CB8AC3E}">
        <p14:creationId xmlns:p14="http://schemas.microsoft.com/office/powerpoint/2010/main" val="3508697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46F23CD6-3617-4026-8471-9D4B6F8E3649}" type="datetime1">
              <a:rPr lang="en-US" smtClean="0"/>
              <a:pPr/>
              <a:t>8/23/2020</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628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E2D73F-2F5A-4FE2-B523-5F083596B7A0}" type="datetime1">
              <a:rPr lang="en-US" smtClean="0"/>
              <a:pPr/>
              <a:t>8/23/2020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4053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F8964B2-F5FD-4E23-953F-2959A00BF313}" type="datetime1">
              <a:rPr lang="en-US" smtClean="0"/>
              <a:pPr/>
              <a:t>8/23/2020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9284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66489D6-17CE-4AB8-BDB2-C6418D003CF3}" type="datetime1">
              <a:rPr lang="en-US" smtClean="0"/>
              <a:pPr/>
              <a:t>8/23/2020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1278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23B0BE-EC05-44AB-A5EC-48DC5C44DB8A}" type="datetime1">
              <a:rPr lang="en-US" smtClean="0"/>
              <a:pPr/>
              <a:t>8/23/2020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5914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480608B-777B-4FAF-BCED-B83A7F600329}" type="datetime1">
              <a:rPr lang="en-US" smtClean="0"/>
              <a:pPr/>
              <a:t>8/23/2020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4747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62557AA-3387-46BB-BDA6-A3B057CAF6CA}" type="datetime1">
              <a:rPr lang="en-US" smtClean="0"/>
              <a:pPr/>
              <a:t>8/23/2020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4956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053E48DE-B2A5-44AD-BF24-692F12A9827B}" type="datetime1">
              <a:rPr lang="en-US" smtClean="0"/>
              <a:pPr/>
              <a:t>8/23/2020</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0414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EEA32A-FD98-433E-B2CB-CC309925BA37}" type="datetime1">
              <a:rPr lang="en-US" smtClean="0"/>
              <a:pPr/>
              <a:t>8/23/2020</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9789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65D09B-801B-4451-9CA3-AF0B2A3CAD6E}" type="datetime1">
              <a:rPr lang="en-US" smtClean="0"/>
              <a:pPr/>
              <a:t>8/23/2020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1621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ABB48-FA5A-4C80-94E8-7D61E7198032}" type="datetime1">
              <a:rPr lang="en-US" smtClean="0"/>
              <a:pPr/>
              <a:t>8/23/2020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6217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7C9AF8-A00A-4985-9F9C-10C28AFD2AC2}" type="datetime1">
              <a:rPr lang="en-US" smtClean="0"/>
              <a:pPr/>
              <a:t>8/23/2020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2472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3EEF3D-F1BC-4F47-982F-6A81A2E23AB8}" type="datetime1">
              <a:rPr lang="en-US" smtClean="0"/>
              <a:pPr/>
              <a:t>8/23/2020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902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B36552-E247-4FD9-8867-64618A93AB65}" type="datetime1">
              <a:rPr lang="en-US" smtClean="0"/>
              <a:pPr/>
              <a:t>8/23/2020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1495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A90590DB-3E59-4E13-9D6E-F435F33EBB85}" type="datetime1">
              <a:rPr lang="en-US" smtClean="0"/>
              <a:pPr/>
              <a:t>8/23/2020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372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986DD3-BEEF-479B-84FA-7655D881B2CC}" type="datetime1">
              <a:rPr lang="en-US" smtClean="0"/>
              <a:pPr/>
              <a:t>8/23/2020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8920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6A124E-22D6-4D7B-BAA9-0C234B1278DB}" type="datetime1">
              <a:rPr lang="en-US" smtClean="0"/>
              <a:pPr/>
              <a:t>8/23/2020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299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A244E484-9B82-4824-8DDA-2B6C634C8845}" type="datetime1">
              <a:rPr lang="en-US" smtClean="0"/>
              <a:pPr/>
              <a:t>8/23/2020</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dirty="0"/>
              <a:t>
              </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71143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cid:image003.jpg@01CBF91A.4C263770"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setma.com/Presentations/patient-engagement-primary-care-physicia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youtube.com/watch?v=_jfOz0BPh_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setma.com/Presentations/Transitions-of-Care-Initiative-to-Reduce-Preventable-Readmissions-Institute-for-Healthcare-Improvement"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youtube.com/watch?v=HPbrE46_EoU"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www.setma.com/Presentations/coding-to-ensure-accurate-health-risk-scoring"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National Nurse Practitioner Symposium</a:t>
            </a:r>
            <a:br>
              <a:rPr lang="en-US" sz="3600" dirty="0"/>
            </a:br>
            <a:br>
              <a:rPr lang="en-US" sz="3600" dirty="0"/>
            </a:br>
            <a:r>
              <a:rPr lang="en-US" sz="3600" dirty="0"/>
              <a:t>July 10-13, 2014</a:t>
            </a:r>
            <a:br>
              <a:rPr lang="en-US" sz="3600" dirty="0"/>
            </a:br>
            <a:r>
              <a:rPr lang="en-US" sz="3600" dirty="0"/>
              <a:t>Keystone, Colorado</a:t>
            </a:r>
            <a:br>
              <a:rPr lang="en-US" sz="3600" dirty="0"/>
            </a:br>
            <a:endParaRPr lang="en-US" sz="3600" dirty="0"/>
          </a:p>
        </p:txBody>
      </p:sp>
      <p:sp>
        <p:nvSpPr>
          <p:cNvPr id="3" name="Subtitle 2"/>
          <p:cNvSpPr>
            <a:spLocks noGrp="1"/>
          </p:cNvSpPr>
          <p:nvPr>
            <p:ph type="subTitle" idx="1"/>
          </p:nvPr>
        </p:nvSpPr>
        <p:spPr/>
        <p:txBody>
          <a:bodyPr>
            <a:normAutofit fontScale="85000" lnSpcReduction="10000"/>
          </a:bodyPr>
          <a:lstStyle/>
          <a:p>
            <a:pPr>
              <a:lnSpc>
                <a:spcPct val="120000"/>
              </a:lnSpc>
              <a:spcBef>
                <a:spcPts val="0"/>
              </a:spcBef>
            </a:pPr>
            <a:r>
              <a:rPr lang="en-US" dirty="0"/>
              <a:t>Mrs. Norma Duncan, CFNP</a:t>
            </a:r>
          </a:p>
          <a:p>
            <a:pPr>
              <a:lnSpc>
                <a:spcPct val="120000"/>
              </a:lnSpc>
              <a:spcBef>
                <a:spcPts val="0"/>
              </a:spcBef>
            </a:pPr>
            <a:r>
              <a:rPr lang="en-US" dirty="0"/>
              <a:t>Dr. James L. Holly, CEO</a:t>
            </a:r>
          </a:p>
          <a:p>
            <a:pPr>
              <a:lnSpc>
                <a:spcPct val="120000"/>
              </a:lnSpc>
              <a:spcBef>
                <a:spcPts val="0"/>
              </a:spcBef>
            </a:pPr>
            <a:r>
              <a:rPr lang="en-US" dirty="0"/>
              <a:t>Southeast Texas Medical Associates, LLP</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720208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World Changed: Four Seminal Events May, 1999</a:t>
            </a:r>
          </a:p>
        </p:txBody>
      </p:sp>
      <p:sp>
        <p:nvSpPr>
          <p:cNvPr id="3" name="Content Placeholder 2"/>
          <p:cNvSpPr>
            <a:spLocks noGrp="1"/>
          </p:cNvSpPr>
          <p:nvPr>
            <p:ph idx="1"/>
          </p:nvPr>
        </p:nvSpPr>
        <p:spPr/>
        <p:txBody>
          <a:bodyPr>
            <a:normAutofit fontScale="92500" lnSpcReduction="20000"/>
          </a:bodyPr>
          <a:lstStyle/>
          <a:p>
            <a:pPr>
              <a:buFont typeface="+mj-lt"/>
              <a:buAutoNum type="arabicPeriod" startAt="6"/>
            </a:pPr>
            <a:r>
              <a:rPr lang="en-US" dirty="0"/>
              <a:t>Establish and promote continuity of care with patient education, information and plans of care. </a:t>
            </a:r>
          </a:p>
          <a:p>
            <a:pPr>
              <a:buFont typeface="+mj-lt"/>
              <a:buAutoNum type="arabicPeriod" startAt="6"/>
            </a:pPr>
            <a:r>
              <a:rPr lang="en-US" dirty="0"/>
              <a:t>Enlist patients as partners and collaborators in their own health improvement. </a:t>
            </a:r>
          </a:p>
          <a:p>
            <a:pPr>
              <a:buFont typeface="+mj-lt"/>
              <a:buAutoNum type="arabicPeriod" startAt="6"/>
            </a:pPr>
            <a:r>
              <a:rPr lang="en-US" dirty="0"/>
              <a:t>Evaluate the care of patients and populations of patients longitudinally. </a:t>
            </a:r>
          </a:p>
          <a:p>
            <a:pPr>
              <a:buFont typeface="+mj-lt"/>
              <a:buAutoNum type="arabicPeriod" startAt="6"/>
            </a:pPr>
            <a:r>
              <a:rPr lang="en-US" dirty="0"/>
              <a:t>Audit provider performance based on the Consortium for Physician Performance Improvement Data Sets.    </a:t>
            </a:r>
          </a:p>
          <a:p>
            <a:pPr>
              <a:buFont typeface="+mj-lt"/>
              <a:buAutoNum type="arabicPeriod" startAt="6"/>
            </a:pPr>
            <a:r>
              <a:rPr lang="en-US" dirty="0"/>
              <a:t>Create multiple disease-management tools which are integrated in an intuitive and interchangeable fashion giving patients the benefit of expert knowledge about specific conditions while they get the benefit of a global approach to total health.</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022525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Home</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Later, SETMA realized that these principles are the foundation of patient-centered medical home.  </a:t>
            </a:r>
          </a:p>
          <a:p>
            <a:pPr marL="0" indent="0">
              <a:buNone/>
            </a:pPr>
            <a:r>
              <a:rPr lang="en-US" dirty="0"/>
              <a:t>This made PC-MH not only a transformative natural step  also made it a logical imperative.  </a:t>
            </a:r>
          </a:p>
          <a:p>
            <a:pPr marL="0" indent="0">
              <a:buNone/>
            </a:pPr>
            <a:r>
              <a:rPr lang="en-US" dirty="0"/>
              <a:t>By March, 2014, SETMA was recognized or accredited as a PC-MH by:</a:t>
            </a:r>
          </a:p>
          <a:p>
            <a:endParaRPr lang="en-US" dirty="0"/>
          </a:p>
          <a:p>
            <a:r>
              <a:rPr lang="en-US" dirty="0"/>
              <a:t>NCQA Tier III – 2010-2016</a:t>
            </a:r>
          </a:p>
          <a:p>
            <a:r>
              <a:rPr lang="en-US" dirty="0"/>
              <a:t>AAAHC – 2010-2017</a:t>
            </a:r>
          </a:p>
          <a:p>
            <a:r>
              <a:rPr lang="en-US" dirty="0"/>
              <a:t>URAC – 2014-2017</a:t>
            </a:r>
          </a:p>
          <a:p>
            <a:r>
              <a:rPr lang="en-US" dirty="0"/>
              <a:t>The Joint Commission – 2014-2017</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620758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World Changes: Four Seminal Events May, 1999</a:t>
            </a:r>
          </a:p>
        </p:txBody>
      </p:sp>
      <p:sp>
        <p:nvSpPr>
          <p:cNvPr id="3" name="Content Placeholder 2"/>
          <p:cNvSpPr>
            <a:spLocks noGrp="1"/>
          </p:cNvSpPr>
          <p:nvPr>
            <p:ph idx="1"/>
          </p:nvPr>
        </p:nvSpPr>
        <p:spPr/>
        <p:txBody>
          <a:bodyPr>
            <a:normAutofit/>
          </a:bodyPr>
          <a:lstStyle/>
          <a:p>
            <a:r>
              <a:rPr lang="en-US" dirty="0"/>
              <a:t>The </a:t>
            </a:r>
            <a:r>
              <a:rPr lang="en-US" b="1" dirty="0"/>
              <a:t>third</a:t>
            </a:r>
            <a:r>
              <a:rPr lang="en-US" dirty="0"/>
              <a:t> seminal event was the preparation of a philosophical base for our future; developed in May, 1999, this blueprint was published in October, 1999.  It was entitled, </a:t>
            </a:r>
            <a:r>
              <a:rPr lang="en-US" b="1" i="1" u="sng" dirty="0"/>
              <a:t>More Than a Transcription Service: Revolutionizing the Practice of Medicine With Electronic Health Records which Evolves into Electronic Patient Management</a:t>
            </a:r>
            <a:r>
              <a:rPr lang="en-US" b="1" dirty="0"/>
              <a:t>. </a:t>
            </a:r>
            <a:r>
              <a:rPr lang="en-US" dirty="0"/>
              <a:t> </a:t>
            </a:r>
          </a:p>
          <a:p>
            <a:endParaRPr lang="en-US" dirty="0"/>
          </a:p>
          <a:p>
            <a:r>
              <a:rPr lang="en-US" dirty="0"/>
              <a:t>This document is published on our website under Your Life Your Health.</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580162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World Changes: Four Seminal Events May, 1999</a:t>
            </a:r>
          </a:p>
        </p:txBody>
      </p:sp>
      <p:sp>
        <p:nvSpPr>
          <p:cNvPr id="3" name="Content Placeholder 2"/>
          <p:cNvSpPr>
            <a:spLocks noGrp="1"/>
          </p:cNvSpPr>
          <p:nvPr>
            <p:ph idx="1"/>
          </p:nvPr>
        </p:nvSpPr>
        <p:spPr>
          <a:xfrm>
            <a:off x="864382" y="2489199"/>
            <a:ext cx="6345260" cy="3887849"/>
          </a:xfrm>
        </p:spPr>
        <p:txBody>
          <a:bodyPr>
            <a:normAutofit fontScale="92500" lnSpcReduction="10000"/>
          </a:bodyPr>
          <a:lstStyle/>
          <a:p>
            <a:r>
              <a:rPr lang="en-US" b="1" dirty="0"/>
              <a:t>Fourth</a:t>
            </a:r>
            <a:r>
              <a:rPr lang="en-US" dirty="0"/>
              <a:t>, we determined to adopt a celebratory attitude toward Our progress in EMR.  </a:t>
            </a:r>
          </a:p>
          <a:p>
            <a:pPr>
              <a:buNone/>
            </a:pPr>
            <a:r>
              <a:rPr lang="en-US" dirty="0"/>
              <a:t>	In May, 1999, my cofounding partner was lamenting that we were not crawling yet with our use of the EMR.  I agreed and asked him, “When your son first turned over in bed, did you lament that he could not walk, or did you celebrate this first milestone of muscular coordination of turning over in bed?”  He smiled and I said, “We may not be crawling yet, but we have started.  If in a year, we are doing only what we are currently doing, I will join your lamentation, but today I am celebrating that we have begun.” </a:t>
            </a:r>
          </a:p>
          <a:p>
            <a:r>
              <a:rPr lang="en-US" dirty="0"/>
              <a:t>These four seminal events have defined SETMA’s EMR pilgrimage and are the foundation of  our success. </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835034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 and Hope</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sz="2000" dirty="0"/>
              <a:t>Nevertheless, in the midst of health information technology innovation, we must never forget that the foundations of healthcare change are “trust” and “hope.” </a:t>
            </a:r>
          </a:p>
          <a:p>
            <a:endParaRPr lang="en-US" sz="2000" dirty="0"/>
          </a:p>
          <a:p>
            <a:pPr marL="0" indent="0" algn="ctr">
              <a:buNone/>
            </a:pPr>
            <a:r>
              <a:rPr lang="en-US" sz="2000" b="1" dirty="0">
                <a:solidFill>
                  <a:srgbClr val="FF0000"/>
                </a:solidFill>
              </a:rPr>
              <a:t>Without these, science is helpless!</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575154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SETMA’s Model of Care</a:t>
            </a:r>
          </a:p>
        </p:txBody>
      </p:sp>
      <p:sp>
        <p:nvSpPr>
          <p:cNvPr id="3" name="Content Placeholder 2"/>
          <p:cNvSpPr>
            <a:spLocks noGrp="1"/>
          </p:cNvSpPr>
          <p:nvPr>
            <p:ph idx="1"/>
          </p:nvPr>
        </p:nvSpPr>
        <p:spPr/>
        <p:txBody>
          <a:bodyPr>
            <a:normAutofit/>
          </a:bodyPr>
          <a:lstStyle/>
          <a:p>
            <a:pPr marL="0" indent="0">
              <a:buNone/>
            </a:pPr>
            <a:r>
              <a:rPr lang="en-US" dirty="0"/>
              <a:t>SETMA’s Redesign of Primary Healthcare n– SETMA’s Model of Care - - involved five steps:</a:t>
            </a:r>
          </a:p>
          <a:p>
            <a:endParaRPr lang="en-US" dirty="0"/>
          </a:p>
          <a:p>
            <a:pPr>
              <a:buFont typeface="+mj-lt"/>
              <a:buAutoNum type="arabicPeriod"/>
            </a:pPr>
            <a:r>
              <a:rPr lang="en-US" dirty="0"/>
              <a:t>Performance Tracking – one patient at a time</a:t>
            </a:r>
          </a:p>
          <a:p>
            <a:pPr>
              <a:buFont typeface="+mj-lt"/>
              <a:buAutoNum type="arabicPeriod"/>
            </a:pPr>
            <a:r>
              <a:rPr lang="en-US" dirty="0"/>
              <a:t>Performance Auditing – by panel or by population </a:t>
            </a:r>
          </a:p>
          <a:p>
            <a:pPr>
              <a:buFont typeface="+mj-lt"/>
              <a:buAutoNum type="arabicPeriod"/>
            </a:pPr>
            <a:r>
              <a:rPr lang="en-US" dirty="0"/>
              <a:t>Performance Analysis – statistical analysis</a:t>
            </a:r>
          </a:p>
          <a:p>
            <a:pPr>
              <a:buFont typeface="+mj-lt"/>
              <a:buAutoNum type="arabicPeriod"/>
            </a:pPr>
            <a:r>
              <a:rPr lang="en-US" dirty="0"/>
              <a:t>Performance Reporting – publicly by Provider Name  </a:t>
            </a:r>
            <a:r>
              <a:rPr lang="en-US" dirty="0">
                <a:hlinkClick r:id="rId2"/>
              </a:rPr>
              <a:t>www.jameslhollymd.com</a:t>
            </a:r>
            <a:endParaRPr lang="en-US" dirty="0"/>
          </a:p>
          <a:p>
            <a:pPr>
              <a:buFont typeface="+mj-lt"/>
              <a:buAutoNum type="arabicPeriod"/>
            </a:pPr>
            <a:r>
              <a:rPr lang="en-US" dirty="0"/>
              <a:t>Quality Assessment and Performance Improvement</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872290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Clusters &amp; Galaxies</a:t>
            </a:r>
          </a:p>
        </p:txBody>
      </p:sp>
      <p:pic>
        <p:nvPicPr>
          <p:cNvPr id="4" name="Content Placeholder 3"/>
          <p:cNvPicPr>
            <a:picLocks noGrp="1" noChangeAspect="1"/>
          </p:cNvPicPr>
          <p:nvPr>
            <p:ph idx="1"/>
          </p:nvPr>
        </p:nvPicPr>
        <p:blipFill>
          <a:blip r:embed="rId2"/>
          <a:stretch>
            <a:fillRect/>
          </a:stretch>
        </p:blipFill>
        <p:spPr>
          <a:xfrm>
            <a:off x="1814479" y="2398584"/>
            <a:ext cx="5714904" cy="4196966"/>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703853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Clusters &amp; Galaxies</a:t>
            </a:r>
          </a:p>
        </p:txBody>
      </p:sp>
      <p:pic>
        <p:nvPicPr>
          <p:cNvPr id="4" name="Content Placeholder 3"/>
          <p:cNvPicPr>
            <a:picLocks noGrp="1" noChangeAspect="1"/>
          </p:cNvPicPr>
          <p:nvPr>
            <p:ph idx="1"/>
          </p:nvPr>
        </p:nvPicPr>
        <p:blipFill>
          <a:blip r:embed="rId2"/>
          <a:stretch>
            <a:fillRect/>
          </a:stretch>
        </p:blipFill>
        <p:spPr>
          <a:xfrm>
            <a:off x="2031067" y="2448011"/>
            <a:ext cx="5178575" cy="4176768"/>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048104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Metrics</a:t>
            </a:r>
          </a:p>
        </p:txBody>
      </p:sp>
      <p:sp>
        <p:nvSpPr>
          <p:cNvPr id="3" name="Content Placeholder 2"/>
          <p:cNvSpPr>
            <a:spLocks noGrp="1"/>
          </p:cNvSpPr>
          <p:nvPr>
            <p:ph idx="1"/>
          </p:nvPr>
        </p:nvSpPr>
        <p:spPr/>
        <p:txBody>
          <a:bodyPr>
            <a:normAutofit fontScale="92500"/>
          </a:bodyPr>
          <a:lstStyle/>
          <a:p>
            <a:pPr marL="0" indent="0">
              <a:buNone/>
            </a:pPr>
            <a:r>
              <a:rPr lang="en-US" b="1" dirty="0"/>
              <a:t>Quality metrics not an end in themselves!</a:t>
            </a:r>
          </a:p>
          <a:p>
            <a:endParaRPr lang="en-US" dirty="0"/>
          </a:p>
          <a:p>
            <a:r>
              <a:rPr lang="en-US" dirty="0"/>
              <a:t>Optimal health at optimal cost is the goal of quality care.  Quality metrics are simply “sign posts along the way.” They give directions to health.</a:t>
            </a:r>
          </a:p>
          <a:p>
            <a:r>
              <a:rPr lang="en-US" dirty="0"/>
              <a:t>Metrics are like a healthcare “Global Positioning System”: it tells you where you are, where you want to be, and how to get from here to there.</a:t>
            </a:r>
          </a:p>
          <a:p>
            <a:r>
              <a:rPr lang="en-US" dirty="0"/>
              <a:t>Ultimately, the goal will be measured by the well being of patients, but the guide posts to that destination are given by the analysis of patient and population data.  </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86656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Metrics</a:t>
            </a:r>
          </a:p>
        </p:txBody>
      </p:sp>
      <p:sp>
        <p:nvSpPr>
          <p:cNvPr id="3" name="Content Placeholder 2"/>
          <p:cNvSpPr>
            <a:spLocks noGrp="1"/>
          </p:cNvSpPr>
          <p:nvPr>
            <p:ph idx="1"/>
          </p:nvPr>
        </p:nvSpPr>
        <p:spPr/>
        <p:txBody>
          <a:bodyPr>
            <a:normAutofit/>
          </a:bodyPr>
          <a:lstStyle/>
          <a:p>
            <a:r>
              <a:rPr lang="en-US" dirty="0"/>
              <a:t>The tracking of quality metrics should be incidental to the care patients are receiving and should not be the object of care.   Consequently, the design of the data aggregation in the care process must be as non-intrusive as possible.  Notwithstanding, the very act of collecting, aggregating and reporting data will tend to create an Hawthorne effect.  </a:t>
            </a:r>
          </a:p>
          <a:p>
            <a:r>
              <a:rPr lang="en-US" dirty="0"/>
              <a:t>Emphasis on the patient's health will overcome any distortion in care of the Hawthorne effect.</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432942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440" y="2226503"/>
            <a:ext cx="6629992" cy="2550877"/>
          </a:xfrm>
        </p:spPr>
        <p:txBody>
          <a:bodyPr/>
          <a:lstStyle/>
          <a:p>
            <a:r>
              <a:rPr lang="en-US" sz="3600" dirty="0"/>
              <a:t>EHR for the Patient and Provider</a:t>
            </a:r>
            <a:br>
              <a:rPr lang="en-US" sz="3600" dirty="0"/>
            </a:br>
            <a:br>
              <a:rPr lang="en-US" sz="3600" dirty="0"/>
            </a:br>
            <a:r>
              <a:rPr lang="en-US" sz="3600" i="1" dirty="0"/>
              <a:t>Norma Duncan, APRN, FNP</a:t>
            </a:r>
            <a:br>
              <a:rPr lang="en-US" sz="3600" i="1" dirty="0"/>
            </a:br>
            <a:r>
              <a:rPr lang="en-US" sz="3600" i="1" dirty="0"/>
              <a:t>James Holly, MD</a:t>
            </a:r>
            <a:br>
              <a:rPr lang="en-US" sz="3600" dirty="0"/>
            </a:br>
            <a:endParaRPr lang="en-US" sz="3600" dirty="0"/>
          </a:p>
        </p:txBody>
      </p:sp>
      <p:sp>
        <p:nvSpPr>
          <p:cNvPr id="3" name="Subtitle 2"/>
          <p:cNvSpPr>
            <a:spLocks noGrp="1"/>
          </p:cNvSpPr>
          <p:nvPr>
            <p:ph type="subTitle" idx="1"/>
          </p:nvPr>
        </p:nvSpPr>
        <p:spPr/>
        <p:txBody>
          <a:bodyPr>
            <a:normAutofit fontScale="85000" lnSpcReduction="10000"/>
          </a:bodyPr>
          <a:lstStyle/>
          <a:p>
            <a:pPr>
              <a:lnSpc>
                <a:spcPct val="120000"/>
              </a:lnSpc>
              <a:spcBef>
                <a:spcPts val="0"/>
              </a:spcBef>
            </a:pPr>
            <a:r>
              <a:rPr lang="en-US" dirty="0"/>
              <a:t>Thursday, July 10, 2014</a:t>
            </a:r>
          </a:p>
          <a:p>
            <a:pPr>
              <a:lnSpc>
                <a:spcPct val="120000"/>
              </a:lnSpc>
              <a:spcBef>
                <a:spcPts val="0"/>
              </a:spcBef>
            </a:pPr>
            <a:r>
              <a:rPr lang="en-US" dirty="0"/>
              <a:t>EDUCATIONAL SESSIONS  D6 – 2:30 PM - 4:00 PM</a:t>
            </a:r>
          </a:p>
          <a:p>
            <a:pPr>
              <a:lnSpc>
                <a:spcPct val="120000"/>
              </a:lnSpc>
              <a:spcBef>
                <a:spcPts val="0"/>
              </a:spcBef>
            </a:pPr>
            <a:r>
              <a:rPr lang="en-US" dirty="0"/>
              <a:t>1.5 CONTACT / CE HOURS</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53582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Auditing Provider Performance</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0691" y="2683032"/>
            <a:ext cx="7217720" cy="333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980254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II - Auditing Provider Performance</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2041" y="2316204"/>
            <a:ext cx="6308045" cy="418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83783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Reporting of Performance</a:t>
            </a:r>
          </a:p>
        </p:txBody>
      </p:sp>
      <p:pic>
        <p:nvPicPr>
          <p:cNvPr id="4" name="Content Placeholder 3"/>
          <p:cNvPicPr>
            <a:picLocks noGrp="1" noChangeAspect="1"/>
          </p:cNvPicPr>
          <p:nvPr>
            <p:ph idx="1"/>
          </p:nvPr>
        </p:nvPicPr>
        <p:blipFill>
          <a:blip r:embed="rId2"/>
          <a:stretch>
            <a:fillRect/>
          </a:stretch>
        </p:blipFill>
        <p:spPr>
          <a:xfrm>
            <a:off x="1743374" y="2324442"/>
            <a:ext cx="5588301" cy="4301041"/>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499320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IV - Public Reporting of Performance</a:t>
            </a:r>
          </a:p>
        </p:txBody>
      </p:sp>
      <p:pic>
        <p:nvPicPr>
          <p:cNvPr id="4" name="Content Placeholder 3"/>
          <p:cNvPicPr>
            <a:picLocks noGrp="1" noChangeAspect="1"/>
          </p:cNvPicPr>
          <p:nvPr>
            <p:ph idx="1"/>
          </p:nvPr>
        </p:nvPicPr>
        <p:blipFill>
          <a:blip r:embed="rId2"/>
          <a:stretch>
            <a:fillRect/>
          </a:stretch>
        </p:blipFill>
        <p:spPr>
          <a:xfrm>
            <a:off x="1514967" y="2209111"/>
            <a:ext cx="6137984" cy="4564641"/>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215522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Assessment &amp; </a:t>
            </a:r>
            <a:br>
              <a:rPr lang="en-US" dirty="0"/>
            </a:br>
            <a:r>
              <a:rPr lang="en-US" dirty="0"/>
              <a:t>Performance Improvement</a:t>
            </a:r>
          </a:p>
        </p:txBody>
      </p:sp>
      <p:sp>
        <p:nvSpPr>
          <p:cNvPr id="3" name="Content Placeholder 2"/>
          <p:cNvSpPr>
            <a:spLocks noGrp="1"/>
          </p:cNvSpPr>
          <p:nvPr>
            <p:ph idx="1"/>
          </p:nvPr>
        </p:nvSpPr>
        <p:spPr/>
        <p:txBody>
          <a:bodyPr/>
          <a:lstStyle/>
          <a:p>
            <a:r>
              <a:rPr lang="en-US" dirty="0"/>
              <a:t>Quality Assessment and Performance Improvement (QAPI) is SETMA’s roadmap for the future.  With data in hand,  we can begin to use the outcomes to design quality initiatives for our future.</a:t>
            </a:r>
          </a:p>
          <a:p>
            <a:r>
              <a:rPr lang="en-US" dirty="0"/>
              <a:t>We can analyze our data to identify disparities in care between</a:t>
            </a:r>
          </a:p>
          <a:p>
            <a:pPr lvl="1"/>
            <a:r>
              <a:rPr lang="en-US" dirty="0"/>
              <a:t>Ethnicities</a:t>
            </a:r>
          </a:p>
          <a:p>
            <a:pPr lvl="1"/>
            <a:r>
              <a:rPr lang="en-US" dirty="0"/>
              <a:t>Socio-Economic Groups</a:t>
            </a:r>
          </a:p>
          <a:p>
            <a:pPr lvl="1"/>
            <a:r>
              <a:rPr lang="en-US" dirty="0"/>
              <a:t>Age Groups</a:t>
            </a:r>
          </a:p>
          <a:p>
            <a:pPr lvl="1"/>
            <a:r>
              <a:rPr lang="en-US" dirty="0"/>
              <a:t>Genders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464235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Assessment &amp; </a:t>
            </a:r>
            <a:br>
              <a:rPr lang="en-US" dirty="0"/>
            </a:br>
            <a:r>
              <a:rPr lang="en-US" dirty="0"/>
              <a:t>Performance Improvement</a:t>
            </a:r>
          </a:p>
        </p:txBody>
      </p:sp>
      <p:pic>
        <p:nvPicPr>
          <p:cNvPr id="4" name="Picture 3"/>
          <p:cNvPicPr>
            <a:picLocks noChangeAspect="1"/>
          </p:cNvPicPr>
          <p:nvPr/>
        </p:nvPicPr>
        <p:blipFill>
          <a:blip r:embed="rId2"/>
          <a:stretch>
            <a:fillRect/>
          </a:stretch>
        </p:blipFill>
        <p:spPr>
          <a:xfrm>
            <a:off x="568462" y="2310297"/>
            <a:ext cx="8114220" cy="1403726"/>
          </a:xfrm>
          <a:prstGeom prst="rect">
            <a:avLst/>
          </a:prstGeom>
        </p:spPr>
      </p:pic>
      <p:pic>
        <p:nvPicPr>
          <p:cNvPr id="5" name="Picture 4"/>
          <p:cNvPicPr>
            <a:picLocks noChangeAspect="1"/>
          </p:cNvPicPr>
          <p:nvPr/>
        </p:nvPicPr>
        <p:blipFill>
          <a:blip r:embed="rId3"/>
          <a:stretch>
            <a:fillRect/>
          </a:stretch>
        </p:blipFill>
        <p:spPr>
          <a:xfrm>
            <a:off x="642550" y="4000858"/>
            <a:ext cx="4492921" cy="2617236"/>
          </a:xfrm>
          <a:prstGeom prst="rect">
            <a:avLst/>
          </a:prstGeom>
        </p:spPr>
      </p:pic>
      <p:pic>
        <p:nvPicPr>
          <p:cNvPr id="6" name="Picture 5"/>
          <p:cNvPicPr>
            <a:picLocks noChangeAspect="1"/>
          </p:cNvPicPr>
          <p:nvPr/>
        </p:nvPicPr>
        <p:blipFill>
          <a:blip r:embed="rId4"/>
          <a:stretch>
            <a:fillRect/>
          </a:stretch>
        </p:blipFill>
        <p:spPr>
          <a:xfrm>
            <a:off x="5341200" y="4000858"/>
            <a:ext cx="3540468" cy="2617236"/>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054692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Medical Home Helps You</a:t>
            </a:r>
          </a:p>
        </p:txBody>
      </p:sp>
      <p:sp>
        <p:nvSpPr>
          <p:cNvPr id="3" name="Content Placeholder 2"/>
          <p:cNvSpPr>
            <a:spLocks noGrp="1"/>
          </p:cNvSpPr>
          <p:nvPr>
            <p:ph idx="1"/>
          </p:nvPr>
        </p:nvSpPr>
        <p:spPr/>
        <p:txBody>
          <a:bodyPr/>
          <a:lstStyle/>
          <a:p>
            <a:pPr marL="0" indent="0" algn="ctr">
              <a:buNone/>
            </a:pPr>
            <a:r>
              <a:rPr lang="en-US" b="1" dirty="0"/>
              <a:t>It prepares you for the future by helping you recapture the best of the past.</a:t>
            </a:r>
          </a:p>
          <a:p>
            <a:endParaRPr lang="en-US" dirty="0"/>
          </a:p>
          <a:p>
            <a:r>
              <a:rPr lang="en-US" dirty="0"/>
              <a:t>The foundations of health care are trust and hope.  </a:t>
            </a:r>
          </a:p>
          <a:p>
            <a:r>
              <a:rPr lang="en-US" dirty="0"/>
              <a:t>Today, patients have more trust in technology than in their healthcare provider.</a:t>
            </a:r>
          </a:p>
          <a:p>
            <a:r>
              <a:rPr lang="en-US" dirty="0"/>
              <a:t>PC-MH helps you engage the patient as a part of their healthcare team and helps them take charge of their own care with the trust and hope that “making a change will make a difference.”</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991467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Medical Home Helps You</a:t>
            </a:r>
          </a:p>
        </p:txBody>
      </p:sp>
      <p:sp>
        <p:nvSpPr>
          <p:cNvPr id="3" name="Content Placeholder 2"/>
          <p:cNvSpPr>
            <a:spLocks noGrp="1"/>
          </p:cNvSpPr>
          <p:nvPr>
            <p:ph idx="1"/>
          </p:nvPr>
        </p:nvSpPr>
        <p:spPr/>
        <p:txBody>
          <a:bodyPr/>
          <a:lstStyle/>
          <a:p>
            <a:r>
              <a:rPr lang="en-US" dirty="0"/>
              <a:t>You are the healthcare generation which is bridging the health science revolution with health delivery transformation. </a:t>
            </a:r>
            <a:r>
              <a:rPr lang="en-US" b="1" dirty="0"/>
              <a:t>Medical Home is the substance, structure and support of that bridge.</a:t>
            </a:r>
          </a:p>
          <a:p>
            <a:endParaRPr lang="en-US" dirty="0"/>
          </a:p>
          <a:p>
            <a:r>
              <a:rPr lang="en-US" dirty="0"/>
              <a:t>Future generations of healthcare providers will not experience the quality chasm which has motivated the Medical Home movement and they will not see a “bridge,” only a continuum of care.</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910125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PC-MH Poster Child</a:t>
            </a:r>
          </a:p>
        </p:txBody>
      </p:sp>
      <p:sp>
        <p:nvSpPr>
          <p:cNvPr id="3" name="Content Placeholder 2"/>
          <p:cNvSpPr>
            <a:spLocks noGrp="1"/>
          </p:cNvSpPr>
          <p:nvPr>
            <p:ph idx="1"/>
          </p:nvPr>
        </p:nvSpPr>
        <p:spPr/>
        <p:txBody>
          <a:bodyPr>
            <a:normAutofit fontScale="92500" lnSpcReduction="20000"/>
          </a:bodyPr>
          <a:lstStyle/>
          <a:p>
            <a:r>
              <a:rPr lang="en-US" b="1" dirty="0"/>
              <a:t>It allows you to envision a future of your own creation in healthcare. </a:t>
            </a:r>
          </a:p>
          <a:p>
            <a:r>
              <a:rPr lang="en-US" dirty="0"/>
              <a:t>One patient who came to the clinic was angry &amp; depressed.  He left the clinic with The SETMA Foundation buying all of his medications, giving him a gas card to get to our ADA certified DSME program, the fees waived for the classes, help in applying for disability, and an appointment to an experimental program for preserving the eyesight of patients with diabetes.  He returned in six weeks with something we could not prescribe. He had hope and joy.  By the way, his diabetes was to goal for the first time in years.  </a:t>
            </a:r>
          </a:p>
          <a:p>
            <a:r>
              <a:rPr lang="en-US" b="1" dirty="0"/>
              <a:t>This is PCMH and it is humanitarianism. They may be the same thing.</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1680308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Coordination Referral</a:t>
            </a:r>
          </a:p>
        </p:txBody>
      </p:sp>
      <p:pic>
        <p:nvPicPr>
          <p:cNvPr id="6" name="Picture 5"/>
          <p:cNvPicPr>
            <a:picLocks noChangeAspect="1"/>
          </p:cNvPicPr>
          <p:nvPr/>
        </p:nvPicPr>
        <p:blipFill>
          <a:blip r:embed="rId2"/>
          <a:stretch>
            <a:fillRect/>
          </a:stretch>
        </p:blipFill>
        <p:spPr>
          <a:xfrm>
            <a:off x="1310274" y="2318966"/>
            <a:ext cx="6554560" cy="3908839"/>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995420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New Members to the Team</a:t>
            </a:r>
          </a:p>
        </p:txBody>
      </p:sp>
      <p:sp>
        <p:nvSpPr>
          <p:cNvPr id="3" name="Content Placeholder 2"/>
          <p:cNvSpPr>
            <a:spLocks noGrp="1"/>
          </p:cNvSpPr>
          <p:nvPr>
            <p:ph idx="1"/>
          </p:nvPr>
        </p:nvSpPr>
        <p:spPr>
          <a:xfrm>
            <a:off x="864382" y="2489199"/>
            <a:ext cx="6345260" cy="4137231"/>
          </a:xfrm>
        </p:spPr>
        <p:txBody>
          <a:bodyPr>
            <a:normAutofit lnSpcReduction="10000"/>
          </a:bodyPr>
          <a:lstStyle/>
          <a:p>
            <a:r>
              <a:rPr lang="en-US" b="1" dirty="0"/>
              <a:t>Before SETMA learned of the power and necessity of EHR, we discovered the necessity of a team approach to 21st Century medicine.</a:t>
            </a:r>
          </a:p>
          <a:p>
            <a:endParaRPr lang="en-US" dirty="0"/>
          </a:p>
          <a:p>
            <a:r>
              <a:rPr lang="en-US" dirty="0"/>
              <a:t>In June of 1996, SETMA invited a CFNP to joint our provider staff. </a:t>
            </a:r>
          </a:p>
          <a:p>
            <a:r>
              <a:rPr lang="en-US" dirty="0"/>
              <a:t>Two days later, a seminal event:  the broken vial of blood.</a:t>
            </a:r>
          </a:p>
          <a:p>
            <a:r>
              <a:rPr lang="en-US" dirty="0"/>
              <a:t>January 4, 1998 Mrs. Norma Duncan joined SETMA.</a:t>
            </a:r>
          </a:p>
          <a:p>
            <a:r>
              <a:rPr lang="en-US" dirty="0"/>
              <a:t>Today, SETMA has fourteen NP colleagues and is negotiating with others.</a:t>
            </a:r>
          </a:p>
          <a:p>
            <a:r>
              <a:rPr lang="en-US" dirty="0"/>
              <a:t>In 2000,  one NP said of SETMA’s  CEO, “You’re almost good enough to be a nurse practitioner.”</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146991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Coordination Referral</a:t>
            </a:r>
          </a:p>
        </p:txBody>
      </p:sp>
      <p:pic>
        <p:nvPicPr>
          <p:cNvPr id="4" name="Content Placeholder 3"/>
          <p:cNvPicPr>
            <a:picLocks noGrp="1" noChangeAspect="1"/>
          </p:cNvPicPr>
          <p:nvPr>
            <p:ph idx="1"/>
          </p:nvPr>
        </p:nvPicPr>
        <p:blipFill>
          <a:blip r:embed="rId2"/>
          <a:stretch>
            <a:fillRect/>
          </a:stretch>
        </p:blipFill>
        <p:spPr>
          <a:xfrm>
            <a:off x="1922467" y="2489199"/>
            <a:ext cx="5162073" cy="3997983"/>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511198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Baton</a:t>
            </a:r>
          </a:p>
        </p:txBody>
      </p:sp>
      <p:sp>
        <p:nvSpPr>
          <p:cNvPr id="3" name="Content Placeholder 2"/>
          <p:cNvSpPr>
            <a:spLocks noGrp="1"/>
          </p:cNvSpPr>
          <p:nvPr>
            <p:ph idx="1"/>
          </p:nvPr>
        </p:nvSpPr>
        <p:spPr>
          <a:xfrm>
            <a:off x="938523" y="2489200"/>
            <a:ext cx="2603747" cy="3530600"/>
          </a:xfrm>
        </p:spPr>
        <p:txBody>
          <a:bodyPr/>
          <a:lstStyle/>
          <a:p>
            <a:pPr marL="0" indent="0">
              <a:buNone/>
            </a:pPr>
            <a:r>
              <a:rPr lang="en-US" dirty="0"/>
              <a:t>The following picture is a portrayal of the “plan of care and treatment plan” which is like the “baton” in a relay race.</a:t>
            </a:r>
          </a:p>
          <a:p>
            <a:endParaRPr lang="en-US" dirty="0"/>
          </a:p>
          <a:p>
            <a:endParaRPr lang="en-US" dirty="0"/>
          </a:p>
        </p:txBody>
      </p:sp>
      <p:pic>
        <p:nvPicPr>
          <p:cNvPr id="4" name="Picture 1" descr="2010-12-20_102357.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847073" y="2252468"/>
            <a:ext cx="5041556" cy="448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4107234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Baton</a:t>
            </a:r>
          </a:p>
        </p:txBody>
      </p:sp>
      <p:sp>
        <p:nvSpPr>
          <p:cNvPr id="3" name="Content Placeholder 2"/>
          <p:cNvSpPr>
            <a:spLocks noGrp="1"/>
          </p:cNvSpPr>
          <p:nvPr>
            <p:ph idx="1"/>
          </p:nvPr>
        </p:nvSpPr>
        <p:spPr/>
        <p:txBody>
          <a:bodyPr/>
          <a:lstStyle/>
          <a:p>
            <a:r>
              <a:rPr lang="en-US" dirty="0"/>
              <a:t>“The Baton” is the instrument through which responsibility for a patient’s health care is transferred to the patient or family.  Framed copies of this picture hang in the public areas of all SETMA clinics and a poster of it hangs in every examination room.   The poster declares:</a:t>
            </a:r>
          </a:p>
          <a:p>
            <a:endParaRPr lang="en-US" dirty="0"/>
          </a:p>
          <a:p>
            <a:pPr marL="0" indent="0" algn="ctr">
              <a:buNone/>
            </a:pPr>
            <a:r>
              <a:rPr lang="en-US" b="1" dirty="0"/>
              <a:t>Firmly in the provider’s hand --The baton -- the care and treatment plan Must be confidently and securely grasped by the patient, If change is to make a difference 8,760 hours a year.</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2829319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Baton</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The poster illustrates:</a:t>
            </a:r>
          </a:p>
          <a:p>
            <a:pPr>
              <a:buFont typeface="+mj-lt"/>
              <a:buAutoNum type="arabicPeriod"/>
            </a:pPr>
            <a:r>
              <a:rPr lang="en-US" dirty="0"/>
              <a:t>That the healthcare-team relationship, which exists between the patient and the healthcare provider, is key to the success of the outcome of quality healthcare.</a:t>
            </a:r>
          </a:p>
          <a:p>
            <a:pPr>
              <a:buFont typeface="+mj-lt"/>
              <a:buAutoNum type="arabicPeriod"/>
            </a:pPr>
            <a:r>
              <a:rPr lang="en-US" dirty="0"/>
              <a:t>That the plan of care and treatment plan, the “baton,” is the engine through which the knowledge and power of the healthcare team is transmitted and sustained.</a:t>
            </a:r>
          </a:p>
          <a:p>
            <a:pPr>
              <a:buFont typeface="+mj-lt"/>
              <a:buAutoNum type="arabicPeriod"/>
            </a:pPr>
            <a:r>
              <a:rPr lang="en-US" dirty="0"/>
              <a:t>That the means of transfer of the “baton,” which has been developed by the healthcare team,  is a coordinated effort between the provider and the patient.</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1297122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Baton</a:t>
            </a:r>
          </a:p>
        </p:txBody>
      </p:sp>
      <p:sp>
        <p:nvSpPr>
          <p:cNvPr id="3" name="Content Placeholder 2"/>
          <p:cNvSpPr>
            <a:spLocks noGrp="1"/>
          </p:cNvSpPr>
          <p:nvPr>
            <p:ph idx="1"/>
          </p:nvPr>
        </p:nvSpPr>
        <p:spPr/>
        <p:txBody>
          <a:bodyPr/>
          <a:lstStyle/>
          <a:p>
            <a:endParaRPr lang="en-US" dirty="0"/>
          </a:p>
          <a:p>
            <a:pPr>
              <a:buFont typeface="+mj-lt"/>
              <a:buAutoNum type="arabicPeriod" startAt="4"/>
            </a:pPr>
            <a:r>
              <a:rPr lang="en-US" dirty="0"/>
              <a:t>That typically the healthcare provider knows and understands the patient’s healthcare plan of care and the treatment plan, but without its transfer to the patient, the provider’s knowledge is useless to the patient.</a:t>
            </a:r>
          </a:p>
          <a:p>
            <a:pPr>
              <a:buFont typeface="+mj-lt"/>
              <a:buAutoNum type="arabicPeriod" startAt="4"/>
            </a:pPr>
            <a:endParaRPr lang="en-US" dirty="0"/>
          </a:p>
          <a:p>
            <a:pPr>
              <a:buFont typeface="+mj-lt"/>
              <a:buAutoNum type="arabicPeriod" startAt="4"/>
            </a:pPr>
            <a:r>
              <a:rPr lang="en-US" dirty="0"/>
              <a:t>That the imperative for the plan – the “baton” – is that it must be transferred from the provider to the patient, if change in the life of the patient is going to make a difference in the patient’s health.</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4145746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Baton</a:t>
            </a:r>
          </a:p>
        </p:txBody>
      </p:sp>
      <p:sp>
        <p:nvSpPr>
          <p:cNvPr id="3" name="Content Placeholder 2"/>
          <p:cNvSpPr>
            <a:spLocks noGrp="1"/>
          </p:cNvSpPr>
          <p:nvPr>
            <p:ph idx="1"/>
          </p:nvPr>
        </p:nvSpPr>
        <p:spPr/>
        <p:txBody>
          <a:bodyPr/>
          <a:lstStyle/>
          <a:p>
            <a:endParaRPr lang="en-US" dirty="0"/>
          </a:p>
          <a:p>
            <a:pPr>
              <a:buFont typeface="+mj-lt"/>
              <a:buAutoNum type="arabicPeriod" startAt="6"/>
            </a:pPr>
            <a:r>
              <a:rPr lang="en-US" dirty="0"/>
              <a:t>That this transfer requires that the patient “grasps” the “baton,” i.e., that the patient accepts, receives, understands and comprehends the plan, and that the patient is equipped and empowered to carry out the plan successfully.</a:t>
            </a:r>
          </a:p>
          <a:p>
            <a:pPr>
              <a:buFont typeface="+mj-lt"/>
              <a:buAutoNum type="arabicPeriod" startAt="6"/>
            </a:pPr>
            <a:endParaRPr lang="en-US" dirty="0"/>
          </a:p>
          <a:p>
            <a:pPr>
              <a:buFont typeface="+mj-lt"/>
              <a:buAutoNum type="arabicPeriod" startAt="6"/>
            </a:pPr>
            <a:r>
              <a:rPr lang="en-US" dirty="0"/>
              <a:t>That the patient knows that of the 8,760 hours in the year, he/she will be responsible for “carrying the baton,” longer and better than any other member of the healthcare team.</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1843903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Baton</a:t>
            </a:r>
          </a:p>
        </p:txBody>
      </p:sp>
      <p:sp>
        <p:nvSpPr>
          <p:cNvPr id="3" name="Content Placeholder 2"/>
          <p:cNvSpPr>
            <a:spLocks noGrp="1"/>
          </p:cNvSpPr>
          <p:nvPr>
            <p:ph idx="1"/>
          </p:nvPr>
        </p:nvSpPr>
        <p:spPr/>
        <p:txBody>
          <a:bodyPr/>
          <a:lstStyle/>
          <a:p>
            <a:r>
              <a:rPr lang="en-US" dirty="0">
                <a:hlinkClick r:id="rId2"/>
              </a:rPr>
              <a:t>http://www.jameslhollymd.com/Presentations/patient-engagement-primary-care-physician</a:t>
            </a:r>
            <a:endParaRPr lang="en-US" dirty="0"/>
          </a:p>
          <a:p>
            <a:pPr>
              <a:buNone/>
            </a:pPr>
            <a:r>
              <a:rPr lang="en-US" dirty="0"/>
              <a:t>	</a:t>
            </a:r>
          </a:p>
          <a:p>
            <a:pPr>
              <a:buNone/>
            </a:pPr>
            <a:r>
              <a:rPr lang="en-US" dirty="0"/>
              <a:t>	The activation and engagement document is the “baton,”  Whether created at the end o f the hospital stay, the office encounter, the emergency department visit, it is the document through which responsibility for the patient's care is transferred from the  provider to the patient.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Baton Video</a:t>
            </a:r>
          </a:p>
        </p:txBody>
      </p:sp>
      <p:sp>
        <p:nvSpPr>
          <p:cNvPr id="3" name="Content Placeholder 2"/>
          <p:cNvSpPr>
            <a:spLocks noGrp="1"/>
          </p:cNvSpPr>
          <p:nvPr>
            <p:ph idx="1"/>
          </p:nvPr>
        </p:nvSpPr>
        <p:spPr/>
        <p:txBody>
          <a:bodyPr/>
          <a:lstStyle/>
          <a:p>
            <a:r>
              <a:rPr lang="en-US" dirty="0">
                <a:hlinkClick r:id="rId2"/>
              </a:rPr>
              <a:t>http://www.youtube.com/watch?v=_jfOz0BPh_E</a:t>
            </a:r>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283354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SETMA’s Care Transitions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SETMA’s Care Transition involves:	</a:t>
            </a:r>
          </a:p>
          <a:p>
            <a:pPr>
              <a:buFont typeface="+mj-lt"/>
              <a:buAutoNum type="arabicPeriod"/>
            </a:pPr>
            <a:r>
              <a:rPr lang="en-US" dirty="0"/>
              <a:t>Evaluation at admission – transition issues: “lives alone,” barriers, DME, residential care, medication reconciliation, or other needs</a:t>
            </a:r>
          </a:p>
          <a:p>
            <a:pPr>
              <a:buFont typeface="+mj-lt"/>
              <a:buAutoNum type="arabicPeriod"/>
            </a:pPr>
            <a:r>
              <a:rPr lang="en-US" dirty="0"/>
              <a:t>Fulfillment of  PCPI Care Transitions Quality Metric Set </a:t>
            </a:r>
          </a:p>
          <a:p>
            <a:pPr>
              <a:buFont typeface="+mj-lt"/>
              <a:buAutoNum type="arabicPeriod"/>
            </a:pPr>
            <a:r>
              <a:rPr lang="en-US" dirty="0"/>
              <a:t>Hospital Care Summary and Post Hospital Plan of Care and Treatment Plan at discharge</a:t>
            </a:r>
          </a:p>
          <a:p>
            <a:pPr>
              <a:buFont typeface="+mj-lt"/>
              <a:buAutoNum type="arabicPeriod"/>
            </a:pPr>
            <a:r>
              <a:rPr lang="en-US" dirty="0"/>
              <a:t>Post Hospital Follow-up Coaching – a 12-30 minute call made by members of SETMA’s Care Coordination Department and additional support</a:t>
            </a:r>
          </a:p>
          <a:p>
            <a:pPr>
              <a:buFont typeface="+mj-lt"/>
              <a:buAutoNum type="arabicPeriod"/>
            </a:pPr>
            <a:r>
              <a:rPr lang="en-US" dirty="0"/>
              <a:t>Follow-up visit with primary provider within in  2-4 days, which is the last critical step in Care Transitions</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2037522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Evaluation At Admission</a:t>
            </a:r>
          </a:p>
        </p:txBody>
      </p:sp>
      <p:sp>
        <p:nvSpPr>
          <p:cNvPr id="3" name="Content Placeholder 2"/>
          <p:cNvSpPr>
            <a:spLocks noGrp="1"/>
          </p:cNvSpPr>
          <p:nvPr>
            <p:ph idx="1"/>
          </p:nvPr>
        </p:nvSpPr>
        <p:spPr/>
        <p:txBody>
          <a:bodyPr>
            <a:normAutofit fontScale="85000" lnSpcReduction="20000"/>
          </a:bodyPr>
          <a:lstStyle/>
          <a:p>
            <a:r>
              <a:rPr lang="en-US" dirty="0"/>
              <a:t>Barriers to Care including support requirements </a:t>
            </a:r>
          </a:p>
          <a:p>
            <a:r>
              <a:rPr lang="en-US" b="1" dirty="0"/>
              <a:t>Does the patient live alone? </a:t>
            </a:r>
            <a:r>
              <a:rPr lang="en-US" dirty="0"/>
              <a:t>(ICD-9 V603; ICD-10 Z602; SNOMED “Lives Alone – No Help Available”) </a:t>
            </a:r>
          </a:p>
          <a:p>
            <a:r>
              <a:rPr lang="en-US" dirty="0"/>
              <a:t>Activities of Daily Living – is the patient safe to live independently </a:t>
            </a:r>
          </a:p>
          <a:p>
            <a:r>
              <a:rPr lang="en-US" b="1" dirty="0"/>
              <a:t>Hospital Plan of Care</a:t>
            </a:r>
            <a:r>
              <a:rPr lang="en-US" dirty="0"/>
              <a:t> - a document given to patient/family at admission - includes potential for re-hospitalization, estimated length of stay, why hospitalized, expected length of hospitalization, procedures and tests planned, contact information for how to call hospital-team members.</a:t>
            </a:r>
          </a:p>
          <a:p>
            <a:r>
              <a:rPr lang="en-US" dirty="0"/>
              <a:t>Establishes communication with all who are involved in patient's care:  attending, nursing staff, hospital service team, family.</a:t>
            </a:r>
          </a:p>
          <a:p>
            <a:r>
              <a:rPr lang="en-US" dirty="0"/>
              <a:t>Links ambulatory patient activation to inpatient activation.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1764202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 and the EHR</a:t>
            </a:r>
          </a:p>
        </p:txBody>
      </p:sp>
      <p:sp>
        <p:nvSpPr>
          <p:cNvPr id="3" name="Content Placeholder 2"/>
          <p:cNvSpPr>
            <a:spLocks noGrp="1"/>
          </p:cNvSpPr>
          <p:nvPr>
            <p:ph idx="1"/>
          </p:nvPr>
        </p:nvSpPr>
        <p:spPr/>
        <p:txBody>
          <a:bodyPr>
            <a:normAutofit fontScale="92500" lnSpcReduction="20000"/>
          </a:bodyPr>
          <a:lstStyle/>
          <a:p>
            <a:r>
              <a:rPr lang="en-US" dirty="0"/>
              <a:t>In October, 1997, SETMA determined to purchase an EHR.  </a:t>
            </a:r>
          </a:p>
          <a:p>
            <a:endParaRPr lang="en-US" dirty="0"/>
          </a:p>
          <a:p>
            <a:r>
              <a:rPr lang="en-US" dirty="0"/>
              <a:t>On March 30, 1998, we signed our first check for $675,000 which started our journey in electronics.</a:t>
            </a:r>
          </a:p>
          <a:p>
            <a:endParaRPr lang="en-US" dirty="0"/>
          </a:p>
          <a:p>
            <a:r>
              <a:rPr lang="en-US" dirty="0"/>
              <a:t>On January 26, 1999, we began using our EHR.</a:t>
            </a:r>
          </a:p>
          <a:p>
            <a:endParaRPr lang="en-US" dirty="0"/>
          </a:p>
          <a:p>
            <a:r>
              <a:rPr lang="en-US" dirty="0"/>
              <a:t>On January 29, 1999 all patients were seen in the EHR.</a:t>
            </a:r>
          </a:p>
          <a:p>
            <a:endParaRPr lang="en-US" dirty="0"/>
          </a:p>
          <a:p>
            <a:r>
              <a:rPr lang="en-US" dirty="0"/>
              <a:t>On May 5, 1999, our world changed.</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980801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Fulfillment of Quality Metric Sets</a:t>
            </a:r>
          </a:p>
        </p:txBody>
      </p:sp>
      <p:sp>
        <p:nvSpPr>
          <p:cNvPr id="3" name="Content Placeholder 2"/>
          <p:cNvSpPr>
            <a:spLocks noGrp="1"/>
          </p:cNvSpPr>
          <p:nvPr>
            <p:ph idx="1"/>
          </p:nvPr>
        </p:nvSpPr>
        <p:spPr/>
        <p:txBody>
          <a:bodyPr>
            <a:normAutofit fontScale="92500" lnSpcReduction="20000"/>
          </a:bodyPr>
          <a:lstStyle/>
          <a:p>
            <a:r>
              <a:rPr lang="en-US" dirty="0"/>
              <a:t>SETMA has completed “Discharge Summaries “ in  ambulatory EMR since the year 2000.</a:t>
            </a:r>
          </a:p>
          <a:p>
            <a:r>
              <a:rPr lang="en-US" dirty="0"/>
              <a:t>June, 2009, PCPI published Transitions of Care Quality Metric Set </a:t>
            </a:r>
          </a:p>
          <a:p>
            <a:r>
              <a:rPr lang="en-US" dirty="0"/>
              <a:t>SETMA adopted PCPI Measurement Set immediately</a:t>
            </a:r>
          </a:p>
          <a:p>
            <a:pPr lvl="1"/>
            <a:r>
              <a:rPr lang="en-US" u="sng" dirty="0"/>
              <a:t>SETMA’s Quality Metrics Philosophy</a:t>
            </a:r>
          </a:p>
          <a:p>
            <a:pPr lvl="1"/>
            <a:r>
              <a:rPr lang="en-US" u="sng" dirty="0"/>
              <a:t>The Limitations of Quality Metrics</a:t>
            </a:r>
          </a:p>
          <a:p>
            <a:r>
              <a:rPr lang="en-US" dirty="0"/>
              <a:t>SETMA began Public reporting by provider name at </a:t>
            </a:r>
            <a:r>
              <a:rPr lang="en-US" dirty="0">
                <a:hlinkClick r:id="rId2"/>
              </a:rPr>
              <a:t>www.jameslhollymd.com</a:t>
            </a:r>
            <a:r>
              <a:rPr lang="en-US" dirty="0"/>
              <a:t> of performance on quality metric sets for 2009-First Quarter 2013.</a:t>
            </a:r>
          </a:p>
          <a:p>
            <a:r>
              <a:rPr lang="en-US" dirty="0"/>
              <a:t>In 2011 completed research project with AMA to determine if SETMA’s fulfillment of measures is valid.  The answer?  “Yes.”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4198229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Transition Audit</a:t>
            </a:r>
          </a:p>
        </p:txBody>
      </p:sp>
      <p:pic>
        <p:nvPicPr>
          <p:cNvPr id="5" name="Content Placeholder 4"/>
          <p:cNvPicPr>
            <a:picLocks noGrp="1" noChangeAspect="1"/>
          </p:cNvPicPr>
          <p:nvPr>
            <p:ph idx="1"/>
          </p:nvPr>
        </p:nvPicPr>
        <p:blipFill>
          <a:blip r:embed="rId2"/>
          <a:stretch>
            <a:fillRect/>
          </a:stretch>
        </p:blipFill>
        <p:spPr>
          <a:xfrm>
            <a:off x="4298535" y="2335375"/>
            <a:ext cx="4563453" cy="4392889"/>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41</a:t>
            </a:fld>
            <a:endParaRPr lang="en-US" dirty="0"/>
          </a:p>
        </p:txBody>
      </p:sp>
      <p:sp>
        <p:nvSpPr>
          <p:cNvPr id="6" name="TextBox 5"/>
          <p:cNvSpPr txBox="1"/>
          <p:nvPr/>
        </p:nvSpPr>
        <p:spPr>
          <a:xfrm>
            <a:off x="581114" y="2358639"/>
            <a:ext cx="3597779" cy="3970318"/>
          </a:xfrm>
          <a:prstGeom prst="rect">
            <a:avLst/>
          </a:prstGeom>
          <a:noFill/>
        </p:spPr>
        <p:txBody>
          <a:bodyPr wrap="square" rtlCol="0">
            <a:spAutoFit/>
          </a:bodyPr>
          <a:lstStyle/>
          <a:p>
            <a:r>
              <a:rPr lang="en-US" dirty="0"/>
              <a:t>The PCPI Measurement Set involves 14 actions which are audited.  SETMA’s deployment is such that if at the end of the documentation of the Hospital Care Summary, any of the metrics not met (appear in red), the “Click to Update/review” button can be depressed. This will take the provider to the point in the document where that element should be documented. </a:t>
            </a:r>
          </a:p>
        </p:txBody>
      </p:sp>
    </p:spTree>
    <p:extLst>
      <p:ext uri="{BB962C8B-B14F-4D97-AF65-F5344CB8AC3E}">
        <p14:creationId xmlns:p14="http://schemas.microsoft.com/office/powerpoint/2010/main" val="3017685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Transition Audit</a:t>
            </a:r>
          </a:p>
        </p:txBody>
      </p:sp>
      <p:sp>
        <p:nvSpPr>
          <p:cNvPr id="3" name="Content Placeholder 2"/>
          <p:cNvSpPr>
            <a:spLocks noGrp="1"/>
          </p:cNvSpPr>
          <p:nvPr>
            <p:ph idx="1"/>
          </p:nvPr>
        </p:nvSpPr>
        <p:spPr>
          <a:xfrm>
            <a:off x="864382" y="4631822"/>
            <a:ext cx="6345260" cy="1635807"/>
          </a:xfrm>
        </p:spPr>
        <p:txBody>
          <a:bodyPr/>
          <a:lstStyle/>
          <a:p>
            <a:r>
              <a:rPr lang="en-US" dirty="0"/>
              <a:t>The PCPI Measurement Set also involves 4 actions which must be completed.  These actions are documented by the provider who completes the Hospital Care Summary by entering his/her name and the time and date of completion.</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42</a:t>
            </a:fld>
            <a:endParaRPr lang="en-US" dirty="0"/>
          </a:p>
        </p:txBody>
      </p:sp>
      <p:pic>
        <p:nvPicPr>
          <p:cNvPr id="5" name="Picture 4"/>
          <p:cNvPicPr>
            <a:picLocks noChangeAspect="1"/>
          </p:cNvPicPr>
          <p:nvPr/>
        </p:nvPicPr>
        <p:blipFill>
          <a:blip r:embed="rId2"/>
          <a:stretch>
            <a:fillRect/>
          </a:stretch>
        </p:blipFill>
        <p:spPr>
          <a:xfrm>
            <a:off x="758436" y="2359945"/>
            <a:ext cx="7315834" cy="2024047"/>
          </a:xfrm>
          <a:prstGeom prst="rect">
            <a:avLst/>
          </a:prstGeom>
        </p:spPr>
      </p:pic>
    </p:spTree>
    <p:extLst>
      <p:ext uri="{BB962C8B-B14F-4D97-AF65-F5344CB8AC3E}">
        <p14:creationId xmlns:p14="http://schemas.microsoft.com/office/powerpoint/2010/main" val="15954246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Transition Audit</a:t>
            </a:r>
          </a:p>
        </p:txBody>
      </p:sp>
      <p:sp>
        <p:nvSpPr>
          <p:cNvPr id="3" name="Content Placeholder 2"/>
          <p:cNvSpPr>
            <a:spLocks noGrp="1"/>
          </p:cNvSpPr>
          <p:nvPr>
            <p:ph idx="1"/>
          </p:nvPr>
        </p:nvSpPr>
        <p:spPr>
          <a:xfrm>
            <a:off x="864382" y="2489200"/>
            <a:ext cx="6345260" cy="399279"/>
          </a:xfrm>
        </p:spPr>
        <p:txBody>
          <a:bodyPr/>
          <a:lstStyle/>
          <a:p>
            <a:r>
              <a:rPr lang="en-US" dirty="0"/>
              <a:t>Publicly reported at </a:t>
            </a:r>
            <a:r>
              <a:rPr lang="en-US" dirty="0">
                <a:hlinkClick r:id="rId2"/>
              </a:rPr>
              <a:t>www.jameslhollymd.com</a:t>
            </a:r>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43</a:t>
            </a:fld>
            <a:endParaRPr lang="en-US" dirty="0"/>
          </a:p>
        </p:txBody>
      </p:sp>
      <p:pic>
        <p:nvPicPr>
          <p:cNvPr id="5" name="Picture 4"/>
          <p:cNvPicPr>
            <a:picLocks noChangeAspect="1"/>
          </p:cNvPicPr>
          <p:nvPr/>
        </p:nvPicPr>
        <p:blipFill>
          <a:blip r:embed="rId3"/>
          <a:stretch>
            <a:fillRect/>
          </a:stretch>
        </p:blipFill>
        <p:spPr>
          <a:xfrm>
            <a:off x="864382" y="2873151"/>
            <a:ext cx="7301530" cy="3984849"/>
          </a:xfrm>
          <a:prstGeom prst="rect">
            <a:avLst/>
          </a:prstGeom>
        </p:spPr>
      </p:pic>
    </p:spTree>
    <p:extLst>
      <p:ext uri="{BB962C8B-B14F-4D97-AF65-F5344CB8AC3E}">
        <p14:creationId xmlns:p14="http://schemas.microsoft.com/office/powerpoint/2010/main" val="1532253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Transition Audit</a:t>
            </a:r>
          </a:p>
        </p:txBody>
      </p:sp>
      <p:sp>
        <p:nvSpPr>
          <p:cNvPr id="3" name="Content Placeholder 2"/>
          <p:cNvSpPr>
            <a:spLocks noGrp="1"/>
          </p:cNvSpPr>
          <p:nvPr>
            <p:ph idx="1"/>
          </p:nvPr>
        </p:nvSpPr>
        <p:spPr>
          <a:xfrm>
            <a:off x="864382" y="2489200"/>
            <a:ext cx="6345260" cy="399279"/>
          </a:xfrm>
        </p:spPr>
        <p:txBody>
          <a:bodyPr/>
          <a:lstStyle/>
          <a:p>
            <a:r>
              <a:rPr lang="en-US" dirty="0"/>
              <a:t>Publicly reported at </a:t>
            </a:r>
            <a:r>
              <a:rPr lang="en-US" dirty="0">
                <a:hlinkClick r:id="rId2"/>
              </a:rPr>
              <a:t>www.jameslhollymd.com</a:t>
            </a:r>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44</a:t>
            </a:fld>
            <a:endParaRPr lang="en-US" dirty="0"/>
          </a:p>
        </p:txBody>
      </p:sp>
      <p:pic>
        <p:nvPicPr>
          <p:cNvPr id="5" name="Picture 4"/>
          <p:cNvPicPr>
            <a:picLocks noChangeAspect="1"/>
          </p:cNvPicPr>
          <p:nvPr/>
        </p:nvPicPr>
        <p:blipFill>
          <a:blip r:embed="rId3"/>
          <a:stretch>
            <a:fillRect/>
          </a:stretch>
        </p:blipFill>
        <p:spPr>
          <a:xfrm>
            <a:off x="1031327" y="2888479"/>
            <a:ext cx="7042943" cy="3907441"/>
          </a:xfrm>
          <a:prstGeom prst="rect">
            <a:avLst/>
          </a:prstGeom>
        </p:spPr>
      </p:pic>
    </p:spTree>
    <p:extLst>
      <p:ext uri="{BB962C8B-B14F-4D97-AF65-F5344CB8AC3E}">
        <p14:creationId xmlns:p14="http://schemas.microsoft.com/office/powerpoint/2010/main" val="3367693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Hospital Care Summary &amp; Post-Hospital Plan of Care and Treatment Plan</a:t>
            </a:r>
          </a:p>
        </p:txBody>
      </p:sp>
      <p:sp>
        <p:nvSpPr>
          <p:cNvPr id="3" name="Content Placeholder 2"/>
          <p:cNvSpPr>
            <a:spLocks noGrp="1"/>
          </p:cNvSpPr>
          <p:nvPr>
            <p:ph idx="1"/>
          </p:nvPr>
        </p:nvSpPr>
        <p:spPr/>
        <p:txBody>
          <a:bodyPr>
            <a:normAutofit lnSpcReduction="10000"/>
          </a:bodyPr>
          <a:lstStyle/>
          <a:p>
            <a:r>
              <a:rPr lang="en-US" dirty="0"/>
              <a:t>At NQF Care Transitions Conference, October, 2010, changed name of “discharge summary.” </a:t>
            </a:r>
          </a:p>
          <a:p>
            <a:r>
              <a:rPr lang="en-US" dirty="0"/>
              <a:t>Includes follow-up appointments, reconciled medication lists (4 reconciliations: admission, discharge, care coaching call, follow-up appointment), plan of care and treatment plan.</a:t>
            </a:r>
          </a:p>
          <a:p>
            <a:r>
              <a:rPr lang="en-US" dirty="0"/>
              <a:t>In last 60 months, completed 21,000+ discharges.</a:t>
            </a:r>
          </a:p>
          <a:p>
            <a:r>
              <a:rPr lang="en-US" dirty="0"/>
              <a:t>98.7% of time,  document given to patient, hospital, care giver, nursing home, etc., at discharge.</a:t>
            </a:r>
          </a:p>
          <a:p>
            <a:r>
              <a:rPr lang="en-US" dirty="0"/>
              <a:t>This is the tool which transfers responsibility for care to the patient.  SETMA calls it </a:t>
            </a:r>
            <a:r>
              <a:rPr lang="en-US" b="1" dirty="0"/>
              <a:t>the Baton</a:t>
            </a:r>
            <a:r>
              <a:rPr lang="en-US" dirty="0"/>
              <a:t>.</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516531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Inpatient Batons</a:t>
            </a:r>
          </a:p>
        </p:txBody>
      </p:sp>
      <p:sp>
        <p:nvSpPr>
          <p:cNvPr id="3" name="Content Placeholder 2"/>
          <p:cNvSpPr>
            <a:spLocks noGrp="1"/>
          </p:cNvSpPr>
          <p:nvPr>
            <p:ph idx="1"/>
          </p:nvPr>
        </p:nvSpPr>
        <p:spPr/>
        <p:txBody>
          <a:bodyPr>
            <a:normAutofit/>
          </a:bodyPr>
          <a:lstStyle/>
          <a:p>
            <a:pPr>
              <a:buFont typeface="+mj-lt"/>
              <a:buAutoNum type="arabicPeriod"/>
            </a:pPr>
            <a:r>
              <a:rPr lang="en-US" dirty="0"/>
              <a:t>The Hospital Admission Plan of Care</a:t>
            </a:r>
          </a:p>
          <a:p>
            <a:pPr>
              <a:buFont typeface="+mj-lt"/>
              <a:buAutoNum type="arabicPeriod"/>
            </a:pPr>
            <a:r>
              <a:rPr lang="en-US" dirty="0"/>
              <a:t>The Hospital Care Summary and Post Hospital Plan of Care and Treatment Plan</a:t>
            </a:r>
          </a:p>
          <a:p>
            <a:pPr>
              <a:buFont typeface="+mj-lt"/>
              <a:buAutoNum type="arabicPeriod"/>
            </a:pPr>
            <a:r>
              <a:rPr lang="en-US" dirty="0"/>
              <a:t>Post Hospital Plan of Care and Treatment Plan</a:t>
            </a:r>
          </a:p>
          <a:p>
            <a:pPr marL="0" indent="0">
              <a:buNone/>
            </a:pPr>
            <a:endParaRPr lang="en-US" dirty="0"/>
          </a:p>
          <a:p>
            <a:pPr marL="0" indent="0">
              <a:buNone/>
            </a:pPr>
            <a:r>
              <a:rPr lang="en-US" dirty="0"/>
              <a:t>The link below is to de-identified examples of these three documents from a real patient here.</a:t>
            </a:r>
          </a:p>
          <a:p>
            <a:pPr marL="0" indent="0">
              <a:buNone/>
            </a:pPr>
            <a:r>
              <a:rPr lang="en-US" dirty="0">
                <a:hlinkClick r:id="rId2"/>
              </a:rPr>
              <a:t>http://www.jameslhollymd.com/Presentations/Transitions-of-Care-Initiative-to-Reduce-Preventable-Readmissions-Institute-for-Healthcare-Improvement</a:t>
            </a:r>
            <a:endParaRPr lang="en-US" dirty="0"/>
          </a:p>
          <a:p>
            <a:pPr marL="0" inden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3614757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Follow-Up Call</a:t>
            </a:r>
          </a:p>
        </p:txBody>
      </p:sp>
      <p:sp>
        <p:nvSpPr>
          <p:cNvPr id="3" name="Content Placeholder 2"/>
          <p:cNvSpPr>
            <a:spLocks noGrp="1"/>
          </p:cNvSpPr>
          <p:nvPr>
            <p:ph idx="1"/>
          </p:nvPr>
        </p:nvSpPr>
        <p:spPr>
          <a:xfrm>
            <a:off x="334543" y="2523384"/>
            <a:ext cx="2989771" cy="3530600"/>
          </a:xfrm>
        </p:spPr>
        <p:txBody>
          <a:bodyPr>
            <a:normAutofit fontScale="92500" lnSpcReduction="10000"/>
          </a:bodyPr>
          <a:lstStyle/>
          <a:p>
            <a:r>
              <a:rPr lang="en-US" dirty="0"/>
              <a:t>After the care transition audit is completed and the “baton” document is generated, the provider completes the Hospital-Follow-up-Call template. </a:t>
            </a:r>
          </a:p>
          <a:p>
            <a:r>
              <a:rPr lang="en-US" dirty="0"/>
              <a:t> All of the data is automatically entered.  The provider checks off questions to be asked and additional queries to be made and sends the call request.</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47</a:t>
            </a:fld>
            <a:endParaRPr lang="en-US" dirty="0"/>
          </a:p>
        </p:txBody>
      </p:sp>
      <p:pic>
        <p:nvPicPr>
          <p:cNvPr id="5" name="Picture 4"/>
          <p:cNvPicPr>
            <a:picLocks noChangeAspect="1"/>
          </p:cNvPicPr>
          <p:nvPr/>
        </p:nvPicPr>
        <p:blipFill>
          <a:blip r:embed="rId2"/>
          <a:stretch>
            <a:fillRect/>
          </a:stretch>
        </p:blipFill>
        <p:spPr>
          <a:xfrm>
            <a:off x="3386013" y="2101448"/>
            <a:ext cx="5525539" cy="4692458"/>
          </a:xfrm>
          <a:prstGeom prst="rect">
            <a:avLst/>
          </a:prstGeom>
        </p:spPr>
      </p:pic>
    </p:spTree>
    <p:extLst>
      <p:ext uri="{BB962C8B-B14F-4D97-AF65-F5344CB8AC3E}">
        <p14:creationId xmlns:p14="http://schemas.microsoft.com/office/powerpoint/2010/main" val="874541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Follow-Up Call</a:t>
            </a:r>
          </a:p>
        </p:txBody>
      </p:sp>
      <p:sp>
        <p:nvSpPr>
          <p:cNvPr id="3" name="Content Placeholder 2"/>
          <p:cNvSpPr>
            <a:spLocks noGrp="1"/>
          </p:cNvSpPr>
          <p:nvPr>
            <p:ph idx="1"/>
          </p:nvPr>
        </p:nvSpPr>
        <p:spPr/>
        <p:txBody>
          <a:bodyPr/>
          <a:lstStyle/>
          <a:p>
            <a:r>
              <a:rPr lang="en-US" dirty="0"/>
              <a:t>During the preparation of the “baton” handoff, the provider  checks off the questions which are to be asked the patient in the follow-up call.  </a:t>
            </a:r>
          </a:p>
          <a:p>
            <a:r>
              <a:rPr lang="en-US" dirty="0"/>
              <a:t>The call order is sent to the Care Coordination Department electronically. The day following discharge, the patient is called.  </a:t>
            </a:r>
          </a:p>
          <a:p>
            <a:r>
              <a:rPr lang="en-US" dirty="0"/>
              <a:t>The call is the beginning of the “coaching” of the patient to help make them successful in the transition from the inpatient setting.  </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2800185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Follow-Up Call</a:t>
            </a:r>
          </a:p>
        </p:txBody>
      </p:sp>
      <p:sp>
        <p:nvSpPr>
          <p:cNvPr id="3" name="Content Placeholder 2"/>
          <p:cNvSpPr>
            <a:spLocks noGrp="1"/>
          </p:cNvSpPr>
          <p:nvPr>
            <p:ph idx="1"/>
          </p:nvPr>
        </p:nvSpPr>
        <p:spPr/>
        <p:txBody>
          <a:bodyPr>
            <a:normAutofit fontScale="92500"/>
          </a:bodyPr>
          <a:lstStyle/>
          <a:p>
            <a:pPr marL="0" indent="0">
              <a:buNone/>
            </a:pPr>
            <a:r>
              <a:rPr lang="en-US" dirty="0"/>
              <a:t>A 12-30 minute call made by members of SETMA’s Care Coordination Department the day after discharge.</a:t>
            </a:r>
          </a:p>
          <a:p>
            <a:r>
              <a:rPr lang="en-US" dirty="0"/>
              <a:t>If after three attempts, contact is not made, a letter is automatically generated for mailing to the patient.</a:t>
            </a:r>
          </a:p>
          <a:p>
            <a:r>
              <a:rPr lang="en-US" dirty="0"/>
              <a:t>Additional phone calls, or other interventions can be scheduled by the care coordination department</a:t>
            </a:r>
          </a:p>
          <a:p>
            <a:r>
              <a:rPr lang="en-US" dirty="0"/>
              <a:t>Results of the follow-up phone call are sent back to the healthcare provider.</a:t>
            </a:r>
          </a:p>
          <a:p>
            <a:r>
              <a:rPr lang="en-US" dirty="0"/>
              <a:t>If problems are discovered, immediate appointment is given or other appropriate intervention is initiated, including a home visit.</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2713971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Selling the EHR</a:t>
            </a:r>
          </a:p>
        </p:txBody>
      </p:sp>
      <p:sp>
        <p:nvSpPr>
          <p:cNvPr id="3" name="Content Placeholder 2"/>
          <p:cNvSpPr>
            <a:spLocks noGrp="1"/>
          </p:cNvSpPr>
          <p:nvPr>
            <p:ph idx="1"/>
          </p:nvPr>
        </p:nvSpPr>
        <p:spPr/>
        <p:txBody>
          <a:bodyPr>
            <a:normAutofit/>
          </a:bodyPr>
          <a:lstStyle/>
          <a:p>
            <a:r>
              <a:rPr lang="en-US" dirty="0"/>
              <a:t>The selling of the EHR not only encouraged each participant in the healthcare process to "buy in" to the concept, but it also put SETMA in the position of "having to" succeed. Once we announced that we were going to do EHR, and once we "bragged" on what it would accomplish for our practice and our patients, we had no choice but to succeed. </a:t>
            </a:r>
          </a:p>
          <a:p>
            <a:r>
              <a:rPr lang="en-US" dirty="0"/>
              <a:t>Selling the EHR is not unlike the Spanish Explorer, Hernan Cortez ,who arrived on the Yucatan Peninsula in the year 1519. </a:t>
            </a:r>
          </a:p>
          <a:p>
            <a:r>
              <a:rPr lang="en-US" dirty="0"/>
              <a:t>One historical account relates the events.</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592337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Follow-Up Call</a:t>
            </a:r>
          </a:p>
        </p:txBody>
      </p:sp>
      <p:sp>
        <p:nvSpPr>
          <p:cNvPr id="3" name="Content Placeholder 2"/>
          <p:cNvSpPr>
            <a:spLocks noGrp="1"/>
          </p:cNvSpPr>
          <p:nvPr>
            <p:ph idx="1"/>
          </p:nvPr>
        </p:nvSpPr>
        <p:spPr/>
        <p:txBody>
          <a:bodyPr>
            <a:normAutofit/>
          </a:bodyPr>
          <a:lstStyle/>
          <a:p>
            <a:r>
              <a:rPr lang="en-US" dirty="0"/>
              <a:t>SETMA’s Care Coordination Department is currently completing over 3,300 calls to patients monthly.   Our analytics shows that the patient receiving or not receiving a care coaching call is one of the key predictors for readmission to the hospital.  This includes hospital and clinic follow-up calls, missed appointment calls and follow-up calls generated by the department itself.</a:t>
            </a:r>
          </a:p>
          <a:p>
            <a:r>
              <a:rPr lang="en-US" dirty="0"/>
              <a:t>Monthly, SETMA closes our offices for one-half day during which time all providers meet for training and review of performance.  In those meetings, we have reviewed many IHI papers on Care Transitions.</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2627326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 Foundation</a:t>
            </a:r>
          </a:p>
        </p:txBody>
      </p:sp>
      <p:sp>
        <p:nvSpPr>
          <p:cNvPr id="3" name="Content Placeholder 2"/>
          <p:cNvSpPr>
            <a:spLocks noGrp="1"/>
          </p:cNvSpPr>
          <p:nvPr>
            <p:ph idx="1"/>
          </p:nvPr>
        </p:nvSpPr>
        <p:spPr/>
        <p:txBody>
          <a:bodyPr/>
          <a:lstStyle/>
          <a:p>
            <a:endParaRPr lang="en-US" dirty="0"/>
          </a:p>
          <a:p>
            <a:r>
              <a:rPr lang="en-US" dirty="0"/>
              <a:t>Under the Medical Home model the provider has NOT done his/her job when he/she simply prescribes the care which meets national standards.  </a:t>
            </a:r>
            <a:r>
              <a:rPr lang="en-US" b="1" dirty="0"/>
              <a:t>Doing the job of Medical Home requires the prescribing of the best care which is available and accessible to the patient, and when that care is less than the best, the provider makes every attempt to find resources to help that patient obtain the care needed. </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18377711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 Foundation</a:t>
            </a:r>
          </a:p>
        </p:txBody>
      </p:sp>
      <p:sp>
        <p:nvSpPr>
          <p:cNvPr id="3" name="Content Placeholder 2"/>
          <p:cNvSpPr>
            <a:spLocks noGrp="1"/>
          </p:cNvSpPr>
          <p:nvPr>
            <p:ph idx="1"/>
          </p:nvPr>
        </p:nvSpPr>
        <p:spPr/>
        <p:txBody>
          <a:bodyPr/>
          <a:lstStyle/>
          <a:p>
            <a:endParaRPr lang="en-US" dirty="0"/>
          </a:p>
          <a:p>
            <a:r>
              <a:rPr lang="en-US" dirty="0"/>
              <a:t>Because we treat such a vulnerable population, in 2008, SETMA established the SETMA Foundation.   Thus far, the SETMA partners have contributed $3,000,000 to the Foundation.  These funds cannot profit SETMA and can only be used to pay for the care of our patients by providers who will not see them without being paid.   SETMA treats all of these patients at no cost.</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52</a:t>
            </a:fld>
            <a:endParaRPr lang="en-US" dirty="0"/>
          </a:p>
        </p:txBody>
      </p:sp>
    </p:spTree>
    <p:extLst>
      <p:ext uri="{BB962C8B-B14F-4D97-AF65-F5344CB8AC3E}">
        <p14:creationId xmlns:p14="http://schemas.microsoft.com/office/powerpoint/2010/main" val="10750928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 Foundation</a:t>
            </a:r>
            <a:br>
              <a:rPr lang="en-US" dirty="0"/>
            </a:br>
            <a:r>
              <a:rPr lang="en-US" dirty="0"/>
              <a:t>PC-MH Poster Child</a:t>
            </a:r>
          </a:p>
        </p:txBody>
      </p:sp>
      <p:sp>
        <p:nvSpPr>
          <p:cNvPr id="3" name="Content Placeholder 2"/>
          <p:cNvSpPr>
            <a:spLocks noGrp="1"/>
          </p:cNvSpPr>
          <p:nvPr>
            <p:ph idx="1"/>
          </p:nvPr>
        </p:nvSpPr>
        <p:spPr/>
        <p:txBody>
          <a:bodyPr>
            <a:normAutofit fontScale="92500" lnSpcReduction="10000"/>
          </a:bodyPr>
          <a:lstStyle/>
          <a:p>
            <a:r>
              <a:rPr lang="en-US" dirty="0"/>
              <a:t>In February 2009, SETMA saw a patient who has a very complex healthcare  needs.  When seen in the hospital as a new patient, he was angry, bitter and hostile.  No amount of cajoling would change the patient’s demeanor.  </a:t>
            </a:r>
          </a:p>
          <a:p>
            <a:r>
              <a:rPr lang="en-US" dirty="0"/>
              <a:t>During his hospital follow-up, it was discovered that the patient was only taking four of nine medications because of expense; could not afford gas to come to the doctor; was going blind but did not have the money to see an eye specialist; could not afford the co-pays for diabetes education and could not work but did not know how to apply for disability.  He also was uninsured.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17667153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 Foundation</a:t>
            </a:r>
            <a:br>
              <a:rPr lang="en-US" dirty="0"/>
            </a:br>
            <a:r>
              <a:rPr lang="en-US" dirty="0"/>
              <a:t>PC-MH Poster Child</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He left after the hospital follow-up visit with the Foundation providing:</a:t>
            </a:r>
          </a:p>
          <a:p>
            <a:pPr>
              <a:buFont typeface="+mj-lt"/>
              <a:buAutoNum type="arabicPeriod"/>
            </a:pPr>
            <a:r>
              <a:rPr lang="en-US" dirty="0"/>
              <a:t>All of his medications.  The Foundation has continued to do so for the past four years at a cost of $2,200 a quarter.  </a:t>
            </a:r>
          </a:p>
          <a:p>
            <a:pPr>
              <a:buFont typeface="+mj-lt"/>
              <a:buAutoNum type="arabicPeriod"/>
            </a:pPr>
            <a:r>
              <a:rPr lang="en-US" dirty="0"/>
              <a:t>A gas card so that he could afford to come to multiple visits for education and other health needs.</a:t>
            </a:r>
          </a:p>
          <a:p>
            <a:pPr>
              <a:buFont typeface="+mj-lt"/>
              <a:buAutoNum type="arabicPeriod"/>
            </a:pPr>
            <a:r>
              <a:rPr lang="en-US" dirty="0"/>
              <a:t>Waiver of cost for SETMA’s ADA accredited Diabetes Self-Management  Education and Medical Nutrition Therapy programs.</a:t>
            </a:r>
          </a:p>
          <a:p>
            <a:pPr>
              <a:buFont typeface="+mj-lt"/>
              <a:buAutoNum type="arabicPeriod"/>
            </a:pPr>
            <a:r>
              <a:rPr lang="en-US" dirty="0"/>
              <a:t>Appointment to an experimental, vision-preservation program.</a:t>
            </a:r>
          </a:p>
          <a:p>
            <a:pPr>
              <a:buFont typeface="+mj-lt"/>
              <a:buAutoNum type="arabicPeriod"/>
            </a:pPr>
            <a:r>
              <a:rPr lang="en-US" dirty="0"/>
              <a:t>Assistance with applying for disability. Which he received after four months. Three years later his Medicare became active.</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val="875887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 Foundation</a:t>
            </a:r>
          </a:p>
        </p:txBody>
      </p:sp>
      <p:sp>
        <p:nvSpPr>
          <p:cNvPr id="3" name="Content Placeholder 2"/>
          <p:cNvSpPr>
            <a:spLocks noGrp="1"/>
          </p:cNvSpPr>
          <p:nvPr>
            <p:ph idx="1"/>
          </p:nvPr>
        </p:nvSpPr>
        <p:spPr/>
        <p:txBody>
          <a:bodyPr>
            <a:normAutofit fontScale="92500"/>
          </a:bodyPr>
          <a:lstStyle/>
          <a:p>
            <a:r>
              <a:rPr lang="en-US" dirty="0"/>
              <a:t>Are gas cards, disability applications, paying for medications a part of a physician’s responsibilities?  Absolutely not; but, are they a part of Medical Home?  Absolutely!  This patient, who was depressed and glum in the hospital, such that no one wanted to go into the patient’s room, left the office with help.  </a:t>
            </a:r>
          </a:p>
          <a:p>
            <a:r>
              <a:rPr lang="en-US" dirty="0"/>
              <a:t>He returned six-weeks later with a smile and with hope, which may be that the biggest result of Medical Home. Without hope patients will not make changes. </a:t>
            </a:r>
          </a:p>
          <a:p>
            <a:r>
              <a:rPr lang="en-US" dirty="0"/>
              <a:t>His diabetes was treated to goal for the first time in ten years.  He has remained treated to goal for the past four years.</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55</a:t>
            </a:fld>
            <a:endParaRPr lang="en-US" dirty="0"/>
          </a:p>
        </p:txBody>
      </p:sp>
    </p:spTree>
    <p:extLst>
      <p:ext uri="{BB962C8B-B14F-4D97-AF65-F5344CB8AC3E}">
        <p14:creationId xmlns:p14="http://schemas.microsoft.com/office/powerpoint/2010/main" val="19991144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 Foundation</a:t>
            </a:r>
          </a:p>
        </p:txBody>
      </p:sp>
      <p:sp>
        <p:nvSpPr>
          <p:cNvPr id="3" name="Content Placeholder 2"/>
          <p:cNvSpPr>
            <a:spLocks noGrp="1"/>
          </p:cNvSpPr>
          <p:nvPr>
            <p:ph idx="1"/>
          </p:nvPr>
        </p:nvSpPr>
        <p:spPr/>
        <p:txBody>
          <a:bodyPr>
            <a:normAutofit/>
          </a:bodyPr>
          <a:lstStyle/>
          <a:p>
            <a:pPr marL="0" indent="0" algn="ctr">
              <a:buNone/>
            </a:pPr>
            <a:endParaRPr lang="en-US" sz="2400" dirty="0"/>
          </a:p>
          <a:p>
            <a:pPr marL="0" indent="0" algn="ctr">
              <a:buNone/>
            </a:pPr>
            <a:r>
              <a:rPr lang="en-US" sz="2400" dirty="0"/>
              <a:t>Every healthcare provider doesn’t have a foundation and even ours can’t meet everyone’s needs, but assisting patients in finding the resources to support their health is a part of medical home.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56</a:t>
            </a:fld>
            <a:endParaRPr lang="en-US" dirty="0"/>
          </a:p>
        </p:txBody>
      </p:sp>
    </p:spTree>
    <p:extLst>
      <p:ext uri="{BB962C8B-B14F-4D97-AF65-F5344CB8AC3E}">
        <p14:creationId xmlns:p14="http://schemas.microsoft.com/office/powerpoint/2010/main" val="3729610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 Foundation</a:t>
            </a:r>
          </a:p>
        </p:txBody>
      </p:sp>
      <p:sp>
        <p:nvSpPr>
          <p:cNvPr id="3" name="Content Placeholder 2"/>
          <p:cNvSpPr>
            <a:spLocks noGrp="1"/>
          </p:cNvSpPr>
          <p:nvPr>
            <p:ph idx="1"/>
          </p:nvPr>
        </p:nvSpPr>
        <p:spPr/>
        <p:txBody>
          <a:bodyPr/>
          <a:lstStyle/>
          <a:p>
            <a:r>
              <a:rPr lang="en-US" dirty="0"/>
              <a:t>And, when those resources cannot be found, Medical Home will be “done” by modifying the treatment plan so that what is prescribed can be obtained.  </a:t>
            </a:r>
          </a:p>
          <a:p>
            <a:endParaRPr lang="en-US" dirty="0"/>
          </a:p>
          <a:p>
            <a:r>
              <a:rPr lang="en-US" dirty="0"/>
              <a:t>The ordering of tests, treatments, prescriptions which we know our patients cannot obtain is not healthcare, even if the plan of care is up to national standards.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57</a:t>
            </a:fld>
            <a:endParaRPr lang="en-US" dirty="0"/>
          </a:p>
        </p:txBody>
      </p:sp>
    </p:spTree>
    <p:extLst>
      <p:ext uri="{BB962C8B-B14F-4D97-AF65-F5344CB8AC3E}">
        <p14:creationId xmlns:p14="http://schemas.microsoft.com/office/powerpoint/2010/main" val="17044289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Transitions &amp;</a:t>
            </a:r>
            <a:br>
              <a:rPr lang="en-US" dirty="0"/>
            </a:br>
            <a:r>
              <a:rPr lang="en-US" dirty="0"/>
              <a:t>Hospital Readmissions</a:t>
            </a:r>
          </a:p>
        </p:txBody>
      </p:sp>
      <p:sp>
        <p:nvSpPr>
          <p:cNvPr id="3" name="Content Placeholder 2"/>
          <p:cNvSpPr>
            <a:spLocks noGrp="1"/>
          </p:cNvSpPr>
          <p:nvPr>
            <p:ph idx="1"/>
          </p:nvPr>
        </p:nvSpPr>
        <p:spPr/>
        <p:txBody>
          <a:bodyPr/>
          <a:lstStyle/>
          <a:p>
            <a:r>
              <a:rPr lang="en-US" b="1" dirty="0"/>
              <a:t>For14 years, we have focused on processes, believing that outcomes will inevitably follow, which outcomes will then inevitably be sustainable. </a:t>
            </a:r>
          </a:p>
          <a:p>
            <a:r>
              <a:rPr lang="en-US" dirty="0"/>
              <a:t>SETMA expects to significantly affect hospital preventable re-admission rates over the next two years and to sustain those improvements.  </a:t>
            </a:r>
          </a:p>
          <a:p>
            <a:r>
              <a:rPr lang="en-US" dirty="0"/>
              <a:t>Supported by care transitions, coordination of care, medication reconciliation (at multiple points of care) patient safety, quality of care and cost of care will be positively impacted.</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58</a:t>
            </a:fld>
            <a:endParaRPr lang="en-US" dirty="0"/>
          </a:p>
        </p:txBody>
      </p:sp>
    </p:spTree>
    <p:extLst>
      <p:ext uri="{BB962C8B-B14F-4D97-AF65-F5344CB8AC3E}">
        <p14:creationId xmlns:p14="http://schemas.microsoft.com/office/powerpoint/2010/main" val="18052378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pPr>
              <a:buFont typeface="+mj-lt"/>
              <a:buAutoNum type="arabicPeriod"/>
            </a:pPr>
            <a:r>
              <a:rPr lang="en-US" dirty="0"/>
              <a:t>The problem of readmissions will not be solved by more care:  more medicines, more tests, more visits, etc.</a:t>
            </a:r>
          </a:p>
          <a:p>
            <a:pPr>
              <a:buFont typeface="+mj-lt"/>
              <a:buAutoNum type="arabicPeriod"/>
            </a:pPr>
            <a:endParaRPr lang="en-US" dirty="0"/>
          </a:p>
          <a:p>
            <a:pPr>
              <a:buFont typeface="+mj-lt"/>
              <a:buAutoNum type="arabicPeriod"/>
            </a:pPr>
            <a:r>
              <a:rPr lang="en-US" dirty="0"/>
              <a:t>The problem will be solved by redirecting the patient’s attention for a safety net away from the emergency department.</a:t>
            </a:r>
          </a:p>
          <a:p>
            <a:pPr>
              <a:buFont typeface="+mj-lt"/>
              <a:buAutoNum type="arabicPeriod"/>
            </a:pPr>
            <a:endParaRPr lang="en-US" dirty="0"/>
          </a:p>
          <a:p>
            <a:pPr>
              <a:buFont typeface="+mj-lt"/>
              <a:buAutoNum type="arabicPeriod"/>
            </a:pPr>
            <a:r>
              <a:rPr lang="en-US" dirty="0"/>
              <a:t>The problem will be solved by our having more proactive contact with the patient.</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59</a:t>
            </a:fld>
            <a:endParaRPr lang="en-US" dirty="0"/>
          </a:p>
        </p:txBody>
      </p:sp>
    </p:spTree>
    <p:extLst>
      <p:ext uri="{BB962C8B-B14F-4D97-AF65-F5344CB8AC3E}">
        <p14:creationId xmlns:p14="http://schemas.microsoft.com/office/powerpoint/2010/main" val="240754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Vision of EHR</a:t>
            </a:r>
          </a:p>
        </p:txBody>
      </p:sp>
      <p:sp>
        <p:nvSpPr>
          <p:cNvPr id="3" name="Content Placeholder 2"/>
          <p:cNvSpPr>
            <a:spLocks noGrp="1"/>
          </p:cNvSpPr>
          <p:nvPr>
            <p:ph idx="1"/>
          </p:nvPr>
        </p:nvSpPr>
        <p:spPr/>
        <p:txBody>
          <a:bodyPr/>
          <a:lstStyle/>
          <a:p>
            <a:r>
              <a:rPr lang="en-US" b="1" dirty="0"/>
              <a:t>SETMA’s Fahrenheit 451 Project</a:t>
            </a:r>
          </a:p>
          <a:p>
            <a:pPr>
              <a:buNone/>
            </a:pPr>
            <a:endParaRPr lang="en-US" dirty="0"/>
          </a:p>
          <a:p>
            <a:pPr>
              <a:buNone/>
            </a:pPr>
            <a:r>
              <a:rPr lang="en-US" dirty="0"/>
              <a:t>As SETMA grew in understanding of electronics, and the power of electronic records and management we realized how inefficient, ineffective and expensive healthcare by paper was.</a:t>
            </a:r>
          </a:p>
          <a:p>
            <a:pPr>
              <a:buNone/>
            </a:pPr>
            <a:r>
              <a:rPr lang="en-US" dirty="0"/>
              <a:t>451 Degrees Fahrenheit is the kindling point of paper.  While we did not and do not burn books or even paper, we adopted it as a metaphor for the advance of EHR.</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41941788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pPr>
              <a:buFont typeface="+mj-lt"/>
              <a:buAutoNum type="arabicPeriod" startAt="4"/>
            </a:pPr>
            <a:r>
              <a:rPr lang="en-US" dirty="0"/>
              <a:t>The problem will be solved by more contact with the patient and/or care giver in the home:  home health, social worker, provider house calls.</a:t>
            </a:r>
          </a:p>
          <a:p>
            <a:pPr>
              <a:buFont typeface="+mj-lt"/>
              <a:buAutoNum type="arabicPeriod" startAt="4"/>
            </a:pPr>
            <a:endParaRPr lang="en-US" dirty="0"/>
          </a:p>
          <a:p>
            <a:pPr>
              <a:buFont typeface="+mj-lt"/>
              <a:buAutoNum type="arabicPeriod" startAt="4"/>
            </a:pPr>
            <a:r>
              <a:rPr lang="en-US" dirty="0"/>
              <a:t>The problem will be solved by the patient and/or care giver having more contact electronically (telephone, e-mail, web portal, cell phone) with the patient giving immediate if not instantaneous access.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60</a:t>
            </a:fld>
            <a:endParaRPr lang="en-US" dirty="0"/>
          </a:p>
        </p:txBody>
      </p:sp>
    </p:spTree>
    <p:extLst>
      <p:ext uri="{BB962C8B-B14F-4D97-AF65-F5344CB8AC3E}">
        <p14:creationId xmlns:p14="http://schemas.microsoft.com/office/powerpoint/2010/main" val="28710374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Transitions</a:t>
            </a:r>
          </a:p>
        </p:txBody>
      </p:sp>
      <p:sp>
        <p:nvSpPr>
          <p:cNvPr id="3" name="Content Placeholder 2"/>
          <p:cNvSpPr>
            <a:spLocks noGrp="1"/>
          </p:cNvSpPr>
          <p:nvPr>
            <p:ph idx="1"/>
          </p:nvPr>
        </p:nvSpPr>
        <p:spPr/>
        <p:txBody>
          <a:bodyPr/>
          <a:lstStyle/>
          <a:p>
            <a:r>
              <a:rPr lang="en-US" dirty="0">
                <a:hlinkClick r:id="rId2"/>
              </a:rPr>
              <a:t>http://www.youtube.com/watch?v=HPbrE46_EoU</a:t>
            </a:r>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61</a:t>
            </a:fld>
            <a:endParaRPr lang="en-US" dirty="0"/>
          </a:p>
        </p:txBody>
      </p:sp>
    </p:spTree>
    <p:extLst>
      <p:ext uri="{BB962C8B-B14F-4D97-AF65-F5344CB8AC3E}">
        <p14:creationId xmlns:p14="http://schemas.microsoft.com/office/powerpoint/2010/main" val="7165594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t>Implementing Medicare Transitional Care Management Services</a:t>
            </a:r>
          </a:p>
        </p:txBody>
      </p:sp>
      <p:sp>
        <p:nvSpPr>
          <p:cNvPr id="9" name="Subtitle 8"/>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62</a:t>
            </a:fld>
            <a:endParaRPr lang="en-US" dirty="0"/>
          </a:p>
        </p:txBody>
      </p:sp>
    </p:spTree>
    <p:extLst>
      <p:ext uri="{BB962C8B-B14F-4D97-AF65-F5344CB8AC3E}">
        <p14:creationId xmlns:p14="http://schemas.microsoft.com/office/powerpoint/2010/main" val="36365739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Transitions of Care Management</a:t>
            </a:r>
            <a:br>
              <a:rPr lang="en-US" dirty="0"/>
            </a:br>
            <a:r>
              <a:rPr lang="en-US" dirty="0"/>
              <a:t>New Codes Announced</a:t>
            </a:r>
          </a:p>
        </p:txBody>
      </p:sp>
      <p:sp>
        <p:nvSpPr>
          <p:cNvPr id="3" name="Content Placeholder 2"/>
          <p:cNvSpPr>
            <a:spLocks noGrp="1"/>
          </p:cNvSpPr>
          <p:nvPr>
            <p:ph idx="1"/>
          </p:nvPr>
        </p:nvSpPr>
        <p:spPr/>
        <p:txBody>
          <a:bodyPr>
            <a:normAutofit lnSpcReduction="10000"/>
          </a:bodyPr>
          <a:lstStyle/>
          <a:p>
            <a:r>
              <a:rPr lang="en-US" dirty="0"/>
              <a:t>November 16, 2012</a:t>
            </a:r>
          </a:p>
          <a:p>
            <a:pPr lvl="1">
              <a:buNone/>
            </a:pPr>
            <a:r>
              <a:rPr lang="en-US" dirty="0"/>
              <a:t>CY 2013 Physician Fee Schedule Final Rule published</a:t>
            </a:r>
          </a:p>
          <a:p>
            <a:pPr lvl="1">
              <a:buNone/>
            </a:pPr>
            <a:r>
              <a:rPr lang="en-US" dirty="0"/>
              <a:t>Two new codes introduced for physicians and qualifying nonphysical practitioner care management services for a patient following a discharge from a hospital, SNF, CMHC, outpatient observation or partial hospitalization</a:t>
            </a:r>
          </a:p>
          <a:p>
            <a:r>
              <a:rPr lang="en-US" dirty="0"/>
              <a:t>January 30, 2013 </a:t>
            </a:r>
          </a:p>
          <a:p>
            <a:pPr lvl="1">
              <a:buNone/>
            </a:pPr>
            <a:r>
              <a:rPr lang="en-US" dirty="0"/>
              <a:t>First payable date of service for Transitional Care Management (TCM) codes</a:t>
            </a:r>
          </a:p>
          <a:p>
            <a:r>
              <a:rPr lang="en-US" dirty="0"/>
              <a:t>March 2013</a:t>
            </a:r>
          </a:p>
          <a:p>
            <a:pPr lvl="1">
              <a:buNone/>
            </a:pPr>
            <a:r>
              <a:rPr lang="en-US" dirty="0"/>
              <a:t>SETMA began using TCM codes on eligible patients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63</a:t>
            </a:fld>
            <a:endParaRPr lang="en-US" dirty="0"/>
          </a:p>
        </p:txBody>
      </p:sp>
    </p:spTree>
    <p:extLst>
      <p:ext uri="{BB962C8B-B14F-4D97-AF65-F5344CB8AC3E}">
        <p14:creationId xmlns:p14="http://schemas.microsoft.com/office/powerpoint/2010/main" val="34910379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New Codes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64</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3504460140"/>
              </p:ext>
            </p:extLst>
          </p:nvPr>
        </p:nvGraphicFramePr>
        <p:xfrm>
          <a:off x="765786" y="2667000"/>
          <a:ext cx="7704138" cy="3114040"/>
        </p:xfrm>
        <a:graphic>
          <a:graphicData uri="http://schemas.openxmlformats.org/drawingml/2006/table">
            <a:tbl>
              <a:tblPr firstRow="1" bandRow="1">
                <a:tableStyleId>{5C22544A-7EE6-4342-B048-85BDC9FD1C3A}</a:tableStyleId>
              </a:tblPr>
              <a:tblGrid>
                <a:gridCol w="2568046">
                  <a:extLst>
                    <a:ext uri="{9D8B030D-6E8A-4147-A177-3AD203B41FA5}">
                      <a16:colId xmlns:a16="http://schemas.microsoft.com/office/drawing/2014/main" val="20000"/>
                    </a:ext>
                  </a:extLst>
                </a:gridCol>
                <a:gridCol w="2568046">
                  <a:extLst>
                    <a:ext uri="{9D8B030D-6E8A-4147-A177-3AD203B41FA5}">
                      <a16:colId xmlns:a16="http://schemas.microsoft.com/office/drawing/2014/main" val="20001"/>
                    </a:ext>
                  </a:extLst>
                </a:gridCol>
                <a:gridCol w="2568046">
                  <a:extLst>
                    <a:ext uri="{9D8B030D-6E8A-4147-A177-3AD203B41FA5}">
                      <a16:colId xmlns:a16="http://schemas.microsoft.com/office/drawing/2014/main" val="20002"/>
                    </a:ext>
                  </a:extLst>
                </a:gridCol>
              </a:tblGrid>
              <a:tr h="370840">
                <a:tc>
                  <a:txBody>
                    <a:bodyPr/>
                    <a:lstStyle/>
                    <a:p>
                      <a:r>
                        <a:rPr lang="en-US" dirty="0"/>
                        <a:t>Criteria</a:t>
                      </a:r>
                    </a:p>
                  </a:txBody>
                  <a:tcPr/>
                </a:tc>
                <a:tc>
                  <a:txBody>
                    <a:bodyPr/>
                    <a:lstStyle/>
                    <a:p>
                      <a:r>
                        <a:rPr lang="en-US" dirty="0"/>
                        <a:t>99495</a:t>
                      </a:r>
                    </a:p>
                  </a:txBody>
                  <a:tcPr/>
                </a:tc>
                <a:tc>
                  <a:txBody>
                    <a:bodyPr/>
                    <a:lstStyle/>
                    <a:p>
                      <a:r>
                        <a:rPr lang="en-US" dirty="0"/>
                        <a:t>99496</a:t>
                      </a:r>
                    </a:p>
                  </a:txBody>
                  <a:tcPr/>
                </a:tc>
                <a:extLst>
                  <a:ext uri="{0D108BD9-81ED-4DB2-BD59-A6C34878D82A}">
                    <a16:rowId xmlns:a16="http://schemas.microsoft.com/office/drawing/2014/main" val="10000"/>
                  </a:ext>
                </a:extLst>
              </a:tr>
              <a:tr h="370840">
                <a:tc>
                  <a:txBody>
                    <a:bodyPr/>
                    <a:lstStyle/>
                    <a:p>
                      <a:r>
                        <a:rPr lang="en-US" dirty="0"/>
                        <a:t>Level of Medical</a:t>
                      </a:r>
                      <a:r>
                        <a:rPr lang="en-US" baseline="0" dirty="0"/>
                        <a:t> Decision Making</a:t>
                      </a:r>
                      <a:endParaRPr lang="en-US" dirty="0"/>
                    </a:p>
                  </a:txBody>
                  <a:tcPr/>
                </a:tc>
                <a:tc>
                  <a:txBody>
                    <a:bodyPr/>
                    <a:lstStyle/>
                    <a:p>
                      <a:r>
                        <a:rPr lang="en-US" dirty="0"/>
                        <a:t>Moderate Complexity (99214) or Higher</a:t>
                      </a:r>
                    </a:p>
                    <a:p>
                      <a:endParaRPr lang="en-US" dirty="0"/>
                    </a:p>
                  </a:txBody>
                  <a:tcPr/>
                </a:tc>
                <a:tc>
                  <a:txBody>
                    <a:bodyPr/>
                    <a:lstStyle/>
                    <a:p>
                      <a:r>
                        <a:rPr lang="en-US" dirty="0"/>
                        <a:t>High Complexity</a:t>
                      </a:r>
                      <a:r>
                        <a:rPr lang="en-US" baseline="0" dirty="0"/>
                        <a:t> (99215)</a:t>
                      </a:r>
                      <a:endParaRPr lang="en-US" dirty="0"/>
                    </a:p>
                  </a:txBody>
                  <a:tcPr/>
                </a:tc>
                <a:extLst>
                  <a:ext uri="{0D108BD9-81ED-4DB2-BD59-A6C34878D82A}">
                    <a16:rowId xmlns:a16="http://schemas.microsoft.com/office/drawing/2014/main" val="10001"/>
                  </a:ext>
                </a:extLst>
              </a:tr>
              <a:tr h="370840">
                <a:tc>
                  <a:txBody>
                    <a:bodyPr/>
                    <a:lstStyle/>
                    <a:p>
                      <a:r>
                        <a:rPr lang="en-US" dirty="0"/>
                        <a:t>Days Since Discharge</a:t>
                      </a:r>
                    </a:p>
                  </a:txBody>
                  <a:tcPr/>
                </a:tc>
                <a:tc>
                  <a:txBody>
                    <a:bodyPr/>
                    <a:lstStyle/>
                    <a:p>
                      <a:r>
                        <a:rPr lang="en-US" dirty="0"/>
                        <a:t>Within 14 Days</a:t>
                      </a:r>
                    </a:p>
                  </a:txBody>
                  <a:tcPr/>
                </a:tc>
                <a:tc>
                  <a:txBody>
                    <a:bodyPr/>
                    <a:lstStyle/>
                    <a:p>
                      <a:r>
                        <a:rPr lang="en-US" dirty="0"/>
                        <a:t>Within</a:t>
                      </a:r>
                      <a:r>
                        <a:rPr lang="en-US" baseline="0" dirty="0"/>
                        <a:t> 7 Days</a:t>
                      </a:r>
                    </a:p>
                    <a:p>
                      <a:endParaRPr lang="en-US" dirty="0"/>
                    </a:p>
                  </a:txBody>
                  <a:tcPr/>
                </a:tc>
                <a:extLst>
                  <a:ext uri="{0D108BD9-81ED-4DB2-BD59-A6C34878D82A}">
                    <a16:rowId xmlns:a16="http://schemas.microsoft.com/office/drawing/2014/main" val="10002"/>
                  </a:ext>
                </a:extLst>
              </a:tr>
              <a:tr h="370840">
                <a:tc>
                  <a:txBody>
                    <a:bodyPr/>
                    <a:lstStyle/>
                    <a:p>
                      <a:r>
                        <a:rPr lang="en-US" dirty="0"/>
                        <a:t>Follow-Up</a:t>
                      </a:r>
                      <a:r>
                        <a:rPr lang="en-US" baseline="0" dirty="0"/>
                        <a:t> Contact</a:t>
                      </a:r>
                      <a:endParaRPr lang="en-US" dirty="0"/>
                    </a:p>
                  </a:txBody>
                  <a:tcPr/>
                </a:tc>
                <a:tc>
                  <a:txBody>
                    <a:bodyPr/>
                    <a:lstStyle/>
                    <a:p>
                      <a:r>
                        <a:rPr lang="en-US" dirty="0"/>
                        <a:t>Within 2 Business Days of Discharge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Within 2 Business Days of Discharge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764397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for Increased Revenue</a:t>
            </a:r>
          </a:p>
        </p:txBody>
      </p:sp>
      <p:sp>
        <p:nvSpPr>
          <p:cNvPr id="3" name="Content Placeholder 2"/>
          <p:cNvSpPr>
            <a:spLocks noGrp="1"/>
          </p:cNvSpPr>
          <p:nvPr>
            <p:ph idx="1"/>
          </p:nvPr>
        </p:nvSpPr>
        <p:spPr/>
        <p:txBody>
          <a:bodyPr/>
          <a:lstStyle/>
          <a:p>
            <a:r>
              <a:rPr lang="en-US" dirty="0"/>
              <a:t>TCM codes are billed in place of traditional Evaluation &amp; Management (E&amp;M) codes and offer a higher level of reimbursement.</a:t>
            </a:r>
          </a:p>
          <a:p>
            <a:r>
              <a:rPr lang="en-US" dirty="0"/>
              <a:t>In the age of decreasing reimbursement, it is important to be able to access sources of additional reimbursement which are being made available to those providers who can demonstrate their ability to provide excellent care.  </a:t>
            </a:r>
          </a:p>
          <a:p>
            <a:r>
              <a:rPr lang="en-US" dirty="0"/>
              <a:t>TCM codes are just one example of increase revenue sources available to providers who provide excellent care.</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65</a:t>
            </a:fld>
            <a:endParaRPr lang="en-US" dirty="0"/>
          </a:p>
        </p:txBody>
      </p:sp>
    </p:spTree>
    <p:extLst>
      <p:ext uri="{BB962C8B-B14F-4D97-AF65-F5344CB8AC3E}">
        <p14:creationId xmlns:p14="http://schemas.microsoft.com/office/powerpoint/2010/main" val="28006644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for Increased Revenue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66</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30191147"/>
              </p:ext>
            </p:extLst>
          </p:nvPr>
        </p:nvGraphicFramePr>
        <p:xfrm>
          <a:off x="765788" y="2691714"/>
          <a:ext cx="7704136" cy="2468880"/>
        </p:xfrm>
        <a:graphic>
          <a:graphicData uri="http://schemas.openxmlformats.org/drawingml/2006/table">
            <a:tbl>
              <a:tblPr firstRow="1" bandRow="1">
                <a:tableStyleId>{5C22544A-7EE6-4342-B048-85BDC9FD1C3A}</a:tableStyleId>
              </a:tblPr>
              <a:tblGrid>
                <a:gridCol w="2117455">
                  <a:extLst>
                    <a:ext uri="{9D8B030D-6E8A-4147-A177-3AD203B41FA5}">
                      <a16:colId xmlns:a16="http://schemas.microsoft.com/office/drawing/2014/main" val="20000"/>
                    </a:ext>
                  </a:extLst>
                </a:gridCol>
                <a:gridCol w="2010033">
                  <a:extLst>
                    <a:ext uri="{9D8B030D-6E8A-4147-A177-3AD203B41FA5}">
                      <a16:colId xmlns:a16="http://schemas.microsoft.com/office/drawing/2014/main" val="20001"/>
                    </a:ext>
                  </a:extLst>
                </a:gridCol>
                <a:gridCol w="1944129">
                  <a:extLst>
                    <a:ext uri="{9D8B030D-6E8A-4147-A177-3AD203B41FA5}">
                      <a16:colId xmlns:a16="http://schemas.microsoft.com/office/drawing/2014/main" val="20002"/>
                    </a:ext>
                  </a:extLst>
                </a:gridCol>
                <a:gridCol w="1632519">
                  <a:extLst>
                    <a:ext uri="{9D8B030D-6E8A-4147-A177-3AD203B41FA5}">
                      <a16:colId xmlns:a16="http://schemas.microsoft.com/office/drawing/2014/main" val="20003"/>
                    </a:ext>
                  </a:extLst>
                </a:gridCol>
              </a:tblGrid>
              <a:tr h="370840">
                <a:tc>
                  <a:txBody>
                    <a:bodyPr/>
                    <a:lstStyle/>
                    <a:p>
                      <a:r>
                        <a:rPr lang="en-US" dirty="0"/>
                        <a:t>Level</a:t>
                      </a:r>
                      <a:r>
                        <a:rPr lang="en-US" baseline="0" dirty="0"/>
                        <a:t> of Medical Decision Making</a:t>
                      </a:r>
                      <a:endParaRPr lang="en-US" dirty="0"/>
                    </a:p>
                  </a:txBody>
                  <a:tcPr/>
                </a:tc>
                <a:tc>
                  <a:txBody>
                    <a:bodyPr/>
                    <a:lstStyle/>
                    <a:p>
                      <a:r>
                        <a:rPr lang="en-US" dirty="0"/>
                        <a:t>E&amp;M Code Reimbursement</a:t>
                      </a:r>
                    </a:p>
                  </a:txBody>
                  <a:tcPr/>
                </a:tc>
                <a:tc>
                  <a:txBody>
                    <a:bodyPr/>
                    <a:lstStyle/>
                    <a:p>
                      <a:r>
                        <a:rPr lang="en-US" dirty="0"/>
                        <a:t>TCM Code Reimbursement</a:t>
                      </a:r>
                    </a:p>
                  </a:txBody>
                  <a:tcPr/>
                </a:tc>
                <a:tc>
                  <a:txBody>
                    <a:bodyPr/>
                    <a:lstStyle/>
                    <a:p>
                      <a:pPr algn="ctr"/>
                      <a:r>
                        <a:rPr lang="en-US" dirty="0"/>
                        <a:t>Increase</a:t>
                      </a:r>
                    </a:p>
                  </a:txBody>
                  <a:tcPr/>
                </a:tc>
                <a:extLst>
                  <a:ext uri="{0D108BD9-81ED-4DB2-BD59-A6C34878D82A}">
                    <a16:rowId xmlns:a16="http://schemas.microsoft.com/office/drawing/2014/main" val="10000"/>
                  </a:ext>
                </a:extLst>
              </a:tr>
              <a:tr h="370840">
                <a:tc>
                  <a:txBody>
                    <a:bodyPr/>
                    <a:lstStyle/>
                    <a:p>
                      <a:r>
                        <a:rPr lang="en-US" dirty="0"/>
                        <a:t>Moderate Complexity</a:t>
                      </a:r>
                    </a:p>
                  </a:txBody>
                  <a:tcPr/>
                </a:tc>
                <a:tc>
                  <a:txBody>
                    <a:bodyPr/>
                    <a:lstStyle/>
                    <a:p>
                      <a:pPr algn="ctr"/>
                      <a:r>
                        <a:rPr lang="en-US" dirty="0"/>
                        <a:t>99214</a:t>
                      </a:r>
                    </a:p>
                    <a:p>
                      <a:pPr algn="ctr"/>
                      <a:r>
                        <a:rPr lang="en-US" dirty="0"/>
                        <a:t>$101.12</a:t>
                      </a:r>
                    </a:p>
                  </a:txBody>
                  <a:tcPr/>
                </a:tc>
                <a:tc>
                  <a:txBody>
                    <a:bodyPr/>
                    <a:lstStyle/>
                    <a:p>
                      <a:pPr algn="ctr"/>
                      <a:r>
                        <a:rPr lang="en-US" dirty="0"/>
                        <a:t>99495</a:t>
                      </a:r>
                    </a:p>
                    <a:p>
                      <a:pPr algn="ctr"/>
                      <a:r>
                        <a:rPr lang="en-US" dirty="0"/>
                        <a:t>$154.53</a:t>
                      </a:r>
                    </a:p>
                    <a:p>
                      <a:pPr algn="ctr"/>
                      <a:endParaRPr lang="en-US" dirty="0"/>
                    </a:p>
                  </a:txBody>
                  <a:tcPr/>
                </a:tc>
                <a:tc>
                  <a:txBody>
                    <a:bodyPr/>
                    <a:lstStyle/>
                    <a:p>
                      <a:pPr algn="ctr"/>
                      <a:r>
                        <a:rPr lang="en-US" dirty="0"/>
                        <a:t>$53.41</a:t>
                      </a:r>
                    </a:p>
                  </a:txBody>
                  <a:tcPr/>
                </a:tc>
                <a:extLst>
                  <a:ext uri="{0D108BD9-81ED-4DB2-BD59-A6C34878D82A}">
                    <a16:rowId xmlns:a16="http://schemas.microsoft.com/office/drawing/2014/main" val="10001"/>
                  </a:ext>
                </a:extLst>
              </a:tr>
              <a:tr h="370840">
                <a:tc>
                  <a:txBody>
                    <a:bodyPr/>
                    <a:lstStyle/>
                    <a:p>
                      <a:r>
                        <a:rPr lang="en-US" dirty="0"/>
                        <a:t>High Complexity</a:t>
                      </a:r>
                    </a:p>
                  </a:txBody>
                  <a:tcPr/>
                </a:tc>
                <a:tc>
                  <a:txBody>
                    <a:bodyPr/>
                    <a:lstStyle/>
                    <a:p>
                      <a:pPr algn="ctr"/>
                      <a:r>
                        <a:rPr lang="en-US" dirty="0"/>
                        <a:t>99215</a:t>
                      </a:r>
                    </a:p>
                    <a:p>
                      <a:pPr algn="ctr"/>
                      <a:r>
                        <a:rPr lang="en-US" dirty="0"/>
                        <a:t>$135.63</a:t>
                      </a:r>
                    </a:p>
                  </a:txBody>
                  <a:tcPr/>
                </a:tc>
                <a:tc>
                  <a:txBody>
                    <a:bodyPr/>
                    <a:lstStyle/>
                    <a:p>
                      <a:pPr algn="ctr"/>
                      <a:r>
                        <a:rPr lang="en-US" dirty="0"/>
                        <a:t>99496</a:t>
                      </a:r>
                    </a:p>
                    <a:p>
                      <a:pPr algn="ctr"/>
                      <a:r>
                        <a:rPr lang="en-US" dirty="0"/>
                        <a:t>$218.27</a:t>
                      </a:r>
                    </a:p>
                    <a:p>
                      <a:pPr algn="ctr"/>
                      <a:endParaRPr lang="en-US" dirty="0"/>
                    </a:p>
                  </a:txBody>
                  <a:tcPr/>
                </a:tc>
                <a:tc>
                  <a:txBody>
                    <a:bodyPr/>
                    <a:lstStyle/>
                    <a:p>
                      <a:pPr algn="ctr"/>
                      <a:r>
                        <a:rPr lang="en-US" dirty="0"/>
                        <a:t>$82.64</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122624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Implement A Sustainable Solution?</a:t>
            </a:r>
          </a:p>
        </p:txBody>
      </p:sp>
      <p:sp>
        <p:nvSpPr>
          <p:cNvPr id="3" name="Content Placeholder 2"/>
          <p:cNvSpPr>
            <a:spLocks noGrp="1"/>
          </p:cNvSpPr>
          <p:nvPr>
            <p:ph idx="1"/>
          </p:nvPr>
        </p:nvSpPr>
        <p:spPr/>
        <p:txBody>
          <a:bodyPr/>
          <a:lstStyle/>
          <a:p>
            <a:r>
              <a:rPr lang="en-US" dirty="0"/>
              <a:t>The benefit of increase reimbursement is obvious, but how do you implement a solution which is sustainable and can be time and time again with out placing an additional burden on an already stretched provider?</a:t>
            </a:r>
          </a:p>
          <a:p>
            <a:endParaRPr lang="en-US" dirty="0"/>
          </a:p>
          <a:p>
            <a:r>
              <a:rPr lang="en-US" dirty="0"/>
              <a:t>The answer…the power of electronics.</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67</a:t>
            </a:fld>
            <a:endParaRPr lang="en-US" dirty="0"/>
          </a:p>
        </p:txBody>
      </p:sp>
    </p:spTree>
    <p:extLst>
      <p:ext uri="{BB962C8B-B14F-4D97-AF65-F5344CB8AC3E}">
        <p14:creationId xmlns:p14="http://schemas.microsoft.com/office/powerpoint/2010/main" val="3872563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It Easier To Do It Right Than Not At All</a:t>
            </a:r>
          </a:p>
        </p:txBody>
      </p:sp>
      <p:sp>
        <p:nvSpPr>
          <p:cNvPr id="3" name="Content Placeholder 2"/>
          <p:cNvSpPr>
            <a:spLocks noGrp="1"/>
          </p:cNvSpPr>
          <p:nvPr>
            <p:ph idx="1"/>
          </p:nvPr>
        </p:nvSpPr>
        <p:spPr/>
        <p:txBody>
          <a:bodyPr/>
          <a:lstStyle/>
          <a:p>
            <a:r>
              <a:rPr lang="en-US" dirty="0"/>
              <a:t>Because SETMA uses the same EHR in both inpatient and outpatient settings, all of the information needed to determine a patient’s eligibility for the TCM codes is automatically aggregated and calculated in the background.</a:t>
            </a:r>
          </a:p>
          <a:p>
            <a:endParaRPr lang="en-US" dirty="0"/>
          </a:p>
          <a:p>
            <a:r>
              <a:rPr lang="en-US" dirty="0"/>
              <a:t>All a provider has to do is begin an office visit and if the patient is eligible, they will be alerted on our main AAA_Home template in the EHR.</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68</a:t>
            </a:fld>
            <a:endParaRPr lang="en-US" dirty="0"/>
          </a:p>
        </p:txBody>
      </p:sp>
    </p:spTree>
    <p:extLst>
      <p:ext uri="{BB962C8B-B14F-4D97-AF65-F5344CB8AC3E}">
        <p14:creationId xmlns:p14="http://schemas.microsoft.com/office/powerpoint/2010/main" val="31673641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SETMA’s Follow-Up Calls</a:t>
            </a:r>
          </a:p>
        </p:txBody>
      </p:sp>
      <p:sp>
        <p:nvSpPr>
          <p:cNvPr id="3" name="Content Placeholder 2"/>
          <p:cNvSpPr>
            <a:spLocks noGrp="1"/>
          </p:cNvSpPr>
          <p:nvPr>
            <p:ph idx="1"/>
          </p:nvPr>
        </p:nvSpPr>
        <p:spPr/>
        <p:txBody>
          <a:bodyPr/>
          <a:lstStyle/>
          <a:p>
            <a:endParaRPr lang="en-US" dirty="0"/>
          </a:p>
          <a:p>
            <a:r>
              <a:rPr lang="en-US" dirty="0"/>
              <a:t>Every patient that SETMA discharges from the hospital is scheduled to receive a call from our Care Coordination Department.</a:t>
            </a:r>
          </a:p>
          <a:p>
            <a:r>
              <a:rPr lang="en-US" dirty="0"/>
              <a:t>SETMA has been calling all patients discharged from the hospital since 2009.</a:t>
            </a:r>
          </a:p>
          <a:p>
            <a:r>
              <a:rPr lang="en-US" dirty="0"/>
              <a:t>We did not have to implement anything new in order to fulfill the follow-up contact requirement of the new TCM codes.</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69</a:t>
            </a:fld>
            <a:endParaRPr lang="en-US" dirty="0"/>
          </a:p>
        </p:txBody>
      </p:sp>
    </p:spTree>
    <p:extLst>
      <p:ext uri="{BB962C8B-B14F-4D97-AF65-F5344CB8AC3E}">
        <p14:creationId xmlns:p14="http://schemas.microsoft.com/office/powerpoint/2010/main" val="3436225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World Changed: Four Seminal Events May, 1999</a:t>
            </a:r>
          </a:p>
        </p:txBody>
      </p:sp>
      <p:sp>
        <p:nvSpPr>
          <p:cNvPr id="3" name="Content Placeholder 2"/>
          <p:cNvSpPr>
            <a:spLocks noGrp="1"/>
          </p:cNvSpPr>
          <p:nvPr>
            <p:ph idx="1"/>
          </p:nvPr>
        </p:nvSpPr>
        <p:spPr/>
        <p:txBody>
          <a:bodyPr>
            <a:normAutofit/>
          </a:bodyPr>
          <a:lstStyle/>
          <a:p>
            <a:pPr marL="0" indent="0">
              <a:buNone/>
            </a:pPr>
            <a:r>
              <a:rPr lang="en-US" b="1" dirty="0"/>
              <a:t>These events transformed SETMA’s vision and healthcare delivery:</a:t>
            </a:r>
          </a:p>
          <a:p>
            <a:r>
              <a:rPr lang="en-US" dirty="0"/>
              <a:t>First, we concluded that EMR was too hard and too Expensive if all we gained was the ability to document a patient encounter electronically.   EMR was only “worth it,” if we leveraged electronics to improve care for each patient; to eliminate errors which were dangerous to the health of our patients; and, if we could develop electronic functionalities for improving the health and the care of our patients. </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1970028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It Easier To Do It Right Than Not At All</a:t>
            </a:r>
          </a:p>
        </p:txBody>
      </p:sp>
      <p:sp>
        <p:nvSpPr>
          <p:cNvPr id="4" name="Slide Number Placeholder 3"/>
          <p:cNvSpPr>
            <a:spLocks noGrp="1"/>
          </p:cNvSpPr>
          <p:nvPr>
            <p:ph type="sldNum" sz="quarter" idx="12"/>
          </p:nvPr>
        </p:nvSpPr>
        <p:spPr/>
        <p:txBody>
          <a:bodyPr/>
          <a:lstStyle/>
          <a:p>
            <a:fld id="{D57F1E4F-1CFF-5643-939E-217C01CDF565}" type="slidenum">
              <a:rPr lang="en-US" smtClean="0"/>
              <a:pPr/>
              <a:t>70</a:t>
            </a:fld>
            <a:endParaRPr lang="en-US" dirty="0"/>
          </a:p>
        </p:txBody>
      </p:sp>
      <p:pic>
        <p:nvPicPr>
          <p:cNvPr id="5" name="Content Placeholder 3"/>
          <p:cNvPicPr>
            <a:picLocks noChangeAspect="1"/>
          </p:cNvPicPr>
          <p:nvPr/>
        </p:nvPicPr>
        <p:blipFill>
          <a:blip r:embed="rId2"/>
          <a:stretch>
            <a:fillRect/>
          </a:stretch>
        </p:blipFill>
        <p:spPr>
          <a:xfrm>
            <a:off x="1889497" y="2267515"/>
            <a:ext cx="5320145" cy="4408321"/>
          </a:xfrm>
          <a:prstGeom prst="rect">
            <a:avLst/>
          </a:prstGeom>
        </p:spPr>
      </p:pic>
    </p:spTree>
    <p:extLst>
      <p:ext uri="{BB962C8B-B14F-4D97-AF65-F5344CB8AC3E}">
        <p14:creationId xmlns:p14="http://schemas.microsoft.com/office/powerpoint/2010/main" val="23718331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It Easier To Do It Right Than Not At All</a:t>
            </a:r>
          </a:p>
        </p:txBody>
      </p:sp>
      <p:sp>
        <p:nvSpPr>
          <p:cNvPr id="3" name="Content Placeholder 2"/>
          <p:cNvSpPr>
            <a:spLocks noGrp="1"/>
          </p:cNvSpPr>
          <p:nvPr>
            <p:ph idx="1"/>
          </p:nvPr>
        </p:nvSpPr>
        <p:spPr/>
        <p:txBody>
          <a:bodyPr/>
          <a:lstStyle/>
          <a:p>
            <a:endParaRPr lang="en-US" dirty="0"/>
          </a:p>
          <a:p>
            <a:r>
              <a:rPr lang="en-US" dirty="0"/>
              <a:t>At the conclusion of the visit, when the provider accesses the billing template, they will again be reminded to bill the TCM code is eligible.</a:t>
            </a:r>
          </a:p>
          <a:p>
            <a:endParaRPr lang="en-US" dirty="0"/>
          </a:p>
          <a:p>
            <a:r>
              <a:rPr lang="en-US" dirty="0"/>
              <a:t>Again, this requires no extra work on the provider as all of the information has already been aggregated in the background.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71</a:t>
            </a:fld>
            <a:endParaRPr lang="en-US" dirty="0"/>
          </a:p>
        </p:txBody>
      </p:sp>
    </p:spTree>
    <p:extLst>
      <p:ext uri="{BB962C8B-B14F-4D97-AF65-F5344CB8AC3E}">
        <p14:creationId xmlns:p14="http://schemas.microsoft.com/office/powerpoint/2010/main" val="22501560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It Easier To Do It Right Than Not At All</a:t>
            </a:r>
          </a:p>
        </p:txBody>
      </p:sp>
      <p:sp>
        <p:nvSpPr>
          <p:cNvPr id="4" name="Slide Number Placeholder 3"/>
          <p:cNvSpPr>
            <a:spLocks noGrp="1"/>
          </p:cNvSpPr>
          <p:nvPr>
            <p:ph type="sldNum" sz="quarter" idx="12"/>
          </p:nvPr>
        </p:nvSpPr>
        <p:spPr/>
        <p:txBody>
          <a:bodyPr/>
          <a:lstStyle/>
          <a:p>
            <a:fld id="{D57F1E4F-1CFF-5643-939E-217C01CDF565}" type="slidenum">
              <a:rPr lang="en-US" smtClean="0"/>
              <a:pPr/>
              <a:t>72</a:t>
            </a:fld>
            <a:endParaRPr lang="en-US" dirty="0"/>
          </a:p>
        </p:txBody>
      </p:sp>
      <p:pic>
        <p:nvPicPr>
          <p:cNvPr id="5" name="Picture 4"/>
          <p:cNvPicPr>
            <a:picLocks noChangeAspect="1"/>
          </p:cNvPicPr>
          <p:nvPr/>
        </p:nvPicPr>
        <p:blipFill>
          <a:blip r:embed="rId2"/>
          <a:stretch>
            <a:fillRect/>
          </a:stretch>
        </p:blipFill>
        <p:spPr>
          <a:xfrm>
            <a:off x="1957057" y="2202501"/>
            <a:ext cx="5019424" cy="4655499"/>
          </a:xfrm>
          <a:prstGeom prst="rect">
            <a:avLst/>
          </a:prstGeom>
        </p:spPr>
      </p:pic>
    </p:spTree>
    <p:extLst>
      <p:ext uri="{BB962C8B-B14F-4D97-AF65-F5344CB8AC3E}">
        <p14:creationId xmlns:p14="http://schemas.microsoft.com/office/powerpoint/2010/main" val="25439569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It Easier To Do It Right Than Not At All</a:t>
            </a:r>
          </a:p>
        </p:txBody>
      </p:sp>
      <p:sp>
        <p:nvSpPr>
          <p:cNvPr id="3" name="Content Placeholder 2"/>
          <p:cNvSpPr>
            <a:spLocks noGrp="1"/>
          </p:cNvSpPr>
          <p:nvPr>
            <p:ph idx="1"/>
          </p:nvPr>
        </p:nvSpPr>
        <p:spPr/>
        <p:txBody>
          <a:bodyPr>
            <a:normAutofit/>
          </a:bodyPr>
          <a:lstStyle/>
          <a:p>
            <a:r>
              <a:rPr lang="en-US" dirty="0"/>
              <a:t>When the “Care Transition” label is shown in red, the provider clicks the Eligibility button to confirm that all of the criteria have been met to bill a TCM code in place of a traditional E&amp;M code.</a:t>
            </a:r>
          </a:p>
          <a:p>
            <a:r>
              <a:rPr lang="en-US" dirty="0"/>
              <a:t>The only thing that the provider must do is select the Level of Medical Decision Making that they feel they performed during the office encounter.</a:t>
            </a:r>
          </a:p>
          <a:p>
            <a:pPr lvl="1"/>
            <a:r>
              <a:rPr lang="en-US" dirty="0"/>
              <a:t>99124 (Moderate Complexity or higher) Level of Medical Decision Making required for TCM code 99495</a:t>
            </a:r>
          </a:p>
          <a:p>
            <a:pPr lvl="1"/>
            <a:r>
              <a:rPr lang="en-US" dirty="0"/>
              <a:t>99125 (High Complexity) Level of Medical Decision Making required for TCM code 99496</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73</a:t>
            </a:fld>
            <a:endParaRPr lang="en-US" dirty="0"/>
          </a:p>
        </p:txBody>
      </p:sp>
    </p:spTree>
    <p:extLst>
      <p:ext uri="{BB962C8B-B14F-4D97-AF65-F5344CB8AC3E}">
        <p14:creationId xmlns:p14="http://schemas.microsoft.com/office/powerpoint/2010/main" val="28826687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It Easier To Do It Right Than Not At All</a:t>
            </a:r>
          </a:p>
        </p:txBody>
      </p:sp>
      <p:sp>
        <p:nvSpPr>
          <p:cNvPr id="4" name="Slide Number Placeholder 3"/>
          <p:cNvSpPr>
            <a:spLocks noGrp="1"/>
          </p:cNvSpPr>
          <p:nvPr>
            <p:ph type="sldNum" sz="quarter" idx="12"/>
          </p:nvPr>
        </p:nvSpPr>
        <p:spPr/>
        <p:txBody>
          <a:bodyPr/>
          <a:lstStyle/>
          <a:p>
            <a:fld id="{D57F1E4F-1CFF-5643-939E-217C01CDF565}" type="slidenum">
              <a:rPr lang="en-US" smtClean="0"/>
              <a:pPr/>
              <a:t>74</a:t>
            </a:fld>
            <a:endParaRPr lang="en-US" dirty="0"/>
          </a:p>
        </p:txBody>
      </p:sp>
      <p:pic>
        <p:nvPicPr>
          <p:cNvPr id="5" name="Picture 4"/>
          <p:cNvPicPr>
            <a:picLocks noChangeAspect="1"/>
          </p:cNvPicPr>
          <p:nvPr/>
        </p:nvPicPr>
        <p:blipFill>
          <a:blip r:embed="rId2"/>
          <a:stretch>
            <a:fillRect/>
          </a:stretch>
        </p:blipFill>
        <p:spPr>
          <a:xfrm>
            <a:off x="2273931" y="2265662"/>
            <a:ext cx="4769631" cy="4431702"/>
          </a:xfrm>
          <a:prstGeom prst="rect">
            <a:avLst/>
          </a:prstGeom>
        </p:spPr>
      </p:pic>
    </p:spTree>
    <p:extLst>
      <p:ext uri="{BB962C8B-B14F-4D97-AF65-F5344CB8AC3E}">
        <p14:creationId xmlns:p14="http://schemas.microsoft.com/office/powerpoint/2010/main" val="30101055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It Easier To Do It Right Than Not At All</a:t>
            </a:r>
          </a:p>
        </p:txBody>
      </p:sp>
      <p:sp>
        <p:nvSpPr>
          <p:cNvPr id="3" name="Content Placeholder 2"/>
          <p:cNvSpPr>
            <a:spLocks noGrp="1"/>
          </p:cNvSpPr>
          <p:nvPr>
            <p:ph idx="1"/>
          </p:nvPr>
        </p:nvSpPr>
        <p:spPr/>
        <p:txBody>
          <a:bodyPr/>
          <a:lstStyle/>
          <a:p>
            <a:endParaRPr lang="en-US" dirty="0"/>
          </a:p>
          <a:p>
            <a:r>
              <a:rPr lang="en-US" dirty="0"/>
              <a:t>The provider simply clicks “Calculate Code Eligibility” and the EHR confirms if all criteria to bill a TCM code have been met.</a:t>
            </a:r>
          </a:p>
          <a:p>
            <a:r>
              <a:rPr lang="en-US" dirty="0"/>
              <a:t>If so, the highest eligible TCM code is automatically selected, the provider closes the screen and clicks Submit.</a:t>
            </a:r>
          </a:p>
          <a:p>
            <a:r>
              <a:rPr lang="en-US" dirty="0"/>
              <a:t>The work is done!</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75</a:t>
            </a:fld>
            <a:endParaRPr lang="en-US" dirty="0"/>
          </a:p>
        </p:txBody>
      </p:sp>
    </p:spTree>
    <p:extLst>
      <p:ext uri="{BB962C8B-B14F-4D97-AF65-F5344CB8AC3E}">
        <p14:creationId xmlns:p14="http://schemas.microsoft.com/office/powerpoint/2010/main" val="36533867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HCC Risk Adjustment Factor</a:t>
            </a:r>
          </a:p>
        </p:txBody>
      </p:sp>
      <p:sp>
        <p:nvSpPr>
          <p:cNvPr id="3" name="Content Placeholder 2"/>
          <p:cNvSpPr>
            <a:spLocks noGrp="1"/>
          </p:cNvSpPr>
          <p:nvPr>
            <p:ph idx="1"/>
          </p:nvPr>
        </p:nvSpPr>
        <p:spPr/>
        <p:txBody>
          <a:bodyPr/>
          <a:lstStyle/>
          <a:p>
            <a:r>
              <a:rPr lang="en-US" dirty="0">
                <a:hlinkClick r:id="rId2"/>
              </a:rPr>
              <a:t>http://www.jameslhollymd.com/Presentations/coding-to-ensure-accurate-health-risk-scoring</a:t>
            </a:r>
            <a:endParaRPr lang="en-US" dirty="0"/>
          </a:p>
          <a:p>
            <a:endParaRPr lang="en-US" dirty="0"/>
          </a:p>
          <a:p>
            <a:r>
              <a:rPr lang="en-US" dirty="0"/>
              <a:t>This link gives a detailed instruction about how to use HCC Risk Adjustment Factor in relationship to:</a:t>
            </a:r>
          </a:p>
          <a:p>
            <a:pPr lvl="1"/>
            <a:r>
              <a:rPr lang="en-US" dirty="0"/>
              <a:t>	Medicare Advantage</a:t>
            </a:r>
          </a:p>
          <a:p>
            <a:pPr lvl="1"/>
            <a:r>
              <a:rPr lang="en-US" dirty="0"/>
              <a:t>	Accountable Care Act</a:t>
            </a:r>
          </a:p>
          <a:p>
            <a:pPr lvl="1"/>
            <a:r>
              <a:rPr lang="en-US" dirty="0"/>
              <a:t>	Medical Home</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76</a:t>
            </a:fld>
            <a:endParaRPr lang="en-US" dirty="0"/>
          </a:p>
        </p:txBody>
      </p:sp>
    </p:spTree>
    <p:extLst>
      <p:ext uri="{BB962C8B-B14F-4D97-AF65-F5344CB8AC3E}">
        <p14:creationId xmlns:p14="http://schemas.microsoft.com/office/powerpoint/2010/main" val="2771297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Numbers Don’t Lie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77</a:t>
            </a:fld>
            <a:endParaRPr lang="en-US" dirty="0"/>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951" y="3050060"/>
            <a:ext cx="891857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57185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Medicare Preventive Services: Initial Preventive Physical Exam &amp; Annual Wellness Visit</a:t>
            </a: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78</a:t>
            </a:fld>
            <a:endParaRPr lang="en-US" dirty="0"/>
          </a:p>
        </p:txBody>
      </p:sp>
    </p:spTree>
    <p:extLst>
      <p:ext uri="{BB962C8B-B14F-4D97-AF65-F5344CB8AC3E}">
        <p14:creationId xmlns:p14="http://schemas.microsoft.com/office/powerpoint/2010/main" val="3931628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Preventive Services</a:t>
            </a:r>
          </a:p>
        </p:txBody>
      </p:sp>
      <p:sp>
        <p:nvSpPr>
          <p:cNvPr id="3" name="Content Placeholder 2"/>
          <p:cNvSpPr>
            <a:spLocks noGrp="1"/>
          </p:cNvSpPr>
          <p:nvPr>
            <p:ph idx="1"/>
          </p:nvPr>
        </p:nvSpPr>
        <p:spPr/>
        <p:txBody>
          <a:bodyPr/>
          <a:lstStyle/>
          <a:p>
            <a:r>
              <a:rPr lang="en-US" dirty="0"/>
              <a:t>Historically, the Centers for Medicare and Medicaid Services (CMS) have not paid for preventive care or for routine physical examinations.  But there are parts of the Accountable Care Act (ACA) which provide benefits which suggest that CMS is getting serious about Preventive Health Services which have the potential for moving us toward the fulfillment of the Triple Aim:  improved care (processes), improve health (outcomes) and decreased costs (sustainability).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79</a:t>
            </a:fld>
            <a:endParaRPr lang="en-US" dirty="0"/>
          </a:p>
        </p:txBody>
      </p:sp>
    </p:spTree>
    <p:extLst>
      <p:ext uri="{BB962C8B-B14F-4D97-AF65-F5344CB8AC3E}">
        <p14:creationId xmlns:p14="http://schemas.microsoft.com/office/powerpoint/2010/main" val="2912679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World Changed: Four Seminal Events May, 1999</a:t>
            </a:r>
          </a:p>
        </p:txBody>
      </p:sp>
      <p:sp>
        <p:nvSpPr>
          <p:cNvPr id="3" name="Content Placeholder 2"/>
          <p:cNvSpPr>
            <a:spLocks noGrp="1"/>
          </p:cNvSpPr>
          <p:nvPr>
            <p:ph idx="1"/>
          </p:nvPr>
        </p:nvSpPr>
        <p:spPr>
          <a:xfrm>
            <a:off x="864382" y="2489200"/>
            <a:ext cx="6345260" cy="4160982"/>
          </a:xfrm>
        </p:spPr>
        <p:txBody>
          <a:bodyPr>
            <a:normAutofit fontScale="92500"/>
          </a:bodyPr>
          <a:lstStyle/>
          <a:p>
            <a:r>
              <a:rPr lang="en-US" dirty="0"/>
              <a:t>We also recognized that healthcare costs were out of control and that EHR could help decrease that cost while improving care.  </a:t>
            </a:r>
          </a:p>
          <a:p>
            <a:r>
              <a:rPr lang="en-US" dirty="0"/>
              <a:t>Therefore, we began designing disease-management and population-health tools, which included “follow up documents,” allowing SETMA providers to summarize patients’ healthcare goals with personalized steps of action through which to meet those goals. </a:t>
            </a:r>
          </a:p>
          <a:p>
            <a:r>
              <a:rPr lang="en-US" dirty="0"/>
              <a:t>We transformed our vision from how many x-rays and lab tests were done and how many patients were seen, to measurable standards of excellence of care and to actions for the reducing of the cost of care.  </a:t>
            </a:r>
          </a:p>
          <a:p>
            <a:r>
              <a:rPr lang="en-US" dirty="0"/>
              <a:t>We learned that excellence and expensive are not synonyms.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2784772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Preventive Services</a:t>
            </a:r>
          </a:p>
        </p:txBody>
      </p:sp>
      <p:sp>
        <p:nvSpPr>
          <p:cNvPr id="3" name="Content Placeholder 2"/>
          <p:cNvSpPr>
            <a:spLocks noGrp="1"/>
          </p:cNvSpPr>
          <p:nvPr>
            <p:ph idx="1"/>
          </p:nvPr>
        </p:nvSpPr>
        <p:spPr/>
        <p:txBody>
          <a:bodyPr/>
          <a:lstStyle/>
          <a:p>
            <a:r>
              <a:rPr lang="en-US" dirty="0"/>
              <a:t>The ACA has made provision for the following Preventive Health Services at little or no cost to Medicare beneficiaries.  The new Intensive Behavioral Therapy codes for obesity and cardiovascular disease along with the Initial Preventive Physical Exam (IPPE), the Annual Wellness Visit Initial and Annual Wellness Visit Subsequent are significant advances in recognizing the value of preventive care and in recognizing the expertise of those who have the tools to provide those services.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80</a:t>
            </a:fld>
            <a:endParaRPr lang="en-US" dirty="0"/>
          </a:p>
        </p:txBody>
      </p:sp>
    </p:spTree>
    <p:extLst>
      <p:ext uri="{BB962C8B-B14F-4D97-AF65-F5344CB8AC3E}">
        <p14:creationId xmlns:p14="http://schemas.microsoft.com/office/powerpoint/2010/main" val="32790748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Preventive Services</a:t>
            </a:r>
          </a:p>
        </p:txBody>
      </p:sp>
      <p:sp>
        <p:nvSpPr>
          <p:cNvPr id="3" name="Content Placeholder 2"/>
          <p:cNvSpPr>
            <a:spLocks noGrp="1"/>
          </p:cNvSpPr>
          <p:nvPr>
            <p:ph idx="1"/>
          </p:nvPr>
        </p:nvSpPr>
        <p:spPr/>
        <p:txBody>
          <a:bodyPr>
            <a:normAutofit fontScale="92500" lnSpcReduction="10000"/>
          </a:bodyPr>
          <a:lstStyle/>
          <a:p>
            <a:r>
              <a:rPr lang="en-US" dirty="0"/>
              <a:t>Along with the Transitions of Care Management Codes which have been published this year, these preventive codes encourage the “right stuff” in primary healthcare delivery.   SETMA is determined to support and to promote these efforts by utilizing them in our practice.   The key to these codes is that there is no deductible and CMS pays the provider for the full allowable benefit. This is a savings to patients and it is also a revenue benefit to the healthcare provider.  The payment for the IPPE is approximately $159 with no cost to the patient.  If a screening EKG and/or screening abdominal ultrasound is warranted and ordered at this time, the fee is paid in addition to the IPPE fee and it is paid without deductible, also.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81</a:t>
            </a:fld>
            <a:endParaRPr lang="en-US" dirty="0"/>
          </a:p>
        </p:txBody>
      </p:sp>
    </p:spTree>
    <p:extLst>
      <p:ext uri="{BB962C8B-B14F-4D97-AF65-F5344CB8AC3E}">
        <p14:creationId xmlns:p14="http://schemas.microsoft.com/office/powerpoint/2010/main" val="1765912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Preventive Services</a:t>
            </a:r>
          </a:p>
        </p:txBody>
      </p:sp>
      <p:sp>
        <p:nvSpPr>
          <p:cNvPr id="3" name="Content Placeholder 2"/>
          <p:cNvSpPr>
            <a:spLocks noGrp="1"/>
          </p:cNvSpPr>
          <p:nvPr>
            <p:ph idx="1"/>
          </p:nvPr>
        </p:nvSpPr>
        <p:spPr/>
        <p:txBody>
          <a:bodyPr>
            <a:normAutofit fontScale="92500"/>
          </a:bodyPr>
          <a:lstStyle/>
          <a:p>
            <a:r>
              <a:rPr lang="en-US" b="1" dirty="0"/>
              <a:t>G0402</a:t>
            </a:r>
            <a:r>
              <a:rPr lang="en-US" dirty="0"/>
              <a:t> Initial Preventive Physical Examination (IPPE)  (Also called the Welcome to Medicare Preventive Visit )</a:t>
            </a:r>
          </a:p>
          <a:p>
            <a:r>
              <a:rPr lang="en-US" b="1" dirty="0"/>
              <a:t>G0438</a:t>
            </a:r>
            <a:r>
              <a:rPr lang="en-US" dirty="0"/>
              <a:t> Annual Wellness Visit, Initial (AWV) Annual wellness visit, including a personalized prevention plan of service (PPPS), first visit.</a:t>
            </a:r>
          </a:p>
          <a:p>
            <a:r>
              <a:rPr lang="en-US" b="1" dirty="0"/>
              <a:t>G0439</a:t>
            </a:r>
            <a:r>
              <a:rPr lang="en-US" dirty="0"/>
              <a:t> Annual Wellness Visit, Subsequent (AWV) Annual Wellness visit, including a personalized prevention plan of service (PPPS), subsequent visit. Annual Wellness Visits can be for either new or established patients as the code does not differentiate. The initial AWV, G0438, is performed on patients that have been enrolled with Medicare for more than one year.</a:t>
            </a:r>
          </a:p>
        </p:txBody>
      </p:sp>
      <p:sp>
        <p:nvSpPr>
          <p:cNvPr id="4" name="Slide Number Placeholder 3"/>
          <p:cNvSpPr>
            <a:spLocks noGrp="1"/>
          </p:cNvSpPr>
          <p:nvPr>
            <p:ph type="sldNum" sz="quarter" idx="12"/>
          </p:nvPr>
        </p:nvSpPr>
        <p:spPr/>
        <p:txBody>
          <a:bodyPr/>
          <a:lstStyle/>
          <a:p>
            <a:fld id="{D57F1E4F-1CFF-5643-939E-217C01CDF565}" type="slidenum">
              <a:rPr lang="en-US" smtClean="0"/>
              <a:pPr/>
              <a:t>82</a:t>
            </a:fld>
            <a:endParaRPr lang="en-US" dirty="0"/>
          </a:p>
        </p:txBody>
      </p:sp>
    </p:spTree>
    <p:extLst>
      <p:ext uri="{BB962C8B-B14F-4D97-AF65-F5344CB8AC3E}">
        <p14:creationId xmlns:p14="http://schemas.microsoft.com/office/powerpoint/2010/main" val="502585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Preventive Services – SETMA’s Solution</a:t>
            </a:r>
          </a:p>
        </p:txBody>
      </p:sp>
      <p:sp>
        <p:nvSpPr>
          <p:cNvPr id="3" name="Content Placeholder 2"/>
          <p:cNvSpPr>
            <a:spLocks noGrp="1"/>
          </p:cNvSpPr>
          <p:nvPr>
            <p:ph idx="1"/>
          </p:nvPr>
        </p:nvSpPr>
        <p:spPr/>
        <p:txBody>
          <a:bodyPr/>
          <a:lstStyle/>
          <a:p>
            <a:r>
              <a:rPr lang="en-US" dirty="0"/>
              <a:t>One of the difficulties of these benefits is for a provider to remember who is eligible to receive this benefit.  In order to facilitate the use of these codes and to provide a no-cost benefit to our patients, SETMA has deployed an electronic means of alerting the provider to the fact that the patient qualifies for this benefit.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83</a:t>
            </a:fld>
            <a:endParaRPr lang="en-US" dirty="0"/>
          </a:p>
        </p:txBody>
      </p:sp>
    </p:spTree>
    <p:extLst>
      <p:ext uri="{BB962C8B-B14F-4D97-AF65-F5344CB8AC3E}">
        <p14:creationId xmlns:p14="http://schemas.microsoft.com/office/powerpoint/2010/main" val="6547182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Preventive Services – SETMA’s Solution</a:t>
            </a:r>
          </a:p>
        </p:txBody>
      </p:sp>
      <p:sp>
        <p:nvSpPr>
          <p:cNvPr id="3" name="Content Placeholder 2"/>
          <p:cNvSpPr>
            <a:spLocks noGrp="1"/>
          </p:cNvSpPr>
          <p:nvPr>
            <p:ph idx="1"/>
          </p:nvPr>
        </p:nvSpPr>
        <p:spPr/>
        <p:txBody>
          <a:bodyPr/>
          <a:lstStyle/>
          <a:p>
            <a:r>
              <a:rPr lang="en-US" dirty="0"/>
              <a:t>One of the difficulties of these benefits is for a provider to remember who is eligible to receive this benefit.  In order to facilitate the use of these codes and to provide a no-cost benefit to our patients, SETMA has deployed an electronic means of alerting the provider to the fact that the patient qualifies for this benefit.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84</a:t>
            </a:fld>
            <a:endParaRPr lang="en-US" dirty="0"/>
          </a:p>
        </p:txBody>
      </p:sp>
    </p:spTree>
    <p:extLst>
      <p:ext uri="{BB962C8B-B14F-4D97-AF65-F5344CB8AC3E}">
        <p14:creationId xmlns:p14="http://schemas.microsoft.com/office/powerpoint/2010/main" val="26885091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It Easier To Do It Right Than Not At All</a:t>
            </a:r>
          </a:p>
        </p:txBody>
      </p:sp>
      <p:sp>
        <p:nvSpPr>
          <p:cNvPr id="4" name="Slide Number Placeholder 3"/>
          <p:cNvSpPr>
            <a:spLocks noGrp="1"/>
          </p:cNvSpPr>
          <p:nvPr>
            <p:ph type="sldNum" sz="quarter" idx="12"/>
          </p:nvPr>
        </p:nvSpPr>
        <p:spPr/>
        <p:txBody>
          <a:bodyPr/>
          <a:lstStyle/>
          <a:p>
            <a:fld id="{D57F1E4F-1CFF-5643-939E-217C01CDF565}" type="slidenum">
              <a:rPr lang="en-US" smtClean="0"/>
              <a:pPr/>
              <a:t>85</a:t>
            </a:fld>
            <a:endParaRPr lang="en-US" dirty="0"/>
          </a:p>
        </p:txBody>
      </p:sp>
      <p:pic>
        <p:nvPicPr>
          <p:cNvPr id="5" name="Picture 4" descr="cid:image011.png@01CE242D.7DB9A610"/>
          <p:cNvPicPr/>
          <p:nvPr/>
        </p:nvPicPr>
        <p:blipFill>
          <a:blip r:embed="rId2" cstate="print"/>
          <a:srcRect/>
          <a:stretch>
            <a:fillRect/>
          </a:stretch>
        </p:blipFill>
        <p:spPr bwMode="auto">
          <a:xfrm>
            <a:off x="2062687" y="2251873"/>
            <a:ext cx="4955952" cy="4429013"/>
          </a:xfrm>
          <a:prstGeom prst="rect">
            <a:avLst/>
          </a:prstGeom>
          <a:noFill/>
          <a:ln w="9525">
            <a:noFill/>
            <a:miter lim="800000"/>
            <a:headEnd/>
            <a:tailEnd/>
          </a:ln>
        </p:spPr>
      </p:pic>
    </p:spTree>
    <p:extLst>
      <p:ext uri="{BB962C8B-B14F-4D97-AF65-F5344CB8AC3E}">
        <p14:creationId xmlns:p14="http://schemas.microsoft.com/office/powerpoint/2010/main" val="23714664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It Easier To Do It Right Than Not At All</a:t>
            </a:r>
          </a:p>
        </p:txBody>
      </p:sp>
      <p:sp>
        <p:nvSpPr>
          <p:cNvPr id="4" name="Slide Number Placeholder 3"/>
          <p:cNvSpPr>
            <a:spLocks noGrp="1"/>
          </p:cNvSpPr>
          <p:nvPr>
            <p:ph type="sldNum" sz="quarter" idx="12"/>
          </p:nvPr>
        </p:nvSpPr>
        <p:spPr/>
        <p:txBody>
          <a:bodyPr/>
          <a:lstStyle/>
          <a:p>
            <a:fld id="{D57F1E4F-1CFF-5643-939E-217C01CDF565}" type="slidenum">
              <a:rPr lang="en-US" smtClean="0"/>
              <a:pPr/>
              <a:t>86</a:t>
            </a:fld>
            <a:endParaRPr lang="en-US" dirty="0"/>
          </a:p>
        </p:txBody>
      </p:sp>
      <p:pic>
        <p:nvPicPr>
          <p:cNvPr id="5" name="Picture 4" descr="cid:image001.png@01CE2632.C8AA5730"/>
          <p:cNvPicPr/>
          <p:nvPr/>
        </p:nvPicPr>
        <p:blipFill>
          <a:blip r:embed="rId2" cstate="print"/>
          <a:srcRect/>
          <a:stretch>
            <a:fillRect/>
          </a:stretch>
        </p:blipFill>
        <p:spPr bwMode="auto">
          <a:xfrm>
            <a:off x="3371599" y="2206418"/>
            <a:ext cx="5484075" cy="4589798"/>
          </a:xfrm>
          <a:prstGeom prst="rect">
            <a:avLst/>
          </a:prstGeom>
          <a:noFill/>
          <a:ln w="9525">
            <a:noFill/>
            <a:miter lim="800000"/>
            <a:headEnd/>
            <a:tailEnd/>
          </a:ln>
        </p:spPr>
      </p:pic>
      <p:sp>
        <p:nvSpPr>
          <p:cNvPr id="6" name="Content Placeholder 2"/>
          <p:cNvSpPr>
            <a:spLocks noGrp="1"/>
          </p:cNvSpPr>
          <p:nvPr>
            <p:ph idx="1"/>
          </p:nvPr>
        </p:nvSpPr>
        <p:spPr>
          <a:xfrm>
            <a:off x="559581" y="2489200"/>
            <a:ext cx="2735554" cy="3530600"/>
          </a:xfrm>
        </p:spPr>
        <p:txBody>
          <a:bodyPr>
            <a:normAutofit/>
          </a:bodyPr>
          <a:lstStyle/>
          <a:p>
            <a:r>
              <a:rPr lang="en-US" dirty="0"/>
              <a:t>With one click, providers can determine the eligibility to bill the Medicare Preventive Services.</a:t>
            </a:r>
          </a:p>
        </p:txBody>
      </p:sp>
    </p:spTree>
    <p:extLst>
      <p:ext uri="{BB962C8B-B14F-4D97-AF65-F5344CB8AC3E}">
        <p14:creationId xmlns:p14="http://schemas.microsoft.com/office/powerpoint/2010/main" val="36756228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It Easier To Do It Right Than Not At All</a:t>
            </a:r>
          </a:p>
        </p:txBody>
      </p:sp>
      <p:sp>
        <p:nvSpPr>
          <p:cNvPr id="3" name="Content Placeholder 2"/>
          <p:cNvSpPr>
            <a:spLocks noGrp="1"/>
          </p:cNvSpPr>
          <p:nvPr>
            <p:ph idx="1"/>
          </p:nvPr>
        </p:nvSpPr>
        <p:spPr>
          <a:xfrm>
            <a:off x="559581" y="2489200"/>
            <a:ext cx="3303964" cy="3530600"/>
          </a:xfrm>
        </p:spPr>
        <p:txBody>
          <a:bodyPr>
            <a:normAutofit fontScale="92500" lnSpcReduction="10000"/>
          </a:bodyPr>
          <a:lstStyle/>
          <a:p>
            <a:r>
              <a:rPr lang="en-US" dirty="0"/>
              <a:t>All the elements require to bill for the Medicare Preventive Services codes are displayed.</a:t>
            </a:r>
          </a:p>
          <a:p>
            <a:r>
              <a:rPr lang="en-US" dirty="0"/>
              <a:t>The system highlights in red the required items which have not been completed.</a:t>
            </a:r>
          </a:p>
          <a:p>
            <a:r>
              <a:rPr lang="en-US" dirty="0"/>
              <a:t>If an item has not been done, the provider can click the link next to the element in order fulfill the requirement.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87</a:t>
            </a:fld>
            <a:endParaRPr lang="en-US" dirty="0"/>
          </a:p>
        </p:txBody>
      </p:sp>
      <p:pic>
        <p:nvPicPr>
          <p:cNvPr id="6" name="Picture 5" descr="cid:image002.png@01CE260F.0226B860"/>
          <p:cNvPicPr>
            <a:picLocks noChangeAspect="1"/>
          </p:cNvPicPr>
          <p:nvPr/>
        </p:nvPicPr>
        <p:blipFill>
          <a:blip r:embed="rId2" cstate="print"/>
          <a:srcRect/>
          <a:stretch>
            <a:fillRect/>
          </a:stretch>
        </p:blipFill>
        <p:spPr bwMode="auto">
          <a:xfrm>
            <a:off x="3980141" y="2279179"/>
            <a:ext cx="4894538" cy="4578821"/>
          </a:xfrm>
          <a:prstGeom prst="rect">
            <a:avLst/>
          </a:prstGeom>
          <a:noFill/>
          <a:ln w="9525">
            <a:noFill/>
            <a:miter lim="800000"/>
            <a:headEnd/>
            <a:tailEnd/>
          </a:ln>
        </p:spPr>
      </p:pic>
    </p:spTree>
    <p:extLst>
      <p:ext uri="{BB962C8B-B14F-4D97-AF65-F5344CB8AC3E}">
        <p14:creationId xmlns:p14="http://schemas.microsoft.com/office/powerpoint/2010/main" val="19975841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It Easier To Do It Right Than Not At All</a:t>
            </a:r>
          </a:p>
        </p:txBody>
      </p:sp>
      <p:sp>
        <p:nvSpPr>
          <p:cNvPr id="3" name="Content Placeholder 2"/>
          <p:cNvSpPr>
            <a:spLocks noGrp="1"/>
          </p:cNvSpPr>
          <p:nvPr>
            <p:ph idx="1"/>
          </p:nvPr>
        </p:nvSpPr>
        <p:spPr>
          <a:xfrm>
            <a:off x="864382" y="2489200"/>
            <a:ext cx="2966213" cy="3530600"/>
          </a:xfrm>
        </p:spPr>
        <p:txBody>
          <a:bodyPr/>
          <a:lstStyle/>
          <a:p>
            <a:r>
              <a:rPr lang="en-US" dirty="0"/>
              <a:t>When all elements have been fulfilled, the “Calculate Code Eligibility” button will determine the appropriate code (G0402, G0438 or G0439) that can be used.</a:t>
            </a:r>
          </a:p>
        </p:txBody>
      </p:sp>
      <p:sp>
        <p:nvSpPr>
          <p:cNvPr id="4" name="Slide Number Placeholder 3"/>
          <p:cNvSpPr>
            <a:spLocks noGrp="1"/>
          </p:cNvSpPr>
          <p:nvPr>
            <p:ph type="sldNum" sz="quarter" idx="12"/>
          </p:nvPr>
        </p:nvSpPr>
        <p:spPr/>
        <p:txBody>
          <a:bodyPr/>
          <a:lstStyle/>
          <a:p>
            <a:fld id="{D57F1E4F-1CFF-5643-939E-217C01CDF565}" type="slidenum">
              <a:rPr lang="en-US" smtClean="0"/>
              <a:pPr/>
              <a:t>88</a:t>
            </a:fld>
            <a:endParaRPr lang="en-US" dirty="0"/>
          </a:p>
        </p:txBody>
      </p:sp>
      <p:pic>
        <p:nvPicPr>
          <p:cNvPr id="5" name="Picture 4" descr="cid:image001.png@01CE2634.AB6941C0"/>
          <p:cNvPicPr>
            <a:picLocks noChangeAspect="1"/>
          </p:cNvPicPr>
          <p:nvPr/>
        </p:nvPicPr>
        <p:blipFill>
          <a:blip r:embed="rId2" cstate="print"/>
          <a:srcRect/>
          <a:stretch>
            <a:fillRect/>
          </a:stretch>
        </p:blipFill>
        <p:spPr bwMode="auto">
          <a:xfrm>
            <a:off x="4102838" y="2207739"/>
            <a:ext cx="4629270" cy="4519861"/>
          </a:xfrm>
          <a:prstGeom prst="rect">
            <a:avLst/>
          </a:prstGeom>
          <a:noFill/>
          <a:ln w="9525">
            <a:noFill/>
            <a:miter lim="800000"/>
            <a:headEnd/>
            <a:tailEnd/>
          </a:ln>
        </p:spPr>
      </p:pic>
    </p:spTree>
    <p:extLst>
      <p:ext uri="{BB962C8B-B14F-4D97-AF65-F5344CB8AC3E}">
        <p14:creationId xmlns:p14="http://schemas.microsoft.com/office/powerpoint/2010/main" val="17047279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It Easier To Do It Right Than Not At All</a:t>
            </a:r>
          </a:p>
        </p:txBody>
      </p:sp>
      <p:sp>
        <p:nvSpPr>
          <p:cNvPr id="3" name="Content Placeholder 2"/>
          <p:cNvSpPr>
            <a:spLocks noGrp="1"/>
          </p:cNvSpPr>
          <p:nvPr>
            <p:ph idx="1"/>
          </p:nvPr>
        </p:nvSpPr>
        <p:spPr>
          <a:xfrm>
            <a:off x="864382" y="2489200"/>
            <a:ext cx="3147445" cy="3530600"/>
          </a:xfrm>
        </p:spPr>
        <p:txBody>
          <a:bodyPr/>
          <a:lstStyle/>
          <a:p>
            <a:r>
              <a:rPr lang="en-US" dirty="0"/>
              <a:t>When this template is closed, the correct code is selected and the provider simply clicks “Submit” to bill the code.</a:t>
            </a:r>
          </a:p>
          <a:p>
            <a:r>
              <a:rPr lang="en-US" dirty="0"/>
              <a:t>No additional work by the provider is required!</a:t>
            </a:r>
          </a:p>
        </p:txBody>
      </p:sp>
      <p:sp>
        <p:nvSpPr>
          <p:cNvPr id="4" name="Slide Number Placeholder 3"/>
          <p:cNvSpPr>
            <a:spLocks noGrp="1"/>
          </p:cNvSpPr>
          <p:nvPr>
            <p:ph type="sldNum" sz="quarter" idx="12"/>
          </p:nvPr>
        </p:nvSpPr>
        <p:spPr/>
        <p:txBody>
          <a:bodyPr/>
          <a:lstStyle/>
          <a:p>
            <a:fld id="{D57F1E4F-1CFF-5643-939E-217C01CDF565}" type="slidenum">
              <a:rPr lang="en-US" smtClean="0"/>
              <a:pPr/>
              <a:t>89</a:t>
            </a:fld>
            <a:endParaRPr lang="en-US" dirty="0"/>
          </a:p>
        </p:txBody>
      </p:sp>
      <p:pic>
        <p:nvPicPr>
          <p:cNvPr id="5" name="Picture 4" descr="cid:image001.png@01CE2635.F63936F0"/>
          <p:cNvPicPr>
            <a:picLocks noChangeAspect="1"/>
          </p:cNvPicPr>
          <p:nvPr/>
        </p:nvPicPr>
        <p:blipFill>
          <a:blip r:embed="rId2" cstate="print"/>
          <a:srcRect/>
          <a:stretch>
            <a:fillRect/>
          </a:stretch>
        </p:blipFill>
        <p:spPr bwMode="auto">
          <a:xfrm>
            <a:off x="4449961" y="2274413"/>
            <a:ext cx="4397478" cy="4386005"/>
          </a:xfrm>
          <a:prstGeom prst="rect">
            <a:avLst/>
          </a:prstGeom>
          <a:noFill/>
          <a:ln w="9525">
            <a:noFill/>
            <a:miter lim="800000"/>
            <a:headEnd/>
            <a:tailEnd/>
          </a:ln>
        </p:spPr>
      </p:pic>
    </p:spTree>
    <p:extLst>
      <p:ext uri="{BB962C8B-B14F-4D97-AF65-F5344CB8AC3E}">
        <p14:creationId xmlns:p14="http://schemas.microsoft.com/office/powerpoint/2010/main" val="3320336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World Changed: Four Seminal Events May, 1999</a:t>
            </a:r>
          </a:p>
        </p:txBody>
      </p:sp>
      <p:sp>
        <p:nvSpPr>
          <p:cNvPr id="3" name="Content Placeholder 2"/>
          <p:cNvSpPr>
            <a:spLocks noGrp="1"/>
          </p:cNvSpPr>
          <p:nvPr>
            <p:ph idx="1"/>
          </p:nvPr>
        </p:nvSpPr>
        <p:spPr>
          <a:xfrm>
            <a:off x="864382" y="2489200"/>
            <a:ext cx="6345260" cy="3911600"/>
          </a:xfrm>
        </p:spPr>
        <p:txBody>
          <a:bodyPr>
            <a:normAutofit fontScale="92500" lnSpcReduction="20000"/>
          </a:bodyPr>
          <a:lstStyle/>
          <a:p>
            <a:pPr marL="0" indent="0">
              <a:buNone/>
            </a:pPr>
            <a:r>
              <a:rPr lang="en-US" dirty="0"/>
              <a:t>The </a:t>
            </a:r>
            <a:r>
              <a:rPr lang="en-US" b="1" dirty="0"/>
              <a:t>second</a:t>
            </a:r>
            <a:r>
              <a:rPr lang="en-US" dirty="0"/>
              <a:t> event was that based on our study of Peter Senge’s </a:t>
            </a:r>
            <a:r>
              <a:rPr lang="en-US" i="1" dirty="0"/>
              <a:t>The Fifth Discipline </a:t>
            </a:r>
            <a:r>
              <a:rPr lang="en-US" dirty="0"/>
              <a:t>and of “systems thinking,” SETMA defined ten principles of how to design an EHR and how to build a medical practice.</a:t>
            </a:r>
          </a:p>
          <a:p>
            <a:endParaRPr lang="en-US" sz="1400" dirty="0"/>
          </a:p>
          <a:p>
            <a:pPr>
              <a:buFont typeface="+mj-lt"/>
              <a:buAutoNum type="arabicPeriod"/>
            </a:pPr>
            <a:r>
              <a:rPr lang="en-US" dirty="0"/>
              <a:t>Pursue Electronic Patient Management rather than Electronic Patient Records. </a:t>
            </a:r>
          </a:p>
          <a:p>
            <a:pPr>
              <a:buFont typeface="+mj-lt"/>
              <a:buAutoNum type="arabicPeriod"/>
            </a:pPr>
            <a:r>
              <a:rPr lang="en-US" dirty="0"/>
              <a:t>Bring to bear upon every patient encounter what is known rather than what a particular provider knows. </a:t>
            </a:r>
          </a:p>
          <a:p>
            <a:pPr>
              <a:buFont typeface="+mj-lt"/>
              <a:buAutoNum type="arabicPeriod"/>
            </a:pPr>
            <a:r>
              <a:rPr lang="en-US" dirty="0"/>
              <a:t>Make it easier to do it right than not to do it at all. </a:t>
            </a:r>
          </a:p>
          <a:p>
            <a:pPr>
              <a:buFont typeface="+mj-lt"/>
              <a:buAutoNum type="arabicPeriod"/>
            </a:pPr>
            <a:r>
              <a:rPr lang="en-US" dirty="0"/>
              <a:t>Continually challenge providers to improve their performance. </a:t>
            </a:r>
          </a:p>
          <a:p>
            <a:pPr>
              <a:buFont typeface="+mj-lt"/>
              <a:buAutoNum type="arabicPeriod"/>
            </a:pPr>
            <a:r>
              <a:rPr lang="en-US" dirty="0"/>
              <a:t>Infuse new knowledge and decision-making tools throughout an organization instantly. </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2859698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316</TotalTime>
  <Words>5657</Words>
  <Application>Microsoft Office PowerPoint</Application>
  <PresentationFormat>On-screen Show (4:3)</PresentationFormat>
  <Paragraphs>461</Paragraphs>
  <Slides>89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89</vt:i4>
      </vt:variant>
    </vt:vector>
  </HeadingPairs>
  <TitlesOfParts>
    <vt:vector size="94" baseType="lpstr">
      <vt:lpstr>Arial</vt:lpstr>
      <vt:lpstr>Calibri</vt:lpstr>
      <vt:lpstr>Century Gothic</vt:lpstr>
      <vt:lpstr>Wingdings 3</vt:lpstr>
      <vt:lpstr>Ion Boardroom</vt:lpstr>
      <vt:lpstr>National Nurse Practitioner Symposium  July 10-13, 2014 Keystone, Colorado </vt:lpstr>
      <vt:lpstr>EHR for the Patient and Provider  Norma Duncan, APRN, FNP James Holly, MD </vt:lpstr>
      <vt:lpstr>Adding New Members to the Team</vt:lpstr>
      <vt:lpstr>SETMA and the EHR</vt:lpstr>
      <vt:lpstr>Selling the EHR</vt:lpstr>
      <vt:lpstr>The Vision of EHR</vt:lpstr>
      <vt:lpstr>Our World Changed: Four Seminal Events May, 1999</vt:lpstr>
      <vt:lpstr>Our World Changed: Four Seminal Events May, 1999</vt:lpstr>
      <vt:lpstr>Our World Changed: Four Seminal Events May, 1999</vt:lpstr>
      <vt:lpstr>Our World Changed: Four Seminal Events May, 1999</vt:lpstr>
      <vt:lpstr>Medical Home</vt:lpstr>
      <vt:lpstr>Our World Changes: Four Seminal Events May, 1999</vt:lpstr>
      <vt:lpstr>Our World Changes: Four Seminal Events May, 1999</vt:lpstr>
      <vt:lpstr>Trust and Hope</vt:lpstr>
      <vt:lpstr>SETMA’s Model of Care</vt:lpstr>
      <vt:lpstr>Clusters &amp; Galaxies</vt:lpstr>
      <vt:lpstr>Clusters &amp; Galaxies</vt:lpstr>
      <vt:lpstr>Quality Metrics</vt:lpstr>
      <vt:lpstr>Quality Metrics</vt:lpstr>
      <vt:lpstr>Auditing Provider Performance</vt:lpstr>
      <vt:lpstr>Step II - Auditing Provider Performance</vt:lpstr>
      <vt:lpstr>Public Reporting of Performance</vt:lpstr>
      <vt:lpstr>Step IV - Public Reporting of Performance</vt:lpstr>
      <vt:lpstr>Quality Assessment &amp;  Performance Improvement</vt:lpstr>
      <vt:lpstr>Quality Assessment &amp;  Performance Improvement</vt:lpstr>
      <vt:lpstr>How Medical Home Helps You</vt:lpstr>
      <vt:lpstr>How Medical Home Helps You</vt:lpstr>
      <vt:lpstr>PC-MH Poster Child</vt:lpstr>
      <vt:lpstr>Care Coordination Referral</vt:lpstr>
      <vt:lpstr>Care Coordination Referral</vt:lpstr>
      <vt:lpstr>The Baton</vt:lpstr>
      <vt:lpstr>The Baton</vt:lpstr>
      <vt:lpstr>The Baton</vt:lpstr>
      <vt:lpstr>The Baton</vt:lpstr>
      <vt:lpstr>The Baton</vt:lpstr>
      <vt:lpstr>The Baton</vt:lpstr>
      <vt:lpstr>The Baton Video</vt:lpstr>
      <vt:lpstr>SETMA’s Care Transitions</vt:lpstr>
      <vt:lpstr>1. Evaluation At Admission</vt:lpstr>
      <vt:lpstr>2. Fulfillment of Quality Metric Sets</vt:lpstr>
      <vt:lpstr>Care Transition Audit</vt:lpstr>
      <vt:lpstr>Care Transition Audit</vt:lpstr>
      <vt:lpstr>Care Transition Audit</vt:lpstr>
      <vt:lpstr>Care Transition Audit</vt:lpstr>
      <vt:lpstr>3. Hospital Care Summary &amp; Post-Hospital Plan of Care and Treatment Plan</vt:lpstr>
      <vt:lpstr>Three Inpatient Batons</vt:lpstr>
      <vt:lpstr>Hospital Follow-Up Call</vt:lpstr>
      <vt:lpstr>Hospital Follow-Up Call</vt:lpstr>
      <vt:lpstr>Hospital Follow-Up Call</vt:lpstr>
      <vt:lpstr>Hospital Follow-Up Call</vt:lpstr>
      <vt:lpstr>SETMA Foundation</vt:lpstr>
      <vt:lpstr>SETMA Foundation</vt:lpstr>
      <vt:lpstr>SETMA Foundation PC-MH Poster Child</vt:lpstr>
      <vt:lpstr>SETMA Foundation PC-MH Poster Child</vt:lpstr>
      <vt:lpstr>SETMA Foundation</vt:lpstr>
      <vt:lpstr>SETMA Foundation</vt:lpstr>
      <vt:lpstr>SETMA Foundation</vt:lpstr>
      <vt:lpstr>Care Transitions &amp; Hospital Readmissions</vt:lpstr>
      <vt:lpstr>Conclusions</vt:lpstr>
      <vt:lpstr>Conclusions</vt:lpstr>
      <vt:lpstr>Care Transitions</vt:lpstr>
      <vt:lpstr>Implementing Medicare Transitional Care Management Services</vt:lpstr>
      <vt:lpstr>Transitions of Care Management New Codes Announced</vt:lpstr>
      <vt:lpstr>Criteria For New Codes</vt:lpstr>
      <vt:lpstr>Potential for Increased Revenue</vt:lpstr>
      <vt:lpstr>Potential for Increased Revenue</vt:lpstr>
      <vt:lpstr>How To Implement A Sustainable Solution?</vt:lpstr>
      <vt:lpstr>Make It Easier To Do It Right Than Not At All</vt:lpstr>
      <vt:lpstr>SETMA’s Follow-Up Calls</vt:lpstr>
      <vt:lpstr>Make It Easier To Do It Right Than Not At All</vt:lpstr>
      <vt:lpstr>Make It Easier To Do It Right Than Not At All</vt:lpstr>
      <vt:lpstr>Make It Easier To Do It Right Than Not At All</vt:lpstr>
      <vt:lpstr>Make It Easier To Do It Right Than Not At All</vt:lpstr>
      <vt:lpstr>Make It Easier To Do It Right Than Not At All</vt:lpstr>
      <vt:lpstr>Make It Easier To Do It Right Than Not At All</vt:lpstr>
      <vt:lpstr>HCC Risk Adjustment Factor</vt:lpstr>
      <vt:lpstr>Numbers Don’t Lie</vt:lpstr>
      <vt:lpstr>Medicare Preventive Services: Initial Preventive Physical Exam &amp; Annual Wellness Visit</vt:lpstr>
      <vt:lpstr>Medicare Preventive Services</vt:lpstr>
      <vt:lpstr>Medicare Preventive Services</vt:lpstr>
      <vt:lpstr>Medicare Preventive Services</vt:lpstr>
      <vt:lpstr>Medicare Preventive Services</vt:lpstr>
      <vt:lpstr>Medicare Preventive Services – SETMA’s Solution</vt:lpstr>
      <vt:lpstr>Medicare Preventive Services – SETMA’s Solution</vt:lpstr>
      <vt:lpstr>Make It Easier To Do It Right Than Not At All</vt:lpstr>
      <vt:lpstr>Make It Easier To Do It Right Than Not At All</vt:lpstr>
      <vt:lpstr>Make It Easier To Do It Right Than Not At All</vt:lpstr>
      <vt:lpstr>Make It Easier To Do It Right Than Not At All</vt:lpstr>
      <vt:lpstr>Make It Easier To Do It Right Than Not At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Nurse Practitioner Symposium  July 10-13, 2014 Keystone, Colorado</dc:title>
  <dc:creator>Jonathan Owens</dc:creator>
  <cp:lastModifiedBy>Dale R. Fontenot</cp:lastModifiedBy>
  <cp:revision>74</cp:revision>
  <dcterms:created xsi:type="dcterms:W3CDTF">2014-04-30T13:34:53Z</dcterms:created>
  <dcterms:modified xsi:type="dcterms:W3CDTF">2020-08-23T20:16:49Z</dcterms:modified>
</cp:coreProperties>
</file>