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6"/>
  </p:notesMasterIdLst>
  <p:sldIdLst>
    <p:sldId id="256" r:id="rId2"/>
    <p:sldId id="282" r:id="rId3"/>
    <p:sldId id="299" r:id="rId4"/>
    <p:sldId id="290" r:id="rId5"/>
    <p:sldId id="285" r:id="rId6"/>
    <p:sldId id="298" r:id="rId7"/>
    <p:sldId id="289" r:id="rId8"/>
    <p:sldId id="288" r:id="rId9"/>
    <p:sldId id="291" r:id="rId10"/>
    <p:sldId id="287" r:id="rId11"/>
    <p:sldId id="292" r:id="rId12"/>
    <p:sldId id="300" r:id="rId13"/>
    <p:sldId id="286" r:id="rId14"/>
    <p:sldId id="293" r:id="rId15"/>
    <p:sldId id="294" r:id="rId16"/>
    <p:sldId id="295" r:id="rId17"/>
    <p:sldId id="296" r:id="rId18"/>
    <p:sldId id="297" r:id="rId19"/>
    <p:sldId id="258" r:id="rId20"/>
    <p:sldId id="259" r:id="rId21"/>
    <p:sldId id="260" r:id="rId22"/>
    <p:sldId id="261" r:id="rId23"/>
    <p:sldId id="263" r:id="rId24"/>
    <p:sldId id="262" r:id="rId25"/>
    <p:sldId id="264" r:id="rId26"/>
    <p:sldId id="266" r:id="rId27"/>
    <p:sldId id="267" r:id="rId28"/>
    <p:sldId id="276" r:id="rId29"/>
    <p:sldId id="277" r:id="rId30"/>
    <p:sldId id="278" r:id="rId31"/>
    <p:sldId id="301" r:id="rId32"/>
    <p:sldId id="279" r:id="rId33"/>
    <p:sldId id="280" r:id="rId34"/>
    <p:sldId id="28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94660"/>
  </p:normalViewPr>
  <p:slideViewPr>
    <p:cSldViewPr snapToGrid="0">
      <p:cViewPr>
        <p:scale>
          <a:sx n="81" d="100"/>
          <a:sy n="81" d="100"/>
        </p:scale>
        <p:origin x="-106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7A3FB7-C6F3-4800-AB48-96948AE8356D}" type="datetimeFigureOut">
              <a:rPr lang="en-US" smtClean="0"/>
              <a:pPr/>
              <a:t>9/22/2014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702BE-DB9D-41A8-91EA-12D4DF1CF3C3}" type="slidenum">
              <a:rPr lang="en-US" smtClean="0"/>
              <a:pPr/>
              <a:t>‹#›</a:t>
            </a:fld>
            <a:endParaRPr lang="en-US" dirty="0"/>
          </a:p>
        </p:txBody>
      </p:sp>
    </p:spTree>
    <p:extLst>
      <p:ext uri="{BB962C8B-B14F-4D97-AF65-F5344CB8AC3E}">
        <p14:creationId xmlns:p14="http://schemas.microsoft.com/office/powerpoint/2010/main" val="229165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D702BE-DB9D-41A8-91EA-12D4DF1CF3C3}" type="slidenum">
              <a:rPr lang="en-US" smtClean="0"/>
              <a:pPr/>
              <a:t>1</a:t>
            </a:fld>
            <a:endParaRPr lang="en-US" dirty="0"/>
          </a:p>
        </p:txBody>
      </p:sp>
    </p:spTree>
    <p:extLst>
      <p:ext uri="{BB962C8B-B14F-4D97-AF65-F5344CB8AC3E}">
        <p14:creationId xmlns:p14="http://schemas.microsoft.com/office/powerpoint/2010/main" val="10323832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331C3703-556F-45B7-8717-5D510344D83C}" type="datetime1">
              <a:rPr lang="en-US" smtClean="0"/>
              <a:pPr/>
              <a:t>9/22/2014</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3662095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0E26B-AE3D-447A-B77E-7CAC346C7806}" type="datetime1">
              <a:rPr lang="en-US" smtClean="0"/>
              <a:pPr/>
              <a:t>9/22/2014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231186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194DE-EA99-4F2A-BA03-E8A97DF1DE37}" type="datetime1">
              <a:rPr lang="en-US" smtClean="0"/>
              <a:pPr/>
              <a:t>9/22/2014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1480715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19EDB9-99D5-4E83-83CC-D08FC9A4C2ED}" type="datetime1">
              <a:rPr lang="en-US" smtClean="0"/>
              <a:pPr/>
              <a:t>9/22/2014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3347246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07533-D8FD-4FAF-9C2B-F4B97F36F42C}" type="datetime1">
              <a:rPr lang="en-US" smtClean="0"/>
              <a:pPr/>
              <a:t>9/22/2014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113612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44AA2EA-5B1F-4A34-8652-850940EAC566}" type="datetime1">
              <a:rPr lang="en-US" smtClean="0"/>
              <a:pPr/>
              <a:t>9/22/2014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2510408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22ED5EA-0A11-44E4-9C8A-60E5446FC973}" type="datetime1">
              <a:rPr lang="en-US" smtClean="0"/>
              <a:pPr/>
              <a:t>9/22/2014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740891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D9D39CF1-CDC2-4A86-92B0-C3981297323B}" type="datetime1">
              <a:rPr lang="en-US" smtClean="0"/>
              <a:pPr/>
              <a:t>9/22/2014</a:t>
            </a:fld>
            <a:endParaRPr lang="en-US" dirty="0"/>
          </a:p>
        </p:txBody>
      </p:sp>
      <p:sp>
        <p:nvSpPr>
          <p:cNvPr id="5" name="Footer Placeholder 4"/>
          <p:cNvSpPr>
            <a:spLocks noGrp="1"/>
          </p:cNvSpPr>
          <p:nvPr>
            <p:ph type="ftr" sz="quarter" idx="11"/>
          </p:nvPr>
        </p:nvSpPr>
        <p:spPr>
          <a:xfrm>
            <a:off x="516133" y="6387910"/>
            <a:ext cx="3859795" cy="228660"/>
          </a:xfrm>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279855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9C70E1-1FC4-41C2-B3F9-D6112EC728EF}" type="datetime1">
              <a:rPr lang="en-US" smtClean="0"/>
              <a:pPr/>
              <a:t>9/22/2014</a:t>
            </a:fld>
            <a:endParaRPr lang="en-US" dirty="0"/>
          </a:p>
        </p:txBody>
      </p:sp>
      <p:sp>
        <p:nvSpPr>
          <p:cNvPr id="5" name="Footer Placeholder 4"/>
          <p:cNvSpPr>
            <a:spLocks noGrp="1"/>
          </p:cNvSpPr>
          <p:nvPr>
            <p:ph type="ftr" sz="quarter" idx="11"/>
          </p:nvPr>
        </p:nvSpPr>
        <p:spPr>
          <a:xfrm>
            <a:off x="538546" y="6365498"/>
            <a:ext cx="3859795" cy="228660"/>
          </a:xfrm>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1341314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5603C2-BB16-414E-9624-620281BBF2A6}" type="datetime1">
              <a:rPr lang="en-US" smtClean="0"/>
              <a:pPr/>
              <a:t>9/22/2014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489838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B8801-82AA-410A-84F6-C50A9F34E935}" type="datetime1">
              <a:rPr lang="en-US" smtClean="0"/>
              <a:pPr/>
              <a:t>9/22/2014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351574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25B010-5BC2-4967-8B49-6232F99DC6FE}" type="datetime1">
              <a:rPr lang="en-US" smtClean="0"/>
              <a:pPr/>
              <a:t>9/22/2014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8481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7496EA-C8E3-4583-A7FB-103F82F5C8B2}" type="datetime1">
              <a:rPr lang="en-US" smtClean="0"/>
              <a:pPr/>
              <a:t>9/22/2014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3973105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FAF093-FECC-498A-A06F-B407F9787C2F}" type="datetime1">
              <a:rPr lang="en-US" smtClean="0"/>
              <a:pPr/>
              <a:t>9/22/2014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69246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36B15734-7CE0-481D-97BF-EDADD313B2CF}" type="datetime1">
              <a:rPr lang="en-US" smtClean="0"/>
              <a:pPr/>
              <a:t>9/22/2014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386919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F5253A-1B78-42B3-8673-26C4432BAAE3}" type="datetime1">
              <a:rPr lang="en-US" smtClean="0"/>
              <a:pPr/>
              <a:t>9/22/2014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303598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B4879B-F16A-4673-B836-7E8E43469982}" type="datetime1">
              <a:rPr lang="en-US" smtClean="0"/>
              <a:pPr/>
              <a:t>9/22/2014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2958641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C0723458-E37F-4785-A1F7-4080F9B6D61E}" type="datetime1">
              <a:rPr lang="en-US" smtClean="0"/>
              <a:pPr/>
              <a:t>9/22/2014</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8143019A-6A50-4B60-BE74-0E0ADF7E95BC}" type="slidenum">
              <a:rPr lang="en-US" smtClean="0"/>
              <a:pPr/>
              <a:t>‹#›</a:t>
            </a:fld>
            <a:endParaRPr lang="en-US" dirty="0"/>
          </a:p>
        </p:txBody>
      </p:sp>
    </p:spTree>
    <p:extLst>
      <p:ext uri="{BB962C8B-B14F-4D97-AF65-F5344CB8AC3E}">
        <p14:creationId xmlns:p14="http://schemas.microsoft.com/office/powerpoint/2010/main" val="30659068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factcheck.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etma.com/pat-index.cf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Healthcare and the Consumer</a:t>
            </a:r>
            <a:br>
              <a:rPr lang="en-US" dirty="0" smtClean="0"/>
            </a:br>
            <a:r>
              <a:rPr lang="en-US" dirty="0" smtClean="0"/>
              <a:t/>
            </a:r>
            <a:br>
              <a:rPr lang="en-US" dirty="0" smtClean="0"/>
            </a:br>
            <a:r>
              <a:rPr lang="en-US" dirty="0" smtClean="0"/>
              <a:t>Community Advisory Panel</a:t>
            </a:r>
            <a:endParaRPr lang="en-US" dirty="0"/>
          </a:p>
        </p:txBody>
      </p:sp>
      <p:sp>
        <p:nvSpPr>
          <p:cNvPr id="3" name="Subtitle 2"/>
          <p:cNvSpPr>
            <a:spLocks noGrp="1"/>
          </p:cNvSpPr>
          <p:nvPr>
            <p:ph type="subTitle" idx="1"/>
          </p:nvPr>
        </p:nvSpPr>
        <p:spPr/>
        <p:txBody>
          <a:bodyPr>
            <a:normAutofit fontScale="77500" lnSpcReduction="20000"/>
          </a:bodyPr>
          <a:lstStyle/>
          <a:p>
            <a:endParaRPr lang="en-US" dirty="0" smtClean="0"/>
          </a:p>
          <a:p>
            <a:r>
              <a:rPr lang="en-US" dirty="0" smtClean="0"/>
              <a:t>Silsbee Guest House</a:t>
            </a:r>
          </a:p>
          <a:p>
            <a:r>
              <a:rPr lang="en-US" dirty="0" smtClean="0"/>
              <a:t>September 24, 2014</a:t>
            </a:r>
            <a:endParaRPr lang="en-US"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1</a:t>
            </a:fld>
            <a:endParaRPr lang="en-US" dirty="0"/>
          </a:p>
        </p:txBody>
      </p:sp>
    </p:spTree>
    <p:extLst>
      <p:ext uri="{BB962C8B-B14F-4D97-AF65-F5344CB8AC3E}">
        <p14:creationId xmlns:p14="http://schemas.microsoft.com/office/powerpoint/2010/main" val="220028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and Wellness</a:t>
            </a:r>
            <a:endParaRPr lang="en-US" dirty="0"/>
          </a:p>
        </p:txBody>
      </p:sp>
      <p:sp>
        <p:nvSpPr>
          <p:cNvPr id="3" name="Content Placeholder 2"/>
          <p:cNvSpPr>
            <a:spLocks noGrp="1"/>
          </p:cNvSpPr>
          <p:nvPr>
            <p:ph idx="1"/>
          </p:nvPr>
        </p:nvSpPr>
        <p:spPr>
          <a:xfrm>
            <a:off x="865970" y="2257778"/>
            <a:ext cx="7603954" cy="4600222"/>
          </a:xfrm>
        </p:spPr>
        <p:txBody>
          <a:bodyPr>
            <a:normAutofit/>
          </a:bodyPr>
          <a:lstStyle/>
          <a:p>
            <a:pPr marL="0" indent="0">
              <a:buNone/>
            </a:pPr>
            <a:r>
              <a:rPr lang="en-US" dirty="0"/>
              <a:t>ACA contains provisions intended to prevent illness, including the following:</a:t>
            </a:r>
          </a:p>
          <a:p>
            <a:pPr>
              <a:buFont typeface="+mj-lt"/>
              <a:buAutoNum type="arabicPeriod"/>
            </a:pPr>
            <a:r>
              <a:rPr lang="en-US" dirty="0" smtClean="0"/>
              <a:t>Establishes </a:t>
            </a:r>
            <a:r>
              <a:rPr lang="en-US" dirty="0"/>
              <a:t>a Prevention and Public Health Fund to provided grants to states for prevention activities, such as disease screenings and ammunitions beginning in 2010.</a:t>
            </a:r>
          </a:p>
          <a:p>
            <a:pPr>
              <a:buFont typeface="+mj-lt"/>
              <a:buAutoNum type="arabicPeriod"/>
            </a:pPr>
            <a:r>
              <a:rPr lang="en-US" dirty="0" smtClean="0"/>
              <a:t>Creates the </a:t>
            </a:r>
            <a:r>
              <a:rPr lang="en-US" dirty="0"/>
              <a:t>National Prevention, Health Promotion and Public Health Council to coordinate prevention efforts, including those to address tobacco uses, physical inactivity and poor nutrition.</a:t>
            </a:r>
          </a:p>
          <a:p>
            <a:pPr>
              <a:buFont typeface="+mj-lt"/>
              <a:buAutoNum type="arabicPeriod"/>
            </a:pPr>
            <a:r>
              <a:rPr lang="en-US" dirty="0" smtClean="0"/>
              <a:t>Requires </a:t>
            </a:r>
            <a:r>
              <a:rPr lang="en-US" dirty="0"/>
              <a:t>insurance plans issued after March 23, 2010, to cover certain preventive care without cost-sharing such as immunizations, preventive care for children and specified screening for certain adults for conditions such as high blood pressure, high cholesterol, diabetes and cancer.</a:t>
            </a:r>
          </a:p>
          <a:p>
            <a:endParaRPr lang="en-US"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10</a:t>
            </a:fld>
            <a:endParaRPr lang="en-US" dirty="0"/>
          </a:p>
        </p:txBody>
      </p:sp>
    </p:spTree>
    <p:extLst>
      <p:ext uri="{BB962C8B-B14F-4D97-AF65-F5344CB8AC3E}">
        <p14:creationId xmlns:p14="http://schemas.microsoft.com/office/powerpoint/2010/main" val="2313893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and Wellness</a:t>
            </a:r>
            <a:endParaRPr lang="en-US" dirty="0"/>
          </a:p>
        </p:txBody>
      </p:sp>
      <p:sp>
        <p:nvSpPr>
          <p:cNvPr id="3" name="Content Placeholder 2"/>
          <p:cNvSpPr>
            <a:spLocks noGrp="1"/>
          </p:cNvSpPr>
          <p:nvPr>
            <p:ph idx="1"/>
          </p:nvPr>
        </p:nvSpPr>
        <p:spPr>
          <a:xfrm>
            <a:off x="865970" y="2471351"/>
            <a:ext cx="7603954" cy="4386650"/>
          </a:xfrm>
        </p:spPr>
        <p:txBody>
          <a:bodyPr>
            <a:noAutofit/>
          </a:bodyPr>
          <a:lstStyle/>
          <a:p>
            <a:pPr marL="0" indent="0">
              <a:buNone/>
            </a:pPr>
            <a:r>
              <a:rPr lang="en-US" dirty="0"/>
              <a:t>ACA contains provisions intended to prevent illness, including the following</a:t>
            </a:r>
            <a:r>
              <a:rPr lang="en-US" dirty="0" smtClean="0"/>
              <a:t>:</a:t>
            </a:r>
          </a:p>
          <a:p>
            <a:pPr>
              <a:buFont typeface="+mj-lt"/>
              <a:buAutoNum type="arabicPeriod" startAt="4"/>
            </a:pPr>
            <a:r>
              <a:rPr lang="en-US" dirty="0" smtClean="0"/>
              <a:t>Increases </a:t>
            </a:r>
            <a:r>
              <a:rPr lang="en-US" dirty="0"/>
              <a:t>the federal share of Medicaid payments by 1 percentage point for certain preventive services for which sat4s do not charge a copayment, effective January 1, 2013</a:t>
            </a:r>
            <a:r>
              <a:rPr lang="en-US" dirty="0" smtClean="0"/>
              <a:t>.</a:t>
            </a:r>
          </a:p>
          <a:p>
            <a:pPr>
              <a:buFont typeface="+mj-lt"/>
              <a:buAutoNum type="arabicPeriod" startAt="4"/>
            </a:pPr>
            <a:r>
              <a:rPr lang="en-US" dirty="0"/>
              <a:t>Increase Medicare payments for certain preventive services, effective January 1, 2011.</a:t>
            </a:r>
          </a:p>
          <a:p>
            <a:pPr>
              <a:buFont typeface="+mj-lt"/>
              <a:buAutoNum type="arabicPeriod" startAt="4"/>
            </a:pPr>
            <a:r>
              <a:rPr lang="en-US" dirty="0" smtClean="0"/>
              <a:t>Establishes </a:t>
            </a:r>
            <a:r>
              <a:rPr lang="en-US" dirty="0"/>
              <a:t>a federal home-visiting initiative to help states foster health and well-being for children and families who live in at-risk communities. </a:t>
            </a:r>
          </a:p>
          <a:p>
            <a:pPr>
              <a:buFont typeface="+mj-lt"/>
              <a:buAutoNum type="arabicPeriod" startAt="4"/>
            </a:pPr>
            <a:r>
              <a:rPr lang="en-US" dirty="0" smtClean="0"/>
              <a:t>Requires </a:t>
            </a:r>
            <a:r>
              <a:rPr lang="en-US" dirty="0"/>
              <a:t>restaurant chains with 20 or more locations to label menus with calorie information and to provide other information, upon request, such as fat and sodium content. </a:t>
            </a:r>
            <a:r>
              <a:rPr lang="en-US" dirty="0" smtClean="0"/>
              <a:t/>
            </a:r>
            <a:br>
              <a:rPr lang="en-US" dirty="0" smtClean="0"/>
            </a:br>
            <a:endParaRPr lang="en-US" dirty="0" smtClean="0"/>
          </a:p>
        </p:txBody>
      </p:sp>
      <p:sp>
        <p:nvSpPr>
          <p:cNvPr id="4" name="Slide Number Placeholder 3"/>
          <p:cNvSpPr>
            <a:spLocks noGrp="1"/>
          </p:cNvSpPr>
          <p:nvPr>
            <p:ph type="sldNum" sz="quarter" idx="12"/>
          </p:nvPr>
        </p:nvSpPr>
        <p:spPr/>
        <p:txBody>
          <a:bodyPr/>
          <a:lstStyle/>
          <a:p>
            <a:fld id="{8143019A-6A50-4B60-BE74-0E0ADF7E95BC}" type="slidenum">
              <a:rPr lang="en-US" smtClean="0"/>
              <a:pPr/>
              <a:t>11</a:t>
            </a:fld>
            <a:endParaRPr lang="en-US" dirty="0"/>
          </a:p>
        </p:txBody>
      </p:sp>
    </p:spTree>
    <p:extLst>
      <p:ext uri="{BB962C8B-B14F-4D97-AF65-F5344CB8AC3E}">
        <p14:creationId xmlns:p14="http://schemas.microsoft.com/office/powerpoint/2010/main" val="1974924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and Wellness</a:t>
            </a:r>
            <a:endParaRPr lang="en-US" dirty="0"/>
          </a:p>
        </p:txBody>
      </p:sp>
      <p:sp>
        <p:nvSpPr>
          <p:cNvPr id="3" name="Content Placeholder 2"/>
          <p:cNvSpPr>
            <a:spLocks noGrp="1"/>
          </p:cNvSpPr>
          <p:nvPr>
            <p:ph idx="1"/>
          </p:nvPr>
        </p:nvSpPr>
        <p:spPr>
          <a:xfrm>
            <a:off x="865970" y="2471351"/>
            <a:ext cx="7603954" cy="4386650"/>
          </a:xfrm>
        </p:spPr>
        <p:txBody>
          <a:bodyPr>
            <a:noAutofit/>
          </a:bodyPr>
          <a:lstStyle/>
          <a:p>
            <a:pPr marL="0" indent="0">
              <a:buNone/>
            </a:pPr>
            <a:endParaRPr lang="en-US" dirty="0" smtClean="0"/>
          </a:p>
          <a:p>
            <a:pPr marL="0" indent="0">
              <a:buNone/>
            </a:pPr>
            <a:r>
              <a:rPr lang="en-US" dirty="0" smtClean="0"/>
              <a:t>ACA </a:t>
            </a:r>
            <a:r>
              <a:rPr lang="en-US" dirty="0"/>
              <a:t>contains provisions intended to prevent illness, including the following</a:t>
            </a:r>
            <a:r>
              <a:rPr lang="en-US" dirty="0" smtClean="0"/>
              <a:t>:</a:t>
            </a:r>
          </a:p>
          <a:p>
            <a:pPr>
              <a:buFont typeface="+mj-lt"/>
              <a:buAutoNum type="arabicPeriod" startAt="8"/>
            </a:pPr>
            <a:r>
              <a:rPr lang="en-US" dirty="0"/>
              <a:t>Requires Medicaid program to cover tobacco cessation services for pregnant enrollees</a:t>
            </a:r>
          </a:p>
          <a:p>
            <a:pPr>
              <a:buFont typeface="+mj-lt"/>
              <a:buAutoNum type="arabicPeriod" startAt="8"/>
            </a:pPr>
            <a:r>
              <a:rPr lang="en-US" dirty="0" smtClean="0"/>
              <a:t>Requires </a:t>
            </a:r>
            <a:r>
              <a:rPr lang="en-US" dirty="0"/>
              <a:t>a federal pubic education campaign about oral health. </a:t>
            </a:r>
            <a:r>
              <a:rPr lang="en-US" dirty="0" smtClean="0"/>
              <a:t/>
            </a:r>
            <a:br>
              <a:rPr lang="en-US" dirty="0" smtClean="0"/>
            </a:br>
            <a:endParaRPr lang="en-US" dirty="0" smtClean="0"/>
          </a:p>
          <a:p>
            <a:pPr marL="0" indent="0" algn="ctr">
              <a:buNone/>
            </a:pPr>
            <a:r>
              <a:rPr lang="en-US" sz="1000" dirty="0" smtClean="0"/>
              <a:t>(</a:t>
            </a:r>
            <a:r>
              <a:rPr lang="en-US" sz="1000" dirty="0"/>
              <a:t>This summary was published by The National Conference of State Legislatures)</a:t>
            </a:r>
          </a:p>
          <a:p>
            <a:pPr>
              <a:buFont typeface="+mj-lt"/>
              <a:buAutoNum type="arabicPeriod" startAt="5"/>
            </a:pPr>
            <a:endParaRPr lang="en-US" dirty="0"/>
          </a:p>
          <a:p>
            <a:endParaRPr lang="en-US"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12</a:t>
            </a:fld>
            <a:endParaRPr lang="en-US" dirty="0"/>
          </a:p>
        </p:txBody>
      </p:sp>
    </p:spTree>
    <p:extLst>
      <p:ext uri="{BB962C8B-B14F-4D97-AF65-F5344CB8AC3E}">
        <p14:creationId xmlns:p14="http://schemas.microsoft.com/office/powerpoint/2010/main" val="2351758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Dr. Holly</a:t>
            </a:r>
            <a:endParaRPr lang="en-US" dirty="0"/>
          </a:p>
        </p:txBody>
      </p:sp>
      <p:sp>
        <p:nvSpPr>
          <p:cNvPr id="3" name="Content Placeholder 2"/>
          <p:cNvSpPr>
            <a:spLocks noGrp="1"/>
          </p:cNvSpPr>
          <p:nvPr>
            <p:ph idx="1"/>
          </p:nvPr>
        </p:nvSpPr>
        <p:spPr>
          <a:xfrm>
            <a:off x="865970" y="2246489"/>
            <a:ext cx="7603954" cy="4611511"/>
          </a:xfrm>
        </p:spPr>
        <p:txBody>
          <a:bodyPr>
            <a:noAutofit/>
          </a:bodyPr>
          <a:lstStyle/>
          <a:p>
            <a:pPr marL="0" indent="0">
              <a:buNone/>
            </a:pPr>
            <a:r>
              <a:rPr lang="en-US" sz="2000" dirty="0" smtClean="0"/>
              <a:t>The </a:t>
            </a:r>
            <a:r>
              <a:rPr lang="en-US" sz="2000" dirty="0"/>
              <a:t>cost of some of these services are significant, leaving a gap between the appropriateness of the requirement and the availability of funding for them. Three things have been characteristic of federal healthcare policy</a:t>
            </a:r>
            <a:r>
              <a:rPr lang="en-US" sz="2000" dirty="0" smtClean="0"/>
              <a:t>:</a:t>
            </a:r>
          </a:p>
          <a:p>
            <a:pPr>
              <a:buFont typeface="+mj-lt"/>
              <a:buAutoNum type="alphaLcParenR"/>
            </a:pPr>
            <a:r>
              <a:rPr lang="en-US" sz="2000" dirty="0" smtClean="0"/>
              <a:t>The </a:t>
            </a:r>
            <a:r>
              <a:rPr lang="en-US" sz="2000" dirty="0"/>
              <a:t>Federal government assuming control of health care policy ignores the history of inefficiency and excessive cost of federally mandated programs and the efficiency and excellence of privately designed and implemented programs </a:t>
            </a:r>
          </a:p>
          <a:p>
            <a:pPr>
              <a:buFont typeface="+mj-lt"/>
              <a:buAutoNum type="alphaLcParenR"/>
            </a:pPr>
            <a:r>
              <a:rPr lang="en-US" sz="2000" dirty="0" smtClean="0"/>
              <a:t>The </a:t>
            </a:r>
            <a:r>
              <a:rPr lang="en-US" sz="2000" dirty="0"/>
              <a:t>tendency of federally mandated programs to establish rigid requirements resulting in uniformity which is easy to measure but which results in stifling of innovation and creativity. </a:t>
            </a:r>
          </a:p>
        </p:txBody>
      </p:sp>
      <p:sp>
        <p:nvSpPr>
          <p:cNvPr id="4" name="Slide Number Placeholder 3"/>
          <p:cNvSpPr>
            <a:spLocks noGrp="1"/>
          </p:cNvSpPr>
          <p:nvPr>
            <p:ph type="sldNum" sz="quarter" idx="12"/>
          </p:nvPr>
        </p:nvSpPr>
        <p:spPr/>
        <p:txBody>
          <a:bodyPr/>
          <a:lstStyle/>
          <a:p>
            <a:fld id="{8143019A-6A50-4B60-BE74-0E0ADF7E95BC}" type="slidenum">
              <a:rPr lang="en-US" smtClean="0"/>
              <a:pPr/>
              <a:t>13</a:t>
            </a:fld>
            <a:endParaRPr lang="en-US" dirty="0"/>
          </a:p>
        </p:txBody>
      </p:sp>
    </p:spTree>
    <p:extLst>
      <p:ext uri="{BB962C8B-B14F-4D97-AF65-F5344CB8AC3E}">
        <p14:creationId xmlns:p14="http://schemas.microsoft.com/office/powerpoint/2010/main" val="2131037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Dr. Holly</a:t>
            </a:r>
            <a:endParaRPr lang="en-US" dirty="0"/>
          </a:p>
        </p:txBody>
      </p:sp>
      <p:sp>
        <p:nvSpPr>
          <p:cNvPr id="3" name="Content Placeholder 2"/>
          <p:cNvSpPr>
            <a:spLocks noGrp="1"/>
          </p:cNvSpPr>
          <p:nvPr>
            <p:ph idx="1"/>
          </p:nvPr>
        </p:nvSpPr>
        <p:spPr>
          <a:xfrm>
            <a:off x="865970" y="2291644"/>
            <a:ext cx="7603954" cy="4566355"/>
          </a:xfrm>
        </p:spPr>
        <p:txBody>
          <a:bodyPr>
            <a:noAutofit/>
          </a:bodyPr>
          <a:lstStyle/>
          <a:p>
            <a:pPr>
              <a:buFont typeface="+mj-lt"/>
              <a:buAutoNum type="alphaLcParenR" startAt="3"/>
            </a:pPr>
            <a:r>
              <a:rPr lang="en-US" sz="2000" dirty="0" smtClean="0"/>
              <a:t>The </a:t>
            </a:r>
            <a:r>
              <a:rPr lang="en-US" sz="2000" dirty="0"/>
              <a:t>establishment by the federal government of unfunded mandates, i.e., the government requires a service to be performed by providers or organizations without providing </a:t>
            </a:r>
            <a:r>
              <a:rPr lang="en-US" sz="2000" dirty="0" smtClean="0"/>
              <a:t>additional </a:t>
            </a:r>
            <a:r>
              <a:rPr lang="en-US" sz="2000" dirty="0"/>
              <a:t>funding for those services and </a:t>
            </a:r>
            <a:r>
              <a:rPr lang="en-US" sz="2000" dirty="0" smtClean="0"/>
              <a:t>often by </a:t>
            </a:r>
            <a:r>
              <a:rPr lang="en-US" sz="2000" dirty="0"/>
              <a:t>legislating prohibitions of providers or organizations charging for those services. This extends to the requirement of a service without letting consumers know that those services will result in an increase of </a:t>
            </a:r>
            <a:r>
              <a:rPr lang="en-US" sz="2000" dirty="0" smtClean="0"/>
              <a:t>cost, </a:t>
            </a:r>
            <a:r>
              <a:rPr lang="en-US" sz="2000" dirty="0"/>
              <a:t>which is not disclosed by the federal agency. A perfect example is the requirement of insurance companies </a:t>
            </a:r>
            <a:r>
              <a:rPr lang="en-US" sz="2000" dirty="0" smtClean="0"/>
              <a:t>allowing </a:t>
            </a:r>
            <a:r>
              <a:rPr lang="en-US" sz="2000" dirty="0"/>
              <a:t>children to remain on their parents’ insurance policy until they are 25 years old. That will not be done without an increase in cost</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14</a:t>
            </a:fld>
            <a:endParaRPr lang="en-US" dirty="0"/>
          </a:p>
        </p:txBody>
      </p:sp>
    </p:spTree>
    <p:extLst>
      <p:ext uri="{BB962C8B-B14F-4D97-AF65-F5344CB8AC3E}">
        <p14:creationId xmlns:p14="http://schemas.microsoft.com/office/powerpoint/2010/main" val="2607112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Dr. Holly</a:t>
            </a:r>
            <a:endParaRPr lang="en-US" dirty="0"/>
          </a:p>
        </p:txBody>
      </p:sp>
      <p:sp>
        <p:nvSpPr>
          <p:cNvPr id="3" name="Content Placeholder 2"/>
          <p:cNvSpPr>
            <a:spLocks noGrp="1"/>
          </p:cNvSpPr>
          <p:nvPr>
            <p:ph idx="1"/>
          </p:nvPr>
        </p:nvSpPr>
        <p:spPr>
          <a:xfrm>
            <a:off x="865970" y="2489199"/>
            <a:ext cx="7603954" cy="4227689"/>
          </a:xfrm>
        </p:spPr>
        <p:txBody>
          <a:bodyPr>
            <a:normAutofit/>
          </a:bodyPr>
          <a:lstStyle/>
          <a:p>
            <a:endParaRPr lang="en-US" sz="2200" dirty="0" smtClean="0"/>
          </a:p>
          <a:p>
            <a:r>
              <a:rPr lang="en-US" sz="2200" dirty="0" smtClean="0"/>
              <a:t>The </a:t>
            </a:r>
            <a:r>
              <a:rPr lang="en-US" sz="2200" dirty="0"/>
              <a:t>Agency for Healthcare Research and Quality published SETMA’s LESS Initiative (Lose Weight, Exercise and Stop Smoking) on their Innovation Exchange. This is an example of private innovations working toward the public good.</a:t>
            </a:r>
          </a:p>
        </p:txBody>
      </p:sp>
      <p:sp>
        <p:nvSpPr>
          <p:cNvPr id="4" name="Slide Number Placeholder 3"/>
          <p:cNvSpPr>
            <a:spLocks noGrp="1"/>
          </p:cNvSpPr>
          <p:nvPr>
            <p:ph type="sldNum" sz="quarter" idx="12"/>
          </p:nvPr>
        </p:nvSpPr>
        <p:spPr/>
        <p:txBody>
          <a:bodyPr/>
          <a:lstStyle/>
          <a:p>
            <a:fld id="{8143019A-6A50-4B60-BE74-0E0ADF7E95BC}" type="slidenum">
              <a:rPr lang="en-US" smtClean="0"/>
              <a:pPr/>
              <a:t>15</a:t>
            </a:fld>
            <a:endParaRPr lang="en-US" dirty="0"/>
          </a:p>
        </p:txBody>
      </p:sp>
    </p:spTree>
    <p:extLst>
      <p:ext uri="{BB962C8B-B14F-4D97-AF65-F5344CB8AC3E}">
        <p14:creationId xmlns:p14="http://schemas.microsoft.com/office/powerpoint/2010/main" val="487081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69" y="927098"/>
            <a:ext cx="7634563" cy="709865"/>
          </a:xfrm>
        </p:spPr>
        <p:txBody>
          <a:bodyPr/>
          <a:lstStyle/>
          <a:p>
            <a:r>
              <a:rPr lang="en-US" dirty="0" smtClean="0"/>
              <a:t>Health Quality &amp; System Performance</a:t>
            </a:r>
            <a:endParaRPr lang="en-US" dirty="0"/>
          </a:p>
        </p:txBody>
      </p:sp>
      <p:sp>
        <p:nvSpPr>
          <p:cNvPr id="3" name="Content Placeholder 2"/>
          <p:cNvSpPr>
            <a:spLocks noGrp="1"/>
          </p:cNvSpPr>
          <p:nvPr>
            <p:ph idx="1"/>
          </p:nvPr>
        </p:nvSpPr>
        <p:spPr>
          <a:xfrm>
            <a:off x="865969" y="2314223"/>
            <a:ext cx="7634563" cy="4402666"/>
          </a:xfrm>
        </p:spPr>
        <p:txBody>
          <a:bodyPr>
            <a:normAutofit/>
          </a:bodyPr>
          <a:lstStyle/>
          <a:p>
            <a:pPr marL="0" indent="0">
              <a:buNone/>
            </a:pPr>
            <a:r>
              <a:rPr lang="en-US" sz="2000" dirty="0"/>
              <a:t>The ACA provisions require the following provisions for improving quality and systems performance</a:t>
            </a:r>
            <a:r>
              <a:rPr lang="en-US" sz="2000" dirty="0" smtClean="0"/>
              <a:t>:</a:t>
            </a:r>
          </a:p>
          <a:p>
            <a:pPr marL="0" indent="0">
              <a:buNone/>
            </a:pPr>
            <a:endParaRPr lang="en-US" sz="2000" dirty="0"/>
          </a:p>
          <a:p>
            <a:pPr>
              <a:buFont typeface="+mj-lt"/>
              <a:buAutoNum type="arabicPeriod"/>
            </a:pPr>
            <a:r>
              <a:rPr lang="en-US" sz="2000" dirty="0" smtClean="0"/>
              <a:t>Comparative </a:t>
            </a:r>
            <a:r>
              <a:rPr lang="en-US" sz="2000" dirty="0"/>
              <a:t>research to study the effectiveness of various medical treatments.</a:t>
            </a:r>
          </a:p>
          <a:p>
            <a:pPr>
              <a:buFont typeface="+mj-lt"/>
              <a:buAutoNum type="arabicPeriod"/>
            </a:pPr>
            <a:r>
              <a:rPr lang="en-US" sz="2000" dirty="0" smtClean="0"/>
              <a:t>Demonstration </a:t>
            </a:r>
            <a:r>
              <a:rPr lang="en-US" sz="2000" dirty="0"/>
              <a:t>projects to develop medical malpractice alternatives and reduce medical errors.</a:t>
            </a:r>
          </a:p>
          <a:p>
            <a:pPr>
              <a:buFont typeface="+mj-lt"/>
              <a:buAutoNum type="arabicPeriod"/>
            </a:pPr>
            <a:r>
              <a:rPr lang="en-US" sz="2000" dirty="0" smtClean="0"/>
              <a:t>Demonstration </a:t>
            </a:r>
            <a:r>
              <a:rPr lang="en-US" sz="2000" dirty="0"/>
              <a:t>projects to develop payment mechanism to improved efficiency and results.</a:t>
            </a:r>
          </a:p>
          <a:p>
            <a:pPr>
              <a:buFont typeface="+mj-lt"/>
              <a:buAutoNum type="arabicPeriod"/>
            </a:pPr>
            <a:r>
              <a:rPr lang="en-US" sz="2000" dirty="0" smtClean="0"/>
              <a:t>Investment </a:t>
            </a:r>
            <a:r>
              <a:rPr lang="en-US" sz="2000" dirty="0"/>
              <a:t>in health information </a:t>
            </a:r>
            <a:r>
              <a:rPr lang="en-US" sz="2000" dirty="0" smtClean="0"/>
              <a:t>technology.</a:t>
            </a:r>
            <a:endParaRPr lang="en-US" sz="2000" dirty="0"/>
          </a:p>
          <a:p>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16</a:t>
            </a:fld>
            <a:endParaRPr lang="en-US" dirty="0"/>
          </a:p>
        </p:txBody>
      </p:sp>
    </p:spTree>
    <p:extLst>
      <p:ext uri="{BB962C8B-B14F-4D97-AF65-F5344CB8AC3E}">
        <p14:creationId xmlns:p14="http://schemas.microsoft.com/office/powerpoint/2010/main" val="1189628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747452" cy="709865"/>
          </a:xfrm>
        </p:spPr>
        <p:txBody>
          <a:bodyPr/>
          <a:lstStyle/>
          <a:p>
            <a:r>
              <a:rPr lang="en-US" dirty="0" smtClean="0"/>
              <a:t>Health Quality &amp; System Performance</a:t>
            </a:r>
            <a:endParaRPr lang="en-US" dirty="0"/>
          </a:p>
        </p:txBody>
      </p:sp>
      <p:sp>
        <p:nvSpPr>
          <p:cNvPr id="3" name="Content Placeholder 2"/>
          <p:cNvSpPr>
            <a:spLocks noGrp="1"/>
          </p:cNvSpPr>
          <p:nvPr>
            <p:ph idx="1"/>
          </p:nvPr>
        </p:nvSpPr>
        <p:spPr>
          <a:xfrm>
            <a:off x="865970" y="2466622"/>
            <a:ext cx="7603954" cy="4391378"/>
          </a:xfrm>
        </p:spPr>
        <p:txBody>
          <a:bodyPr>
            <a:noAutofit/>
          </a:bodyPr>
          <a:lstStyle/>
          <a:p>
            <a:pPr marL="0" indent="0">
              <a:buNone/>
            </a:pPr>
            <a:r>
              <a:rPr lang="en-US" sz="2000" dirty="0"/>
              <a:t>The ACA provisions require the following provisions for improving quality and systems performance</a:t>
            </a:r>
            <a:r>
              <a:rPr lang="en-US" sz="2000" dirty="0" smtClean="0"/>
              <a:t>:</a:t>
            </a:r>
          </a:p>
          <a:p>
            <a:pPr>
              <a:buFont typeface="+mj-lt"/>
              <a:buAutoNum type="arabicPeriod" startAt="5"/>
            </a:pPr>
            <a:r>
              <a:rPr lang="en-US" sz="2000" dirty="0" smtClean="0"/>
              <a:t>Improvements </a:t>
            </a:r>
            <a:r>
              <a:rPr lang="en-US" sz="2000" dirty="0"/>
              <a:t>in care coordination between Medicare and Medicaid for patients who quality for both.</a:t>
            </a:r>
          </a:p>
          <a:p>
            <a:pPr>
              <a:buFont typeface="+mj-lt"/>
              <a:buAutoNum type="arabicPeriod" startAt="5"/>
            </a:pPr>
            <a:r>
              <a:rPr lang="en-US" sz="2000" dirty="0" smtClean="0"/>
              <a:t>Options </a:t>
            </a:r>
            <a:r>
              <a:rPr lang="en-US" sz="2000" dirty="0"/>
              <a:t>for states to create “health homes” for Medicaid enrollees with multiple chronic conditions to improve care.</a:t>
            </a:r>
          </a:p>
          <a:p>
            <a:pPr>
              <a:buFont typeface="+mj-lt"/>
              <a:buAutoNum type="arabicPeriod" startAt="5"/>
            </a:pPr>
            <a:r>
              <a:rPr lang="en-US" sz="2000" dirty="0" smtClean="0"/>
              <a:t>Data </a:t>
            </a:r>
            <a:r>
              <a:rPr lang="en-US" sz="2000" dirty="0"/>
              <a:t>collection and reporting mechanisms to address health disparities among populations based on ethnicity, geographic locations, gender, disability status and language. </a:t>
            </a:r>
            <a:endParaRPr lang="en-US" sz="2000" dirty="0" smtClean="0"/>
          </a:p>
          <a:p>
            <a:pPr marL="0" indent="0" algn="ctr">
              <a:buNone/>
            </a:pPr>
            <a:r>
              <a:rPr lang="en-US" sz="1000" dirty="0" smtClean="0"/>
              <a:t>(</a:t>
            </a:r>
            <a:r>
              <a:rPr lang="en-US" sz="1000" dirty="0"/>
              <a:t>This summary was published by The National Conference of State Legislatures)</a:t>
            </a:r>
          </a:p>
          <a:p>
            <a:pPr marL="0" indent="0">
              <a:buNone/>
            </a:pPr>
            <a:endParaRPr lang="en-US" sz="2000" dirty="0"/>
          </a:p>
          <a:p>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17</a:t>
            </a:fld>
            <a:endParaRPr lang="en-US" dirty="0"/>
          </a:p>
        </p:txBody>
      </p:sp>
      <p:sp>
        <p:nvSpPr>
          <p:cNvPr id="5" name="Rectangle 4"/>
          <p:cNvSpPr/>
          <p:nvPr/>
        </p:nvSpPr>
        <p:spPr>
          <a:xfrm>
            <a:off x="5240121" y="2299772"/>
            <a:ext cx="340158" cy="369332"/>
          </a:xfrm>
          <a:prstGeom prst="rect">
            <a:avLst/>
          </a:prstGeom>
        </p:spPr>
        <p:txBody>
          <a:bodyPr wrap="none">
            <a:spAutoFit/>
          </a:bodyPr>
          <a:lstStyle/>
          <a:p>
            <a:r>
              <a:rPr lang="en-US" dirty="0" smtClean="0">
                <a:solidFill>
                  <a:prstClr val="black">
                    <a:lumMod val="75000"/>
                    <a:lumOff val="25000"/>
                  </a:prstClr>
                </a:solidFill>
              </a:rPr>
              <a:t>g</a:t>
            </a:r>
            <a:endParaRPr lang="en-US" dirty="0"/>
          </a:p>
        </p:txBody>
      </p:sp>
    </p:spTree>
    <p:extLst>
      <p:ext uri="{BB962C8B-B14F-4D97-AF65-F5344CB8AC3E}">
        <p14:creationId xmlns:p14="http://schemas.microsoft.com/office/powerpoint/2010/main" val="3489139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Dr. Holly</a:t>
            </a:r>
            <a:endParaRPr lang="en-US" dirty="0"/>
          </a:p>
        </p:txBody>
      </p:sp>
      <p:sp>
        <p:nvSpPr>
          <p:cNvPr id="3" name="Content Placeholder 2"/>
          <p:cNvSpPr>
            <a:spLocks noGrp="1"/>
          </p:cNvSpPr>
          <p:nvPr>
            <p:ph idx="1"/>
          </p:nvPr>
        </p:nvSpPr>
        <p:spPr>
          <a:xfrm>
            <a:off x="865970" y="2235200"/>
            <a:ext cx="7603954" cy="4622799"/>
          </a:xfrm>
        </p:spPr>
        <p:txBody>
          <a:bodyPr>
            <a:noAutofit/>
          </a:bodyPr>
          <a:lstStyle/>
          <a:p>
            <a:endParaRPr lang="en-US" dirty="0" smtClean="0"/>
          </a:p>
          <a:p>
            <a:r>
              <a:rPr lang="en-US" dirty="0" smtClean="0"/>
              <a:t>The </a:t>
            </a:r>
            <a:r>
              <a:rPr lang="en-US" dirty="0"/>
              <a:t>major problems with the ACA are administrative. A law was passed by the </a:t>
            </a:r>
            <a:r>
              <a:rPr lang="en-US" dirty="0" smtClean="0"/>
              <a:t>legislative </a:t>
            </a:r>
            <a:r>
              <a:rPr lang="en-US" dirty="0"/>
              <a:t>branch of the federal government, but because of implementation issues and possibly political concerns, the executive branch unilaterally changed the law. This changed both the cost and the projections of cost, making it very hard to know the impact of the ACA on our national debt. Hopefully the good provisions of the ACA will be realized in the coming years; hopefully the overwhelming majority of our citizens and particularly the neediest of our neighbors will obtain health insurance coverage and care; and, </a:t>
            </a:r>
            <a:r>
              <a:rPr lang="en-US" dirty="0" smtClean="0"/>
              <a:t>hopefully </a:t>
            </a:r>
            <a:r>
              <a:rPr lang="en-US" dirty="0"/>
              <a:t>national health care costs will not only slow in the annual increase, as It has, but that it will begin to decrease as the benefits of preventive and screening care are realized.</a:t>
            </a:r>
          </a:p>
        </p:txBody>
      </p:sp>
      <p:sp>
        <p:nvSpPr>
          <p:cNvPr id="4" name="Slide Number Placeholder 3"/>
          <p:cNvSpPr>
            <a:spLocks noGrp="1"/>
          </p:cNvSpPr>
          <p:nvPr>
            <p:ph type="sldNum" sz="quarter" idx="12"/>
          </p:nvPr>
        </p:nvSpPr>
        <p:spPr/>
        <p:txBody>
          <a:bodyPr/>
          <a:lstStyle/>
          <a:p>
            <a:fld id="{8143019A-6A50-4B60-BE74-0E0ADF7E95BC}" type="slidenum">
              <a:rPr lang="en-US" smtClean="0"/>
              <a:pPr/>
              <a:t>18</a:t>
            </a:fld>
            <a:endParaRPr lang="en-US" dirty="0"/>
          </a:p>
        </p:txBody>
      </p:sp>
    </p:spTree>
    <p:extLst>
      <p:ext uri="{BB962C8B-B14F-4D97-AF65-F5344CB8AC3E}">
        <p14:creationId xmlns:p14="http://schemas.microsoft.com/office/powerpoint/2010/main" val="2477292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Affordable Care Act</a:t>
            </a:r>
            <a:endParaRPr lang="en-US" dirty="0"/>
          </a:p>
        </p:txBody>
      </p:sp>
      <p:sp>
        <p:nvSpPr>
          <p:cNvPr id="3" name="Content Placeholder 2"/>
          <p:cNvSpPr>
            <a:spLocks noGrp="1"/>
          </p:cNvSpPr>
          <p:nvPr>
            <p:ph idx="1"/>
          </p:nvPr>
        </p:nvSpPr>
        <p:spPr>
          <a:xfrm>
            <a:off x="865970" y="2489200"/>
            <a:ext cx="7603954" cy="4368800"/>
          </a:xfrm>
        </p:spPr>
        <p:txBody>
          <a:bodyPr>
            <a:noAutofit/>
          </a:bodyPr>
          <a:lstStyle/>
          <a:p>
            <a:r>
              <a:rPr lang="en-US" sz="2000" dirty="0"/>
              <a:t>To increased criticism that </a:t>
            </a:r>
            <a:r>
              <a:rPr lang="en-US" sz="2000" dirty="0" smtClean="0"/>
              <a:t>tax-exempt </a:t>
            </a:r>
            <a:r>
              <a:rPr lang="en-US" sz="2000" dirty="0"/>
              <a:t>hospitals are not fulfilling their charitable missions, the ACA aims to increase transparency concerning the special benefits and incentives tax-exempt hospitals </a:t>
            </a:r>
            <a:r>
              <a:rPr lang="en-US" sz="2000" dirty="0" smtClean="0"/>
              <a:t>receive. </a:t>
            </a:r>
            <a:endParaRPr lang="en-US" sz="2000" dirty="0"/>
          </a:p>
          <a:p>
            <a:r>
              <a:rPr lang="en-US" sz="2000" dirty="0"/>
              <a:t>Must conduct a Community Health Needs Assessment </a:t>
            </a:r>
            <a:r>
              <a:rPr lang="en-US" sz="2000" dirty="0" smtClean="0"/>
              <a:t>(CHNA) which </a:t>
            </a:r>
            <a:r>
              <a:rPr lang="en-US" sz="2000" dirty="0"/>
              <a:t>would include</a:t>
            </a:r>
            <a:r>
              <a:rPr lang="en-US" sz="2000" dirty="0" smtClean="0"/>
              <a:t>:</a:t>
            </a:r>
          </a:p>
          <a:p>
            <a:pPr lvl="1"/>
            <a:r>
              <a:rPr lang="en-US" sz="2000" dirty="0" smtClean="0"/>
              <a:t>Criteria </a:t>
            </a:r>
            <a:r>
              <a:rPr lang="en-US" sz="2000" dirty="0"/>
              <a:t>for eligibility for financial </a:t>
            </a:r>
            <a:r>
              <a:rPr lang="en-US" sz="2000" dirty="0" smtClean="0"/>
              <a:t>assistance</a:t>
            </a:r>
            <a:endParaRPr lang="en-US" sz="2000" dirty="0"/>
          </a:p>
          <a:p>
            <a:pPr lvl="1"/>
            <a:r>
              <a:rPr lang="en-US" sz="2000" dirty="0" smtClean="0"/>
              <a:t>Basis for </a:t>
            </a:r>
            <a:r>
              <a:rPr lang="en-US" sz="2000" dirty="0"/>
              <a:t>calculating amounts charged to patients</a:t>
            </a:r>
          </a:p>
          <a:p>
            <a:pPr lvl="1"/>
            <a:r>
              <a:rPr lang="en-US" sz="2000" dirty="0" smtClean="0"/>
              <a:t>Steps </a:t>
            </a:r>
            <a:r>
              <a:rPr lang="en-US" sz="2000" dirty="0"/>
              <a:t>to be taken in the event </a:t>
            </a:r>
            <a:r>
              <a:rPr lang="en-US" sz="2000" dirty="0" smtClean="0"/>
              <a:t>of </a:t>
            </a:r>
            <a:r>
              <a:rPr lang="en-US" sz="2000" dirty="0"/>
              <a:t>non-payment</a:t>
            </a:r>
            <a:r>
              <a:rPr lang="en-US" sz="2000" dirty="0" smtClean="0"/>
              <a:t>.</a:t>
            </a:r>
          </a:p>
          <a:p>
            <a:pPr lvl="1"/>
            <a:endParaRPr lang="en-US" sz="2000" dirty="0"/>
          </a:p>
          <a:p>
            <a:r>
              <a:rPr lang="en-US" sz="2000" dirty="0"/>
              <a:t>Failure to comply with CHNA, $50,000 fine.</a:t>
            </a:r>
          </a:p>
          <a:p>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19</a:t>
            </a:fld>
            <a:endParaRPr lang="en-US" dirty="0"/>
          </a:p>
        </p:txBody>
      </p:sp>
    </p:spTree>
    <p:extLst>
      <p:ext uri="{BB962C8B-B14F-4D97-AF65-F5344CB8AC3E}">
        <p14:creationId xmlns:p14="http://schemas.microsoft.com/office/powerpoint/2010/main" val="4675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Affordable Care Act</a:t>
            </a:r>
            <a:endParaRPr lang="en-US" dirty="0"/>
          </a:p>
        </p:txBody>
      </p:sp>
      <p:sp>
        <p:nvSpPr>
          <p:cNvPr id="3" name="Content Placeholder 2"/>
          <p:cNvSpPr>
            <a:spLocks noGrp="1"/>
          </p:cNvSpPr>
          <p:nvPr>
            <p:ph idx="1"/>
          </p:nvPr>
        </p:nvSpPr>
        <p:spPr>
          <a:xfrm>
            <a:off x="865970" y="2359379"/>
            <a:ext cx="7603954" cy="4233332"/>
          </a:xfrm>
        </p:spPr>
        <p:txBody>
          <a:bodyPr>
            <a:normAutofit/>
          </a:bodyPr>
          <a:lstStyle/>
          <a:p>
            <a:endParaRPr lang="en-US" sz="2000" dirty="0" smtClean="0"/>
          </a:p>
          <a:p>
            <a:r>
              <a:rPr lang="en-US" sz="2000" b="1" dirty="0" smtClean="0"/>
              <a:t>The </a:t>
            </a:r>
            <a:r>
              <a:rPr lang="en-US" sz="2000" b="1" dirty="0"/>
              <a:t>federal Patient Protection and Affordable Care Act</a:t>
            </a:r>
            <a:r>
              <a:rPr lang="en-US" sz="2000" dirty="0"/>
              <a:t>, signed March 23, 2010, as amended by the </a:t>
            </a:r>
            <a:r>
              <a:rPr lang="en-US" sz="2000" b="1" dirty="0"/>
              <a:t>Health Care and Education Reconciliation Act</a:t>
            </a:r>
            <a:r>
              <a:rPr lang="en-US" sz="2000" dirty="0"/>
              <a:t>, </a:t>
            </a:r>
            <a:r>
              <a:rPr lang="en-US" sz="2000" dirty="0" smtClean="0"/>
              <a:t>Signed </a:t>
            </a:r>
            <a:r>
              <a:rPr lang="en-US" sz="2000" dirty="0"/>
              <a:t>March 31, 2010 is also referred to as the </a:t>
            </a:r>
            <a:r>
              <a:rPr lang="en-US" sz="2000" b="1" dirty="0"/>
              <a:t>Affordable Care Act</a:t>
            </a:r>
            <a:r>
              <a:rPr lang="en-US" sz="2000" dirty="0"/>
              <a:t> (ACA), or simply as “federal health reform.” </a:t>
            </a:r>
            <a:endParaRPr lang="en-US" sz="2000" dirty="0" smtClean="0"/>
          </a:p>
          <a:p>
            <a:endParaRPr lang="en-US" sz="2000" dirty="0" smtClean="0"/>
          </a:p>
          <a:p>
            <a:r>
              <a:rPr lang="en-US" sz="2000" dirty="0" smtClean="0"/>
              <a:t>The </a:t>
            </a:r>
            <a:r>
              <a:rPr lang="en-US" sz="2000" dirty="0"/>
              <a:t>900+page act contains many provisions, with various effective dates.</a:t>
            </a:r>
          </a:p>
        </p:txBody>
      </p:sp>
      <p:sp>
        <p:nvSpPr>
          <p:cNvPr id="4" name="Slide Number Placeholder 3"/>
          <p:cNvSpPr>
            <a:spLocks noGrp="1"/>
          </p:cNvSpPr>
          <p:nvPr>
            <p:ph type="sldNum" sz="quarter" idx="12"/>
          </p:nvPr>
        </p:nvSpPr>
        <p:spPr/>
        <p:txBody>
          <a:bodyPr/>
          <a:lstStyle/>
          <a:p>
            <a:fld id="{8143019A-6A50-4B60-BE74-0E0ADF7E95BC}" type="slidenum">
              <a:rPr lang="en-US" smtClean="0"/>
              <a:pPr/>
              <a:t>2</a:t>
            </a:fld>
            <a:endParaRPr lang="en-US" dirty="0"/>
          </a:p>
        </p:txBody>
      </p:sp>
    </p:spTree>
    <p:extLst>
      <p:ext uri="{BB962C8B-B14F-4D97-AF65-F5344CB8AC3E}">
        <p14:creationId xmlns:p14="http://schemas.microsoft.com/office/powerpoint/2010/main" val="1677773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Affordable </a:t>
            </a:r>
            <a:r>
              <a:rPr lang="en-US" dirty="0" smtClean="0"/>
              <a:t>Care Act</a:t>
            </a:r>
            <a:endParaRPr lang="en-US" dirty="0"/>
          </a:p>
        </p:txBody>
      </p:sp>
      <p:sp>
        <p:nvSpPr>
          <p:cNvPr id="3" name="Content Placeholder 2"/>
          <p:cNvSpPr>
            <a:spLocks noGrp="1"/>
          </p:cNvSpPr>
          <p:nvPr>
            <p:ph idx="1"/>
          </p:nvPr>
        </p:nvSpPr>
        <p:spPr>
          <a:xfrm>
            <a:off x="865970" y="2489200"/>
            <a:ext cx="7603954" cy="4368800"/>
          </a:xfrm>
        </p:spPr>
        <p:txBody>
          <a:bodyPr>
            <a:normAutofit/>
          </a:bodyPr>
          <a:lstStyle/>
          <a:p>
            <a:r>
              <a:rPr lang="en-US" sz="2000" dirty="0"/>
              <a:t>ACA mandates tying reimbursement to performance by value-based </a:t>
            </a:r>
            <a:r>
              <a:rPr lang="en-US" sz="2000" dirty="0" smtClean="0"/>
              <a:t>purchasing (VBP)and </a:t>
            </a:r>
            <a:r>
              <a:rPr lang="en-US" sz="2000" dirty="0"/>
              <a:t>bundled payments.</a:t>
            </a:r>
          </a:p>
          <a:p>
            <a:endParaRPr lang="en-US" sz="2000" dirty="0" smtClean="0"/>
          </a:p>
          <a:p>
            <a:r>
              <a:rPr lang="en-US" sz="2000" dirty="0" smtClean="0"/>
              <a:t>VBP </a:t>
            </a:r>
            <a:r>
              <a:rPr lang="en-US" sz="2000" dirty="0"/>
              <a:t>– incentive payments are given to hospital that meet or exceed certain performance benchmarks set by CMS.</a:t>
            </a:r>
          </a:p>
          <a:p>
            <a:endParaRPr lang="en-US" sz="2000" dirty="0" smtClean="0"/>
          </a:p>
          <a:p>
            <a:r>
              <a:rPr lang="en-US" sz="2000" dirty="0" smtClean="0"/>
              <a:t>Single </a:t>
            </a:r>
            <a:r>
              <a:rPr lang="en-US" sz="2000" dirty="0"/>
              <a:t>bundled payment </a:t>
            </a:r>
            <a:r>
              <a:rPr lang="en-US" sz="2000" dirty="0" smtClean="0"/>
              <a:t>– 3 days </a:t>
            </a:r>
            <a:r>
              <a:rPr lang="en-US" sz="2000" dirty="0"/>
              <a:t>before admission and ending 30 days after patient is discharged.</a:t>
            </a:r>
          </a:p>
          <a:p>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20</a:t>
            </a:fld>
            <a:endParaRPr lang="en-US" dirty="0"/>
          </a:p>
        </p:txBody>
      </p:sp>
    </p:spTree>
    <p:extLst>
      <p:ext uri="{BB962C8B-B14F-4D97-AF65-F5344CB8AC3E}">
        <p14:creationId xmlns:p14="http://schemas.microsoft.com/office/powerpoint/2010/main" val="4170433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Affordable </a:t>
            </a:r>
            <a:r>
              <a:rPr lang="en-US" dirty="0" smtClean="0"/>
              <a:t>Care Act</a:t>
            </a:r>
            <a:endParaRPr lang="en-US" dirty="0"/>
          </a:p>
        </p:txBody>
      </p:sp>
      <p:sp>
        <p:nvSpPr>
          <p:cNvPr id="3" name="Content Placeholder 2"/>
          <p:cNvSpPr>
            <a:spLocks noGrp="1"/>
          </p:cNvSpPr>
          <p:nvPr>
            <p:ph idx="1"/>
          </p:nvPr>
        </p:nvSpPr>
        <p:spPr>
          <a:xfrm>
            <a:off x="865970" y="2489199"/>
            <a:ext cx="7603954" cy="3979333"/>
          </a:xfrm>
        </p:spPr>
        <p:txBody>
          <a:bodyPr>
            <a:normAutofit/>
          </a:bodyPr>
          <a:lstStyle/>
          <a:p>
            <a:endParaRPr lang="en-US" sz="2200" dirty="0" smtClean="0"/>
          </a:p>
          <a:p>
            <a:r>
              <a:rPr lang="en-US" sz="2200" dirty="0" smtClean="0"/>
              <a:t>Fact </a:t>
            </a:r>
            <a:r>
              <a:rPr lang="en-US" sz="2200" dirty="0"/>
              <a:t>Check. Org </a:t>
            </a:r>
            <a:endParaRPr lang="en-US" sz="2200" dirty="0" smtClean="0"/>
          </a:p>
          <a:p>
            <a:pPr lvl="1">
              <a:buNone/>
            </a:pPr>
            <a:r>
              <a:rPr lang="en-US" sz="2200" dirty="0" smtClean="0">
                <a:hlinkClick r:id="rId2"/>
              </a:rPr>
              <a:t>http</a:t>
            </a:r>
            <a:r>
              <a:rPr lang="en-US" sz="2200" dirty="0">
                <a:hlinkClick r:id="rId2"/>
              </a:rPr>
              <a:t>://www.factcheck.org</a:t>
            </a:r>
            <a:r>
              <a:rPr lang="en-US" sz="2200" dirty="0" smtClean="0">
                <a:hlinkClick r:id="rId2"/>
              </a:rPr>
              <a:t>/</a:t>
            </a:r>
            <a:endParaRPr lang="en-US" sz="2200" dirty="0" smtClean="0"/>
          </a:p>
          <a:p>
            <a:pPr marL="0" indent="0">
              <a:buNone/>
            </a:pPr>
            <a:endParaRPr lang="en-US" sz="2200" dirty="0" smtClean="0"/>
          </a:p>
          <a:p>
            <a:r>
              <a:rPr lang="en-US" sz="2200" dirty="0" smtClean="0"/>
              <a:t>ACA </a:t>
            </a:r>
            <a:r>
              <a:rPr lang="en-US" sz="2200" dirty="0"/>
              <a:t>Impact on Per Capita Cost of Health </a:t>
            </a:r>
            <a:r>
              <a:rPr lang="en-US" sz="2200" dirty="0" smtClean="0"/>
              <a:t>Care.  Posted </a:t>
            </a:r>
            <a:r>
              <a:rPr lang="en-US" sz="2200" dirty="0"/>
              <a:t>on February 14, 2014 </a:t>
            </a:r>
          </a:p>
        </p:txBody>
      </p:sp>
      <p:sp>
        <p:nvSpPr>
          <p:cNvPr id="4" name="Slide Number Placeholder 3"/>
          <p:cNvSpPr>
            <a:spLocks noGrp="1"/>
          </p:cNvSpPr>
          <p:nvPr>
            <p:ph type="sldNum" sz="quarter" idx="12"/>
          </p:nvPr>
        </p:nvSpPr>
        <p:spPr/>
        <p:txBody>
          <a:bodyPr/>
          <a:lstStyle/>
          <a:p>
            <a:fld id="{8143019A-6A50-4B60-BE74-0E0ADF7E95BC}" type="slidenum">
              <a:rPr lang="en-US" smtClean="0"/>
              <a:pPr/>
              <a:t>21</a:t>
            </a:fld>
            <a:endParaRPr lang="en-US" dirty="0"/>
          </a:p>
        </p:txBody>
      </p:sp>
    </p:spTree>
    <p:extLst>
      <p:ext uri="{BB962C8B-B14F-4D97-AF65-F5344CB8AC3E}">
        <p14:creationId xmlns:p14="http://schemas.microsoft.com/office/powerpoint/2010/main" val="3982535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 Impact on Per Capita Cost of Health </a:t>
            </a:r>
            <a:r>
              <a:rPr lang="en-US" dirty="0" smtClean="0"/>
              <a:t>Care</a:t>
            </a:r>
            <a:endParaRPr lang="en-US"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22</a:t>
            </a:fld>
            <a:endParaRPr lang="en-US" dirty="0"/>
          </a:p>
        </p:txBody>
      </p:sp>
      <p:pic>
        <p:nvPicPr>
          <p:cNvPr id="5" name="Picture 1" descr="image001"/>
          <p:cNvPicPr>
            <a:picLocks noGrp="1" noChangeAspect="1" noChangeArrowheads="1"/>
          </p:cNvPicPr>
          <p:nvPr>
            <p:ph idx="1"/>
          </p:nvPr>
        </p:nvPicPr>
        <p:blipFill>
          <a:blip r:embed="rId2" cstate="print"/>
          <a:srcRect/>
          <a:stretch>
            <a:fillRect/>
          </a:stretch>
        </p:blipFill>
        <p:spPr bwMode="auto">
          <a:xfrm>
            <a:off x="1677248" y="2269051"/>
            <a:ext cx="5590059" cy="3358499"/>
          </a:xfrm>
          <a:prstGeom prst="rect">
            <a:avLst/>
          </a:prstGeom>
          <a:noFill/>
          <a:ln w="9525">
            <a:noFill/>
            <a:miter lim="800000"/>
            <a:headEnd/>
            <a:tailEnd/>
          </a:ln>
        </p:spPr>
      </p:pic>
      <p:sp>
        <p:nvSpPr>
          <p:cNvPr id="6" name="Rectangle 5"/>
          <p:cNvSpPr/>
          <p:nvPr/>
        </p:nvSpPr>
        <p:spPr>
          <a:xfrm>
            <a:off x="865970" y="5672085"/>
            <a:ext cx="7603954" cy="1200329"/>
          </a:xfrm>
          <a:prstGeom prst="rect">
            <a:avLst/>
          </a:prstGeom>
        </p:spPr>
        <p:txBody>
          <a:bodyPr wrap="square">
            <a:spAutoFit/>
          </a:bodyPr>
          <a:lstStyle/>
          <a:p>
            <a:pPr algn="ctr"/>
            <a:r>
              <a:rPr lang="en-US" dirty="0" smtClean="0"/>
              <a:t>The per capita cost of health care expenditures in 2012 was $8,915, according to the Centers for Medicare &amp; Medicaid Services. It was $8,170 in 2009, $8,411 in 2010 and $8,658 in 2011. In other words, it’s rising year after year.</a:t>
            </a:r>
            <a:endParaRPr lang="en-US" dirty="0"/>
          </a:p>
        </p:txBody>
      </p:sp>
    </p:spTree>
    <p:extLst>
      <p:ext uri="{BB962C8B-B14F-4D97-AF65-F5344CB8AC3E}">
        <p14:creationId xmlns:p14="http://schemas.microsoft.com/office/powerpoint/2010/main" val="3799765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 Impact on Per Capita Cost of Health </a:t>
            </a:r>
            <a:r>
              <a:rPr lang="en-US" dirty="0" smtClean="0"/>
              <a:t>Care</a:t>
            </a:r>
            <a:endParaRPr lang="en-US"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23</a:t>
            </a:fld>
            <a:endParaRPr lang="en-US" dirty="0"/>
          </a:p>
        </p:txBody>
      </p:sp>
      <p:pic>
        <p:nvPicPr>
          <p:cNvPr id="8" name="Picture 2" descr="image002"/>
          <p:cNvPicPr>
            <a:picLocks noGrp="1" noChangeAspect="1" noChangeArrowheads="1"/>
          </p:cNvPicPr>
          <p:nvPr>
            <p:ph idx="1"/>
          </p:nvPr>
        </p:nvPicPr>
        <p:blipFill>
          <a:blip r:embed="rId2" cstate="print"/>
          <a:srcRect/>
          <a:stretch>
            <a:fillRect/>
          </a:stretch>
        </p:blipFill>
        <p:spPr bwMode="auto">
          <a:xfrm>
            <a:off x="1991037" y="2275103"/>
            <a:ext cx="5353819" cy="3242760"/>
          </a:xfrm>
          <a:prstGeom prst="rect">
            <a:avLst/>
          </a:prstGeom>
          <a:noFill/>
          <a:ln w="9525">
            <a:noFill/>
            <a:miter lim="800000"/>
            <a:headEnd/>
            <a:tailEnd/>
          </a:ln>
        </p:spPr>
      </p:pic>
      <p:sp>
        <p:nvSpPr>
          <p:cNvPr id="11" name="Rectangle 10"/>
          <p:cNvSpPr/>
          <p:nvPr/>
        </p:nvSpPr>
        <p:spPr>
          <a:xfrm>
            <a:off x="865970" y="5617394"/>
            <a:ext cx="7603954" cy="923330"/>
          </a:xfrm>
          <a:prstGeom prst="rect">
            <a:avLst/>
          </a:prstGeom>
        </p:spPr>
        <p:txBody>
          <a:bodyPr wrap="square">
            <a:spAutoFit/>
          </a:bodyPr>
          <a:lstStyle/>
          <a:p>
            <a:pPr algn="ctr"/>
            <a:r>
              <a:rPr lang="en-US" dirty="0" smtClean="0"/>
              <a:t>However, when broken down by the percentage increase, it is also clear that the growth in the per capita cost of health care has dramatically slowed in recent years.</a:t>
            </a:r>
            <a:endParaRPr lang="en-US" dirty="0"/>
          </a:p>
        </p:txBody>
      </p:sp>
    </p:spTree>
    <p:extLst>
      <p:ext uri="{BB962C8B-B14F-4D97-AF65-F5344CB8AC3E}">
        <p14:creationId xmlns:p14="http://schemas.microsoft.com/office/powerpoint/2010/main" val="834407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Spending Slowing</a:t>
            </a:r>
            <a:endParaRPr lang="en-US" dirty="0"/>
          </a:p>
        </p:txBody>
      </p:sp>
      <p:sp>
        <p:nvSpPr>
          <p:cNvPr id="3" name="Content Placeholder 2"/>
          <p:cNvSpPr>
            <a:spLocks noGrp="1"/>
          </p:cNvSpPr>
          <p:nvPr>
            <p:ph idx="1"/>
          </p:nvPr>
        </p:nvSpPr>
        <p:spPr>
          <a:xfrm>
            <a:off x="865970" y="2489200"/>
            <a:ext cx="7603954" cy="4193822"/>
          </a:xfrm>
        </p:spPr>
        <p:txBody>
          <a:bodyPr>
            <a:normAutofit/>
          </a:bodyPr>
          <a:lstStyle/>
          <a:p>
            <a:r>
              <a:rPr lang="en-US" sz="2000" dirty="0"/>
              <a:t>The slowing started before the implementation of the health care law and has remained steady at just under 3 percent in each of the last four years. </a:t>
            </a:r>
            <a:endParaRPr lang="en-US" sz="2000" dirty="0" smtClean="0"/>
          </a:p>
          <a:p>
            <a:r>
              <a:rPr lang="en-US" sz="2000" dirty="0" smtClean="0"/>
              <a:t>It </a:t>
            </a:r>
            <a:r>
              <a:rPr lang="en-US" sz="2000" dirty="0"/>
              <a:t>was growing much more quickly — at a rate of more than 6 percent a year on average — in the eight years prior to that. In fact, the per capita cost of health care is now growing at the slowest rate in 50 years. </a:t>
            </a:r>
            <a:endParaRPr lang="en-US" sz="2000" dirty="0" smtClean="0"/>
          </a:p>
          <a:p>
            <a:r>
              <a:rPr lang="en-US" sz="2000" dirty="0" smtClean="0"/>
              <a:t>The </a:t>
            </a:r>
            <a:r>
              <a:rPr lang="en-US" sz="2000" dirty="0"/>
              <a:t>question then is: How much is the ACA responsible for that slowing? On that point, there is much speculation and debate</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24</a:t>
            </a:fld>
            <a:endParaRPr lang="en-US" dirty="0"/>
          </a:p>
        </p:txBody>
      </p:sp>
    </p:spTree>
    <p:extLst>
      <p:ext uri="{BB962C8B-B14F-4D97-AF65-F5344CB8AC3E}">
        <p14:creationId xmlns:p14="http://schemas.microsoft.com/office/powerpoint/2010/main" val="2434635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Spending Slowing</a:t>
            </a:r>
          </a:p>
        </p:txBody>
      </p:sp>
      <p:sp>
        <p:nvSpPr>
          <p:cNvPr id="3" name="Content Placeholder 2"/>
          <p:cNvSpPr>
            <a:spLocks noGrp="1"/>
          </p:cNvSpPr>
          <p:nvPr>
            <p:ph idx="1"/>
          </p:nvPr>
        </p:nvSpPr>
        <p:spPr>
          <a:xfrm>
            <a:off x="865970" y="2235200"/>
            <a:ext cx="7603954" cy="4622800"/>
          </a:xfrm>
        </p:spPr>
        <p:txBody>
          <a:bodyPr>
            <a:normAutofit fontScale="92500" lnSpcReduction="10000"/>
          </a:bodyPr>
          <a:lstStyle/>
          <a:p>
            <a:r>
              <a:rPr lang="en-US" dirty="0"/>
              <a:t>In a Jan. 6 article in the </a:t>
            </a:r>
            <a:r>
              <a:rPr lang="en-US" i="1" dirty="0"/>
              <a:t>journal Health Affairs</a:t>
            </a:r>
            <a:r>
              <a:rPr lang="en-US" dirty="0"/>
              <a:t>, CMS </a:t>
            </a:r>
            <a:r>
              <a:rPr lang="en-US" dirty="0" smtClean="0"/>
              <a:t>- </a:t>
            </a:r>
            <a:r>
              <a:rPr lang="en-US" dirty="0"/>
              <a:t>whose nonpartisan economists and statisticians have tracked health care spending since 1960 </a:t>
            </a:r>
            <a:r>
              <a:rPr lang="en-US" dirty="0" smtClean="0"/>
              <a:t>- </a:t>
            </a:r>
            <a:r>
              <a:rPr lang="en-US" dirty="0"/>
              <a:t>noted that health care spending in the U.S. (which generally tracks the trend in per capita health care costs) rose 3.7 percent in 2012, and stood 15.8 percent higher than it did in 2008, the year before Obama took office.   </a:t>
            </a:r>
            <a:endParaRPr lang="en-US" dirty="0" smtClean="0"/>
          </a:p>
          <a:p>
            <a:r>
              <a:rPr lang="en-US" dirty="0" smtClean="0"/>
              <a:t>That’s </a:t>
            </a:r>
            <a:r>
              <a:rPr lang="en-US" dirty="0"/>
              <a:t>moderate growth by historical standards. But when the White House quickly claimed credit, we cautioned that CMS said that the ACA had only a “minimal” impact on the slowdown in spending. The reasons CMS economists cited instead were</a:t>
            </a:r>
            <a:r>
              <a:rPr lang="en-US" dirty="0" smtClean="0"/>
              <a:t>:</a:t>
            </a:r>
            <a:endParaRPr lang="en-US" dirty="0"/>
          </a:p>
          <a:p>
            <a:pPr marL="548640">
              <a:buFont typeface="+mj-lt"/>
              <a:buAutoNum type="arabicPeriod"/>
            </a:pPr>
            <a:r>
              <a:rPr lang="en-US" dirty="0"/>
              <a:t>The economic slowdown and subsequent sluggish </a:t>
            </a:r>
            <a:r>
              <a:rPr lang="en-US" dirty="0" smtClean="0"/>
              <a:t>recovery</a:t>
            </a:r>
          </a:p>
          <a:p>
            <a:pPr marL="548640">
              <a:buFont typeface="+mj-lt"/>
              <a:buAutoNum type="arabicPeriod"/>
            </a:pPr>
            <a:r>
              <a:rPr lang="en-US" dirty="0" smtClean="0"/>
              <a:t>Drops </a:t>
            </a:r>
            <a:r>
              <a:rPr lang="en-US" dirty="0"/>
              <a:t>in some prescription drug costs brought about by the expiration of patents on several costly medications including Lipitor, Plavix and Singulair, which are now available in low-cost generic versions, and</a:t>
            </a:r>
          </a:p>
          <a:p>
            <a:pPr marL="548640">
              <a:buFont typeface="+mj-lt"/>
              <a:buAutoNum type="arabicPeriod"/>
            </a:pPr>
            <a:r>
              <a:rPr lang="en-US" dirty="0"/>
              <a:t>A one-time reduction in Medicare payment levels to skilled nursing facilities.</a:t>
            </a:r>
          </a:p>
          <a:p>
            <a:endParaRPr lang="en-US"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25</a:t>
            </a:fld>
            <a:endParaRPr lang="en-US" dirty="0"/>
          </a:p>
        </p:txBody>
      </p:sp>
    </p:spTree>
    <p:extLst>
      <p:ext uri="{BB962C8B-B14F-4D97-AF65-F5344CB8AC3E}">
        <p14:creationId xmlns:p14="http://schemas.microsoft.com/office/powerpoint/2010/main" val="987872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Spending Slowing</a:t>
            </a:r>
            <a:endParaRPr lang="en-US" dirty="0"/>
          </a:p>
        </p:txBody>
      </p:sp>
      <p:sp>
        <p:nvSpPr>
          <p:cNvPr id="3" name="Content Placeholder 2"/>
          <p:cNvSpPr>
            <a:spLocks noGrp="1"/>
          </p:cNvSpPr>
          <p:nvPr>
            <p:ph idx="1"/>
          </p:nvPr>
        </p:nvSpPr>
        <p:spPr>
          <a:xfrm>
            <a:off x="865969" y="2489199"/>
            <a:ext cx="7603955" cy="4227689"/>
          </a:xfrm>
        </p:spPr>
        <p:txBody>
          <a:bodyPr>
            <a:normAutofit fontScale="92500" lnSpcReduction="20000"/>
          </a:bodyPr>
          <a:lstStyle/>
          <a:p>
            <a:r>
              <a:rPr lang="en-US" sz="2200" dirty="0"/>
              <a:t>The authors of the Health Affairs article suggested the slowdown in health spending may only be temporary, as has been the case after past recessions.</a:t>
            </a:r>
          </a:p>
          <a:p>
            <a:r>
              <a:rPr lang="en-US" sz="2200" dirty="0" smtClean="0"/>
              <a:t>“[</a:t>
            </a:r>
            <a:r>
              <a:rPr lang="en-US" sz="2200" dirty="0"/>
              <a:t>T]his pattern is consistent with historical experience when health spending as a share of GDP often stabilizes approximately two to three years after the end of a recession and then increases when the economy significantly improves,” the authors said</a:t>
            </a:r>
            <a:r>
              <a:rPr lang="en-US" sz="2200" dirty="0" smtClean="0"/>
              <a:t>. To </a:t>
            </a:r>
            <a:r>
              <a:rPr lang="en-US" sz="2200" dirty="0"/>
              <a:t>conclude that the slowdown is permanent, they said, would require “more historical evidence.”</a:t>
            </a:r>
          </a:p>
          <a:p>
            <a:r>
              <a:rPr lang="en-US" sz="2200" dirty="0" smtClean="0"/>
              <a:t>Meanwhile</a:t>
            </a:r>
            <a:r>
              <a:rPr lang="en-US" sz="2200" dirty="0"/>
              <a:t>, the White House Council of Economic Advisers issued a report in November 2013 acknowledging that while the ACA is not the sole </a:t>
            </a:r>
            <a:r>
              <a:rPr lang="en-US" sz="2200" dirty="0" smtClean="0"/>
              <a:t>- </a:t>
            </a:r>
            <a:r>
              <a:rPr lang="en-US" sz="2200" dirty="0"/>
              <a:t>or even most important </a:t>
            </a:r>
            <a:r>
              <a:rPr lang="en-US" sz="2200" dirty="0" smtClean="0"/>
              <a:t>- </a:t>
            </a:r>
            <a:r>
              <a:rPr lang="en-US" sz="2200" dirty="0"/>
              <a:t>driver of the slowdown, it is a “meaningful” contributor.</a:t>
            </a:r>
          </a:p>
          <a:p>
            <a:endParaRPr lang="en-US"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26</a:t>
            </a:fld>
            <a:endParaRPr lang="en-US" dirty="0"/>
          </a:p>
        </p:txBody>
      </p:sp>
    </p:spTree>
    <p:extLst>
      <p:ext uri="{BB962C8B-B14F-4D97-AF65-F5344CB8AC3E}">
        <p14:creationId xmlns:p14="http://schemas.microsoft.com/office/powerpoint/2010/main" val="32116574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Spending Slowing</a:t>
            </a:r>
            <a:endParaRPr lang="en-US" dirty="0"/>
          </a:p>
        </p:txBody>
      </p:sp>
      <p:sp>
        <p:nvSpPr>
          <p:cNvPr id="3" name="Content Placeholder 2"/>
          <p:cNvSpPr>
            <a:spLocks noGrp="1"/>
          </p:cNvSpPr>
          <p:nvPr>
            <p:ph idx="1"/>
          </p:nvPr>
        </p:nvSpPr>
        <p:spPr>
          <a:xfrm>
            <a:off x="865970" y="2489200"/>
            <a:ext cx="8063540" cy="4368800"/>
          </a:xfrm>
        </p:spPr>
        <p:txBody>
          <a:bodyPr>
            <a:normAutofit/>
          </a:bodyPr>
          <a:lstStyle/>
          <a:p>
            <a:r>
              <a:rPr lang="en-US" sz="2000" dirty="0"/>
              <a:t>So what we have is informed speculation that the ACA may be contributing to the slower growth in health care cost. But comments like Van Hollen’s </a:t>
            </a:r>
            <a:r>
              <a:rPr lang="en-US" sz="2000" dirty="0" smtClean="0"/>
              <a:t>-  that </a:t>
            </a:r>
            <a:r>
              <a:rPr lang="en-US" sz="2000" dirty="0"/>
              <a:t>the Affordable Care Act “has resulted in significantly reducing the per capita cost of health care” </a:t>
            </a:r>
            <a:r>
              <a:rPr lang="en-US" sz="2000" dirty="0" smtClean="0"/>
              <a:t>- </a:t>
            </a:r>
            <a:r>
              <a:rPr lang="en-US" sz="2000" dirty="0"/>
              <a:t>would surely lead most viewers to believe that he’s saying Americans are paying less for health care. </a:t>
            </a:r>
            <a:endParaRPr lang="en-US" sz="2000" dirty="0" smtClean="0"/>
          </a:p>
          <a:p>
            <a:endParaRPr lang="en-US" sz="2000" dirty="0" smtClean="0"/>
          </a:p>
          <a:p>
            <a:r>
              <a:rPr lang="en-US" sz="2000" dirty="0" smtClean="0"/>
              <a:t>That’s </a:t>
            </a:r>
            <a:r>
              <a:rPr lang="en-US" sz="2000" dirty="0"/>
              <a:t>not the case. Per capita health care costs are climbing, albeit at a historically moderate pace. CMS economists peg the bulk of that slowdown to the recession.</a:t>
            </a:r>
          </a:p>
          <a:p>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27</a:t>
            </a:fld>
            <a:endParaRPr lang="en-US" dirty="0"/>
          </a:p>
        </p:txBody>
      </p:sp>
    </p:spTree>
    <p:extLst>
      <p:ext uri="{BB962C8B-B14F-4D97-AF65-F5344CB8AC3E}">
        <p14:creationId xmlns:p14="http://schemas.microsoft.com/office/powerpoint/2010/main" val="818194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Workforce</a:t>
            </a:r>
            <a:endParaRPr lang="en-US" dirty="0"/>
          </a:p>
        </p:txBody>
      </p:sp>
      <p:sp>
        <p:nvSpPr>
          <p:cNvPr id="3" name="Content Placeholder 2"/>
          <p:cNvSpPr>
            <a:spLocks noGrp="1"/>
          </p:cNvSpPr>
          <p:nvPr>
            <p:ph idx="1"/>
          </p:nvPr>
        </p:nvSpPr>
        <p:spPr>
          <a:xfrm>
            <a:off x="865970" y="2489200"/>
            <a:ext cx="7603954" cy="4368800"/>
          </a:xfrm>
        </p:spPr>
        <p:txBody>
          <a:bodyPr>
            <a:noAutofit/>
          </a:bodyPr>
          <a:lstStyle/>
          <a:p>
            <a:pPr marL="0" indent="0">
              <a:buNone/>
            </a:pPr>
            <a:r>
              <a:rPr lang="en-US" sz="2000" dirty="0"/>
              <a:t>Enhancing Health Care Workforce Education and Training: New support for workforce training programs is established in these areas</a:t>
            </a:r>
            <a:r>
              <a:rPr lang="en-US" sz="2000" dirty="0" smtClean="0"/>
              <a:t>:</a:t>
            </a:r>
          </a:p>
          <a:p>
            <a:pPr>
              <a:buFont typeface="+mj-lt"/>
              <a:buAutoNum type="arabicPeriod"/>
            </a:pPr>
            <a:r>
              <a:rPr lang="en-US" sz="2000" dirty="0" smtClean="0"/>
              <a:t>Family medicine, general internal medicine, general pediatrics, and physician assistantship.</a:t>
            </a:r>
          </a:p>
          <a:p>
            <a:pPr>
              <a:buFont typeface="+mj-lt"/>
              <a:buAutoNum type="arabicPeriod"/>
            </a:pPr>
            <a:r>
              <a:rPr lang="en-US" sz="2000" dirty="0" smtClean="0"/>
              <a:t>Direct care workers providing long-term care services and supports.</a:t>
            </a:r>
          </a:p>
          <a:p>
            <a:pPr>
              <a:buFont typeface="+mj-lt"/>
              <a:buAutoNum type="arabicPeriod"/>
            </a:pPr>
            <a:r>
              <a:rPr lang="en-US" sz="2000" dirty="0" smtClean="0"/>
              <a:t>General, pediatric, and public health dentistry.</a:t>
            </a:r>
          </a:p>
          <a:p>
            <a:pPr>
              <a:buFont typeface="+mj-lt"/>
              <a:buAutoNum type="arabicPeriod"/>
            </a:pPr>
            <a:r>
              <a:rPr lang="en-US" sz="2000" dirty="0" smtClean="0"/>
              <a:t>Alternative dental health care provider.</a:t>
            </a:r>
          </a:p>
          <a:p>
            <a:pPr>
              <a:buFont typeface="+mj-lt"/>
              <a:buAutoNum type="arabicPeriod"/>
            </a:pPr>
            <a:r>
              <a:rPr lang="en-US" sz="2000" dirty="0" smtClean="0"/>
              <a:t>Geriatric education and training for faculty in health professions schools and family caregivers.</a:t>
            </a:r>
          </a:p>
          <a:p>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28</a:t>
            </a:fld>
            <a:endParaRPr lang="en-US" dirty="0"/>
          </a:p>
        </p:txBody>
      </p:sp>
    </p:spTree>
    <p:extLst>
      <p:ext uri="{BB962C8B-B14F-4D97-AF65-F5344CB8AC3E}">
        <p14:creationId xmlns:p14="http://schemas.microsoft.com/office/powerpoint/2010/main" val="791035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Workforce</a:t>
            </a:r>
            <a:endParaRPr lang="en-US" dirty="0"/>
          </a:p>
        </p:txBody>
      </p:sp>
      <p:sp>
        <p:nvSpPr>
          <p:cNvPr id="3" name="Content Placeholder 2"/>
          <p:cNvSpPr>
            <a:spLocks noGrp="1"/>
          </p:cNvSpPr>
          <p:nvPr>
            <p:ph idx="1"/>
          </p:nvPr>
        </p:nvSpPr>
        <p:spPr>
          <a:xfrm>
            <a:off x="865970" y="2212622"/>
            <a:ext cx="7603954" cy="4645378"/>
          </a:xfrm>
        </p:spPr>
        <p:txBody>
          <a:bodyPr>
            <a:noAutofit/>
          </a:bodyPr>
          <a:lstStyle/>
          <a:p>
            <a:pPr marL="0" indent="0">
              <a:buNone/>
            </a:pPr>
            <a:r>
              <a:rPr lang="en-US" dirty="0"/>
              <a:t>Enhancing Health Care Workforce Education and Training: New support for workforce training programs is established in these areas</a:t>
            </a:r>
            <a:r>
              <a:rPr lang="en-US" dirty="0" smtClean="0"/>
              <a:t>:</a:t>
            </a:r>
            <a:endParaRPr lang="en-US" dirty="0"/>
          </a:p>
          <a:p>
            <a:pPr>
              <a:buFont typeface="+mj-lt"/>
              <a:buAutoNum type="arabicPeriod" startAt="6"/>
            </a:pPr>
            <a:r>
              <a:rPr lang="en-US" dirty="0" smtClean="0"/>
              <a:t>Mental and behavioral health education and training grants to schools for the development, expansion, or enhancement of training programs in social work, graduate psychology, professional training in child and adolescent mental health, and pre-service or in-service training to paraprofessionals in child and adolescent mental health.</a:t>
            </a:r>
          </a:p>
          <a:p>
            <a:pPr>
              <a:buFont typeface="+mj-lt"/>
              <a:buAutoNum type="arabicPeriod" startAt="6"/>
            </a:pPr>
            <a:r>
              <a:rPr lang="en-US" dirty="0" smtClean="0"/>
              <a:t>Cultural competency, prevention and public health and individuals with disabilities training.</a:t>
            </a:r>
          </a:p>
          <a:p>
            <a:pPr>
              <a:buFont typeface="+mj-lt"/>
              <a:buAutoNum type="arabicPeriod" startAt="6"/>
            </a:pPr>
            <a:r>
              <a:rPr lang="en-US" dirty="0" smtClean="0"/>
              <a:t>Advanced </a:t>
            </a:r>
            <a:r>
              <a:rPr lang="en-US" dirty="0"/>
              <a:t>nursing education grants for accredited Nurse Midwifery programs</a:t>
            </a:r>
            <a:r>
              <a:rPr lang="en-US" dirty="0" smtClean="0"/>
              <a:t>.</a:t>
            </a:r>
            <a:endParaRPr lang="en-US"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29</a:t>
            </a:fld>
            <a:endParaRPr lang="en-US" dirty="0"/>
          </a:p>
        </p:txBody>
      </p:sp>
    </p:spTree>
    <p:extLst>
      <p:ext uri="{BB962C8B-B14F-4D97-AF65-F5344CB8AC3E}">
        <p14:creationId xmlns:p14="http://schemas.microsoft.com/office/powerpoint/2010/main" val="167048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Affordable Care Act</a:t>
            </a:r>
            <a:endParaRPr lang="en-US" dirty="0"/>
          </a:p>
        </p:txBody>
      </p:sp>
      <p:sp>
        <p:nvSpPr>
          <p:cNvPr id="3" name="Content Placeholder 2"/>
          <p:cNvSpPr>
            <a:spLocks noGrp="1"/>
          </p:cNvSpPr>
          <p:nvPr>
            <p:ph idx="1"/>
          </p:nvPr>
        </p:nvSpPr>
        <p:spPr>
          <a:xfrm>
            <a:off x="865970" y="2489200"/>
            <a:ext cx="7603954" cy="4368800"/>
          </a:xfrm>
        </p:spPr>
        <p:txBody>
          <a:bodyPr>
            <a:noAutofit/>
          </a:bodyPr>
          <a:lstStyle/>
          <a:p>
            <a:pPr marL="0" indent="0">
              <a:buNone/>
            </a:pPr>
            <a:r>
              <a:rPr lang="en-US" dirty="0"/>
              <a:t>The Patient Protection and Affordable Care Act contains nine titles, each addressing an essential component of reform</a:t>
            </a:r>
            <a:r>
              <a:rPr lang="en-US" dirty="0" smtClean="0"/>
              <a:t>:</a:t>
            </a:r>
          </a:p>
          <a:p>
            <a:pPr lvl="1">
              <a:buFont typeface="+mj-lt"/>
              <a:buAutoNum type="arabicPeriod"/>
            </a:pPr>
            <a:r>
              <a:rPr lang="en-US" sz="1800" dirty="0" smtClean="0"/>
              <a:t>Quality</a:t>
            </a:r>
            <a:r>
              <a:rPr lang="en-US" sz="1800" dirty="0"/>
              <a:t>, affordable health care for all Americans</a:t>
            </a:r>
          </a:p>
          <a:p>
            <a:pPr lvl="1">
              <a:buFont typeface="+mj-lt"/>
              <a:buAutoNum type="arabicPeriod"/>
            </a:pPr>
            <a:r>
              <a:rPr lang="en-US" sz="1800" dirty="0" smtClean="0"/>
              <a:t>The </a:t>
            </a:r>
            <a:r>
              <a:rPr lang="en-US" sz="1800" dirty="0"/>
              <a:t>role of public programs</a:t>
            </a:r>
          </a:p>
          <a:p>
            <a:pPr lvl="1">
              <a:buFont typeface="+mj-lt"/>
              <a:buAutoNum type="arabicPeriod"/>
            </a:pPr>
            <a:r>
              <a:rPr lang="en-US" sz="1800" dirty="0" smtClean="0"/>
              <a:t>Improving </a:t>
            </a:r>
            <a:r>
              <a:rPr lang="en-US" sz="1800" dirty="0"/>
              <a:t>the quality and efficiency of health care</a:t>
            </a:r>
          </a:p>
          <a:p>
            <a:pPr lvl="1">
              <a:buFont typeface="+mj-lt"/>
              <a:buAutoNum type="arabicPeriod"/>
            </a:pPr>
            <a:r>
              <a:rPr lang="en-US" sz="1800" dirty="0" smtClean="0"/>
              <a:t>Prevention </a:t>
            </a:r>
            <a:r>
              <a:rPr lang="en-US" sz="1800" dirty="0"/>
              <a:t>of chronic disease and improving public health</a:t>
            </a:r>
          </a:p>
          <a:p>
            <a:pPr lvl="1">
              <a:buFont typeface="+mj-lt"/>
              <a:buAutoNum type="arabicPeriod"/>
            </a:pPr>
            <a:r>
              <a:rPr lang="en-US" sz="1800" dirty="0" smtClean="0"/>
              <a:t>Health </a:t>
            </a:r>
            <a:r>
              <a:rPr lang="en-US" sz="1800" dirty="0"/>
              <a:t>care workforce</a:t>
            </a:r>
          </a:p>
          <a:p>
            <a:pPr lvl="1">
              <a:buFont typeface="+mj-lt"/>
              <a:buAutoNum type="arabicPeriod"/>
            </a:pPr>
            <a:r>
              <a:rPr lang="en-US" sz="1800" dirty="0" smtClean="0"/>
              <a:t>Transparency </a:t>
            </a:r>
            <a:r>
              <a:rPr lang="en-US" sz="1800" dirty="0"/>
              <a:t>and program integrity</a:t>
            </a:r>
          </a:p>
          <a:p>
            <a:pPr lvl="1">
              <a:buFont typeface="+mj-lt"/>
              <a:buAutoNum type="arabicPeriod"/>
            </a:pPr>
            <a:r>
              <a:rPr lang="en-US" sz="1800" dirty="0" smtClean="0"/>
              <a:t>Improving </a:t>
            </a:r>
            <a:r>
              <a:rPr lang="en-US" sz="1800" dirty="0"/>
              <a:t>access to innovative medical therapies</a:t>
            </a:r>
          </a:p>
          <a:p>
            <a:pPr lvl="1">
              <a:buFont typeface="+mj-lt"/>
              <a:buAutoNum type="arabicPeriod"/>
            </a:pPr>
            <a:r>
              <a:rPr lang="en-US" sz="1800" dirty="0" smtClean="0"/>
              <a:t>Community </a:t>
            </a:r>
            <a:r>
              <a:rPr lang="en-US" sz="1800" dirty="0"/>
              <a:t>living assistance services and supports</a:t>
            </a:r>
          </a:p>
          <a:p>
            <a:pPr lvl="1">
              <a:buFont typeface="+mj-lt"/>
              <a:buAutoNum type="arabicPeriod"/>
            </a:pPr>
            <a:r>
              <a:rPr lang="en-US" sz="1800" dirty="0" smtClean="0"/>
              <a:t>Revenue </a:t>
            </a:r>
            <a:r>
              <a:rPr lang="en-US" sz="1800" dirty="0"/>
              <a:t>provisions</a:t>
            </a:r>
          </a:p>
          <a:p>
            <a:endParaRPr lang="en-US"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3</a:t>
            </a:fld>
            <a:endParaRPr lang="en-US" dirty="0"/>
          </a:p>
        </p:txBody>
      </p:sp>
    </p:spTree>
    <p:extLst>
      <p:ext uri="{BB962C8B-B14F-4D97-AF65-F5344CB8AC3E}">
        <p14:creationId xmlns:p14="http://schemas.microsoft.com/office/powerpoint/2010/main" val="2642538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Workforce</a:t>
            </a:r>
            <a:endParaRPr lang="en-US" dirty="0"/>
          </a:p>
        </p:txBody>
      </p:sp>
      <p:sp>
        <p:nvSpPr>
          <p:cNvPr id="3" name="Content Placeholder 2"/>
          <p:cNvSpPr>
            <a:spLocks noGrp="1"/>
          </p:cNvSpPr>
          <p:nvPr>
            <p:ph idx="1"/>
          </p:nvPr>
        </p:nvSpPr>
        <p:spPr>
          <a:xfrm>
            <a:off x="865970" y="2489200"/>
            <a:ext cx="7603954" cy="3530600"/>
          </a:xfrm>
        </p:spPr>
        <p:txBody>
          <a:bodyPr>
            <a:noAutofit/>
          </a:bodyPr>
          <a:lstStyle/>
          <a:p>
            <a:pPr marL="0" indent="0">
              <a:buNone/>
            </a:pPr>
            <a:r>
              <a:rPr lang="en-US" sz="2000" dirty="0"/>
              <a:t>Enhancing Health Care Workforce Education and Training: New support for workforce training programs is established in these areas</a:t>
            </a:r>
            <a:r>
              <a:rPr lang="en-US" sz="2000" dirty="0" smtClean="0"/>
              <a:t>:</a:t>
            </a:r>
            <a:endParaRPr lang="en-US" sz="2000" dirty="0"/>
          </a:p>
          <a:p>
            <a:pPr>
              <a:buFont typeface="+mj-lt"/>
              <a:buAutoNum type="arabicPeriod" startAt="9"/>
            </a:pPr>
            <a:r>
              <a:rPr lang="en-US" sz="2000" dirty="0"/>
              <a:t>Nurse education, practice, and retention grants to nursing schools to strengthen nurse education and training programs and to improve nurse retention.</a:t>
            </a:r>
          </a:p>
          <a:p>
            <a:pPr>
              <a:buFont typeface="+mj-lt"/>
              <a:buAutoNum type="arabicPeriod" startAt="9"/>
            </a:pPr>
            <a:r>
              <a:rPr lang="en-US" sz="2000" dirty="0" smtClean="0"/>
              <a:t>Nurse </a:t>
            </a:r>
            <a:r>
              <a:rPr lang="en-US" sz="2000" dirty="0"/>
              <a:t>faculty loan program for nurses who pursue careers in nurse education.</a:t>
            </a:r>
          </a:p>
          <a:p>
            <a:pPr>
              <a:buFont typeface="+mj-lt"/>
              <a:buAutoNum type="arabicPeriod" startAt="9"/>
            </a:pPr>
            <a:r>
              <a:rPr lang="en-US" sz="2000" dirty="0" smtClean="0"/>
              <a:t>Grants </a:t>
            </a:r>
            <a:r>
              <a:rPr lang="en-US" sz="2000" dirty="0"/>
              <a:t>to promote the community health workforce to promote positive health behaviors and outcomes in medically underserved areas through use of community health workers.</a:t>
            </a:r>
          </a:p>
          <a:p>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30</a:t>
            </a:fld>
            <a:endParaRPr lang="en-US" dirty="0"/>
          </a:p>
        </p:txBody>
      </p:sp>
    </p:spTree>
    <p:extLst>
      <p:ext uri="{BB962C8B-B14F-4D97-AF65-F5344CB8AC3E}">
        <p14:creationId xmlns:p14="http://schemas.microsoft.com/office/powerpoint/2010/main" val="2900339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Workforce</a:t>
            </a:r>
            <a:endParaRPr lang="en-US" dirty="0"/>
          </a:p>
        </p:txBody>
      </p:sp>
      <p:sp>
        <p:nvSpPr>
          <p:cNvPr id="3" name="Content Placeholder 2"/>
          <p:cNvSpPr>
            <a:spLocks noGrp="1"/>
          </p:cNvSpPr>
          <p:nvPr>
            <p:ph idx="1"/>
          </p:nvPr>
        </p:nvSpPr>
        <p:spPr>
          <a:xfrm>
            <a:off x="865970" y="2489200"/>
            <a:ext cx="7603954" cy="3530600"/>
          </a:xfrm>
        </p:spPr>
        <p:txBody>
          <a:bodyPr>
            <a:noAutofit/>
          </a:bodyPr>
          <a:lstStyle/>
          <a:p>
            <a:pPr marL="0" indent="0">
              <a:buNone/>
            </a:pPr>
            <a:r>
              <a:rPr lang="en-US" sz="2000" dirty="0"/>
              <a:t>Enhancing Health Care Workforce Education and Training: New support for workforce training programs is established in these areas</a:t>
            </a:r>
            <a:r>
              <a:rPr lang="en-US" sz="2000" dirty="0" smtClean="0"/>
              <a:t>:</a:t>
            </a:r>
            <a:endParaRPr lang="en-US" sz="2000" dirty="0"/>
          </a:p>
          <a:p>
            <a:pPr>
              <a:buFont typeface="+mj-lt"/>
              <a:buAutoNum type="arabicPeriod" startAt="12"/>
            </a:pPr>
            <a:r>
              <a:rPr lang="en-US" sz="2000" dirty="0" smtClean="0"/>
              <a:t>Fellowship </a:t>
            </a:r>
            <a:r>
              <a:rPr lang="en-US" sz="2000" dirty="0"/>
              <a:t>training in public health to address workforce shortages in state and local health departments in applied public health epidemiology and public health laboratory science and informatics.</a:t>
            </a:r>
          </a:p>
          <a:p>
            <a:pPr>
              <a:buFont typeface="+mj-lt"/>
              <a:buAutoNum type="arabicPeriod" startAt="12"/>
            </a:pPr>
            <a:r>
              <a:rPr lang="en-US" sz="2000" dirty="0"/>
              <a:t>A U.S. Public Health Sciences Track to train physicians, dentists, nurses, physician assistants, mental and behavior health specialists, and public health professionals emphasizing team-based service, public health, epidemiology, and emergency preparedness and response in affiliated institutions.</a:t>
            </a:r>
          </a:p>
          <a:p>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31</a:t>
            </a:fld>
            <a:endParaRPr lang="en-US" dirty="0"/>
          </a:p>
        </p:txBody>
      </p:sp>
    </p:spTree>
    <p:extLst>
      <p:ext uri="{BB962C8B-B14F-4D97-AF65-F5344CB8AC3E}">
        <p14:creationId xmlns:p14="http://schemas.microsoft.com/office/powerpoint/2010/main" val="21549713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SETMA</a:t>
            </a:r>
            <a:endParaRPr lang="en-US"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32</a:t>
            </a:fld>
            <a:endParaRPr lang="en-US" dirty="0"/>
          </a:p>
        </p:txBody>
      </p:sp>
      <p:pic>
        <p:nvPicPr>
          <p:cNvPr id="5" name="Picture 3" descr="http://www.setma.com/images/setmas-six-clinics-and-principle-initiatives-fp.jpg">
            <a:hlinkClick r:id="rId2"/>
          </p:cNvPr>
          <p:cNvPicPr>
            <a:picLocks noChangeAspect="1" noChangeArrowheads="1"/>
          </p:cNvPicPr>
          <p:nvPr/>
        </p:nvPicPr>
        <p:blipFill>
          <a:blip r:embed="rId3" cstate="print"/>
          <a:srcRect/>
          <a:stretch>
            <a:fillRect/>
          </a:stretch>
        </p:blipFill>
        <p:spPr bwMode="auto">
          <a:xfrm>
            <a:off x="835379" y="2203620"/>
            <a:ext cx="7156276" cy="4633689"/>
          </a:xfrm>
          <a:prstGeom prst="rect">
            <a:avLst/>
          </a:prstGeom>
          <a:noFill/>
        </p:spPr>
      </p:pic>
    </p:spTree>
    <p:extLst>
      <p:ext uri="{BB962C8B-B14F-4D97-AF65-F5344CB8AC3E}">
        <p14:creationId xmlns:p14="http://schemas.microsoft.com/office/powerpoint/2010/main" val="24695689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SETMA</a:t>
            </a:r>
            <a:endParaRPr lang="en-US"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33</a:t>
            </a:fld>
            <a:endParaRPr lang="en-US" dirty="0"/>
          </a:p>
        </p:txBody>
      </p:sp>
      <p:pic>
        <p:nvPicPr>
          <p:cNvPr id="3" name="Picture 2"/>
          <p:cNvPicPr>
            <a:picLocks noChangeAspect="1"/>
          </p:cNvPicPr>
          <p:nvPr/>
        </p:nvPicPr>
        <p:blipFill>
          <a:blip r:embed="rId2" cstate="print"/>
          <a:stretch>
            <a:fillRect/>
          </a:stretch>
        </p:blipFill>
        <p:spPr>
          <a:xfrm>
            <a:off x="2682218" y="840870"/>
            <a:ext cx="4527424" cy="5881116"/>
          </a:xfrm>
          <a:prstGeom prst="rect">
            <a:avLst/>
          </a:prstGeom>
        </p:spPr>
      </p:pic>
    </p:spTree>
    <p:extLst>
      <p:ext uri="{BB962C8B-B14F-4D97-AF65-F5344CB8AC3E}">
        <p14:creationId xmlns:p14="http://schemas.microsoft.com/office/powerpoint/2010/main" val="78194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865970" y="2489200"/>
            <a:ext cx="7603954" cy="4216400"/>
          </a:xfrm>
        </p:spPr>
        <p:txBody>
          <a:bodyPr>
            <a:normAutofit/>
          </a:bodyPr>
          <a:lstStyle/>
          <a:p>
            <a:endParaRPr lang="en-US" sz="2000" dirty="0" smtClean="0"/>
          </a:p>
          <a:p>
            <a:r>
              <a:rPr lang="en-US" sz="2000" dirty="0" smtClean="0"/>
              <a:t>How </a:t>
            </a:r>
            <a:r>
              <a:rPr lang="en-US" sz="2000" dirty="0"/>
              <a:t>is America is responding?</a:t>
            </a:r>
          </a:p>
          <a:p>
            <a:r>
              <a:rPr lang="en-US" sz="2000" dirty="0"/>
              <a:t>How do employers and employees manage and control healthcare costs?</a:t>
            </a:r>
          </a:p>
          <a:p>
            <a:r>
              <a:rPr lang="en-US" sz="2000" dirty="0"/>
              <a:t>Concierge medical service?</a:t>
            </a:r>
          </a:p>
          <a:p>
            <a:r>
              <a:rPr lang="en-US" sz="2000" dirty="0"/>
              <a:t>Premium plans versus exchange, i.e., pay the penalties, are they for real? </a:t>
            </a:r>
          </a:p>
          <a:p>
            <a:r>
              <a:rPr lang="en-US" sz="2000" dirty="0"/>
              <a:t>Where do we go from here?</a:t>
            </a:r>
          </a:p>
          <a:p>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34</a:t>
            </a:fld>
            <a:endParaRPr lang="en-US" dirty="0"/>
          </a:p>
        </p:txBody>
      </p:sp>
    </p:spTree>
    <p:extLst>
      <p:ext uri="{BB962C8B-B14F-4D97-AF65-F5344CB8AC3E}">
        <p14:creationId xmlns:p14="http://schemas.microsoft.com/office/powerpoint/2010/main" val="1608033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Affordable Care Act</a:t>
            </a:r>
            <a:endParaRPr lang="en-US" dirty="0"/>
          </a:p>
        </p:txBody>
      </p:sp>
      <p:sp>
        <p:nvSpPr>
          <p:cNvPr id="3" name="Content Placeholder 2"/>
          <p:cNvSpPr>
            <a:spLocks noGrp="1"/>
          </p:cNvSpPr>
          <p:nvPr>
            <p:ph idx="1"/>
          </p:nvPr>
        </p:nvSpPr>
        <p:spPr>
          <a:xfrm>
            <a:off x="865970" y="2489200"/>
            <a:ext cx="7603954" cy="4368800"/>
          </a:xfrm>
        </p:spPr>
        <p:txBody>
          <a:bodyPr>
            <a:normAutofit/>
          </a:bodyPr>
          <a:lstStyle/>
          <a:p>
            <a:pPr marL="0" indent="0">
              <a:buNone/>
            </a:pPr>
            <a:r>
              <a:rPr lang="en-US" sz="2000" dirty="0"/>
              <a:t>The ACA is intended to</a:t>
            </a:r>
            <a:r>
              <a:rPr lang="en-US" sz="2000" dirty="0" smtClean="0"/>
              <a:t>:</a:t>
            </a:r>
          </a:p>
          <a:p>
            <a:pPr marL="0" indent="0">
              <a:spcBef>
                <a:spcPts val="600"/>
              </a:spcBef>
              <a:buNone/>
            </a:pPr>
            <a:endParaRPr lang="en-US" sz="2000" dirty="0"/>
          </a:p>
          <a:p>
            <a:pPr lvl="1">
              <a:buFont typeface="+mj-lt"/>
              <a:buAutoNum type="arabicPeriod"/>
            </a:pPr>
            <a:r>
              <a:rPr lang="en-US" sz="2000" dirty="0" smtClean="0"/>
              <a:t>Expand </a:t>
            </a:r>
            <a:r>
              <a:rPr lang="en-US" sz="2000" dirty="0"/>
              <a:t>access to insurance</a:t>
            </a:r>
          </a:p>
          <a:p>
            <a:pPr lvl="1">
              <a:buFont typeface="+mj-lt"/>
              <a:buAutoNum type="arabicPeriod"/>
            </a:pPr>
            <a:r>
              <a:rPr lang="en-US" sz="2000" dirty="0" smtClean="0"/>
              <a:t>Increase </a:t>
            </a:r>
            <a:r>
              <a:rPr lang="en-US" sz="2000" dirty="0"/>
              <a:t>consumer protection</a:t>
            </a:r>
          </a:p>
          <a:p>
            <a:pPr lvl="1">
              <a:buFont typeface="+mj-lt"/>
              <a:buAutoNum type="arabicPeriod"/>
            </a:pPr>
            <a:r>
              <a:rPr lang="en-US" sz="2000" dirty="0" smtClean="0"/>
              <a:t>Emphasize </a:t>
            </a:r>
            <a:r>
              <a:rPr lang="en-US" sz="2000" dirty="0"/>
              <a:t>prevention and wellness</a:t>
            </a:r>
          </a:p>
          <a:p>
            <a:pPr lvl="1">
              <a:buFont typeface="+mj-lt"/>
              <a:buAutoNum type="arabicPeriod"/>
            </a:pPr>
            <a:r>
              <a:rPr lang="en-US" sz="2000" dirty="0" smtClean="0"/>
              <a:t>Improved </a:t>
            </a:r>
            <a:r>
              <a:rPr lang="en-US" sz="2000" dirty="0"/>
              <a:t>quality and system performance</a:t>
            </a:r>
          </a:p>
          <a:p>
            <a:pPr lvl="1">
              <a:buFont typeface="+mj-lt"/>
              <a:buAutoNum type="arabicPeriod"/>
            </a:pPr>
            <a:r>
              <a:rPr lang="en-US" sz="2000" dirty="0" smtClean="0"/>
              <a:t>Expand </a:t>
            </a:r>
            <a:r>
              <a:rPr lang="en-US" sz="2000" dirty="0"/>
              <a:t>the health workforce </a:t>
            </a:r>
          </a:p>
          <a:p>
            <a:pPr lvl="1">
              <a:buFont typeface="+mj-lt"/>
              <a:buAutoNum type="arabicPeriod"/>
            </a:pPr>
            <a:r>
              <a:rPr lang="en-US" sz="2000" dirty="0" smtClean="0"/>
              <a:t>Curb </a:t>
            </a:r>
            <a:r>
              <a:rPr lang="en-US" sz="2000" dirty="0"/>
              <a:t>rising health care costs</a:t>
            </a:r>
          </a:p>
          <a:p>
            <a:endParaRPr lang="en-US" sz="2000" dirty="0" smtClean="0"/>
          </a:p>
        </p:txBody>
      </p:sp>
      <p:sp>
        <p:nvSpPr>
          <p:cNvPr id="4" name="Slide Number Placeholder 3"/>
          <p:cNvSpPr>
            <a:spLocks noGrp="1"/>
          </p:cNvSpPr>
          <p:nvPr>
            <p:ph type="sldNum" sz="quarter" idx="12"/>
          </p:nvPr>
        </p:nvSpPr>
        <p:spPr/>
        <p:txBody>
          <a:bodyPr/>
          <a:lstStyle/>
          <a:p>
            <a:fld id="{8143019A-6A50-4B60-BE74-0E0ADF7E95BC}" type="slidenum">
              <a:rPr lang="en-US" smtClean="0"/>
              <a:pPr/>
              <a:t>4</a:t>
            </a:fld>
            <a:endParaRPr lang="en-US" dirty="0"/>
          </a:p>
        </p:txBody>
      </p:sp>
    </p:spTree>
    <p:extLst>
      <p:ext uri="{BB962C8B-B14F-4D97-AF65-F5344CB8AC3E}">
        <p14:creationId xmlns:p14="http://schemas.microsoft.com/office/powerpoint/2010/main" val="307454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ACA</a:t>
            </a:r>
            <a:endParaRPr lang="en-US" dirty="0"/>
          </a:p>
        </p:txBody>
      </p:sp>
      <p:sp>
        <p:nvSpPr>
          <p:cNvPr id="3" name="Content Placeholder 2"/>
          <p:cNvSpPr>
            <a:spLocks noGrp="1"/>
          </p:cNvSpPr>
          <p:nvPr>
            <p:ph idx="1"/>
          </p:nvPr>
        </p:nvSpPr>
        <p:spPr>
          <a:xfrm>
            <a:off x="865970" y="2489200"/>
            <a:ext cx="7603954" cy="4171244"/>
          </a:xfrm>
        </p:spPr>
        <p:txBody>
          <a:bodyPr>
            <a:normAutofit/>
          </a:bodyPr>
          <a:lstStyle/>
          <a:p>
            <a:pPr marL="0" indent="0">
              <a:buNone/>
            </a:pPr>
            <a:r>
              <a:rPr lang="en-US" sz="2000" dirty="0" smtClean="0"/>
              <a:t>The </a:t>
            </a:r>
            <a:r>
              <a:rPr lang="en-US" sz="2000" dirty="0"/>
              <a:t>intent of the ACA is to extend health insurance coverage to about 32 million </a:t>
            </a:r>
            <a:r>
              <a:rPr lang="en-US" sz="2000" dirty="0" smtClean="0"/>
              <a:t>uninsured Americans </a:t>
            </a:r>
            <a:r>
              <a:rPr lang="en-US" sz="2000" dirty="0"/>
              <a:t>by expanding both private and public insurance. Provisions which address this </a:t>
            </a:r>
            <a:r>
              <a:rPr lang="en-US" sz="2000" dirty="0" smtClean="0"/>
              <a:t>goal including:</a:t>
            </a:r>
          </a:p>
          <a:p>
            <a:pPr>
              <a:buFont typeface="+mj-lt"/>
              <a:buAutoNum type="arabicPeriod"/>
            </a:pPr>
            <a:r>
              <a:rPr lang="en-US" sz="2000" dirty="0" smtClean="0"/>
              <a:t>The </a:t>
            </a:r>
            <a:r>
              <a:rPr lang="en-US" sz="2000" dirty="0"/>
              <a:t>requirement for employers to cover their workers, or pay penalties, with exceptions for small employers. </a:t>
            </a:r>
          </a:p>
          <a:p>
            <a:pPr>
              <a:buFont typeface="+mj-lt"/>
              <a:buAutoNum type="arabicPeriod"/>
            </a:pPr>
            <a:r>
              <a:rPr lang="en-US" sz="2000" dirty="0" smtClean="0"/>
              <a:t>Provide </a:t>
            </a:r>
            <a:r>
              <a:rPr lang="en-US" sz="2000" dirty="0"/>
              <a:t>tax credits to certain small businesses that cover specified costs of health insurance for their employees beginning in tax year 2010.</a:t>
            </a:r>
          </a:p>
          <a:p>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5</a:t>
            </a:fld>
            <a:endParaRPr lang="en-US" dirty="0"/>
          </a:p>
        </p:txBody>
      </p:sp>
    </p:spTree>
    <p:extLst>
      <p:ext uri="{BB962C8B-B14F-4D97-AF65-F5344CB8AC3E}">
        <p14:creationId xmlns:p14="http://schemas.microsoft.com/office/powerpoint/2010/main" val="363800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ACA</a:t>
            </a:r>
            <a:endParaRPr lang="en-US" dirty="0"/>
          </a:p>
        </p:txBody>
      </p:sp>
      <p:sp>
        <p:nvSpPr>
          <p:cNvPr id="3" name="Content Placeholder 2"/>
          <p:cNvSpPr>
            <a:spLocks noGrp="1"/>
          </p:cNvSpPr>
          <p:nvPr>
            <p:ph idx="1"/>
          </p:nvPr>
        </p:nvSpPr>
        <p:spPr>
          <a:xfrm>
            <a:off x="865969" y="2489199"/>
            <a:ext cx="7603955" cy="4148667"/>
          </a:xfrm>
        </p:spPr>
        <p:txBody>
          <a:bodyPr>
            <a:noAutofit/>
          </a:bodyPr>
          <a:lstStyle/>
          <a:p>
            <a:pPr marL="457200" indent="-457200">
              <a:buFont typeface="+mj-lt"/>
              <a:buAutoNum type="arabicPeriod" startAt="3"/>
            </a:pPr>
            <a:endParaRPr lang="en-US" sz="2000" dirty="0" smtClean="0"/>
          </a:p>
          <a:p>
            <a:pPr marL="457200" indent="-457200">
              <a:buFont typeface="+mj-lt"/>
              <a:buAutoNum type="arabicPeriod" startAt="3"/>
            </a:pPr>
            <a:r>
              <a:rPr lang="en-US" sz="2000" dirty="0" smtClean="0"/>
              <a:t>Require individuals o have insurance with some exceptions such as financial hardship or religious belief.</a:t>
            </a:r>
          </a:p>
          <a:p>
            <a:pPr marL="457200" indent="-457200">
              <a:buFont typeface="+mj-lt"/>
              <a:buAutoNum type="arabicPeriod" startAt="3"/>
            </a:pPr>
            <a:endParaRPr lang="en-US" sz="2000" dirty="0" smtClean="0"/>
          </a:p>
          <a:p>
            <a:pPr marL="457200" indent="-457200">
              <a:buFont typeface="+mj-lt"/>
              <a:buAutoNum type="arabicPeriod" startAt="3"/>
            </a:pPr>
            <a:r>
              <a:rPr lang="en-US" sz="2000" dirty="0" smtClean="0"/>
              <a:t>Require creation of state-based (or multi-state) insurance exchanges to help individuals and small businesses purchase insurance. </a:t>
            </a:r>
            <a:r>
              <a:rPr lang="en-US" sz="2000" b="1" dirty="0" smtClean="0"/>
              <a:t>Federal subsidies will limit premium costs to between 2 percent of the poverty guidelines, rising to 9.5% of income for those who earn between 300 and 400 percent of the poverty guidelines.</a:t>
            </a:r>
            <a:endParaRPr lang="en-US" sz="2000" b="1"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ACA</a:t>
            </a:r>
            <a:endParaRPr lang="en-US" dirty="0"/>
          </a:p>
        </p:txBody>
      </p:sp>
      <p:sp>
        <p:nvSpPr>
          <p:cNvPr id="3" name="Content Placeholder 2"/>
          <p:cNvSpPr>
            <a:spLocks noGrp="1"/>
          </p:cNvSpPr>
          <p:nvPr>
            <p:ph idx="1"/>
          </p:nvPr>
        </p:nvSpPr>
        <p:spPr>
          <a:xfrm>
            <a:off x="865970" y="2280357"/>
            <a:ext cx="7603954" cy="4436532"/>
          </a:xfrm>
        </p:spPr>
        <p:txBody>
          <a:bodyPr>
            <a:normAutofit/>
          </a:bodyPr>
          <a:lstStyle/>
          <a:p>
            <a:pPr marL="0" indent="0">
              <a:buNone/>
            </a:pPr>
            <a:r>
              <a:rPr lang="en-US" sz="2000" dirty="0" smtClean="0"/>
              <a:t>The </a:t>
            </a:r>
            <a:r>
              <a:rPr lang="en-US" sz="2000" dirty="0"/>
              <a:t>intent of the ACA is to extend health insurance coverage to about 32 million </a:t>
            </a:r>
            <a:r>
              <a:rPr lang="en-US" sz="2000" dirty="0" smtClean="0"/>
              <a:t>uninsured Americans </a:t>
            </a:r>
            <a:r>
              <a:rPr lang="en-US" sz="2000" dirty="0"/>
              <a:t>by expanding both private and public insurance. Provisions which address this </a:t>
            </a:r>
            <a:r>
              <a:rPr lang="en-US" sz="2000" dirty="0" smtClean="0"/>
              <a:t>goal including:</a:t>
            </a:r>
            <a:endParaRPr lang="en-US" sz="2000" dirty="0"/>
          </a:p>
          <a:p>
            <a:pPr>
              <a:buFont typeface="+mj-lt"/>
              <a:buAutoNum type="arabicPeriod" startAt="5"/>
            </a:pPr>
            <a:r>
              <a:rPr lang="en-US" sz="2000" dirty="0" smtClean="0"/>
              <a:t>Expand </a:t>
            </a:r>
            <a:r>
              <a:rPr lang="en-US" sz="2000" dirty="0"/>
              <a:t>Medicaid to cover people with incomes below 133 percent of federal poverty guidelines</a:t>
            </a:r>
            <a:r>
              <a:rPr lang="en-US" sz="2000" dirty="0" smtClean="0"/>
              <a:t>.</a:t>
            </a:r>
          </a:p>
          <a:p>
            <a:pPr marL="0" indent="0">
              <a:buNone/>
            </a:pPr>
            <a:endParaRPr lang="en-US" sz="2000" dirty="0"/>
          </a:p>
          <a:p>
            <a:endParaRPr lang="en-US" sz="16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86554100"/>
              </p:ext>
            </p:extLst>
          </p:nvPr>
        </p:nvGraphicFramePr>
        <p:xfrm>
          <a:off x="1095345" y="4665363"/>
          <a:ext cx="7173310" cy="1600476"/>
        </p:xfrm>
        <a:graphic>
          <a:graphicData uri="http://schemas.openxmlformats.org/drawingml/2006/table">
            <a:tbl>
              <a:tblPr firstRow="1" bandRow="1">
                <a:tableStyleId>{5C22544A-7EE6-4342-B048-85BDC9FD1C3A}</a:tableStyleId>
              </a:tblPr>
              <a:tblGrid>
                <a:gridCol w="1528874"/>
                <a:gridCol w="1528874"/>
                <a:gridCol w="2066045"/>
                <a:gridCol w="2049517"/>
              </a:tblGrid>
              <a:tr h="407796">
                <a:tc gridSpan="4">
                  <a:txBody>
                    <a:bodyPr/>
                    <a:lstStyle/>
                    <a:p>
                      <a:pPr algn="ctr"/>
                      <a:r>
                        <a:rPr lang="en-US" dirty="0" smtClean="0"/>
                        <a:t>2011 Poverty</a:t>
                      </a:r>
                      <a:r>
                        <a:rPr lang="en-US" baseline="0" dirty="0" smtClean="0"/>
                        <a:t> Guidelines</a:t>
                      </a: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240246">
                <a:tc>
                  <a:txBody>
                    <a:bodyPr/>
                    <a:lstStyle/>
                    <a:p>
                      <a:pPr algn="ctr"/>
                      <a:r>
                        <a:rPr lang="en-US" b="1" dirty="0" smtClean="0"/>
                        <a:t>Family</a:t>
                      </a:r>
                      <a:r>
                        <a:rPr lang="en-US" b="1" baseline="0" dirty="0" smtClean="0"/>
                        <a:t> Size</a:t>
                      </a:r>
                      <a:endParaRPr lang="en-US" b="1" dirty="0"/>
                    </a:p>
                  </a:txBody>
                  <a:tcPr/>
                </a:tc>
                <a:tc>
                  <a:txBody>
                    <a:bodyPr/>
                    <a:lstStyle/>
                    <a:p>
                      <a:pPr algn="ctr"/>
                      <a:r>
                        <a:rPr lang="en-US" b="1" dirty="0" smtClean="0"/>
                        <a:t>Poverty</a:t>
                      </a:r>
                      <a:endParaRPr lang="en-US" b="1" dirty="0"/>
                    </a:p>
                  </a:txBody>
                  <a:tcPr/>
                </a:tc>
                <a:tc>
                  <a:txBody>
                    <a:bodyPr/>
                    <a:lstStyle/>
                    <a:p>
                      <a:pPr algn="ctr"/>
                      <a:r>
                        <a:rPr lang="en-US" b="1" dirty="0" smtClean="0"/>
                        <a:t>133% of Poverty</a:t>
                      </a:r>
                      <a:endParaRPr lang="en-US" b="1" dirty="0"/>
                    </a:p>
                  </a:txBody>
                  <a:tcPr/>
                </a:tc>
                <a:tc>
                  <a:txBody>
                    <a:bodyPr/>
                    <a:lstStyle/>
                    <a:p>
                      <a:pPr algn="ctr"/>
                      <a:r>
                        <a:rPr lang="en-US" b="1" dirty="0" smtClean="0"/>
                        <a:t>400% of Poverty</a:t>
                      </a:r>
                      <a:endParaRPr lang="en-US" b="1" dirty="0"/>
                    </a:p>
                  </a:txBody>
                  <a:tcPr/>
                </a:tc>
              </a:tr>
              <a:tr h="413460">
                <a:tc>
                  <a:txBody>
                    <a:bodyPr/>
                    <a:lstStyle/>
                    <a:p>
                      <a:pPr algn="ctr"/>
                      <a:r>
                        <a:rPr lang="en-US" dirty="0" smtClean="0"/>
                        <a:t>1</a:t>
                      </a:r>
                      <a:endParaRPr lang="en-US" dirty="0"/>
                    </a:p>
                  </a:txBody>
                  <a:tcPr/>
                </a:tc>
                <a:tc>
                  <a:txBody>
                    <a:bodyPr/>
                    <a:lstStyle/>
                    <a:p>
                      <a:pPr algn="ctr"/>
                      <a:r>
                        <a:rPr lang="en-US" dirty="0" smtClean="0"/>
                        <a:t>$10,890</a:t>
                      </a:r>
                      <a:endParaRPr lang="en-US" dirty="0"/>
                    </a:p>
                  </a:txBody>
                  <a:tcPr/>
                </a:tc>
                <a:tc>
                  <a:txBody>
                    <a:bodyPr/>
                    <a:lstStyle/>
                    <a:p>
                      <a:pPr algn="ctr"/>
                      <a:r>
                        <a:rPr lang="en-US" dirty="0" smtClean="0"/>
                        <a:t>$14,483</a:t>
                      </a:r>
                      <a:endParaRPr lang="en-US" dirty="0"/>
                    </a:p>
                  </a:txBody>
                  <a:tcPr/>
                </a:tc>
                <a:tc>
                  <a:txBody>
                    <a:bodyPr/>
                    <a:lstStyle/>
                    <a:p>
                      <a:pPr algn="ctr"/>
                      <a:r>
                        <a:rPr lang="en-US" dirty="0" smtClean="0"/>
                        <a:t>$43,560</a:t>
                      </a:r>
                      <a:endParaRPr lang="en-US" dirty="0"/>
                    </a:p>
                  </a:txBody>
                  <a:tcPr/>
                </a:tc>
              </a:tr>
              <a:tr h="413460">
                <a:tc>
                  <a:txBody>
                    <a:bodyPr/>
                    <a:lstStyle/>
                    <a:p>
                      <a:pPr algn="ctr"/>
                      <a:r>
                        <a:rPr lang="en-US" dirty="0" smtClean="0"/>
                        <a:t>3</a:t>
                      </a:r>
                      <a:endParaRPr lang="en-US" dirty="0"/>
                    </a:p>
                  </a:txBody>
                  <a:tcPr/>
                </a:tc>
                <a:tc>
                  <a:txBody>
                    <a:bodyPr/>
                    <a:lstStyle/>
                    <a:p>
                      <a:pPr algn="ctr"/>
                      <a:r>
                        <a:rPr lang="en-US" dirty="0" smtClean="0"/>
                        <a:t>$18,530</a:t>
                      </a:r>
                      <a:endParaRPr lang="en-US" dirty="0"/>
                    </a:p>
                  </a:txBody>
                  <a:tcPr/>
                </a:tc>
                <a:tc>
                  <a:txBody>
                    <a:bodyPr/>
                    <a:lstStyle/>
                    <a:p>
                      <a:pPr algn="ctr"/>
                      <a:r>
                        <a:rPr lang="en-US" dirty="0" smtClean="0"/>
                        <a:t>$24,644</a:t>
                      </a:r>
                      <a:endParaRPr lang="en-US" dirty="0"/>
                    </a:p>
                  </a:txBody>
                  <a:tcPr/>
                </a:tc>
                <a:tc>
                  <a:txBody>
                    <a:bodyPr/>
                    <a:lstStyle/>
                    <a:p>
                      <a:pPr algn="ctr"/>
                      <a:r>
                        <a:rPr lang="en-US" dirty="0" smtClean="0"/>
                        <a:t>$74,120</a:t>
                      </a:r>
                      <a:endParaRPr lang="en-US" dirty="0"/>
                    </a:p>
                  </a:txBody>
                  <a:tcPr/>
                </a:tc>
              </a:tr>
            </a:tbl>
          </a:graphicData>
        </a:graphic>
      </p:graphicFrame>
    </p:spTree>
    <p:extLst>
      <p:ext uri="{BB962C8B-B14F-4D97-AF65-F5344CB8AC3E}">
        <p14:creationId xmlns:p14="http://schemas.microsoft.com/office/powerpoint/2010/main" val="120180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ACA</a:t>
            </a:r>
            <a:endParaRPr lang="en-US" dirty="0"/>
          </a:p>
        </p:txBody>
      </p:sp>
      <p:sp>
        <p:nvSpPr>
          <p:cNvPr id="3" name="Content Placeholder 2"/>
          <p:cNvSpPr>
            <a:spLocks noGrp="1"/>
          </p:cNvSpPr>
          <p:nvPr>
            <p:ph idx="1"/>
          </p:nvPr>
        </p:nvSpPr>
        <p:spPr>
          <a:xfrm>
            <a:off x="865969" y="2489200"/>
            <a:ext cx="7603955" cy="4368800"/>
          </a:xfrm>
        </p:spPr>
        <p:txBody>
          <a:bodyPr>
            <a:noAutofit/>
          </a:bodyPr>
          <a:lstStyle/>
          <a:p>
            <a:pPr>
              <a:buFont typeface="+mj-lt"/>
              <a:buAutoNum type="arabicPeriod" startAt="6"/>
            </a:pPr>
            <a:r>
              <a:rPr lang="en-US" sz="2000" dirty="0" smtClean="0"/>
              <a:t>Require </a:t>
            </a:r>
            <a:r>
              <a:rPr lang="en-US" sz="2000" dirty="0"/>
              <a:t>creation of temporary high-risk pools for those who cannot purchase insurance on the private market due to preexisting halt conditions, beginning July 1, 2010.</a:t>
            </a:r>
          </a:p>
          <a:p>
            <a:pPr>
              <a:buFont typeface="+mj-lt"/>
              <a:buAutoNum type="arabicPeriod" startAt="6"/>
            </a:pPr>
            <a:r>
              <a:rPr lang="en-US" sz="2000" dirty="0" smtClean="0"/>
              <a:t>Require </a:t>
            </a:r>
            <a:r>
              <a:rPr lang="en-US" sz="2000" dirty="0"/>
              <a:t>insurance plans to cover young adults on parents’ policies effective September 23, 2010..</a:t>
            </a:r>
          </a:p>
          <a:p>
            <a:pPr>
              <a:buFont typeface="+mj-lt"/>
              <a:buAutoNum type="arabicPeriod" startAt="6"/>
            </a:pPr>
            <a:r>
              <a:rPr lang="en-US" sz="2000" dirty="0" smtClean="0"/>
              <a:t>Establish </a:t>
            </a:r>
            <a:r>
              <a:rPr lang="en-US" sz="2000" dirty="0"/>
              <a:t>a national voluntary long-term care insurance program for “community living assistance services, and supports” (CLASS) with regulations to b issued by October 1, 2012.</a:t>
            </a:r>
          </a:p>
          <a:p>
            <a:pPr>
              <a:buFont typeface="+mj-lt"/>
              <a:buAutoNum type="arabicPeriod" startAt="6"/>
            </a:pPr>
            <a:r>
              <a:rPr lang="en-US" sz="2000" dirty="0" smtClean="0"/>
              <a:t>Enact </a:t>
            </a:r>
            <a:r>
              <a:rPr lang="en-US" sz="2000" dirty="0"/>
              <a:t>consumer protections to enable people to retain their insurance coverage</a:t>
            </a:r>
            <a:r>
              <a:rPr lang="en-US" sz="2000" dirty="0" smtClean="0"/>
              <a:t>,</a:t>
            </a:r>
          </a:p>
          <a:p>
            <a:pPr marL="0" indent="0" algn="ctr">
              <a:buNone/>
            </a:pPr>
            <a:r>
              <a:rPr lang="en-US" sz="1000" dirty="0" smtClean="0"/>
              <a:t>(</a:t>
            </a:r>
            <a:r>
              <a:rPr lang="en-US" sz="1000" dirty="0"/>
              <a:t>This summary was published by The National Conference of State Legislatures)</a:t>
            </a:r>
          </a:p>
          <a:p>
            <a:endParaRPr lang="en-US" sz="2000"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8</a:t>
            </a:fld>
            <a:endParaRPr lang="en-US" dirty="0"/>
          </a:p>
        </p:txBody>
      </p:sp>
    </p:spTree>
    <p:extLst>
      <p:ext uri="{BB962C8B-B14F-4D97-AF65-F5344CB8AC3E}">
        <p14:creationId xmlns:p14="http://schemas.microsoft.com/office/powerpoint/2010/main" val="3527448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Dr. Holly</a:t>
            </a:r>
            <a:endParaRPr lang="en-US" dirty="0"/>
          </a:p>
        </p:txBody>
      </p:sp>
      <p:sp>
        <p:nvSpPr>
          <p:cNvPr id="3" name="Content Placeholder 2"/>
          <p:cNvSpPr>
            <a:spLocks noGrp="1"/>
          </p:cNvSpPr>
          <p:nvPr>
            <p:ph idx="1"/>
          </p:nvPr>
        </p:nvSpPr>
        <p:spPr>
          <a:xfrm>
            <a:off x="865969" y="2302933"/>
            <a:ext cx="7603955" cy="4555067"/>
          </a:xfrm>
        </p:spPr>
        <p:txBody>
          <a:bodyPr>
            <a:normAutofit/>
          </a:bodyPr>
          <a:lstStyle/>
          <a:p>
            <a:r>
              <a:rPr lang="en-US" dirty="0" smtClean="0"/>
              <a:t>It would be difficult for anyone to disagree with these ACA provisions. Sadly, the ACA has become a political football with one party using its provisions to gain political power and the other party using it to oppose the policies of the party in power. </a:t>
            </a:r>
          </a:p>
          <a:p>
            <a:r>
              <a:rPr lang="en-US" dirty="0" smtClean="0"/>
              <a:t>In addition the ACA leaves millions of people still uncovered and it does nothing to provide access to healthcare for residents of this country who are not citizens. </a:t>
            </a:r>
          </a:p>
          <a:p>
            <a:r>
              <a:rPr lang="en-US" dirty="0" smtClean="0"/>
              <a:t>Furthermore, those of us who favor universal health coverage but who also expect fiscal soundness do not know how we can pay for the cost of that universal coverage.</a:t>
            </a:r>
          </a:p>
          <a:p>
            <a:r>
              <a:rPr lang="en-US" dirty="0" smtClean="0"/>
              <a:t>The lack of universal health coverage increases the cost of care because of lack of preventive and screening care, the lack of continuity of care, and the requirement to get care in the most expensive, emergency settings. </a:t>
            </a:r>
          </a:p>
          <a:p>
            <a:endParaRPr lang="en-US" dirty="0"/>
          </a:p>
        </p:txBody>
      </p:sp>
      <p:sp>
        <p:nvSpPr>
          <p:cNvPr id="4" name="Slide Number Placeholder 3"/>
          <p:cNvSpPr>
            <a:spLocks noGrp="1"/>
          </p:cNvSpPr>
          <p:nvPr>
            <p:ph type="sldNum" sz="quarter" idx="12"/>
          </p:nvPr>
        </p:nvSpPr>
        <p:spPr/>
        <p:txBody>
          <a:bodyPr/>
          <a:lstStyle/>
          <a:p>
            <a:fld id="{8143019A-6A50-4B60-BE74-0E0ADF7E95BC}" type="slidenum">
              <a:rPr lang="en-US" smtClean="0"/>
              <a:pPr/>
              <a:t>9</a:t>
            </a:fld>
            <a:endParaRPr lang="en-US" dirty="0"/>
          </a:p>
        </p:txBody>
      </p:sp>
    </p:spTree>
    <p:extLst>
      <p:ext uri="{BB962C8B-B14F-4D97-AF65-F5344CB8AC3E}">
        <p14:creationId xmlns:p14="http://schemas.microsoft.com/office/powerpoint/2010/main" val="3593891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263</TotalTime>
  <Words>2507</Words>
  <Application>Microsoft Office PowerPoint</Application>
  <PresentationFormat>On-screen Show (4:3)</PresentationFormat>
  <Paragraphs>215</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Ion Boardroom</vt:lpstr>
      <vt:lpstr>Healthcare and the Consumer  Community Advisory Panel</vt:lpstr>
      <vt:lpstr>Affordable Care Act</vt:lpstr>
      <vt:lpstr>Affordable Care Act</vt:lpstr>
      <vt:lpstr>Affordable Care Act</vt:lpstr>
      <vt:lpstr>Goals of the ACA</vt:lpstr>
      <vt:lpstr>Goals of the ACA</vt:lpstr>
      <vt:lpstr>Goals of the ACA</vt:lpstr>
      <vt:lpstr>Goals of the ACA</vt:lpstr>
      <vt:lpstr>Comment: Dr. Holly</vt:lpstr>
      <vt:lpstr>Prevention and Wellness</vt:lpstr>
      <vt:lpstr>Prevention and Wellness</vt:lpstr>
      <vt:lpstr>Prevention and Wellness</vt:lpstr>
      <vt:lpstr>Comment: Dr. Holly</vt:lpstr>
      <vt:lpstr>Comment: Dr. Holly</vt:lpstr>
      <vt:lpstr>Comment:  Dr. Holly</vt:lpstr>
      <vt:lpstr>Health Quality &amp; System Performance</vt:lpstr>
      <vt:lpstr>Health Quality &amp; System Performance</vt:lpstr>
      <vt:lpstr>Comment: Dr. Holly</vt:lpstr>
      <vt:lpstr>Affordable Care Act</vt:lpstr>
      <vt:lpstr>Affordable Care Act</vt:lpstr>
      <vt:lpstr>Affordable Care Act</vt:lpstr>
      <vt:lpstr>ACA Impact on Per Capita Cost of Health Care</vt:lpstr>
      <vt:lpstr>ACA Impact on Per Capita Cost of Health Care</vt:lpstr>
      <vt:lpstr>Healthcare Spending Slowing</vt:lpstr>
      <vt:lpstr>Healthcare Spending Slowing</vt:lpstr>
      <vt:lpstr>Healthcare Spending Slowing</vt:lpstr>
      <vt:lpstr>Healthcare Spending Slowing</vt:lpstr>
      <vt:lpstr>Healthcare Workforce</vt:lpstr>
      <vt:lpstr>Healthcare Workforce</vt:lpstr>
      <vt:lpstr>Healthcare Workforce</vt:lpstr>
      <vt:lpstr>Healthcare Workforce</vt:lpstr>
      <vt:lpstr>SETMA</vt:lpstr>
      <vt:lpstr>SETMA</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and the Consumer  Community Advisory Panel</dc:title>
  <dc:creator>jowens@setma.com</dc:creator>
  <cp:lastModifiedBy>Dale</cp:lastModifiedBy>
  <cp:revision>57</cp:revision>
  <dcterms:created xsi:type="dcterms:W3CDTF">2014-09-18T13:08:30Z</dcterms:created>
  <dcterms:modified xsi:type="dcterms:W3CDTF">2014-09-23T01:03:32Z</dcterms:modified>
</cp:coreProperties>
</file>