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1"/>
  </p:sldMasterIdLst>
  <p:notesMasterIdLst>
    <p:notesMasterId r:id="rId84"/>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3" r:id="rId54"/>
    <p:sldId id="324" r:id="rId55"/>
    <p:sldId id="325" r:id="rId56"/>
    <p:sldId id="326" r:id="rId57"/>
    <p:sldId id="327" r:id="rId58"/>
    <p:sldId id="328" r:id="rId59"/>
    <p:sldId id="329" r:id="rId60"/>
    <p:sldId id="330" r:id="rId61"/>
    <p:sldId id="331" r:id="rId62"/>
    <p:sldId id="332" r:id="rId63"/>
    <p:sldId id="333" r:id="rId64"/>
    <p:sldId id="334" r:id="rId65"/>
    <p:sldId id="335" r:id="rId66"/>
    <p:sldId id="336" r:id="rId67"/>
    <p:sldId id="337" r:id="rId68"/>
    <p:sldId id="338" r:id="rId69"/>
    <p:sldId id="339" r:id="rId70"/>
    <p:sldId id="340" r:id="rId71"/>
    <p:sldId id="341" r:id="rId72"/>
    <p:sldId id="342" r:id="rId73"/>
    <p:sldId id="343" r:id="rId74"/>
    <p:sldId id="344" r:id="rId75"/>
    <p:sldId id="345" r:id="rId76"/>
    <p:sldId id="346" r:id="rId77"/>
    <p:sldId id="347" r:id="rId78"/>
    <p:sldId id="348" r:id="rId79"/>
    <p:sldId id="349" r:id="rId80"/>
    <p:sldId id="350" r:id="rId81"/>
    <p:sldId id="351" r:id="rId82"/>
    <p:sldId id="352" r:id="rId83"/>
  </p:sldIdLst>
  <p:sldSz cx="9144000" cy="6858000" type="screen4x3"/>
  <p:notesSz cx="6954838" cy="9240838"/>
  <p:defaultTextStyle>
    <a:defPPr>
      <a:defRPr lang="en-US"/>
    </a:defPPr>
    <a:lvl1pPr algn="l" defTabSz="457200" rtl="0" fontAlgn="base">
      <a:spcBef>
        <a:spcPct val="0"/>
      </a:spcBef>
      <a:spcAft>
        <a:spcPct val="0"/>
      </a:spcAft>
      <a:defRPr kern="1200">
        <a:solidFill>
          <a:schemeClr val="tx1"/>
        </a:solidFill>
        <a:latin typeface="Corbel" pitchFamily="34" charset="0"/>
        <a:ea typeface="+mn-ea"/>
        <a:cs typeface="Arial" charset="0"/>
      </a:defRPr>
    </a:lvl1pPr>
    <a:lvl2pPr marL="457200" algn="l" defTabSz="457200" rtl="0" fontAlgn="base">
      <a:spcBef>
        <a:spcPct val="0"/>
      </a:spcBef>
      <a:spcAft>
        <a:spcPct val="0"/>
      </a:spcAft>
      <a:defRPr kern="1200">
        <a:solidFill>
          <a:schemeClr val="tx1"/>
        </a:solidFill>
        <a:latin typeface="Corbel" pitchFamily="34" charset="0"/>
        <a:ea typeface="+mn-ea"/>
        <a:cs typeface="Arial" charset="0"/>
      </a:defRPr>
    </a:lvl2pPr>
    <a:lvl3pPr marL="914400" algn="l" defTabSz="457200" rtl="0" fontAlgn="base">
      <a:spcBef>
        <a:spcPct val="0"/>
      </a:spcBef>
      <a:spcAft>
        <a:spcPct val="0"/>
      </a:spcAft>
      <a:defRPr kern="1200">
        <a:solidFill>
          <a:schemeClr val="tx1"/>
        </a:solidFill>
        <a:latin typeface="Corbel" pitchFamily="34" charset="0"/>
        <a:ea typeface="+mn-ea"/>
        <a:cs typeface="Arial" charset="0"/>
      </a:defRPr>
    </a:lvl3pPr>
    <a:lvl4pPr marL="1371600" algn="l" defTabSz="457200" rtl="0" fontAlgn="base">
      <a:spcBef>
        <a:spcPct val="0"/>
      </a:spcBef>
      <a:spcAft>
        <a:spcPct val="0"/>
      </a:spcAft>
      <a:defRPr kern="1200">
        <a:solidFill>
          <a:schemeClr val="tx1"/>
        </a:solidFill>
        <a:latin typeface="Corbel" pitchFamily="34" charset="0"/>
        <a:ea typeface="+mn-ea"/>
        <a:cs typeface="Arial" charset="0"/>
      </a:defRPr>
    </a:lvl4pPr>
    <a:lvl5pPr marL="1828800" algn="l" defTabSz="457200" rtl="0" fontAlgn="base">
      <a:spcBef>
        <a:spcPct val="0"/>
      </a:spcBef>
      <a:spcAft>
        <a:spcPct val="0"/>
      </a:spcAft>
      <a:defRPr kern="1200">
        <a:solidFill>
          <a:schemeClr val="tx1"/>
        </a:solidFill>
        <a:latin typeface="Corbel" pitchFamily="34" charset="0"/>
        <a:ea typeface="+mn-ea"/>
        <a:cs typeface="Arial" charset="0"/>
      </a:defRPr>
    </a:lvl5pPr>
    <a:lvl6pPr marL="2286000" algn="l" defTabSz="914400" rtl="0" eaLnBrk="1" latinLnBrk="0" hangingPunct="1">
      <a:defRPr kern="1200">
        <a:solidFill>
          <a:schemeClr val="tx1"/>
        </a:solidFill>
        <a:latin typeface="Corbel" pitchFamily="34" charset="0"/>
        <a:ea typeface="+mn-ea"/>
        <a:cs typeface="Arial" charset="0"/>
      </a:defRPr>
    </a:lvl6pPr>
    <a:lvl7pPr marL="2743200" algn="l" defTabSz="914400" rtl="0" eaLnBrk="1" latinLnBrk="0" hangingPunct="1">
      <a:defRPr kern="1200">
        <a:solidFill>
          <a:schemeClr val="tx1"/>
        </a:solidFill>
        <a:latin typeface="Corbel" pitchFamily="34" charset="0"/>
        <a:ea typeface="+mn-ea"/>
        <a:cs typeface="Arial" charset="0"/>
      </a:defRPr>
    </a:lvl7pPr>
    <a:lvl8pPr marL="3200400" algn="l" defTabSz="914400" rtl="0" eaLnBrk="1" latinLnBrk="0" hangingPunct="1">
      <a:defRPr kern="1200">
        <a:solidFill>
          <a:schemeClr val="tx1"/>
        </a:solidFill>
        <a:latin typeface="Corbel" pitchFamily="34" charset="0"/>
        <a:ea typeface="+mn-ea"/>
        <a:cs typeface="Arial" charset="0"/>
      </a:defRPr>
    </a:lvl8pPr>
    <a:lvl9pPr marL="3657600" algn="l" defTabSz="914400" rtl="0" eaLnBrk="1" latinLnBrk="0" hangingPunct="1">
      <a:defRPr kern="1200">
        <a:solidFill>
          <a:schemeClr val="tx1"/>
        </a:solidFill>
        <a:latin typeface="Corbel"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1" d="100"/>
          <a:sy n="51" d="100"/>
        </p:scale>
        <p:origin x="109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3550"/>
          </a:xfrm>
          <a:prstGeom prst="rect">
            <a:avLst/>
          </a:prstGeom>
        </p:spPr>
        <p:txBody>
          <a:bodyPr vert="horz" lIns="92546" tIns="46273" rIns="92546" bIns="46273"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3550"/>
          </a:xfrm>
          <a:prstGeom prst="rect">
            <a:avLst/>
          </a:prstGeom>
        </p:spPr>
        <p:txBody>
          <a:bodyPr vert="horz" lIns="92546" tIns="46273" rIns="92546" bIns="46273" rtlCol="0"/>
          <a:lstStyle>
            <a:lvl1pPr algn="r" fontAlgn="auto">
              <a:spcBef>
                <a:spcPts val="0"/>
              </a:spcBef>
              <a:spcAft>
                <a:spcPts val="0"/>
              </a:spcAft>
              <a:defRPr sz="1200" smtClean="0">
                <a:latin typeface="+mn-lt"/>
                <a:cs typeface="+mn-cs"/>
              </a:defRPr>
            </a:lvl1pPr>
          </a:lstStyle>
          <a:p>
            <a:pPr>
              <a:defRPr/>
            </a:pPr>
            <a:fld id="{D7E9846B-199D-4728-B46A-269E0BB14969}" type="datetimeFigureOut">
              <a:rPr lang="en-US"/>
              <a:pPr>
                <a:defRPr/>
              </a:pPr>
              <a:t>8/23/2020</a:t>
            </a:fld>
            <a:endParaRPr lang="en-US" dirty="0"/>
          </a:p>
        </p:txBody>
      </p:sp>
      <p:sp>
        <p:nvSpPr>
          <p:cNvPr id="4" name="Slide Image Placeholder 3"/>
          <p:cNvSpPr>
            <a:spLocks noGrp="1" noRot="1" noChangeAspect="1"/>
          </p:cNvSpPr>
          <p:nvPr>
            <p:ph type="sldImg" idx="2"/>
          </p:nvPr>
        </p:nvSpPr>
        <p:spPr>
          <a:xfrm>
            <a:off x="1398588" y="1155700"/>
            <a:ext cx="4157662" cy="3117850"/>
          </a:xfrm>
          <a:prstGeom prst="rect">
            <a:avLst/>
          </a:prstGeom>
          <a:noFill/>
          <a:ln w="12700">
            <a:solidFill>
              <a:prstClr val="black"/>
            </a:solidFill>
          </a:ln>
        </p:spPr>
        <p:txBody>
          <a:bodyPr vert="horz" lIns="92546" tIns="46273" rIns="92546" bIns="46273" rtlCol="0" anchor="ctr"/>
          <a:lstStyle/>
          <a:p>
            <a:pPr lvl="0"/>
            <a:endParaRPr lang="en-US" noProof="0" dirty="0"/>
          </a:p>
        </p:txBody>
      </p:sp>
      <p:sp>
        <p:nvSpPr>
          <p:cNvPr id="5" name="Notes Placeholder 4"/>
          <p:cNvSpPr>
            <a:spLocks noGrp="1"/>
          </p:cNvSpPr>
          <p:nvPr>
            <p:ph type="body" sz="quarter" idx="3"/>
          </p:nvPr>
        </p:nvSpPr>
        <p:spPr>
          <a:xfrm>
            <a:off x="695325" y="4446588"/>
            <a:ext cx="5564188" cy="3638550"/>
          </a:xfrm>
          <a:prstGeom prst="rect">
            <a:avLst/>
          </a:prstGeom>
        </p:spPr>
        <p:txBody>
          <a:bodyPr vert="horz" lIns="92546" tIns="46273" rIns="92546" bIns="4627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7288"/>
            <a:ext cx="3013075" cy="463550"/>
          </a:xfrm>
          <a:prstGeom prst="rect">
            <a:avLst/>
          </a:prstGeom>
        </p:spPr>
        <p:txBody>
          <a:bodyPr vert="horz" lIns="92546" tIns="46273" rIns="92546" bIns="46273"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777288"/>
            <a:ext cx="3013075" cy="463550"/>
          </a:xfrm>
          <a:prstGeom prst="rect">
            <a:avLst/>
          </a:prstGeom>
        </p:spPr>
        <p:txBody>
          <a:bodyPr vert="horz" lIns="92546" tIns="46273" rIns="92546" bIns="46273" rtlCol="0" anchor="b"/>
          <a:lstStyle>
            <a:lvl1pPr algn="r" fontAlgn="auto">
              <a:spcBef>
                <a:spcPts val="0"/>
              </a:spcBef>
              <a:spcAft>
                <a:spcPts val="0"/>
              </a:spcAft>
              <a:defRPr sz="1200" smtClean="0">
                <a:latin typeface="+mn-lt"/>
                <a:cs typeface="+mn-cs"/>
              </a:defRPr>
            </a:lvl1pPr>
          </a:lstStyle>
          <a:p>
            <a:pPr>
              <a:defRPr/>
            </a:pPr>
            <a:fld id="{5375A69C-EB01-4D9C-A86A-A07F07B5F9A9}" type="slidenum">
              <a:rPr lang="en-US"/>
              <a:pPr>
                <a:defRPr/>
              </a:pPr>
              <a:t>‹#›</a:t>
            </a:fld>
            <a:endParaRPr lang="en-US" dirty="0"/>
          </a:p>
        </p:txBody>
      </p:sp>
    </p:spTree>
    <p:extLst>
      <p:ext uri="{BB962C8B-B14F-4D97-AF65-F5344CB8AC3E}">
        <p14:creationId xmlns:p14="http://schemas.microsoft.com/office/powerpoint/2010/main" val="41727646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5627092-0E72-4424-8A54-EE071985C6E2}" type="slidenum">
              <a:rPr lang="en-US" altLang="en-US">
                <a:latin typeface="Calibri" pitchFamily="34" charset="0"/>
              </a:rPr>
              <a:pPr fontAlgn="base">
                <a:spcBef>
                  <a:spcPct val="0"/>
                </a:spcBef>
                <a:spcAft>
                  <a:spcPct val="0"/>
                </a:spcAft>
              </a:pPr>
              <a:t>1</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p:cNvGrpSpPr>
            <a:grpSpLocks/>
          </p:cNvGrpSpPr>
          <p:nvPr/>
        </p:nvGrpSpPr>
        <p:grpSpPr bwMode="auto">
          <a:xfrm>
            <a:off x="203200" y="0"/>
            <a:ext cx="3778250" cy="6858000"/>
            <a:chOff x="203200" y="0"/>
            <a:chExt cx="3778250" cy="6858001"/>
          </a:xfrm>
        </p:grpSpPr>
        <p:sp>
          <p:nvSpPr>
            <p:cNvPr id="5" name="Freeform 6"/>
            <p:cNvSpPr>
              <a:spLocks/>
            </p:cNvSpPr>
            <p:nvPr/>
          </p:nvSpPr>
          <p:spPr bwMode="auto">
            <a:xfrm>
              <a:off x="641350" y="0"/>
              <a:ext cx="1365250" cy="3971925"/>
            </a:xfrm>
            <a:custGeom>
              <a:avLst/>
              <a:gdLst>
                <a:gd name="T0" fmla="*/ 0 w 860"/>
                <a:gd name="T1" fmla="*/ 2445 h 2502"/>
                <a:gd name="T2" fmla="*/ 228 w 860"/>
                <a:gd name="T3" fmla="*/ 2502 h 2502"/>
                <a:gd name="T4" fmla="*/ 860 w 860"/>
                <a:gd name="T5" fmla="*/ 0 h 2502"/>
                <a:gd name="T6" fmla="*/ 620 w 860"/>
                <a:gd name="T7" fmla="*/ 0 h 2502"/>
                <a:gd name="T8" fmla="*/ 0 w 860"/>
                <a:gd name="T9" fmla="*/ 2445 h 2502"/>
              </a:gdLst>
              <a:ahLst/>
              <a:cxnLst>
                <a:cxn ang="0">
                  <a:pos x="T0" y="T1"/>
                </a:cxn>
                <a:cxn ang="0">
                  <a:pos x="T2" y="T3"/>
                </a:cxn>
                <a:cxn ang="0">
                  <a:pos x="T4" y="T5"/>
                </a:cxn>
                <a:cxn ang="0">
                  <a:pos x="T6" y="T7"/>
                </a:cxn>
                <a:cxn ang="0">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p:cNvSpPr>
            <a:spLocks/>
          </p:cNvSpPr>
          <p:nvPr/>
        </p:nvSpPr>
        <p:spPr bwMode="auto">
          <a:xfrm>
            <a:off x="203200" y="3771900"/>
            <a:ext cx="361950" cy="90488"/>
          </a:xfrm>
          <a:custGeom>
            <a:avLst/>
            <a:gdLst>
              <a:gd name="T0" fmla="*/ 228 w 228"/>
              <a:gd name="T1" fmla="*/ 57 h 57"/>
              <a:gd name="T2" fmla="*/ 0 w 228"/>
              <a:gd name="T3" fmla="*/ 0 h 57"/>
              <a:gd name="T4" fmla="*/ 222 w 228"/>
              <a:gd name="T5" fmla="*/ 54 h 57"/>
              <a:gd name="T6" fmla="*/ 228 w 228"/>
              <a:gd name="T7" fmla="*/ 57 h 57"/>
            </a:gdLst>
            <a:ahLst/>
            <a:cxnLst>
              <a:cxn ang="0">
                <a:pos x="T0" y="T1"/>
              </a:cxn>
              <a:cxn ang="0">
                <a:pos x="T2" y="T3"/>
              </a:cxn>
              <a:cxn ang="0">
                <a:pos x="T4" y="T5"/>
              </a:cxn>
              <a:cxn ang="0">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p:cNvSpPr>
            <a:spLocks/>
          </p:cNvSpPr>
          <p:nvPr/>
        </p:nvSpPr>
        <p:spPr bwMode="auto">
          <a:xfrm>
            <a:off x="560388" y="3867150"/>
            <a:ext cx="61912" cy="80963"/>
          </a:xfrm>
          <a:custGeom>
            <a:avLst/>
            <a:gdLst>
              <a:gd name="T0" fmla="*/ 0 w 39"/>
              <a:gd name="T1" fmla="*/ 0 h 51"/>
              <a:gd name="T2" fmla="*/ 39 w 39"/>
              <a:gd name="T3" fmla="*/ 51 h 51"/>
              <a:gd name="T4" fmla="*/ 3 w 39"/>
              <a:gd name="T5" fmla="*/ 0 h 51"/>
              <a:gd name="T6" fmla="*/ 0 w 39"/>
              <a:gd name="T7" fmla="*/ 0 h 51"/>
            </a:gdLst>
            <a:ahLst/>
            <a:cxnLst>
              <a:cxn ang="0">
                <a:pos x="T0" y="T1"/>
              </a:cxn>
              <a:cxn ang="0">
                <a:pos x="T2" y="T3"/>
              </a:cxn>
              <a:cxn ang="0">
                <a:pos x="T4" y="T5"/>
              </a:cxn>
              <a:cxn ang="0">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p:cNvSpPr>
            <a:spLocks noGrp="1"/>
          </p:cNvSpPr>
          <p:nvPr>
            <p:ph type="dt" sz="half" idx="10"/>
          </p:nvPr>
        </p:nvSpPr>
        <p:spPr>
          <a:xfrm>
            <a:off x="7326313" y="6116638"/>
            <a:ext cx="857250" cy="365125"/>
          </a:xfrm>
        </p:spPr>
        <p:txBody>
          <a:bodyPr/>
          <a:lstStyle>
            <a:lvl1pPr>
              <a:defRPr/>
            </a:lvl1pPr>
          </a:lstStyle>
          <a:p>
            <a:pPr>
              <a:defRPr/>
            </a:pPr>
            <a:fld id="{A3E7533B-A16C-4BCF-8093-4AC8228A438D}" type="datetime1">
              <a:rPr lang="en-US"/>
              <a:pPr>
                <a:defRPr/>
              </a:pPr>
              <a:t>8/23/2020</a:t>
            </a:fld>
            <a:endParaRPr lang="en-US" dirty="0"/>
          </a:p>
        </p:txBody>
      </p:sp>
      <p:sp>
        <p:nvSpPr>
          <p:cNvPr id="14" name="Footer Placeholder 4"/>
          <p:cNvSpPr>
            <a:spLocks noGrp="1"/>
          </p:cNvSpPr>
          <p:nvPr>
            <p:ph type="ftr" sz="quarter" idx="11"/>
          </p:nvPr>
        </p:nvSpPr>
        <p:spPr>
          <a:xfrm>
            <a:off x="3624263" y="6116638"/>
            <a:ext cx="3608387" cy="365125"/>
          </a:xfrm>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8275638" y="6116638"/>
            <a:ext cx="411162" cy="365125"/>
          </a:xfrm>
        </p:spPr>
        <p:txBody>
          <a:bodyPr/>
          <a:lstStyle>
            <a:lvl1pPr>
              <a:defRPr/>
            </a:lvl1pPr>
          </a:lstStyle>
          <a:p>
            <a:pPr>
              <a:defRPr/>
            </a:pPr>
            <a:fld id="{F7A4FB3C-F29C-4626-9F29-615F058FD1D0}" type="slidenum">
              <a:rPr lang="en-US"/>
              <a:pPr>
                <a:defRPr/>
              </a:pPr>
              <a:t>‹#›</a:t>
            </a:fld>
            <a:endParaRPr lang="en-US" dirty="0"/>
          </a:p>
        </p:txBody>
      </p:sp>
    </p:spTree>
    <p:extLst>
      <p:ext uri="{BB962C8B-B14F-4D97-AF65-F5344CB8AC3E}">
        <p14:creationId xmlns:p14="http://schemas.microsoft.com/office/powerpoint/2010/main" val="44966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74DE2B-7F91-41FE-BF54-6D9012D43BFF}"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BA4326-13FF-4559-9AEA-C13B55E80C2D}" type="slidenum">
              <a:rPr lang="en-US"/>
              <a:pPr>
                <a:defRPr/>
              </a:pPr>
              <a:t>‹#›</a:t>
            </a:fld>
            <a:endParaRPr lang="en-US" dirty="0"/>
          </a:p>
        </p:txBody>
      </p:sp>
    </p:spTree>
    <p:extLst>
      <p:ext uri="{BB962C8B-B14F-4D97-AF65-F5344CB8AC3E}">
        <p14:creationId xmlns:p14="http://schemas.microsoft.com/office/powerpoint/2010/main" val="272205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BF4B311-2DD6-4AEF-B5F9-066979141444}"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32B050-7D4A-4EE7-B67D-2EB5810100C1}" type="slidenum">
              <a:rPr lang="en-US"/>
              <a:pPr>
                <a:defRPr/>
              </a:pPr>
              <a:t>‹#›</a:t>
            </a:fld>
            <a:endParaRPr lang="en-US" dirty="0"/>
          </a:p>
        </p:txBody>
      </p:sp>
    </p:spTree>
    <p:extLst>
      <p:ext uri="{BB962C8B-B14F-4D97-AF65-F5344CB8AC3E}">
        <p14:creationId xmlns:p14="http://schemas.microsoft.com/office/powerpoint/2010/main" val="2995180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5"/>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2FBA9DDD-AF27-4812-8637-29FF8D9BD64D}" type="datetime1">
              <a:rPr lang="en-US"/>
              <a:pPr>
                <a:defRPr/>
              </a:pPr>
              <a:t>8/23/2020</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72DE116-4E52-48B0-AB3F-5AAF51886649}" type="slidenum">
              <a:rPr lang="en-US"/>
              <a:pPr>
                <a:defRPr/>
              </a:pPr>
              <a:t>‹#›</a:t>
            </a:fld>
            <a:endParaRPr lang="en-US" dirty="0"/>
          </a:p>
        </p:txBody>
      </p:sp>
    </p:spTree>
    <p:extLst>
      <p:ext uri="{BB962C8B-B14F-4D97-AF65-F5344CB8AC3E}">
        <p14:creationId xmlns:p14="http://schemas.microsoft.com/office/powerpoint/2010/main" val="363701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9C9E1C1-6046-42B7-B2CB-CA1CF5A8F464}"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DE58A1-14AD-4980-891A-92AF3338A906}" type="slidenum">
              <a:rPr lang="en-US"/>
              <a:pPr>
                <a:defRPr/>
              </a:pPr>
              <a:t>‹#›</a:t>
            </a:fld>
            <a:endParaRPr lang="en-US" dirty="0"/>
          </a:p>
        </p:txBody>
      </p:sp>
    </p:spTree>
    <p:extLst>
      <p:ext uri="{BB962C8B-B14F-4D97-AF65-F5344CB8AC3E}">
        <p14:creationId xmlns:p14="http://schemas.microsoft.com/office/powerpoint/2010/main" val="3626991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5"/>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A09627A8-A6BD-4271-B3D8-7FF4ADD3E0A8}" type="datetime1">
              <a:rPr lang="en-US"/>
              <a:pPr>
                <a:defRPr/>
              </a:pPr>
              <a:t>8/23/2020</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ECB2F499-8DA3-49BC-A732-D63DCE40C318}" type="slidenum">
              <a:rPr lang="en-US"/>
              <a:pPr>
                <a:defRPr/>
              </a:pPr>
              <a:t>‹#›</a:t>
            </a:fld>
            <a:endParaRPr lang="en-US" dirty="0"/>
          </a:p>
        </p:txBody>
      </p:sp>
    </p:spTree>
    <p:extLst>
      <p:ext uri="{BB962C8B-B14F-4D97-AF65-F5344CB8AC3E}">
        <p14:creationId xmlns:p14="http://schemas.microsoft.com/office/powerpoint/2010/main" val="469698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fld id="{53A906FF-F694-4F7C-B172-F2DDEA830CAA}" type="datetime1">
              <a:rPr lang="en-US"/>
              <a:pPr>
                <a:defRPr/>
              </a:pPr>
              <a:t>8/23/2020</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3B50790-C7A4-47D5-8EF8-72B0E2567AF3}" type="slidenum">
              <a:rPr lang="en-US"/>
              <a:pPr>
                <a:defRPr/>
              </a:pPr>
              <a:t>‹#›</a:t>
            </a:fld>
            <a:endParaRPr lang="en-US" dirty="0"/>
          </a:p>
        </p:txBody>
      </p:sp>
    </p:spTree>
    <p:extLst>
      <p:ext uri="{BB962C8B-B14F-4D97-AF65-F5344CB8AC3E}">
        <p14:creationId xmlns:p14="http://schemas.microsoft.com/office/powerpoint/2010/main" val="612570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ACA1EAD-C46C-4F0F-BE88-EA39B38681A1}"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7FDE9-72FF-42BD-8FA2-011AA679A63B}" type="slidenum">
              <a:rPr lang="en-US"/>
              <a:pPr>
                <a:defRPr/>
              </a:pPr>
              <a:t>‹#›</a:t>
            </a:fld>
            <a:endParaRPr lang="en-US" dirty="0"/>
          </a:p>
        </p:txBody>
      </p:sp>
    </p:spTree>
    <p:extLst>
      <p:ext uri="{BB962C8B-B14F-4D97-AF65-F5344CB8AC3E}">
        <p14:creationId xmlns:p14="http://schemas.microsoft.com/office/powerpoint/2010/main" val="956156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FAD423C-618B-4E2C-8B9A-0C2F156608AC}"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3EE7F7-1234-4A37-9AD3-71DC75306153}" type="slidenum">
              <a:rPr lang="en-US"/>
              <a:pPr>
                <a:defRPr/>
              </a:pPr>
              <a:t>‹#›</a:t>
            </a:fld>
            <a:endParaRPr lang="en-US" dirty="0"/>
          </a:p>
        </p:txBody>
      </p:sp>
    </p:spTree>
    <p:extLst>
      <p:ext uri="{BB962C8B-B14F-4D97-AF65-F5344CB8AC3E}">
        <p14:creationId xmlns:p14="http://schemas.microsoft.com/office/powerpoint/2010/main" val="279582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3775" y="6108700"/>
            <a:ext cx="857250" cy="365125"/>
          </a:xfrm>
        </p:spPr>
        <p:txBody>
          <a:bodyPr/>
          <a:lstStyle>
            <a:lvl1pPr>
              <a:defRPr/>
            </a:lvl1pPr>
          </a:lstStyle>
          <a:p>
            <a:pPr>
              <a:defRPr/>
            </a:pPr>
            <a:fld id="{E90C751B-4118-4A52-A02D-B5F77786E464}" type="datetime1">
              <a:rPr lang="en-US"/>
              <a:pPr>
                <a:defRPr/>
              </a:pPr>
              <a:t>8/23/2020</a:t>
            </a:fld>
            <a:endParaRPr lang="en-US" dirty="0"/>
          </a:p>
        </p:txBody>
      </p:sp>
      <p:sp>
        <p:nvSpPr>
          <p:cNvPr id="5" name="Footer Placeholder 4"/>
          <p:cNvSpPr>
            <a:spLocks noGrp="1"/>
          </p:cNvSpPr>
          <p:nvPr>
            <p:ph type="ftr" sz="quarter" idx="11"/>
          </p:nvPr>
        </p:nvSpPr>
        <p:spPr>
          <a:xfrm>
            <a:off x="1973263" y="6108700"/>
            <a:ext cx="5313362"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58175" y="6108700"/>
            <a:ext cx="428625" cy="365125"/>
          </a:xfrm>
        </p:spPr>
        <p:txBody>
          <a:bodyPr/>
          <a:lstStyle>
            <a:lvl1pPr>
              <a:defRPr/>
            </a:lvl1pPr>
          </a:lstStyle>
          <a:p>
            <a:pPr>
              <a:defRPr/>
            </a:pPr>
            <a:fld id="{DACA5C03-ACA8-4CD9-8F91-E81786FB67CB}" type="slidenum">
              <a:rPr lang="en-US"/>
              <a:pPr>
                <a:defRPr/>
              </a:pPr>
              <a:t>‹#›</a:t>
            </a:fld>
            <a:endParaRPr lang="en-US" dirty="0"/>
          </a:p>
        </p:txBody>
      </p:sp>
    </p:spTree>
    <p:extLst>
      <p:ext uri="{BB962C8B-B14F-4D97-AF65-F5344CB8AC3E}">
        <p14:creationId xmlns:p14="http://schemas.microsoft.com/office/powerpoint/2010/main" val="1792994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01CA8CF-6B95-4ABA-9AE9-D12727D3E5D3}"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E11A0D-F407-4015-A89D-E8AF7E57653D}" type="slidenum">
              <a:rPr lang="en-US"/>
              <a:pPr>
                <a:defRPr/>
              </a:pPr>
              <a:t>‹#›</a:t>
            </a:fld>
            <a:endParaRPr lang="en-US" dirty="0"/>
          </a:p>
        </p:txBody>
      </p:sp>
    </p:spTree>
    <p:extLst>
      <p:ext uri="{BB962C8B-B14F-4D97-AF65-F5344CB8AC3E}">
        <p14:creationId xmlns:p14="http://schemas.microsoft.com/office/powerpoint/2010/main" val="379619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417B68F-B314-4A00-A6A1-C9D6455A69A1}"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2D8400-F899-451E-B2EA-C7F909486890}" type="slidenum">
              <a:rPr lang="en-US"/>
              <a:pPr>
                <a:defRPr/>
              </a:pPr>
              <a:t>‹#›</a:t>
            </a:fld>
            <a:endParaRPr lang="en-US" dirty="0"/>
          </a:p>
        </p:txBody>
      </p:sp>
    </p:spTree>
    <p:extLst>
      <p:ext uri="{BB962C8B-B14F-4D97-AF65-F5344CB8AC3E}">
        <p14:creationId xmlns:p14="http://schemas.microsoft.com/office/powerpoint/2010/main" val="281338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3976D2D-1E2B-40C5-8FE7-14B7DB95B8B8}" type="datetime1">
              <a:rPr lang="en-US"/>
              <a:pPr>
                <a:defRPr/>
              </a:pPr>
              <a:t>8/23/2020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B70981-3049-4412-BB2E-85F25D011AEE}" type="slidenum">
              <a:rPr lang="en-US"/>
              <a:pPr>
                <a:defRPr/>
              </a:pPr>
              <a:t>‹#›</a:t>
            </a:fld>
            <a:endParaRPr lang="en-US" dirty="0"/>
          </a:p>
        </p:txBody>
      </p:sp>
    </p:spTree>
    <p:extLst>
      <p:ext uri="{BB962C8B-B14F-4D97-AF65-F5344CB8AC3E}">
        <p14:creationId xmlns:p14="http://schemas.microsoft.com/office/powerpoint/2010/main" val="409503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1EB22AA-BB2C-47D9-86C7-D31518426676}" type="datetime1">
              <a:rPr lang="en-US"/>
              <a:pPr>
                <a:defRPr/>
              </a:pPr>
              <a:t>8/23/2020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57BF63-E344-4C7F-B332-179C7A5AE488}" type="slidenum">
              <a:rPr lang="en-US"/>
              <a:pPr>
                <a:defRPr/>
              </a:pPr>
              <a:t>‹#›</a:t>
            </a:fld>
            <a:endParaRPr lang="en-US" dirty="0"/>
          </a:p>
        </p:txBody>
      </p:sp>
    </p:spTree>
    <p:extLst>
      <p:ext uri="{BB962C8B-B14F-4D97-AF65-F5344CB8AC3E}">
        <p14:creationId xmlns:p14="http://schemas.microsoft.com/office/powerpoint/2010/main" val="332556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B59C46-CE4B-4B5B-ACFE-E062AB6CDCDB}" type="datetime1">
              <a:rPr lang="en-US"/>
              <a:pPr>
                <a:defRPr/>
              </a:pPr>
              <a:t>8/23/2020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DAD5BF-7B5D-4DA8-BA38-BB009E8DFD6A}" type="slidenum">
              <a:rPr lang="en-US"/>
              <a:pPr>
                <a:defRPr/>
              </a:pPr>
              <a:t>‹#›</a:t>
            </a:fld>
            <a:endParaRPr lang="en-US" dirty="0"/>
          </a:p>
        </p:txBody>
      </p:sp>
    </p:spTree>
    <p:extLst>
      <p:ext uri="{BB962C8B-B14F-4D97-AF65-F5344CB8AC3E}">
        <p14:creationId xmlns:p14="http://schemas.microsoft.com/office/powerpoint/2010/main" val="226990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CD2B06D-1A00-49CB-9505-1DD57432BA17}"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C6B366-B035-4E1D-A502-E2EFA37D8D5B}" type="slidenum">
              <a:rPr lang="en-US"/>
              <a:pPr>
                <a:defRPr/>
              </a:pPr>
              <a:t>‹#›</a:t>
            </a:fld>
            <a:endParaRPr lang="en-US" dirty="0"/>
          </a:p>
        </p:txBody>
      </p:sp>
    </p:spTree>
    <p:extLst>
      <p:ext uri="{BB962C8B-B14F-4D97-AF65-F5344CB8AC3E}">
        <p14:creationId xmlns:p14="http://schemas.microsoft.com/office/powerpoint/2010/main" val="288794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E98954-76BD-4D67-90A4-2AE301140FB9}"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098907-53F4-4AF3-8291-8166D7F6465C}" type="slidenum">
              <a:rPr lang="en-US"/>
              <a:pPr>
                <a:defRPr/>
              </a:pPr>
              <a:t>‹#›</a:t>
            </a:fld>
            <a:endParaRPr lang="en-US" dirty="0"/>
          </a:p>
        </p:txBody>
      </p:sp>
    </p:spTree>
    <p:extLst>
      <p:ext uri="{BB962C8B-B14F-4D97-AF65-F5344CB8AC3E}">
        <p14:creationId xmlns:p14="http://schemas.microsoft.com/office/powerpoint/2010/main" val="304636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0" y="0"/>
            <a:ext cx="2132013" cy="6858000"/>
            <a:chOff x="0" y="0"/>
            <a:chExt cx="2132013" cy="6858001"/>
          </a:xfrm>
        </p:grpSpPr>
        <p:sp>
          <p:nvSpPr>
            <p:cNvPr id="1032" name="Freeform 6"/>
            <p:cNvSpPr>
              <a:spLocks/>
            </p:cNvSpPr>
            <p:nvPr/>
          </p:nvSpPr>
          <p:spPr bwMode="auto">
            <a:xfrm>
              <a:off x="0" y="0"/>
              <a:ext cx="1073150" cy="5291138"/>
            </a:xfrm>
            <a:custGeom>
              <a:avLst/>
              <a:gdLst>
                <a:gd name="T0" fmla="*/ 0 w 676"/>
                <a:gd name="T1" fmla="*/ 3132 h 3333"/>
                <a:gd name="T2" fmla="*/ 0 w 676"/>
                <a:gd name="T3" fmla="*/ 3312 h 3333"/>
                <a:gd name="T4" fmla="*/ 126 w 676"/>
                <a:gd name="T5" fmla="*/ 3333 h 3333"/>
                <a:gd name="T6" fmla="*/ 676 w 676"/>
                <a:gd name="T7" fmla="*/ 0 h 3333"/>
                <a:gd name="T8" fmla="*/ 514 w 676"/>
                <a:gd name="T9" fmla="*/ 0 h 3333"/>
                <a:gd name="T10" fmla="*/ 0 w 676"/>
                <a:gd name="T11" fmla="*/ 3132 h 3333"/>
              </a:gdLst>
              <a:ahLst/>
              <a:cxnLst>
                <a:cxn ang="0">
                  <a:pos x="T0" y="T1"/>
                </a:cxn>
                <a:cxn ang="0">
                  <a:pos x="T2" y="T3"/>
                </a:cxn>
                <a:cxn ang="0">
                  <a:pos x="T4" y="T5"/>
                </a:cxn>
                <a:cxn ang="0">
                  <a:pos x="T6" y="T7"/>
                </a:cxn>
                <a:cxn ang="0">
                  <a:pos x="T8" y="T9"/>
                </a:cxn>
                <a:cxn ang="0">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fontAlgn="auto">
              <a:spcBef>
                <a:spcPts val="0"/>
              </a:spcBef>
              <a:spcAft>
                <a:spcPts val="0"/>
              </a:spcAft>
              <a:defRPr sz="1000" b="0" i="0" smtClean="0">
                <a:solidFill>
                  <a:schemeClr val="tx1"/>
                </a:solidFill>
                <a:effectLst/>
                <a:latin typeface="+mn-lt"/>
                <a:cs typeface="+mn-cs"/>
              </a:defRPr>
            </a:lvl1pPr>
          </a:lstStyle>
          <a:p>
            <a:pPr>
              <a:defRPr/>
            </a:pPr>
            <a:fld id="{10AD043B-821B-4FB6-9484-738D64EAF7B4}" type="datetime1">
              <a:rPr lang="en-US"/>
              <a:pPr>
                <a:defRPr/>
              </a:pPr>
              <a:t>8/23/2020</a:t>
            </a:fld>
            <a:endParaRPr lang="en-US" dirty="0"/>
          </a:p>
        </p:txBody>
      </p:sp>
      <p:sp>
        <p:nvSpPr>
          <p:cNvPr id="5" name="Footer Placeholder 4"/>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fontAlgn="auto">
              <a:spcBef>
                <a:spcPts val="0"/>
              </a:spcBef>
              <a:spcAft>
                <a:spcPts val="0"/>
              </a:spcAft>
              <a:defRPr sz="1000" b="0" i="0" dirty="0">
                <a:solidFill>
                  <a:schemeClr val="tx1"/>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fontAlgn="auto">
              <a:spcBef>
                <a:spcPts val="0"/>
              </a:spcBef>
              <a:spcAft>
                <a:spcPts val="0"/>
              </a:spcAft>
              <a:defRPr sz="1000" b="0" i="0" smtClean="0">
                <a:solidFill>
                  <a:schemeClr val="tx1"/>
                </a:solidFill>
                <a:effectLst/>
                <a:latin typeface="+mn-lt"/>
                <a:cs typeface="+mn-cs"/>
              </a:defRPr>
            </a:lvl1pPr>
          </a:lstStyle>
          <a:p>
            <a:pPr>
              <a:defRPr/>
            </a:pPr>
            <a:fld id="{8072C7FB-A5CA-4DB7-B7C7-45AA4621E78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9" r:id="rId12"/>
    <p:sldLayoutId id="2147483753" r:id="rId13"/>
    <p:sldLayoutId id="2147483760" r:id="rId14"/>
    <p:sldLayoutId id="2147483754" r:id="rId15"/>
    <p:sldLayoutId id="2147483755" r:id="rId16"/>
    <p:sldLayoutId id="2147483756" r:id="rId17"/>
  </p:sldLayoutIdLst>
  <p:hf hdr="0" ftr="0" dt="0"/>
  <p:txStyles>
    <p:title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itchFamily="34" charset="0"/>
        </a:defRPr>
      </a:lvl2pPr>
      <a:lvl3pPr algn="ctr" defTabSz="457200" rtl="0" fontAlgn="base">
        <a:spcBef>
          <a:spcPct val="0"/>
        </a:spcBef>
        <a:spcAft>
          <a:spcPct val="0"/>
        </a:spcAft>
        <a:defRPr sz="4000">
          <a:solidFill>
            <a:schemeClr val="tx1"/>
          </a:solidFill>
          <a:latin typeface="Corbel" pitchFamily="34" charset="0"/>
        </a:defRPr>
      </a:lvl3pPr>
      <a:lvl4pPr algn="ctr" defTabSz="457200" rtl="0" fontAlgn="base">
        <a:spcBef>
          <a:spcPct val="0"/>
        </a:spcBef>
        <a:spcAft>
          <a:spcPct val="0"/>
        </a:spcAft>
        <a:defRPr sz="4000">
          <a:solidFill>
            <a:schemeClr val="tx1"/>
          </a:solidFill>
          <a:latin typeface="Corbel" pitchFamily="34" charset="0"/>
        </a:defRPr>
      </a:lvl4pPr>
      <a:lvl5pPr algn="ctr" defTabSz="457200" rtl="0" fontAlgn="base">
        <a:spcBef>
          <a:spcPct val="0"/>
        </a:spcBef>
        <a:spcAft>
          <a:spcPct val="0"/>
        </a:spcAft>
        <a:defRPr sz="4000">
          <a:solidFill>
            <a:schemeClr val="tx1"/>
          </a:solidFill>
          <a:latin typeface="Corbe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rgbClr val="8D1515"/>
        </a:buClr>
        <a:buSzPct val="145000"/>
        <a:buFont typeface="Arial" charset="0"/>
        <a:buChar char="•"/>
        <a:defRPr sz="2400" kern="1200">
          <a:solidFill>
            <a:schemeClr val="tx1"/>
          </a:solidFill>
          <a:latin typeface="+mn-lt"/>
          <a:ea typeface="+mn-ea"/>
          <a:cs typeface="+mn-cs"/>
        </a:defRPr>
      </a:lvl1pPr>
      <a:lvl2pPr marL="742950" indent="-285750" algn="l" defTabSz="457200" rtl="0" fontAlgn="base">
        <a:spcBef>
          <a:spcPct val="20000"/>
        </a:spcBef>
        <a:spcAft>
          <a:spcPts val="600"/>
        </a:spcAft>
        <a:buClr>
          <a:srgbClr val="8D1515"/>
        </a:buClr>
        <a:buSzPct val="145000"/>
        <a:buFont typeface="Arial" charset="0"/>
        <a:buChar char="•"/>
        <a:defRPr sz="2000" kern="1200">
          <a:solidFill>
            <a:schemeClr val="tx1"/>
          </a:solidFill>
          <a:latin typeface="+mn-lt"/>
          <a:ea typeface="+mn-ea"/>
          <a:cs typeface="+mn-cs"/>
        </a:defRPr>
      </a:lvl2pPr>
      <a:lvl3pPr marL="1200150" indent="-285750" algn="l" defTabSz="457200" rtl="0" fontAlgn="base">
        <a:spcBef>
          <a:spcPct val="20000"/>
        </a:spcBef>
        <a:spcAft>
          <a:spcPts val="600"/>
        </a:spcAft>
        <a:buClr>
          <a:srgbClr val="8D1515"/>
        </a:buClr>
        <a:buSzPct val="145000"/>
        <a:buFont typeface="Arial" charset="0"/>
        <a:buChar char="•"/>
        <a:defRPr kern="1200">
          <a:solidFill>
            <a:schemeClr val="tx1"/>
          </a:solidFill>
          <a:latin typeface="+mn-lt"/>
          <a:ea typeface="+mn-ea"/>
          <a:cs typeface="+mn-cs"/>
        </a:defRPr>
      </a:lvl3pPr>
      <a:lvl4pPr marL="1543050" indent="-171450" algn="l" defTabSz="457200" rtl="0" fontAlgn="base">
        <a:spcBef>
          <a:spcPct val="20000"/>
        </a:spcBef>
        <a:spcAft>
          <a:spcPts val="600"/>
        </a:spcAft>
        <a:buClr>
          <a:srgbClr val="8D1515"/>
        </a:buClr>
        <a:buSzPct val="145000"/>
        <a:buFont typeface="Arial" charset="0"/>
        <a:buChar char="•"/>
        <a:defRPr sz="1600" kern="1200">
          <a:solidFill>
            <a:schemeClr val="tx1"/>
          </a:solidFill>
          <a:latin typeface="+mn-lt"/>
          <a:ea typeface="+mn-ea"/>
          <a:cs typeface="+mn-cs"/>
        </a:defRPr>
      </a:lvl4pPr>
      <a:lvl5pPr marL="2000250" indent="-171450" algn="l" defTabSz="457200" rtl="0" fontAlgn="base">
        <a:spcBef>
          <a:spcPct val="20000"/>
        </a:spcBef>
        <a:spcAft>
          <a:spcPts val="600"/>
        </a:spcAft>
        <a:buClr>
          <a:srgbClr val="8D1515"/>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setma.com/Letters/Response-to-Tolbert-and-Comment-About-SETMA-by-Richard-Cohen-PhD"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etma.com/Presentations/The-Fifth-Discipline-and-Electronic-Patient-Record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866775" y="2052638"/>
            <a:ext cx="7232650" cy="1928812"/>
          </a:xfrm>
        </p:spPr>
        <p:txBody>
          <a:bodyPr/>
          <a:lstStyle/>
          <a:p>
            <a:r>
              <a:rPr lang="en-US" altLang="en-US" sz="4400">
                <a:ln>
                  <a:noFill/>
                </a:ln>
              </a:rPr>
              <a:t>SETMA Provider Training</a:t>
            </a:r>
            <a:br>
              <a:rPr lang="en-US" altLang="en-US" sz="4400">
                <a:ln>
                  <a:noFill/>
                </a:ln>
              </a:rPr>
            </a:br>
            <a:r>
              <a:rPr lang="en-US" altLang="en-US" sz="4400">
                <a:ln>
                  <a:noFill/>
                </a:ln>
              </a:rPr>
              <a:t>February 18, 2014</a:t>
            </a:r>
          </a:p>
        </p:txBody>
      </p:sp>
      <p:sp>
        <p:nvSpPr>
          <p:cNvPr id="3" name="Subtitle 2"/>
          <p:cNvSpPr>
            <a:spLocks noGrp="1"/>
          </p:cNvSpPr>
          <p:nvPr>
            <p:ph type="subTitle" idx="1"/>
          </p:nvPr>
        </p:nvSpPr>
        <p:spPr>
          <a:xfrm>
            <a:off x="866775" y="3814763"/>
            <a:ext cx="7327900" cy="2220912"/>
          </a:xfrm>
        </p:spPr>
        <p:txBody>
          <a:bodyPr rtlCol="0">
            <a:noAutofit/>
          </a:bodyPr>
          <a:lstStyle/>
          <a:p>
            <a:pPr fontAlgn="auto">
              <a:buClr>
                <a:schemeClr val="accent1">
                  <a:lumMod val="75000"/>
                </a:schemeClr>
              </a:buClr>
              <a:buFont typeface="Arial"/>
              <a:buNone/>
              <a:defRPr/>
            </a:pPr>
            <a:endParaRPr lang="en-US" sz="1600" dirty="0"/>
          </a:p>
          <a:p>
            <a:pPr fontAlgn="auto">
              <a:buClr>
                <a:schemeClr val="accent1">
                  <a:lumMod val="75000"/>
                </a:schemeClr>
              </a:buClr>
              <a:buFont typeface="Arial"/>
              <a:buNone/>
              <a:defRPr/>
            </a:pPr>
            <a:r>
              <a:rPr lang="en-US" sz="1600" dirty="0"/>
              <a:t>Institute for Healthcare Improvement</a:t>
            </a:r>
          </a:p>
          <a:p>
            <a:pPr fontAlgn="auto">
              <a:buClr>
                <a:schemeClr val="accent1">
                  <a:lumMod val="75000"/>
                </a:schemeClr>
              </a:buClr>
              <a:buFont typeface="Arial"/>
              <a:buNone/>
              <a:defRPr/>
            </a:pPr>
            <a:r>
              <a:rPr lang="en-US" sz="1600" dirty="0"/>
              <a:t>High-Impact Leadership</a:t>
            </a:r>
          </a:p>
          <a:p>
            <a:pPr fontAlgn="auto">
              <a:buClr>
                <a:schemeClr val="accent1">
                  <a:lumMod val="75000"/>
                </a:schemeClr>
              </a:buClr>
              <a:buFont typeface="Arial"/>
              <a:buNone/>
              <a:defRPr/>
            </a:pPr>
            <a:r>
              <a:rPr lang="en-US" sz="1600" dirty="0"/>
              <a:t>Improve Care, Improve the Health of Populations and Reduce Cost</a:t>
            </a:r>
          </a:p>
          <a:p>
            <a:pPr fontAlgn="auto">
              <a:buClr>
                <a:schemeClr val="accent1">
                  <a:lumMod val="75000"/>
                </a:schemeClr>
              </a:buClr>
              <a:buFont typeface="Arial"/>
              <a:buNone/>
              <a:defRPr/>
            </a:pPr>
            <a:r>
              <a:rPr lang="en-US" sz="1600" dirty="0"/>
              <a:t>2013</a:t>
            </a:r>
          </a:p>
          <a:p>
            <a:pPr fontAlgn="auto">
              <a:buClr>
                <a:schemeClr val="accent1">
                  <a:lumMod val="75000"/>
                </a:schemeClr>
              </a:buClr>
              <a:buFont typeface="Arial"/>
              <a:buNone/>
              <a:defRPr/>
            </a:pPr>
            <a:endParaRPr lang="en-US" sz="1050" dirty="0"/>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8397EEDA-D5C8-4DFA-BA70-365658A40672}" type="slidenum">
              <a:rPr lang="en-US" altLang="en-US"/>
              <a:pPr fontAlgn="base">
                <a:spcBef>
                  <a:spcPct val="0"/>
                </a:spcBef>
                <a:spcAft>
                  <a:spcPct val="0"/>
                </a:spcAft>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15363" name="Content Placeholder 2"/>
          <p:cNvSpPr>
            <a:spLocks noGrp="1"/>
          </p:cNvSpPr>
          <p:nvPr>
            <p:ph idx="1"/>
          </p:nvPr>
        </p:nvSpPr>
        <p:spPr>
          <a:xfrm>
            <a:off x="982663" y="2667000"/>
            <a:ext cx="7704137" cy="3332163"/>
          </a:xfrm>
        </p:spPr>
        <p:txBody>
          <a:bodyPr/>
          <a:lstStyle/>
          <a:p>
            <a:pPr marL="0" indent="0">
              <a:buFont typeface="Arial" charset="0"/>
              <a:buNone/>
            </a:pPr>
            <a:r>
              <a:rPr lang="en-US" altLang="en-US" b="1"/>
              <a:t>Systems Thinking</a:t>
            </a:r>
          </a:p>
          <a:p>
            <a:pPr marL="0" indent="0">
              <a:buFont typeface="Arial" charset="0"/>
              <a:buNone/>
            </a:pPr>
            <a:r>
              <a:rPr lang="en-US" altLang="en-US"/>
              <a:t>Endeavors bound by invisible fabrics of interrelated actions, which often take years to fully play out their effects on each other.  Systems thinking: a conceptual framework, a body of knowledge and tools that has been developed over the past fifty years, to make the full patterns clearer, and to help us see how to change them effectively.  (pp. 6-7)</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1193B43C-1CC3-4299-AA60-194644F866BC}" type="slidenum">
              <a:rPr lang="en-US" altLang="en-US"/>
              <a:pPr fontAlgn="base">
                <a:spcBef>
                  <a:spcPct val="0"/>
                </a:spcBef>
                <a:spcAft>
                  <a:spcPct val="0"/>
                </a:spcAft>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b="1" dirty="0"/>
              <a:t>Personal Mastery </a:t>
            </a:r>
          </a:p>
          <a:p>
            <a:pPr marL="0" indent="0" fontAlgn="auto">
              <a:buClr>
                <a:schemeClr val="accent1">
                  <a:lumMod val="75000"/>
                </a:schemeClr>
              </a:buClr>
              <a:buFont typeface="Arial"/>
              <a:buNone/>
              <a:defRPr/>
            </a:pPr>
            <a:r>
              <a:rPr lang="en-US" dirty="0"/>
              <a:t>The discipline of continually clarifying and deepening our personal vision, of focusing our energies, of developing patience, and of seeing reality objectively – the learning organization’s spiritual foundation. (pp. 7-8)</a:t>
            </a:r>
          </a:p>
          <a:p>
            <a:pPr fontAlgn="auto">
              <a:buClr>
                <a:schemeClr val="accent1">
                  <a:lumMod val="75000"/>
                </a:schemeClr>
              </a:buClr>
              <a:buFont typeface="Arial"/>
              <a:buChar char="•"/>
              <a:defRPr/>
            </a:pPr>
            <a:endParaRPr lang="en-US" dirty="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886FF1F-1B48-4374-8CC2-A60A75B96E98}" type="slidenum">
              <a:rPr lang="en-US" altLang="en-US"/>
              <a:pPr fontAlgn="base">
                <a:spcBef>
                  <a:spcPct val="0"/>
                </a:spcBef>
                <a:spcAft>
                  <a:spcPct val="0"/>
                </a:spcAft>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marL="0" indent="0" fontAlgn="auto">
              <a:buClr>
                <a:schemeClr val="accent1">
                  <a:lumMod val="75000"/>
                </a:schemeClr>
              </a:buClr>
              <a:buFont typeface="Arial"/>
              <a:buNone/>
              <a:defRPr/>
            </a:pPr>
            <a:r>
              <a:rPr lang="en-US" b="1" dirty="0"/>
              <a:t>Mental Models</a:t>
            </a:r>
          </a:p>
          <a:p>
            <a:pPr marL="0" indent="0" fontAlgn="auto">
              <a:buClr>
                <a:schemeClr val="accent1">
                  <a:lumMod val="75000"/>
                </a:schemeClr>
              </a:buClr>
              <a:buFont typeface="Arial"/>
              <a:buNone/>
              <a:defRPr/>
            </a:pPr>
            <a:r>
              <a:rPr lang="en-US" dirty="0"/>
              <a:t>Deeply ingrained assumptions, generalizations, or even pictures or images that influence how we understand the world and how we take action.  (This) starts with turning the mirror inward; learning to unearth our internal pictures of the world, to bring them to the surface and hold them rigorously to scrutiny.  It also includes the ability to carry on ‘learningful’ conversations that balance inquiry and advocacy, where people expose their own thinking effectively and make that thinking open to the influence of others. (pp. 8-9)</a:t>
            </a:r>
          </a:p>
          <a:p>
            <a:pPr fontAlgn="auto">
              <a:buClr>
                <a:schemeClr val="accent1">
                  <a:lumMod val="75000"/>
                </a:schemeClr>
              </a:buClr>
              <a:buFont typeface="Arial"/>
              <a:buChar char="•"/>
              <a:defRPr/>
            </a:pPr>
            <a:endParaRPr lang="en-US" dirty="0"/>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F2A7B00-1C88-4D76-AAB6-5CD3B8FA97DD}" type="slidenum">
              <a:rPr lang="en-US" altLang="en-US"/>
              <a:pPr fontAlgn="base">
                <a:spcBef>
                  <a:spcPct val="0"/>
                </a:spcBef>
                <a:spcAft>
                  <a:spcPct val="0"/>
                </a:spcAft>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Building Shared Vision </a:t>
            </a:r>
          </a:p>
          <a:p>
            <a:pPr marL="0" indent="0" fontAlgn="auto">
              <a:buClr>
                <a:schemeClr val="accent1">
                  <a:lumMod val="75000"/>
                </a:schemeClr>
              </a:buClr>
              <a:buFont typeface="Arial"/>
              <a:buNone/>
              <a:defRPr/>
            </a:pPr>
            <a:r>
              <a:rPr lang="en-US" dirty="0"/>
              <a:t>When there is a genuine vision (as opposed to the all-too-familiar ‘vision statement’), people excel and learn, not because they are told to, but because they want to…Given a choice most people opt for pursuing a lofty goal, not only in times of crisis but at all times.  What has been lacking is a discipline for translating individual vision into shared vision – not a ‘cookbook’ but a set of principles and guiding practices.  The practice of shared vision involves the skills of unearthing shared ‘pictures of the future’ that foster genuine commitment and enrollment rather than compliance. (p. 9)</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B192253-74F7-4254-9B51-0009E9C0E78D}" type="slidenum">
              <a:rPr lang="en-US" altLang="en-US"/>
              <a:pPr fontAlgn="base">
                <a:spcBef>
                  <a:spcPct val="0"/>
                </a:spcBef>
                <a:spcAft>
                  <a:spcPct val="0"/>
                </a:spcAft>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marL="0" indent="0" fontAlgn="auto">
              <a:buClr>
                <a:schemeClr val="accent1">
                  <a:lumMod val="75000"/>
                </a:schemeClr>
              </a:buClr>
              <a:buFont typeface="Arial"/>
              <a:buNone/>
              <a:defRPr/>
            </a:pPr>
            <a:r>
              <a:rPr lang="en-US" b="1" dirty="0"/>
              <a:t>Team Learning</a:t>
            </a:r>
          </a:p>
          <a:p>
            <a:pPr marL="0" indent="0" fontAlgn="auto">
              <a:buClr>
                <a:schemeClr val="accent1">
                  <a:lumMod val="75000"/>
                </a:schemeClr>
              </a:buClr>
              <a:buFont typeface="Arial"/>
              <a:buNone/>
              <a:defRPr/>
            </a:pPr>
            <a:r>
              <a:rPr lang="en-US" dirty="0"/>
              <a:t>How can a team of committed managers with individual IQs above 120 have a collective IQ of 63?  The discipline of team learning starts with ‘dialogue,’ the capacity of members of a team to suspend assumptions and enter into a genuine ‘thinking together.’  The discipline of dialogue also involves learning how to recognize the patterns of interaction in teams that undermine learning.  The patterns of defensiveness are often deeply engrained in how a team operates.</a:t>
            </a:r>
          </a:p>
          <a:p>
            <a:pPr fontAlgn="auto">
              <a:buClr>
                <a:schemeClr val="accent1">
                  <a:lumMod val="75000"/>
                </a:schemeClr>
              </a:buClr>
              <a:buFont typeface="Arial"/>
              <a:buChar char="•"/>
              <a:defRPr/>
            </a:pPr>
            <a:endParaRPr lang="en-US" dirty="0"/>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924BDCD-D324-46E9-9C7F-BB595179F502}" type="slidenum">
              <a:rPr lang="en-US" altLang="en-US"/>
              <a:pPr fontAlgn="base">
                <a:spcBef>
                  <a:spcPct val="0"/>
                </a:spcBef>
                <a:spcAft>
                  <a:spcPct val="0"/>
                </a:spcAft>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marL="0" indent="0" fontAlgn="auto">
              <a:buClr>
                <a:schemeClr val="accent1">
                  <a:lumMod val="75000"/>
                </a:schemeClr>
              </a:buClr>
              <a:buFont typeface="Arial"/>
              <a:buNone/>
              <a:defRPr/>
            </a:pPr>
            <a:r>
              <a:rPr lang="en-US" b="1" dirty="0"/>
              <a:t>System Thinking – The Fifth Discipline</a:t>
            </a:r>
          </a:p>
          <a:p>
            <a:pPr fontAlgn="auto">
              <a:buClr>
                <a:schemeClr val="accent1">
                  <a:lumMod val="75000"/>
                </a:schemeClr>
              </a:buClr>
              <a:buFont typeface="Arial"/>
              <a:buChar char="•"/>
              <a:defRPr/>
            </a:pPr>
            <a:r>
              <a:rPr lang="en-US" dirty="0"/>
              <a:t>It integrates the disciplines, fusing them into a coherent body of theory and practice.</a:t>
            </a:r>
          </a:p>
          <a:p>
            <a:pPr fontAlgn="auto">
              <a:buClr>
                <a:schemeClr val="accent1">
                  <a:lumMod val="75000"/>
                </a:schemeClr>
              </a:buClr>
              <a:buFont typeface="Arial"/>
              <a:buChar char="•"/>
              <a:defRPr/>
            </a:pPr>
            <a:r>
              <a:rPr lang="en-US" dirty="0"/>
              <a:t>Vision without systems thinking ends up painting lovely pictures of the future with no deep understanding of the forces that must be mastered to move from here to there.</a:t>
            </a:r>
          </a:p>
          <a:p>
            <a:pPr fontAlgn="auto">
              <a:buClr>
                <a:schemeClr val="accent1">
                  <a:lumMod val="75000"/>
                </a:schemeClr>
              </a:buClr>
              <a:buFont typeface="Arial"/>
              <a:buChar char="•"/>
              <a:defRPr/>
            </a:pPr>
            <a:r>
              <a:rPr lang="en-US" dirty="0"/>
              <a:t>Systems thinking makes understandable the subtlest aspect of the learning organization – the new way individuals perceive themselves and their world. (p. 12)</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47BD6B4-3CD1-489D-A761-37333A8407B9}" type="slidenum">
              <a:rPr lang="en-US" altLang="en-US"/>
              <a:pPr fontAlgn="base">
                <a:spcBef>
                  <a:spcPct val="0"/>
                </a:spcBef>
                <a:spcAft>
                  <a:spcPct val="0"/>
                </a:spcAft>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marL="0" indent="0" fontAlgn="auto">
              <a:buClr>
                <a:schemeClr val="accent1">
                  <a:lumMod val="75000"/>
                </a:schemeClr>
              </a:buClr>
              <a:buFont typeface="Arial"/>
              <a:buNone/>
              <a:defRPr/>
            </a:pPr>
            <a:r>
              <a:rPr lang="en-US" b="1" dirty="0"/>
              <a:t>At the heart of the learning organization is a shift of mind:</a:t>
            </a:r>
          </a:p>
          <a:p>
            <a:pPr marL="457200" indent="-457200" fontAlgn="auto">
              <a:buClr>
                <a:schemeClr val="accent1">
                  <a:lumMod val="75000"/>
                </a:schemeClr>
              </a:buClr>
              <a:buFont typeface="+mj-lt"/>
              <a:buAutoNum type="arabicPeriod"/>
              <a:defRPr/>
            </a:pPr>
            <a:r>
              <a:rPr lang="en-US" dirty="0"/>
              <a:t>From seeing ourselves as separate from the world to connected to the world</a:t>
            </a:r>
          </a:p>
          <a:p>
            <a:pPr marL="457200" indent="-457200" fontAlgn="auto">
              <a:buClr>
                <a:schemeClr val="accent1">
                  <a:lumMod val="75000"/>
                </a:schemeClr>
              </a:buClr>
              <a:buFont typeface="+mj-lt"/>
              <a:buAutoNum type="arabicPeriod"/>
              <a:defRPr/>
            </a:pPr>
            <a:r>
              <a:rPr lang="en-US" dirty="0"/>
              <a:t>From seeing problems as caused by someone or something ‘out there’ to seeing how our own actions create the problems we experience.</a:t>
            </a:r>
          </a:p>
          <a:p>
            <a:pPr marL="457200" indent="-457200" fontAlgn="auto">
              <a:buClr>
                <a:schemeClr val="accent1">
                  <a:lumMod val="75000"/>
                </a:schemeClr>
              </a:buClr>
              <a:buFont typeface="+mj-lt"/>
              <a:buAutoNum type="arabicPeriod"/>
              <a:defRPr/>
            </a:pPr>
            <a:r>
              <a:rPr lang="en-US" dirty="0"/>
              <a:t>Where people are continually discovering how they create their reality.  And how they can change it. (pp.12-13)</a:t>
            </a:r>
          </a:p>
          <a:p>
            <a:pPr fontAlgn="auto">
              <a:buClr>
                <a:schemeClr val="accent1">
                  <a:lumMod val="75000"/>
                </a:schemeClr>
              </a:buClr>
              <a:buFont typeface="Arial"/>
              <a:buChar char="•"/>
              <a:defRPr/>
            </a:pPr>
            <a:endParaRPr lang="en-US" dirty="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8CC2881-0DE5-4410-98D1-8BDECD2E6D7E}" type="slidenum">
              <a:rPr lang="en-US" altLang="en-US"/>
              <a:pPr fontAlgn="base">
                <a:spcBef>
                  <a:spcPct val="0"/>
                </a:spcBef>
                <a:spcAft>
                  <a:spcPct val="0"/>
                </a:spcAft>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b="1" i="1" dirty="0"/>
              <a:t>METANOIA</a:t>
            </a:r>
            <a:r>
              <a:rPr lang="en-US" b="1" dirty="0"/>
              <a:t> – A Shift of Mind</a:t>
            </a:r>
          </a:p>
          <a:p>
            <a:pPr marL="0" indent="0" fontAlgn="auto">
              <a:buClr>
                <a:schemeClr val="accent1">
                  <a:lumMod val="75000"/>
                </a:schemeClr>
              </a:buClr>
              <a:buFont typeface="Arial"/>
              <a:buNone/>
              <a:defRPr/>
            </a:pPr>
            <a:r>
              <a:rPr lang="en-US" dirty="0"/>
              <a:t>The most accurate word in Western culture to describe what happens in a learning organization is one that hasn’t had much currency for the past several hundred years…The word is ‘metanoia’ and it means s shift of mind…</a:t>
            </a:r>
          </a:p>
          <a:p>
            <a:pPr fontAlgn="auto">
              <a:buClr>
                <a:schemeClr val="accent1">
                  <a:lumMod val="75000"/>
                </a:schemeClr>
              </a:buClr>
              <a:buFont typeface="Arial"/>
              <a:buChar char="•"/>
              <a:defRPr/>
            </a:pPr>
            <a:endParaRPr lang="en-US" dirty="0"/>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1AB6D7B-45E3-40FA-82A1-174F6BD37ABA}" type="slidenum">
              <a:rPr lang="en-US" altLang="en-US"/>
              <a:pPr fontAlgn="base">
                <a:spcBef>
                  <a:spcPct val="0"/>
                </a:spcBef>
                <a:spcAft>
                  <a:spcPct val="0"/>
                </a:spcAft>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dirty="0"/>
              <a:t>To grasp the meaning of ‘metanoia’ is to grasp the deeper meaning of ‘learning,’ for learning also involves a fundamental shift or movement of mind…Learning has come to be synonymous with ‘taking in information. ’… Yet, taking in information is only distantly related to real learning.  (p. 13)</a:t>
            </a:r>
          </a:p>
          <a:p>
            <a:pPr fontAlgn="auto">
              <a:buClr>
                <a:schemeClr val="accent1">
                  <a:lumMod val="75000"/>
                </a:schemeClr>
              </a:buClr>
              <a:buFont typeface="Arial"/>
              <a:buChar char="•"/>
              <a:defRPr/>
            </a:pPr>
            <a:endParaRPr lang="en-US" dirty="0"/>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5BB41F1-7924-418E-AA1B-222F78304577}" type="slidenum">
              <a:rPr lang="en-US" altLang="en-US"/>
              <a:pPr fontAlgn="base">
                <a:spcBef>
                  <a:spcPct val="0"/>
                </a:spcBef>
                <a:spcAft>
                  <a:spcPct val="0"/>
                </a:spcAft>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b="1" dirty="0"/>
              <a:t>This then is the basic meaning of a learning organization…continually </a:t>
            </a:r>
            <a:r>
              <a:rPr lang="en-US" dirty="0"/>
              <a:t>expanding its capacity to create its future.  For such an organization, it is not enough merely to survive.  ‘Survival learning’ or what is more often termed ‘adaptive learning’ is important – indeed it is necessary.  But for a learning organization, ‘adaptive learning’ must be joined by </a:t>
            </a:r>
            <a:r>
              <a:rPr lang="en-US" b="1" dirty="0"/>
              <a:t>‘generative learning,’ learning that enhances our capacity to create.  </a:t>
            </a:r>
            <a:r>
              <a:rPr lang="en-US" dirty="0"/>
              <a:t>(p. 14)</a:t>
            </a:r>
          </a:p>
          <a:p>
            <a:pPr fontAlgn="auto">
              <a:buClr>
                <a:schemeClr val="accent1">
                  <a:lumMod val="75000"/>
                </a:schemeClr>
              </a:buClr>
              <a:buFont typeface="Arial"/>
              <a:buChar char="•"/>
              <a:defRPr/>
            </a:pPr>
            <a:endParaRPr lang="en-US" dirty="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8DFC2624-065B-45E4-8862-F6ED606E2C7D}" type="slidenum">
              <a:rPr lang="en-US" altLang="en-US"/>
              <a:pPr fontAlgn="base">
                <a:spcBef>
                  <a:spcPct val="0"/>
                </a:spcBef>
                <a:spcAft>
                  <a:spcPct val="0"/>
                </a:spcAft>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82663" y="457200"/>
            <a:ext cx="7704137" cy="1981200"/>
          </a:xfrm>
        </p:spPr>
        <p:txBody>
          <a:bodyPr/>
          <a:lstStyle/>
          <a:p>
            <a:r>
              <a:rPr lang="en-US" altLang="en-US">
                <a:ln>
                  <a:noFill/>
                </a:ln>
              </a:rPr>
              <a:t>IHI Executive Summary</a:t>
            </a:r>
          </a:p>
        </p:txBody>
      </p:sp>
      <p:sp>
        <p:nvSpPr>
          <p:cNvPr id="7171" name="Content Placeholder 2"/>
          <p:cNvSpPr>
            <a:spLocks noGrp="1"/>
          </p:cNvSpPr>
          <p:nvPr>
            <p:ph idx="1"/>
          </p:nvPr>
        </p:nvSpPr>
        <p:spPr>
          <a:xfrm>
            <a:off x="982663" y="2667000"/>
            <a:ext cx="7704137" cy="3332163"/>
          </a:xfrm>
        </p:spPr>
        <p:txBody>
          <a:bodyPr/>
          <a:lstStyle/>
          <a:p>
            <a:r>
              <a:rPr lang="en-US" altLang="en-US"/>
              <a:t>Leadership Engagement &amp; focus drives improvement in health care quality and reduces patient harm.</a:t>
            </a:r>
          </a:p>
          <a:p>
            <a:r>
              <a:rPr lang="en-US" altLang="en-US"/>
              <a:t>Focusing leadership &amp; achieving Triple Aim: shifting from volume to value.</a:t>
            </a:r>
          </a:p>
          <a:p>
            <a:r>
              <a:rPr lang="en-US" altLang="en-US"/>
              <a:t>Demands leadership at all levels of care delivery improve the experience and outcome of care, reducing the cost of care</a:t>
            </a: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A490415-409E-4792-964A-4AB5688D2375}" type="slidenum">
              <a:rPr lang="en-US" altLang="en-US"/>
              <a:pPr fontAlgn="base">
                <a:spcBef>
                  <a:spcPct val="0"/>
                </a:spcBef>
                <a:spcAft>
                  <a:spcPct val="0"/>
                </a:spcAft>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70000" lnSpcReduction="20000"/>
          </a:bodyPr>
          <a:lstStyle/>
          <a:p>
            <a:pPr marL="0" indent="0" fontAlgn="auto">
              <a:buClr>
                <a:schemeClr val="accent1">
                  <a:lumMod val="75000"/>
                </a:schemeClr>
              </a:buClr>
              <a:buFont typeface="Arial"/>
              <a:buNone/>
              <a:defRPr/>
            </a:pPr>
            <a:r>
              <a:rPr lang="en-US" b="1" dirty="0"/>
              <a:t>Systems thinking is:</a:t>
            </a:r>
          </a:p>
          <a:p>
            <a:pPr marL="457200" indent="-457200" fontAlgn="auto">
              <a:buClr>
                <a:schemeClr val="accent1">
                  <a:lumMod val="75000"/>
                </a:schemeClr>
              </a:buClr>
              <a:buFont typeface="+mj-lt"/>
              <a:buAutoNum type="arabicPeriod"/>
              <a:defRPr/>
            </a:pPr>
            <a:r>
              <a:rPr lang="en-US" dirty="0"/>
              <a:t>A discipline of seeing wholes</a:t>
            </a:r>
          </a:p>
          <a:p>
            <a:pPr marL="457200" indent="-457200" fontAlgn="auto">
              <a:buClr>
                <a:schemeClr val="accent1">
                  <a:lumMod val="75000"/>
                </a:schemeClr>
              </a:buClr>
              <a:buFont typeface="+mj-lt"/>
              <a:buAutoNum type="arabicPeriod"/>
              <a:defRPr/>
            </a:pPr>
            <a:r>
              <a:rPr lang="en-US" dirty="0"/>
              <a:t>It is a framework for seeing interrelationships rather than things</a:t>
            </a:r>
          </a:p>
          <a:p>
            <a:pPr marL="457200" indent="-457200" fontAlgn="auto">
              <a:buClr>
                <a:schemeClr val="accent1">
                  <a:lumMod val="75000"/>
                </a:schemeClr>
              </a:buClr>
              <a:buFont typeface="+mj-lt"/>
              <a:buAutoNum type="arabicPeriod"/>
              <a:defRPr/>
            </a:pPr>
            <a:r>
              <a:rPr lang="en-US" dirty="0"/>
              <a:t>For seeing patterns of change rather than static ‘snapshots.’</a:t>
            </a:r>
          </a:p>
          <a:p>
            <a:pPr marL="457200" indent="-457200" fontAlgn="auto">
              <a:buClr>
                <a:schemeClr val="accent1">
                  <a:lumMod val="75000"/>
                </a:schemeClr>
              </a:buClr>
              <a:buFont typeface="+mj-lt"/>
              <a:buAutoNum type="arabicPeriod"/>
              <a:defRPr/>
            </a:pPr>
            <a:r>
              <a:rPr lang="en-US" dirty="0"/>
              <a:t>It is a set of general principles – distilled over the course of the twentieth century, spanning fields as divers as the physical and social sciences, engineering, and management.</a:t>
            </a:r>
          </a:p>
          <a:p>
            <a:pPr marL="457200" indent="-457200" fontAlgn="auto">
              <a:buClr>
                <a:schemeClr val="accent1">
                  <a:lumMod val="75000"/>
                </a:schemeClr>
              </a:buClr>
              <a:buFont typeface="+mj-lt"/>
              <a:buAutoNum type="arabicPeriod"/>
              <a:defRPr/>
            </a:pPr>
            <a:r>
              <a:rPr lang="en-US" dirty="0"/>
              <a:t>It is also a set of specific tools and techniques, originating in two threads:</a:t>
            </a:r>
          </a:p>
          <a:p>
            <a:pPr marL="857256" lvl="1" indent="-457200" fontAlgn="auto">
              <a:buClr>
                <a:schemeClr val="accent1">
                  <a:lumMod val="75000"/>
                </a:schemeClr>
              </a:buClr>
              <a:buFont typeface="+mj-lt"/>
              <a:buAutoNum type="alphaLcPeriod"/>
              <a:defRPr/>
            </a:pPr>
            <a:r>
              <a:rPr lang="en-US" dirty="0"/>
              <a:t>In ‘feedback’ concepts of cybernetics</a:t>
            </a:r>
          </a:p>
          <a:p>
            <a:pPr marL="857256" lvl="1" indent="-457200" fontAlgn="auto">
              <a:buClr>
                <a:schemeClr val="accent1">
                  <a:lumMod val="75000"/>
                </a:schemeClr>
              </a:buClr>
              <a:buFont typeface="+mj-lt"/>
              <a:buAutoNum type="alphaLcPeriod"/>
              <a:defRPr/>
            </a:pPr>
            <a:r>
              <a:rPr lang="en-US" dirty="0"/>
              <a:t>And in ‘servo-mechanism’ engineering theory dating back to the nineteenth century. (p. 68)</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1E4373B-B5F0-4051-A36A-F43839D35CC5}" type="slidenum">
              <a:rPr lang="en-US" altLang="en-US"/>
              <a:pPr fontAlgn="base">
                <a:spcBef>
                  <a:spcPct val="0"/>
                </a:spcBef>
                <a:spcAft>
                  <a:spcPct val="0"/>
                </a:spcAft>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85000" lnSpcReduction="20000"/>
          </a:bodyPr>
          <a:lstStyle/>
          <a:p>
            <a:pPr marL="0" indent="0" fontAlgn="auto">
              <a:buClr>
                <a:schemeClr val="accent1">
                  <a:lumMod val="75000"/>
                </a:schemeClr>
              </a:buClr>
              <a:buFont typeface="Arial"/>
              <a:buNone/>
              <a:defRPr/>
            </a:pPr>
            <a:r>
              <a:rPr lang="en-US" b="1" dirty="0"/>
              <a:t>System thinking is needed more than ever because for the first time in history, humankind has the:</a:t>
            </a:r>
          </a:p>
          <a:p>
            <a:pPr marL="457200" indent="-457200" fontAlgn="auto">
              <a:buClr>
                <a:schemeClr val="accent1">
                  <a:lumMod val="75000"/>
                </a:schemeClr>
              </a:buClr>
              <a:buFont typeface="+mj-lt"/>
              <a:buAutoNum type="arabicPeriod"/>
              <a:defRPr/>
            </a:pPr>
            <a:r>
              <a:rPr lang="en-US" dirty="0"/>
              <a:t>Capacity to create far more information than anyone can absorb,</a:t>
            </a:r>
          </a:p>
          <a:p>
            <a:pPr marL="457200" indent="-457200" fontAlgn="auto">
              <a:buClr>
                <a:schemeClr val="accent1">
                  <a:lumMod val="75000"/>
                </a:schemeClr>
              </a:buClr>
              <a:buFont typeface="+mj-lt"/>
              <a:buAutoNum type="arabicPeriod"/>
              <a:defRPr/>
            </a:pPr>
            <a:r>
              <a:rPr lang="en-US" dirty="0"/>
              <a:t>To foster far greater interdependency than anyone can manage</a:t>
            </a:r>
          </a:p>
          <a:p>
            <a:pPr marL="457200" indent="-457200" fontAlgn="auto">
              <a:buClr>
                <a:schemeClr val="accent1">
                  <a:lumMod val="75000"/>
                </a:schemeClr>
              </a:buClr>
              <a:buFont typeface="+mj-lt"/>
              <a:buAutoNum type="arabicPeriod"/>
              <a:defRPr/>
            </a:pPr>
            <a:r>
              <a:rPr lang="en-US" dirty="0"/>
              <a:t>To accelerate change far faster than anyone’s ability to keep pace. (p. 69)</a:t>
            </a:r>
          </a:p>
          <a:p>
            <a:pPr marL="0" indent="0" fontAlgn="auto">
              <a:buClr>
                <a:schemeClr val="accent1">
                  <a:lumMod val="75000"/>
                </a:schemeClr>
              </a:buClr>
              <a:buFont typeface="Arial"/>
              <a:buNone/>
              <a:defRPr/>
            </a:pPr>
            <a:r>
              <a:rPr lang="en-US" dirty="0"/>
              <a:t>Complexity can easily undermine confidence and responsibility…Systems thinking is the antidote to this sense of helplessness that many feel as we enter the ‘age of interdependence.’  (p. 69)</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304B3796-CB57-4C8E-9DAE-30EC13A25471}" type="slidenum">
              <a:rPr lang="en-US" altLang="en-US"/>
              <a:pPr fontAlgn="base">
                <a:spcBef>
                  <a:spcPct val="0"/>
                </a:spcBef>
                <a:spcAft>
                  <a:spcPct val="0"/>
                </a:spcAft>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85000" lnSpcReduction="20000"/>
          </a:bodyPr>
          <a:lstStyle/>
          <a:p>
            <a:pPr marL="0" indent="0" fontAlgn="auto">
              <a:buClr>
                <a:schemeClr val="accent1">
                  <a:lumMod val="75000"/>
                </a:schemeClr>
              </a:buClr>
              <a:buFont typeface="Arial"/>
              <a:buNone/>
              <a:defRPr/>
            </a:pPr>
            <a:r>
              <a:rPr lang="en-US" b="1" dirty="0"/>
              <a:t>Detail Complexity </a:t>
            </a:r>
            <a:r>
              <a:rPr lang="en-US" dirty="0"/>
              <a:t>– there are many variables</a:t>
            </a:r>
          </a:p>
          <a:p>
            <a:pPr marL="0" indent="0" fontAlgn="auto">
              <a:buClr>
                <a:schemeClr val="accent1">
                  <a:lumMod val="75000"/>
                </a:schemeClr>
              </a:buClr>
              <a:buFont typeface="Arial"/>
              <a:buNone/>
              <a:defRPr/>
            </a:pPr>
            <a:r>
              <a:rPr lang="en-US" b="1" dirty="0"/>
              <a:t>Dynamic Complexity </a:t>
            </a:r>
            <a:r>
              <a:rPr lang="en-US" dirty="0"/>
              <a:t>– where cause and effect are subtle, and where the effects over time of interventions are not obvious.</a:t>
            </a:r>
          </a:p>
          <a:p>
            <a:pPr marL="457200" indent="-457200" fontAlgn="auto">
              <a:buClr>
                <a:schemeClr val="accent1">
                  <a:lumMod val="75000"/>
                </a:schemeClr>
              </a:buClr>
              <a:buFont typeface="+mj-lt"/>
              <a:buAutoNum type="arabicPeriod"/>
              <a:defRPr/>
            </a:pPr>
            <a:r>
              <a:rPr lang="en-US" dirty="0"/>
              <a:t>When the same action has dramatically different effects in the short run and the long run, there is dynamic complexity.</a:t>
            </a:r>
          </a:p>
          <a:p>
            <a:pPr marL="457200" indent="-457200" fontAlgn="auto">
              <a:buClr>
                <a:schemeClr val="accent1">
                  <a:lumMod val="75000"/>
                </a:schemeClr>
              </a:buClr>
              <a:buFont typeface="+mj-lt"/>
              <a:buAutoNum type="arabicPeriod"/>
              <a:defRPr/>
            </a:pPr>
            <a:r>
              <a:rPr lang="en-US" dirty="0"/>
              <a:t>When an action has one set of consequences locally and a very different set of consequences in another part of the system, there is dynamic complexity.</a:t>
            </a:r>
          </a:p>
          <a:p>
            <a:pPr marL="457200" indent="-457200" fontAlgn="auto">
              <a:buClr>
                <a:schemeClr val="accent1">
                  <a:lumMod val="75000"/>
                </a:schemeClr>
              </a:buClr>
              <a:buFont typeface="+mj-lt"/>
              <a:buAutoNum type="arabicPeriod"/>
              <a:defRPr/>
            </a:pPr>
            <a:r>
              <a:rPr lang="en-US" dirty="0"/>
              <a:t>When obvious interventions produce non-obvious consequences, there is dynamic complexity.  (p. 71)</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3395FD05-F9B6-41EB-9270-D54FFC4EA3FA}" type="slidenum">
              <a:rPr lang="en-US" altLang="en-US"/>
              <a:pPr fontAlgn="base">
                <a:spcBef>
                  <a:spcPct val="0"/>
                </a:spcBef>
                <a:spcAft>
                  <a:spcPct val="0"/>
                </a:spcAft>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dirty="0"/>
              <a:t>The real leverage in most management situations lies in understanding dynamic complexity, not detail complexity.</a:t>
            </a:r>
          </a:p>
          <a:p>
            <a:pPr fontAlgn="auto">
              <a:buClr>
                <a:schemeClr val="accent1">
                  <a:lumMod val="75000"/>
                </a:schemeClr>
              </a:buClr>
              <a:buFont typeface="Arial"/>
              <a:buChar char="•"/>
              <a:defRPr/>
            </a:pPr>
            <a:r>
              <a:rPr lang="en-US" dirty="0"/>
              <a:t>Balancing market growth and capacity expansion is a dynamic problem.</a:t>
            </a:r>
          </a:p>
          <a:p>
            <a:pPr fontAlgn="auto">
              <a:buClr>
                <a:schemeClr val="accent1">
                  <a:lumMod val="75000"/>
                </a:schemeClr>
              </a:buClr>
              <a:buFont typeface="Arial"/>
              <a:buChar char="•"/>
              <a:defRPr/>
            </a:pPr>
            <a:r>
              <a:rPr lang="en-US" dirty="0"/>
              <a:t>Developing a profitable mix of price, product (or service) quality, design, and availability that make a strong market position is a dynamic problem.</a:t>
            </a:r>
          </a:p>
          <a:p>
            <a:pPr fontAlgn="auto">
              <a:buClr>
                <a:schemeClr val="accent1">
                  <a:lumMod val="75000"/>
                </a:schemeClr>
              </a:buClr>
              <a:buFont typeface="Arial"/>
              <a:buChar char="•"/>
              <a:defRPr/>
            </a:pPr>
            <a:r>
              <a:rPr lang="en-US" dirty="0">
                <a:solidFill>
                  <a:srgbClr val="FF0000"/>
                </a:solidFill>
              </a:rPr>
              <a:t>Improving quality, lowering total costs, and satisfying customers in a sustainable manner is a dynamic problem.  (p. 72)</a:t>
            </a:r>
            <a:endParaRPr lang="en-US" dirty="0"/>
          </a:p>
          <a:p>
            <a:pPr fontAlgn="auto">
              <a:buClr>
                <a:schemeClr val="accent1">
                  <a:lumMod val="75000"/>
                </a:schemeClr>
              </a:buClr>
              <a:buFont typeface="Arial"/>
              <a:buChar char="•"/>
              <a:defRPr/>
            </a:pPr>
            <a:endParaRPr lang="en-US" dirty="0"/>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F6CC9C2-EFE3-4D32-A022-63AC7F16E68D}" type="slidenum">
              <a:rPr lang="en-US" altLang="en-US"/>
              <a:pPr fontAlgn="base">
                <a:spcBef>
                  <a:spcPct val="0"/>
                </a:spcBef>
                <a:spcAft>
                  <a:spcPct val="0"/>
                </a:spcAft>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82663" y="457200"/>
            <a:ext cx="7704137" cy="1981200"/>
          </a:xfrm>
        </p:spPr>
        <p:txBody>
          <a:bodyPr/>
          <a:lstStyle/>
          <a:p>
            <a:r>
              <a:rPr lang="en-US" altLang="en-US">
                <a:ln>
                  <a:noFill/>
                </a:ln>
              </a:rPr>
              <a:t>The Nature of Knowledge</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a:t>
            </a:r>
            <a:r>
              <a:rPr lang="en-US" b="1" dirty="0"/>
              <a:t>Information</a:t>
            </a:r>
            <a:r>
              <a:rPr lang="en-US" dirty="0"/>
              <a:t>” is inherently static while “</a:t>
            </a:r>
            <a:r>
              <a:rPr lang="en-US" b="1" dirty="0"/>
              <a:t>learning</a:t>
            </a:r>
            <a:r>
              <a:rPr lang="en-US" dirty="0"/>
              <a:t>” is dynamic and generative (creative).  In The Fifth Discipline, Peter Senge, said:  “Learning is only distantly related to taking in more information…”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Classically, taking in more information has been the foundation of medical education.  Traditional CME has perpetuated the idea that “learning” is simply accomplished by “learning more facts.”</a:t>
            </a:r>
          </a:p>
          <a:p>
            <a:pPr fontAlgn="auto">
              <a:buClr>
                <a:schemeClr val="accent1">
                  <a:lumMod val="75000"/>
                </a:schemeClr>
              </a:buClr>
              <a:buFont typeface="Arial"/>
              <a:buChar char="•"/>
              <a:defRPr/>
            </a:pPr>
            <a:endParaRPr lang="en-US" dirty="0"/>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E3854D9-B81E-40F8-A568-16A84CE0B221}" type="slidenum">
              <a:rPr lang="en-US" altLang="en-US"/>
              <a:pPr fontAlgn="base">
                <a:spcBef>
                  <a:spcPct val="0"/>
                </a:spcBef>
                <a:spcAft>
                  <a:spcPct val="0"/>
                </a:spcAft>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82663" y="457200"/>
            <a:ext cx="7704137" cy="1981200"/>
          </a:xfrm>
        </p:spPr>
        <p:txBody>
          <a:bodyPr/>
          <a:lstStyle/>
          <a:p>
            <a:r>
              <a:rPr lang="en-US" altLang="en-US">
                <a:ln>
                  <a:noFill/>
                </a:ln>
              </a:rPr>
              <a:t>Knowledge Can Transform</a:t>
            </a:r>
          </a:p>
        </p:txBody>
      </p:sp>
      <p:sp>
        <p:nvSpPr>
          <p:cNvPr id="3" name="Content Placeholder 2"/>
          <p:cNvSpPr>
            <a:spLocks noGrp="1"/>
          </p:cNvSpPr>
          <p:nvPr>
            <p:ph idx="1"/>
          </p:nvPr>
        </p:nvSpPr>
        <p:spPr>
          <a:xfrm>
            <a:off x="982663" y="2667000"/>
            <a:ext cx="7704137" cy="3332163"/>
          </a:xfrm>
        </p:spPr>
        <p:txBody>
          <a:bodyPr rtlCol="0">
            <a:normAutofit/>
          </a:bodyPr>
          <a:lstStyle/>
          <a:p>
            <a:pPr fontAlgn="auto">
              <a:buClr>
                <a:schemeClr val="accent1">
                  <a:lumMod val="75000"/>
                </a:schemeClr>
              </a:buClr>
              <a:buFont typeface="Arial"/>
              <a:buChar char="•"/>
              <a:defRPr/>
            </a:pPr>
            <a:endParaRPr lang="en-US" dirty="0"/>
          </a:p>
          <a:p>
            <a:pPr marL="0" indent="0" fontAlgn="auto">
              <a:buClr>
                <a:schemeClr val="accent1">
                  <a:lumMod val="75000"/>
                </a:schemeClr>
              </a:buClr>
              <a:buFont typeface="Arial"/>
              <a:buNone/>
              <a:defRPr/>
            </a:pPr>
            <a:r>
              <a:rPr lang="en-US" dirty="0"/>
              <a:t>Knowledge only has power to transform when it is held in the mind of persons who have </a:t>
            </a:r>
            <a:r>
              <a:rPr lang="en-US" b="1" dirty="0"/>
              <a:t>“Personal Mastery.”</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EAEAF537-E28D-4E3C-A6CB-FBDF986D78D5}" type="slidenum">
              <a:rPr lang="en-US" altLang="en-US"/>
              <a:pPr fontAlgn="base">
                <a:spcBef>
                  <a:spcPct val="0"/>
                </a:spcBef>
                <a:spcAft>
                  <a:spcPct val="0"/>
                </a:spcAft>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82663" y="457200"/>
            <a:ext cx="7704137" cy="1981200"/>
          </a:xfrm>
        </p:spPr>
        <p:txBody>
          <a:bodyPr/>
          <a:lstStyle/>
          <a:p>
            <a:r>
              <a:rPr lang="en-US" altLang="en-US">
                <a:ln>
                  <a:noFill/>
                </a:ln>
              </a:rPr>
              <a:t>Transformation Distinguishes Two Groups</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Forward thinkers transform; day dreamers wish for change but seldom see it.  Senge said: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“The juxtaposition of vision (what we want) and a clear picture of current reality (where we are) generates…‘</a:t>
            </a:r>
            <a:r>
              <a:rPr lang="en-US" b="1" dirty="0"/>
              <a:t>creative tension</a:t>
            </a:r>
            <a:r>
              <a:rPr lang="en-US" dirty="0"/>
              <a:t>,’ (which is) a force to bring vision and reality together, through the natural tendency of tension to seek resolution.”</a:t>
            </a:r>
          </a:p>
          <a:p>
            <a:pPr fontAlgn="auto">
              <a:buClr>
                <a:schemeClr val="accent1">
                  <a:lumMod val="75000"/>
                </a:schemeClr>
              </a:buClr>
              <a:buFont typeface="Arial"/>
              <a:buChar char="•"/>
              <a:defRPr/>
            </a:pPr>
            <a:endParaRPr lang="en-US" dirty="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75FCFF1-0917-4290-9647-CBAD8318DE4B}" type="slidenum">
              <a:rPr lang="en-US" altLang="en-US"/>
              <a:pPr fontAlgn="base">
                <a:spcBef>
                  <a:spcPct val="0"/>
                </a:spcBef>
                <a:spcAft>
                  <a:spcPct val="0"/>
                </a:spcAft>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982663" y="457200"/>
            <a:ext cx="7704137" cy="1981200"/>
          </a:xfrm>
        </p:spPr>
        <p:txBody>
          <a:bodyPr/>
          <a:lstStyle/>
          <a:p>
            <a:r>
              <a:rPr lang="en-US" altLang="en-US">
                <a:ln>
                  <a:noFill/>
                </a:ln>
              </a:rPr>
              <a:t>Analytics Transform Knowledge </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fontAlgn="auto">
              <a:buClr>
                <a:schemeClr val="accent1">
                  <a:lumMod val="75000"/>
                </a:schemeClr>
              </a:buClr>
              <a:buFont typeface="Arial"/>
              <a:buChar char="•"/>
              <a:defRPr/>
            </a:pPr>
            <a:r>
              <a:rPr lang="en-US" dirty="0"/>
              <a:t>Analytics transform knowledge into an agent for change.  In reality, without analytics, we will neither know where we are, where we are going, or how to sustain the effort to get there.</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For transformation to take place through knowledge, we must be prepared to ask the right questions, courageously accept the answers and to require ourselves to change.</a:t>
            </a:r>
          </a:p>
          <a:p>
            <a:pPr fontAlgn="auto">
              <a:buClr>
                <a:schemeClr val="accent1">
                  <a:lumMod val="75000"/>
                </a:schemeClr>
              </a:buClr>
              <a:buFont typeface="Arial"/>
              <a:buChar char="•"/>
              <a:defRPr/>
            </a:pPr>
            <a:endParaRPr lang="en-US" dirty="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6AD694FC-62B8-4E0F-AF3B-DCA619439D48}" type="slidenum">
              <a:rPr lang="en-US" altLang="en-US"/>
              <a:pPr fontAlgn="base">
                <a:spcBef>
                  <a:spcPct val="0"/>
                </a:spcBef>
                <a:spcAft>
                  <a:spcPct val="0"/>
                </a:spcAft>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982663" y="457200"/>
            <a:ext cx="7704137" cy="1981200"/>
          </a:xfrm>
        </p:spPr>
        <p:txBody>
          <a:bodyPr/>
          <a:lstStyle/>
          <a:p>
            <a:r>
              <a:rPr lang="en-US" altLang="en-US">
                <a:ln>
                  <a:noFill/>
                </a:ln>
              </a:rPr>
              <a:t>Knowing Limitations</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The safest person is not the one who knows everything, which is impossible, but the safest person is the one who knows what she/he does not know.</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You will never be held accountable for what you don’t know; you will be held account-able for what you don’t know that you don’t know.</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DB0C5604-BFBC-408F-AD9D-6FFC0C1D4E28}" type="slidenum">
              <a:rPr lang="en-US" altLang="en-US"/>
              <a:pPr fontAlgn="base">
                <a:spcBef>
                  <a:spcPct val="0"/>
                </a:spcBef>
                <a:spcAft>
                  <a:spcPct val="0"/>
                </a:spcAft>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82663" y="457200"/>
            <a:ext cx="7704137" cy="1981200"/>
          </a:xfrm>
        </p:spPr>
        <p:txBody>
          <a:bodyPr/>
          <a:lstStyle/>
          <a:p>
            <a:r>
              <a:rPr lang="en-US" altLang="en-US">
                <a:ln>
                  <a:noFill/>
                </a:ln>
              </a:rPr>
              <a:t>Healthcare Transformation</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Healthcare transformation, which will produce continuous performance improvement, results from internalized ideals,  which create vision and passion, both of which produce and sustain “creative tension” and “generative thinking.”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Transformation is not the result of pressure and it is not frustrated by obstacles.  In fact, the more difficult a problem is, the more power is created by the process of transformation in order to overcome the problem.</a:t>
            </a:r>
          </a:p>
          <a:p>
            <a:pPr fontAlgn="auto">
              <a:buClr>
                <a:schemeClr val="accent1">
                  <a:lumMod val="75000"/>
                </a:schemeClr>
              </a:buClr>
              <a:buFont typeface="Arial"/>
              <a:buChar char="•"/>
              <a:defRPr/>
            </a:pPr>
            <a:endParaRPr lang="en-US" dirty="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F1C36E20-925A-4323-83C5-21EBE6CCA2B5}" type="slidenum">
              <a:rPr lang="en-US" altLang="en-US"/>
              <a:pPr fontAlgn="base">
                <a:spcBef>
                  <a:spcPct val="0"/>
                </a:spcBef>
                <a:spcAft>
                  <a:spcPct val="0"/>
                </a:spcAft>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82663" y="457200"/>
            <a:ext cx="7704137" cy="1981200"/>
          </a:xfrm>
        </p:spPr>
        <p:txBody>
          <a:bodyPr/>
          <a:lstStyle/>
          <a:p>
            <a:r>
              <a:rPr lang="en-US" altLang="en-US">
                <a:ln>
                  <a:noFill/>
                </a:ln>
              </a:rPr>
              <a:t>IHI Executive Summary</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dirty="0"/>
              <a:t>Dimensions of High Impact Leadership:</a:t>
            </a:r>
          </a:p>
          <a:p>
            <a:pPr marL="457200" indent="-457200" fontAlgn="auto">
              <a:buClr>
                <a:schemeClr val="accent1">
                  <a:lumMod val="75000"/>
                </a:schemeClr>
              </a:buClr>
              <a:buFont typeface="+mj-lt"/>
              <a:buAutoNum type="arabicPeriod"/>
              <a:defRPr/>
            </a:pPr>
            <a:r>
              <a:rPr lang="en-US" dirty="0"/>
              <a:t>New mental models</a:t>
            </a:r>
          </a:p>
          <a:p>
            <a:pPr marL="457200" indent="-457200" fontAlgn="auto">
              <a:buClr>
                <a:schemeClr val="accent1">
                  <a:lumMod val="75000"/>
                </a:schemeClr>
              </a:buClr>
              <a:buFont typeface="+mj-lt"/>
              <a:buAutoNum type="arabicPeriod"/>
              <a:defRPr/>
            </a:pPr>
            <a:r>
              <a:rPr lang="en-US" dirty="0"/>
              <a:t>High Impact leadership behaviors</a:t>
            </a:r>
          </a:p>
          <a:p>
            <a:pPr marL="457200" indent="-457200" fontAlgn="auto">
              <a:buClr>
                <a:schemeClr val="accent1">
                  <a:lumMod val="75000"/>
                </a:schemeClr>
              </a:buClr>
              <a:buFont typeface="+mj-lt"/>
              <a:buAutoNum type="arabicPeriod"/>
              <a:defRPr/>
            </a:pPr>
            <a:r>
              <a:rPr lang="en-US" dirty="0"/>
              <a:t>IHI High-impact Leadership framework</a:t>
            </a:r>
          </a:p>
          <a:p>
            <a:pPr fontAlgn="auto">
              <a:buClr>
                <a:schemeClr val="accent1">
                  <a:lumMod val="75000"/>
                </a:schemeClr>
              </a:buClr>
              <a:buFont typeface="Arial"/>
              <a:buChar char="•"/>
              <a:defRPr/>
            </a:pPr>
            <a:endParaRPr lang="en-US" dirty="0"/>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81A38979-E5A9-48F6-9B69-ED06ED0E36F4}" type="slidenum">
              <a:rPr lang="en-US" altLang="en-US"/>
              <a:pPr fontAlgn="base">
                <a:spcBef>
                  <a:spcPct val="0"/>
                </a:spcBef>
                <a:spcAft>
                  <a:spcPct val="0"/>
                </a:spcAft>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82663" y="457200"/>
            <a:ext cx="7704137" cy="1981200"/>
          </a:xfrm>
        </p:spPr>
        <p:txBody>
          <a:bodyPr/>
          <a:lstStyle/>
          <a:p>
            <a:r>
              <a:rPr lang="en-US" altLang="en-US">
                <a:ln>
                  <a:noFill/>
                </a:ln>
              </a:rPr>
              <a:t>Analytics and Transformation</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fontAlgn="auto">
              <a:buClr>
                <a:schemeClr val="accent1">
                  <a:lumMod val="75000"/>
                </a:schemeClr>
              </a:buClr>
              <a:buFont typeface="Arial"/>
              <a:buChar char="•"/>
              <a:defRPr/>
            </a:pPr>
            <a:r>
              <a:rPr lang="en-US" dirty="0"/>
              <a:t>The greatest frustration to transformation is the unwillingness or the inability to face current reality.  Often, the first time healthcare provides see audits of their performance, they say, “That can’t be right!”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Through analytics – tracking data, auditing performance, statistical analysis of results – we learn the truth.  For that truth to impact our performance, we must believe it.</a:t>
            </a:r>
          </a:p>
          <a:p>
            <a:pPr fontAlgn="auto">
              <a:buClr>
                <a:schemeClr val="accent1">
                  <a:lumMod val="75000"/>
                </a:schemeClr>
              </a:buClr>
              <a:buFont typeface="Arial"/>
              <a:buChar char="•"/>
              <a:defRPr/>
            </a:pPr>
            <a:endParaRPr lang="en-US" dirty="0"/>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8082390-6D28-4836-A4E2-3A458C39B430}" type="slidenum">
              <a:rPr lang="en-US" altLang="en-US"/>
              <a:pPr fontAlgn="base">
                <a:spcBef>
                  <a:spcPct val="0"/>
                </a:spcBef>
                <a:spcAft>
                  <a:spcPct val="0"/>
                </a:spcAft>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82663" y="457200"/>
            <a:ext cx="7704137" cy="1981200"/>
          </a:xfrm>
        </p:spPr>
        <p:txBody>
          <a:bodyPr/>
          <a:lstStyle/>
          <a:p>
            <a:r>
              <a:rPr lang="en-US" altLang="en-US">
                <a:ln>
                  <a:noFill/>
                </a:ln>
              </a:rPr>
              <a:t>Analytics and Transformation</a:t>
            </a:r>
          </a:p>
        </p:txBody>
      </p:sp>
      <p:sp>
        <p:nvSpPr>
          <p:cNvPr id="36867" name="Content Placeholder 2"/>
          <p:cNvSpPr>
            <a:spLocks noGrp="1"/>
          </p:cNvSpPr>
          <p:nvPr>
            <p:ph idx="1"/>
          </p:nvPr>
        </p:nvSpPr>
        <p:spPr>
          <a:xfrm>
            <a:off x="982663" y="2667000"/>
            <a:ext cx="7704137" cy="3332163"/>
          </a:xfrm>
        </p:spPr>
        <p:txBody>
          <a:bodyPr/>
          <a:lstStyle/>
          <a:p>
            <a:pPr marL="0" indent="0" algn="ctr">
              <a:buFont typeface="Arial" charset="0"/>
              <a:buNone/>
            </a:pPr>
            <a:r>
              <a:rPr lang="en-US" altLang="en-US" sz="2800"/>
              <a:t>Through acknowledging truth, privately and publicly, we empower sustainable change, making analytics a critical aspect of healthcare transformation.</a:t>
            </a: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F87163B9-C6B7-425B-83DE-2F7153733C87}" type="slidenum">
              <a:rPr lang="en-US" altLang="en-US"/>
              <a:pPr fontAlgn="base">
                <a:spcBef>
                  <a:spcPct val="0"/>
                </a:spcBef>
                <a:spcAft>
                  <a:spcPct val="0"/>
                </a:spcAft>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82663" y="457200"/>
            <a:ext cx="7704137" cy="1981200"/>
          </a:xfrm>
        </p:spPr>
        <p:txBody>
          <a:bodyPr/>
          <a:lstStyle/>
          <a:p>
            <a:r>
              <a:rPr lang="en-US" altLang="en-US">
                <a:ln>
                  <a:noFill/>
                </a:ln>
              </a:rPr>
              <a:t>Technology Alone Is Not The Answer</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While </a:t>
            </a:r>
            <a:r>
              <a:rPr lang="en-US" b="1" dirty="0"/>
              <a:t>an Electronic Health Record </a:t>
            </a:r>
            <a:r>
              <a:rPr lang="en-US" dirty="0"/>
              <a:t>(EHR) has tremendous capacity to capture data, that is only part of the solution.  The ultimate goal must be to improve patient care and patient health, and to decrease cost, not just to capture and store information!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b="1" i="1" dirty="0"/>
              <a:t>Electronic Patient Management </a:t>
            </a:r>
            <a:r>
              <a:rPr lang="en-US" dirty="0"/>
              <a:t>employs the power of electronics to track, audit, analyze and display performance and outcomes, thus powering transformation.</a:t>
            </a:r>
          </a:p>
          <a:p>
            <a:pPr fontAlgn="auto">
              <a:buClr>
                <a:schemeClr val="accent1">
                  <a:lumMod val="75000"/>
                </a:schemeClr>
              </a:buClr>
              <a:buFont typeface="Arial"/>
              <a:buChar char="•"/>
              <a:defRPr/>
            </a:pPr>
            <a:endParaRPr lang="en-US" dirty="0"/>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5C81516B-BF09-4070-8B8E-2C8B27E2C2C6}" type="slidenum">
              <a:rPr lang="en-US" altLang="en-US"/>
              <a:pPr fontAlgn="base">
                <a:spcBef>
                  <a:spcPct val="0"/>
                </a:spcBef>
                <a:spcAft>
                  <a:spcPct val="0"/>
                </a:spcAft>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982663" y="457200"/>
            <a:ext cx="7704137" cy="1981200"/>
          </a:xfrm>
        </p:spPr>
        <p:txBody>
          <a:bodyPr/>
          <a:lstStyle/>
          <a:p>
            <a:r>
              <a:rPr lang="en-US" altLang="en-US">
                <a:ln>
                  <a:noFill/>
                </a:ln>
              </a:rPr>
              <a:t>Continuous Performance Improvement</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SETMA’s philosophy of health care delivery is that every patient encounter ought to be evaluation-al and educational for the patient and provider.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CPI is not an academic exercise; it is the dynamic of healthcare transformation.  The patient and the provider must be learning, if the patient's delivered healthcare and the provider’s healthcare delivery are to be continuously improving. </a:t>
            </a:r>
          </a:p>
          <a:p>
            <a:pPr fontAlgn="auto">
              <a:buClr>
                <a:schemeClr val="accent1">
                  <a:lumMod val="75000"/>
                </a:schemeClr>
              </a:buClr>
              <a:buFont typeface="Arial"/>
              <a:buChar char="•"/>
              <a:defRPr/>
            </a:pPr>
            <a:endParaRPr lang="en-US" dirty="0"/>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0DAF9B5-A468-4B7E-BECC-946BA0F0053F}" type="slidenum">
              <a:rPr lang="en-US" altLang="en-US"/>
              <a:pPr fontAlgn="base">
                <a:spcBef>
                  <a:spcPct val="0"/>
                </a:spcBef>
                <a:spcAft>
                  <a:spcPct val="0"/>
                </a:spcAft>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82663" y="457200"/>
            <a:ext cx="7704137" cy="1981200"/>
          </a:xfrm>
        </p:spPr>
        <p:txBody>
          <a:bodyPr/>
          <a:lstStyle/>
          <a:p>
            <a:r>
              <a:rPr lang="en-US" altLang="en-US">
                <a:ln>
                  <a:noFill/>
                </a:ln>
              </a:rPr>
              <a:t>Continuous Performance Improvement</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Addressing the foundation of Continuous Performance Improvement, IOM  produced a report entitled:  “Redesigning Continuing Education in the Health Professions” (Institute of Medicine of National Academies, December 2009).   The title page of that report declares:</a:t>
            </a:r>
          </a:p>
          <a:p>
            <a:pPr fontAlgn="auto">
              <a:buClr>
                <a:schemeClr val="accent1">
                  <a:lumMod val="75000"/>
                </a:schemeClr>
              </a:buClr>
              <a:buFont typeface="Arial"/>
              <a:buChar char="•"/>
              <a:defRPr/>
            </a:pPr>
            <a:endParaRPr lang="en-US" dirty="0"/>
          </a:p>
          <a:p>
            <a:pPr marL="0" indent="0" algn="ctr" fontAlgn="auto">
              <a:buClr>
                <a:schemeClr val="accent1">
                  <a:lumMod val="75000"/>
                </a:schemeClr>
              </a:buClr>
              <a:buFont typeface="Arial"/>
              <a:buNone/>
              <a:defRPr/>
            </a:pPr>
            <a:r>
              <a:rPr lang="en-US" b="1" dirty="0"/>
              <a:t>“Knowing is not enough; we must apply. Willing is not enough; we must do.”</a:t>
            </a:r>
          </a:p>
          <a:p>
            <a:pPr marL="0" indent="0" algn="ctr" fontAlgn="auto">
              <a:buClr>
                <a:schemeClr val="accent1">
                  <a:lumMod val="75000"/>
                </a:schemeClr>
              </a:buClr>
              <a:buFont typeface="Arial"/>
              <a:buNone/>
              <a:defRPr/>
            </a:pPr>
            <a:r>
              <a:rPr lang="en-US" b="1" dirty="0"/>
              <a:t>- Goethe</a:t>
            </a:r>
          </a:p>
          <a:p>
            <a:pPr fontAlgn="auto">
              <a:buClr>
                <a:schemeClr val="accent1">
                  <a:lumMod val="75000"/>
                </a:schemeClr>
              </a:buClr>
              <a:buFont typeface="Arial"/>
              <a:buChar char="•"/>
              <a:defRPr/>
            </a:pPr>
            <a:endParaRPr lang="en-US"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33FE628E-1151-456C-A933-65DA37786128}" type="slidenum">
              <a:rPr lang="en-US" altLang="en-US"/>
              <a:pPr fontAlgn="base">
                <a:spcBef>
                  <a:spcPct val="0"/>
                </a:spcBef>
                <a:spcAft>
                  <a:spcPct val="0"/>
                </a:spcAft>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dirty="0"/>
              <a:t>Core of Systems Thinking -- Shift of mind which is fundamental to learning more even than memorizing new information:</a:t>
            </a:r>
          </a:p>
          <a:p>
            <a:pPr fontAlgn="auto">
              <a:buClr>
                <a:schemeClr val="accent1">
                  <a:lumMod val="75000"/>
                </a:schemeClr>
              </a:buClr>
              <a:buFont typeface="Arial"/>
              <a:buChar char="•"/>
              <a:defRPr/>
            </a:pPr>
            <a:r>
              <a:rPr lang="en-US" dirty="0"/>
              <a:t>Requires focusing upon the slow processes which cause deterioration in biological systems</a:t>
            </a:r>
          </a:p>
          <a:p>
            <a:pPr fontAlgn="auto">
              <a:buClr>
                <a:schemeClr val="accent1">
                  <a:lumMod val="75000"/>
                </a:schemeClr>
              </a:buClr>
              <a:buFont typeface="Arial"/>
              <a:buChar char="•"/>
              <a:defRPr/>
            </a:pPr>
            <a:r>
              <a:rPr lang="en-US" dirty="0"/>
              <a:t>Requires willingness to subject personal experience to critique of evidenced-based care.</a:t>
            </a:r>
          </a:p>
          <a:p>
            <a:pPr fontAlgn="auto">
              <a:buClr>
                <a:schemeClr val="accent1">
                  <a:lumMod val="75000"/>
                </a:schemeClr>
              </a:buClr>
              <a:buFont typeface="Arial"/>
              <a:buChar char="•"/>
              <a:defRPr/>
            </a:pPr>
            <a:endParaRPr lang="en-US" dirty="0"/>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3CD4DA5D-2ADB-4FC2-8C5C-7D969773B376}" type="slidenum">
              <a:rPr lang="en-US" altLang="en-US"/>
              <a:pPr fontAlgn="base">
                <a:spcBef>
                  <a:spcPct val="0"/>
                </a:spcBef>
                <a:spcAft>
                  <a:spcPct val="0"/>
                </a:spcAft>
              </a:pPr>
              <a:t>35</a:t>
            </a:fld>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82663" y="457200"/>
            <a:ext cx="7704137" cy="1981200"/>
          </a:xfrm>
        </p:spPr>
        <p:txBody>
          <a:bodyPr/>
          <a:lstStyle/>
          <a:p>
            <a:r>
              <a:rPr lang="en-US" altLang="en-US">
                <a:ln>
                  <a:noFill/>
                </a:ln>
              </a:rPr>
              <a:t>Senge:  The Fifth Discipline</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marL="0" indent="0" fontAlgn="auto">
              <a:buClr>
                <a:schemeClr val="accent1">
                  <a:lumMod val="75000"/>
                </a:schemeClr>
              </a:buClr>
              <a:buFont typeface="Arial"/>
              <a:buNone/>
              <a:defRPr/>
            </a:pPr>
            <a:r>
              <a:rPr lang="en-US" b="1" dirty="0"/>
              <a:t>Medical Records are Snapshots</a:t>
            </a:r>
          </a:p>
          <a:p>
            <a:pPr fontAlgn="auto">
              <a:buClr>
                <a:schemeClr val="accent1">
                  <a:lumMod val="75000"/>
                </a:schemeClr>
              </a:buClr>
              <a:buFont typeface="Arial"/>
              <a:buChar char="•"/>
              <a:defRPr/>
            </a:pPr>
            <a:r>
              <a:rPr lang="en-US" dirty="0"/>
              <a:t>Historically, medical records have been snapshots of a patient’s condition without connection between the past and the future.</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EMR has the potential of providing a longitudinal, granular portrait of the patient where patterns and directions of change can be viewed.</a:t>
            </a:r>
          </a:p>
          <a:p>
            <a:pPr fontAlgn="auto">
              <a:buClr>
                <a:schemeClr val="accent1">
                  <a:lumMod val="75000"/>
                </a:schemeClr>
              </a:buClr>
              <a:buFont typeface="Arial"/>
              <a:buChar char="•"/>
              <a:defRPr/>
            </a:pPr>
            <a:endParaRPr lang="en-US" dirty="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A690D42-7125-47A6-95E9-03A52BAF1F90}" type="slidenum">
              <a:rPr lang="en-US" altLang="en-US"/>
              <a:pPr fontAlgn="base">
                <a:spcBef>
                  <a:spcPct val="0"/>
                </a:spcBef>
                <a:spcAft>
                  <a:spcPct val="0"/>
                </a:spcAft>
              </a:pPr>
              <a:t>36</a:t>
            </a:fld>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marL="0" indent="0" fontAlgn="auto">
              <a:buClr>
                <a:schemeClr val="accent1">
                  <a:lumMod val="75000"/>
                </a:schemeClr>
              </a:buClr>
              <a:buFont typeface="Arial"/>
              <a:buNone/>
              <a:defRPr/>
            </a:pPr>
            <a:r>
              <a:rPr lang="en-US" b="1" dirty="0"/>
              <a:t>Design of tools for change</a:t>
            </a:r>
          </a:p>
          <a:p>
            <a:pPr marL="0" indent="0" fontAlgn="auto">
              <a:buClr>
                <a:schemeClr val="accent1">
                  <a:lumMod val="75000"/>
                </a:schemeClr>
              </a:buClr>
              <a:buFont typeface="Arial"/>
              <a:buNone/>
              <a:defRPr/>
            </a:pPr>
            <a:r>
              <a:rPr lang="en-US" dirty="0"/>
              <a:t>The medical application of these concepts provides a framework for the design of tools:</a:t>
            </a:r>
          </a:p>
          <a:p>
            <a:pPr marL="457200" indent="-457200" fontAlgn="auto">
              <a:buClr>
                <a:schemeClr val="accent1">
                  <a:lumMod val="75000"/>
                </a:schemeClr>
              </a:buClr>
              <a:buFont typeface="+mj-lt"/>
              <a:buAutoNum type="arabicPeriod"/>
              <a:defRPr/>
            </a:pPr>
            <a:r>
              <a:rPr lang="en-US" dirty="0"/>
              <a:t>To change the behavior of patients and healthcare providers </a:t>
            </a:r>
          </a:p>
          <a:p>
            <a:pPr marL="457200" indent="-457200" fontAlgn="auto">
              <a:buClr>
                <a:schemeClr val="accent1">
                  <a:lumMod val="75000"/>
                </a:schemeClr>
              </a:buClr>
              <a:buFont typeface="+mj-lt"/>
              <a:buAutoNum type="arabicPeriod"/>
              <a:defRPr/>
            </a:pPr>
            <a:r>
              <a:rPr lang="en-US" dirty="0"/>
              <a:t>To shift from information and experience to evidenced-based outcomes and</a:t>
            </a:r>
          </a:p>
          <a:p>
            <a:pPr marL="457200" indent="-457200" fontAlgn="auto">
              <a:buClr>
                <a:schemeClr val="accent1">
                  <a:lumMod val="75000"/>
                </a:schemeClr>
              </a:buClr>
              <a:buFont typeface="+mj-lt"/>
              <a:buAutoNum type="arabicPeriod"/>
              <a:defRPr/>
            </a:pPr>
            <a:r>
              <a:rPr lang="en-US" dirty="0"/>
              <a:t>To employ data analysis over time.</a:t>
            </a:r>
          </a:p>
          <a:p>
            <a:pPr fontAlgn="auto">
              <a:buClr>
                <a:schemeClr val="accent1">
                  <a:lumMod val="75000"/>
                </a:schemeClr>
              </a:buClr>
              <a:buFont typeface="Arial"/>
              <a:buChar char="•"/>
              <a:defRPr/>
            </a:pPr>
            <a:endParaRPr lang="en-US" dirty="0"/>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56E1020E-F50C-4C21-8CF8-27C3966205A4}" type="slidenum">
              <a:rPr lang="en-US" altLang="en-US"/>
              <a:pPr fontAlgn="base">
                <a:spcBef>
                  <a:spcPct val="0"/>
                </a:spcBef>
                <a:spcAft>
                  <a:spcPct val="0"/>
                </a:spcAft>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dirty="0"/>
              <a:t>The concept of “Dynamic Complexity” guides the design of an EMR which will:</a:t>
            </a:r>
          </a:p>
          <a:p>
            <a:pPr fontAlgn="auto">
              <a:buClr>
                <a:schemeClr val="accent1">
                  <a:lumMod val="75000"/>
                </a:schemeClr>
              </a:buClr>
              <a:buFont typeface="Arial"/>
              <a:buChar char="•"/>
              <a:defRPr/>
            </a:pPr>
            <a:r>
              <a:rPr lang="en-US" dirty="0"/>
              <a:t>Facilitate active learning</a:t>
            </a:r>
          </a:p>
          <a:p>
            <a:pPr fontAlgn="auto">
              <a:buClr>
                <a:schemeClr val="accent1">
                  <a:lumMod val="75000"/>
                </a:schemeClr>
              </a:buClr>
              <a:buFont typeface="Arial"/>
              <a:buChar char="•"/>
              <a:defRPr/>
            </a:pPr>
            <a:r>
              <a:rPr lang="en-US" dirty="0"/>
              <a:t>Avoid learning disabilities</a:t>
            </a:r>
          </a:p>
          <a:p>
            <a:pPr fontAlgn="auto">
              <a:buClr>
                <a:schemeClr val="accent1">
                  <a:lumMod val="75000"/>
                </a:schemeClr>
              </a:buClr>
              <a:buFont typeface="Arial"/>
              <a:buChar char="•"/>
              <a:defRPr/>
            </a:pPr>
            <a:r>
              <a:rPr lang="en-US" dirty="0"/>
              <a:t>Result in dynamic data management</a:t>
            </a:r>
          </a:p>
          <a:p>
            <a:pPr fontAlgn="auto">
              <a:buClr>
                <a:schemeClr val="accent1">
                  <a:lumMod val="75000"/>
                </a:schemeClr>
              </a:buClr>
              <a:buFont typeface="Arial"/>
              <a:buChar char="•"/>
              <a:defRPr/>
            </a:pPr>
            <a:r>
              <a:rPr lang="en-US" dirty="0"/>
              <a:t>Change physician and patient behavior</a:t>
            </a:r>
          </a:p>
          <a:p>
            <a:pPr fontAlgn="auto">
              <a:buClr>
                <a:schemeClr val="accent1">
                  <a:lumMod val="75000"/>
                </a:schemeClr>
              </a:buClr>
              <a:buFont typeface="Arial"/>
              <a:buChar char="•"/>
              <a:defRPr/>
            </a:pPr>
            <a:endParaRPr lang="en-US" dirty="0"/>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FA23AA7F-C7CF-468A-8AD3-A164AFDEB12F}" type="slidenum">
              <a:rPr lang="en-US" altLang="en-US"/>
              <a:pPr fontAlgn="base">
                <a:spcBef>
                  <a:spcPct val="0"/>
                </a:spcBef>
                <a:spcAft>
                  <a:spcPct val="0"/>
                </a:spcAft>
              </a:pPr>
              <a:t>38</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b="1" dirty="0"/>
              <a:t>Point of Leverage</a:t>
            </a:r>
          </a:p>
          <a:p>
            <a:pPr fontAlgn="auto">
              <a:buClr>
                <a:schemeClr val="accent1">
                  <a:lumMod val="75000"/>
                </a:schemeClr>
              </a:buClr>
              <a:buFont typeface="Arial"/>
              <a:buChar char="•"/>
              <a:defRPr/>
            </a:pPr>
            <a:r>
              <a:rPr lang="en-US" dirty="0"/>
              <a:t>Most healthcare analysis focuses upon multiple variables and a plethora of data. This is </a:t>
            </a:r>
            <a:r>
              <a:rPr lang="en-US" b="1" dirty="0"/>
              <a:t>“detail complexity.”</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The greatest opportunity for effecting change in an organization or an organism is in </a:t>
            </a:r>
            <a:r>
              <a:rPr lang="en-US" b="1" dirty="0"/>
              <a:t>“dynamic complexity.”</a:t>
            </a:r>
          </a:p>
          <a:p>
            <a:pPr fontAlgn="auto">
              <a:buClr>
                <a:schemeClr val="accent1">
                  <a:lumMod val="75000"/>
                </a:schemeClr>
              </a:buClr>
              <a:buFont typeface="Arial"/>
              <a:buChar char="•"/>
              <a:defRPr/>
            </a:pPr>
            <a:endParaRPr lang="en-US" dirty="0"/>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038C97D-EDC5-473F-BAA6-F6152D853BDD}" type="slidenum">
              <a:rPr lang="en-US" altLang="en-US"/>
              <a:pPr fontAlgn="base">
                <a:spcBef>
                  <a:spcPct val="0"/>
                </a:spcBef>
                <a:spcAft>
                  <a:spcPct val="0"/>
                </a:spcAft>
              </a:pPr>
              <a:t>39</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82663" y="457200"/>
            <a:ext cx="7704137" cy="1981200"/>
          </a:xfrm>
        </p:spPr>
        <p:txBody>
          <a:bodyPr/>
          <a:lstStyle/>
          <a:p>
            <a:r>
              <a:rPr lang="en-US" altLang="en-US">
                <a:ln>
                  <a:noFill/>
                </a:ln>
              </a:rPr>
              <a:t>IHI Executive Summary	</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dirty="0"/>
              <a:t>Mental Models – how leaders think and view the world.  High Impact Leadership requires four new mental models:</a:t>
            </a:r>
          </a:p>
          <a:p>
            <a:pPr marL="457200" indent="-457200" fontAlgn="auto">
              <a:buClr>
                <a:schemeClr val="accent1">
                  <a:lumMod val="75000"/>
                </a:schemeClr>
              </a:buClr>
              <a:buFont typeface="+mj-lt"/>
              <a:buAutoNum type="arabicPeriod"/>
              <a:defRPr/>
            </a:pPr>
            <a:r>
              <a:rPr lang="en-US" dirty="0"/>
              <a:t>Individuals and families are partners in their care</a:t>
            </a:r>
          </a:p>
          <a:p>
            <a:pPr marL="457200" indent="-457200" fontAlgn="auto">
              <a:buClr>
                <a:schemeClr val="accent1">
                  <a:lumMod val="75000"/>
                </a:schemeClr>
              </a:buClr>
              <a:buFont typeface="+mj-lt"/>
              <a:buAutoNum type="arabicPeriod"/>
              <a:defRPr/>
            </a:pPr>
            <a:r>
              <a:rPr lang="en-US" dirty="0"/>
              <a:t>Compete on value with continuous reduction in operating cost</a:t>
            </a:r>
          </a:p>
          <a:p>
            <a:pPr marL="457200" indent="-457200" fontAlgn="auto">
              <a:buClr>
                <a:schemeClr val="accent1">
                  <a:lumMod val="75000"/>
                </a:schemeClr>
              </a:buClr>
              <a:buFont typeface="+mj-lt"/>
              <a:buAutoNum type="arabicPeriod"/>
              <a:defRPr/>
            </a:pPr>
            <a:r>
              <a:rPr lang="en-US" dirty="0"/>
              <a:t>Reorganize  services to align with new payment systems</a:t>
            </a:r>
          </a:p>
          <a:p>
            <a:pPr marL="457200" indent="-457200" fontAlgn="auto">
              <a:buClr>
                <a:schemeClr val="accent1">
                  <a:lumMod val="75000"/>
                </a:schemeClr>
              </a:buClr>
              <a:buFont typeface="+mj-lt"/>
              <a:buAutoNum type="arabicPeriod"/>
              <a:defRPr/>
            </a:pPr>
            <a:r>
              <a:rPr lang="en-US" dirty="0"/>
              <a:t>Everyone is an improver</a:t>
            </a:r>
          </a:p>
          <a:p>
            <a:pPr fontAlgn="auto">
              <a:buClr>
                <a:schemeClr val="accent1">
                  <a:lumMod val="75000"/>
                </a:schemeClr>
              </a:buClr>
              <a:buFont typeface="Arial"/>
              <a:buChar char="•"/>
              <a:defRPr/>
            </a:pPr>
            <a:endParaRPr lang="en-US" dirty="0"/>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19AD4984-51D4-4BC8-B5A1-EEDFDB183541}" type="slidenum">
              <a:rPr lang="en-US" altLang="en-US"/>
              <a:pPr fontAlgn="base">
                <a:spcBef>
                  <a:spcPct val="0"/>
                </a:spcBef>
                <a:spcAft>
                  <a:spcPct val="0"/>
                </a:spcAft>
              </a:pPr>
              <a:t>4</a:t>
            </a:fld>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82663" y="457200"/>
            <a:ext cx="7704137" cy="1981200"/>
          </a:xfrm>
        </p:spPr>
        <p:txBody>
          <a:bodyPr/>
          <a:lstStyle/>
          <a:p>
            <a:r>
              <a:rPr lang="en-US" altLang="en-US">
                <a:ln>
                  <a:noFill/>
                </a:ln>
              </a:rPr>
              <a:t>IHI Executive Summary </a:t>
            </a:r>
          </a:p>
        </p:txBody>
      </p:sp>
      <p:sp>
        <p:nvSpPr>
          <p:cNvPr id="3" name="Content Placeholder 2"/>
          <p:cNvSpPr>
            <a:spLocks noGrp="1"/>
          </p:cNvSpPr>
          <p:nvPr>
            <p:ph idx="1"/>
          </p:nvPr>
        </p:nvSpPr>
        <p:spPr>
          <a:xfrm>
            <a:off x="982663" y="2667000"/>
            <a:ext cx="7704137" cy="3332163"/>
          </a:xfrm>
        </p:spPr>
        <p:txBody>
          <a:bodyPr rtlCol="0">
            <a:normAutofit fontScale="70000" lnSpcReduction="20000"/>
          </a:bodyPr>
          <a:lstStyle/>
          <a:p>
            <a:pPr marL="0" indent="0" fontAlgn="auto">
              <a:buClr>
                <a:schemeClr val="accent1">
                  <a:lumMod val="75000"/>
                </a:schemeClr>
              </a:buClr>
              <a:buFont typeface="Arial"/>
              <a:buNone/>
              <a:defRPr/>
            </a:pPr>
            <a:r>
              <a:rPr lang="en-US" b="1" dirty="0"/>
              <a:t>High-Impact Leadership Behaviors</a:t>
            </a:r>
          </a:p>
          <a:p>
            <a:pPr marL="0" indent="0" fontAlgn="auto">
              <a:buClr>
                <a:schemeClr val="accent1">
                  <a:lumMod val="75000"/>
                </a:schemeClr>
              </a:buClr>
              <a:buFont typeface="Arial"/>
              <a:buNone/>
              <a:defRPr/>
            </a:pPr>
            <a:r>
              <a:rPr lang="en-US" dirty="0"/>
              <a:t>Five critical behaviors are a starting point:</a:t>
            </a:r>
          </a:p>
          <a:p>
            <a:pPr marL="457200" indent="-457200" fontAlgn="auto">
              <a:buClr>
                <a:schemeClr val="accent1">
                  <a:lumMod val="75000"/>
                </a:schemeClr>
              </a:buClr>
              <a:buFont typeface="+mj-lt"/>
              <a:buAutoNum type="arabicPeriod"/>
              <a:defRPr/>
            </a:pPr>
            <a:r>
              <a:rPr lang="en-US" dirty="0"/>
              <a:t>Person-centeredness:  be consistently person-centered in word and deed</a:t>
            </a:r>
          </a:p>
          <a:p>
            <a:pPr marL="457200" indent="-457200" fontAlgn="auto">
              <a:buClr>
                <a:schemeClr val="accent1">
                  <a:lumMod val="75000"/>
                </a:schemeClr>
              </a:buClr>
              <a:buFont typeface="+mj-lt"/>
              <a:buAutoNum type="arabicPeriod"/>
              <a:defRPr/>
            </a:pPr>
            <a:r>
              <a:rPr lang="en-US" dirty="0"/>
              <a:t>Front Line Engagement:  be a regular, authentic presence at the front line and a visible champion of improvement</a:t>
            </a:r>
          </a:p>
          <a:p>
            <a:pPr marL="457200" indent="-457200" fontAlgn="auto">
              <a:buClr>
                <a:schemeClr val="accent1">
                  <a:lumMod val="75000"/>
                </a:schemeClr>
              </a:buClr>
              <a:buFont typeface="+mj-lt"/>
              <a:buAutoNum type="arabicPeriod"/>
              <a:defRPr/>
            </a:pPr>
            <a:r>
              <a:rPr lang="en-US" dirty="0"/>
              <a:t>Relentless Focus:  Remain Focused on the vision and strategy.</a:t>
            </a:r>
          </a:p>
          <a:p>
            <a:pPr marL="457200" indent="-457200" fontAlgn="auto">
              <a:buClr>
                <a:schemeClr val="accent1">
                  <a:lumMod val="75000"/>
                </a:schemeClr>
              </a:buClr>
              <a:buFont typeface="+mj-lt"/>
              <a:buAutoNum type="arabicPeriod"/>
              <a:defRPr/>
            </a:pPr>
            <a:r>
              <a:rPr lang="en-US" dirty="0"/>
              <a:t>Transparency:  require transparency about results, progress, aims and defects</a:t>
            </a:r>
          </a:p>
          <a:p>
            <a:pPr marL="457200" indent="-457200" fontAlgn="auto">
              <a:buClr>
                <a:schemeClr val="accent1">
                  <a:lumMod val="75000"/>
                </a:schemeClr>
              </a:buClr>
              <a:buFont typeface="+mj-lt"/>
              <a:buAutoNum type="arabicPeriod"/>
              <a:defRPr/>
            </a:pPr>
            <a:r>
              <a:rPr lang="en-US" dirty="0"/>
              <a:t>Boundarilessness:  Encourage and practice systems thinking and collaboration across boundaries.</a:t>
            </a:r>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F609EE1F-796B-43C8-A31C-69028B802863}" type="slidenum">
              <a:rPr lang="en-US" altLang="en-US"/>
              <a:pPr fontAlgn="base">
                <a:spcBef>
                  <a:spcPct val="0"/>
                </a:spcBef>
                <a:spcAft>
                  <a:spcPct val="0"/>
                </a:spcAft>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82663" y="457200"/>
            <a:ext cx="7704137" cy="1981200"/>
          </a:xfrm>
        </p:spPr>
        <p:txBody>
          <a:bodyPr/>
          <a:lstStyle/>
          <a:p>
            <a:r>
              <a:rPr lang="en-US" altLang="en-US">
                <a:ln>
                  <a:noFill/>
                </a:ln>
              </a:rPr>
              <a:t>IHI Executive Summary</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marL="0" indent="0" fontAlgn="auto">
              <a:buClr>
                <a:schemeClr val="accent1">
                  <a:lumMod val="75000"/>
                </a:schemeClr>
              </a:buClr>
              <a:buFont typeface="Arial"/>
              <a:buNone/>
              <a:defRPr/>
            </a:pPr>
            <a:r>
              <a:rPr lang="en-US" b="1" dirty="0"/>
              <a:t>Person-centeredness: be consistently person centered in word and deed</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A leader who demonstrates person-centeredness by engaging patients and community members in key planning or improvement meetings, or by starting each meeting with a patient story will reinforce a vision and build, will, shape the culture, and foster a person- and community centered organization.</a:t>
            </a:r>
          </a:p>
          <a:p>
            <a:pPr fontAlgn="auto">
              <a:buClr>
                <a:schemeClr val="accent1">
                  <a:lumMod val="75000"/>
                </a:schemeClr>
              </a:buClr>
              <a:buFont typeface="Arial"/>
              <a:buChar char="•"/>
              <a:defRPr/>
            </a:pPr>
            <a:endParaRPr lang="en-US" dirty="0"/>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E775CDA-75ED-4687-A077-166C32BC2109}" type="slidenum">
              <a:rPr lang="en-US" altLang="en-US"/>
              <a:pPr fontAlgn="base">
                <a:spcBef>
                  <a:spcPct val="0"/>
                </a:spcBef>
                <a:spcAft>
                  <a:spcPct val="0"/>
                </a:spcAft>
              </a:pPr>
              <a:t>41</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982663" y="457200"/>
            <a:ext cx="7704137" cy="1981200"/>
          </a:xfrm>
        </p:spPr>
        <p:txBody>
          <a:bodyPr/>
          <a:lstStyle/>
          <a:p>
            <a:r>
              <a:rPr lang="en-US" altLang="en-US">
                <a:ln>
                  <a:noFill/>
                </a:ln>
              </a:rPr>
              <a:t>IHI Executive Summary</a:t>
            </a:r>
          </a:p>
        </p:txBody>
      </p:sp>
      <p:sp>
        <p:nvSpPr>
          <p:cNvPr id="3" name="Content Placeholder 2"/>
          <p:cNvSpPr>
            <a:spLocks noGrp="1"/>
          </p:cNvSpPr>
          <p:nvPr>
            <p:ph idx="1"/>
          </p:nvPr>
        </p:nvSpPr>
        <p:spPr>
          <a:xfrm>
            <a:off x="982663" y="2667000"/>
            <a:ext cx="7704137" cy="3332163"/>
          </a:xfrm>
        </p:spPr>
        <p:txBody>
          <a:bodyPr rtlCol="0">
            <a:normAutofit fontScale="70000" lnSpcReduction="20000"/>
          </a:bodyPr>
          <a:lstStyle/>
          <a:p>
            <a:pPr marL="0" indent="0" fontAlgn="auto">
              <a:buClr>
                <a:schemeClr val="accent1">
                  <a:lumMod val="75000"/>
                </a:schemeClr>
              </a:buClr>
              <a:buFont typeface="Arial"/>
              <a:buNone/>
              <a:defRPr/>
            </a:pPr>
            <a:r>
              <a:rPr lang="en-US" b="1" dirty="0"/>
              <a:t>The IHI High-Impact Leadership Framework</a:t>
            </a:r>
          </a:p>
          <a:p>
            <a:pPr marL="0" indent="0" fontAlgn="auto">
              <a:buClr>
                <a:schemeClr val="accent1">
                  <a:lumMod val="75000"/>
                </a:schemeClr>
              </a:buClr>
              <a:buFont typeface="Arial"/>
              <a:buNone/>
              <a:defRPr/>
            </a:pPr>
            <a:r>
              <a:rPr lang="en-US" dirty="0"/>
              <a:t>Six Domains of High Impact leadership Framework represent critical areas in which leaders at all levels must four efforts to drive improvement and innovation and achieve Triple Aim results:</a:t>
            </a:r>
          </a:p>
          <a:p>
            <a:pPr marL="457200" indent="-457200" fontAlgn="auto">
              <a:buClr>
                <a:schemeClr val="accent1">
                  <a:lumMod val="75000"/>
                </a:schemeClr>
              </a:buClr>
              <a:buFont typeface="+mj-lt"/>
              <a:buAutoNum type="arabicPeriod"/>
              <a:defRPr/>
            </a:pPr>
            <a:r>
              <a:rPr lang="en-US" dirty="0"/>
              <a:t>Driven by Persons and Community</a:t>
            </a:r>
          </a:p>
          <a:p>
            <a:pPr marL="457200" indent="-457200" fontAlgn="auto">
              <a:buClr>
                <a:schemeClr val="accent1">
                  <a:lumMod val="75000"/>
                </a:schemeClr>
              </a:buClr>
              <a:buFont typeface="+mj-lt"/>
              <a:buAutoNum type="arabicPeriod"/>
              <a:defRPr/>
            </a:pPr>
            <a:r>
              <a:rPr lang="en-US" dirty="0"/>
              <a:t>Create Vision and Build Will</a:t>
            </a:r>
          </a:p>
          <a:p>
            <a:pPr marL="457200" indent="-457200" fontAlgn="auto">
              <a:buClr>
                <a:schemeClr val="accent1">
                  <a:lumMod val="75000"/>
                </a:schemeClr>
              </a:buClr>
              <a:buFont typeface="+mj-lt"/>
              <a:buAutoNum type="arabicPeriod"/>
              <a:defRPr/>
            </a:pPr>
            <a:r>
              <a:rPr lang="en-US" dirty="0"/>
              <a:t>Develop Capability</a:t>
            </a:r>
          </a:p>
          <a:p>
            <a:pPr marL="457200" indent="-457200" fontAlgn="auto">
              <a:buClr>
                <a:schemeClr val="accent1">
                  <a:lumMod val="75000"/>
                </a:schemeClr>
              </a:buClr>
              <a:buFont typeface="+mj-lt"/>
              <a:buAutoNum type="arabicPeriod"/>
              <a:defRPr/>
            </a:pPr>
            <a:r>
              <a:rPr lang="en-US" dirty="0"/>
              <a:t>Deliver Results </a:t>
            </a:r>
          </a:p>
          <a:p>
            <a:pPr marL="457200" indent="-457200" fontAlgn="auto">
              <a:buClr>
                <a:schemeClr val="accent1">
                  <a:lumMod val="75000"/>
                </a:schemeClr>
              </a:buClr>
              <a:buFont typeface="+mj-lt"/>
              <a:buAutoNum type="arabicPeriod"/>
              <a:defRPr/>
            </a:pPr>
            <a:r>
              <a:rPr lang="en-US" dirty="0"/>
              <a:t>Shape Culture</a:t>
            </a:r>
          </a:p>
          <a:p>
            <a:pPr marL="457200" indent="-457200" fontAlgn="auto">
              <a:buClr>
                <a:schemeClr val="accent1">
                  <a:lumMod val="75000"/>
                </a:schemeClr>
              </a:buClr>
              <a:buFont typeface="+mj-lt"/>
              <a:buAutoNum type="arabicPeriod"/>
              <a:defRPr/>
            </a:pPr>
            <a:r>
              <a:rPr lang="en-US" dirty="0"/>
              <a:t>Engage Across Boundaries.</a:t>
            </a:r>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B81B7663-0139-4CB6-A02F-99819836B10E}" type="slidenum">
              <a:rPr lang="en-US" altLang="en-US"/>
              <a:pPr fontAlgn="base">
                <a:spcBef>
                  <a:spcPct val="0"/>
                </a:spcBef>
                <a:spcAft>
                  <a:spcPct val="0"/>
                </a:spcAft>
              </a:pPr>
              <a:t>42</a:t>
            </a:fld>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982663" y="457200"/>
            <a:ext cx="7704137" cy="1981200"/>
          </a:xfrm>
        </p:spPr>
        <p:txBody>
          <a:bodyPr/>
          <a:lstStyle/>
          <a:p>
            <a:r>
              <a:rPr lang="en-US" altLang="en-US">
                <a:ln>
                  <a:noFill/>
                </a:ln>
              </a:rPr>
              <a:t>IHI Executive Summary</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Conclusion</a:t>
            </a:r>
          </a:p>
          <a:p>
            <a:pPr marL="0" indent="0" fontAlgn="auto">
              <a:buClr>
                <a:schemeClr val="accent1">
                  <a:lumMod val="75000"/>
                </a:schemeClr>
              </a:buClr>
              <a:buFont typeface="Arial"/>
              <a:buNone/>
              <a:defRPr/>
            </a:pPr>
            <a:r>
              <a:rPr lang="en-US" dirty="0"/>
              <a:t>High-Impact Leadership is not just for senior leaders but is required at every level of leadership in care delivery organizations in order to delivery Triple Aim results.</a:t>
            </a:r>
          </a:p>
          <a:p>
            <a:pPr lvl="1" fontAlgn="auto">
              <a:buClr>
                <a:schemeClr val="accent1">
                  <a:lumMod val="75000"/>
                </a:schemeClr>
              </a:buClr>
              <a:buFont typeface="Arial"/>
              <a:buChar char="•"/>
              <a:defRPr/>
            </a:pPr>
            <a:r>
              <a:rPr lang="en-US" dirty="0"/>
              <a:t>Value-driven</a:t>
            </a:r>
          </a:p>
          <a:p>
            <a:pPr lvl="1" fontAlgn="auto">
              <a:buClr>
                <a:schemeClr val="accent1">
                  <a:lumMod val="75000"/>
                </a:schemeClr>
              </a:buClr>
              <a:buFont typeface="Arial"/>
              <a:buChar char="•"/>
              <a:defRPr/>
            </a:pPr>
            <a:r>
              <a:rPr lang="en-US" dirty="0"/>
              <a:t>High-reliability health care</a:t>
            </a:r>
          </a:p>
          <a:p>
            <a:pPr lvl="1" fontAlgn="auto">
              <a:buClr>
                <a:schemeClr val="accent1">
                  <a:lumMod val="75000"/>
                </a:schemeClr>
              </a:buClr>
              <a:buFont typeface="Arial"/>
              <a:buChar char="•"/>
              <a:defRPr/>
            </a:pPr>
            <a:r>
              <a:rPr lang="en-US" dirty="0"/>
              <a:t>Sustained by improvement and innovation</a:t>
            </a:r>
          </a:p>
          <a:p>
            <a:pPr marL="0" indent="0" fontAlgn="auto">
              <a:buClr>
                <a:schemeClr val="accent1">
                  <a:lumMod val="75000"/>
                </a:schemeClr>
              </a:buClr>
              <a:buFont typeface="Arial"/>
              <a:buNone/>
              <a:defRPr/>
            </a:pPr>
            <a:r>
              <a:rPr lang="en-US" dirty="0"/>
              <a:t>requires leaders at all levels to think with new mental models, new leadership behaviors and new leadership frameworks.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BBA9127-1E66-4CDE-A667-C69D15291B0B}" type="slidenum">
              <a:rPr lang="en-US" altLang="en-US"/>
              <a:pPr fontAlgn="base">
                <a:spcBef>
                  <a:spcPct val="0"/>
                </a:spcBef>
                <a:spcAft>
                  <a:spcPct val="0"/>
                </a:spcAft>
              </a:pPr>
              <a:t>43</a:t>
            </a:fld>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982663" y="457200"/>
            <a:ext cx="7704137" cy="1981200"/>
          </a:xfrm>
        </p:spPr>
        <p:txBody>
          <a:bodyPr/>
          <a:lstStyle/>
          <a:p>
            <a:r>
              <a:rPr lang="en-US" altLang="en-US">
                <a:ln>
                  <a:noFill/>
                </a:ln>
              </a:rPr>
              <a:t>High Impact Leadership &amp; </a:t>
            </a:r>
            <a:r>
              <a:rPr lang="en-US" altLang="en-US" i="1">
                <a:ln>
                  <a:noFill/>
                </a:ln>
              </a:rPr>
              <a:t>Kaizen</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fontAlgn="auto">
              <a:buClr>
                <a:schemeClr val="accent1">
                  <a:lumMod val="75000"/>
                </a:schemeClr>
              </a:buClr>
              <a:buFont typeface="Arial"/>
              <a:buChar char="•"/>
              <a:defRPr/>
            </a:pPr>
            <a:r>
              <a:rPr lang="en-US" dirty="0"/>
              <a:t>Chapter Seven in Joint Commission’s “Standards and Requirements for Medical Home Accreditation” is “Leadership”.  Element LD.03.01.01 is “Leaders create and maintain a culture of safety and quality in SETMA.”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Leadership in SETMA is more than members of the Governance Board and of the Executive Management staff.  Based on teamwork, SETMA’s leadership is diverse and organized and it has created a culture which continually purses quality and safety.</a:t>
            </a:r>
          </a:p>
          <a:p>
            <a:pPr fontAlgn="auto">
              <a:buClr>
                <a:schemeClr val="accent1">
                  <a:lumMod val="75000"/>
                </a:schemeClr>
              </a:buClr>
              <a:buFont typeface="Arial"/>
              <a:buChar char="•"/>
              <a:defRPr/>
            </a:pPr>
            <a:endParaRPr lang="en-US" dirty="0"/>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A7FBDBB8-DCD6-4B14-8E98-75ACB9EDDA49}" type="slidenum">
              <a:rPr lang="en-US" altLang="en-US"/>
              <a:pPr fontAlgn="base">
                <a:spcBef>
                  <a:spcPct val="0"/>
                </a:spcBef>
                <a:spcAft>
                  <a:spcPct val="0"/>
                </a:spcAft>
              </a:pPr>
              <a:t>44</a:t>
            </a:fld>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982663" y="457200"/>
            <a:ext cx="7704137" cy="1981200"/>
          </a:xfrm>
        </p:spPr>
        <p:txBody>
          <a:bodyPr/>
          <a:lstStyle/>
          <a:p>
            <a:r>
              <a:rPr lang="en-US" altLang="en-US">
                <a:ln>
                  <a:noFill/>
                </a:ln>
              </a:rPr>
              <a:t>High Impact Leadership &amp; </a:t>
            </a:r>
            <a:r>
              <a:rPr lang="en-US" altLang="en-US" i="1">
                <a:ln>
                  <a:noFill/>
                </a:ln>
              </a:rPr>
              <a:t>Kaizen</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fontAlgn="auto">
              <a:buClr>
                <a:schemeClr val="accent1">
                  <a:lumMod val="75000"/>
                </a:schemeClr>
              </a:buClr>
              <a:buFont typeface="Arial"/>
              <a:buChar char="•"/>
              <a:defRPr/>
            </a:pPr>
            <a:r>
              <a:rPr lang="en-US" dirty="0"/>
              <a:t>“July 27, 2013,  Richard Cohen, YAI in NYC, said, “</a:t>
            </a:r>
            <a:r>
              <a:rPr lang="en-US" b="1" dirty="0"/>
              <a:t>I believe you (Dr. Holly) have ‘Kaizen’ and you are not a for-profit, multinational corporation, but a doctor working in Texas who's sharing of Kaizen has far reaching systemic impact!.” </a:t>
            </a:r>
          </a:p>
          <a:p>
            <a:pPr fontAlgn="auto">
              <a:buClr>
                <a:schemeClr val="accent1">
                  <a:lumMod val="75000"/>
                </a:schemeClr>
              </a:buClr>
              <a:buFont typeface="Arial"/>
              <a:buChar char="•"/>
              <a:defRPr/>
            </a:pPr>
            <a:endParaRPr lang="en-US" b="1" dirty="0"/>
          </a:p>
          <a:p>
            <a:pPr marL="0" indent="0" fontAlgn="auto">
              <a:buClr>
                <a:schemeClr val="accent1">
                  <a:lumMod val="75000"/>
                </a:schemeClr>
              </a:buClr>
              <a:buFont typeface="Arial"/>
              <a:buNone/>
              <a:defRPr/>
            </a:pPr>
            <a:r>
              <a:rPr lang="en-US" dirty="0">
                <a:hlinkClick r:id="rId2"/>
              </a:rPr>
              <a:t>http://www.jameslhollymd.com/Letters/Response-to-Tolbert-and-Comment-About-SETMA-by-Richard-Cohen-PhD</a:t>
            </a:r>
            <a:endParaRPr lang="en-US" dirty="0"/>
          </a:p>
          <a:p>
            <a:pPr fontAlgn="auto">
              <a:buClr>
                <a:schemeClr val="accent1">
                  <a:lumMod val="75000"/>
                </a:schemeClr>
              </a:buClr>
              <a:buFont typeface="Arial"/>
              <a:buChar char="•"/>
              <a:defRPr/>
            </a:pPr>
            <a:endParaRPr lang="en-US" b="1" dirty="0"/>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B46F6EA-CDE4-472E-B12D-752EB503DA2E}" type="slidenum">
              <a:rPr lang="en-US" altLang="en-US"/>
              <a:pPr fontAlgn="base">
                <a:spcBef>
                  <a:spcPct val="0"/>
                </a:spcBef>
                <a:spcAft>
                  <a:spcPct val="0"/>
                </a:spcAft>
              </a:pPr>
              <a:t>45</a:t>
            </a:fld>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982663" y="457200"/>
            <a:ext cx="7704137" cy="1981200"/>
          </a:xfrm>
        </p:spPr>
        <p:txBody>
          <a:bodyPr/>
          <a:lstStyle/>
          <a:p>
            <a:r>
              <a:rPr lang="en-US" altLang="en-US">
                <a:ln>
                  <a:noFill/>
                </a:ln>
              </a:rPr>
              <a:t>High Impact Leadership &amp; </a:t>
            </a:r>
            <a:r>
              <a:rPr lang="en-US" altLang="en-US" i="1">
                <a:ln>
                  <a:noFill/>
                </a:ln>
              </a:rPr>
              <a:t>Kaizen</a:t>
            </a:r>
          </a:p>
        </p:txBody>
      </p:sp>
      <p:sp>
        <p:nvSpPr>
          <p:cNvPr id="52227" name="Content Placeholder 2"/>
          <p:cNvSpPr>
            <a:spLocks noGrp="1"/>
          </p:cNvSpPr>
          <p:nvPr>
            <p:ph idx="1"/>
          </p:nvPr>
        </p:nvSpPr>
        <p:spPr>
          <a:xfrm>
            <a:off x="982663" y="2667000"/>
            <a:ext cx="7704137" cy="3332163"/>
          </a:xfrm>
        </p:spPr>
        <p:txBody>
          <a:bodyPr/>
          <a:lstStyle/>
          <a:p>
            <a:r>
              <a:rPr lang="en-US" altLang="en-US"/>
              <a:t>“Kaizen” is a Japanese word meaning, “a system of continuous improvement in quality, technology, processes, company culture, productivity, safety and leadership. Kaizen was created in Japan following World War II.” The word Kaizen means "continuous improvement". </a:t>
            </a:r>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98EC466B-B905-4AD8-BCE9-29A27E16D946}" type="slidenum">
              <a:rPr lang="en-US" altLang="en-US"/>
              <a:pPr fontAlgn="base">
                <a:spcBef>
                  <a:spcPct val="0"/>
                </a:spcBef>
                <a:spcAft>
                  <a:spcPct val="0"/>
                </a:spcAft>
              </a:pPr>
              <a:t>46</a:t>
            </a:fld>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982663" y="457200"/>
            <a:ext cx="7704137" cy="1981200"/>
          </a:xfrm>
        </p:spPr>
        <p:txBody>
          <a:bodyPr/>
          <a:lstStyle/>
          <a:p>
            <a:r>
              <a:rPr lang="en-US" altLang="en-US">
                <a:ln>
                  <a:noFill/>
                </a:ln>
              </a:rPr>
              <a:t>High Impact Leadership &amp; </a:t>
            </a:r>
            <a:r>
              <a:rPr lang="en-US" altLang="en-US" i="1">
                <a:ln>
                  <a:noFill/>
                </a:ln>
              </a:rPr>
              <a:t>Kaizen</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fontAlgn="auto">
              <a:buClr>
                <a:schemeClr val="accent1">
                  <a:lumMod val="75000"/>
                </a:schemeClr>
              </a:buClr>
              <a:buFont typeface="Arial"/>
              <a:buChar char="•"/>
              <a:defRPr/>
            </a:pPr>
            <a:r>
              <a:rPr lang="en-US" dirty="0"/>
              <a:t>Kaizen comes from the Japanese words ("kai") which means "change" or "to correct" and ("zen") which means "good". Kaizen is a system that involves every employee - from upper management to the cleaning crew. Everyone is encouraged to come up with small improvement suggestions on a regular basis. This is not a once a month or once a year activity. It is continuous. Japanese companies, such as Toyota and Canon, a total of 60 to 70 suggestions per employee per year are written down, shared and implemented.</a:t>
            </a:r>
          </a:p>
          <a:p>
            <a:pPr fontAlgn="auto">
              <a:buClr>
                <a:schemeClr val="accent1">
                  <a:lumMod val="75000"/>
                </a:schemeClr>
              </a:buClr>
              <a:buFont typeface="Arial"/>
              <a:buChar char="•"/>
              <a:defRPr/>
            </a:pPr>
            <a:endParaRPr lang="en-US" dirty="0"/>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569C3C5F-AAF0-4B92-8C9C-23A81C99C050}" type="slidenum">
              <a:rPr lang="en-US" altLang="en-US"/>
              <a:pPr fontAlgn="base">
                <a:spcBef>
                  <a:spcPct val="0"/>
                </a:spcBef>
                <a:spcAft>
                  <a:spcPct val="0"/>
                </a:spcAft>
              </a:pPr>
              <a:t>47</a:t>
            </a:fld>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982663" y="457200"/>
            <a:ext cx="7704137" cy="1981200"/>
          </a:xfrm>
        </p:spPr>
        <p:txBody>
          <a:bodyPr/>
          <a:lstStyle/>
          <a:p>
            <a:r>
              <a:rPr lang="en-US" altLang="en-US">
                <a:ln>
                  <a:noFill/>
                </a:ln>
              </a:rPr>
              <a:t>High Impact Leadership &amp; </a:t>
            </a:r>
            <a:r>
              <a:rPr lang="en-US" altLang="en-US" i="1">
                <a:ln>
                  <a:noFill/>
                </a:ln>
              </a:rPr>
              <a:t>Kaizen</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SETMA cannot be understood without knowing the impact that Dr. Peter Senge’s The Fifth Discipline had upon SETMA’s development, upon the design of our Model of Care and upon the deployment of our EMR. Electronic medical records (EMR) provides the means for Senge’s required “shift of mind,” but does not necessarily dictate that such a shift will take place. </a:t>
            </a:r>
          </a:p>
          <a:p>
            <a:pPr fontAlgn="auto">
              <a:buClr>
                <a:schemeClr val="accent1">
                  <a:lumMod val="75000"/>
                </a:schemeClr>
              </a:buClr>
              <a:buFont typeface="Arial"/>
              <a:buChar char="•"/>
              <a:defRPr/>
            </a:pPr>
            <a:r>
              <a:rPr lang="en-US" dirty="0"/>
              <a:t>Often, EMR is only used as a glorified transcription tool as a patient encounter is documented electronically, without providing significant advantages in processing of information, and without the patient’s care profiting from sound science. </a:t>
            </a:r>
          </a:p>
          <a:p>
            <a:pPr fontAlgn="auto">
              <a:buClr>
                <a:schemeClr val="accent1">
                  <a:lumMod val="75000"/>
                </a:schemeClr>
              </a:buClr>
              <a:buFont typeface="Arial"/>
              <a:buChar char="•"/>
              <a:defRPr/>
            </a:pPr>
            <a:endParaRPr lang="en-US" dirty="0"/>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5ED216A4-234C-4EAB-8CC9-8BF7348D8DC8}" type="slidenum">
              <a:rPr lang="en-US" altLang="en-US"/>
              <a:pPr fontAlgn="base">
                <a:spcBef>
                  <a:spcPct val="0"/>
                </a:spcBef>
                <a:spcAft>
                  <a:spcPct val="0"/>
                </a:spcAft>
              </a:pPr>
              <a:t>48</a:t>
            </a:fld>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82663" y="457200"/>
            <a:ext cx="7704137" cy="1981200"/>
          </a:xfrm>
        </p:spPr>
        <p:txBody>
          <a:bodyPr/>
          <a:lstStyle/>
          <a:p>
            <a:r>
              <a:rPr lang="en-US" altLang="en-US">
                <a:ln>
                  <a:noFill/>
                </a:ln>
              </a:rPr>
              <a:t>High Impact Leadership &amp; </a:t>
            </a:r>
            <a:r>
              <a:rPr lang="en-US" altLang="en-US" i="1">
                <a:ln>
                  <a:noFill/>
                </a:ln>
              </a:rPr>
              <a:t>Kaizen</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Change is not easy. It often creates anxiety and insecurity, even, and maybe especially, among healthcare providers.  However, to create excellence in healthcare, providers must continually be "learning“ which will require a change in the understanding of the nature of learning and will also require the elimination of barriers to learning.   SETMA’s PC-MH externship will help the student, at whatever level of training, understand the sustainability of excellence through morphing from the pursuit of EMR to the pursuit of electronic patient management.</a:t>
            </a:r>
          </a:p>
          <a:p>
            <a:pPr fontAlgn="auto">
              <a:buClr>
                <a:schemeClr val="accent1">
                  <a:lumMod val="75000"/>
                </a:schemeClr>
              </a:buClr>
              <a:buFont typeface="Arial"/>
              <a:buChar char="•"/>
              <a:defRPr/>
            </a:pPr>
            <a:endParaRPr lang="en-US" dirty="0"/>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51787DB-8743-4548-AE52-84B00782F743}" type="slidenum">
              <a:rPr lang="en-US" altLang="en-US"/>
              <a:pPr fontAlgn="base">
                <a:spcBef>
                  <a:spcPct val="0"/>
                </a:spcBef>
                <a:spcAft>
                  <a:spcPct val="0"/>
                </a:spcAft>
              </a:pPr>
              <a:t>49</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243138"/>
            <a:ext cx="7704137" cy="3756025"/>
          </a:xfrm>
        </p:spPr>
        <p:txBody>
          <a:bodyPr rtlCol="0">
            <a:noAutofit/>
          </a:bodyPr>
          <a:lstStyle/>
          <a:p>
            <a:pPr marL="0" indent="0" fontAlgn="auto">
              <a:buClr>
                <a:schemeClr val="accent1">
                  <a:lumMod val="75000"/>
                </a:schemeClr>
              </a:buClr>
              <a:buFont typeface="Arial"/>
              <a:buNone/>
              <a:defRPr/>
            </a:pPr>
            <a:r>
              <a:rPr lang="en-US" sz="1600" dirty="0"/>
              <a:t>Slides 6-39 are an insertion from Peter Senge’s book, The Fifth Discipline.  “Mental Models” are  one of five “component technologies” converging to innovate learning organizations.  </a:t>
            </a:r>
          </a:p>
          <a:p>
            <a:pPr marL="0" indent="0" fontAlgn="auto">
              <a:buClr>
                <a:schemeClr val="accent1">
                  <a:lumMod val="75000"/>
                </a:schemeClr>
              </a:buClr>
              <a:buFont typeface="Arial"/>
              <a:buNone/>
              <a:defRPr/>
            </a:pPr>
            <a:r>
              <a:rPr lang="en-US" sz="1600" dirty="0"/>
              <a:t>On SETMA’s website, at the following link you can review a 159-slide presentation  entitled , “Peter Senge, The Fifth Discipline and Electronic Patient Records,” made to the School of Rural Public Health at Texas A&amp;M Health Science Center on January 27, 2011. </a:t>
            </a:r>
          </a:p>
          <a:p>
            <a:pPr marL="0" indent="0" fontAlgn="auto">
              <a:buClr>
                <a:schemeClr val="accent1">
                  <a:lumMod val="75000"/>
                </a:schemeClr>
              </a:buClr>
              <a:buFont typeface="Arial"/>
              <a:buNone/>
              <a:defRPr/>
            </a:pPr>
            <a:r>
              <a:rPr lang="en-US" sz="1600" dirty="0">
                <a:hlinkClick r:id="rId2"/>
              </a:rPr>
              <a:t>http://www.jameslhollymd.com/Presentations/The-Fifth-Discipline-and-Electronic-Patient-Records</a:t>
            </a:r>
            <a:endParaRPr lang="en-US" sz="1600" dirty="0"/>
          </a:p>
          <a:p>
            <a:pPr fontAlgn="auto">
              <a:buClr>
                <a:schemeClr val="accent1">
                  <a:lumMod val="75000"/>
                </a:schemeClr>
              </a:buClr>
              <a:buFont typeface="Arial"/>
              <a:buChar char="•"/>
              <a:defRPr/>
            </a:pPr>
            <a:r>
              <a:rPr lang="en-US" sz="1600" dirty="0"/>
              <a:t>Slides 23-41 address the “personal mastery” which is required for High Impact Leadership.</a:t>
            </a:r>
          </a:p>
          <a:p>
            <a:pPr fontAlgn="auto">
              <a:buClr>
                <a:schemeClr val="accent1">
                  <a:lumMod val="75000"/>
                </a:schemeClr>
              </a:buClr>
              <a:buFont typeface="Arial"/>
              <a:buChar char="•"/>
              <a:defRPr/>
            </a:pPr>
            <a:r>
              <a:rPr lang="en-US" sz="1600" dirty="0"/>
              <a:t>Slides 42-76 address the “learning disabilities” which impede organizational progress and learning.</a:t>
            </a:r>
          </a:p>
          <a:p>
            <a:pPr fontAlgn="auto">
              <a:buClr>
                <a:schemeClr val="accent1">
                  <a:lumMod val="75000"/>
                </a:schemeClr>
              </a:buClr>
              <a:buFont typeface="Arial"/>
              <a:buChar char="•"/>
              <a:defRPr/>
            </a:pPr>
            <a:r>
              <a:rPr lang="en-US" sz="1600" dirty="0"/>
              <a:t>Slides 77ff address “systems thinking and electronic patient management as opposed to electronic patient records.” </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BD7477D0-CD05-4B65-AFB5-5F1F7126617F}" type="slidenum">
              <a:rPr lang="en-US" altLang="en-US"/>
              <a:pPr fontAlgn="base">
                <a:spcBef>
                  <a:spcPct val="0"/>
                </a:spcBef>
                <a:spcAft>
                  <a:spcPct val="0"/>
                </a:spcAft>
              </a:pPr>
              <a:t>5</a:t>
            </a:fld>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982663" y="457200"/>
            <a:ext cx="7704137" cy="1981200"/>
          </a:xfrm>
        </p:spPr>
        <p:txBody>
          <a:bodyPr/>
          <a:lstStyle/>
          <a:p>
            <a:r>
              <a:rPr lang="en-US" altLang="en-US">
                <a:ln>
                  <a:noFill/>
                </a:ln>
              </a:rPr>
              <a:t>IHI - High Impacted  Leadership </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marL="0" indent="0" fontAlgn="auto">
              <a:buClr>
                <a:schemeClr val="accent1">
                  <a:lumMod val="75000"/>
                </a:schemeClr>
              </a:buClr>
              <a:buFont typeface="Arial"/>
              <a:buNone/>
              <a:defRPr/>
            </a:pPr>
            <a:r>
              <a:rPr lang="en-US" dirty="0"/>
              <a:t>Three interdependent Dimensions of High-Impact Leadership</a:t>
            </a:r>
          </a:p>
          <a:p>
            <a:pPr marL="457200" indent="-457200" fontAlgn="auto">
              <a:buClr>
                <a:schemeClr val="accent1">
                  <a:lumMod val="75000"/>
                </a:schemeClr>
              </a:buClr>
              <a:buFont typeface="+mj-lt"/>
              <a:buAutoNum type="arabicPeriod"/>
              <a:defRPr/>
            </a:pPr>
            <a:r>
              <a:rPr lang="en-US" dirty="0"/>
              <a:t>New Mental Models – How leaders think about challenges and solutions</a:t>
            </a:r>
          </a:p>
          <a:p>
            <a:pPr marL="457200" indent="-457200" fontAlgn="auto">
              <a:buClr>
                <a:schemeClr val="accent1">
                  <a:lumMod val="75000"/>
                </a:schemeClr>
              </a:buClr>
              <a:buFont typeface="+mj-lt"/>
              <a:buAutoNum type="arabicPeriod"/>
              <a:defRPr/>
            </a:pPr>
            <a:r>
              <a:rPr lang="en-US" dirty="0"/>
              <a:t>High-Impact Leadership Behaviors – What leaders to make a difference</a:t>
            </a:r>
          </a:p>
          <a:p>
            <a:pPr marL="457200" indent="-457200" fontAlgn="auto">
              <a:buClr>
                <a:schemeClr val="accent1">
                  <a:lumMod val="75000"/>
                </a:schemeClr>
              </a:buClr>
              <a:buFont typeface="+mj-lt"/>
              <a:buAutoNum type="arabicPeriod"/>
              <a:defRPr/>
            </a:pPr>
            <a:r>
              <a:rPr lang="en-US" dirty="0"/>
              <a:t>IHI High Impact leadership Framework – Where leaders need to focus efforts.</a:t>
            </a:r>
          </a:p>
          <a:p>
            <a:pPr fontAlgn="auto">
              <a:buClr>
                <a:schemeClr val="accent1">
                  <a:lumMod val="75000"/>
                </a:schemeClr>
              </a:buClr>
              <a:buFont typeface="Arial"/>
              <a:buChar char="•"/>
              <a:defRPr/>
            </a:pPr>
            <a:endParaRPr lang="en-US" dirty="0"/>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6029E3E-109A-4C0C-9F39-DDD2FBCF0E13}" type="slidenum">
              <a:rPr lang="en-US" altLang="en-US"/>
              <a:pPr fontAlgn="base">
                <a:spcBef>
                  <a:spcPct val="0"/>
                </a:spcBef>
                <a:spcAft>
                  <a:spcPct val="0"/>
                </a:spcAft>
              </a:pPr>
              <a:t>50</a:t>
            </a:fld>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982663" y="457200"/>
            <a:ext cx="7704137" cy="1981200"/>
          </a:xfrm>
        </p:spPr>
        <p:txBody>
          <a:bodyPr/>
          <a:lstStyle/>
          <a:p>
            <a:r>
              <a:rPr lang="en-US" altLang="en-US">
                <a:ln>
                  <a:noFill/>
                </a:ln>
              </a:rPr>
              <a:t>Mental Models</a:t>
            </a:r>
          </a:p>
        </p:txBody>
      </p:sp>
      <p:sp>
        <p:nvSpPr>
          <p:cNvPr id="57347" name="Content Placeholder 2"/>
          <p:cNvSpPr>
            <a:spLocks noGrp="1"/>
          </p:cNvSpPr>
          <p:nvPr>
            <p:ph idx="1"/>
          </p:nvPr>
        </p:nvSpPr>
        <p:spPr>
          <a:xfrm>
            <a:off x="982663" y="2667000"/>
            <a:ext cx="7704137" cy="3332163"/>
          </a:xfrm>
        </p:spPr>
        <p:txBody>
          <a:bodyPr/>
          <a:lstStyle/>
          <a:p>
            <a:r>
              <a:rPr lang="en-US" altLang="en-US"/>
              <a:t>The transition from volume to value requires a substantial shift in leadership thinking, behaviors and actions at all levels of care delivery organizations </a:t>
            </a:r>
          </a:p>
          <a:p>
            <a:endParaRPr lang="en-US" altLang="en-US"/>
          </a:p>
          <a:p>
            <a:r>
              <a:rPr lang="en-US" altLang="en-US"/>
              <a:t>The mental model of “Individuals and families are partners in their care,” requires leaders to think beyond patient satisfaction and engagement, i.e., from “what’s the matter,” to “What matters to you?” </a:t>
            </a:r>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F678CCF-B9C2-4302-94E7-B9B73B140C0B}" type="slidenum">
              <a:rPr lang="en-US" altLang="en-US"/>
              <a:pPr fontAlgn="base">
                <a:spcBef>
                  <a:spcPct val="0"/>
                </a:spcBef>
                <a:spcAft>
                  <a:spcPct val="0"/>
                </a:spcAft>
              </a:pPr>
              <a:t>51</a:t>
            </a:fld>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82663" y="457200"/>
            <a:ext cx="7704137" cy="1981200"/>
          </a:xfrm>
        </p:spPr>
        <p:txBody>
          <a:bodyPr/>
          <a:lstStyle/>
          <a:p>
            <a:r>
              <a:rPr lang="en-US" altLang="en-US">
                <a:ln>
                  <a:noFill/>
                </a:ln>
              </a:rPr>
              <a:t>Mental Models</a:t>
            </a:r>
          </a:p>
        </p:txBody>
      </p:sp>
      <p:sp>
        <p:nvSpPr>
          <p:cNvPr id="3" name="Content Placeholder 2"/>
          <p:cNvSpPr>
            <a:spLocks noGrp="1"/>
          </p:cNvSpPr>
          <p:nvPr>
            <p:ph idx="1"/>
          </p:nvPr>
        </p:nvSpPr>
        <p:spPr>
          <a:xfrm>
            <a:off x="982663" y="2667000"/>
            <a:ext cx="7704137" cy="3332163"/>
          </a:xfrm>
        </p:spPr>
        <p:txBody>
          <a:bodyPr rtlCol="0">
            <a:normAutofit fontScale="92500" lnSpcReduction="10000"/>
          </a:bodyPr>
          <a:lstStyle/>
          <a:p>
            <a:pPr fontAlgn="auto">
              <a:buClr>
                <a:schemeClr val="accent1">
                  <a:lumMod val="75000"/>
                </a:schemeClr>
              </a:buClr>
              <a:buFont typeface="Arial"/>
              <a:buChar char="•"/>
              <a:defRPr/>
            </a:pPr>
            <a:r>
              <a:rPr lang="en-US" dirty="0"/>
              <a:t>Competing on value requires simultaneously improvement in outcomes, patient safety and service with a relentless focus on elimination of waste and reduction in operating cost..</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Everyone is an improver redefines how improvement work is organized and how resources are deployed.  Accelerating the pace of improvement and bolstering  innovation requires that everyone in the organization sees themselves as having two jobs:  to do their work and to improve their work.</a:t>
            </a:r>
          </a:p>
          <a:p>
            <a:pPr fontAlgn="auto">
              <a:buClr>
                <a:schemeClr val="accent1">
                  <a:lumMod val="75000"/>
                </a:schemeClr>
              </a:buClr>
              <a:buFont typeface="Arial"/>
              <a:buChar char="•"/>
              <a:defRPr/>
            </a:pPr>
            <a:endParaRPr lang="en-US" dirty="0"/>
          </a:p>
        </p:txBody>
      </p:sp>
      <p:sp>
        <p:nvSpPr>
          <p:cNvPr id="583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309FAD80-891C-45B0-A6A1-88712801F041}" type="slidenum">
              <a:rPr lang="en-US" altLang="en-US"/>
              <a:pPr fontAlgn="base">
                <a:spcBef>
                  <a:spcPct val="0"/>
                </a:spcBef>
                <a:spcAft>
                  <a:spcPct val="0"/>
                </a:spcAft>
              </a:pPr>
              <a:t>52</a:t>
            </a:fld>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982663" y="457200"/>
            <a:ext cx="7704137" cy="1981200"/>
          </a:xfrm>
        </p:spPr>
        <p:txBody>
          <a:bodyPr/>
          <a:lstStyle/>
          <a:p>
            <a:r>
              <a:rPr lang="en-US" altLang="en-US">
                <a:ln>
                  <a:noFill/>
                </a:ln>
              </a:rPr>
              <a:t>Mental Models</a:t>
            </a:r>
            <a:br>
              <a:rPr lang="en-US" altLang="en-US">
                <a:ln>
                  <a:noFill/>
                </a:ln>
              </a:rPr>
            </a:br>
            <a:r>
              <a:rPr lang="en-US" altLang="en-US">
                <a:ln>
                  <a:noFill/>
                </a:ln>
              </a:rPr>
              <a:t>Transition from Volume to Value </a:t>
            </a:r>
            <a:br>
              <a:rPr lang="en-US" altLang="en-US">
                <a:ln>
                  <a:noFill/>
                </a:ln>
              </a:rPr>
            </a:br>
            <a:endParaRPr lang="en-US" altLang="en-US">
              <a:ln>
                <a:noFill/>
              </a:ln>
            </a:endParaRPr>
          </a:p>
        </p:txBody>
      </p:sp>
      <p:graphicFrame>
        <p:nvGraphicFramePr>
          <p:cNvPr id="4" name="Table 3"/>
          <p:cNvGraphicFramePr>
            <a:graphicFrameLocks noGrp="1"/>
          </p:cNvGraphicFramePr>
          <p:nvPr/>
        </p:nvGraphicFramePr>
        <p:xfrm>
          <a:off x="857250" y="1939925"/>
          <a:ext cx="8089900" cy="3841750"/>
        </p:xfrm>
        <a:graphic>
          <a:graphicData uri="http://schemas.openxmlformats.org/drawingml/2006/table">
            <a:tbl>
              <a:tblPr/>
              <a:tblGrid>
                <a:gridCol w="4019550">
                  <a:extLst>
                    <a:ext uri="{9D8B030D-6E8A-4147-A177-3AD203B41FA5}">
                      <a16:colId xmlns:a16="http://schemas.microsoft.com/office/drawing/2014/main" val="20000"/>
                    </a:ext>
                  </a:extLst>
                </a:gridCol>
                <a:gridCol w="4070350">
                  <a:extLst>
                    <a:ext uri="{9D8B030D-6E8A-4147-A177-3AD203B41FA5}">
                      <a16:colId xmlns:a16="http://schemas.microsoft.com/office/drawing/2014/main" val="20001"/>
                    </a:ext>
                  </a:extLst>
                </a:gridCol>
              </a:tblGrid>
              <a:tr h="314325">
                <a:tc>
                  <a:txBody>
                    <a:bodyPr/>
                    <a:lstStyle>
                      <a:lvl1pPr>
                        <a:spcBef>
                          <a:spcPct val="20000"/>
                        </a:spcBef>
                        <a:spcAft>
                          <a:spcPts val="600"/>
                        </a:spcAft>
                        <a:buClr>
                          <a:srgbClr val="8D1515"/>
                        </a:buClr>
                        <a:buSzPct val="145000"/>
                        <a:buFont typeface="Arial" charset="0"/>
                        <a:defRPr sz="2000">
                          <a:solidFill>
                            <a:schemeClr val="tx1"/>
                          </a:solidFill>
                          <a:latin typeface="Corbel" pitchFamily="34" charset="0"/>
                        </a:defRPr>
                      </a:lvl1pPr>
                      <a:lvl2pPr marL="742950" indent="-285750">
                        <a:spcBef>
                          <a:spcPct val="20000"/>
                        </a:spcBef>
                        <a:spcAft>
                          <a:spcPts val="600"/>
                        </a:spcAft>
                        <a:buClr>
                          <a:srgbClr val="8D1515"/>
                        </a:buClr>
                        <a:buSzPct val="145000"/>
                        <a:buFont typeface="Arial" charset="0"/>
                        <a:defRPr>
                          <a:solidFill>
                            <a:schemeClr val="tx1"/>
                          </a:solidFill>
                          <a:latin typeface="Corbel" pitchFamily="34" charset="0"/>
                        </a:defRPr>
                      </a:lvl2pPr>
                      <a:lvl3pPr marL="1143000" indent="-228600">
                        <a:spcBef>
                          <a:spcPct val="20000"/>
                        </a:spcBef>
                        <a:spcAft>
                          <a:spcPts val="600"/>
                        </a:spcAft>
                        <a:buClr>
                          <a:srgbClr val="8D1515"/>
                        </a:buClr>
                        <a:buSzPct val="145000"/>
                        <a:buFont typeface="Arial" charset="0"/>
                        <a:defRPr sz="1600">
                          <a:solidFill>
                            <a:schemeClr val="tx1"/>
                          </a:solidFill>
                          <a:latin typeface="Corbel" pitchFamily="34" charset="0"/>
                        </a:defRPr>
                      </a:lvl3pPr>
                      <a:lvl4pPr marL="1600200" indent="-228600">
                        <a:spcBef>
                          <a:spcPct val="20000"/>
                        </a:spcBef>
                        <a:spcAft>
                          <a:spcPts val="600"/>
                        </a:spcAft>
                        <a:buClr>
                          <a:srgbClr val="8D1515"/>
                        </a:buClr>
                        <a:buSzPct val="145000"/>
                        <a:buFont typeface="Arial" charset="0"/>
                        <a:defRPr sz="1400">
                          <a:solidFill>
                            <a:schemeClr val="tx1"/>
                          </a:solidFill>
                          <a:latin typeface="Corbel" pitchFamily="34" charset="0"/>
                        </a:defRPr>
                      </a:lvl4pPr>
                      <a:lvl5pPr marL="2057400" indent="-228600">
                        <a:spcBef>
                          <a:spcPct val="20000"/>
                        </a:spcBef>
                        <a:spcAft>
                          <a:spcPts val="600"/>
                        </a:spcAft>
                        <a:buClr>
                          <a:srgbClr val="8D1515"/>
                        </a:buClr>
                        <a:buSzPct val="145000"/>
                        <a:buFont typeface="Arial" charset="0"/>
                        <a:defRPr sz="1200">
                          <a:solidFill>
                            <a:schemeClr val="tx1"/>
                          </a:solidFill>
                          <a:latin typeface="Corbel" pitchFamily="34" charset="0"/>
                        </a:defRPr>
                      </a:lvl5pPr>
                      <a:lvl6pPr marL="25146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6pPr>
                      <a:lvl7pPr marL="29718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7pPr>
                      <a:lvl8pPr marL="34290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8pPr>
                      <a:lvl9pPr marL="38862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Tahoma" pitchFamily="34" charset="0"/>
                          <a:cs typeface="Tahoma" pitchFamily="34" charset="0"/>
                        </a:rPr>
                        <a:t>Volume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spcAft>
                          <a:spcPts val="600"/>
                        </a:spcAft>
                        <a:buClr>
                          <a:srgbClr val="8D1515"/>
                        </a:buClr>
                        <a:buSzPct val="145000"/>
                        <a:buFont typeface="Arial" charset="0"/>
                        <a:defRPr sz="2000">
                          <a:solidFill>
                            <a:schemeClr val="tx1"/>
                          </a:solidFill>
                          <a:latin typeface="Corbel" pitchFamily="34" charset="0"/>
                        </a:defRPr>
                      </a:lvl1pPr>
                      <a:lvl2pPr marL="742950" indent="-285750">
                        <a:spcBef>
                          <a:spcPct val="20000"/>
                        </a:spcBef>
                        <a:spcAft>
                          <a:spcPts val="600"/>
                        </a:spcAft>
                        <a:buClr>
                          <a:srgbClr val="8D1515"/>
                        </a:buClr>
                        <a:buSzPct val="145000"/>
                        <a:buFont typeface="Arial" charset="0"/>
                        <a:defRPr>
                          <a:solidFill>
                            <a:schemeClr val="tx1"/>
                          </a:solidFill>
                          <a:latin typeface="Corbel" pitchFamily="34" charset="0"/>
                        </a:defRPr>
                      </a:lvl2pPr>
                      <a:lvl3pPr marL="1143000" indent="-228600">
                        <a:spcBef>
                          <a:spcPct val="20000"/>
                        </a:spcBef>
                        <a:spcAft>
                          <a:spcPts val="600"/>
                        </a:spcAft>
                        <a:buClr>
                          <a:srgbClr val="8D1515"/>
                        </a:buClr>
                        <a:buSzPct val="145000"/>
                        <a:buFont typeface="Arial" charset="0"/>
                        <a:defRPr sz="1600">
                          <a:solidFill>
                            <a:schemeClr val="tx1"/>
                          </a:solidFill>
                          <a:latin typeface="Corbel" pitchFamily="34" charset="0"/>
                        </a:defRPr>
                      </a:lvl3pPr>
                      <a:lvl4pPr marL="1600200" indent="-228600">
                        <a:spcBef>
                          <a:spcPct val="20000"/>
                        </a:spcBef>
                        <a:spcAft>
                          <a:spcPts val="600"/>
                        </a:spcAft>
                        <a:buClr>
                          <a:srgbClr val="8D1515"/>
                        </a:buClr>
                        <a:buSzPct val="145000"/>
                        <a:buFont typeface="Arial" charset="0"/>
                        <a:defRPr sz="1400">
                          <a:solidFill>
                            <a:schemeClr val="tx1"/>
                          </a:solidFill>
                          <a:latin typeface="Corbel" pitchFamily="34" charset="0"/>
                        </a:defRPr>
                      </a:lvl4pPr>
                      <a:lvl5pPr marL="2057400" indent="-228600">
                        <a:spcBef>
                          <a:spcPct val="20000"/>
                        </a:spcBef>
                        <a:spcAft>
                          <a:spcPts val="600"/>
                        </a:spcAft>
                        <a:buClr>
                          <a:srgbClr val="8D1515"/>
                        </a:buClr>
                        <a:buSzPct val="145000"/>
                        <a:buFont typeface="Arial" charset="0"/>
                        <a:defRPr sz="1200">
                          <a:solidFill>
                            <a:schemeClr val="tx1"/>
                          </a:solidFill>
                          <a:latin typeface="Corbel" pitchFamily="34" charset="0"/>
                        </a:defRPr>
                      </a:lvl5pPr>
                      <a:lvl6pPr marL="25146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6pPr>
                      <a:lvl7pPr marL="29718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7pPr>
                      <a:lvl8pPr marL="34290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8pPr>
                      <a:lvl9pPr marL="38862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Tahoma" pitchFamily="34" charset="0"/>
                          <a:cs typeface="Tahoma" pitchFamily="34"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913063">
                <a:tc>
                  <a:txBody>
                    <a:bodyPr/>
                    <a:lstStyle>
                      <a:lvl1pPr>
                        <a:spcBef>
                          <a:spcPct val="20000"/>
                        </a:spcBef>
                        <a:spcAft>
                          <a:spcPts val="600"/>
                        </a:spcAft>
                        <a:buClr>
                          <a:srgbClr val="8D1515"/>
                        </a:buClr>
                        <a:buSzPct val="145000"/>
                        <a:buFont typeface="Arial" charset="0"/>
                        <a:defRPr sz="2000">
                          <a:solidFill>
                            <a:schemeClr val="tx1"/>
                          </a:solidFill>
                          <a:latin typeface="Corbel" pitchFamily="34" charset="0"/>
                        </a:defRPr>
                      </a:lvl1pPr>
                      <a:lvl2pPr marL="742950" indent="-285750">
                        <a:spcBef>
                          <a:spcPct val="20000"/>
                        </a:spcBef>
                        <a:spcAft>
                          <a:spcPts val="600"/>
                        </a:spcAft>
                        <a:buClr>
                          <a:srgbClr val="8D1515"/>
                        </a:buClr>
                        <a:buSzPct val="145000"/>
                        <a:buFont typeface="Arial" charset="0"/>
                        <a:defRPr>
                          <a:solidFill>
                            <a:schemeClr val="tx1"/>
                          </a:solidFill>
                          <a:latin typeface="Corbel" pitchFamily="34" charset="0"/>
                        </a:defRPr>
                      </a:lvl2pPr>
                      <a:lvl3pPr marL="1143000" indent="-228600">
                        <a:spcBef>
                          <a:spcPct val="20000"/>
                        </a:spcBef>
                        <a:spcAft>
                          <a:spcPts val="600"/>
                        </a:spcAft>
                        <a:buClr>
                          <a:srgbClr val="8D1515"/>
                        </a:buClr>
                        <a:buSzPct val="145000"/>
                        <a:buFont typeface="Arial" charset="0"/>
                        <a:defRPr sz="1600">
                          <a:solidFill>
                            <a:schemeClr val="tx1"/>
                          </a:solidFill>
                          <a:latin typeface="Corbel" pitchFamily="34" charset="0"/>
                        </a:defRPr>
                      </a:lvl3pPr>
                      <a:lvl4pPr marL="1600200" indent="-228600">
                        <a:spcBef>
                          <a:spcPct val="20000"/>
                        </a:spcBef>
                        <a:spcAft>
                          <a:spcPts val="600"/>
                        </a:spcAft>
                        <a:buClr>
                          <a:srgbClr val="8D1515"/>
                        </a:buClr>
                        <a:buSzPct val="145000"/>
                        <a:buFont typeface="Arial" charset="0"/>
                        <a:defRPr sz="1400">
                          <a:solidFill>
                            <a:schemeClr val="tx1"/>
                          </a:solidFill>
                          <a:latin typeface="Corbel" pitchFamily="34" charset="0"/>
                        </a:defRPr>
                      </a:lvl4pPr>
                      <a:lvl5pPr marL="2057400" indent="-228600">
                        <a:spcBef>
                          <a:spcPct val="20000"/>
                        </a:spcBef>
                        <a:spcAft>
                          <a:spcPts val="600"/>
                        </a:spcAft>
                        <a:buClr>
                          <a:srgbClr val="8D1515"/>
                        </a:buClr>
                        <a:buSzPct val="145000"/>
                        <a:buFont typeface="Arial" charset="0"/>
                        <a:defRPr sz="1200">
                          <a:solidFill>
                            <a:schemeClr val="tx1"/>
                          </a:solidFill>
                          <a:latin typeface="Corbel" pitchFamily="34" charset="0"/>
                        </a:defRPr>
                      </a:lvl5pPr>
                      <a:lvl6pPr marL="25146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6pPr>
                      <a:lvl7pPr marL="29718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7pPr>
                      <a:lvl8pPr marL="34290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8pPr>
                      <a:lvl9pPr marL="38862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Patient Satisfaction</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Increase Top-Line Revenue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Complex All-Purpose hospitals and Facilities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Quality Departments and Experts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CCCC"/>
                    </a:solidFill>
                  </a:tcPr>
                </a:tc>
                <a:tc>
                  <a:txBody>
                    <a:bodyPr/>
                    <a:lstStyle>
                      <a:lvl1pPr>
                        <a:spcBef>
                          <a:spcPct val="20000"/>
                        </a:spcBef>
                        <a:spcAft>
                          <a:spcPts val="600"/>
                        </a:spcAft>
                        <a:buClr>
                          <a:srgbClr val="8D1515"/>
                        </a:buClr>
                        <a:buSzPct val="145000"/>
                        <a:buFont typeface="Arial" charset="0"/>
                        <a:defRPr sz="2000">
                          <a:solidFill>
                            <a:schemeClr val="tx1"/>
                          </a:solidFill>
                          <a:latin typeface="Corbel" pitchFamily="34" charset="0"/>
                        </a:defRPr>
                      </a:lvl1pPr>
                      <a:lvl2pPr marL="742950" indent="-285750">
                        <a:spcBef>
                          <a:spcPct val="20000"/>
                        </a:spcBef>
                        <a:spcAft>
                          <a:spcPts val="600"/>
                        </a:spcAft>
                        <a:buClr>
                          <a:srgbClr val="8D1515"/>
                        </a:buClr>
                        <a:buSzPct val="145000"/>
                        <a:buFont typeface="Arial" charset="0"/>
                        <a:defRPr>
                          <a:solidFill>
                            <a:schemeClr val="tx1"/>
                          </a:solidFill>
                          <a:latin typeface="Corbel" pitchFamily="34" charset="0"/>
                        </a:defRPr>
                      </a:lvl2pPr>
                      <a:lvl3pPr marL="1143000" indent="-228600">
                        <a:spcBef>
                          <a:spcPct val="20000"/>
                        </a:spcBef>
                        <a:spcAft>
                          <a:spcPts val="600"/>
                        </a:spcAft>
                        <a:buClr>
                          <a:srgbClr val="8D1515"/>
                        </a:buClr>
                        <a:buSzPct val="145000"/>
                        <a:buFont typeface="Arial" charset="0"/>
                        <a:defRPr sz="1600">
                          <a:solidFill>
                            <a:schemeClr val="tx1"/>
                          </a:solidFill>
                          <a:latin typeface="Corbel" pitchFamily="34" charset="0"/>
                        </a:defRPr>
                      </a:lvl3pPr>
                      <a:lvl4pPr marL="1600200" indent="-228600">
                        <a:spcBef>
                          <a:spcPct val="20000"/>
                        </a:spcBef>
                        <a:spcAft>
                          <a:spcPts val="600"/>
                        </a:spcAft>
                        <a:buClr>
                          <a:srgbClr val="8D1515"/>
                        </a:buClr>
                        <a:buSzPct val="145000"/>
                        <a:buFont typeface="Arial" charset="0"/>
                        <a:defRPr sz="1400">
                          <a:solidFill>
                            <a:schemeClr val="tx1"/>
                          </a:solidFill>
                          <a:latin typeface="Corbel" pitchFamily="34" charset="0"/>
                        </a:defRPr>
                      </a:lvl4pPr>
                      <a:lvl5pPr marL="2057400" indent="-228600">
                        <a:spcBef>
                          <a:spcPct val="20000"/>
                        </a:spcBef>
                        <a:spcAft>
                          <a:spcPts val="600"/>
                        </a:spcAft>
                        <a:buClr>
                          <a:srgbClr val="8D1515"/>
                        </a:buClr>
                        <a:buSzPct val="145000"/>
                        <a:buFont typeface="Arial" charset="0"/>
                        <a:defRPr sz="1200">
                          <a:solidFill>
                            <a:schemeClr val="tx1"/>
                          </a:solidFill>
                          <a:latin typeface="Corbel" pitchFamily="34" charset="0"/>
                        </a:defRPr>
                      </a:lvl5pPr>
                      <a:lvl6pPr marL="25146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6pPr>
                      <a:lvl7pPr marL="29718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7pPr>
                      <a:lvl8pPr marL="34290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8pPr>
                      <a:lvl9pPr marL="3886200" indent="-228600" defTabSz="457200" fontAlgn="base">
                        <a:spcBef>
                          <a:spcPct val="20000"/>
                        </a:spcBef>
                        <a:spcAft>
                          <a:spcPts val="600"/>
                        </a:spcAft>
                        <a:buClr>
                          <a:srgbClr val="8D1515"/>
                        </a:buClr>
                        <a:buSzPct val="145000"/>
                        <a:buFont typeface="Arial" charset="0"/>
                        <a:defRPr sz="1200">
                          <a:solidFill>
                            <a:schemeClr val="tx1"/>
                          </a:solidFill>
                          <a:latin typeface="Corbel"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Persons as Partners in their care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Continuously Decrease Per Unit cost and waste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Lower Cost, Focused Care Delivery Sites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Tahoma" pitchFamily="34" charset="0"/>
                          <a:cs typeface="Tahoma" pitchFamily="34" charset="0"/>
                        </a:rPr>
                        <a:t>Quality Improvement in Daily work for All staff</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Tahoma"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CCCC"/>
                    </a:solidFill>
                  </a:tcPr>
                </a:tc>
                <a:extLst>
                  <a:ext uri="{0D108BD9-81ED-4DB2-BD59-A6C34878D82A}">
                    <a16:rowId xmlns:a16="http://schemas.microsoft.com/office/drawing/2014/main" val="10001"/>
                  </a:ext>
                </a:extLst>
              </a:tr>
            </a:tbl>
          </a:graphicData>
        </a:graphic>
      </p:graphicFrame>
      <p:sp>
        <p:nvSpPr>
          <p:cNvPr id="5940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C07A8E3-1FCF-4D03-B3DD-E82790C5C1B1}" type="slidenum">
              <a:rPr lang="en-US" altLang="en-US"/>
              <a:pPr fontAlgn="base">
                <a:spcBef>
                  <a:spcPct val="0"/>
                </a:spcBef>
                <a:spcAft>
                  <a:spcPct val="0"/>
                </a:spcAft>
              </a:pPr>
              <a:t>53</a:t>
            </a:fld>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982663" y="457200"/>
            <a:ext cx="7704137" cy="1981200"/>
          </a:xfrm>
        </p:spPr>
        <p:txBody>
          <a:bodyPr/>
          <a:lstStyle/>
          <a:p>
            <a:r>
              <a:rPr lang="en-US" altLang="en-US">
                <a:ln>
                  <a:noFill/>
                </a:ln>
              </a:rPr>
              <a:t>Leadership Behaviors – </a:t>
            </a:r>
            <a:br>
              <a:rPr lang="en-US" altLang="en-US">
                <a:ln>
                  <a:noFill/>
                </a:ln>
              </a:rPr>
            </a:br>
            <a:r>
              <a:rPr lang="en-US" altLang="en-US">
                <a:ln>
                  <a:noFill/>
                </a:ln>
              </a:rPr>
              <a:t>What Leaders Do</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457200" indent="-457200" fontAlgn="auto">
              <a:buClr>
                <a:schemeClr val="accent1">
                  <a:lumMod val="75000"/>
                </a:schemeClr>
              </a:buClr>
              <a:buFont typeface="+mj-lt"/>
              <a:buAutoNum type="arabicPeriod"/>
              <a:defRPr/>
            </a:pPr>
            <a:r>
              <a:rPr lang="en-US" dirty="0"/>
              <a:t>Person-centeredness – Be consistently person-centered in word and deed</a:t>
            </a:r>
          </a:p>
          <a:p>
            <a:pPr marL="457200" indent="-457200" fontAlgn="auto">
              <a:buClr>
                <a:schemeClr val="accent1">
                  <a:lumMod val="75000"/>
                </a:schemeClr>
              </a:buClr>
              <a:buFont typeface="+mj-lt"/>
              <a:buAutoNum type="arabicPeriod"/>
              <a:defRPr/>
            </a:pPr>
            <a:r>
              <a:rPr lang="en-US" dirty="0"/>
              <a:t>Front Line Engagement – Be a regular authentic presence at the front line and a visible champion of improvement</a:t>
            </a:r>
          </a:p>
          <a:p>
            <a:pPr marL="457200" indent="-457200" fontAlgn="auto">
              <a:buClr>
                <a:schemeClr val="accent1">
                  <a:lumMod val="75000"/>
                </a:schemeClr>
              </a:buClr>
              <a:buFont typeface="+mj-lt"/>
              <a:buAutoNum type="arabicPeriod"/>
              <a:defRPr/>
            </a:pPr>
            <a:r>
              <a:rPr lang="en-US" dirty="0"/>
              <a:t>Relentless Focus – Remain focused on the vision and strategy</a:t>
            </a:r>
          </a:p>
          <a:p>
            <a:pPr marL="457200" indent="-457200" fontAlgn="auto">
              <a:buClr>
                <a:schemeClr val="accent1">
                  <a:lumMod val="75000"/>
                </a:schemeClr>
              </a:buClr>
              <a:buFont typeface="+mj-lt"/>
              <a:buAutoNum type="arabicPeriod"/>
              <a:defRPr/>
            </a:pPr>
            <a:r>
              <a:rPr lang="en-US" dirty="0"/>
              <a:t>Transparency – Require transparency about results, progress,, aims and defects.</a:t>
            </a:r>
          </a:p>
          <a:p>
            <a:pPr marL="457200" indent="-457200" fontAlgn="auto">
              <a:buClr>
                <a:schemeClr val="accent1">
                  <a:lumMod val="75000"/>
                </a:schemeClr>
              </a:buClr>
              <a:buFont typeface="+mj-lt"/>
              <a:buAutoNum type="arabicPeriod"/>
              <a:defRPr/>
            </a:pPr>
            <a:r>
              <a:rPr lang="en-US" dirty="0"/>
              <a:t>Boundarilessness – Encourage and practice systems thinking and collaboration across boundaries. </a:t>
            </a:r>
          </a:p>
        </p:txBody>
      </p:sp>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F6A83EE-ACBE-4682-87F8-EE4DE7D88AB9}" type="slidenum">
              <a:rPr lang="en-US" altLang="en-US"/>
              <a:pPr fontAlgn="base">
                <a:spcBef>
                  <a:spcPct val="0"/>
                </a:spcBef>
                <a:spcAft>
                  <a:spcPct val="0"/>
                </a:spcAft>
              </a:pPr>
              <a:t>54</a:t>
            </a:fld>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982663" y="457200"/>
            <a:ext cx="7704137" cy="1981200"/>
          </a:xfrm>
        </p:spPr>
        <p:txBody>
          <a:bodyPr/>
          <a:lstStyle/>
          <a:p>
            <a:r>
              <a:rPr lang="en-US" altLang="en-US">
                <a:ln>
                  <a:noFill/>
                </a:ln>
              </a:rPr>
              <a:t>Leadership Behaviors – </a:t>
            </a:r>
            <a:br>
              <a:rPr lang="en-US" altLang="en-US">
                <a:ln>
                  <a:noFill/>
                </a:ln>
              </a:rPr>
            </a:br>
            <a:r>
              <a:rPr lang="en-US" altLang="en-US">
                <a:ln>
                  <a:noFill/>
                </a:ln>
              </a:rPr>
              <a:t>What Leaders Do</a:t>
            </a:r>
          </a:p>
        </p:txBody>
      </p:sp>
      <p:sp>
        <p:nvSpPr>
          <p:cNvPr id="3" name="Content Placeholder 2"/>
          <p:cNvSpPr>
            <a:spLocks noGrp="1"/>
          </p:cNvSpPr>
          <p:nvPr>
            <p:ph idx="1"/>
          </p:nvPr>
        </p:nvSpPr>
        <p:spPr>
          <a:xfrm>
            <a:off x="982663" y="2667000"/>
            <a:ext cx="7704137" cy="3332163"/>
          </a:xfrm>
        </p:spPr>
        <p:txBody>
          <a:bodyPr rtlCol="0">
            <a:normAutofit fontScale="85000" lnSpcReduction="10000"/>
          </a:bodyPr>
          <a:lstStyle/>
          <a:p>
            <a:pPr marL="0" indent="0" fontAlgn="auto">
              <a:buClr>
                <a:schemeClr val="accent1">
                  <a:lumMod val="75000"/>
                </a:schemeClr>
              </a:buClr>
              <a:buFont typeface="Arial"/>
              <a:buNone/>
              <a:defRPr/>
            </a:pPr>
            <a:r>
              <a:rPr lang="en-US" b="1" dirty="0"/>
              <a:t>1.	Person-centered in word &amp; deed</a:t>
            </a:r>
          </a:p>
          <a:p>
            <a:pPr marL="0" indent="0" fontAlgn="auto">
              <a:buClr>
                <a:schemeClr val="accent1">
                  <a:lumMod val="75000"/>
                </a:schemeClr>
              </a:buClr>
              <a:buFont typeface="Arial"/>
              <a:buNone/>
              <a:defRPr/>
            </a:pPr>
            <a:r>
              <a:rPr lang="en-US" dirty="0"/>
              <a:t>Sine qua non of professionalism.  Leader demonstrate this behavior by:</a:t>
            </a:r>
          </a:p>
          <a:p>
            <a:pPr marL="457200" indent="-457200" fontAlgn="auto">
              <a:buClr>
                <a:schemeClr val="accent1">
                  <a:lumMod val="75000"/>
                </a:schemeClr>
              </a:buClr>
              <a:buFont typeface="+mj-lt"/>
              <a:buAutoNum type="arabicPeriod"/>
              <a:defRPr/>
            </a:pPr>
            <a:r>
              <a:rPr lang="en-US" dirty="0"/>
              <a:t>Routinely participating in rounds in the organization</a:t>
            </a:r>
          </a:p>
          <a:p>
            <a:pPr marL="457200" indent="-457200" fontAlgn="auto">
              <a:buClr>
                <a:schemeClr val="accent1">
                  <a:lumMod val="75000"/>
                </a:schemeClr>
              </a:buClr>
              <a:buFont typeface="+mj-lt"/>
              <a:buAutoNum type="arabicPeriod"/>
              <a:defRPr/>
            </a:pPr>
            <a:r>
              <a:rPr lang="en-US" dirty="0"/>
              <a:t>Inviting and supporting patient &amp; family participation in board, leadership and improvement team meetings.</a:t>
            </a:r>
          </a:p>
          <a:p>
            <a:pPr marL="457200" indent="-457200" fontAlgn="auto">
              <a:buClr>
                <a:schemeClr val="accent1">
                  <a:lumMod val="75000"/>
                </a:schemeClr>
              </a:buClr>
              <a:buFont typeface="+mj-lt"/>
              <a:buAutoNum type="arabicPeriod"/>
              <a:defRPr/>
            </a:pPr>
            <a:r>
              <a:rPr lang="en-US" dirty="0"/>
              <a:t>Discussing results in terms of persons and communities not only disease and dollars.</a:t>
            </a:r>
          </a:p>
          <a:p>
            <a:pPr marL="457200" indent="-457200" fontAlgn="auto">
              <a:buClr>
                <a:schemeClr val="accent1">
                  <a:lumMod val="75000"/>
                </a:schemeClr>
              </a:buClr>
              <a:buFont typeface="+mj-lt"/>
              <a:buAutoNum type="arabicPeriod"/>
              <a:defRPr/>
            </a:pPr>
            <a:r>
              <a:rPr lang="en-US" dirty="0"/>
              <a:t>Declaring harm prevention a personal and organization priority.</a:t>
            </a:r>
          </a:p>
        </p:txBody>
      </p:sp>
      <p:sp>
        <p:nvSpPr>
          <p:cNvPr id="614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6FD8A96C-99D7-495D-B2F2-E8724EEA781B}" type="slidenum">
              <a:rPr lang="en-US" altLang="en-US"/>
              <a:pPr fontAlgn="base">
                <a:spcBef>
                  <a:spcPct val="0"/>
                </a:spcBef>
                <a:spcAft>
                  <a:spcPct val="0"/>
                </a:spcAft>
              </a:pPr>
              <a:t>55</a:t>
            </a:fld>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982663" y="457200"/>
            <a:ext cx="7704137" cy="1981200"/>
          </a:xfrm>
        </p:spPr>
        <p:txBody>
          <a:bodyPr/>
          <a:lstStyle/>
          <a:p>
            <a:r>
              <a:rPr lang="en-US" altLang="en-US">
                <a:ln>
                  <a:noFill/>
                </a:ln>
              </a:rPr>
              <a:t>Exemplar of Person-centeredness</a:t>
            </a:r>
          </a:p>
        </p:txBody>
      </p:sp>
      <p:sp>
        <p:nvSpPr>
          <p:cNvPr id="62467" name="Content Placeholder 2"/>
          <p:cNvSpPr>
            <a:spLocks noGrp="1"/>
          </p:cNvSpPr>
          <p:nvPr>
            <p:ph idx="1"/>
          </p:nvPr>
        </p:nvSpPr>
        <p:spPr>
          <a:xfrm>
            <a:off x="982663" y="2667000"/>
            <a:ext cx="7704137" cy="3332163"/>
          </a:xfrm>
        </p:spPr>
        <p:txBody>
          <a:bodyPr/>
          <a:lstStyle/>
          <a:p>
            <a:r>
              <a:rPr lang="en-US" altLang="en-US"/>
              <a:t>Jed Wiessberg, MD, Kaiser Permanente – Communicating Unanticipated Outcomes Policy following a medical error (empathy, skill, support) </a:t>
            </a:r>
          </a:p>
          <a:p>
            <a:r>
              <a:rPr lang="en-US" altLang="en-US"/>
              <a:t>J. Michael Henderson, MD Cleveland Clinic – provide safer care and improve outcomes,  ensure patient centered, listen to patient, patient first. </a:t>
            </a:r>
          </a:p>
        </p:txBody>
      </p:sp>
      <p:sp>
        <p:nvSpPr>
          <p:cNvPr id="624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0044B9E-F070-4635-A144-96F15C9F9838}" type="slidenum">
              <a:rPr lang="en-US" altLang="en-US"/>
              <a:pPr fontAlgn="base">
                <a:spcBef>
                  <a:spcPct val="0"/>
                </a:spcBef>
                <a:spcAft>
                  <a:spcPct val="0"/>
                </a:spcAft>
              </a:pPr>
              <a:t>56</a:t>
            </a:fld>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982663" y="457200"/>
            <a:ext cx="7704137" cy="1981200"/>
          </a:xfrm>
        </p:spPr>
        <p:txBody>
          <a:bodyPr/>
          <a:lstStyle/>
          <a:p>
            <a:r>
              <a:rPr lang="en-US" altLang="en-US">
                <a:ln>
                  <a:noFill/>
                </a:ln>
              </a:rPr>
              <a:t>Leadership Behaviors – </a:t>
            </a:r>
            <a:br>
              <a:rPr lang="en-US" altLang="en-US">
                <a:ln>
                  <a:noFill/>
                </a:ln>
              </a:rPr>
            </a:br>
            <a:r>
              <a:rPr lang="en-US" altLang="en-US">
                <a:ln>
                  <a:noFill/>
                </a:ln>
              </a:rPr>
              <a:t>What Leaders Do</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endParaRPr lang="en-US" b="1" dirty="0"/>
          </a:p>
          <a:p>
            <a:pPr marL="0" indent="0" fontAlgn="auto">
              <a:buClr>
                <a:schemeClr val="accent1">
                  <a:lumMod val="75000"/>
                </a:schemeClr>
              </a:buClr>
              <a:buFont typeface="Arial"/>
              <a:buNone/>
              <a:defRPr/>
            </a:pPr>
            <a:r>
              <a:rPr lang="en-US" b="1" dirty="0"/>
              <a:t>2. Front Line Engagement – Presence at Front Line &amp; visible champion of improvement</a:t>
            </a:r>
          </a:p>
          <a:p>
            <a:pPr fontAlgn="auto">
              <a:buClr>
                <a:schemeClr val="accent1">
                  <a:lumMod val="75000"/>
                </a:schemeClr>
              </a:buClr>
              <a:buFont typeface="Arial"/>
              <a:buChar char="•"/>
              <a:defRPr/>
            </a:pPr>
            <a:r>
              <a:rPr lang="en-US" dirty="0"/>
              <a:t>Build trust and acquire understanding by meeting with colleagues who deliver care:  asking questions, sharing concerns, engaging in problem sharing and improvement projects, transparently discussing results.</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endParaRPr lang="en-US" dirty="0"/>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581C884D-E244-49AA-AD21-CD345EFFA078}" type="slidenum">
              <a:rPr lang="en-US" altLang="en-US"/>
              <a:pPr fontAlgn="base">
                <a:spcBef>
                  <a:spcPct val="0"/>
                </a:spcBef>
                <a:spcAft>
                  <a:spcPct val="0"/>
                </a:spcAft>
              </a:pPr>
              <a:t>57</a:t>
            </a:fld>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982663" y="457200"/>
            <a:ext cx="7704137" cy="1981200"/>
          </a:xfrm>
        </p:spPr>
        <p:txBody>
          <a:bodyPr/>
          <a:lstStyle/>
          <a:p>
            <a:r>
              <a:rPr lang="en-US" altLang="en-US">
                <a:ln>
                  <a:noFill/>
                </a:ln>
              </a:rPr>
              <a:t>Exemplar of Front Line Engagement</a:t>
            </a:r>
          </a:p>
        </p:txBody>
      </p:sp>
      <p:sp>
        <p:nvSpPr>
          <p:cNvPr id="64515" name="Content Placeholder 2"/>
          <p:cNvSpPr>
            <a:spLocks noGrp="1"/>
          </p:cNvSpPr>
          <p:nvPr>
            <p:ph idx="1"/>
          </p:nvPr>
        </p:nvSpPr>
        <p:spPr>
          <a:xfrm>
            <a:off x="982663" y="2667000"/>
            <a:ext cx="7704137" cy="3332163"/>
          </a:xfrm>
        </p:spPr>
        <p:txBody>
          <a:bodyPr/>
          <a:lstStyle/>
          <a:p>
            <a:r>
              <a:rPr lang="en-US" altLang="en-US"/>
              <a:t>Derek Feely, Chief Executive of Scotland’s NHS – 2011 reports that one Scotland heath care delivery systems had manipulated access data.  Feeley Articulated personal values, stressing importance for accessibility, authenticity and openness.  Active engagement and listening and adopted four-shared values:  </a:t>
            </a:r>
            <a:r>
              <a:rPr lang="en-US" altLang="en-US" b="1"/>
              <a:t>care and compassion; dignity and respect; openness and honesty; and quality and teamwork.</a:t>
            </a:r>
          </a:p>
          <a:p>
            <a:endParaRPr lang="en-US" altLang="en-US"/>
          </a:p>
        </p:txBody>
      </p:sp>
      <p:sp>
        <p:nvSpPr>
          <p:cNvPr id="645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04B8AFB-41C6-46AA-A213-03AA8EA97B93}" type="slidenum">
              <a:rPr lang="en-US" altLang="en-US"/>
              <a:pPr fontAlgn="base">
                <a:spcBef>
                  <a:spcPct val="0"/>
                </a:spcBef>
                <a:spcAft>
                  <a:spcPct val="0"/>
                </a:spcAft>
              </a:pPr>
              <a:t>58</a:t>
            </a:fld>
            <a:endParaRPr lang="en-US"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982663" y="457200"/>
            <a:ext cx="7704137" cy="1981200"/>
          </a:xfrm>
        </p:spPr>
        <p:txBody>
          <a:bodyPr/>
          <a:lstStyle/>
          <a:p>
            <a:r>
              <a:rPr lang="en-US" altLang="en-US">
                <a:ln>
                  <a:noFill/>
                </a:ln>
              </a:rPr>
              <a:t>Leadership Behaviors – </a:t>
            </a:r>
            <a:br>
              <a:rPr lang="en-US" altLang="en-US">
                <a:ln>
                  <a:noFill/>
                </a:ln>
              </a:rPr>
            </a:br>
            <a:r>
              <a:rPr lang="en-US" altLang="en-US">
                <a:ln>
                  <a:noFill/>
                </a:ln>
              </a:rPr>
              <a:t>What Leaders Do</a:t>
            </a:r>
          </a:p>
        </p:txBody>
      </p:sp>
      <p:sp>
        <p:nvSpPr>
          <p:cNvPr id="3" name="Content Placeholder 2"/>
          <p:cNvSpPr>
            <a:spLocks noGrp="1"/>
          </p:cNvSpPr>
          <p:nvPr>
            <p:ph idx="1"/>
          </p:nvPr>
        </p:nvSpPr>
        <p:spPr>
          <a:xfrm>
            <a:off x="982663" y="2667000"/>
            <a:ext cx="7704137" cy="3332163"/>
          </a:xfrm>
        </p:spPr>
        <p:txBody>
          <a:bodyPr rtlCol="0">
            <a:normAutofit fontScale="85000" lnSpcReduction="20000"/>
          </a:bodyPr>
          <a:lstStyle/>
          <a:p>
            <a:pPr marL="0" indent="0" fontAlgn="auto">
              <a:buClr>
                <a:schemeClr val="accent1">
                  <a:lumMod val="75000"/>
                </a:schemeClr>
              </a:buClr>
              <a:buFont typeface="Arial"/>
              <a:buNone/>
              <a:defRPr/>
            </a:pPr>
            <a:r>
              <a:rPr lang="en-US" b="1" dirty="0"/>
              <a:t>3. Remain Focused on vision and strategy</a:t>
            </a:r>
          </a:p>
          <a:p>
            <a:pPr fontAlgn="auto">
              <a:buClr>
                <a:schemeClr val="accent1">
                  <a:lumMod val="75000"/>
                </a:schemeClr>
              </a:buClr>
              <a:buFont typeface="Arial"/>
              <a:buChar char="•"/>
              <a:defRPr/>
            </a:pPr>
            <a:r>
              <a:rPr lang="en-US" dirty="0"/>
              <a:t>Talk about vision every day – articulating the measurable and unambiguous improvement aims, “remember, right now we are focused on three key safety initiatives.</a:t>
            </a:r>
          </a:p>
          <a:p>
            <a:pPr fontAlgn="auto">
              <a:buClr>
                <a:schemeClr val="accent1">
                  <a:lumMod val="75000"/>
                </a:schemeClr>
              </a:buClr>
              <a:buFont typeface="Arial"/>
              <a:buChar char="•"/>
              <a:defRPr/>
            </a:pPr>
            <a:r>
              <a:rPr lang="en-US" dirty="0"/>
              <a:t>Align leaders’ schedules with high-priority initiatives </a:t>
            </a:r>
          </a:p>
          <a:p>
            <a:pPr fontAlgn="auto">
              <a:buClr>
                <a:schemeClr val="accent1">
                  <a:lumMod val="75000"/>
                </a:schemeClr>
              </a:buClr>
              <a:buFont typeface="Arial"/>
              <a:buChar char="•"/>
              <a:defRPr/>
            </a:pPr>
            <a:r>
              <a:rPr lang="en-US" dirty="0"/>
              <a:t>Designate resources to high-priority efforts and do not divert.</a:t>
            </a:r>
          </a:p>
          <a:p>
            <a:pPr fontAlgn="auto">
              <a:buClr>
                <a:schemeClr val="accent1">
                  <a:lumMod val="75000"/>
                </a:schemeClr>
              </a:buClr>
              <a:buFont typeface="Arial"/>
              <a:buChar char="•"/>
              <a:defRPr/>
            </a:pPr>
            <a:r>
              <a:rPr lang="en-US" dirty="0"/>
              <a:t>Review the results of the most critical initiatives weekly and remove barriers to progress.</a:t>
            </a:r>
          </a:p>
          <a:p>
            <a:pPr fontAlgn="auto">
              <a:buClr>
                <a:schemeClr val="accent1">
                  <a:lumMod val="75000"/>
                </a:schemeClr>
              </a:buClr>
              <a:buFont typeface="Arial"/>
              <a:buChar char="•"/>
              <a:defRPr/>
            </a:pPr>
            <a:r>
              <a:rPr lang="en-US" dirty="0"/>
              <a:t>Appoint the most effective leaders to high-priority initiative and identify high-potential leaders in training.</a:t>
            </a:r>
          </a:p>
        </p:txBody>
      </p:sp>
      <p:sp>
        <p:nvSpPr>
          <p:cNvPr id="655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88DFE7B-8E99-4F10-8420-86112F0D89D8}" type="slidenum">
              <a:rPr lang="en-US" altLang="en-US"/>
              <a:pPr fontAlgn="base">
                <a:spcBef>
                  <a:spcPct val="0"/>
                </a:spcBef>
                <a:spcAft>
                  <a:spcPct val="0"/>
                </a:spcAft>
              </a:pPr>
              <a:t>59</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85000" lnSpcReduction="10000"/>
          </a:bodyPr>
          <a:lstStyle/>
          <a:p>
            <a:pPr marL="0" indent="0" fontAlgn="auto">
              <a:buClr>
                <a:schemeClr val="accent1">
                  <a:lumMod val="75000"/>
                </a:schemeClr>
              </a:buClr>
              <a:buFont typeface="Arial"/>
              <a:buNone/>
              <a:defRPr/>
            </a:pPr>
            <a:r>
              <a:rPr lang="en-US" dirty="0"/>
              <a:t>Learning Disabilities Which Impede Electronic Patient Management</a:t>
            </a:r>
          </a:p>
          <a:p>
            <a:pPr marL="457200" indent="-457200" fontAlgn="auto">
              <a:buClr>
                <a:schemeClr val="accent1">
                  <a:lumMod val="75000"/>
                </a:schemeClr>
              </a:buClr>
              <a:buFont typeface="+mj-lt"/>
              <a:buAutoNum type="arabicPeriod"/>
              <a:defRPr/>
            </a:pPr>
            <a:r>
              <a:rPr lang="en-US" dirty="0"/>
              <a:t>I Am My Position</a:t>
            </a:r>
          </a:p>
          <a:p>
            <a:pPr marL="457200" indent="-457200" fontAlgn="auto">
              <a:buClr>
                <a:schemeClr val="accent1">
                  <a:lumMod val="75000"/>
                </a:schemeClr>
              </a:buClr>
              <a:buFont typeface="+mj-lt"/>
              <a:buAutoNum type="arabicPeriod"/>
              <a:defRPr/>
            </a:pPr>
            <a:r>
              <a:rPr lang="en-US" dirty="0"/>
              <a:t>The Enemy Is Out There</a:t>
            </a:r>
          </a:p>
          <a:p>
            <a:pPr marL="457200" indent="-457200" fontAlgn="auto">
              <a:buClr>
                <a:schemeClr val="accent1">
                  <a:lumMod val="75000"/>
                </a:schemeClr>
              </a:buClr>
              <a:buFont typeface="+mj-lt"/>
              <a:buAutoNum type="arabicPeriod"/>
              <a:defRPr/>
            </a:pPr>
            <a:r>
              <a:rPr lang="en-US" dirty="0"/>
              <a:t>The Illusion of Taking Charge</a:t>
            </a:r>
          </a:p>
          <a:p>
            <a:pPr marL="457200" indent="-457200" fontAlgn="auto">
              <a:buClr>
                <a:schemeClr val="accent1">
                  <a:lumMod val="75000"/>
                </a:schemeClr>
              </a:buClr>
              <a:buFont typeface="+mj-lt"/>
              <a:buAutoNum type="arabicPeriod"/>
              <a:defRPr/>
            </a:pPr>
            <a:r>
              <a:rPr lang="en-US" dirty="0"/>
              <a:t>The Fixation of Events</a:t>
            </a:r>
          </a:p>
          <a:p>
            <a:pPr marL="457200" indent="-457200" fontAlgn="auto">
              <a:buClr>
                <a:schemeClr val="accent1">
                  <a:lumMod val="75000"/>
                </a:schemeClr>
              </a:buClr>
              <a:buFont typeface="+mj-lt"/>
              <a:buAutoNum type="arabicPeriod"/>
              <a:defRPr/>
            </a:pPr>
            <a:r>
              <a:rPr lang="en-US" dirty="0"/>
              <a:t>The Parable of the Boiled Frog</a:t>
            </a:r>
          </a:p>
          <a:p>
            <a:pPr marL="457200" indent="-457200" fontAlgn="auto">
              <a:buClr>
                <a:schemeClr val="accent1">
                  <a:lumMod val="75000"/>
                </a:schemeClr>
              </a:buClr>
              <a:buFont typeface="+mj-lt"/>
              <a:buAutoNum type="arabicPeriod"/>
              <a:defRPr/>
            </a:pPr>
            <a:r>
              <a:rPr lang="en-US" dirty="0"/>
              <a:t>The Delusion of Learning From Experience</a:t>
            </a:r>
          </a:p>
          <a:p>
            <a:pPr marL="457200" indent="-457200" fontAlgn="auto">
              <a:buClr>
                <a:schemeClr val="accent1">
                  <a:lumMod val="75000"/>
                </a:schemeClr>
              </a:buClr>
              <a:buFont typeface="+mj-lt"/>
              <a:buAutoNum type="arabicPeriod"/>
              <a:defRPr/>
            </a:pPr>
            <a:r>
              <a:rPr lang="en-US" dirty="0"/>
              <a:t>The Myth of the Management Team</a:t>
            </a:r>
          </a:p>
          <a:p>
            <a:pPr fontAlgn="auto">
              <a:buClr>
                <a:schemeClr val="accent1">
                  <a:lumMod val="75000"/>
                </a:schemeClr>
              </a:buClr>
              <a:buFont typeface="Arial"/>
              <a:buChar char="•"/>
              <a:defRPr/>
            </a:pPr>
            <a:endParaRPr lang="en-US"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27FFB11-8CE0-40D4-A8E0-A917D6F9E354}" type="slidenum">
              <a:rPr lang="en-US" altLang="en-US"/>
              <a:pPr fontAlgn="base">
                <a:spcBef>
                  <a:spcPct val="0"/>
                </a:spcBef>
                <a:spcAft>
                  <a:spcPct val="0"/>
                </a:spcAft>
              </a:pPr>
              <a:t>6</a:t>
            </a:fld>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982663" y="457200"/>
            <a:ext cx="7704137" cy="1981200"/>
          </a:xfrm>
        </p:spPr>
        <p:txBody>
          <a:bodyPr/>
          <a:lstStyle/>
          <a:p>
            <a:r>
              <a:rPr lang="en-US" altLang="en-US">
                <a:ln>
                  <a:noFill/>
                </a:ln>
              </a:rPr>
              <a:t>Exemplars of Relentless Focus</a:t>
            </a:r>
          </a:p>
        </p:txBody>
      </p:sp>
      <p:sp>
        <p:nvSpPr>
          <p:cNvPr id="66563" name="Content Placeholder 2"/>
          <p:cNvSpPr>
            <a:spLocks noGrp="1"/>
          </p:cNvSpPr>
          <p:nvPr>
            <p:ph idx="1"/>
          </p:nvPr>
        </p:nvSpPr>
        <p:spPr>
          <a:xfrm>
            <a:off x="982663" y="2667000"/>
            <a:ext cx="7704137" cy="3332163"/>
          </a:xfrm>
        </p:spPr>
        <p:txBody>
          <a:bodyPr/>
          <a:lstStyle/>
          <a:p>
            <a:r>
              <a:rPr lang="en-US" altLang="en-US"/>
              <a:t>Baylor Heath Care System in Dallas Communicates quality focus with STEEP (calls for care that is Safe, Timely, Effective, Efficient, Equitable and Patient Centered.)  Unwavering commitment to quality performance transparency, and use of robust, data-driven evacuations of initiative to determine effectiveness and cost implications. </a:t>
            </a:r>
          </a:p>
          <a:p>
            <a:endParaRPr lang="en-US" altLang="en-US"/>
          </a:p>
        </p:txBody>
      </p:sp>
      <p:sp>
        <p:nvSpPr>
          <p:cNvPr id="665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E92C823C-F5F5-4F48-8391-1142962D7B53}" type="slidenum">
              <a:rPr lang="en-US" altLang="en-US"/>
              <a:pPr fontAlgn="base">
                <a:spcBef>
                  <a:spcPct val="0"/>
                </a:spcBef>
                <a:spcAft>
                  <a:spcPct val="0"/>
                </a:spcAft>
              </a:pPr>
              <a:t>60</a:t>
            </a:fld>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982663" y="457200"/>
            <a:ext cx="7704137" cy="1981200"/>
          </a:xfrm>
        </p:spPr>
        <p:txBody>
          <a:bodyPr/>
          <a:lstStyle/>
          <a:p>
            <a:r>
              <a:rPr lang="en-US" altLang="en-US">
                <a:ln>
                  <a:noFill/>
                </a:ln>
              </a:rPr>
              <a:t>Leadership Behaviors – </a:t>
            </a:r>
            <a:br>
              <a:rPr lang="en-US" altLang="en-US">
                <a:ln>
                  <a:noFill/>
                </a:ln>
              </a:rPr>
            </a:br>
            <a:r>
              <a:rPr lang="en-US" altLang="en-US">
                <a:ln>
                  <a:noFill/>
                </a:ln>
              </a:rPr>
              <a:t>What Leaders Do</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marL="0" indent="0" fontAlgn="auto">
              <a:buClr>
                <a:schemeClr val="accent1">
                  <a:lumMod val="75000"/>
                </a:schemeClr>
              </a:buClr>
              <a:buFont typeface="Arial"/>
              <a:buNone/>
              <a:defRPr/>
            </a:pPr>
            <a:r>
              <a:rPr lang="en-US" b="1" dirty="0"/>
              <a:t>4. Transparency:  About Results, Progress, Aims and Defects</a:t>
            </a:r>
          </a:p>
          <a:p>
            <a:pPr fontAlgn="auto">
              <a:buClr>
                <a:schemeClr val="accent1">
                  <a:lumMod val="75000"/>
                </a:schemeClr>
              </a:buClr>
              <a:buFont typeface="Arial"/>
              <a:buChar char="•"/>
              <a:defRPr/>
            </a:pPr>
            <a:r>
              <a:rPr lang="en-US" dirty="0"/>
              <a:t>1905, Dr. Ernest Codman proposed transparently shared results of care with the 	public.  </a:t>
            </a:r>
          </a:p>
          <a:p>
            <a:pPr fontAlgn="auto">
              <a:buClr>
                <a:schemeClr val="accent1">
                  <a:lumMod val="75000"/>
                </a:schemeClr>
              </a:buClr>
              <a:buFont typeface="Arial"/>
              <a:buChar char="•"/>
              <a:defRPr/>
            </a:pPr>
            <a:r>
              <a:rPr lang="en-US" dirty="0"/>
              <a:t>Heresy a century ago, today it is seen a the 	beginning of quality and person-centeredness. </a:t>
            </a:r>
          </a:p>
          <a:p>
            <a:pPr fontAlgn="auto">
              <a:buClr>
                <a:schemeClr val="accent1">
                  <a:lumMod val="75000"/>
                </a:schemeClr>
              </a:buClr>
              <a:buFont typeface="Arial"/>
              <a:buChar char="•"/>
              <a:defRPr/>
            </a:pPr>
            <a:r>
              <a:rPr lang="en-US" dirty="0"/>
              <a:t>Transparency is a powerful catalyst for 	organizational change and learning. </a:t>
            </a:r>
          </a:p>
          <a:p>
            <a:pPr fontAlgn="auto">
              <a:buClr>
                <a:schemeClr val="accent1">
                  <a:lumMod val="75000"/>
                </a:schemeClr>
              </a:buClr>
              <a:buFont typeface="Arial"/>
              <a:buChar char="•"/>
              <a:defRPr/>
            </a:pPr>
            <a:endParaRPr lang="en-US" dirty="0"/>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A76414C-3487-4124-9649-07A85B42EAC4}" type="slidenum">
              <a:rPr lang="en-US" altLang="en-US"/>
              <a:pPr fontAlgn="base">
                <a:spcBef>
                  <a:spcPct val="0"/>
                </a:spcBef>
                <a:spcAft>
                  <a:spcPct val="0"/>
                </a:spcAft>
              </a:pPr>
              <a:t>61</a:t>
            </a:fld>
            <a:endParaRPr lang="en-US"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982663" y="457200"/>
            <a:ext cx="7704137" cy="1981200"/>
          </a:xfrm>
        </p:spPr>
        <p:txBody>
          <a:bodyPr/>
          <a:lstStyle/>
          <a:p>
            <a:r>
              <a:rPr lang="en-US" altLang="en-US">
                <a:ln>
                  <a:noFill/>
                </a:ln>
              </a:rPr>
              <a:t>Transparency:  About Results, Progress, Aims and Defects</a:t>
            </a:r>
            <a:br>
              <a:rPr lang="en-US" altLang="en-US">
                <a:ln>
                  <a:noFill/>
                </a:ln>
              </a:rPr>
            </a:br>
            <a:endParaRPr lang="en-US" altLang="en-US">
              <a:ln>
                <a:noFill/>
              </a:ln>
            </a:endParaRP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Deliberate use of transparency for transformation enables accountability and trust to develop and promotes self-study and learning. </a:t>
            </a:r>
          </a:p>
          <a:p>
            <a:pPr fontAlgn="auto">
              <a:buClr>
                <a:schemeClr val="accent1">
                  <a:lumMod val="75000"/>
                </a:schemeClr>
              </a:buClr>
              <a:buFont typeface="Arial"/>
              <a:buChar char="•"/>
              <a:defRPr/>
            </a:pPr>
            <a:r>
              <a:rPr lang="en-US" dirty="0"/>
              <a:t>Active transparency begets humility, and humility begets trust, the currency of leadership.  </a:t>
            </a:r>
          </a:p>
          <a:p>
            <a:pPr fontAlgn="auto">
              <a:buClr>
                <a:schemeClr val="accent1">
                  <a:lumMod val="75000"/>
                </a:schemeClr>
              </a:buClr>
              <a:buFont typeface="Arial"/>
              <a:buChar char="•"/>
              <a:defRPr/>
            </a:pPr>
            <a:r>
              <a:rPr lang="en-US" dirty="0"/>
              <a:t>The most successful health care organizations and leaders collect the most meaningful data on the most important patient care features and then relentlessly work to improve them.</a:t>
            </a:r>
          </a:p>
          <a:p>
            <a:pPr fontAlgn="auto">
              <a:buClr>
                <a:schemeClr val="accent1">
                  <a:lumMod val="75000"/>
                </a:schemeClr>
              </a:buClr>
              <a:buFont typeface="Arial"/>
              <a:buChar char="•"/>
              <a:defRPr/>
            </a:pPr>
            <a:endParaRPr lang="en-US" dirty="0"/>
          </a:p>
        </p:txBody>
      </p:sp>
      <p:sp>
        <p:nvSpPr>
          <p:cNvPr id="686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8B6B0F8E-E43C-44DC-87FD-8671B1A603AC}" type="slidenum">
              <a:rPr lang="en-US" altLang="en-US"/>
              <a:pPr fontAlgn="base">
                <a:spcBef>
                  <a:spcPct val="0"/>
                </a:spcBef>
                <a:spcAft>
                  <a:spcPct val="0"/>
                </a:spcAft>
              </a:pPr>
              <a:t>62</a:t>
            </a:fld>
            <a:endParaRPr lang="en-US"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982663" y="457200"/>
            <a:ext cx="7704137" cy="1981200"/>
          </a:xfrm>
        </p:spPr>
        <p:txBody>
          <a:bodyPr/>
          <a:lstStyle/>
          <a:p>
            <a:r>
              <a:rPr lang="en-US" altLang="en-US">
                <a:ln>
                  <a:noFill/>
                </a:ln>
              </a:rPr>
              <a:t>Transparency Helps To</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fontAlgn="auto">
              <a:buClr>
                <a:schemeClr val="accent1">
                  <a:lumMod val="75000"/>
                </a:schemeClr>
              </a:buClr>
              <a:buFont typeface="Arial"/>
              <a:buChar char="•"/>
              <a:defRPr/>
            </a:pPr>
            <a:r>
              <a:rPr lang="en-US" dirty="0"/>
              <a:t>Build the will to improve care</a:t>
            </a:r>
          </a:p>
          <a:p>
            <a:pPr fontAlgn="auto">
              <a:buClr>
                <a:schemeClr val="accent1">
                  <a:lumMod val="75000"/>
                </a:schemeClr>
              </a:buClr>
              <a:buFont typeface="Arial"/>
              <a:buChar char="•"/>
              <a:defRPr/>
            </a:pPr>
            <a:r>
              <a:rPr lang="en-US" dirty="0"/>
              <a:t>Shape the culture into one of openness, with attention to eliminating defects</a:t>
            </a:r>
          </a:p>
          <a:p>
            <a:pPr fontAlgn="auto">
              <a:buClr>
                <a:schemeClr val="accent1">
                  <a:lumMod val="75000"/>
                </a:schemeClr>
              </a:buClr>
              <a:buFont typeface="Arial"/>
              <a:buChar char="•"/>
              <a:defRPr/>
            </a:pPr>
            <a:r>
              <a:rPr lang="en-US" dirty="0"/>
              <a:t>Raise improvement capability through access to real-time data</a:t>
            </a:r>
          </a:p>
          <a:p>
            <a:pPr fontAlgn="auto">
              <a:buClr>
                <a:schemeClr val="accent1">
                  <a:lumMod val="75000"/>
                </a:schemeClr>
              </a:buClr>
              <a:buFont typeface="Arial"/>
              <a:buChar char="•"/>
              <a:defRPr/>
            </a:pPr>
            <a:r>
              <a:rPr lang="en-US" dirty="0"/>
              <a:t>Track the progress to results such that mid-course corrections are possible</a:t>
            </a:r>
          </a:p>
          <a:p>
            <a:pPr fontAlgn="auto">
              <a:buClr>
                <a:schemeClr val="accent1">
                  <a:lumMod val="75000"/>
                </a:schemeClr>
              </a:buClr>
              <a:buFont typeface="Arial"/>
              <a:buChar char="•"/>
              <a:defRPr/>
            </a:pPr>
            <a:r>
              <a:rPr lang="en-US" dirty="0"/>
              <a:t>Engage partners and empower teams across boundaries</a:t>
            </a:r>
          </a:p>
          <a:p>
            <a:pPr fontAlgn="auto">
              <a:buClr>
                <a:schemeClr val="accent1">
                  <a:lumMod val="75000"/>
                </a:schemeClr>
              </a:buClr>
              <a:buFont typeface="Arial"/>
              <a:buChar char="•"/>
              <a:defRPr/>
            </a:pPr>
            <a:r>
              <a:rPr lang="en-US" dirty="0"/>
              <a:t>Provide patients and community members with opportunities to participate in improvement and motive change. </a:t>
            </a:r>
          </a:p>
          <a:p>
            <a:pPr fontAlgn="auto">
              <a:buClr>
                <a:schemeClr val="accent1">
                  <a:lumMod val="75000"/>
                </a:schemeClr>
              </a:buClr>
              <a:buFont typeface="Arial"/>
              <a:buChar char="•"/>
              <a:defRPr/>
            </a:pPr>
            <a:endParaRPr lang="en-US" dirty="0"/>
          </a:p>
        </p:txBody>
      </p:sp>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BF3A020A-B815-4202-88CD-999E0AE23A69}" type="slidenum">
              <a:rPr lang="en-US" altLang="en-US"/>
              <a:pPr fontAlgn="base">
                <a:spcBef>
                  <a:spcPct val="0"/>
                </a:spcBef>
                <a:spcAft>
                  <a:spcPct val="0"/>
                </a:spcAft>
              </a:pPr>
              <a:t>63</a:t>
            </a:fld>
            <a:endParaRPr lang="en-US"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982663" y="457200"/>
            <a:ext cx="7704137" cy="1981200"/>
          </a:xfrm>
        </p:spPr>
        <p:txBody>
          <a:bodyPr/>
          <a:lstStyle/>
          <a:p>
            <a:r>
              <a:rPr lang="en-US" altLang="en-US">
                <a:ln>
                  <a:noFill/>
                </a:ln>
              </a:rPr>
              <a:t>Exemplar of Transparency</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fontAlgn="auto">
              <a:buClr>
                <a:schemeClr val="accent1">
                  <a:lumMod val="75000"/>
                </a:schemeClr>
              </a:buClr>
              <a:buFont typeface="Arial"/>
              <a:buChar char="•"/>
              <a:defRPr/>
            </a:pPr>
            <a:r>
              <a:rPr lang="en-US" dirty="0"/>
              <a:t>CEO Bill Rupp, MD, CEO Mayo Clinic of Florida. </a:t>
            </a:r>
          </a:p>
          <a:p>
            <a:pPr fontAlgn="auto">
              <a:buClr>
                <a:schemeClr val="accent1">
                  <a:lumMod val="75000"/>
                </a:schemeClr>
              </a:buClr>
              <a:buFont typeface="Arial"/>
              <a:buChar char="•"/>
              <a:defRPr/>
            </a:pPr>
            <a:endParaRPr lang="en-US" dirty="0"/>
          </a:p>
          <a:p>
            <a:pPr fontAlgn="auto">
              <a:buClr>
                <a:schemeClr val="accent1">
                  <a:lumMod val="75000"/>
                </a:schemeClr>
              </a:buClr>
              <a:buFont typeface="Arial"/>
              <a:buChar char="•"/>
              <a:defRPr/>
            </a:pPr>
            <a:r>
              <a:rPr lang="en-US" dirty="0"/>
              <a:t>At first two all staff meetings was asked about infection rates.  He knew the exact numbers by memory which sent a strong message that the leader cared about patient harm.  He said, “If you display important results for everyone to see, you catalyze meaningful actions.  Patient results engage medical professionals, financial results do not.”   He used transparency bolstered by relentless focus on process improvement as keys to success. </a:t>
            </a:r>
          </a:p>
          <a:p>
            <a:pPr fontAlgn="auto">
              <a:buClr>
                <a:schemeClr val="accent1">
                  <a:lumMod val="75000"/>
                </a:schemeClr>
              </a:buClr>
              <a:buFont typeface="Arial"/>
              <a:buChar char="•"/>
              <a:defRPr/>
            </a:pPr>
            <a:endParaRPr lang="en-US" dirty="0"/>
          </a:p>
        </p:txBody>
      </p:sp>
      <p:sp>
        <p:nvSpPr>
          <p:cNvPr id="706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9A08B742-3E9D-4869-ADA3-A761B227772D}" type="slidenum">
              <a:rPr lang="en-US" altLang="en-US"/>
              <a:pPr fontAlgn="base">
                <a:spcBef>
                  <a:spcPct val="0"/>
                </a:spcBef>
                <a:spcAft>
                  <a:spcPct val="0"/>
                </a:spcAft>
              </a:pPr>
              <a:t>64</a:t>
            </a:fld>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982663" y="457200"/>
            <a:ext cx="7704137" cy="1981200"/>
          </a:xfrm>
        </p:spPr>
        <p:txBody>
          <a:bodyPr/>
          <a:lstStyle/>
          <a:p>
            <a:r>
              <a:rPr lang="en-US" altLang="en-US">
                <a:ln>
                  <a:noFill/>
                </a:ln>
              </a:rPr>
              <a:t>Leadership Behaviors – </a:t>
            </a:r>
            <a:br>
              <a:rPr lang="en-US" altLang="en-US">
                <a:ln>
                  <a:noFill/>
                </a:ln>
              </a:rPr>
            </a:br>
            <a:r>
              <a:rPr lang="en-US" altLang="en-US">
                <a:ln>
                  <a:noFill/>
                </a:ln>
              </a:rPr>
              <a:t>What Leaders Do</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marL="0" indent="0" fontAlgn="auto">
              <a:buClr>
                <a:schemeClr val="accent1">
                  <a:lumMod val="75000"/>
                </a:schemeClr>
              </a:buClr>
              <a:buFont typeface="Arial"/>
              <a:buNone/>
              <a:defRPr/>
            </a:pPr>
            <a:r>
              <a:rPr lang="en-US" b="1" dirty="0"/>
              <a:t>5. Boundarilessness:  Encourage systems thinking and collaboration across boundaries</a:t>
            </a:r>
          </a:p>
          <a:p>
            <a:pPr marL="0" indent="0" fontAlgn="auto">
              <a:buClr>
                <a:schemeClr val="accent1">
                  <a:lumMod val="75000"/>
                </a:schemeClr>
              </a:buClr>
              <a:buFont typeface="Arial"/>
              <a:buNone/>
              <a:defRPr/>
            </a:pPr>
            <a:r>
              <a:rPr lang="en-US" dirty="0"/>
              <a:t>This concept bridges two closely connected leadership behaviors.</a:t>
            </a:r>
          </a:p>
          <a:p>
            <a:pPr fontAlgn="auto">
              <a:buClr>
                <a:schemeClr val="accent1">
                  <a:lumMod val="75000"/>
                </a:schemeClr>
              </a:buClr>
              <a:buFont typeface="Arial"/>
              <a:buChar char="•"/>
              <a:defRPr/>
            </a:pPr>
            <a:r>
              <a:rPr lang="en-US" dirty="0"/>
              <a:t>The genuine, action-generating receptivity and openness to ideas or mental boundarilessness</a:t>
            </a:r>
          </a:p>
          <a:p>
            <a:pPr fontAlgn="auto">
              <a:buClr>
                <a:schemeClr val="accent1">
                  <a:lumMod val="75000"/>
                </a:schemeClr>
              </a:buClr>
              <a:buFont typeface="Arial"/>
              <a:buChar char="•"/>
              <a:defRPr/>
            </a:pPr>
            <a:r>
              <a:rPr lang="en-US" dirty="0"/>
              <a:t>The willingness to cross traditional boundaries, both internal and external, in pursuit of Triple Aim results.</a:t>
            </a:r>
          </a:p>
          <a:p>
            <a:pPr fontAlgn="auto">
              <a:buClr>
                <a:schemeClr val="accent1">
                  <a:lumMod val="75000"/>
                </a:schemeClr>
              </a:buClr>
              <a:buFont typeface="Arial"/>
              <a:buChar char="•"/>
              <a:defRPr/>
            </a:pPr>
            <a:endParaRPr lang="en-US" dirty="0"/>
          </a:p>
        </p:txBody>
      </p:sp>
      <p:sp>
        <p:nvSpPr>
          <p:cNvPr id="716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CEEB1BE-1355-4DC6-9E5E-2215A4E5A0F4}" type="slidenum">
              <a:rPr lang="en-US" altLang="en-US"/>
              <a:pPr fontAlgn="base">
                <a:spcBef>
                  <a:spcPct val="0"/>
                </a:spcBef>
                <a:spcAft>
                  <a:spcPct val="0"/>
                </a:spcAft>
              </a:pPr>
              <a:t>65</a:t>
            </a:fld>
            <a:endParaRPr lang="en-US"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982663" y="457200"/>
            <a:ext cx="7704137" cy="1981200"/>
          </a:xfrm>
        </p:spPr>
        <p:txBody>
          <a:bodyPr/>
          <a:lstStyle/>
          <a:p>
            <a:r>
              <a:rPr lang="en-US" altLang="en-US">
                <a:ln>
                  <a:noFill/>
                </a:ln>
              </a:rPr>
              <a:t>Boundarilessness</a:t>
            </a:r>
          </a:p>
        </p:txBody>
      </p:sp>
      <p:sp>
        <p:nvSpPr>
          <p:cNvPr id="3" name="Content Placeholder 2"/>
          <p:cNvSpPr>
            <a:spLocks noGrp="1"/>
          </p:cNvSpPr>
          <p:nvPr>
            <p:ph idx="1"/>
          </p:nvPr>
        </p:nvSpPr>
        <p:spPr>
          <a:xfrm>
            <a:off x="982663" y="2667000"/>
            <a:ext cx="7704137" cy="3332163"/>
          </a:xfrm>
        </p:spPr>
        <p:txBody>
          <a:bodyPr rtlCol="0">
            <a:normAutofit fontScale="70000" lnSpcReduction="20000"/>
          </a:bodyPr>
          <a:lstStyle/>
          <a:p>
            <a:pPr marL="0" indent="0" fontAlgn="auto">
              <a:buClr>
                <a:schemeClr val="accent1">
                  <a:lumMod val="75000"/>
                </a:schemeClr>
              </a:buClr>
              <a:buFont typeface="Arial"/>
              <a:buNone/>
              <a:defRPr/>
            </a:pPr>
            <a:r>
              <a:rPr lang="en-US" b="1" dirty="0"/>
              <a:t>How do leaders demonstrate boundarilessness?</a:t>
            </a:r>
          </a:p>
          <a:p>
            <a:pPr fontAlgn="auto">
              <a:buClr>
                <a:schemeClr val="accent1">
                  <a:lumMod val="75000"/>
                </a:schemeClr>
              </a:buClr>
              <a:buFont typeface="Arial"/>
              <a:buChar char="•"/>
              <a:defRPr/>
            </a:pPr>
            <a:r>
              <a:rPr lang="en-US" dirty="0"/>
              <a:t>They ask open questions.</a:t>
            </a:r>
          </a:p>
          <a:p>
            <a:pPr fontAlgn="auto">
              <a:buClr>
                <a:schemeClr val="accent1">
                  <a:lumMod val="75000"/>
                </a:schemeClr>
              </a:buClr>
              <a:buFont typeface="Arial"/>
              <a:buChar char="•"/>
              <a:defRPr/>
            </a:pPr>
            <a:r>
              <a:rPr lang="en-US" dirty="0"/>
              <a:t>They visit improvement teams, work units and other organizations.</a:t>
            </a:r>
          </a:p>
          <a:p>
            <a:pPr fontAlgn="auto">
              <a:buClr>
                <a:schemeClr val="accent1">
                  <a:lumMod val="75000"/>
                </a:schemeClr>
              </a:buClr>
              <a:buFont typeface="Arial"/>
              <a:buChar char="•"/>
              <a:defRPr/>
            </a:pPr>
            <a:r>
              <a:rPr lang="en-US" dirty="0"/>
              <a:t>They harvest ideas from within the organization and from other leaders and organizations.</a:t>
            </a:r>
          </a:p>
          <a:p>
            <a:pPr fontAlgn="auto">
              <a:buClr>
                <a:schemeClr val="accent1">
                  <a:lumMod val="75000"/>
                </a:schemeClr>
              </a:buClr>
              <a:buFont typeface="Arial"/>
              <a:buChar char="•"/>
              <a:defRPr/>
            </a:pPr>
            <a:r>
              <a:rPr lang="en-US" dirty="0"/>
              <a:t>They seek shared aims and advocate for win-win scenarios with physician practices and other community service providers.</a:t>
            </a:r>
          </a:p>
          <a:p>
            <a:pPr fontAlgn="auto">
              <a:buClr>
                <a:schemeClr val="accent1">
                  <a:lumMod val="75000"/>
                </a:schemeClr>
              </a:buClr>
              <a:buFont typeface="Arial"/>
              <a:buChar char="•"/>
              <a:defRPr/>
            </a:pPr>
            <a:r>
              <a:rPr lang="en-US" dirty="0"/>
              <a:t>They are generous with attention and connections.</a:t>
            </a:r>
          </a:p>
          <a:p>
            <a:pPr fontAlgn="auto">
              <a:buClr>
                <a:schemeClr val="accent1">
                  <a:lumMod val="75000"/>
                </a:schemeClr>
              </a:buClr>
              <a:buFont typeface="Arial"/>
              <a:buChar char="•"/>
              <a:defRPr/>
            </a:pPr>
            <a:r>
              <a:rPr lang="en-US" dirty="0"/>
              <a:t>They share resources.</a:t>
            </a:r>
          </a:p>
          <a:p>
            <a:pPr fontAlgn="auto">
              <a:buClr>
                <a:schemeClr val="accent1">
                  <a:lumMod val="75000"/>
                </a:schemeClr>
              </a:buClr>
              <a:buFont typeface="Arial"/>
              <a:buChar char="•"/>
              <a:defRPr/>
            </a:pPr>
            <a:r>
              <a:rPr lang="en-US" dirty="0"/>
              <a:t>They utilize systems thinking to frame problems and challenges for those they lead.</a:t>
            </a:r>
          </a:p>
        </p:txBody>
      </p:sp>
      <p:sp>
        <p:nvSpPr>
          <p:cNvPr id="727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BC5F39AF-D380-4D70-8E4A-15B7C71EA30A}" type="slidenum">
              <a:rPr lang="en-US" altLang="en-US"/>
              <a:pPr fontAlgn="base">
                <a:spcBef>
                  <a:spcPct val="0"/>
                </a:spcBef>
                <a:spcAft>
                  <a:spcPct val="0"/>
                </a:spcAft>
              </a:pPr>
              <a:t>66</a:t>
            </a:fld>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br>
              <a:rPr lang="en-US" altLang="en-US">
                <a:ln>
                  <a:noFill/>
                </a:ln>
              </a:rPr>
            </a:br>
            <a:endParaRPr lang="en-US" altLang="en-US">
              <a:ln>
                <a:noFill/>
              </a:ln>
            </a:endParaRP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dirty="0"/>
              <a:t>The IHI High-Impact Leadership Framework is  the natural evolution of four major IHI works:</a:t>
            </a:r>
          </a:p>
          <a:p>
            <a:pPr fontAlgn="auto">
              <a:buClr>
                <a:schemeClr val="accent1">
                  <a:lumMod val="75000"/>
                </a:schemeClr>
              </a:buClr>
              <a:buFont typeface="Arial"/>
              <a:buChar char="•"/>
              <a:defRPr/>
            </a:pPr>
            <a:r>
              <a:rPr lang="en-US" dirty="0"/>
              <a:t>Leadership Guide to Patient Safety</a:t>
            </a:r>
          </a:p>
          <a:p>
            <a:pPr fontAlgn="auto">
              <a:buClr>
                <a:schemeClr val="accent1">
                  <a:lumMod val="75000"/>
                </a:schemeClr>
              </a:buClr>
              <a:buFont typeface="Arial"/>
              <a:buChar char="•"/>
              <a:defRPr/>
            </a:pPr>
            <a:r>
              <a:rPr lang="en-US" dirty="0"/>
              <a:t>Seven leadership Leverage Points for Organizational-Level Improvement in Health Care</a:t>
            </a:r>
          </a:p>
          <a:p>
            <a:pPr fontAlgn="auto">
              <a:buClr>
                <a:schemeClr val="accent1">
                  <a:lumMod val="75000"/>
                </a:schemeClr>
              </a:buClr>
              <a:buFont typeface="Arial"/>
              <a:buChar char="•"/>
              <a:defRPr/>
            </a:pPr>
            <a:r>
              <a:rPr lang="en-US" dirty="0"/>
              <a:t>Execution of Strategic Improvement initiatives to Produce System-Level Results</a:t>
            </a:r>
          </a:p>
          <a:p>
            <a:pPr fontAlgn="auto">
              <a:buClr>
                <a:schemeClr val="accent1">
                  <a:lumMod val="75000"/>
                </a:schemeClr>
              </a:buClr>
              <a:buFont typeface="Arial"/>
              <a:buChar char="•"/>
              <a:defRPr/>
            </a:pPr>
            <a:r>
              <a:rPr lang="en-US" dirty="0"/>
              <a:t>Pursuing the Triple Aim:  Seven Innovators Show the Way to Better Care, Better health and Lower Costs.</a:t>
            </a:r>
          </a:p>
        </p:txBody>
      </p:sp>
      <p:sp>
        <p:nvSpPr>
          <p:cNvPr id="737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BA0EBCC3-004B-40BF-8262-4E63BE65A73D}" type="slidenum">
              <a:rPr lang="en-US" altLang="en-US"/>
              <a:pPr fontAlgn="base">
                <a:spcBef>
                  <a:spcPct val="0"/>
                </a:spcBef>
                <a:spcAft>
                  <a:spcPct val="0"/>
                </a:spcAft>
              </a:pPr>
              <a:t>67</a:t>
            </a:fld>
            <a:endParaRPr lang="en-US"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74755" name="Content Placeholder 2"/>
          <p:cNvSpPr>
            <a:spLocks noGrp="1"/>
          </p:cNvSpPr>
          <p:nvPr>
            <p:ph idx="1"/>
          </p:nvPr>
        </p:nvSpPr>
        <p:spPr>
          <a:xfrm>
            <a:off x="982663" y="2667000"/>
            <a:ext cx="7704137" cy="3332163"/>
          </a:xfrm>
        </p:spPr>
        <p:txBody>
          <a:bodyPr/>
          <a:lstStyle/>
          <a:p>
            <a:r>
              <a:rPr lang="en-US" altLang="en-US"/>
              <a:t>The IHI High-Impact Leadership Framework explicitly addresses three new required leadership efforts and actions;  driven by persons and community; shape desired organizational culture, and engage across traditional boundaries of healthcare systems.</a:t>
            </a:r>
          </a:p>
        </p:txBody>
      </p:sp>
      <p:sp>
        <p:nvSpPr>
          <p:cNvPr id="747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DFDAB40-4F36-40D8-AC27-43BAB4952DD1}" type="slidenum">
              <a:rPr lang="en-US" altLang="en-US"/>
              <a:pPr fontAlgn="base">
                <a:spcBef>
                  <a:spcPct val="0"/>
                </a:spcBef>
                <a:spcAft>
                  <a:spcPct val="0"/>
                </a:spcAft>
              </a:pPr>
              <a:t>68</a:t>
            </a:fld>
            <a:endParaRPr lang="en-US"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dirty="0"/>
              <a:t>In the IHI paper, nested circles in a Venn diagram  are used to show the interdependence of the three core leadership domains:</a:t>
            </a:r>
          </a:p>
          <a:p>
            <a:pPr marL="457200" indent="-457200" fontAlgn="auto">
              <a:buClr>
                <a:schemeClr val="accent1">
                  <a:lumMod val="75000"/>
                </a:schemeClr>
              </a:buClr>
              <a:buFont typeface="+mj-lt"/>
              <a:buAutoNum type="arabicPeriod"/>
              <a:defRPr/>
            </a:pPr>
            <a:r>
              <a:rPr lang="en-US" dirty="0"/>
              <a:t>Create Vision and Will</a:t>
            </a:r>
          </a:p>
          <a:p>
            <a:pPr marL="457200" indent="-457200" fontAlgn="auto">
              <a:buClr>
                <a:schemeClr val="accent1">
                  <a:lumMod val="75000"/>
                </a:schemeClr>
              </a:buClr>
              <a:buFont typeface="+mj-lt"/>
              <a:buAutoNum type="arabicPeriod"/>
              <a:defRPr/>
            </a:pPr>
            <a:r>
              <a:rPr lang="en-US" dirty="0"/>
              <a:t>Develop Capability </a:t>
            </a:r>
          </a:p>
          <a:p>
            <a:pPr marL="457200" indent="-457200" fontAlgn="auto">
              <a:buClr>
                <a:schemeClr val="accent1">
                  <a:lumMod val="75000"/>
                </a:schemeClr>
              </a:buClr>
              <a:buFont typeface="+mj-lt"/>
              <a:buAutoNum type="arabicPeriod"/>
              <a:defRPr/>
            </a:pPr>
            <a:r>
              <a:rPr lang="en-US" dirty="0"/>
              <a:t>Deliver Results</a:t>
            </a:r>
          </a:p>
          <a:p>
            <a:pPr marL="0" indent="0" fontAlgn="auto">
              <a:buClr>
                <a:schemeClr val="accent1">
                  <a:lumMod val="75000"/>
                </a:schemeClr>
              </a:buClr>
              <a:buFont typeface="Arial"/>
              <a:buNone/>
              <a:defRPr/>
            </a:pPr>
            <a:r>
              <a:rPr lang="en-US" dirty="0"/>
              <a:t>with “person and community” at the center as The driver.</a:t>
            </a:r>
          </a:p>
          <a:p>
            <a:pPr fontAlgn="auto">
              <a:buClr>
                <a:schemeClr val="accent1">
                  <a:lumMod val="75000"/>
                </a:schemeClr>
              </a:buClr>
              <a:buFont typeface="Arial"/>
              <a:buChar char="•"/>
              <a:defRPr/>
            </a:pPr>
            <a:endParaRPr lang="en-US" dirty="0"/>
          </a:p>
        </p:txBody>
      </p:sp>
      <p:sp>
        <p:nvSpPr>
          <p:cNvPr id="757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995BF93E-82F2-404A-A414-C8131B29745A}" type="slidenum">
              <a:rPr lang="en-US" altLang="en-US"/>
              <a:pPr fontAlgn="base">
                <a:spcBef>
                  <a:spcPct val="0"/>
                </a:spcBef>
                <a:spcAft>
                  <a:spcPct val="0"/>
                </a:spcAft>
              </a:pPr>
              <a:t>69</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Personal Mastery</a:t>
            </a:r>
          </a:p>
        </p:txBody>
      </p:sp>
      <p:sp>
        <p:nvSpPr>
          <p:cNvPr id="3" name="Content Placeholder 2"/>
          <p:cNvSpPr>
            <a:spLocks noGrp="1"/>
          </p:cNvSpPr>
          <p:nvPr>
            <p:ph idx="1"/>
          </p:nvPr>
        </p:nvSpPr>
        <p:spPr>
          <a:xfrm>
            <a:off x="982663" y="2667000"/>
            <a:ext cx="7704137" cy="3332163"/>
          </a:xfrm>
        </p:spPr>
        <p:txBody>
          <a:bodyPr rtlCol="0">
            <a:normAutofit fontScale="77500" lnSpcReduction="20000"/>
          </a:bodyPr>
          <a:lstStyle/>
          <a:p>
            <a:pPr marL="0" indent="0" fontAlgn="auto">
              <a:buClr>
                <a:schemeClr val="accent1">
                  <a:lumMod val="75000"/>
                </a:schemeClr>
              </a:buClr>
              <a:buFont typeface="Arial"/>
              <a:buNone/>
              <a:defRPr/>
            </a:pPr>
            <a:r>
              <a:rPr lang="en-US" dirty="0"/>
              <a:t>People with a high level of personal mastery share several basic characteristics. To the degree that you achieve personal mastery you will strength your team and you will contribute to the transformation of healthcare. Those who have personal mastery:</a:t>
            </a:r>
          </a:p>
          <a:p>
            <a:pPr marL="457200" indent="-457200" fontAlgn="auto">
              <a:buClr>
                <a:schemeClr val="accent1">
                  <a:lumMod val="75000"/>
                </a:schemeClr>
              </a:buClr>
              <a:buFont typeface="+mj-lt"/>
              <a:buAutoNum type="arabicPeriod"/>
              <a:defRPr/>
            </a:pPr>
            <a:r>
              <a:rPr lang="en-US" dirty="0"/>
              <a:t>have a special sense of purpose that lies behind their vision and goals. For such a person, a vision is a calling rather than simply a good idea. </a:t>
            </a:r>
          </a:p>
          <a:p>
            <a:pPr marL="457200" indent="-457200" fontAlgn="auto">
              <a:buClr>
                <a:schemeClr val="accent1">
                  <a:lumMod val="75000"/>
                </a:schemeClr>
              </a:buClr>
              <a:buFont typeface="+mj-lt"/>
              <a:buAutoNum type="arabicPeriod"/>
              <a:defRPr/>
            </a:pPr>
            <a:r>
              <a:rPr lang="en-US" dirty="0"/>
              <a:t>see current reality as an ally, not an enemy. </a:t>
            </a:r>
          </a:p>
          <a:p>
            <a:pPr marL="457200" indent="-457200" fontAlgn="auto">
              <a:buClr>
                <a:schemeClr val="accent1">
                  <a:lumMod val="75000"/>
                </a:schemeClr>
              </a:buClr>
              <a:buFont typeface="+mj-lt"/>
              <a:buAutoNum type="arabicPeriod"/>
              <a:defRPr/>
            </a:pPr>
            <a:r>
              <a:rPr lang="en-US" dirty="0"/>
              <a:t>have learned how to perceive and work with forces of change rather than resist those forces. </a:t>
            </a:r>
          </a:p>
          <a:p>
            <a:pPr marL="457200" indent="-457200" fontAlgn="auto">
              <a:buClr>
                <a:schemeClr val="accent1">
                  <a:lumMod val="75000"/>
                </a:schemeClr>
              </a:buClr>
              <a:buFont typeface="+mj-lt"/>
              <a:buAutoNum type="arabicPeriod"/>
              <a:defRPr/>
            </a:pPr>
            <a:r>
              <a:rPr lang="en-US" dirty="0"/>
              <a:t>are deeply inquisitive, committed to continually seeing reality more and more accurately. </a:t>
            </a:r>
          </a:p>
          <a:p>
            <a:pPr fontAlgn="auto">
              <a:buClr>
                <a:schemeClr val="accent1">
                  <a:lumMod val="75000"/>
                </a:schemeClr>
              </a:buClr>
              <a:buFont typeface="Arial"/>
              <a:buChar char="•"/>
              <a:defRPr/>
            </a:pPr>
            <a:endParaRPr lang="en-US" dirty="0"/>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A985FAC7-2119-4A37-BE48-57E1DE844943}" type="slidenum">
              <a:rPr lang="en-US" altLang="en-US"/>
              <a:pPr fontAlgn="base">
                <a:spcBef>
                  <a:spcPct val="0"/>
                </a:spcBef>
                <a:spcAft>
                  <a:spcPct val="0"/>
                </a:spcAft>
              </a:pPr>
              <a:t>7</a:t>
            </a:fld>
            <a:endParaRPr lang="en-US"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76803" name="Content Placeholder 2"/>
          <p:cNvSpPr>
            <a:spLocks noGrp="1"/>
          </p:cNvSpPr>
          <p:nvPr>
            <p:ph idx="1"/>
          </p:nvPr>
        </p:nvSpPr>
        <p:spPr>
          <a:xfrm>
            <a:off x="982663" y="2667000"/>
            <a:ext cx="7704137" cy="3332163"/>
          </a:xfrm>
        </p:spPr>
        <p:txBody>
          <a:bodyPr/>
          <a:lstStyle/>
          <a:p>
            <a:r>
              <a:rPr lang="en-US" altLang="en-US"/>
              <a:t>The six domains of the framework collectively represent the critical areas in which leaders at all levels of health care delivery systems must engage and focus their actions, behaviors and efforts and provider resources in order to drive improvement and innovation.</a:t>
            </a:r>
          </a:p>
          <a:p>
            <a:endParaRPr lang="en-US" altLang="en-US"/>
          </a:p>
        </p:txBody>
      </p:sp>
      <p:sp>
        <p:nvSpPr>
          <p:cNvPr id="768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5ED8CFD-957C-4D73-99F2-8A69A3D36798}" type="slidenum">
              <a:rPr lang="en-US" altLang="en-US"/>
              <a:pPr fontAlgn="base">
                <a:spcBef>
                  <a:spcPct val="0"/>
                </a:spcBef>
                <a:spcAft>
                  <a:spcPct val="0"/>
                </a:spcAft>
              </a:pPr>
              <a:t>70</a:t>
            </a:fld>
            <a:endParaRPr lang="en-US"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982663" y="457200"/>
            <a:ext cx="7704137" cy="1981200"/>
          </a:xfrm>
        </p:spPr>
        <p:txBody>
          <a:bodyPr/>
          <a:lstStyle/>
          <a:p>
            <a:r>
              <a:rPr lang="en-US" altLang="en-US">
                <a:ln>
                  <a:noFill/>
                </a:ln>
              </a:rPr>
              <a:t>Leadership Framework with Examples</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Driven by Persons and Community</a:t>
            </a:r>
          </a:p>
          <a:p>
            <a:pPr lvl="1" fontAlgn="auto">
              <a:buClr>
                <a:schemeClr val="accent1">
                  <a:lumMod val="75000"/>
                </a:schemeClr>
              </a:buClr>
              <a:buFont typeface="Arial"/>
              <a:buChar char="•"/>
              <a:defRPr/>
            </a:pPr>
            <a:r>
              <a:rPr lang="en-US" dirty="0"/>
              <a:t>Include patients on improvement teams</a:t>
            </a:r>
          </a:p>
          <a:p>
            <a:pPr lvl="1" fontAlgn="auto">
              <a:buClr>
                <a:schemeClr val="accent1">
                  <a:lumMod val="75000"/>
                </a:schemeClr>
              </a:buClr>
              <a:buFont typeface="Arial"/>
              <a:buChar char="•"/>
              <a:defRPr/>
            </a:pPr>
            <a:r>
              <a:rPr lang="en-US" dirty="0"/>
              <a:t>Start meeting with patient stories and experience data</a:t>
            </a:r>
          </a:p>
          <a:p>
            <a:pPr lvl="1" fontAlgn="auto">
              <a:buClr>
                <a:schemeClr val="accent1">
                  <a:lumMod val="75000"/>
                </a:schemeClr>
              </a:buClr>
              <a:buFont typeface="Arial"/>
              <a:buChar char="•"/>
              <a:defRPr/>
            </a:pPr>
            <a:r>
              <a:rPr lang="en-US" dirty="0"/>
              <a:t>Use leadership rounds to model engagement with patients and families</a:t>
            </a:r>
          </a:p>
          <a:p>
            <a:pPr marL="0" indent="0" fontAlgn="auto">
              <a:buClr>
                <a:schemeClr val="accent1">
                  <a:lumMod val="75000"/>
                </a:schemeClr>
              </a:buClr>
              <a:buFont typeface="Arial"/>
              <a:buNone/>
              <a:defRPr/>
            </a:pPr>
            <a:r>
              <a:rPr lang="en-US" b="1" dirty="0"/>
              <a:t>Develop Capability</a:t>
            </a:r>
          </a:p>
          <a:p>
            <a:pPr lvl="1" fontAlgn="auto">
              <a:buClr>
                <a:schemeClr val="accent1">
                  <a:lumMod val="75000"/>
                </a:schemeClr>
              </a:buClr>
              <a:buFont typeface="Arial"/>
              <a:buChar char="•"/>
              <a:defRPr/>
            </a:pPr>
            <a:r>
              <a:rPr lang="en-US" dirty="0"/>
              <a:t>Teach basic improvement at all levels</a:t>
            </a:r>
          </a:p>
          <a:p>
            <a:pPr lvl="1" fontAlgn="auto">
              <a:buClr>
                <a:schemeClr val="accent1">
                  <a:lumMod val="75000"/>
                </a:schemeClr>
              </a:buClr>
              <a:buFont typeface="Arial"/>
              <a:buChar char="•"/>
              <a:defRPr/>
            </a:pPr>
            <a:r>
              <a:rPr lang="en-US" dirty="0"/>
              <a:t>Invest in needed infrastructure and resources</a:t>
            </a:r>
          </a:p>
          <a:p>
            <a:pPr lvl="1" fontAlgn="auto">
              <a:buClr>
                <a:schemeClr val="accent1">
                  <a:lumMod val="75000"/>
                </a:schemeClr>
              </a:buClr>
              <a:buFont typeface="Arial"/>
              <a:buChar char="•"/>
              <a:defRPr/>
            </a:pPr>
            <a:r>
              <a:rPr lang="en-US" dirty="0"/>
              <a:t>Integrate improvement with daily work at all levels</a:t>
            </a:r>
          </a:p>
        </p:txBody>
      </p:sp>
      <p:sp>
        <p:nvSpPr>
          <p:cNvPr id="778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AF112F44-89E6-4974-B204-9B84AD391EF1}" type="slidenum">
              <a:rPr lang="en-US" altLang="en-US"/>
              <a:pPr fontAlgn="base">
                <a:spcBef>
                  <a:spcPct val="0"/>
                </a:spcBef>
                <a:spcAft>
                  <a:spcPct val="0"/>
                </a:spcAft>
              </a:pPr>
              <a:t>71</a:t>
            </a:fld>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982663" y="457200"/>
            <a:ext cx="7704137" cy="1981200"/>
          </a:xfrm>
        </p:spPr>
        <p:txBody>
          <a:bodyPr/>
          <a:lstStyle/>
          <a:p>
            <a:r>
              <a:rPr lang="en-US" altLang="en-US">
                <a:ln>
                  <a:noFill/>
                </a:ln>
              </a:rPr>
              <a:t>Leadership Framework with Examples</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Shape Culture</a:t>
            </a:r>
          </a:p>
          <a:p>
            <a:pPr lvl="1" fontAlgn="auto">
              <a:buClr>
                <a:schemeClr val="accent1">
                  <a:lumMod val="75000"/>
                </a:schemeClr>
              </a:buClr>
              <a:buFont typeface="Arial"/>
              <a:buChar char="•"/>
              <a:defRPr/>
            </a:pPr>
            <a:r>
              <a:rPr lang="en-US" dirty="0"/>
              <a:t>Communicate and model desired behaviors</a:t>
            </a:r>
          </a:p>
          <a:p>
            <a:pPr lvl="1" fontAlgn="auto">
              <a:buClr>
                <a:schemeClr val="accent1">
                  <a:lumMod val="75000"/>
                </a:schemeClr>
              </a:buClr>
              <a:buFont typeface="Arial"/>
              <a:buChar char="•"/>
              <a:defRPr/>
            </a:pPr>
            <a:r>
              <a:rPr lang="en-US" dirty="0"/>
              <a:t>Target Leadership systems and organization policies with desired culture</a:t>
            </a:r>
          </a:p>
          <a:p>
            <a:pPr lvl="1" fontAlgn="auto">
              <a:buClr>
                <a:schemeClr val="accent1">
                  <a:lumMod val="75000"/>
                </a:schemeClr>
              </a:buClr>
              <a:buFont typeface="Arial"/>
              <a:buChar char="•"/>
              <a:defRPr/>
            </a:pPr>
            <a:r>
              <a:rPr lang="en-US" dirty="0"/>
              <a:t>Take swift and consistent actions against undesired behaviors </a:t>
            </a:r>
          </a:p>
          <a:p>
            <a:pPr marL="0" indent="0" fontAlgn="auto">
              <a:buClr>
                <a:schemeClr val="accent1">
                  <a:lumMod val="75000"/>
                </a:schemeClr>
              </a:buClr>
              <a:buFont typeface="Arial"/>
              <a:buNone/>
              <a:defRPr/>
            </a:pPr>
            <a:r>
              <a:rPr lang="en-US" b="1" dirty="0"/>
              <a:t>Create Vision and Build Will</a:t>
            </a:r>
          </a:p>
          <a:p>
            <a:pPr lvl="1" fontAlgn="auto">
              <a:buClr>
                <a:schemeClr val="accent1">
                  <a:lumMod val="75000"/>
                </a:schemeClr>
              </a:buClr>
              <a:buFont typeface="Arial"/>
              <a:buChar char="•"/>
              <a:defRPr/>
            </a:pPr>
            <a:r>
              <a:rPr lang="en-US" dirty="0"/>
              <a:t>Boards adopt and review system - level aims, measures, and results</a:t>
            </a:r>
          </a:p>
          <a:p>
            <a:pPr lvl="1" fontAlgn="auto">
              <a:buClr>
                <a:schemeClr val="accent1">
                  <a:lumMod val="75000"/>
                </a:schemeClr>
              </a:buClr>
              <a:buFont typeface="Arial"/>
              <a:buChar char="•"/>
              <a:defRPr/>
            </a:pPr>
            <a:r>
              <a:rPr lang="en-US" dirty="0"/>
              <a:t>Channel leadership attention to priority efforts</a:t>
            </a:r>
          </a:p>
          <a:p>
            <a:pPr lvl="1" fontAlgn="auto">
              <a:buClr>
                <a:schemeClr val="accent1">
                  <a:lumMod val="75000"/>
                </a:schemeClr>
              </a:buClr>
              <a:buFont typeface="Arial"/>
              <a:buChar char="•"/>
              <a:defRPr/>
            </a:pPr>
            <a:r>
              <a:rPr lang="en-US" dirty="0"/>
              <a:t>Transparently discuss measures and results</a:t>
            </a:r>
          </a:p>
        </p:txBody>
      </p:sp>
      <p:sp>
        <p:nvSpPr>
          <p:cNvPr id="788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A994176F-604B-4251-91D9-0D0333B1DB5B}" type="slidenum">
              <a:rPr lang="en-US" altLang="en-US"/>
              <a:pPr fontAlgn="base">
                <a:spcBef>
                  <a:spcPct val="0"/>
                </a:spcBef>
                <a:spcAft>
                  <a:spcPct val="0"/>
                </a:spcAft>
              </a:pPr>
              <a:t>72</a:t>
            </a:fld>
            <a:endParaRPr lang="en-US"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982663" y="457200"/>
            <a:ext cx="7704137" cy="1981200"/>
          </a:xfrm>
        </p:spPr>
        <p:txBody>
          <a:bodyPr/>
          <a:lstStyle/>
          <a:p>
            <a:r>
              <a:rPr lang="en-US" altLang="en-US">
                <a:ln>
                  <a:noFill/>
                </a:ln>
              </a:rPr>
              <a:t>Leadership Framework with Examples</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Delivery Results</a:t>
            </a:r>
          </a:p>
          <a:p>
            <a:pPr lvl="1" fontAlgn="auto">
              <a:buClr>
                <a:schemeClr val="accent1">
                  <a:lumMod val="75000"/>
                </a:schemeClr>
              </a:buClr>
              <a:buFont typeface="Arial"/>
              <a:buChar char="•"/>
              <a:defRPr/>
            </a:pPr>
            <a:r>
              <a:rPr lang="en-US" dirty="0"/>
              <a:t>Use proven methods and tools</a:t>
            </a:r>
          </a:p>
          <a:p>
            <a:pPr lvl="1" fontAlgn="auto">
              <a:buClr>
                <a:schemeClr val="accent1">
                  <a:lumMod val="75000"/>
                </a:schemeClr>
              </a:buClr>
              <a:buFont typeface="Arial"/>
              <a:buChar char="•"/>
              <a:defRPr/>
            </a:pPr>
            <a:r>
              <a:rPr lang="en-US" dirty="0"/>
              <a:t>Frequently and systematically reviewed efforts and results</a:t>
            </a:r>
          </a:p>
          <a:p>
            <a:pPr lvl="1" fontAlgn="auto">
              <a:buClr>
                <a:schemeClr val="accent1">
                  <a:lumMod val="75000"/>
                </a:schemeClr>
              </a:buClr>
              <a:buFont typeface="Arial"/>
              <a:buChar char="•"/>
              <a:defRPr/>
            </a:pPr>
            <a:r>
              <a:rPr lang="en-US" dirty="0"/>
              <a:t>Devote resources and skilled leaders to high-priority initiatives</a:t>
            </a:r>
          </a:p>
          <a:p>
            <a:pPr marL="0" indent="0" fontAlgn="auto">
              <a:buClr>
                <a:schemeClr val="accent1">
                  <a:lumMod val="75000"/>
                </a:schemeClr>
              </a:buClr>
              <a:buFont typeface="Arial"/>
              <a:buNone/>
              <a:defRPr/>
            </a:pPr>
            <a:r>
              <a:rPr lang="en-US" b="1" dirty="0"/>
              <a:t>Engage Across Boundaries</a:t>
            </a:r>
          </a:p>
          <a:p>
            <a:pPr lvl="1" fontAlgn="auto">
              <a:buClr>
                <a:schemeClr val="accent1">
                  <a:lumMod val="75000"/>
                </a:schemeClr>
              </a:buClr>
              <a:buFont typeface="Arial"/>
              <a:buChar char="•"/>
              <a:defRPr/>
            </a:pPr>
            <a:r>
              <a:rPr lang="en-US" dirty="0"/>
              <a:t>Model and encourage systems thinking</a:t>
            </a:r>
          </a:p>
          <a:p>
            <a:pPr lvl="1" fontAlgn="auto">
              <a:buClr>
                <a:schemeClr val="accent1">
                  <a:lumMod val="75000"/>
                </a:schemeClr>
              </a:buClr>
              <a:buFont typeface="Arial"/>
              <a:buChar char="•"/>
              <a:defRPr/>
            </a:pPr>
            <a:r>
              <a:rPr lang="en-US" dirty="0"/>
              <a:t>Partner with other providers and community organizations in the redesign of care</a:t>
            </a:r>
          </a:p>
          <a:p>
            <a:pPr lvl="1" fontAlgn="auto">
              <a:buClr>
                <a:schemeClr val="accent1">
                  <a:lumMod val="75000"/>
                </a:schemeClr>
              </a:buClr>
              <a:buFont typeface="Arial"/>
              <a:buChar char="•"/>
              <a:defRPr/>
            </a:pPr>
            <a:r>
              <a:rPr lang="en-US" dirty="0"/>
              <a:t>Develop cross-setting care review and coordination processes</a:t>
            </a:r>
          </a:p>
        </p:txBody>
      </p:sp>
      <p:sp>
        <p:nvSpPr>
          <p:cNvPr id="798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42B59850-A2BD-45AC-8C64-93C3EFA1D969}" type="slidenum">
              <a:rPr lang="en-US" altLang="en-US"/>
              <a:pPr fontAlgn="base">
                <a:spcBef>
                  <a:spcPct val="0"/>
                </a:spcBef>
                <a:spcAft>
                  <a:spcPct val="0"/>
                </a:spcAft>
              </a:pPr>
              <a:t>73</a:t>
            </a:fld>
            <a:endParaRPr lang="en-US"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b="1" dirty="0"/>
              <a:t>Driven by Persons and Community</a:t>
            </a:r>
          </a:p>
          <a:p>
            <a:pPr fontAlgn="auto">
              <a:buClr>
                <a:schemeClr val="accent1">
                  <a:lumMod val="75000"/>
                </a:schemeClr>
              </a:buClr>
              <a:buFont typeface="Arial"/>
              <a:buChar char="•"/>
              <a:defRPr/>
            </a:pPr>
            <a:r>
              <a:rPr lang="en-US" dirty="0"/>
              <a:t>Deliberately placed at the center to underscore leaders’ duty to truly embrace person-and community-centered care.</a:t>
            </a:r>
          </a:p>
          <a:p>
            <a:pPr fontAlgn="auto">
              <a:buClr>
                <a:schemeClr val="accent1">
                  <a:lumMod val="75000"/>
                </a:schemeClr>
              </a:buClr>
              <a:buFont typeface="Arial"/>
              <a:buChar char="•"/>
              <a:defRPr/>
            </a:pPr>
            <a:r>
              <a:rPr lang="en-US" dirty="0"/>
              <a:t>Nothing should be designed, developed, or improved for patients and community members without their being part of the process</a:t>
            </a:r>
          </a:p>
        </p:txBody>
      </p:sp>
      <p:sp>
        <p:nvSpPr>
          <p:cNvPr id="809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C33A5B79-1A99-4420-9B50-64023E57B8EB}" type="slidenum">
              <a:rPr lang="en-US" altLang="en-US"/>
              <a:pPr fontAlgn="base">
                <a:spcBef>
                  <a:spcPct val="0"/>
                </a:spcBef>
                <a:spcAft>
                  <a:spcPct val="0"/>
                </a:spcAft>
              </a:pPr>
              <a:t>74</a:t>
            </a:fld>
            <a:endParaRPr lang="en-US"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fontScale="92500"/>
          </a:bodyPr>
          <a:lstStyle/>
          <a:p>
            <a:pPr marL="0" indent="0" fontAlgn="auto">
              <a:buClr>
                <a:schemeClr val="accent1">
                  <a:lumMod val="75000"/>
                </a:schemeClr>
              </a:buClr>
              <a:buFont typeface="Arial"/>
              <a:buNone/>
              <a:defRPr/>
            </a:pPr>
            <a:r>
              <a:rPr lang="en-US" b="1" dirty="0"/>
              <a:t>Create Vision and Build Will </a:t>
            </a:r>
          </a:p>
          <a:p>
            <a:pPr fontAlgn="auto">
              <a:buClr>
                <a:schemeClr val="accent1">
                  <a:lumMod val="75000"/>
                </a:schemeClr>
              </a:buClr>
              <a:buFont typeface="Arial"/>
              <a:buChar char="•"/>
              <a:defRPr/>
            </a:pPr>
            <a:r>
              <a:rPr lang="en-US" dirty="0"/>
              <a:t>Lack of clarity creates fear, misalignment of efforts and barriers to change.  One leader might say, ”We want to be the best delivery system in our market.”  Contrast that with a leader who might say, “We want to be an organization in which every patient and family says that their wishes were respected. Respected patient heal faster, they partner in their care, they recommend us to others and this helps us reduce harm and thrive in the community.”</a:t>
            </a:r>
          </a:p>
        </p:txBody>
      </p:sp>
      <p:sp>
        <p:nvSpPr>
          <p:cNvPr id="819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A33D78D8-DD46-4EBC-9696-D4BED9C399B4}" type="slidenum">
              <a:rPr lang="en-US" altLang="en-US"/>
              <a:pPr fontAlgn="base">
                <a:spcBef>
                  <a:spcPct val="0"/>
                </a:spcBef>
                <a:spcAft>
                  <a:spcPct val="0"/>
                </a:spcAft>
              </a:pPr>
              <a:t>75</a:t>
            </a:fld>
            <a:endParaRPr lang="en-US"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lnSpcReduction="10000"/>
          </a:bodyPr>
          <a:lstStyle/>
          <a:p>
            <a:pPr marL="0" indent="0" fontAlgn="auto">
              <a:buClr>
                <a:schemeClr val="accent1">
                  <a:lumMod val="75000"/>
                </a:schemeClr>
              </a:buClr>
              <a:buFont typeface="Arial"/>
              <a:buNone/>
              <a:defRPr/>
            </a:pPr>
            <a:r>
              <a:rPr lang="en-US" b="1" dirty="0"/>
              <a:t>Create Vision and Build Will</a:t>
            </a:r>
          </a:p>
          <a:p>
            <a:pPr marL="457200" indent="-457200" fontAlgn="auto">
              <a:buClr>
                <a:schemeClr val="accent1">
                  <a:lumMod val="75000"/>
                </a:schemeClr>
              </a:buClr>
              <a:buFont typeface="+mj-lt"/>
              <a:buAutoNum type="arabicPeriod"/>
              <a:defRPr/>
            </a:pPr>
            <a:r>
              <a:rPr lang="en-US" dirty="0"/>
              <a:t>Board engagement and adoption of system-wide aims for reducing harm will build organizational- wide will.</a:t>
            </a:r>
          </a:p>
          <a:p>
            <a:pPr marL="457200" indent="-457200" fontAlgn="auto">
              <a:buClr>
                <a:schemeClr val="accent1">
                  <a:lumMod val="75000"/>
                </a:schemeClr>
              </a:buClr>
              <a:buFont typeface="+mj-lt"/>
              <a:buAutoNum type="arabicPeriod"/>
              <a:defRPr/>
            </a:pPr>
            <a:r>
              <a:rPr lang="en-US" dirty="0"/>
              <a:t>Internal and external transparency builds will</a:t>
            </a:r>
          </a:p>
          <a:p>
            <a:pPr marL="457200" indent="-457200" fontAlgn="auto">
              <a:buClr>
                <a:schemeClr val="accent1">
                  <a:lumMod val="75000"/>
                </a:schemeClr>
              </a:buClr>
              <a:buFont typeface="+mj-lt"/>
              <a:buAutoNum type="arabicPeriod"/>
              <a:defRPr/>
            </a:pPr>
            <a:r>
              <a:rPr lang="en-US" dirty="0"/>
              <a:t>Providing access to performance data to patient, families and the community demonstrates a commitment to excellence. </a:t>
            </a:r>
          </a:p>
          <a:p>
            <a:pPr marL="457200" indent="-457200" fontAlgn="auto">
              <a:buClr>
                <a:schemeClr val="accent1">
                  <a:lumMod val="75000"/>
                </a:schemeClr>
              </a:buClr>
              <a:buFont typeface="+mj-lt"/>
              <a:buAutoNum type="arabicPeriod"/>
              <a:defRPr/>
            </a:pPr>
            <a:r>
              <a:rPr lang="en-US" dirty="0"/>
              <a:t>Building will involves connecting emotionally with staff. </a:t>
            </a:r>
          </a:p>
        </p:txBody>
      </p:sp>
      <p:sp>
        <p:nvSpPr>
          <p:cNvPr id="829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A3AB1C5B-221C-46FF-B09E-04C28058664D}" type="slidenum">
              <a:rPr lang="en-US" altLang="en-US"/>
              <a:pPr fontAlgn="base">
                <a:spcBef>
                  <a:spcPct val="0"/>
                </a:spcBef>
                <a:spcAft>
                  <a:spcPct val="0"/>
                </a:spcAft>
              </a:pPr>
              <a:t>76</a:t>
            </a:fld>
            <a:endParaRPr lang="en-US" alt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Develop Capability</a:t>
            </a:r>
          </a:p>
          <a:p>
            <a:pPr fontAlgn="auto">
              <a:buClr>
                <a:schemeClr val="accent1">
                  <a:lumMod val="75000"/>
                </a:schemeClr>
              </a:buClr>
              <a:buFont typeface="Arial"/>
              <a:buChar char="•"/>
              <a:defRPr/>
            </a:pPr>
            <a:r>
              <a:rPr lang="en-US" dirty="0"/>
              <a:t>Developing improvement capability through gives a strategic advantage when it comes to accelerating and sustain system-level improvement.</a:t>
            </a:r>
          </a:p>
          <a:p>
            <a:pPr fontAlgn="auto">
              <a:buClr>
                <a:schemeClr val="accent1">
                  <a:lumMod val="75000"/>
                </a:schemeClr>
              </a:buClr>
              <a:buFont typeface="Arial"/>
              <a:buChar char="•"/>
              <a:defRPr/>
            </a:pPr>
            <a:r>
              <a:rPr lang="en-US" dirty="0"/>
              <a:t>Fostering diversity is another strategy for creating capability.</a:t>
            </a:r>
          </a:p>
          <a:p>
            <a:pPr fontAlgn="auto">
              <a:buClr>
                <a:schemeClr val="accent1">
                  <a:lumMod val="75000"/>
                </a:schemeClr>
              </a:buClr>
              <a:buFont typeface="Arial"/>
              <a:buChar char="•"/>
              <a:defRPr/>
            </a:pPr>
            <a:r>
              <a:rPr lang="en-US" dirty="0"/>
              <a:t>Successful leaders continually plan and develop the tales of their successors.</a:t>
            </a:r>
          </a:p>
          <a:p>
            <a:pPr fontAlgn="auto">
              <a:buClr>
                <a:schemeClr val="accent1">
                  <a:lumMod val="75000"/>
                </a:schemeClr>
              </a:buClr>
              <a:buFont typeface="Arial"/>
              <a:buChar char="•"/>
              <a:defRPr/>
            </a:pPr>
            <a:r>
              <a:rPr lang="en-US" dirty="0"/>
              <a:t>Having the right talent in the right job is another critical factor for developing capability.</a:t>
            </a:r>
          </a:p>
        </p:txBody>
      </p:sp>
      <p:sp>
        <p:nvSpPr>
          <p:cNvPr id="839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9300719-0426-4573-A785-F3A5D1B2C1FD}" type="slidenum">
              <a:rPr lang="en-US" altLang="en-US"/>
              <a:pPr fontAlgn="base">
                <a:spcBef>
                  <a:spcPct val="0"/>
                </a:spcBef>
                <a:spcAft>
                  <a:spcPct val="0"/>
                </a:spcAft>
              </a:pPr>
              <a:t>77</a:t>
            </a:fld>
            <a:endParaRPr lang="en-US"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fontScale="70000" lnSpcReduction="20000"/>
          </a:bodyPr>
          <a:lstStyle/>
          <a:p>
            <a:pPr marL="0" indent="0" fontAlgn="auto">
              <a:buClr>
                <a:schemeClr val="accent1">
                  <a:lumMod val="75000"/>
                </a:schemeClr>
              </a:buClr>
              <a:buFont typeface="Arial"/>
              <a:buNone/>
              <a:defRPr/>
            </a:pPr>
            <a:r>
              <a:rPr lang="en-US" b="1" dirty="0"/>
              <a:t>Deliver Results</a:t>
            </a:r>
          </a:p>
          <a:p>
            <a:pPr marL="0" indent="0" fontAlgn="auto">
              <a:buClr>
                <a:schemeClr val="accent1">
                  <a:lumMod val="75000"/>
                </a:schemeClr>
              </a:buClr>
              <a:buFont typeface="Arial"/>
              <a:buNone/>
              <a:defRPr/>
            </a:pPr>
            <a:r>
              <a:rPr lang="en-US" dirty="0"/>
              <a:t>Health care organizations cannot achieve optimal performance by merely trying harder, studying harder or working harder.</a:t>
            </a:r>
          </a:p>
          <a:p>
            <a:pPr fontAlgn="auto">
              <a:buClr>
                <a:schemeClr val="accent1">
                  <a:lumMod val="75000"/>
                </a:schemeClr>
              </a:buClr>
              <a:buFont typeface="Arial"/>
              <a:buChar char="•"/>
              <a:defRPr/>
            </a:pPr>
            <a:endParaRPr lang="en-US" dirty="0"/>
          </a:p>
          <a:p>
            <a:pPr marL="0" indent="0" fontAlgn="auto">
              <a:buClr>
                <a:schemeClr val="accent1">
                  <a:lumMod val="75000"/>
                </a:schemeClr>
              </a:buClr>
              <a:buFont typeface="Arial"/>
              <a:buNone/>
              <a:defRPr/>
            </a:pPr>
            <a:r>
              <a:rPr lang="en-US" dirty="0"/>
              <a:t>Four steps fundamental for delivering results:</a:t>
            </a:r>
          </a:p>
          <a:p>
            <a:pPr marL="457200" indent="-457200" fontAlgn="auto">
              <a:buClr>
                <a:schemeClr val="accent1">
                  <a:lumMod val="75000"/>
                </a:schemeClr>
              </a:buClr>
              <a:buFont typeface="+mj-lt"/>
              <a:buAutoNum type="arabicPeriod"/>
              <a:defRPr/>
            </a:pPr>
            <a:r>
              <a:rPr lang="en-US" dirty="0"/>
              <a:t>Setting breakthrough performance goals</a:t>
            </a:r>
          </a:p>
          <a:p>
            <a:pPr marL="457200" indent="-457200" fontAlgn="auto">
              <a:buClr>
                <a:schemeClr val="accent1">
                  <a:lumMod val="75000"/>
                </a:schemeClr>
              </a:buClr>
              <a:buFont typeface="+mj-lt"/>
              <a:buAutoNum type="arabicPeriod"/>
              <a:defRPr/>
            </a:pPr>
            <a:r>
              <a:rPr lang="en-US" dirty="0"/>
              <a:t>Developing a portfolio of high-priority projects to support the goals</a:t>
            </a:r>
          </a:p>
          <a:p>
            <a:pPr marL="457200" indent="-457200" fontAlgn="auto">
              <a:buClr>
                <a:schemeClr val="accent1">
                  <a:lumMod val="75000"/>
                </a:schemeClr>
              </a:buClr>
              <a:buFont typeface="+mj-lt"/>
              <a:buAutoNum type="arabicPeriod"/>
              <a:defRPr/>
            </a:pPr>
            <a:r>
              <a:rPr lang="en-US" dirty="0"/>
              <a:t>Deploying resources to the projects that are appropriate for the aims</a:t>
            </a:r>
          </a:p>
          <a:p>
            <a:pPr marL="457200" indent="-457200" fontAlgn="auto">
              <a:buClr>
                <a:schemeClr val="accent1">
                  <a:lumMod val="75000"/>
                </a:schemeClr>
              </a:buClr>
              <a:buFont typeface="+mj-lt"/>
              <a:buAutoNum type="arabicPeriod"/>
              <a:defRPr/>
            </a:pPr>
            <a:r>
              <a:rPr lang="en-US" dirty="0"/>
              <a:t>Establishing an oversight and learning system to increase the  chance of producing the intended results.</a:t>
            </a:r>
          </a:p>
        </p:txBody>
      </p:sp>
      <p:sp>
        <p:nvSpPr>
          <p:cNvPr id="849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DB66CC11-4486-4A90-80A6-7408CD9D6B79}" type="slidenum">
              <a:rPr lang="en-US" altLang="en-US"/>
              <a:pPr fontAlgn="base">
                <a:spcBef>
                  <a:spcPct val="0"/>
                </a:spcBef>
                <a:spcAft>
                  <a:spcPct val="0"/>
                </a:spcAft>
              </a:pPr>
              <a:t>78</a:t>
            </a:fld>
            <a:endParaRPr lang="en-US"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a:bodyPr>
          <a:lstStyle/>
          <a:p>
            <a:pPr marL="0" indent="0" fontAlgn="auto">
              <a:buClr>
                <a:schemeClr val="accent1">
                  <a:lumMod val="75000"/>
                </a:schemeClr>
              </a:buClr>
              <a:buFont typeface="Arial"/>
              <a:buNone/>
              <a:defRPr/>
            </a:pPr>
            <a:r>
              <a:rPr lang="en-US" b="1" dirty="0"/>
              <a:t>Shape Culture</a:t>
            </a:r>
          </a:p>
          <a:p>
            <a:pPr fontAlgn="auto">
              <a:buClr>
                <a:schemeClr val="accent1">
                  <a:lumMod val="75000"/>
                </a:schemeClr>
              </a:buClr>
              <a:buFont typeface="Arial"/>
              <a:buChar char="•"/>
              <a:defRPr/>
            </a:pPr>
            <a:r>
              <a:rPr lang="en-US" dirty="0"/>
              <a:t>Organization culture is the active reflection of the leaders’ vision, behaviors, structure and systems.</a:t>
            </a:r>
          </a:p>
          <a:p>
            <a:pPr fontAlgn="auto">
              <a:buClr>
                <a:schemeClr val="accent1">
                  <a:lumMod val="75000"/>
                </a:schemeClr>
              </a:buClr>
              <a:buFont typeface="Arial"/>
              <a:buChar char="•"/>
              <a:defRPr/>
            </a:pPr>
            <a:r>
              <a:rPr lang="en-US" dirty="0"/>
              <a:t>Culture is a reflection of how values are “lived” through actions, as determined by the behaviors of everyone, particularly leaders.  </a:t>
            </a:r>
          </a:p>
          <a:p>
            <a:pPr fontAlgn="auto">
              <a:buClr>
                <a:schemeClr val="accent1">
                  <a:lumMod val="75000"/>
                </a:schemeClr>
              </a:buClr>
              <a:buFont typeface="Arial"/>
              <a:buChar char="•"/>
              <a:defRPr/>
            </a:pPr>
            <a:r>
              <a:rPr lang="en-US" dirty="0"/>
              <a:t>“It is the way we do things around here.”</a:t>
            </a:r>
          </a:p>
          <a:p>
            <a:pPr fontAlgn="auto">
              <a:buClr>
                <a:schemeClr val="accent1">
                  <a:lumMod val="75000"/>
                </a:schemeClr>
              </a:buClr>
              <a:buFont typeface="Arial"/>
              <a:buChar char="•"/>
              <a:defRPr/>
            </a:pPr>
            <a:endParaRPr lang="en-US" dirty="0"/>
          </a:p>
        </p:txBody>
      </p:sp>
      <p:sp>
        <p:nvSpPr>
          <p:cNvPr id="860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301C8DCF-C5A1-4286-AAB4-AEABF69A5833}" type="slidenum">
              <a:rPr lang="en-US" altLang="en-US"/>
              <a:pPr fontAlgn="base">
                <a:spcBef>
                  <a:spcPct val="0"/>
                </a:spcBef>
                <a:spcAft>
                  <a:spcPct val="0"/>
                </a:spcAft>
              </a:pPr>
              <a:t>79</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Personal Mastery</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457200" indent="-457200" fontAlgn="auto">
              <a:buClr>
                <a:schemeClr val="accent1">
                  <a:lumMod val="75000"/>
                </a:schemeClr>
              </a:buClr>
              <a:buFont typeface="+mj-lt"/>
              <a:buAutoNum type="arabicPeriod" startAt="5"/>
              <a:defRPr/>
            </a:pPr>
            <a:r>
              <a:rPr lang="en-US" dirty="0"/>
              <a:t>feel connected to others and to life itself.   Yet, they sacrifice none of their uniqueness. </a:t>
            </a:r>
          </a:p>
          <a:p>
            <a:pPr marL="457200" indent="-457200" fontAlgn="auto">
              <a:buClr>
                <a:schemeClr val="accent1">
                  <a:lumMod val="75000"/>
                </a:schemeClr>
              </a:buClr>
              <a:buFont typeface="+mj-lt"/>
              <a:buAutoNum type="arabicPeriod" startAt="5"/>
              <a:defRPr/>
            </a:pPr>
            <a:r>
              <a:rPr lang="en-US" dirty="0"/>
              <a:t>feel as if they are part of a larger creative process, which they can influence but cannot unilaterally control. </a:t>
            </a:r>
          </a:p>
          <a:p>
            <a:pPr marL="457200" indent="-457200" fontAlgn="auto">
              <a:buClr>
                <a:schemeClr val="accent1">
                  <a:lumMod val="75000"/>
                </a:schemeClr>
              </a:buClr>
              <a:buFont typeface="+mj-lt"/>
              <a:buAutoNum type="arabicPeriod" startAt="5"/>
              <a:defRPr/>
            </a:pPr>
            <a:r>
              <a:rPr lang="en-US" dirty="0"/>
              <a:t>live in a continual learning mode. </a:t>
            </a:r>
          </a:p>
          <a:p>
            <a:pPr marL="457200" indent="-457200" fontAlgn="auto">
              <a:buClr>
                <a:schemeClr val="accent1">
                  <a:lumMod val="75000"/>
                </a:schemeClr>
              </a:buClr>
              <a:buFont typeface="+mj-lt"/>
              <a:buAutoNum type="arabicPeriod" startAt="5"/>
              <a:defRPr/>
            </a:pPr>
            <a:r>
              <a:rPr lang="en-US" dirty="0"/>
              <a:t>never ARRIVE! </a:t>
            </a:r>
          </a:p>
          <a:p>
            <a:pPr marL="457200" indent="-457200" fontAlgn="auto">
              <a:buClr>
                <a:schemeClr val="accent1">
                  <a:lumMod val="75000"/>
                </a:schemeClr>
              </a:buClr>
              <a:buFont typeface="+mj-lt"/>
              <a:buAutoNum type="arabicPeriod" startAt="5"/>
              <a:defRPr/>
            </a:pPr>
            <a:r>
              <a:rPr lang="en-US" dirty="0"/>
              <a:t>are acutely aware of their ignorance, their incompetence; their growth areas. </a:t>
            </a:r>
          </a:p>
          <a:p>
            <a:pPr marL="457200" indent="-457200" fontAlgn="auto">
              <a:buClr>
                <a:schemeClr val="accent1">
                  <a:lumMod val="75000"/>
                </a:schemeClr>
              </a:buClr>
              <a:buFont typeface="+mj-lt"/>
              <a:buAutoNum type="arabicPeriod" startAt="5"/>
              <a:defRPr/>
            </a:pPr>
            <a:r>
              <a:rPr lang="en-US" dirty="0"/>
              <a:t>are deeply self-confident! </a:t>
            </a:r>
          </a:p>
          <a:p>
            <a:pPr fontAlgn="auto">
              <a:buClr>
                <a:schemeClr val="accent1">
                  <a:lumMod val="75000"/>
                </a:schemeClr>
              </a:buClr>
              <a:buFont typeface="Arial"/>
              <a:buChar char="•"/>
              <a:defRPr/>
            </a:pPr>
            <a:endParaRPr lang="en-US" dirty="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0362FC37-0D75-4A0D-8261-32341AD198D6}" type="slidenum">
              <a:rPr lang="en-US" altLang="en-US"/>
              <a:pPr fontAlgn="base">
                <a:spcBef>
                  <a:spcPct val="0"/>
                </a:spcBef>
                <a:spcAft>
                  <a:spcPct val="0"/>
                </a:spcAft>
              </a:pPr>
              <a:t>8</a:t>
            </a:fld>
            <a:endParaRPr lang="en-US"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fontScale="70000" lnSpcReduction="20000"/>
          </a:bodyPr>
          <a:lstStyle/>
          <a:p>
            <a:pPr marL="0" indent="0" fontAlgn="auto">
              <a:buClr>
                <a:schemeClr val="accent1">
                  <a:lumMod val="75000"/>
                </a:schemeClr>
              </a:buClr>
              <a:buFont typeface="Arial"/>
              <a:buNone/>
              <a:defRPr/>
            </a:pPr>
            <a:r>
              <a:rPr lang="en-US" b="1" dirty="0"/>
              <a:t>Shape Culture</a:t>
            </a:r>
          </a:p>
          <a:p>
            <a:pPr marL="0" indent="0" fontAlgn="auto">
              <a:buClr>
                <a:schemeClr val="accent1">
                  <a:lumMod val="75000"/>
                </a:schemeClr>
              </a:buClr>
              <a:buFont typeface="Arial"/>
              <a:buNone/>
              <a:defRPr/>
            </a:pPr>
            <a:r>
              <a:rPr lang="en-US" dirty="0"/>
              <a:t>Leadership actions that help shape culture include:</a:t>
            </a:r>
          </a:p>
          <a:p>
            <a:pPr fontAlgn="auto">
              <a:buClr>
                <a:schemeClr val="accent1">
                  <a:lumMod val="75000"/>
                </a:schemeClr>
              </a:buClr>
              <a:buFont typeface="Arial"/>
              <a:buChar char="•"/>
              <a:defRPr/>
            </a:pPr>
            <a:r>
              <a:rPr lang="en-US" dirty="0"/>
              <a:t>Set a vision for how the organization behaves (e.g. “We listen carefully and respond to what is most important for our patients and their families”).</a:t>
            </a:r>
          </a:p>
          <a:p>
            <a:pPr fontAlgn="auto">
              <a:buClr>
                <a:schemeClr val="accent1">
                  <a:lumMod val="75000"/>
                </a:schemeClr>
              </a:buClr>
              <a:buFont typeface="Arial"/>
              <a:buChar char="•"/>
              <a:defRPr/>
            </a:pPr>
            <a:r>
              <a:rPr lang="en-US" dirty="0"/>
              <a:t>Identify the most important actions that exemplify the culture (e.g., “staff must notify a supervisor and get help if hey have any doubt that they cannot safely take care of a patient.)</a:t>
            </a:r>
          </a:p>
          <a:p>
            <a:pPr fontAlgn="auto">
              <a:buClr>
                <a:schemeClr val="accent1">
                  <a:lumMod val="75000"/>
                </a:schemeClr>
              </a:buClr>
              <a:buFont typeface="Arial"/>
              <a:buChar char="•"/>
              <a:defRPr/>
            </a:pPr>
            <a:r>
              <a:rPr lang="en-US" dirty="0"/>
              <a:t>Create the infrastructure that makes it possible for staff to follow these actins, including training, coaching, supervision and tracking results</a:t>
            </a:r>
          </a:p>
          <a:p>
            <a:pPr fontAlgn="auto">
              <a:buClr>
                <a:schemeClr val="accent1">
                  <a:lumMod val="75000"/>
                </a:schemeClr>
              </a:buClr>
              <a:buFont typeface="Arial"/>
              <a:buChar char="•"/>
              <a:defRPr/>
            </a:pPr>
            <a:r>
              <a:rPr lang="en-US" dirty="0"/>
              <a:t>Adopt the most important behaviors themselves and track their own progress.</a:t>
            </a:r>
          </a:p>
        </p:txBody>
      </p:sp>
      <p:sp>
        <p:nvSpPr>
          <p:cNvPr id="870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D21D4A10-297B-4554-B067-EEC52E009E01}" type="slidenum">
              <a:rPr lang="en-US" altLang="en-US"/>
              <a:pPr fontAlgn="base">
                <a:spcBef>
                  <a:spcPct val="0"/>
                </a:spcBef>
                <a:spcAft>
                  <a:spcPct val="0"/>
                </a:spcAft>
              </a:pPr>
              <a:t>80</a:t>
            </a:fld>
            <a:endParaRPr lang="en-US"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Shape Culture</a:t>
            </a:r>
          </a:p>
          <a:p>
            <a:pPr marL="0" indent="0" fontAlgn="auto">
              <a:buClr>
                <a:schemeClr val="accent1">
                  <a:lumMod val="75000"/>
                </a:schemeClr>
              </a:buClr>
              <a:buFont typeface="Arial"/>
              <a:buNone/>
              <a:defRPr/>
            </a:pPr>
            <a:r>
              <a:rPr lang="en-US" dirty="0"/>
              <a:t>Other leadership actions that shape the culture:</a:t>
            </a:r>
          </a:p>
          <a:p>
            <a:pPr lvl="1" fontAlgn="auto">
              <a:buClr>
                <a:schemeClr val="accent1">
                  <a:lumMod val="75000"/>
                </a:schemeClr>
              </a:buClr>
              <a:buFont typeface="Arial"/>
              <a:buChar char="•"/>
              <a:defRPr/>
            </a:pPr>
            <a:r>
              <a:rPr lang="en-US" dirty="0"/>
              <a:t>Encouraging new ideas and methods</a:t>
            </a:r>
          </a:p>
          <a:p>
            <a:pPr lvl="1" fontAlgn="auto">
              <a:buClr>
                <a:schemeClr val="accent1">
                  <a:lumMod val="75000"/>
                </a:schemeClr>
              </a:buClr>
              <a:buFont typeface="Arial"/>
              <a:buChar char="•"/>
              <a:defRPr/>
            </a:pPr>
            <a:r>
              <a:rPr lang="en-US" dirty="0"/>
              <a:t>Transparent discussion of concerns</a:t>
            </a:r>
          </a:p>
          <a:p>
            <a:pPr lvl="1" fontAlgn="auto">
              <a:buClr>
                <a:schemeClr val="accent1">
                  <a:lumMod val="75000"/>
                </a:schemeClr>
              </a:buClr>
              <a:buFont typeface="Arial"/>
              <a:buChar char="•"/>
              <a:defRPr/>
            </a:pPr>
            <a:r>
              <a:rPr lang="en-US" dirty="0"/>
              <a:t>Demonstrating flexibility and problem solving</a:t>
            </a:r>
          </a:p>
          <a:p>
            <a:pPr lvl="1" fontAlgn="auto">
              <a:buClr>
                <a:schemeClr val="accent1">
                  <a:lumMod val="75000"/>
                </a:schemeClr>
              </a:buClr>
              <a:buFont typeface="Arial"/>
              <a:buChar char="•"/>
              <a:defRPr/>
            </a:pPr>
            <a:r>
              <a:rPr lang="en-US" dirty="0"/>
              <a:t>Role-modeling improvement in daily work</a:t>
            </a:r>
          </a:p>
          <a:p>
            <a:pPr lvl="1" fontAlgn="auto">
              <a:buClr>
                <a:schemeClr val="accent1">
                  <a:lumMod val="75000"/>
                </a:schemeClr>
              </a:buClr>
              <a:buFont typeface="Arial"/>
              <a:buChar char="•"/>
              <a:defRPr/>
            </a:pPr>
            <a:r>
              <a:rPr lang="en-US" dirty="0"/>
              <a:t>Genuine patient, family and community engagement</a:t>
            </a:r>
          </a:p>
          <a:p>
            <a:pPr marL="0" indent="0" fontAlgn="auto">
              <a:buClr>
                <a:schemeClr val="accent1">
                  <a:lumMod val="75000"/>
                </a:schemeClr>
              </a:buClr>
              <a:buFont typeface="Arial"/>
              <a:buNone/>
              <a:defRPr/>
            </a:pPr>
            <a:r>
              <a:rPr lang="en-US" dirty="0"/>
              <a:t>A culture of improvement and innovation will be poised for success and long-term sustainability.</a:t>
            </a:r>
          </a:p>
        </p:txBody>
      </p:sp>
      <p:sp>
        <p:nvSpPr>
          <p:cNvPr id="880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2BC45F1-424E-4EDC-9FBB-021649087DA3}" type="slidenum">
              <a:rPr lang="en-US" altLang="en-US"/>
              <a:pPr fontAlgn="base">
                <a:spcBef>
                  <a:spcPct val="0"/>
                </a:spcBef>
                <a:spcAft>
                  <a:spcPct val="0"/>
                </a:spcAft>
              </a:pPr>
              <a:t>81</a:t>
            </a:fld>
            <a:endParaRPr lang="en-US" altLang="en-US"/>
          </a:p>
        </p:txBody>
      </p:sp>
      <p:sp>
        <p:nvSpPr>
          <p:cNvPr id="88068" name="Title 4"/>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982663" y="457200"/>
            <a:ext cx="7704137" cy="1981200"/>
          </a:xfrm>
        </p:spPr>
        <p:txBody>
          <a:bodyPr/>
          <a:lstStyle/>
          <a:p>
            <a:r>
              <a:rPr lang="en-US" altLang="en-US">
                <a:ln>
                  <a:noFill/>
                </a:ln>
              </a:rPr>
              <a:t>Leadership Framework:</a:t>
            </a:r>
            <a:br>
              <a:rPr lang="en-US" altLang="en-US">
                <a:ln>
                  <a:noFill/>
                </a:ln>
              </a:rPr>
            </a:br>
            <a:r>
              <a:rPr lang="en-US" altLang="en-US">
                <a:ln>
                  <a:noFill/>
                </a:ln>
              </a:rPr>
              <a:t>Where Leaders Focus Efforts</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b="1" dirty="0"/>
              <a:t>Engage Across Boundaries</a:t>
            </a:r>
          </a:p>
          <a:p>
            <a:pPr fontAlgn="auto">
              <a:buClr>
                <a:schemeClr val="accent1">
                  <a:lumMod val="75000"/>
                </a:schemeClr>
              </a:buClr>
              <a:buFont typeface="Arial"/>
              <a:buChar char="•"/>
              <a:defRPr/>
            </a:pPr>
            <a:r>
              <a:rPr lang="en-US" dirty="0"/>
              <a:t>Engage others – families, other providers, community resources – bey9ond the wall of their organizations in the work of redesigning care o be more efficient and effective.</a:t>
            </a:r>
          </a:p>
          <a:p>
            <a:pPr fontAlgn="auto">
              <a:buClr>
                <a:schemeClr val="accent1">
                  <a:lumMod val="75000"/>
                </a:schemeClr>
              </a:buClr>
              <a:buFont typeface="Arial"/>
              <a:buChar char="•"/>
              <a:defRPr/>
            </a:pPr>
            <a:r>
              <a:rPr lang="en-US" dirty="0"/>
              <a:t>Social capital is fundamental to successfully working across boundaries.  </a:t>
            </a:r>
          </a:p>
          <a:p>
            <a:pPr fontAlgn="auto">
              <a:buClr>
                <a:schemeClr val="accent1">
                  <a:lumMod val="75000"/>
                </a:schemeClr>
              </a:buClr>
              <a:buFont typeface="Arial"/>
              <a:buChar char="•"/>
              <a:defRPr/>
            </a:pPr>
            <a:r>
              <a:rPr lang="en-US" dirty="0"/>
              <a:t>Social capita t is the good-will, trust and interconnectedness between colleagues and organizations that accrue from the capacity f leaders and employees to work together to a common purpose.</a:t>
            </a:r>
          </a:p>
        </p:txBody>
      </p:sp>
      <p:sp>
        <p:nvSpPr>
          <p:cNvPr id="890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25A8E4E7-20D8-4476-9440-EBBBCABC5548}" type="slidenum">
              <a:rPr lang="en-US" altLang="en-US"/>
              <a:pPr fontAlgn="base">
                <a:spcBef>
                  <a:spcPct val="0"/>
                </a:spcBef>
                <a:spcAft>
                  <a:spcPct val="0"/>
                </a:spcAft>
              </a:pPr>
              <a:t>82</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82663" y="457200"/>
            <a:ext cx="7704137" cy="1981200"/>
          </a:xfrm>
        </p:spPr>
        <p:txBody>
          <a:bodyPr/>
          <a:lstStyle/>
          <a:p>
            <a:r>
              <a:rPr lang="en-US" altLang="en-US">
                <a:ln>
                  <a:noFill/>
                </a:ln>
              </a:rPr>
              <a:t>Senge: </a:t>
            </a:r>
            <a:r>
              <a:rPr lang="en-US" altLang="en-US" i="1">
                <a:ln>
                  <a:noFill/>
                </a:ln>
              </a:rPr>
              <a:t>The Fifth Discipline</a:t>
            </a:r>
          </a:p>
        </p:txBody>
      </p:sp>
      <p:sp>
        <p:nvSpPr>
          <p:cNvPr id="3" name="Content Placeholder 2"/>
          <p:cNvSpPr>
            <a:spLocks noGrp="1"/>
          </p:cNvSpPr>
          <p:nvPr>
            <p:ph idx="1"/>
          </p:nvPr>
        </p:nvSpPr>
        <p:spPr>
          <a:xfrm>
            <a:off x="982663" y="2667000"/>
            <a:ext cx="7704137" cy="3332163"/>
          </a:xfrm>
        </p:spPr>
        <p:txBody>
          <a:bodyPr rtlCol="0">
            <a:normAutofit fontScale="92500" lnSpcReduction="20000"/>
          </a:bodyPr>
          <a:lstStyle/>
          <a:p>
            <a:pPr marL="0" indent="0" fontAlgn="auto">
              <a:buClr>
                <a:schemeClr val="accent1">
                  <a:lumMod val="75000"/>
                </a:schemeClr>
              </a:buClr>
              <a:buFont typeface="Arial"/>
              <a:buNone/>
              <a:defRPr/>
            </a:pPr>
            <a:r>
              <a:rPr lang="en-US" dirty="0"/>
              <a:t>Five “component technologies” converging to innovate learning organizations:</a:t>
            </a:r>
          </a:p>
          <a:p>
            <a:pPr fontAlgn="auto">
              <a:buClr>
                <a:schemeClr val="accent1">
                  <a:lumMod val="75000"/>
                </a:schemeClr>
              </a:buClr>
              <a:buFont typeface="Arial"/>
              <a:buChar char="•"/>
              <a:defRPr/>
            </a:pPr>
            <a:endParaRPr lang="en-US" dirty="0"/>
          </a:p>
          <a:p>
            <a:pPr marL="457200" indent="-457200" fontAlgn="auto">
              <a:buClr>
                <a:schemeClr val="accent1">
                  <a:lumMod val="75000"/>
                </a:schemeClr>
              </a:buClr>
              <a:buFont typeface="+mj-lt"/>
              <a:buAutoNum type="arabicPeriod"/>
              <a:defRPr/>
            </a:pPr>
            <a:r>
              <a:rPr lang="en-US" dirty="0"/>
              <a:t>Systems Thinking </a:t>
            </a:r>
          </a:p>
          <a:p>
            <a:pPr marL="457200" indent="-457200" fontAlgn="auto">
              <a:buClr>
                <a:schemeClr val="accent1">
                  <a:lumMod val="75000"/>
                </a:schemeClr>
              </a:buClr>
              <a:buFont typeface="+mj-lt"/>
              <a:buAutoNum type="arabicPeriod"/>
              <a:defRPr/>
            </a:pPr>
            <a:r>
              <a:rPr lang="en-US" dirty="0"/>
              <a:t>Personal Mastery </a:t>
            </a:r>
          </a:p>
          <a:p>
            <a:pPr marL="457200" indent="-457200" fontAlgn="auto">
              <a:buClr>
                <a:schemeClr val="accent1">
                  <a:lumMod val="75000"/>
                </a:schemeClr>
              </a:buClr>
              <a:buFont typeface="+mj-lt"/>
              <a:buAutoNum type="arabicPeriod"/>
              <a:defRPr/>
            </a:pPr>
            <a:r>
              <a:rPr lang="en-US" dirty="0"/>
              <a:t>Mental Models </a:t>
            </a:r>
          </a:p>
          <a:p>
            <a:pPr marL="457200" indent="-457200" fontAlgn="auto">
              <a:buClr>
                <a:schemeClr val="accent1">
                  <a:lumMod val="75000"/>
                </a:schemeClr>
              </a:buClr>
              <a:buFont typeface="+mj-lt"/>
              <a:buAutoNum type="arabicPeriod"/>
              <a:defRPr/>
            </a:pPr>
            <a:r>
              <a:rPr lang="en-US" dirty="0"/>
              <a:t>Building Shared Vision </a:t>
            </a:r>
          </a:p>
          <a:p>
            <a:pPr marL="457200" indent="-457200" fontAlgn="auto">
              <a:buClr>
                <a:schemeClr val="accent1">
                  <a:lumMod val="75000"/>
                </a:schemeClr>
              </a:buClr>
              <a:buFont typeface="+mj-lt"/>
              <a:buAutoNum type="arabicPeriod"/>
              <a:defRPr/>
            </a:pPr>
            <a:r>
              <a:rPr lang="en-US" dirty="0"/>
              <a:t>Team Learning </a:t>
            </a:r>
          </a:p>
          <a:p>
            <a:pPr fontAlgn="auto">
              <a:buClr>
                <a:schemeClr val="accent1">
                  <a:lumMod val="75000"/>
                </a:schemeClr>
              </a:buClr>
              <a:buFont typeface="Arial"/>
              <a:buChar char="•"/>
              <a:defRPr/>
            </a:pPr>
            <a:endParaRPr lang="en-US" dirty="0"/>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defTabSz="457200" fontAlgn="base">
              <a:spcBef>
                <a:spcPct val="0"/>
              </a:spcBef>
              <a:spcAft>
                <a:spcPct val="0"/>
              </a:spcAft>
              <a:defRPr>
                <a:solidFill>
                  <a:schemeClr val="tx1"/>
                </a:solidFill>
                <a:latin typeface="Corbel" pitchFamily="34" charset="0"/>
              </a:defRPr>
            </a:lvl6pPr>
            <a:lvl7pPr marL="2971800" indent="-228600" defTabSz="457200" fontAlgn="base">
              <a:spcBef>
                <a:spcPct val="0"/>
              </a:spcBef>
              <a:spcAft>
                <a:spcPct val="0"/>
              </a:spcAft>
              <a:defRPr>
                <a:solidFill>
                  <a:schemeClr val="tx1"/>
                </a:solidFill>
                <a:latin typeface="Corbel" pitchFamily="34" charset="0"/>
              </a:defRPr>
            </a:lvl7pPr>
            <a:lvl8pPr marL="3429000" indent="-228600" defTabSz="457200" fontAlgn="base">
              <a:spcBef>
                <a:spcPct val="0"/>
              </a:spcBef>
              <a:spcAft>
                <a:spcPct val="0"/>
              </a:spcAft>
              <a:defRPr>
                <a:solidFill>
                  <a:schemeClr val="tx1"/>
                </a:solidFill>
                <a:latin typeface="Corbel" pitchFamily="34" charset="0"/>
              </a:defRPr>
            </a:lvl8pPr>
            <a:lvl9pPr marL="3886200" indent="-228600" defTabSz="4572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BFDC9B25-27B7-4F5C-923F-2E60049DCA0B}" type="slidenum">
              <a:rPr lang="en-US" altLang="en-US"/>
              <a:pPr fontAlgn="base">
                <a:spcBef>
                  <a:spcPct val="0"/>
                </a:spcBef>
                <a:spcAft>
                  <a:spcPct val="0"/>
                </a:spcAft>
              </a:pPr>
              <a:t>9</a:t>
            </a:fld>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138</TotalTime>
  <Words>5762</Words>
  <Application>Microsoft Office PowerPoint</Application>
  <PresentationFormat>On-screen Show (4:3)</PresentationFormat>
  <Paragraphs>509</Paragraphs>
  <Slides>82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Calibri</vt:lpstr>
      <vt:lpstr>Corbel</vt:lpstr>
      <vt:lpstr>Tahoma</vt:lpstr>
      <vt:lpstr>Parallax</vt:lpstr>
      <vt:lpstr>SETMA Provider Training February 18, 2014</vt:lpstr>
      <vt:lpstr>IHI Executive Summary</vt:lpstr>
      <vt:lpstr>IHI Executive Summary</vt:lpstr>
      <vt:lpstr>IHI Executive Summary </vt:lpstr>
      <vt:lpstr>Senge: The Fifth Discipline</vt:lpstr>
      <vt:lpstr>Senge: The Fifth Discipline</vt:lpstr>
      <vt:lpstr>Senge: Personal Mastery</vt:lpstr>
      <vt:lpstr>Senge: Personal Mastery</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Senge: The Fifth Discipline</vt:lpstr>
      <vt:lpstr>The Nature of Knowledge</vt:lpstr>
      <vt:lpstr>Knowledge Can Transform</vt:lpstr>
      <vt:lpstr>Transformation Distinguishes Two Groups</vt:lpstr>
      <vt:lpstr>Analytics Transform Knowledge </vt:lpstr>
      <vt:lpstr>Knowing Limitations</vt:lpstr>
      <vt:lpstr>Healthcare Transformation</vt:lpstr>
      <vt:lpstr>Analytics and Transformation</vt:lpstr>
      <vt:lpstr>Analytics and Transformation</vt:lpstr>
      <vt:lpstr>Technology Alone Is Not The Answer</vt:lpstr>
      <vt:lpstr>Continuous Performance Improvement</vt:lpstr>
      <vt:lpstr>Continuous Performance Improvement</vt:lpstr>
      <vt:lpstr>Senge: The Fifth Discipline</vt:lpstr>
      <vt:lpstr>Senge:  The Fifth Discipline</vt:lpstr>
      <vt:lpstr>Senge: The Fifth Discipline</vt:lpstr>
      <vt:lpstr>Senge: The Fifth Discipline</vt:lpstr>
      <vt:lpstr>Senge: The Fifth Discipline</vt:lpstr>
      <vt:lpstr>IHI Executive Summary </vt:lpstr>
      <vt:lpstr>IHI Executive Summary</vt:lpstr>
      <vt:lpstr>IHI Executive Summary</vt:lpstr>
      <vt:lpstr>IHI Executive Summary</vt:lpstr>
      <vt:lpstr>High Impact Leadership &amp; Kaizen</vt:lpstr>
      <vt:lpstr>High Impact Leadership &amp; Kaizen</vt:lpstr>
      <vt:lpstr>High Impact Leadership &amp; Kaizen</vt:lpstr>
      <vt:lpstr>High Impact Leadership &amp; Kaizen</vt:lpstr>
      <vt:lpstr>High Impact Leadership &amp; Kaizen</vt:lpstr>
      <vt:lpstr>High Impact Leadership &amp; Kaizen</vt:lpstr>
      <vt:lpstr>IHI - High Impacted  Leadership </vt:lpstr>
      <vt:lpstr>Mental Models</vt:lpstr>
      <vt:lpstr>Mental Models</vt:lpstr>
      <vt:lpstr>Mental Models Transition from Volume to Value  </vt:lpstr>
      <vt:lpstr>Leadership Behaviors –  What Leaders Do</vt:lpstr>
      <vt:lpstr>Leadership Behaviors –  What Leaders Do</vt:lpstr>
      <vt:lpstr>Exemplar of Person-centeredness</vt:lpstr>
      <vt:lpstr>Leadership Behaviors –  What Leaders Do</vt:lpstr>
      <vt:lpstr>Exemplar of Front Line Engagement</vt:lpstr>
      <vt:lpstr>Leadership Behaviors –  What Leaders Do</vt:lpstr>
      <vt:lpstr>Exemplars of Relentless Focus</vt:lpstr>
      <vt:lpstr>Leadership Behaviors –  What Leaders Do</vt:lpstr>
      <vt:lpstr>Transparency:  About Results, Progress, Aims and Defects </vt:lpstr>
      <vt:lpstr>Transparency Helps To</vt:lpstr>
      <vt:lpstr>Exemplar of Transparency</vt:lpstr>
      <vt:lpstr>Leadership Behaviors –  What Leaders Do</vt:lpstr>
      <vt:lpstr>Boundarilessness</vt:lpstr>
      <vt:lpstr>Leadership Framework: Where Leaders Focus Efforts </vt:lpstr>
      <vt:lpstr>Leadership Framework: Where Leaders Focus Efforts</vt:lpstr>
      <vt:lpstr>Leadership Framework: Where Leaders Focus Efforts</vt:lpstr>
      <vt:lpstr>Leadership Framework: Where Leaders Focus Efforts</vt:lpstr>
      <vt:lpstr>Leadership Framework with Examples</vt:lpstr>
      <vt:lpstr>Leadership Framework with Examples</vt:lpstr>
      <vt:lpstr>Leadership Framework with Examples</vt:lpstr>
      <vt:lpstr>Leadership Framework: Where Leaders Focus Efforts</vt:lpstr>
      <vt:lpstr>Leadership Framework: Where Leaders Focus Efforts</vt:lpstr>
      <vt:lpstr>Leadership Framework: Where Leaders Focus Efforts</vt:lpstr>
      <vt:lpstr>Leadership Framework: Where Leaders Focus Efforts</vt:lpstr>
      <vt:lpstr>Leadership Framework: Where Leaders Focus Efforts</vt:lpstr>
      <vt:lpstr>Leadership Framework: Where Leaders Focus Efforts</vt:lpstr>
      <vt:lpstr>Leadership Framework: Where Leaders Focus Efforts</vt:lpstr>
      <vt:lpstr>Leadership Framework: Where Leaders Focus Efforts</vt:lpstr>
      <vt:lpstr>Leadership Framework: Where Leaders Focus Efforts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A. Owens</dc:creator>
  <cp:lastModifiedBy>Dale R. Fontenot</cp:lastModifiedBy>
  <cp:revision>45</cp:revision>
  <dcterms:created xsi:type="dcterms:W3CDTF">2014-02-28T13:52:01Z</dcterms:created>
  <dcterms:modified xsi:type="dcterms:W3CDTF">2020-08-23T20:31:01Z</dcterms:modified>
</cp:coreProperties>
</file>