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2" r:id="rId1"/>
  </p:sldMasterIdLst>
  <p:notesMasterIdLst>
    <p:notesMasterId r:id="rId58"/>
  </p:notesMasterIdLst>
  <p:sldIdLst>
    <p:sldId id="270" r:id="rId2"/>
    <p:sldId id="272" r:id="rId3"/>
    <p:sldId id="273" r:id="rId4"/>
    <p:sldId id="274" r:id="rId5"/>
    <p:sldId id="275" r:id="rId6"/>
    <p:sldId id="276" r:id="rId7"/>
    <p:sldId id="277" r:id="rId8"/>
    <p:sldId id="278" r:id="rId9"/>
    <p:sldId id="279" r:id="rId10"/>
    <p:sldId id="280" r:id="rId11"/>
    <p:sldId id="286" r:id="rId12"/>
    <p:sldId id="287" r:id="rId13"/>
    <p:sldId id="288" r:id="rId14"/>
    <p:sldId id="289" r:id="rId15"/>
    <p:sldId id="290" r:id="rId16"/>
    <p:sldId id="291" r:id="rId17"/>
    <p:sldId id="281" r:id="rId18"/>
    <p:sldId id="282" r:id="rId19"/>
    <p:sldId id="292" r:id="rId20"/>
    <p:sldId id="293" r:id="rId21"/>
    <p:sldId id="294" r:id="rId22"/>
    <p:sldId id="283" r:id="rId23"/>
    <p:sldId id="284" r:id="rId24"/>
    <p:sldId id="285" r:id="rId25"/>
    <p:sldId id="295" r:id="rId26"/>
    <p:sldId id="296" r:id="rId27"/>
    <p:sldId id="297" r:id="rId28"/>
    <p:sldId id="298" r:id="rId29"/>
    <p:sldId id="299" r:id="rId30"/>
    <p:sldId id="300" r:id="rId31"/>
    <p:sldId id="301" r:id="rId32"/>
    <p:sldId id="302" r:id="rId33"/>
    <p:sldId id="303" r:id="rId34"/>
    <p:sldId id="304" r:id="rId35"/>
    <p:sldId id="305" r:id="rId36"/>
    <p:sldId id="306" r:id="rId37"/>
    <p:sldId id="307" r:id="rId38"/>
    <p:sldId id="311" r:id="rId39"/>
    <p:sldId id="308" r:id="rId40"/>
    <p:sldId id="309" r:id="rId41"/>
    <p:sldId id="310" r:id="rId42"/>
    <p:sldId id="312" r:id="rId43"/>
    <p:sldId id="271" r:id="rId44"/>
    <p:sldId id="257" r:id="rId45"/>
    <p:sldId id="258" r:id="rId46"/>
    <p:sldId id="260" r:id="rId47"/>
    <p:sldId id="268" r:id="rId48"/>
    <p:sldId id="259" r:id="rId49"/>
    <p:sldId id="261" r:id="rId50"/>
    <p:sldId id="269" r:id="rId51"/>
    <p:sldId id="262" r:id="rId52"/>
    <p:sldId id="263" r:id="rId53"/>
    <p:sldId id="264" r:id="rId54"/>
    <p:sldId id="265" r:id="rId55"/>
    <p:sldId id="266" r:id="rId56"/>
    <p:sldId id="267" r:id="rId57"/>
  </p:sldIdLst>
  <p:sldSz cx="9144000" cy="6858000" type="screen4x3"/>
  <p:notesSz cx="6954838" cy="92408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51" d="100"/>
          <a:sy n="51" d="100"/>
        </p:scale>
        <p:origin x="1090"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3647"/>
          </a:xfrm>
          <a:prstGeom prst="rect">
            <a:avLst/>
          </a:prstGeom>
        </p:spPr>
        <p:txBody>
          <a:bodyPr vert="horz" lIns="92546" tIns="46273" rIns="92546" bIns="46273" rtlCol="0"/>
          <a:lstStyle>
            <a:lvl1pPr algn="l">
              <a:defRPr sz="1200"/>
            </a:lvl1pPr>
          </a:lstStyle>
          <a:p>
            <a:endParaRPr lang="en-US" dirty="0"/>
          </a:p>
        </p:txBody>
      </p:sp>
      <p:sp>
        <p:nvSpPr>
          <p:cNvPr id="3" name="Date Placeholder 2"/>
          <p:cNvSpPr>
            <a:spLocks noGrp="1"/>
          </p:cNvSpPr>
          <p:nvPr>
            <p:ph type="dt" idx="1"/>
          </p:nvPr>
        </p:nvSpPr>
        <p:spPr>
          <a:xfrm>
            <a:off x="3939466" y="0"/>
            <a:ext cx="3013763" cy="463647"/>
          </a:xfrm>
          <a:prstGeom prst="rect">
            <a:avLst/>
          </a:prstGeom>
        </p:spPr>
        <p:txBody>
          <a:bodyPr vert="horz" lIns="92546" tIns="46273" rIns="92546" bIns="46273" rtlCol="0"/>
          <a:lstStyle>
            <a:lvl1pPr algn="r">
              <a:defRPr sz="1200"/>
            </a:lvl1pPr>
          </a:lstStyle>
          <a:p>
            <a:fld id="{1A6F9143-F0E1-4B89-B9EC-201347684F49}" type="datetimeFigureOut">
              <a:rPr lang="en-US" smtClean="0"/>
              <a:pPr/>
              <a:t>8/23/2020</a:t>
            </a:fld>
            <a:endParaRPr lang="en-US" dirty="0"/>
          </a:p>
        </p:txBody>
      </p:sp>
      <p:sp>
        <p:nvSpPr>
          <p:cNvPr id="4" name="Slide Image Placeholder 3"/>
          <p:cNvSpPr>
            <a:spLocks noGrp="1" noRot="1" noChangeAspect="1"/>
          </p:cNvSpPr>
          <p:nvPr>
            <p:ph type="sldImg" idx="2"/>
          </p:nvPr>
        </p:nvSpPr>
        <p:spPr>
          <a:xfrm>
            <a:off x="1398588" y="1155700"/>
            <a:ext cx="4157662" cy="3117850"/>
          </a:xfrm>
          <a:prstGeom prst="rect">
            <a:avLst/>
          </a:prstGeom>
          <a:noFill/>
          <a:ln w="12700">
            <a:solidFill>
              <a:prstClr val="black"/>
            </a:solidFill>
          </a:ln>
        </p:spPr>
        <p:txBody>
          <a:bodyPr vert="horz" lIns="92546" tIns="46273" rIns="92546" bIns="46273" rtlCol="0" anchor="ctr"/>
          <a:lstStyle/>
          <a:p>
            <a:endParaRPr lang="en-US" dirty="0"/>
          </a:p>
        </p:txBody>
      </p:sp>
      <p:sp>
        <p:nvSpPr>
          <p:cNvPr id="5" name="Notes Placeholder 4"/>
          <p:cNvSpPr>
            <a:spLocks noGrp="1"/>
          </p:cNvSpPr>
          <p:nvPr>
            <p:ph type="body" sz="quarter" idx="3"/>
          </p:nvPr>
        </p:nvSpPr>
        <p:spPr>
          <a:xfrm>
            <a:off x="695484" y="4447153"/>
            <a:ext cx="5563870" cy="3638580"/>
          </a:xfrm>
          <a:prstGeom prst="rect">
            <a:avLst/>
          </a:prstGeom>
        </p:spPr>
        <p:txBody>
          <a:bodyPr vert="horz" lIns="92546" tIns="46273" rIns="92546" bIns="4627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7193"/>
            <a:ext cx="3013763" cy="463646"/>
          </a:xfrm>
          <a:prstGeom prst="rect">
            <a:avLst/>
          </a:prstGeom>
        </p:spPr>
        <p:txBody>
          <a:bodyPr vert="horz" lIns="92546" tIns="46273" rIns="92546" bIns="4627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9466" y="8777193"/>
            <a:ext cx="3013763" cy="463646"/>
          </a:xfrm>
          <a:prstGeom prst="rect">
            <a:avLst/>
          </a:prstGeom>
        </p:spPr>
        <p:txBody>
          <a:bodyPr vert="horz" lIns="92546" tIns="46273" rIns="92546" bIns="46273" rtlCol="0" anchor="b"/>
          <a:lstStyle>
            <a:lvl1pPr algn="r">
              <a:defRPr sz="1200"/>
            </a:lvl1pPr>
          </a:lstStyle>
          <a:p>
            <a:fld id="{6F0A6B85-E25C-4AB1-AEC6-C7D70DC01C18}" type="slidenum">
              <a:rPr lang="en-US" smtClean="0"/>
              <a:pPr/>
              <a:t>‹#›</a:t>
            </a:fld>
            <a:endParaRPr lang="en-US" dirty="0"/>
          </a:p>
        </p:txBody>
      </p:sp>
    </p:spTree>
    <p:extLst>
      <p:ext uri="{BB962C8B-B14F-4D97-AF65-F5344CB8AC3E}">
        <p14:creationId xmlns:p14="http://schemas.microsoft.com/office/powerpoint/2010/main" val="2554662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DA95535B-D94F-4682-9AF8-A8BE7EB424D4}" type="datetime1">
              <a:rPr lang="en-US" smtClean="0"/>
              <a:pPr/>
              <a:t>8/23/2020</a:t>
            </a:fld>
            <a:endParaRPr lang="en-US" dirty="0"/>
          </a:p>
        </p:txBody>
      </p:sp>
      <p:sp>
        <p:nvSpPr>
          <p:cNvPr id="5" name="Footer Placeholder 4"/>
          <p:cNvSpPr>
            <a:spLocks noGrp="1"/>
          </p:cNvSpPr>
          <p:nvPr>
            <p:ph type="ftr" sz="quarter" idx="11"/>
          </p:nvPr>
        </p:nvSpPr>
        <p:spPr>
          <a:xfrm>
            <a:off x="3623733" y="6117336"/>
            <a:ext cx="3609438" cy="365125"/>
          </a:xfrm>
        </p:spPr>
        <p:txBody>
          <a:bodyPr/>
          <a:lstStyle/>
          <a:p>
            <a:endParaRPr lang="en-US" dirty="0"/>
          </a:p>
        </p:txBody>
      </p:sp>
      <p:sp>
        <p:nvSpPr>
          <p:cNvPr id="6" name="Slide Number Placeholder 5"/>
          <p:cNvSpPr>
            <a:spLocks noGrp="1"/>
          </p:cNvSpPr>
          <p:nvPr>
            <p:ph type="sldNum" sz="quarter" idx="12"/>
          </p:nvPr>
        </p:nvSpPr>
        <p:spPr>
          <a:xfrm>
            <a:off x="8275320" y="6117336"/>
            <a:ext cx="411480" cy="365125"/>
          </a:xfrm>
        </p:spPr>
        <p:txBody>
          <a:bodyPr/>
          <a:lstStyle/>
          <a:p>
            <a:fld id="{D57F1E4F-1CFF-5643-939E-217C01CDF565}" type="slidenum">
              <a:rPr lang="en-US" smtClean="0"/>
              <a:pPr/>
              <a:t>‹#›</a:t>
            </a:fld>
            <a:endParaRPr lang="en-US" dirty="0"/>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203994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0049DD-744B-4101-A18C-06FDCDFDF415}" type="datetime1">
              <a:rPr lang="en-US" smtClean="0"/>
              <a:pPr/>
              <a:t>8/23/2020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94967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ACCF85-A56D-4E16-94E4-817BB3257DD7}" type="datetime1">
              <a:rPr lang="en-US" smtClean="0"/>
              <a:pPr/>
              <a:t>8/23/2020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473004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6EF391-A732-4F9A-BFA1-EBE4B7AEA7EA}" type="datetime1">
              <a:rPr lang="en-US" smtClean="0"/>
              <a:pPr/>
              <a:t>8/23/2020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66162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23F21C-4193-44D1-B5F0-F3F66B356C06}" type="datetime1">
              <a:rPr lang="en-US" smtClean="0"/>
              <a:pPr/>
              <a:t>8/23/2020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053868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8BBFC3-BA74-408F-960A-C8727B17F19C}" type="datetime1">
              <a:rPr lang="en-US" smtClean="0"/>
              <a:pPr/>
              <a:t>8/23/2020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425204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8AB669-793F-4B81-B0F3-A6151EF5263F}" type="datetime1">
              <a:rPr lang="en-US" smtClean="0"/>
              <a:pPr/>
              <a:t>8/23/2020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261630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BAF248-E283-44CD-89AF-C25316947919}" type="datetime1">
              <a:rPr lang="en-US" smtClean="0"/>
              <a:pPr/>
              <a:t>8/23/2020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326757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031625-345C-42DD-B70B-64F80478A8DD}" type="datetime1">
              <a:rPr lang="en-US" smtClean="0"/>
              <a:pPr/>
              <a:t>8/23/2020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9063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22E86DB4-500C-4BDD-A1E2-03ECC3884467}" type="datetime1">
              <a:rPr lang="en-US" smtClean="0"/>
              <a:pPr/>
              <a:t>8/23/2020</a:t>
            </a:fld>
            <a:endParaRPr lang="en-US" dirty="0"/>
          </a:p>
        </p:txBody>
      </p:sp>
      <p:sp>
        <p:nvSpPr>
          <p:cNvPr id="5" name="Footer Placeholder 4"/>
          <p:cNvSpPr>
            <a:spLocks noGrp="1"/>
          </p:cNvSpPr>
          <p:nvPr>
            <p:ph type="ftr" sz="quarter" idx="11"/>
          </p:nvPr>
        </p:nvSpPr>
        <p:spPr>
          <a:xfrm>
            <a:off x="1972647" y="6108173"/>
            <a:ext cx="5314517" cy="365125"/>
          </a:xfrm>
        </p:spPr>
        <p:txBody>
          <a:bodyPr/>
          <a:lstStyle/>
          <a:p>
            <a:endParaRPr lang="en-US" dirty="0"/>
          </a:p>
        </p:txBody>
      </p:sp>
      <p:sp>
        <p:nvSpPr>
          <p:cNvPr id="6" name="Slide Number Placeholder 5"/>
          <p:cNvSpPr>
            <a:spLocks noGrp="1"/>
          </p:cNvSpPr>
          <p:nvPr>
            <p:ph type="sldNum" sz="quarter" idx="12"/>
          </p:nvPr>
        </p:nvSpPr>
        <p:spPr>
          <a:xfrm>
            <a:off x="8258967" y="6108173"/>
            <a:ext cx="427833"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99433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B54418-58F1-4283-A961-4521345BFFF2}" type="datetime1">
              <a:rPr lang="en-US" smtClean="0"/>
              <a:pPr/>
              <a:t>8/23/2020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273317" y="6116070"/>
            <a:ext cx="413483"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32776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91457C-EDBC-4B94-BB71-09DBF5ACBC2A}" type="datetime1">
              <a:rPr lang="en-US" smtClean="0"/>
              <a:pPr/>
              <a:t>8/23/2020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85374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38BA7E-D5E9-4654-BB62-DB6629CC0C65}" type="datetime1">
              <a:rPr lang="en-US" smtClean="0"/>
              <a:pPr/>
              <a:t>8/23/2020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51734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43E78C-1E10-4575-9491-9AD5F122B348}" type="datetime1">
              <a:rPr lang="en-US" smtClean="0"/>
              <a:pPr/>
              <a:t>8/23/2020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55702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9FD538-1770-45AC-AF6D-8F79630CB267}" type="datetime1">
              <a:rPr lang="en-US" smtClean="0"/>
              <a:pPr/>
              <a:t>8/23/2020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03339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23BDBF-2B64-4BE8-8797-CBEB5CCA6715}" type="datetime1">
              <a:rPr lang="en-US" smtClean="0"/>
              <a:pPr/>
              <a:t>8/23/2020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6734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541377-EE7F-4EA0-A60D-95BCFE1941C3}" type="datetime1">
              <a:rPr lang="en-US" smtClean="0"/>
              <a:pPr/>
              <a:t>8/23/2020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95249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84F816E-C89B-4270-B024-BE5027881C54}" type="datetime1">
              <a:rPr lang="en-US" smtClean="0"/>
              <a:pPr/>
              <a:t>8/23/2020</a:t>
            </a:fld>
            <a:endParaRPr lang="en-US" dirty="0"/>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57647726"/>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 id="2147483735" r:id="rId13"/>
    <p:sldLayoutId id="2147483736" r:id="rId14"/>
    <p:sldLayoutId id="2147483737" r:id="rId15"/>
    <p:sldLayoutId id="2147483738" r:id="rId16"/>
    <p:sldLayoutId id="2147483739" r:id="rId17"/>
  </p:sldLayoutIdLst>
  <p:hf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setma.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cid:image002.png@01CBF91D.45854200" TargetMode="Externa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cid:image003.jpg@01CBF91A.4C263770"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cid:image003.png@01CBF91D.45854200" TargetMode="External"/><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www.setma.com/" TargetMode="Externa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200" dirty="0"/>
              <a:t>IHI's 15th Annual International Summit on Improving Patient Care in the Office Practice and the Community</a:t>
            </a:r>
            <a:br>
              <a:rPr lang="en-US" sz="3200" dirty="0"/>
            </a:br>
            <a:br>
              <a:rPr lang="en-US" sz="3200" dirty="0"/>
            </a:br>
            <a:r>
              <a:rPr lang="en-US" sz="3200" dirty="0"/>
              <a:t>Mini Course on Transitions of Care</a:t>
            </a:r>
            <a:br>
              <a:rPr lang="en-US" sz="3200" dirty="0"/>
            </a:br>
            <a:endParaRPr lang="en-US" sz="3200" dirty="0"/>
          </a:p>
        </p:txBody>
      </p:sp>
      <p:sp>
        <p:nvSpPr>
          <p:cNvPr id="3" name="Subtitle 2"/>
          <p:cNvSpPr>
            <a:spLocks noGrp="1"/>
          </p:cNvSpPr>
          <p:nvPr>
            <p:ph type="subTitle" idx="1"/>
          </p:nvPr>
        </p:nvSpPr>
        <p:spPr>
          <a:xfrm>
            <a:off x="2924238" y="4402666"/>
            <a:ext cx="5762563" cy="1714670"/>
          </a:xfrm>
        </p:spPr>
        <p:txBody>
          <a:bodyPr>
            <a:normAutofit fontScale="70000" lnSpcReduction="20000"/>
          </a:bodyPr>
          <a:lstStyle/>
          <a:p>
            <a:r>
              <a:rPr lang="en-US" dirty="0"/>
              <a:t>Washington D. C.</a:t>
            </a:r>
          </a:p>
          <a:p>
            <a:r>
              <a:rPr lang="en-US" dirty="0"/>
              <a:t>March 9, 2014</a:t>
            </a:r>
          </a:p>
          <a:p>
            <a:endParaRPr lang="en-US" dirty="0"/>
          </a:p>
          <a:p>
            <a:r>
              <a:rPr lang="en-US" dirty="0"/>
              <a:t>Dr. James L. Holly</a:t>
            </a:r>
          </a:p>
          <a:p>
            <a:r>
              <a:rPr lang="en-US" dirty="0"/>
              <a:t>CEO, Southeast Texas Medical Associates, LLP</a:t>
            </a:r>
          </a:p>
          <a:p>
            <a:r>
              <a:rPr lang="en-US" dirty="0">
                <a:hlinkClick r:id="rId2"/>
              </a:rPr>
              <a:t>www.jameslhollymd.com</a:t>
            </a:r>
            <a:endParaRPr lang="en-US" dirty="0"/>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572512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 Transitions &amp;</a:t>
            </a:r>
            <a:br>
              <a:rPr lang="en-US" dirty="0"/>
            </a:br>
            <a:r>
              <a:rPr lang="en-US" dirty="0"/>
              <a:t>Hospital Readmission</a:t>
            </a:r>
          </a:p>
        </p:txBody>
      </p:sp>
      <p:sp>
        <p:nvSpPr>
          <p:cNvPr id="3" name="Content Placeholder 2"/>
          <p:cNvSpPr>
            <a:spLocks noGrp="1"/>
          </p:cNvSpPr>
          <p:nvPr>
            <p:ph idx="1"/>
          </p:nvPr>
        </p:nvSpPr>
        <p:spPr/>
        <p:txBody>
          <a:bodyPr>
            <a:normAutofit/>
          </a:bodyPr>
          <a:lstStyle/>
          <a:p>
            <a:pPr marL="457200" indent="-457200">
              <a:buFont typeface="+mj-lt"/>
              <a:buAutoNum type="arabicPeriod" startAt="7"/>
            </a:pPr>
            <a:r>
              <a:rPr lang="en-US" dirty="0"/>
              <a:t>In 2007, SETMA’s partners realized that many of our patients, even those with insurance, cannot afford all of their health care.  This resulted in the creation of </a:t>
            </a:r>
            <a:r>
              <a:rPr lang="en-US" b="1" dirty="0"/>
              <a:t>The SETMA Foundation</a:t>
            </a:r>
            <a:r>
              <a:rPr lang="en-US" dirty="0"/>
              <a:t>. </a:t>
            </a:r>
          </a:p>
          <a:p>
            <a:pPr marL="0" indent="0">
              <a:buNone/>
            </a:pPr>
            <a:r>
              <a:rPr lang="en-US" dirty="0"/>
              <a:t>	SETMA partners have given over $2,500,000 to the 	Foundation which pays for medications, surgeries and 	other care, such as dental, for our patients who cannot 	afford it. </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971681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 Transitions &amp;</a:t>
            </a:r>
            <a:br>
              <a:rPr lang="en-US" dirty="0"/>
            </a:br>
            <a:r>
              <a:rPr lang="en-US" dirty="0"/>
              <a:t>Hospital Readmission</a:t>
            </a:r>
          </a:p>
        </p:txBody>
      </p:sp>
      <p:sp>
        <p:nvSpPr>
          <p:cNvPr id="3" name="Content Placeholder 2"/>
          <p:cNvSpPr>
            <a:spLocks noGrp="1"/>
          </p:cNvSpPr>
          <p:nvPr>
            <p:ph idx="1"/>
          </p:nvPr>
        </p:nvSpPr>
        <p:spPr/>
        <p:txBody>
          <a:bodyPr/>
          <a:lstStyle/>
          <a:p>
            <a:pPr marL="457200" indent="-457200">
              <a:buFont typeface="+mj-lt"/>
              <a:buAutoNum type="arabicPeriod" startAt="8"/>
            </a:pPr>
            <a:r>
              <a:rPr lang="en-US" dirty="0"/>
              <a:t>In June, 2009, the Physician Consortium for Performance Improvement (PCPI) published the first national quality measurement set on Care Transitions; the same month, SETMA deployed the measures in our EHR.  </a:t>
            </a:r>
            <a:r>
              <a:rPr lang="en-US" b="1" i="1" dirty="0"/>
              <a:t>Since then, of the over 21,000 discharges from the hospital, 98.7%  have had the Hospital Care Summary completed at the time the patient left the hospital</a:t>
            </a:r>
            <a:r>
              <a:rPr lang="en-US" dirty="0"/>
              <a:t>.</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3633516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 Transitions &amp;</a:t>
            </a:r>
            <a:br>
              <a:rPr lang="en-US" dirty="0"/>
            </a:br>
            <a:r>
              <a:rPr lang="en-US" dirty="0"/>
              <a:t>Hospital Readmission</a:t>
            </a:r>
          </a:p>
        </p:txBody>
      </p:sp>
      <p:sp>
        <p:nvSpPr>
          <p:cNvPr id="3" name="Content Placeholder 2"/>
          <p:cNvSpPr>
            <a:spLocks noGrp="1"/>
          </p:cNvSpPr>
          <p:nvPr>
            <p:ph idx="1"/>
          </p:nvPr>
        </p:nvSpPr>
        <p:spPr>
          <a:xfrm>
            <a:off x="1041509" y="2346366"/>
            <a:ext cx="7704667" cy="3947555"/>
          </a:xfrm>
        </p:spPr>
        <p:txBody>
          <a:bodyPr>
            <a:normAutofit fontScale="92500"/>
          </a:bodyPr>
          <a:lstStyle/>
          <a:p>
            <a:pPr marL="457200" indent="-457200">
              <a:buFont typeface="+mj-lt"/>
              <a:buAutoNum type="arabicPeriod" startAt="9"/>
            </a:pPr>
            <a:r>
              <a:rPr lang="en-US" dirty="0"/>
              <a:t>October, 2009, SETMA adapted a Business Intelligence tool to create an audit of hospitalized patients to examine differences between patients who are re-admitted and those who are not.  </a:t>
            </a:r>
            <a:endParaRPr lang="en-US" sz="1500" dirty="0"/>
          </a:p>
          <a:p>
            <a:pPr marL="457200" indent="-457200">
              <a:buNone/>
            </a:pPr>
            <a:r>
              <a:rPr lang="en-US" dirty="0"/>
              <a:t>	The audit looks at:  gender, ethnicity, socio-economic issues, social isolation, morbidities and co-morbidities, lengths of stays, age, timing of follow-up after discharge, whether a follow-up call was received and other issues.  </a:t>
            </a:r>
          </a:p>
          <a:p>
            <a:pPr marL="457200" indent="-457200">
              <a:buNone/>
            </a:pPr>
            <a:r>
              <a:rPr lang="en-US" dirty="0"/>
              <a:t>	These measures look for leverage points for “making a change, which will make a difference in readmissions”</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304594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 Transitions &amp;</a:t>
            </a:r>
            <a:br>
              <a:rPr lang="en-US" dirty="0"/>
            </a:br>
            <a:r>
              <a:rPr lang="en-US" dirty="0"/>
              <a:t>Hospital Readmission</a:t>
            </a:r>
          </a:p>
        </p:txBody>
      </p:sp>
      <p:sp>
        <p:nvSpPr>
          <p:cNvPr id="3" name="Content Placeholder 2"/>
          <p:cNvSpPr>
            <a:spLocks noGrp="1"/>
          </p:cNvSpPr>
          <p:nvPr>
            <p:ph idx="1"/>
          </p:nvPr>
        </p:nvSpPr>
        <p:spPr/>
        <p:txBody>
          <a:bodyPr/>
          <a:lstStyle/>
          <a:p>
            <a:pPr marL="457200" indent="-457200">
              <a:buFont typeface="+mj-lt"/>
              <a:buAutoNum type="arabicPeriod" startAt="10"/>
            </a:pPr>
            <a:r>
              <a:rPr lang="en-US" dirty="0"/>
              <a:t>November, 2009, SETMA began publicly reporting performance on over 300 quality metrics by provider name at www.jameslhollymd.com.   Disease management  plans-of-care documents for diabetes,  hypertension, and cholesterol, include the provider performance on that  patient’s care, as judged by these quality  metrics.  </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1399764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668482"/>
          </a:xfrm>
        </p:spPr>
        <p:txBody>
          <a:bodyPr/>
          <a:lstStyle/>
          <a:p>
            <a:r>
              <a:rPr lang="en-US" dirty="0"/>
              <a:t>Care Transitions &amp;</a:t>
            </a:r>
            <a:br>
              <a:rPr lang="en-US" dirty="0"/>
            </a:br>
            <a:r>
              <a:rPr lang="en-US" dirty="0"/>
              <a:t>Hospital Readmission</a:t>
            </a:r>
          </a:p>
        </p:txBody>
      </p:sp>
      <p:sp>
        <p:nvSpPr>
          <p:cNvPr id="3" name="Content Placeholder 2"/>
          <p:cNvSpPr>
            <a:spLocks noGrp="1"/>
          </p:cNvSpPr>
          <p:nvPr>
            <p:ph idx="1"/>
          </p:nvPr>
        </p:nvSpPr>
        <p:spPr>
          <a:xfrm>
            <a:off x="1041509" y="2327564"/>
            <a:ext cx="7704667" cy="4147265"/>
          </a:xfrm>
        </p:spPr>
        <p:txBody>
          <a:bodyPr>
            <a:normAutofit lnSpcReduction="10000"/>
          </a:bodyPr>
          <a:lstStyle/>
          <a:p>
            <a:pPr marL="457200" indent="-457200">
              <a:buFont typeface="+mj-lt"/>
              <a:buAutoNum type="arabicPeriod" startAt="11"/>
            </a:pPr>
            <a:r>
              <a:rPr lang="en-US" dirty="0"/>
              <a:t>In July, 2010, pursuant to </a:t>
            </a:r>
            <a:r>
              <a:rPr lang="en-US" b="1" dirty="0"/>
              <a:t>becoming</a:t>
            </a:r>
            <a:r>
              <a:rPr lang="en-US" dirty="0"/>
              <a:t> a NCQA, Tier 3 PC-MH, SETMA created a Department of Care Coordination, tasked with:</a:t>
            </a:r>
          </a:p>
          <a:p>
            <a:pPr lvl="1"/>
            <a:r>
              <a:rPr lang="en-US" dirty="0"/>
              <a:t>Post Hospital follow-up calling</a:t>
            </a:r>
          </a:p>
          <a:p>
            <a:pPr lvl="1"/>
            <a:r>
              <a:rPr lang="en-US" dirty="0"/>
              <a:t>Completing  SETMA Foundation Referrals </a:t>
            </a:r>
          </a:p>
          <a:p>
            <a:pPr lvl="1"/>
            <a:r>
              <a:rPr lang="en-US" dirty="0"/>
              <a:t>Patient counseling for barriers to care</a:t>
            </a:r>
          </a:p>
          <a:p>
            <a:pPr lvl="1"/>
            <a:r>
              <a:rPr lang="en-US" dirty="0"/>
              <a:t>Establishing continuity of care</a:t>
            </a:r>
          </a:p>
          <a:p>
            <a:pPr lvl="1"/>
            <a:r>
              <a:rPr lang="en-US" dirty="0"/>
              <a:t>Engaging patients in their own care</a:t>
            </a:r>
          </a:p>
          <a:p>
            <a:pPr lvl="1"/>
            <a:r>
              <a:rPr lang="en-US" dirty="0"/>
              <a:t>Alerting providers to patients’ special needs</a:t>
            </a:r>
          </a:p>
          <a:p>
            <a:pPr lvl="1"/>
            <a:r>
              <a:rPr lang="en-US" dirty="0"/>
              <a:t>Another level of mediation reconciliation 	</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26043275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 Transitions &amp;</a:t>
            </a:r>
            <a:br>
              <a:rPr lang="en-US" dirty="0"/>
            </a:br>
            <a:r>
              <a:rPr lang="en-US" dirty="0"/>
              <a:t>Hospital Readmission</a:t>
            </a:r>
          </a:p>
        </p:txBody>
      </p:sp>
      <p:sp>
        <p:nvSpPr>
          <p:cNvPr id="3" name="Content Placeholder 2"/>
          <p:cNvSpPr>
            <a:spLocks noGrp="1"/>
          </p:cNvSpPr>
          <p:nvPr>
            <p:ph idx="1"/>
          </p:nvPr>
        </p:nvSpPr>
        <p:spPr/>
        <p:txBody>
          <a:bodyPr>
            <a:normAutofit lnSpcReduction="10000"/>
          </a:bodyPr>
          <a:lstStyle/>
          <a:p>
            <a:pPr marL="457200" indent="-457200">
              <a:buFont typeface="+mj-lt"/>
              <a:buAutoNum type="arabicPeriod" startAt="12"/>
            </a:pPr>
            <a:r>
              <a:rPr lang="en-US" dirty="0"/>
              <a:t>September, 2010, at a National Quality Forum workshop  on Care Transitions, SETMA realized that the term “discharge summary” was outdated.  We changed the name to “</a:t>
            </a:r>
            <a:r>
              <a:rPr lang="en-US" b="1" dirty="0"/>
              <a:t>Hospital Care Summary and Post Hospital Plan-of-Care and Treatment-Plan</a:t>
            </a:r>
            <a:r>
              <a:rPr lang="en-US" dirty="0"/>
              <a:t>,” long and perhaps awkward, this name, is functional, focusing on the unique  elements of Care Transition which contribute to the foundation for a  sustainable	plan for addressing preventable readmissions to the  hospital.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2240139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 Transitions &amp;</a:t>
            </a:r>
            <a:br>
              <a:rPr lang="en-US" dirty="0"/>
            </a:br>
            <a:r>
              <a:rPr lang="en-US" dirty="0"/>
              <a:t>Hospital Readmission</a:t>
            </a:r>
          </a:p>
        </p:txBody>
      </p:sp>
      <p:sp>
        <p:nvSpPr>
          <p:cNvPr id="3" name="Content Placeholder 2"/>
          <p:cNvSpPr>
            <a:spLocks noGrp="1"/>
          </p:cNvSpPr>
          <p:nvPr>
            <p:ph idx="1"/>
          </p:nvPr>
        </p:nvSpPr>
        <p:spPr/>
        <p:txBody>
          <a:bodyPr/>
          <a:lstStyle/>
          <a:p>
            <a:pPr marL="457200" indent="-457200">
              <a:buFont typeface="+mj-lt"/>
              <a:buAutoNum type="arabicPeriod" startAt="13"/>
            </a:pPr>
            <a:r>
              <a:rPr lang="en-US" dirty="0"/>
              <a:t>In 2010, SETMA deployed both a secure web portal and a health information exchange to allow the seamless exchange of information between the hospitals , nursing homes, home 	health agencies, hospices, and SETMA.   The HIE has been expanded to a multi-county project including all healthcare providers and agencies, which will ultimately be the key to preventing readmission to the hospital.</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7863573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 Transitions &amp;</a:t>
            </a:r>
            <a:br>
              <a:rPr lang="en-US" dirty="0"/>
            </a:br>
            <a:r>
              <a:rPr lang="en-US" dirty="0"/>
              <a:t>Hospital Readmission</a:t>
            </a:r>
          </a:p>
        </p:txBody>
      </p:sp>
      <p:sp>
        <p:nvSpPr>
          <p:cNvPr id="3" name="Content Placeholder 2"/>
          <p:cNvSpPr>
            <a:spLocks noGrp="1"/>
          </p:cNvSpPr>
          <p:nvPr>
            <p:ph idx="1"/>
          </p:nvPr>
        </p:nvSpPr>
        <p:spPr/>
        <p:txBody>
          <a:bodyPr/>
          <a:lstStyle/>
          <a:p>
            <a:pPr marL="457200" indent="-457200">
              <a:buFont typeface="+mj-lt"/>
              <a:buAutoNum type="arabicPeriod" startAt="14"/>
            </a:pPr>
            <a:r>
              <a:rPr lang="en-US" dirty="0"/>
              <a:t>Since 1997, SETMA has partnered with a Medicare Advantage home health agency, with other home health agencies and with free-standing hospices to provide compassionate, competent care for our patients in settings other than hospital inpatient to reduce readmissions of our most vulnerable patients while providing excellent care to them.</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3323376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 Transitions &amp;</a:t>
            </a:r>
            <a:br>
              <a:rPr lang="en-US" dirty="0"/>
            </a:br>
            <a:r>
              <a:rPr lang="en-US" dirty="0"/>
              <a:t>Hospital Readmission</a:t>
            </a:r>
          </a:p>
        </p:txBody>
      </p:sp>
      <p:sp>
        <p:nvSpPr>
          <p:cNvPr id="3" name="Content Placeholder 2"/>
          <p:cNvSpPr>
            <a:spLocks noGrp="1"/>
          </p:cNvSpPr>
          <p:nvPr>
            <p:ph idx="1"/>
          </p:nvPr>
        </p:nvSpPr>
        <p:spPr/>
        <p:txBody>
          <a:bodyPr/>
          <a:lstStyle/>
          <a:p>
            <a:pPr marL="457200" indent="-457200">
              <a:buFont typeface="+mj-lt"/>
              <a:buAutoNum type="arabicPeriod" startAt="15"/>
            </a:pPr>
            <a:r>
              <a:rPr lang="en-US" dirty="0"/>
              <a:t>As a Patient-Centered Medical Home, SETMA makes certain that the Hospital Care Summary 	and Post Hospital Plan of Care and Treatment is transmitted to the next site of care as the “baton,” (see below).  With these care 	coordination, continuity of care and patient-support  functions, SETMA believes that we are ready to make a major effort to decrease 	preventable readmissions to the hospital.    </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12397801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Hospital Care Summary</a:t>
            </a:r>
          </a:p>
        </p:txBody>
      </p:sp>
      <p:sp>
        <p:nvSpPr>
          <p:cNvPr id="3" name="Content Placeholder 2"/>
          <p:cNvSpPr>
            <a:spLocks noGrp="1"/>
          </p:cNvSpPr>
          <p:nvPr>
            <p:ph idx="1"/>
          </p:nvPr>
        </p:nvSpPr>
        <p:spPr/>
        <p:txBody>
          <a:bodyPr>
            <a:normAutofit fontScale="92500" lnSpcReduction="20000"/>
          </a:bodyPr>
          <a:lstStyle/>
          <a:p>
            <a:endParaRPr lang="en-US" dirty="0"/>
          </a:p>
          <a:p>
            <a:r>
              <a:rPr lang="en-US" dirty="0"/>
              <a:t>SETMA’s Hospital Care Summary is a suite of templates with which the transition of care document Is created.   (A full tutorial of these templates can be found on our website at www.jameslhollymd.com  under “Electronic Patient Tools” at “Hospital Based Tools.”)</a:t>
            </a:r>
          </a:p>
          <a:p>
            <a:r>
              <a:rPr lang="en-US" dirty="0"/>
              <a:t>The following is a screen shot of the Master Discharge Template entitled “Hospital Care Summary”.  This screen shot is from the record of a real patient whose identify has been removed. </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1793347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 Transitions</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t>In SETMA’s Model of Care -- Care Transition involves:</a:t>
            </a:r>
          </a:p>
          <a:p>
            <a:pPr marL="457200" indent="-457200">
              <a:buFont typeface="+mj-lt"/>
              <a:buAutoNum type="arabicPeriod"/>
            </a:pPr>
            <a:r>
              <a:rPr lang="en-US" dirty="0"/>
              <a:t>Evaluation at admission with Hospital Plan of Care produced and given to the patient -- transition issues “lives alone,” barriers , DME, residential care, or other needs.  The Plan of Care includes:  why hospitalized, what will be done, consolations, procedures, tests, estimated length of stay and potential for readmission.</a:t>
            </a:r>
          </a:p>
          <a:p>
            <a:pPr marL="457200" indent="-457200">
              <a:buFont typeface="+mj-lt"/>
              <a:buAutoNum type="arabicPeriod"/>
            </a:pPr>
            <a:r>
              <a:rPr lang="en-US" dirty="0"/>
              <a:t>Fulfillment of PCPI Transitions of Care Quality Metric Set </a:t>
            </a:r>
          </a:p>
          <a:p>
            <a:pPr marL="457200" indent="-457200">
              <a:buFont typeface="+mj-lt"/>
              <a:buAutoNum type="arabicPeriod"/>
            </a:pPr>
            <a:r>
              <a:rPr lang="en-US" dirty="0"/>
              <a:t>Post Hospital Follow-up Coaching </a:t>
            </a:r>
          </a:p>
          <a:p>
            <a:pPr lvl="1">
              <a:buNone/>
            </a:pPr>
            <a:r>
              <a:rPr lang="en-US" dirty="0"/>
              <a:t>A  12-30 minute call made by members of SETMA’s Care Coordination Department </a:t>
            </a:r>
          </a:p>
          <a:p>
            <a:pPr marL="457200" indent="-457200">
              <a:buFont typeface="+mj-lt"/>
              <a:buAutoNum type="arabicPeriod"/>
            </a:pPr>
            <a:r>
              <a:rPr lang="en-US" dirty="0"/>
              <a:t>Plan of Care and Treatment Plan</a:t>
            </a:r>
          </a:p>
          <a:p>
            <a:pPr marL="457200" indent="-457200">
              <a:buFont typeface="+mj-lt"/>
              <a:buAutoNum type="arabicPeriod"/>
            </a:pPr>
            <a:r>
              <a:rPr lang="en-US" dirty="0"/>
              <a:t>Follow-up visit with primary provider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266476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20</a:t>
            </a:fld>
            <a:endParaRPr lang="en-US" dirty="0"/>
          </a:p>
        </p:txBody>
      </p:sp>
      <p:pic>
        <p:nvPicPr>
          <p:cNvPr id="5" name="Picture 4"/>
          <p:cNvPicPr>
            <a:picLocks noChangeAspect="1"/>
          </p:cNvPicPr>
          <p:nvPr/>
        </p:nvPicPr>
        <p:blipFill>
          <a:blip r:embed="rId2"/>
          <a:stretch>
            <a:fillRect/>
          </a:stretch>
        </p:blipFill>
        <p:spPr>
          <a:xfrm>
            <a:off x="2073191" y="75282"/>
            <a:ext cx="6200126" cy="6723029"/>
          </a:xfrm>
          <a:prstGeom prst="rect">
            <a:avLst/>
          </a:prstGeom>
        </p:spPr>
      </p:pic>
    </p:spTree>
    <p:extLst>
      <p:ext uri="{BB962C8B-B14F-4D97-AF65-F5344CB8AC3E}">
        <p14:creationId xmlns:p14="http://schemas.microsoft.com/office/powerpoint/2010/main" val="40035945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 Transition Audit</a:t>
            </a:r>
          </a:p>
        </p:txBody>
      </p:sp>
      <p:sp>
        <p:nvSpPr>
          <p:cNvPr id="3" name="Content Placeholder 2"/>
          <p:cNvSpPr>
            <a:spLocks noGrp="1"/>
          </p:cNvSpPr>
          <p:nvPr>
            <p:ph idx="1"/>
          </p:nvPr>
        </p:nvSpPr>
        <p:spPr/>
        <p:txBody>
          <a:bodyPr/>
          <a:lstStyle/>
          <a:p>
            <a:r>
              <a:rPr lang="en-US" dirty="0"/>
              <a:t>At the bottom of this template, there is a button Entitled “Care Transition Audit.”  Once the suite of Templates associated with the Hospital Care Summary has been completed, the provider depresses this button and the system automatically aggregates the data which has been documented and displays which of the 18-data points have been completed and which have not.</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20291200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22</a:t>
            </a:fld>
            <a:endParaRPr lang="en-US" dirty="0"/>
          </a:p>
        </p:txBody>
      </p:sp>
      <p:pic>
        <p:nvPicPr>
          <p:cNvPr id="5" name="Picture 2" descr="cid:image002.png@01CBF91D.45854200"/>
          <p:cNvPicPr>
            <a:picLocks noChangeAspect="1" noChangeArrowheads="1"/>
          </p:cNvPicPr>
          <p:nvPr/>
        </p:nvPicPr>
        <p:blipFill>
          <a:blip r:embed="rId2" r:link="rId3"/>
          <a:srcRect/>
          <a:stretch>
            <a:fillRect/>
          </a:stretch>
        </p:blipFill>
        <p:spPr bwMode="auto">
          <a:xfrm>
            <a:off x="2714324" y="142774"/>
            <a:ext cx="5486400" cy="6600825"/>
          </a:xfrm>
          <a:prstGeom prst="rect">
            <a:avLst/>
          </a:prstGeom>
          <a:noFill/>
          <a:ln w="9525">
            <a:noFill/>
            <a:miter lim="800000"/>
            <a:headEnd/>
            <a:tailEnd/>
          </a:ln>
        </p:spPr>
      </p:pic>
    </p:spTree>
    <p:extLst>
      <p:ext uri="{BB962C8B-B14F-4D97-AF65-F5344CB8AC3E}">
        <p14:creationId xmlns:p14="http://schemas.microsoft.com/office/powerpoint/2010/main" val="20973770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 Transition Audit</a:t>
            </a:r>
          </a:p>
        </p:txBody>
      </p:sp>
      <p:sp>
        <p:nvSpPr>
          <p:cNvPr id="3" name="Content Placeholder 2"/>
          <p:cNvSpPr>
            <a:spLocks noGrp="1"/>
          </p:cNvSpPr>
          <p:nvPr>
            <p:ph idx="1"/>
          </p:nvPr>
        </p:nvSpPr>
        <p:spPr/>
        <p:txBody>
          <a:bodyPr/>
          <a:lstStyle/>
          <a:p>
            <a:r>
              <a:rPr lang="en-US" dirty="0"/>
              <a:t>The elements in black have been completed; any in red have not.  If an element is incomplete, the provider simply clicks the button entitled “Click to update/Review.”  The missing information can then be added. This fulfills one of SETMA’s principles of EHR design which is “We want to make it easier to do it right than not to do it at all.”</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31233691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 Transition Audit</a:t>
            </a:r>
          </a:p>
        </p:txBody>
      </p:sp>
      <p:sp>
        <p:nvSpPr>
          <p:cNvPr id="3" name="Content Placeholder 2"/>
          <p:cNvSpPr>
            <a:spLocks noGrp="1"/>
          </p:cNvSpPr>
          <p:nvPr>
            <p:ph idx="1"/>
          </p:nvPr>
        </p:nvSpPr>
        <p:spPr/>
        <p:txBody>
          <a:bodyPr/>
          <a:lstStyle/>
          <a:p>
            <a:r>
              <a:rPr lang="en-US" dirty="0"/>
              <a:t>Quarterly and annually, SETMA audits each provider’s performance on these measures and publishes that audit on our website under “Public Reporting,” along with over 200 other quality metrics which we track routinely.  </a:t>
            </a:r>
          </a:p>
          <a:p>
            <a:r>
              <a:rPr lang="en-US" dirty="0"/>
              <a:t>The following is the care transition audit results by provider name for 2013.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39489627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25</a:t>
            </a:fld>
            <a:endParaRPr lang="en-US" dirty="0"/>
          </a:p>
        </p:txBody>
      </p:sp>
      <p:pic>
        <p:nvPicPr>
          <p:cNvPr id="5" name="Picture 4"/>
          <p:cNvPicPr>
            <a:picLocks noChangeAspect="1"/>
          </p:cNvPicPr>
          <p:nvPr/>
        </p:nvPicPr>
        <p:blipFill>
          <a:blip r:embed="rId2"/>
          <a:stretch>
            <a:fillRect/>
          </a:stretch>
        </p:blipFill>
        <p:spPr>
          <a:xfrm>
            <a:off x="1027598" y="849730"/>
            <a:ext cx="7901398" cy="5031306"/>
          </a:xfrm>
          <a:prstGeom prst="rect">
            <a:avLst/>
          </a:prstGeom>
        </p:spPr>
      </p:pic>
    </p:spTree>
    <p:extLst>
      <p:ext uri="{BB962C8B-B14F-4D97-AF65-F5344CB8AC3E}">
        <p14:creationId xmlns:p14="http://schemas.microsoft.com/office/powerpoint/2010/main" val="29513899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26</a:t>
            </a:fld>
            <a:endParaRPr lang="en-US" dirty="0"/>
          </a:p>
        </p:txBody>
      </p:sp>
      <p:pic>
        <p:nvPicPr>
          <p:cNvPr id="5" name="Picture 4"/>
          <p:cNvPicPr>
            <a:picLocks noChangeAspect="1"/>
          </p:cNvPicPr>
          <p:nvPr/>
        </p:nvPicPr>
        <p:blipFill>
          <a:blip r:embed="rId2"/>
          <a:stretch>
            <a:fillRect/>
          </a:stretch>
        </p:blipFill>
        <p:spPr>
          <a:xfrm>
            <a:off x="1088908" y="738889"/>
            <a:ext cx="7703160" cy="5017019"/>
          </a:xfrm>
          <a:prstGeom prst="rect">
            <a:avLst/>
          </a:prstGeom>
        </p:spPr>
      </p:pic>
    </p:spTree>
    <p:extLst>
      <p:ext uri="{BB962C8B-B14F-4D97-AF65-F5344CB8AC3E}">
        <p14:creationId xmlns:p14="http://schemas.microsoft.com/office/powerpoint/2010/main" val="8651955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Hospital Care Summary</a:t>
            </a:r>
          </a:p>
        </p:txBody>
      </p:sp>
      <p:sp>
        <p:nvSpPr>
          <p:cNvPr id="3" name="Content Placeholder 2"/>
          <p:cNvSpPr>
            <a:spLocks noGrp="1"/>
          </p:cNvSpPr>
          <p:nvPr>
            <p:ph idx="1"/>
          </p:nvPr>
        </p:nvSpPr>
        <p:spPr/>
        <p:txBody>
          <a:bodyPr/>
          <a:lstStyle/>
          <a:p>
            <a:r>
              <a:rPr lang="en-US" dirty="0"/>
              <a:t>Once the Care Transition issues are completed, The Hospital Care-Summary-and-Post- Hospital-Plan-of Care-and Treatment-Plan document is generated and printed.  It is given to the patient and/or to the patient’s family,  and to the hospital.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27</a:t>
            </a:fld>
            <a:endParaRPr lang="en-US" dirty="0"/>
          </a:p>
        </p:txBody>
      </p:sp>
    </p:spTree>
    <p:extLst>
      <p:ext uri="{BB962C8B-B14F-4D97-AF65-F5344CB8AC3E}">
        <p14:creationId xmlns:p14="http://schemas.microsoft.com/office/powerpoint/2010/main" val="29219934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806"/>
            <a:ext cx="7704667" cy="1981200"/>
          </a:xfrm>
        </p:spPr>
        <p:txBody>
          <a:bodyPr/>
          <a:lstStyle/>
          <a:p>
            <a:r>
              <a:rPr lang="en-US" dirty="0"/>
              <a:t>The Baton</a:t>
            </a:r>
          </a:p>
        </p:txBody>
      </p:sp>
      <p:sp>
        <p:nvSpPr>
          <p:cNvPr id="3" name="Content Placeholder 2"/>
          <p:cNvSpPr>
            <a:spLocks noGrp="1"/>
          </p:cNvSpPr>
          <p:nvPr>
            <p:ph idx="1"/>
          </p:nvPr>
        </p:nvSpPr>
        <p:spPr>
          <a:xfrm>
            <a:off x="597121" y="2050983"/>
            <a:ext cx="2973850" cy="3262162"/>
          </a:xfrm>
        </p:spPr>
        <p:txBody>
          <a:bodyPr/>
          <a:lstStyle/>
          <a:p>
            <a:r>
              <a:rPr lang="en-US" dirty="0"/>
              <a:t>The following picture is a portrayal of the “plan of care and treatment plan” which is like the “baton” in a relay race.</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28</a:t>
            </a:fld>
            <a:endParaRPr lang="en-US" dirty="0"/>
          </a:p>
        </p:txBody>
      </p:sp>
      <p:pic>
        <p:nvPicPr>
          <p:cNvPr id="5" name="Picture 1" descr="2010-12-20_102357.jpg"/>
          <p:cNvPicPr>
            <a:picLocks noChangeAspect="1" noChangeArrowheads="1"/>
          </p:cNvPicPr>
          <p:nvPr/>
        </p:nvPicPr>
        <p:blipFill>
          <a:blip r:embed="rId2" r:link="rId3"/>
          <a:srcRect/>
          <a:stretch>
            <a:fillRect/>
          </a:stretch>
        </p:blipFill>
        <p:spPr bwMode="auto">
          <a:xfrm>
            <a:off x="3352800" y="1540042"/>
            <a:ext cx="5562600" cy="4945063"/>
          </a:xfrm>
          <a:prstGeom prst="rect">
            <a:avLst/>
          </a:prstGeom>
          <a:noFill/>
          <a:ln w="9525">
            <a:noFill/>
            <a:miter lim="800000"/>
            <a:headEnd/>
            <a:tailEnd/>
          </a:ln>
        </p:spPr>
      </p:pic>
    </p:spTree>
    <p:extLst>
      <p:ext uri="{BB962C8B-B14F-4D97-AF65-F5344CB8AC3E}">
        <p14:creationId xmlns:p14="http://schemas.microsoft.com/office/powerpoint/2010/main" val="7673085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Baton</a:t>
            </a:r>
          </a:p>
        </p:txBody>
      </p:sp>
      <p:sp>
        <p:nvSpPr>
          <p:cNvPr id="3" name="Content Placeholder 2"/>
          <p:cNvSpPr>
            <a:spLocks noGrp="1"/>
          </p:cNvSpPr>
          <p:nvPr>
            <p:ph idx="1"/>
          </p:nvPr>
        </p:nvSpPr>
        <p:spPr/>
        <p:txBody>
          <a:bodyPr>
            <a:normAutofit fontScale="92500" lnSpcReduction="10000"/>
          </a:bodyPr>
          <a:lstStyle/>
          <a:p>
            <a:r>
              <a:rPr lang="en-US" dirty="0"/>
              <a:t>“The Baton” is the instrument through which responsibility for a patient’s health care is transferred to the patient or family.  Framed copies of this picture hang in the public areas of all SETMA clinics and a poster of it hangs in every examination room.   The poster declares:</a:t>
            </a:r>
          </a:p>
          <a:p>
            <a:endParaRPr lang="en-US" dirty="0"/>
          </a:p>
          <a:p>
            <a:pPr marL="0" indent="0" algn="ctr">
              <a:buNone/>
            </a:pPr>
            <a:r>
              <a:rPr lang="en-US" i="1" dirty="0"/>
              <a:t>Firmly in the provider’s hand --The baton -- the care and treatment plan Must be confidently and securely grasped by the patient, If change is to make a difference 8,760 hours a year.  </a:t>
            </a:r>
            <a:endParaRPr lang="en-US" dirty="0"/>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29</a:t>
            </a:fld>
            <a:endParaRPr lang="en-US" dirty="0"/>
          </a:p>
        </p:txBody>
      </p:sp>
    </p:spTree>
    <p:extLst>
      <p:ext uri="{BB962C8B-B14F-4D97-AF65-F5344CB8AC3E}">
        <p14:creationId xmlns:p14="http://schemas.microsoft.com/office/powerpoint/2010/main" val="2633363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 Transitions &amp;</a:t>
            </a:r>
            <a:br>
              <a:rPr lang="en-US" dirty="0"/>
            </a:br>
            <a:r>
              <a:rPr lang="en-US" dirty="0"/>
              <a:t>Hospital Readmission</a:t>
            </a:r>
          </a:p>
        </p:txBody>
      </p:sp>
      <p:sp>
        <p:nvSpPr>
          <p:cNvPr id="3" name="Content Placeholder 2"/>
          <p:cNvSpPr>
            <a:spLocks noGrp="1"/>
          </p:cNvSpPr>
          <p:nvPr>
            <p:ph idx="1"/>
          </p:nvPr>
        </p:nvSpPr>
        <p:spPr/>
        <p:txBody>
          <a:bodyPr/>
          <a:lstStyle/>
          <a:p>
            <a:r>
              <a:rPr lang="en-US" dirty="0"/>
              <a:t>In SETMA’s experience, there are fifteen steps required to address care coordination and hospital readmissions, as a function of a quality care initiative which is sustainable.  </a:t>
            </a:r>
          </a:p>
          <a:p>
            <a:endParaRPr lang="en-US" dirty="0"/>
          </a:p>
          <a:p>
            <a:r>
              <a:rPr lang="en-US" dirty="0"/>
              <a:t>The steps and the solution for each are as follows.</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23349385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Baton</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The poster illustrates:</a:t>
            </a:r>
          </a:p>
          <a:p>
            <a:pPr marL="457200" indent="-457200">
              <a:buFont typeface="+mj-lt"/>
              <a:buAutoNum type="arabicPeriod"/>
            </a:pPr>
            <a:r>
              <a:rPr lang="en-US" dirty="0"/>
              <a:t>That the healthcare-team relationship, which exists between the patient and the healthcare provider, is key to the success of the outcome of quality healthcare.</a:t>
            </a:r>
          </a:p>
          <a:p>
            <a:pPr marL="457200" indent="-457200">
              <a:buFont typeface="+mj-lt"/>
              <a:buAutoNum type="arabicPeriod"/>
            </a:pPr>
            <a:r>
              <a:rPr lang="en-US" dirty="0"/>
              <a:t>That the plan of care and treatment plan, the “baton,” is the engine through which the knowledge and power of the healthcare team is transmitted and sustained.</a:t>
            </a:r>
          </a:p>
          <a:p>
            <a:pPr marL="457200" indent="-457200">
              <a:buFont typeface="+mj-lt"/>
              <a:buAutoNum type="arabicPeriod"/>
            </a:pPr>
            <a:r>
              <a:rPr lang="en-US" dirty="0"/>
              <a:t>That the means of transfer of the “baton,” which has been developed by the healthcare team,  is a coordinated effort between the provider and the patient.</a:t>
            </a:r>
          </a:p>
        </p:txBody>
      </p:sp>
      <p:sp>
        <p:nvSpPr>
          <p:cNvPr id="4" name="Slide Number Placeholder 3"/>
          <p:cNvSpPr>
            <a:spLocks noGrp="1"/>
          </p:cNvSpPr>
          <p:nvPr>
            <p:ph type="sldNum" sz="quarter" idx="12"/>
          </p:nvPr>
        </p:nvSpPr>
        <p:spPr/>
        <p:txBody>
          <a:bodyPr/>
          <a:lstStyle/>
          <a:p>
            <a:fld id="{D57F1E4F-1CFF-5643-939E-217C01CDF565}" type="slidenum">
              <a:rPr lang="en-US" smtClean="0"/>
              <a:pPr/>
              <a:t>30</a:t>
            </a:fld>
            <a:endParaRPr lang="en-US" dirty="0"/>
          </a:p>
        </p:txBody>
      </p:sp>
    </p:spTree>
    <p:extLst>
      <p:ext uri="{BB962C8B-B14F-4D97-AF65-F5344CB8AC3E}">
        <p14:creationId xmlns:p14="http://schemas.microsoft.com/office/powerpoint/2010/main" val="17606723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Baton</a:t>
            </a:r>
          </a:p>
        </p:txBody>
      </p:sp>
      <p:sp>
        <p:nvSpPr>
          <p:cNvPr id="3" name="Content Placeholder 2"/>
          <p:cNvSpPr>
            <a:spLocks noGrp="1"/>
          </p:cNvSpPr>
          <p:nvPr>
            <p:ph idx="1"/>
          </p:nvPr>
        </p:nvSpPr>
        <p:spPr/>
        <p:txBody>
          <a:bodyPr>
            <a:normAutofit fontScale="92500" lnSpcReduction="10000"/>
          </a:bodyPr>
          <a:lstStyle/>
          <a:p>
            <a:pPr marL="457200" indent="-457200">
              <a:buFont typeface="+mj-lt"/>
              <a:buAutoNum type="arabicPeriod" startAt="4"/>
            </a:pPr>
            <a:r>
              <a:rPr lang="en-US" dirty="0"/>
              <a:t>That typically the healthcare provider knows and understands the patient’s healthcare plan of care and the treatment plan, but without its transfer to the patient, the provider’s knowledge is useless to the patient.</a:t>
            </a:r>
          </a:p>
          <a:p>
            <a:pPr marL="457200" indent="-457200">
              <a:buFont typeface="+mj-lt"/>
              <a:buAutoNum type="arabicPeriod" startAt="4"/>
            </a:pPr>
            <a:endParaRPr lang="en-US" dirty="0"/>
          </a:p>
          <a:p>
            <a:pPr marL="457200" indent="-457200">
              <a:buFont typeface="+mj-lt"/>
              <a:buAutoNum type="arabicPeriod" startAt="4"/>
            </a:pPr>
            <a:r>
              <a:rPr lang="en-US" dirty="0"/>
              <a:t>That the imperative for the plan – the “baton” – is that it must be transferred from the provider to the patient, </a:t>
            </a:r>
            <a:r>
              <a:rPr lang="en-US" b="1" dirty="0"/>
              <a:t>if change in the life of the patient is going to make a difference in the patient’s health.</a:t>
            </a:r>
          </a:p>
        </p:txBody>
      </p:sp>
      <p:sp>
        <p:nvSpPr>
          <p:cNvPr id="4" name="Slide Number Placeholder 3"/>
          <p:cNvSpPr>
            <a:spLocks noGrp="1"/>
          </p:cNvSpPr>
          <p:nvPr>
            <p:ph type="sldNum" sz="quarter" idx="12"/>
          </p:nvPr>
        </p:nvSpPr>
        <p:spPr/>
        <p:txBody>
          <a:bodyPr/>
          <a:lstStyle/>
          <a:p>
            <a:fld id="{D57F1E4F-1CFF-5643-939E-217C01CDF565}" type="slidenum">
              <a:rPr lang="en-US" smtClean="0"/>
              <a:pPr/>
              <a:t>31</a:t>
            </a:fld>
            <a:endParaRPr lang="en-US" dirty="0"/>
          </a:p>
        </p:txBody>
      </p:sp>
    </p:spTree>
    <p:extLst>
      <p:ext uri="{BB962C8B-B14F-4D97-AF65-F5344CB8AC3E}">
        <p14:creationId xmlns:p14="http://schemas.microsoft.com/office/powerpoint/2010/main" val="23413513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Baton</a:t>
            </a:r>
          </a:p>
        </p:txBody>
      </p:sp>
      <p:sp>
        <p:nvSpPr>
          <p:cNvPr id="3" name="Content Placeholder 2"/>
          <p:cNvSpPr>
            <a:spLocks noGrp="1"/>
          </p:cNvSpPr>
          <p:nvPr>
            <p:ph idx="1"/>
          </p:nvPr>
        </p:nvSpPr>
        <p:spPr/>
        <p:txBody>
          <a:bodyPr>
            <a:normAutofit fontScale="92500"/>
          </a:bodyPr>
          <a:lstStyle/>
          <a:p>
            <a:pPr marL="457200" indent="-457200">
              <a:buFont typeface="+mj-lt"/>
              <a:buAutoNum type="arabicPeriod" startAt="6"/>
            </a:pPr>
            <a:r>
              <a:rPr lang="en-US" dirty="0"/>
              <a:t>That this transfer requires that the patient “grasps” the “baton,” i.e., that the patient accepts, receives, understands and comprehends the plan, and that the patient is equipped and empowered to carry out the plan successfully.</a:t>
            </a:r>
          </a:p>
          <a:p>
            <a:pPr marL="457200" indent="-457200">
              <a:buFont typeface="+mj-lt"/>
              <a:buAutoNum type="arabicPeriod" startAt="6"/>
            </a:pPr>
            <a:endParaRPr lang="en-US" dirty="0"/>
          </a:p>
          <a:p>
            <a:pPr marL="457200" indent="-457200">
              <a:buFont typeface="+mj-lt"/>
              <a:buAutoNum type="arabicPeriod" startAt="6"/>
            </a:pPr>
            <a:r>
              <a:rPr lang="en-US" dirty="0"/>
              <a:t>That the patient knows that of the 8,760 hours in the year, he/she will be responsible for “carrying the baton,” longer and better than any other member of the healthcare team.</a:t>
            </a:r>
          </a:p>
        </p:txBody>
      </p:sp>
      <p:sp>
        <p:nvSpPr>
          <p:cNvPr id="4" name="Slide Number Placeholder 3"/>
          <p:cNvSpPr>
            <a:spLocks noGrp="1"/>
          </p:cNvSpPr>
          <p:nvPr>
            <p:ph type="sldNum" sz="quarter" idx="12"/>
          </p:nvPr>
        </p:nvSpPr>
        <p:spPr/>
        <p:txBody>
          <a:bodyPr/>
          <a:lstStyle/>
          <a:p>
            <a:fld id="{D57F1E4F-1CFF-5643-939E-217C01CDF565}" type="slidenum">
              <a:rPr lang="en-US" smtClean="0"/>
              <a:pPr/>
              <a:t>32</a:t>
            </a:fld>
            <a:endParaRPr lang="en-US" dirty="0"/>
          </a:p>
        </p:txBody>
      </p:sp>
    </p:spTree>
    <p:extLst>
      <p:ext uri="{BB962C8B-B14F-4D97-AF65-F5344CB8AC3E}">
        <p14:creationId xmlns:p14="http://schemas.microsoft.com/office/powerpoint/2010/main" val="25860115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Hospital Follow-Up Call</a:t>
            </a:r>
          </a:p>
        </p:txBody>
      </p:sp>
      <p:sp>
        <p:nvSpPr>
          <p:cNvPr id="3" name="Content Placeholder 2"/>
          <p:cNvSpPr>
            <a:spLocks noGrp="1"/>
          </p:cNvSpPr>
          <p:nvPr>
            <p:ph idx="1"/>
          </p:nvPr>
        </p:nvSpPr>
        <p:spPr/>
        <p:txBody>
          <a:bodyPr/>
          <a:lstStyle/>
          <a:p>
            <a:r>
              <a:rPr lang="en-US" dirty="0"/>
              <a:t>After the care transition audit is completed and the document is generated, the provider completes the Hospital-Follow-up-Call document: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33</a:t>
            </a:fld>
            <a:endParaRPr lang="en-US" dirty="0"/>
          </a:p>
        </p:txBody>
      </p:sp>
    </p:spTree>
    <p:extLst>
      <p:ext uri="{BB962C8B-B14F-4D97-AF65-F5344CB8AC3E}">
        <p14:creationId xmlns:p14="http://schemas.microsoft.com/office/powerpoint/2010/main" val="883623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34</a:t>
            </a:fld>
            <a:endParaRPr lang="en-US" dirty="0"/>
          </a:p>
        </p:txBody>
      </p:sp>
      <p:pic>
        <p:nvPicPr>
          <p:cNvPr id="5" name="Picture 3" descr="cid:image003.png@01CBF91D.45854200"/>
          <p:cNvPicPr>
            <a:picLocks noChangeAspect="1" noChangeArrowheads="1"/>
          </p:cNvPicPr>
          <p:nvPr/>
        </p:nvPicPr>
        <p:blipFill>
          <a:blip r:embed="rId2" r:link="rId3"/>
          <a:srcRect/>
          <a:stretch>
            <a:fillRect/>
          </a:stretch>
        </p:blipFill>
        <p:spPr bwMode="auto">
          <a:xfrm>
            <a:off x="1437874" y="404261"/>
            <a:ext cx="7336914" cy="5544152"/>
          </a:xfrm>
          <a:prstGeom prst="rect">
            <a:avLst/>
          </a:prstGeom>
          <a:noFill/>
          <a:ln w="9525">
            <a:noFill/>
            <a:miter lim="800000"/>
            <a:headEnd/>
            <a:tailEnd/>
          </a:ln>
        </p:spPr>
      </p:pic>
    </p:spTree>
    <p:extLst>
      <p:ext uri="{BB962C8B-B14F-4D97-AF65-F5344CB8AC3E}">
        <p14:creationId xmlns:p14="http://schemas.microsoft.com/office/powerpoint/2010/main" val="24605917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Hospital Follow-Up Call</a:t>
            </a:r>
          </a:p>
        </p:txBody>
      </p:sp>
      <p:sp>
        <p:nvSpPr>
          <p:cNvPr id="4" name="Content Placeholder 3"/>
          <p:cNvSpPr>
            <a:spLocks noGrp="1"/>
          </p:cNvSpPr>
          <p:nvPr>
            <p:ph idx="1"/>
          </p:nvPr>
        </p:nvSpPr>
        <p:spPr/>
        <p:txBody>
          <a:bodyPr>
            <a:normAutofit fontScale="92500" lnSpcReduction="10000"/>
          </a:bodyPr>
          <a:lstStyle/>
          <a:p>
            <a:pPr marL="457200" indent="-457200">
              <a:buFont typeface="+mj-lt"/>
              <a:buAutoNum type="arabicPeriod"/>
            </a:pPr>
            <a:r>
              <a:rPr lang="en-US" dirty="0"/>
              <a:t>During that preparation of the “baton,” the provider  checks off the questions which are to be asked the patient in the follow-up call.  </a:t>
            </a:r>
          </a:p>
          <a:p>
            <a:pPr marL="457200" indent="-457200">
              <a:buFont typeface="+mj-lt"/>
              <a:buAutoNum type="arabicPeriod"/>
            </a:pPr>
            <a:r>
              <a:rPr lang="en-US" dirty="0"/>
              <a:t>The call order is sent to the Care Coordination Department electronically. The day following discharge, the patient is called.  </a:t>
            </a:r>
          </a:p>
          <a:p>
            <a:pPr marL="457200" indent="-457200">
              <a:buFont typeface="+mj-lt"/>
              <a:buAutoNum type="arabicPeriod"/>
            </a:pPr>
            <a:r>
              <a:rPr lang="en-US" dirty="0"/>
              <a:t>The call is the beginning of the “coaching” of the patient to help make them successful in the transition from the inpatient setting. </a:t>
            </a:r>
          </a:p>
        </p:txBody>
      </p:sp>
      <p:sp>
        <p:nvSpPr>
          <p:cNvPr id="2" name="Slide Number Placeholder 1"/>
          <p:cNvSpPr>
            <a:spLocks noGrp="1"/>
          </p:cNvSpPr>
          <p:nvPr>
            <p:ph type="sldNum" sz="quarter" idx="12"/>
          </p:nvPr>
        </p:nvSpPr>
        <p:spPr/>
        <p:txBody>
          <a:bodyPr/>
          <a:lstStyle/>
          <a:p>
            <a:fld id="{D57F1E4F-1CFF-5643-939E-217C01CDF565}" type="slidenum">
              <a:rPr lang="en-US" smtClean="0"/>
              <a:pPr/>
              <a:t>35</a:t>
            </a:fld>
            <a:endParaRPr lang="en-US" dirty="0"/>
          </a:p>
        </p:txBody>
      </p:sp>
    </p:spTree>
    <p:extLst>
      <p:ext uri="{BB962C8B-B14F-4D97-AF65-F5344CB8AC3E}">
        <p14:creationId xmlns:p14="http://schemas.microsoft.com/office/powerpoint/2010/main" val="10703493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Hospital Follow-Up Call</a:t>
            </a:r>
          </a:p>
        </p:txBody>
      </p:sp>
      <p:sp>
        <p:nvSpPr>
          <p:cNvPr id="3" name="Content Placeholder 2"/>
          <p:cNvSpPr>
            <a:spLocks noGrp="1"/>
          </p:cNvSpPr>
          <p:nvPr>
            <p:ph idx="1"/>
          </p:nvPr>
        </p:nvSpPr>
        <p:spPr/>
        <p:txBody>
          <a:bodyPr>
            <a:normAutofit fontScale="92500" lnSpcReduction="10000"/>
          </a:bodyPr>
          <a:lstStyle/>
          <a:p>
            <a:pPr marL="457200" indent="-457200">
              <a:buFont typeface="+mj-lt"/>
              <a:buAutoNum type="arabicPeriod" startAt="4"/>
            </a:pPr>
            <a:r>
              <a:rPr lang="en-US" dirty="0"/>
              <a:t>The Care-Coordination, post-hospital call takes 12-30 minutes with each patient and engages the patient in eliminating barriers to care.  </a:t>
            </a:r>
          </a:p>
          <a:p>
            <a:pPr marL="457200" indent="-457200">
              <a:buFont typeface="+mj-lt"/>
              <a:buAutoNum type="arabicPeriod" startAt="4"/>
            </a:pPr>
            <a:r>
              <a:rPr lang="en-US" dirty="0"/>
              <a:t>If appropriate, an additional call is scheduled at an appropriate interval.   </a:t>
            </a:r>
          </a:p>
          <a:p>
            <a:pPr marL="457200" indent="-457200">
              <a:buFont typeface="+mj-lt"/>
              <a:buAutoNum type="arabicPeriod" startAt="4"/>
            </a:pPr>
            <a:r>
              <a:rPr lang="en-US" dirty="0"/>
              <a:t>If after three attempts, the patient is not reached by phone, the box in the lower left-hand corner by “Unable to Call, Letter sent” is checked.  Automatically, a letter is created which is sent to the patient asking them to contact SETMA.</a:t>
            </a:r>
          </a:p>
        </p:txBody>
      </p:sp>
      <p:sp>
        <p:nvSpPr>
          <p:cNvPr id="4" name="Slide Number Placeholder 3"/>
          <p:cNvSpPr>
            <a:spLocks noGrp="1"/>
          </p:cNvSpPr>
          <p:nvPr>
            <p:ph type="sldNum" sz="quarter" idx="12"/>
          </p:nvPr>
        </p:nvSpPr>
        <p:spPr/>
        <p:txBody>
          <a:bodyPr/>
          <a:lstStyle/>
          <a:p>
            <a:fld id="{D57F1E4F-1CFF-5643-939E-217C01CDF565}" type="slidenum">
              <a:rPr lang="en-US" smtClean="0"/>
              <a:pPr/>
              <a:t>36</a:t>
            </a:fld>
            <a:endParaRPr lang="en-US" dirty="0"/>
          </a:p>
        </p:txBody>
      </p:sp>
    </p:spTree>
    <p:extLst>
      <p:ext uri="{BB962C8B-B14F-4D97-AF65-F5344CB8AC3E}">
        <p14:creationId xmlns:p14="http://schemas.microsoft.com/office/powerpoint/2010/main" val="6376013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Coordinated Care</a:t>
            </a:r>
          </a:p>
        </p:txBody>
      </p:sp>
      <p:sp>
        <p:nvSpPr>
          <p:cNvPr id="3" name="Content Placeholder 2"/>
          <p:cNvSpPr>
            <a:spLocks noGrp="1"/>
          </p:cNvSpPr>
          <p:nvPr>
            <p:ph idx="1"/>
          </p:nvPr>
        </p:nvSpPr>
        <p:spPr/>
        <p:txBody>
          <a:bodyPr>
            <a:normAutofit fontScale="92500" lnSpcReduction="20000"/>
          </a:bodyPr>
          <a:lstStyle/>
          <a:p>
            <a:r>
              <a:rPr lang="en-US" dirty="0"/>
              <a:t>The genius and the promise of the Patient-Centered Medical Home are symbolized by the “baton.”  Its display continually reminds the provider and will inform the patient, that to be successful, the patient’s care must be coordinated, and must result in coordinated care.  </a:t>
            </a:r>
          </a:p>
          <a:p>
            <a:r>
              <a:rPr lang="en-US" dirty="0"/>
              <a:t>In 2011, we expanded the scope of SETMA’s Department of Care Coordination, we know that the principal failure-points of coordination  are at the “transitions of care,” and that the work of the healthcare team – patient and provider – is that together they evaluate, define and execute a plan which is effectively transmitted to the patient.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37</a:t>
            </a:fld>
            <a:endParaRPr lang="en-US" dirty="0"/>
          </a:p>
        </p:txBody>
      </p:sp>
    </p:spTree>
    <p:extLst>
      <p:ext uri="{BB962C8B-B14F-4D97-AF65-F5344CB8AC3E}">
        <p14:creationId xmlns:p14="http://schemas.microsoft.com/office/powerpoint/2010/main" val="23344666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Follow-Up Visit</a:t>
            </a:r>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The Transition of Care is complete when the patent is seen by the primary care provider in follow-up.  </a:t>
            </a:r>
          </a:p>
          <a:p>
            <a:r>
              <a:rPr lang="en-US" dirty="0"/>
              <a:t>Many issues are dealt with in this follow-up visit, but one of them is another potential referral to the Care Coordination Department.   If the patient has any barriers to care, the provider will complete the following template.  </a:t>
            </a:r>
          </a:p>
          <a:p>
            <a:r>
              <a:rPr lang="en-US" dirty="0"/>
              <a:t>In this case, with checking three buttons, the need for financial assistance with medications and transportation is communicated to the Care Coordination Department.</a:t>
            </a:r>
          </a:p>
        </p:txBody>
      </p:sp>
      <p:sp>
        <p:nvSpPr>
          <p:cNvPr id="4" name="Slide Number Placeholder 3"/>
          <p:cNvSpPr>
            <a:spLocks noGrp="1"/>
          </p:cNvSpPr>
          <p:nvPr>
            <p:ph type="sldNum" sz="quarter" idx="12"/>
          </p:nvPr>
        </p:nvSpPr>
        <p:spPr/>
        <p:txBody>
          <a:bodyPr/>
          <a:lstStyle/>
          <a:p>
            <a:fld id="{D57F1E4F-1CFF-5643-939E-217C01CDF565}" type="slidenum">
              <a:rPr lang="en-US" smtClean="0"/>
              <a:pPr/>
              <a:t>38</a:t>
            </a:fld>
            <a:endParaRPr lang="en-US" dirty="0"/>
          </a:p>
        </p:txBody>
      </p:sp>
    </p:spTree>
    <p:extLst>
      <p:ext uri="{BB962C8B-B14F-4D97-AF65-F5344CB8AC3E}">
        <p14:creationId xmlns:p14="http://schemas.microsoft.com/office/powerpoint/2010/main" val="25167862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SETMA Foundation</a:t>
            </a:r>
          </a:p>
        </p:txBody>
      </p:sp>
      <p:sp>
        <p:nvSpPr>
          <p:cNvPr id="3" name="Content Placeholder 2"/>
          <p:cNvSpPr>
            <a:spLocks noGrp="1"/>
          </p:cNvSpPr>
          <p:nvPr>
            <p:ph idx="1"/>
          </p:nvPr>
        </p:nvSpPr>
        <p:spPr/>
        <p:txBody>
          <a:bodyPr/>
          <a:lstStyle/>
          <a:p>
            <a:r>
              <a:rPr lang="en-US" dirty="0"/>
              <a:t>Under the Medical Home model the provider has NOT done his/her job when he/she simply prescribes the care which meets national standards.  </a:t>
            </a:r>
            <a:r>
              <a:rPr lang="en-US" b="1" dirty="0"/>
              <a:t>Doing the job of Medical Home requires the prescribing of the best care which is available and accessible to the patient, and when that care is less than the best, the provider makes every attempt to find resources to help that patient obtain the care needed. </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39</a:t>
            </a:fld>
            <a:endParaRPr lang="en-US" dirty="0"/>
          </a:p>
        </p:txBody>
      </p:sp>
    </p:spTree>
    <p:extLst>
      <p:ext uri="{BB962C8B-B14F-4D97-AF65-F5344CB8AC3E}">
        <p14:creationId xmlns:p14="http://schemas.microsoft.com/office/powerpoint/2010/main" val="2307685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 Transitions &amp;</a:t>
            </a:r>
            <a:br>
              <a:rPr lang="en-US" dirty="0"/>
            </a:br>
            <a:r>
              <a:rPr lang="en-US" dirty="0"/>
              <a:t>Hospital Readmission</a:t>
            </a:r>
          </a:p>
        </p:txBody>
      </p:sp>
      <p:sp>
        <p:nvSpPr>
          <p:cNvPr id="3" name="Content Placeholder 2"/>
          <p:cNvSpPr>
            <a:spLocks noGrp="1"/>
          </p:cNvSpPr>
          <p:nvPr>
            <p:ph idx="1"/>
          </p:nvPr>
        </p:nvSpPr>
        <p:spPr>
          <a:xfrm>
            <a:off x="982133" y="2446317"/>
            <a:ext cx="7704667" cy="3895105"/>
          </a:xfrm>
        </p:spPr>
        <p:txBody>
          <a:bodyPr>
            <a:normAutofit/>
          </a:bodyPr>
          <a:lstStyle/>
          <a:p>
            <a:pPr marL="457200" indent="-457200">
              <a:buFont typeface="+mj-lt"/>
              <a:buAutoNum type="arabicPeriod"/>
            </a:pPr>
            <a:r>
              <a:rPr lang="en-US" dirty="0"/>
              <a:t>January,1999, SETMA began using the EHR to document patient encounters.  </a:t>
            </a:r>
          </a:p>
          <a:p>
            <a:pPr marL="457200" indent="-457200">
              <a:buNone/>
            </a:pPr>
            <a:r>
              <a:rPr lang="en-US" dirty="0"/>
              <a:t>	May, 1999, SETMA modified the goal to electronic patient management (EPM) in order to leverage the power of electronics to improve treatment outcomes.  </a:t>
            </a:r>
          </a:p>
          <a:p>
            <a:pPr marL="457200" indent="-457200">
              <a:buNone/>
            </a:pPr>
            <a:r>
              <a:rPr lang="en-US" dirty="0"/>
              <a:t>	 October,  1999, SETMA began using the EMR in the hospital for hospital H&amp;Ps, creating continuity-of-care processes, based on healthcare data being electronically created and being available at all points of care.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37883462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SETMA Foundation</a:t>
            </a:r>
          </a:p>
        </p:txBody>
      </p:sp>
      <p:sp>
        <p:nvSpPr>
          <p:cNvPr id="3" name="Content Placeholder 2"/>
          <p:cNvSpPr>
            <a:spLocks noGrp="1"/>
          </p:cNvSpPr>
          <p:nvPr>
            <p:ph idx="1"/>
          </p:nvPr>
        </p:nvSpPr>
        <p:spPr/>
        <p:txBody>
          <a:bodyPr>
            <a:normAutofit fontScale="92500" lnSpcReduction="20000"/>
          </a:bodyPr>
          <a:lstStyle/>
          <a:p>
            <a:r>
              <a:rPr lang="en-US" dirty="0"/>
              <a:t>In February 2009, SETMA saw a patient who has a very complex healthcare situation.  When seen in the hospital as a new patient, he was angry, bitter and hostile.  No amount of cajoling would change the patient’s demeanor.  </a:t>
            </a:r>
          </a:p>
          <a:p>
            <a:r>
              <a:rPr lang="en-US" dirty="0"/>
              <a:t>During his office-based, hospital follow-up, it was discovered that the patient was only taking four of nine medications because of expense; could not afford gas to come to the doctor; was going blind but did not have the money to see an eye specialist; could not afford the co-pays for diabetes education and could not work but did not know how to apply for disability.</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40</a:t>
            </a:fld>
            <a:endParaRPr lang="en-US" dirty="0"/>
          </a:p>
        </p:txBody>
      </p:sp>
    </p:spTree>
    <p:extLst>
      <p:ext uri="{BB962C8B-B14F-4D97-AF65-F5344CB8AC3E}">
        <p14:creationId xmlns:p14="http://schemas.microsoft.com/office/powerpoint/2010/main" val="11084812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SETMA Foundation</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He left SETMA with the Foundation providing:</a:t>
            </a:r>
          </a:p>
          <a:p>
            <a:pPr marL="457200" indent="-457200">
              <a:buFont typeface="+mj-lt"/>
              <a:buAutoNum type="arabicPeriod"/>
            </a:pPr>
            <a:r>
              <a:rPr lang="en-US" dirty="0"/>
              <a:t>All of his medications.  The Foundation has continued to do so for the past two years at a cost of $2,200 a quarter.  </a:t>
            </a:r>
          </a:p>
          <a:p>
            <a:pPr marL="457200" indent="-457200">
              <a:buFont typeface="+mj-lt"/>
              <a:buAutoNum type="arabicPeriod"/>
            </a:pPr>
            <a:r>
              <a:rPr lang="en-US" dirty="0"/>
              <a:t>A gas card so that he could afford to come to multiple visits for education and other health needs.</a:t>
            </a:r>
          </a:p>
          <a:p>
            <a:pPr marL="457200" indent="-457200">
              <a:buFont typeface="+mj-lt"/>
              <a:buAutoNum type="arabicPeriod"/>
            </a:pPr>
            <a:r>
              <a:rPr lang="en-US" dirty="0"/>
              <a:t>Waiver of cost for diabetes education in SETMA’s American Diabetes Association accredited Diabetes Self Education and Medical Nutrition Therapy program.</a:t>
            </a:r>
          </a:p>
          <a:p>
            <a:pPr marL="457200" indent="-457200">
              <a:buFont typeface="+mj-lt"/>
              <a:buAutoNum type="arabicPeriod"/>
            </a:pPr>
            <a:r>
              <a:rPr lang="en-US" dirty="0"/>
              <a:t>Appointment to an experimental, vision-preservation program at no cost.</a:t>
            </a:r>
          </a:p>
          <a:p>
            <a:pPr marL="457200" indent="-457200">
              <a:buFont typeface="+mj-lt"/>
              <a:buAutoNum type="arabicPeriod"/>
            </a:pPr>
            <a:r>
              <a:rPr lang="en-US" dirty="0"/>
              <a:t>Assistance with applying for disability.</a:t>
            </a:r>
          </a:p>
        </p:txBody>
      </p:sp>
      <p:sp>
        <p:nvSpPr>
          <p:cNvPr id="4" name="Slide Number Placeholder 3"/>
          <p:cNvSpPr>
            <a:spLocks noGrp="1"/>
          </p:cNvSpPr>
          <p:nvPr>
            <p:ph type="sldNum" sz="quarter" idx="12"/>
          </p:nvPr>
        </p:nvSpPr>
        <p:spPr/>
        <p:txBody>
          <a:bodyPr/>
          <a:lstStyle/>
          <a:p>
            <a:fld id="{D57F1E4F-1CFF-5643-939E-217C01CDF565}" type="slidenum">
              <a:rPr lang="en-US" smtClean="0"/>
              <a:pPr/>
              <a:t>41</a:t>
            </a:fld>
            <a:endParaRPr lang="en-US" dirty="0"/>
          </a:p>
        </p:txBody>
      </p:sp>
    </p:spTree>
    <p:extLst>
      <p:ext uri="{BB962C8B-B14F-4D97-AF65-F5344CB8AC3E}">
        <p14:creationId xmlns:p14="http://schemas.microsoft.com/office/powerpoint/2010/main" val="20281633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SETMA Foundation</a:t>
            </a:r>
          </a:p>
        </p:txBody>
      </p:sp>
      <p:sp>
        <p:nvSpPr>
          <p:cNvPr id="3" name="Content Placeholder 2"/>
          <p:cNvSpPr>
            <a:spLocks noGrp="1"/>
          </p:cNvSpPr>
          <p:nvPr>
            <p:ph idx="1"/>
          </p:nvPr>
        </p:nvSpPr>
        <p:spPr/>
        <p:txBody>
          <a:bodyPr>
            <a:normAutofit fontScale="92500"/>
          </a:bodyPr>
          <a:lstStyle/>
          <a:p>
            <a:r>
              <a:rPr lang="en-US" dirty="0"/>
              <a:t>Are gas cards, disability applications, paying for medications a part of a physician’s responsibilities?  Absolutely not; but, are they a part of Medical Home?  Absolutely!  This patient, who was depressed and glum in the hospital, such that no one wanted to go into the patient’s room, left the office with help.  </a:t>
            </a:r>
          </a:p>
          <a:p>
            <a:r>
              <a:rPr lang="en-US" dirty="0"/>
              <a:t>He returned six-weeks later.  He had a smile and he had hope.  It may be that the biggest result of Medical Home is hope.  And, his diabetes was treated to goal for the first time in ten years.  He has remained treated to goal for the past two years.</a:t>
            </a:r>
          </a:p>
        </p:txBody>
      </p:sp>
      <p:sp>
        <p:nvSpPr>
          <p:cNvPr id="4" name="Slide Number Placeholder 3"/>
          <p:cNvSpPr>
            <a:spLocks noGrp="1"/>
          </p:cNvSpPr>
          <p:nvPr>
            <p:ph type="sldNum" sz="quarter" idx="12"/>
          </p:nvPr>
        </p:nvSpPr>
        <p:spPr/>
        <p:txBody>
          <a:bodyPr/>
          <a:lstStyle/>
          <a:p>
            <a:fld id="{D57F1E4F-1CFF-5643-939E-217C01CDF565}" type="slidenum">
              <a:rPr lang="en-US" smtClean="0"/>
              <a:pPr/>
              <a:t>42</a:t>
            </a:fld>
            <a:endParaRPr lang="en-US" dirty="0"/>
          </a:p>
        </p:txBody>
      </p:sp>
    </p:spTree>
    <p:extLst>
      <p:ext uri="{BB962C8B-B14F-4D97-AF65-F5344CB8AC3E}">
        <p14:creationId xmlns:p14="http://schemas.microsoft.com/office/powerpoint/2010/main" val="2055581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Implementing Medicare Transitional Care Management Services</a:t>
            </a:r>
            <a:br>
              <a:rPr lang="en-US" dirty="0"/>
            </a:br>
            <a:endParaRPr lang="en-US" dirty="0"/>
          </a:p>
        </p:txBody>
      </p:sp>
      <p:sp>
        <p:nvSpPr>
          <p:cNvPr id="3" name="Subtitle 2"/>
          <p:cNvSpPr>
            <a:spLocks noGrp="1"/>
          </p:cNvSpPr>
          <p:nvPr>
            <p:ph type="subTitle" idx="1"/>
          </p:nvPr>
        </p:nvSpPr>
        <p:spPr>
          <a:xfrm>
            <a:off x="2924238" y="4402666"/>
            <a:ext cx="5762563" cy="1714670"/>
          </a:xfrm>
        </p:spPr>
        <p:txBody>
          <a:bodyPr>
            <a:normAutofit fontScale="70000" lnSpcReduction="20000"/>
          </a:bodyPr>
          <a:lstStyle/>
          <a:p>
            <a:r>
              <a:rPr lang="en-US" dirty="0"/>
              <a:t>IHI, Washington D. C.</a:t>
            </a:r>
          </a:p>
          <a:p>
            <a:r>
              <a:rPr lang="en-US" dirty="0"/>
              <a:t>March 9, 2014</a:t>
            </a:r>
          </a:p>
          <a:p>
            <a:endParaRPr lang="en-US" dirty="0"/>
          </a:p>
          <a:p>
            <a:r>
              <a:rPr lang="en-US" dirty="0"/>
              <a:t>Dr. James L. Holly</a:t>
            </a:r>
          </a:p>
          <a:p>
            <a:r>
              <a:rPr lang="en-US" dirty="0"/>
              <a:t>CEO, Southeast Texas Medical Associates, LLP</a:t>
            </a:r>
          </a:p>
          <a:p>
            <a:r>
              <a:rPr lang="en-US" dirty="0">
                <a:hlinkClick r:id="rId2"/>
              </a:rPr>
              <a:t>www.jameslhollymd.com</a:t>
            </a:r>
            <a:endParaRPr lang="en-US" dirty="0"/>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43</a:t>
            </a:fld>
            <a:endParaRPr lang="en-US" dirty="0"/>
          </a:p>
        </p:txBody>
      </p:sp>
    </p:spTree>
    <p:extLst>
      <p:ext uri="{BB962C8B-B14F-4D97-AF65-F5344CB8AC3E}">
        <p14:creationId xmlns:p14="http://schemas.microsoft.com/office/powerpoint/2010/main" val="37652914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Transitions of Care Management</a:t>
            </a:r>
            <a:br>
              <a:rPr lang="en-US" dirty="0"/>
            </a:br>
            <a:r>
              <a:rPr lang="en-US" dirty="0"/>
              <a:t>New Codes Announced</a:t>
            </a:r>
          </a:p>
        </p:txBody>
      </p:sp>
      <p:sp>
        <p:nvSpPr>
          <p:cNvPr id="3" name="Content Placeholder 2"/>
          <p:cNvSpPr>
            <a:spLocks noGrp="1"/>
          </p:cNvSpPr>
          <p:nvPr>
            <p:ph idx="1"/>
          </p:nvPr>
        </p:nvSpPr>
        <p:spPr/>
        <p:txBody>
          <a:bodyPr>
            <a:normAutofit fontScale="85000" lnSpcReduction="20000"/>
          </a:bodyPr>
          <a:lstStyle/>
          <a:p>
            <a:r>
              <a:rPr lang="en-US" dirty="0"/>
              <a:t>November 16, 2012</a:t>
            </a:r>
          </a:p>
          <a:p>
            <a:pPr lvl="1"/>
            <a:r>
              <a:rPr lang="en-US" dirty="0"/>
              <a:t>CY 2013 Physician Fee Schedule Final Rule published</a:t>
            </a:r>
          </a:p>
          <a:p>
            <a:pPr lvl="1"/>
            <a:r>
              <a:rPr lang="en-US" dirty="0"/>
              <a:t>Two new codes introduced for physicians and qualifying nonphysical practitioner care management services for a patient following a discharge from a hospital, SNF, CMHC, outpatient observation or partial hospitalization</a:t>
            </a:r>
          </a:p>
          <a:p>
            <a:r>
              <a:rPr lang="en-US" dirty="0"/>
              <a:t>January 30, 2013 </a:t>
            </a:r>
          </a:p>
          <a:p>
            <a:pPr lvl="1"/>
            <a:r>
              <a:rPr lang="en-US" dirty="0"/>
              <a:t>First payable date of service for Transitional Care Management (TCM) codes</a:t>
            </a:r>
          </a:p>
          <a:p>
            <a:r>
              <a:rPr lang="en-US" dirty="0"/>
              <a:t>March 2013</a:t>
            </a:r>
          </a:p>
          <a:p>
            <a:pPr lvl="1"/>
            <a:r>
              <a:rPr lang="en-US" dirty="0"/>
              <a:t>SETMA began using TCM codes on eligible patients</a:t>
            </a:r>
          </a:p>
        </p:txBody>
      </p:sp>
      <p:sp>
        <p:nvSpPr>
          <p:cNvPr id="4" name="Slide Number Placeholder 3"/>
          <p:cNvSpPr>
            <a:spLocks noGrp="1"/>
          </p:cNvSpPr>
          <p:nvPr>
            <p:ph type="sldNum" sz="quarter" idx="12"/>
          </p:nvPr>
        </p:nvSpPr>
        <p:spPr/>
        <p:txBody>
          <a:bodyPr/>
          <a:lstStyle/>
          <a:p>
            <a:fld id="{D57F1E4F-1CFF-5643-939E-217C01CDF565}" type="slidenum">
              <a:rPr lang="en-US" smtClean="0"/>
              <a:pPr/>
              <a:t>44</a:t>
            </a:fld>
            <a:endParaRPr lang="en-US" dirty="0"/>
          </a:p>
        </p:txBody>
      </p:sp>
    </p:spTree>
    <p:extLst>
      <p:ext uri="{BB962C8B-B14F-4D97-AF65-F5344CB8AC3E}">
        <p14:creationId xmlns:p14="http://schemas.microsoft.com/office/powerpoint/2010/main" val="19325933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Criteria For New Codes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92639550"/>
              </p:ext>
            </p:extLst>
          </p:nvPr>
        </p:nvGraphicFramePr>
        <p:xfrm>
          <a:off x="982663" y="2667000"/>
          <a:ext cx="7704138" cy="2839720"/>
        </p:xfrm>
        <a:graphic>
          <a:graphicData uri="http://schemas.openxmlformats.org/drawingml/2006/table">
            <a:tbl>
              <a:tblPr firstRow="1" bandRow="1">
                <a:tableStyleId>{5C22544A-7EE6-4342-B048-85BDC9FD1C3A}</a:tableStyleId>
              </a:tblPr>
              <a:tblGrid>
                <a:gridCol w="2568046">
                  <a:extLst>
                    <a:ext uri="{9D8B030D-6E8A-4147-A177-3AD203B41FA5}">
                      <a16:colId xmlns:a16="http://schemas.microsoft.com/office/drawing/2014/main" val="20000"/>
                    </a:ext>
                  </a:extLst>
                </a:gridCol>
                <a:gridCol w="2568046">
                  <a:extLst>
                    <a:ext uri="{9D8B030D-6E8A-4147-A177-3AD203B41FA5}">
                      <a16:colId xmlns:a16="http://schemas.microsoft.com/office/drawing/2014/main" val="20001"/>
                    </a:ext>
                  </a:extLst>
                </a:gridCol>
                <a:gridCol w="2568046">
                  <a:extLst>
                    <a:ext uri="{9D8B030D-6E8A-4147-A177-3AD203B41FA5}">
                      <a16:colId xmlns:a16="http://schemas.microsoft.com/office/drawing/2014/main" val="20002"/>
                    </a:ext>
                  </a:extLst>
                </a:gridCol>
              </a:tblGrid>
              <a:tr h="370840">
                <a:tc>
                  <a:txBody>
                    <a:bodyPr/>
                    <a:lstStyle/>
                    <a:p>
                      <a:r>
                        <a:rPr lang="en-US" dirty="0"/>
                        <a:t>Criteria</a:t>
                      </a:r>
                    </a:p>
                  </a:txBody>
                  <a:tcPr/>
                </a:tc>
                <a:tc>
                  <a:txBody>
                    <a:bodyPr/>
                    <a:lstStyle/>
                    <a:p>
                      <a:r>
                        <a:rPr lang="en-US" dirty="0"/>
                        <a:t>99495</a:t>
                      </a:r>
                    </a:p>
                  </a:txBody>
                  <a:tcPr/>
                </a:tc>
                <a:tc>
                  <a:txBody>
                    <a:bodyPr/>
                    <a:lstStyle/>
                    <a:p>
                      <a:r>
                        <a:rPr lang="en-US" dirty="0"/>
                        <a:t>99496</a:t>
                      </a:r>
                    </a:p>
                  </a:txBody>
                  <a:tcPr/>
                </a:tc>
                <a:extLst>
                  <a:ext uri="{0D108BD9-81ED-4DB2-BD59-A6C34878D82A}">
                    <a16:rowId xmlns:a16="http://schemas.microsoft.com/office/drawing/2014/main" val="10000"/>
                  </a:ext>
                </a:extLst>
              </a:tr>
              <a:tr h="370840">
                <a:tc>
                  <a:txBody>
                    <a:bodyPr/>
                    <a:lstStyle/>
                    <a:p>
                      <a:r>
                        <a:rPr lang="en-US" dirty="0"/>
                        <a:t>Level of Medical</a:t>
                      </a:r>
                      <a:r>
                        <a:rPr lang="en-US" baseline="0" dirty="0"/>
                        <a:t> Decision Making</a:t>
                      </a:r>
                      <a:endParaRPr lang="en-US" dirty="0"/>
                    </a:p>
                  </a:txBody>
                  <a:tcPr/>
                </a:tc>
                <a:tc>
                  <a:txBody>
                    <a:bodyPr/>
                    <a:lstStyle/>
                    <a:p>
                      <a:r>
                        <a:rPr lang="en-US" dirty="0"/>
                        <a:t>Moderate Complexity (99214) or Higher</a:t>
                      </a:r>
                    </a:p>
                    <a:p>
                      <a:endParaRPr lang="en-US" dirty="0"/>
                    </a:p>
                  </a:txBody>
                  <a:tcPr/>
                </a:tc>
                <a:tc>
                  <a:txBody>
                    <a:bodyPr/>
                    <a:lstStyle/>
                    <a:p>
                      <a:r>
                        <a:rPr lang="en-US" dirty="0"/>
                        <a:t>High Complexity</a:t>
                      </a:r>
                      <a:r>
                        <a:rPr lang="en-US" baseline="0" dirty="0"/>
                        <a:t> (99215)</a:t>
                      </a:r>
                      <a:endParaRPr lang="en-US" dirty="0"/>
                    </a:p>
                  </a:txBody>
                  <a:tcPr/>
                </a:tc>
                <a:extLst>
                  <a:ext uri="{0D108BD9-81ED-4DB2-BD59-A6C34878D82A}">
                    <a16:rowId xmlns:a16="http://schemas.microsoft.com/office/drawing/2014/main" val="10001"/>
                  </a:ext>
                </a:extLst>
              </a:tr>
              <a:tr h="370840">
                <a:tc>
                  <a:txBody>
                    <a:bodyPr/>
                    <a:lstStyle/>
                    <a:p>
                      <a:r>
                        <a:rPr lang="en-US" dirty="0"/>
                        <a:t>Days Since Discharge</a:t>
                      </a:r>
                    </a:p>
                  </a:txBody>
                  <a:tcPr/>
                </a:tc>
                <a:tc>
                  <a:txBody>
                    <a:bodyPr/>
                    <a:lstStyle/>
                    <a:p>
                      <a:r>
                        <a:rPr lang="en-US" dirty="0"/>
                        <a:t>Within 14 Days</a:t>
                      </a:r>
                    </a:p>
                  </a:txBody>
                  <a:tcPr/>
                </a:tc>
                <a:tc>
                  <a:txBody>
                    <a:bodyPr/>
                    <a:lstStyle/>
                    <a:p>
                      <a:r>
                        <a:rPr lang="en-US" dirty="0"/>
                        <a:t>Within</a:t>
                      </a:r>
                      <a:r>
                        <a:rPr lang="en-US" baseline="0" dirty="0"/>
                        <a:t> 7 Days</a:t>
                      </a:r>
                    </a:p>
                    <a:p>
                      <a:endParaRPr lang="en-US" dirty="0"/>
                    </a:p>
                  </a:txBody>
                  <a:tcPr/>
                </a:tc>
                <a:extLst>
                  <a:ext uri="{0D108BD9-81ED-4DB2-BD59-A6C34878D82A}">
                    <a16:rowId xmlns:a16="http://schemas.microsoft.com/office/drawing/2014/main" val="10002"/>
                  </a:ext>
                </a:extLst>
              </a:tr>
              <a:tr h="370840">
                <a:tc>
                  <a:txBody>
                    <a:bodyPr/>
                    <a:lstStyle/>
                    <a:p>
                      <a:r>
                        <a:rPr lang="en-US" dirty="0"/>
                        <a:t>Follow-Up</a:t>
                      </a:r>
                      <a:r>
                        <a:rPr lang="en-US" baseline="0" dirty="0"/>
                        <a:t> Contact</a:t>
                      </a:r>
                      <a:endParaRPr lang="en-US" dirty="0"/>
                    </a:p>
                  </a:txBody>
                  <a:tcPr/>
                </a:tc>
                <a:tc>
                  <a:txBody>
                    <a:bodyPr/>
                    <a:lstStyle/>
                    <a:p>
                      <a:r>
                        <a:rPr lang="en-US" dirty="0"/>
                        <a:t>Within 2 Business Days of Discharge</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Within 2 Business Days of Discharge</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2"/>
          </p:nvPr>
        </p:nvSpPr>
        <p:spPr/>
        <p:txBody>
          <a:bodyPr/>
          <a:lstStyle/>
          <a:p>
            <a:fld id="{D57F1E4F-1CFF-5643-939E-217C01CDF565}" type="slidenum">
              <a:rPr lang="en-US" smtClean="0"/>
              <a:pPr/>
              <a:t>45</a:t>
            </a:fld>
            <a:endParaRPr lang="en-US" dirty="0"/>
          </a:p>
        </p:txBody>
      </p:sp>
    </p:spTree>
    <p:extLst>
      <p:ext uri="{BB962C8B-B14F-4D97-AF65-F5344CB8AC3E}">
        <p14:creationId xmlns:p14="http://schemas.microsoft.com/office/powerpoint/2010/main" val="1937860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for Increased Revenue</a:t>
            </a:r>
          </a:p>
        </p:txBody>
      </p:sp>
      <p:sp>
        <p:nvSpPr>
          <p:cNvPr id="3" name="Content Placeholder 2"/>
          <p:cNvSpPr>
            <a:spLocks noGrp="1"/>
          </p:cNvSpPr>
          <p:nvPr>
            <p:ph idx="1"/>
          </p:nvPr>
        </p:nvSpPr>
        <p:spPr/>
        <p:txBody>
          <a:bodyPr>
            <a:normAutofit fontScale="92500" lnSpcReduction="10000"/>
          </a:bodyPr>
          <a:lstStyle/>
          <a:p>
            <a:r>
              <a:rPr lang="en-US" dirty="0"/>
              <a:t>TCM codes are billed in place of traditional Evaluation &amp; Management (E&amp;M) codes and offer a higher level of reimbursement.</a:t>
            </a:r>
          </a:p>
          <a:p>
            <a:r>
              <a:rPr lang="en-US" dirty="0"/>
              <a:t>In the age of decreasing reimbursement, it is important to be able to access sources of additional reimbursement which are being made available to those providers who can demonstrate their ability to provide excellent care.  </a:t>
            </a:r>
          </a:p>
          <a:p>
            <a:r>
              <a:rPr lang="en-US" dirty="0"/>
              <a:t>TCM codes are just one example of increase revenue sources available to providers who provide excellent care.</a:t>
            </a:r>
          </a:p>
        </p:txBody>
      </p:sp>
      <p:sp>
        <p:nvSpPr>
          <p:cNvPr id="4" name="Slide Number Placeholder 3"/>
          <p:cNvSpPr>
            <a:spLocks noGrp="1"/>
          </p:cNvSpPr>
          <p:nvPr>
            <p:ph type="sldNum" sz="quarter" idx="12"/>
          </p:nvPr>
        </p:nvSpPr>
        <p:spPr/>
        <p:txBody>
          <a:bodyPr/>
          <a:lstStyle/>
          <a:p>
            <a:fld id="{D57F1E4F-1CFF-5643-939E-217C01CDF565}" type="slidenum">
              <a:rPr lang="en-US" smtClean="0"/>
              <a:pPr/>
              <a:t>46</a:t>
            </a:fld>
            <a:endParaRPr lang="en-US" dirty="0"/>
          </a:p>
        </p:txBody>
      </p:sp>
    </p:spTree>
    <p:extLst>
      <p:ext uri="{BB962C8B-B14F-4D97-AF65-F5344CB8AC3E}">
        <p14:creationId xmlns:p14="http://schemas.microsoft.com/office/powerpoint/2010/main" val="25215799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for Increased Revenue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06211718"/>
              </p:ext>
            </p:extLst>
          </p:nvPr>
        </p:nvGraphicFramePr>
        <p:xfrm>
          <a:off x="982663" y="2667000"/>
          <a:ext cx="7704136" cy="2468880"/>
        </p:xfrm>
        <a:graphic>
          <a:graphicData uri="http://schemas.openxmlformats.org/drawingml/2006/table">
            <a:tbl>
              <a:tblPr firstRow="1" bandRow="1">
                <a:tableStyleId>{5C22544A-7EE6-4342-B048-85BDC9FD1C3A}</a:tableStyleId>
              </a:tblPr>
              <a:tblGrid>
                <a:gridCol w="1926034">
                  <a:extLst>
                    <a:ext uri="{9D8B030D-6E8A-4147-A177-3AD203B41FA5}">
                      <a16:colId xmlns:a16="http://schemas.microsoft.com/office/drawing/2014/main" val="20000"/>
                    </a:ext>
                  </a:extLst>
                </a:gridCol>
                <a:gridCol w="1926034">
                  <a:extLst>
                    <a:ext uri="{9D8B030D-6E8A-4147-A177-3AD203B41FA5}">
                      <a16:colId xmlns:a16="http://schemas.microsoft.com/office/drawing/2014/main" val="20001"/>
                    </a:ext>
                  </a:extLst>
                </a:gridCol>
                <a:gridCol w="1926034">
                  <a:extLst>
                    <a:ext uri="{9D8B030D-6E8A-4147-A177-3AD203B41FA5}">
                      <a16:colId xmlns:a16="http://schemas.microsoft.com/office/drawing/2014/main" val="20002"/>
                    </a:ext>
                  </a:extLst>
                </a:gridCol>
                <a:gridCol w="1926034">
                  <a:extLst>
                    <a:ext uri="{9D8B030D-6E8A-4147-A177-3AD203B41FA5}">
                      <a16:colId xmlns:a16="http://schemas.microsoft.com/office/drawing/2014/main" val="20003"/>
                    </a:ext>
                  </a:extLst>
                </a:gridCol>
              </a:tblGrid>
              <a:tr h="370840">
                <a:tc>
                  <a:txBody>
                    <a:bodyPr/>
                    <a:lstStyle/>
                    <a:p>
                      <a:r>
                        <a:rPr lang="en-US" dirty="0"/>
                        <a:t>Level</a:t>
                      </a:r>
                      <a:r>
                        <a:rPr lang="en-US" baseline="0" dirty="0"/>
                        <a:t> of Medical Decision Making</a:t>
                      </a:r>
                      <a:endParaRPr lang="en-US" dirty="0"/>
                    </a:p>
                  </a:txBody>
                  <a:tcPr/>
                </a:tc>
                <a:tc>
                  <a:txBody>
                    <a:bodyPr/>
                    <a:lstStyle/>
                    <a:p>
                      <a:r>
                        <a:rPr lang="en-US" dirty="0"/>
                        <a:t>E&amp;M Code Reimbursement</a:t>
                      </a:r>
                    </a:p>
                  </a:txBody>
                  <a:tcPr/>
                </a:tc>
                <a:tc>
                  <a:txBody>
                    <a:bodyPr/>
                    <a:lstStyle/>
                    <a:p>
                      <a:r>
                        <a:rPr lang="en-US" dirty="0"/>
                        <a:t>TCM Code Reimbursement</a:t>
                      </a:r>
                    </a:p>
                  </a:txBody>
                  <a:tcPr/>
                </a:tc>
                <a:tc>
                  <a:txBody>
                    <a:bodyPr/>
                    <a:lstStyle/>
                    <a:p>
                      <a:pPr algn="ctr"/>
                      <a:r>
                        <a:rPr lang="en-US" dirty="0"/>
                        <a:t>Increase</a:t>
                      </a:r>
                    </a:p>
                  </a:txBody>
                  <a:tcPr/>
                </a:tc>
                <a:extLst>
                  <a:ext uri="{0D108BD9-81ED-4DB2-BD59-A6C34878D82A}">
                    <a16:rowId xmlns:a16="http://schemas.microsoft.com/office/drawing/2014/main" val="10000"/>
                  </a:ext>
                </a:extLst>
              </a:tr>
              <a:tr h="370840">
                <a:tc>
                  <a:txBody>
                    <a:bodyPr/>
                    <a:lstStyle/>
                    <a:p>
                      <a:r>
                        <a:rPr lang="en-US" dirty="0"/>
                        <a:t>Moderate Complexity</a:t>
                      </a:r>
                    </a:p>
                  </a:txBody>
                  <a:tcPr/>
                </a:tc>
                <a:tc>
                  <a:txBody>
                    <a:bodyPr/>
                    <a:lstStyle/>
                    <a:p>
                      <a:pPr algn="ctr"/>
                      <a:r>
                        <a:rPr lang="en-US" dirty="0"/>
                        <a:t>99214</a:t>
                      </a:r>
                    </a:p>
                    <a:p>
                      <a:pPr algn="ctr"/>
                      <a:r>
                        <a:rPr lang="en-US" dirty="0"/>
                        <a:t>$101.12</a:t>
                      </a:r>
                    </a:p>
                  </a:txBody>
                  <a:tcPr/>
                </a:tc>
                <a:tc>
                  <a:txBody>
                    <a:bodyPr/>
                    <a:lstStyle/>
                    <a:p>
                      <a:pPr algn="ctr"/>
                      <a:r>
                        <a:rPr lang="en-US" dirty="0"/>
                        <a:t>99495</a:t>
                      </a:r>
                    </a:p>
                    <a:p>
                      <a:pPr algn="ctr"/>
                      <a:r>
                        <a:rPr lang="en-US" dirty="0"/>
                        <a:t>$154.53</a:t>
                      </a:r>
                    </a:p>
                    <a:p>
                      <a:pPr algn="ctr"/>
                      <a:endParaRPr lang="en-US" dirty="0"/>
                    </a:p>
                  </a:txBody>
                  <a:tcPr/>
                </a:tc>
                <a:tc>
                  <a:txBody>
                    <a:bodyPr/>
                    <a:lstStyle/>
                    <a:p>
                      <a:pPr algn="ctr"/>
                      <a:r>
                        <a:rPr lang="en-US" dirty="0"/>
                        <a:t>$53.41</a:t>
                      </a:r>
                    </a:p>
                  </a:txBody>
                  <a:tcPr/>
                </a:tc>
                <a:extLst>
                  <a:ext uri="{0D108BD9-81ED-4DB2-BD59-A6C34878D82A}">
                    <a16:rowId xmlns:a16="http://schemas.microsoft.com/office/drawing/2014/main" val="10001"/>
                  </a:ext>
                </a:extLst>
              </a:tr>
              <a:tr h="370840">
                <a:tc>
                  <a:txBody>
                    <a:bodyPr/>
                    <a:lstStyle/>
                    <a:p>
                      <a:r>
                        <a:rPr lang="en-US" dirty="0"/>
                        <a:t>High Complexity</a:t>
                      </a:r>
                    </a:p>
                  </a:txBody>
                  <a:tcPr/>
                </a:tc>
                <a:tc>
                  <a:txBody>
                    <a:bodyPr/>
                    <a:lstStyle/>
                    <a:p>
                      <a:pPr algn="ctr"/>
                      <a:r>
                        <a:rPr lang="en-US" dirty="0"/>
                        <a:t>99215</a:t>
                      </a:r>
                    </a:p>
                    <a:p>
                      <a:pPr algn="ctr"/>
                      <a:r>
                        <a:rPr lang="en-US" dirty="0"/>
                        <a:t>$135.63</a:t>
                      </a:r>
                    </a:p>
                  </a:txBody>
                  <a:tcPr/>
                </a:tc>
                <a:tc>
                  <a:txBody>
                    <a:bodyPr/>
                    <a:lstStyle/>
                    <a:p>
                      <a:pPr algn="ctr"/>
                      <a:r>
                        <a:rPr lang="en-US" dirty="0"/>
                        <a:t>99496</a:t>
                      </a:r>
                    </a:p>
                    <a:p>
                      <a:pPr algn="ctr"/>
                      <a:r>
                        <a:rPr lang="en-US" dirty="0"/>
                        <a:t>$218.27</a:t>
                      </a:r>
                    </a:p>
                    <a:p>
                      <a:pPr algn="ctr"/>
                      <a:endParaRPr lang="en-US" dirty="0"/>
                    </a:p>
                  </a:txBody>
                  <a:tcPr/>
                </a:tc>
                <a:tc>
                  <a:txBody>
                    <a:bodyPr/>
                    <a:lstStyle/>
                    <a:p>
                      <a:pPr algn="ctr"/>
                      <a:r>
                        <a:rPr lang="en-US" dirty="0"/>
                        <a:t>$82.64</a:t>
                      </a:r>
                    </a:p>
                  </a:txBody>
                  <a:tcPr/>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D57F1E4F-1CFF-5643-939E-217C01CDF565}" type="slidenum">
              <a:rPr lang="en-US" smtClean="0"/>
              <a:pPr/>
              <a:t>47</a:t>
            </a:fld>
            <a:endParaRPr lang="en-US" dirty="0"/>
          </a:p>
        </p:txBody>
      </p:sp>
    </p:spTree>
    <p:extLst>
      <p:ext uri="{BB962C8B-B14F-4D97-AF65-F5344CB8AC3E}">
        <p14:creationId xmlns:p14="http://schemas.microsoft.com/office/powerpoint/2010/main" val="165170007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Implement A Sustainable Solution?</a:t>
            </a:r>
          </a:p>
        </p:txBody>
      </p:sp>
      <p:sp>
        <p:nvSpPr>
          <p:cNvPr id="3" name="Content Placeholder 2"/>
          <p:cNvSpPr>
            <a:spLocks noGrp="1"/>
          </p:cNvSpPr>
          <p:nvPr>
            <p:ph idx="1"/>
          </p:nvPr>
        </p:nvSpPr>
        <p:spPr/>
        <p:txBody>
          <a:bodyPr/>
          <a:lstStyle/>
          <a:p>
            <a:r>
              <a:rPr lang="en-US" dirty="0"/>
              <a:t>The benefit of increase reimbursement is obvious, but how do you implement a solution which is sustainable and can be time and time again with out placing an additional burden on an already stretched provider?</a:t>
            </a:r>
          </a:p>
          <a:p>
            <a:r>
              <a:rPr lang="en-US" dirty="0"/>
              <a:t>The answer…the power of electronics.</a:t>
            </a:r>
          </a:p>
        </p:txBody>
      </p:sp>
      <p:sp>
        <p:nvSpPr>
          <p:cNvPr id="4" name="Slide Number Placeholder 3"/>
          <p:cNvSpPr>
            <a:spLocks noGrp="1"/>
          </p:cNvSpPr>
          <p:nvPr>
            <p:ph type="sldNum" sz="quarter" idx="12"/>
          </p:nvPr>
        </p:nvSpPr>
        <p:spPr/>
        <p:txBody>
          <a:bodyPr/>
          <a:lstStyle/>
          <a:p>
            <a:fld id="{D57F1E4F-1CFF-5643-939E-217C01CDF565}" type="slidenum">
              <a:rPr lang="en-US" smtClean="0"/>
              <a:pPr/>
              <a:t>48</a:t>
            </a:fld>
            <a:endParaRPr lang="en-US" dirty="0"/>
          </a:p>
        </p:txBody>
      </p:sp>
    </p:spTree>
    <p:extLst>
      <p:ext uri="{BB962C8B-B14F-4D97-AF65-F5344CB8AC3E}">
        <p14:creationId xmlns:p14="http://schemas.microsoft.com/office/powerpoint/2010/main" val="46597105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Make It Easier To Do It Right Than Not At All</a:t>
            </a:r>
          </a:p>
        </p:txBody>
      </p:sp>
      <p:sp>
        <p:nvSpPr>
          <p:cNvPr id="3" name="Content Placeholder 2"/>
          <p:cNvSpPr>
            <a:spLocks noGrp="1"/>
          </p:cNvSpPr>
          <p:nvPr>
            <p:ph idx="1"/>
          </p:nvPr>
        </p:nvSpPr>
        <p:spPr/>
        <p:txBody>
          <a:bodyPr>
            <a:normAutofit fontScale="92500"/>
          </a:bodyPr>
          <a:lstStyle/>
          <a:p>
            <a:r>
              <a:rPr lang="en-US" dirty="0"/>
              <a:t>Because SETMA uses the same EHR in both inpatient and outpatient settings, all of the information needed to determine a patient’s eligibility for the TCM codes is automatically aggregated and calculated in the background.</a:t>
            </a:r>
          </a:p>
          <a:p>
            <a:endParaRPr lang="en-US" dirty="0"/>
          </a:p>
          <a:p>
            <a:r>
              <a:rPr lang="en-US" dirty="0"/>
              <a:t>All a provider has to do is begin an office visit and if the patient is eligible, they will be alerted on our main AAA_Home template in the EHR.</a:t>
            </a:r>
          </a:p>
        </p:txBody>
      </p:sp>
      <p:sp>
        <p:nvSpPr>
          <p:cNvPr id="4" name="Slide Number Placeholder 3"/>
          <p:cNvSpPr>
            <a:spLocks noGrp="1"/>
          </p:cNvSpPr>
          <p:nvPr>
            <p:ph type="sldNum" sz="quarter" idx="12"/>
          </p:nvPr>
        </p:nvSpPr>
        <p:spPr/>
        <p:txBody>
          <a:bodyPr/>
          <a:lstStyle/>
          <a:p>
            <a:fld id="{D57F1E4F-1CFF-5643-939E-217C01CDF565}" type="slidenum">
              <a:rPr lang="en-US" smtClean="0"/>
              <a:pPr/>
              <a:t>49</a:t>
            </a:fld>
            <a:endParaRPr lang="en-US" dirty="0"/>
          </a:p>
        </p:txBody>
      </p:sp>
    </p:spTree>
    <p:extLst>
      <p:ext uri="{BB962C8B-B14F-4D97-AF65-F5344CB8AC3E}">
        <p14:creationId xmlns:p14="http://schemas.microsoft.com/office/powerpoint/2010/main" val="125700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 Transitions &amp;</a:t>
            </a:r>
            <a:br>
              <a:rPr lang="en-US" dirty="0"/>
            </a:br>
            <a:r>
              <a:rPr lang="en-US" dirty="0"/>
              <a:t>Hospital Readmission</a:t>
            </a:r>
          </a:p>
        </p:txBody>
      </p:sp>
      <p:sp>
        <p:nvSpPr>
          <p:cNvPr id="3" name="Content Placeholder 2"/>
          <p:cNvSpPr>
            <a:spLocks noGrp="1"/>
          </p:cNvSpPr>
          <p:nvPr>
            <p:ph idx="1"/>
          </p:nvPr>
        </p:nvSpPr>
        <p:spPr/>
        <p:txBody>
          <a:bodyPr/>
          <a:lstStyle/>
          <a:p>
            <a:pPr marL="457200" indent="-457200">
              <a:buFont typeface="+mj-lt"/>
              <a:buAutoNum type="arabicPeriod" startAt="2"/>
            </a:pPr>
            <a:r>
              <a:rPr lang="en-US" dirty="0"/>
              <a:t>In 2000, realizing that excellent care in the 21st Century was going to be team-based, SETMA formed a hospital service team, which provides 24-hour-a-day, seven-day a week, in-house coverage for all of our patients.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402692934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SETMA’s Follow-Up Calls</a:t>
            </a:r>
          </a:p>
        </p:txBody>
      </p:sp>
      <p:sp>
        <p:nvSpPr>
          <p:cNvPr id="3" name="Content Placeholder 2"/>
          <p:cNvSpPr>
            <a:spLocks noGrp="1"/>
          </p:cNvSpPr>
          <p:nvPr>
            <p:ph idx="1"/>
          </p:nvPr>
        </p:nvSpPr>
        <p:spPr/>
        <p:txBody>
          <a:bodyPr/>
          <a:lstStyle/>
          <a:p>
            <a:r>
              <a:rPr lang="en-US" dirty="0"/>
              <a:t>Every patient that SETMA discharges from the hospital is scheduled to receive a call from our Care Coordination Department.</a:t>
            </a:r>
          </a:p>
          <a:p>
            <a:r>
              <a:rPr lang="en-US" dirty="0"/>
              <a:t>SETMA has been calling all patients discharged from the hospital since 2009.</a:t>
            </a:r>
          </a:p>
          <a:p>
            <a:r>
              <a:rPr lang="en-US" b="1" dirty="0"/>
              <a:t>We did not have to implement anything new in order to fulfill the follow-up contact requirement of the new TCM codes.</a:t>
            </a:r>
          </a:p>
        </p:txBody>
      </p:sp>
      <p:sp>
        <p:nvSpPr>
          <p:cNvPr id="4" name="Slide Number Placeholder 3"/>
          <p:cNvSpPr>
            <a:spLocks noGrp="1"/>
          </p:cNvSpPr>
          <p:nvPr>
            <p:ph type="sldNum" sz="quarter" idx="12"/>
          </p:nvPr>
        </p:nvSpPr>
        <p:spPr/>
        <p:txBody>
          <a:bodyPr/>
          <a:lstStyle/>
          <a:p>
            <a:fld id="{D57F1E4F-1CFF-5643-939E-217C01CDF565}" type="slidenum">
              <a:rPr lang="en-US" smtClean="0"/>
              <a:pPr/>
              <a:t>50</a:t>
            </a:fld>
            <a:endParaRPr lang="en-US" dirty="0"/>
          </a:p>
        </p:txBody>
      </p:sp>
    </p:spTree>
    <p:extLst>
      <p:ext uri="{BB962C8B-B14F-4D97-AF65-F5344CB8AC3E}">
        <p14:creationId xmlns:p14="http://schemas.microsoft.com/office/powerpoint/2010/main" val="55606039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a:stretch>
            <a:fillRect/>
          </a:stretch>
        </p:blipFill>
        <p:spPr>
          <a:xfrm>
            <a:off x="1919288" y="307975"/>
            <a:ext cx="7224712" cy="5986463"/>
          </a:xfrm>
          <a:prstGeom prst="rect">
            <a:avLst/>
          </a:prstGeom>
        </p:spPr>
      </p:pic>
      <p:sp>
        <p:nvSpPr>
          <p:cNvPr id="5" name="Slide Number Placeholder 4"/>
          <p:cNvSpPr>
            <a:spLocks noGrp="1"/>
          </p:cNvSpPr>
          <p:nvPr>
            <p:ph type="sldNum" sz="quarter" idx="12"/>
          </p:nvPr>
        </p:nvSpPr>
        <p:spPr/>
        <p:txBody>
          <a:bodyPr/>
          <a:lstStyle/>
          <a:p>
            <a:fld id="{D57F1E4F-1CFF-5643-939E-217C01CDF565}" type="slidenum">
              <a:rPr lang="en-US" smtClean="0"/>
              <a:pPr/>
              <a:t>51</a:t>
            </a:fld>
            <a:endParaRPr lang="en-US" dirty="0"/>
          </a:p>
        </p:txBody>
      </p:sp>
    </p:spTree>
    <p:extLst>
      <p:ext uri="{BB962C8B-B14F-4D97-AF65-F5344CB8AC3E}">
        <p14:creationId xmlns:p14="http://schemas.microsoft.com/office/powerpoint/2010/main" val="206184224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Make It Easier To Do It Right Than Not At All</a:t>
            </a:r>
          </a:p>
        </p:txBody>
      </p:sp>
      <p:sp>
        <p:nvSpPr>
          <p:cNvPr id="3" name="Content Placeholder 2"/>
          <p:cNvSpPr>
            <a:spLocks noGrp="1"/>
          </p:cNvSpPr>
          <p:nvPr>
            <p:ph idx="1"/>
          </p:nvPr>
        </p:nvSpPr>
        <p:spPr/>
        <p:txBody>
          <a:bodyPr/>
          <a:lstStyle/>
          <a:p>
            <a:r>
              <a:rPr lang="en-US" dirty="0"/>
              <a:t>At the conclusion of the visit, when the provider accesses the billing template, they will again be reminded to bill the TCM code is eligible.</a:t>
            </a:r>
          </a:p>
          <a:p>
            <a:endParaRPr lang="en-US" dirty="0"/>
          </a:p>
          <a:p>
            <a:r>
              <a:rPr lang="en-US" dirty="0"/>
              <a:t>Again, this requires no extra work on the provider as all of the information has already been aggregated in the background.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52</a:t>
            </a:fld>
            <a:endParaRPr lang="en-US" dirty="0"/>
          </a:p>
        </p:txBody>
      </p:sp>
    </p:spTree>
    <p:extLst>
      <p:ext uri="{BB962C8B-B14F-4D97-AF65-F5344CB8AC3E}">
        <p14:creationId xmlns:p14="http://schemas.microsoft.com/office/powerpoint/2010/main" val="5614961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825250" y="254252"/>
            <a:ext cx="6668541" cy="6185049"/>
          </a:xfrm>
          <a:prstGeom prst="rect">
            <a:avLst/>
          </a:prstGeom>
        </p:spPr>
      </p:pic>
      <p:sp>
        <p:nvSpPr>
          <p:cNvPr id="3" name="Slide Number Placeholder 2"/>
          <p:cNvSpPr>
            <a:spLocks noGrp="1"/>
          </p:cNvSpPr>
          <p:nvPr>
            <p:ph type="sldNum" sz="quarter" idx="12"/>
          </p:nvPr>
        </p:nvSpPr>
        <p:spPr/>
        <p:txBody>
          <a:bodyPr/>
          <a:lstStyle/>
          <a:p>
            <a:fld id="{D57F1E4F-1CFF-5643-939E-217C01CDF565}" type="slidenum">
              <a:rPr lang="en-US" smtClean="0"/>
              <a:pPr/>
              <a:t>53</a:t>
            </a:fld>
            <a:endParaRPr lang="en-US" dirty="0"/>
          </a:p>
        </p:txBody>
      </p:sp>
    </p:spTree>
    <p:extLst>
      <p:ext uri="{BB962C8B-B14F-4D97-AF65-F5344CB8AC3E}">
        <p14:creationId xmlns:p14="http://schemas.microsoft.com/office/powerpoint/2010/main" val="243813707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Make It Easier To Do It Right Than Not At All</a:t>
            </a:r>
          </a:p>
        </p:txBody>
      </p:sp>
      <p:sp>
        <p:nvSpPr>
          <p:cNvPr id="3" name="Content Placeholder 2"/>
          <p:cNvSpPr>
            <a:spLocks noGrp="1"/>
          </p:cNvSpPr>
          <p:nvPr>
            <p:ph idx="1"/>
          </p:nvPr>
        </p:nvSpPr>
        <p:spPr/>
        <p:txBody>
          <a:bodyPr>
            <a:normAutofit fontScale="92500" lnSpcReduction="20000"/>
          </a:bodyPr>
          <a:lstStyle/>
          <a:p>
            <a:r>
              <a:rPr lang="en-US" dirty="0"/>
              <a:t>When the “Care Transition” label is shown in red, the provider clicks the Eligibility button to confirm that all of the criteria have been met to bill a TCM code in place of a traditional E&amp;M code.</a:t>
            </a:r>
          </a:p>
          <a:p>
            <a:r>
              <a:rPr lang="en-US" dirty="0"/>
              <a:t>The only thing that the provider must do is select the Level of Medical Decision Making that they feel they performed during the office encounter.</a:t>
            </a:r>
          </a:p>
          <a:p>
            <a:pPr lvl="1"/>
            <a:r>
              <a:rPr lang="en-US" dirty="0"/>
              <a:t>99124 (Moderate Complexity or higher) Level of Medical Decision Making required for TCM code 99495</a:t>
            </a:r>
          </a:p>
          <a:p>
            <a:pPr lvl="1"/>
            <a:r>
              <a:rPr lang="en-US" dirty="0"/>
              <a:t>99125 (High Complexity) Level of Medical Decision Making required for TCM code 99496</a:t>
            </a:r>
          </a:p>
        </p:txBody>
      </p:sp>
      <p:sp>
        <p:nvSpPr>
          <p:cNvPr id="4" name="Slide Number Placeholder 3"/>
          <p:cNvSpPr>
            <a:spLocks noGrp="1"/>
          </p:cNvSpPr>
          <p:nvPr>
            <p:ph type="sldNum" sz="quarter" idx="12"/>
          </p:nvPr>
        </p:nvSpPr>
        <p:spPr/>
        <p:txBody>
          <a:bodyPr/>
          <a:lstStyle/>
          <a:p>
            <a:fld id="{D57F1E4F-1CFF-5643-939E-217C01CDF565}" type="slidenum">
              <a:rPr lang="en-US" smtClean="0"/>
              <a:pPr/>
              <a:t>54</a:t>
            </a:fld>
            <a:endParaRPr lang="en-US" dirty="0"/>
          </a:p>
        </p:txBody>
      </p:sp>
    </p:spTree>
    <p:extLst>
      <p:ext uri="{BB962C8B-B14F-4D97-AF65-F5344CB8AC3E}">
        <p14:creationId xmlns:p14="http://schemas.microsoft.com/office/powerpoint/2010/main" val="214122689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071421" y="313293"/>
            <a:ext cx="6366590" cy="5915516"/>
          </a:xfrm>
          <a:prstGeom prst="rect">
            <a:avLst/>
          </a:prstGeom>
        </p:spPr>
      </p:pic>
      <p:sp>
        <p:nvSpPr>
          <p:cNvPr id="4" name="Slide Number Placeholder 3"/>
          <p:cNvSpPr>
            <a:spLocks noGrp="1"/>
          </p:cNvSpPr>
          <p:nvPr>
            <p:ph type="sldNum" sz="quarter" idx="12"/>
          </p:nvPr>
        </p:nvSpPr>
        <p:spPr/>
        <p:txBody>
          <a:bodyPr/>
          <a:lstStyle/>
          <a:p>
            <a:fld id="{D57F1E4F-1CFF-5643-939E-217C01CDF565}" type="slidenum">
              <a:rPr lang="en-US" smtClean="0"/>
              <a:pPr/>
              <a:t>55</a:t>
            </a:fld>
            <a:endParaRPr lang="en-US" dirty="0"/>
          </a:p>
        </p:txBody>
      </p:sp>
    </p:spTree>
    <p:extLst>
      <p:ext uri="{BB962C8B-B14F-4D97-AF65-F5344CB8AC3E}">
        <p14:creationId xmlns:p14="http://schemas.microsoft.com/office/powerpoint/2010/main" val="333404344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Make It Easier To Do It Right Than Not At All</a:t>
            </a:r>
          </a:p>
        </p:txBody>
      </p:sp>
      <p:sp>
        <p:nvSpPr>
          <p:cNvPr id="3" name="Content Placeholder 2"/>
          <p:cNvSpPr>
            <a:spLocks noGrp="1"/>
          </p:cNvSpPr>
          <p:nvPr>
            <p:ph idx="1"/>
          </p:nvPr>
        </p:nvSpPr>
        <p:spPr/>
        <p:txBody>
          <a:bodyPr>
            <a:normAutofit/>
          </a:bodyPr>
          <a:lstStyle/>
          <a:p>
            <a:r>
              <a:rPr lang="en-US" dirty="0"/>
              <a:t>The provider simply clicks “Calculate Code Eligibility” and the EHR confirms if all criteria to bill a TCM code have been met.</a:t>
            </a:r>
          </a:p>
          <a:p>
            <a:r>
              <a:rPr lang="en-US" dirty="0"/>
              <a:t>If so, the highest eligible TCM code is automatically selected, the provider closes the screen and clicks Submit.</a:t>
            </a:r>
          </a:p>
          <a:p>
            <a:r>
              <a:rPr lang="en-US" dirty="0"/>
              <a:t>The work is done!</a:t>
            </a:r>
          </a:p>
        </p:txBody>
      </p:sp>
      <p:sp>
        <p:nvSpPr>
          <p:cNvPr id="4" name="Slide Number Placeholder 3"/>
          <p:cNvSpPr>
            <a:spLocks noGrp="1"/>
          </p:cNvSpPr>
          <p:nvPr>
            <p:ph type="sldNum" sz="quarter" idx="12"/>
          </p:nvPr>
        </p:nvSpPr>
        <p:spPr/>
        <p:txBody>
          <a:bodyPr/>
          <a:lstStyle/>
          <a:p>
            <a:fld id="{D57F1E4F-1CFF-5643-939E-217C01CDF565}" type="slidenum">
              <a:rPr lang="en-US" smtClean="0"/>
              <a:pPr/>
              <a:t>56</a:t>
            </a:fld>
            <a:endParaRPr lang="en-US" dirty="0"/>
          </a:p>
        </p:txBody>
      </p:sp>
    </p:spTree>
    <p:extLst>
      <p:ext uri="{BB962C8B-B14F-4D97-AF65-F5344CB8AC3E}">
        <p14:creationId xmlns:p14="http://schemas.microsoft.com/office/powerpoint/2010/main" val="1546401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 Transitions &amp;</a:t>
            </a:r>
            <a:br>
              <a:rPr lang="en-US" dirty="0"/>
            </a:br>
            <a:r>
              <a:rPr lang="en-US" dirty="0"/>
              <a:t>Hospital Readmission</a:t>
            </a:r>
          </a:p>
        </p:txBody>
      </p:sp>
      <p:sp>
        <p:nvSpPr>
          <p:cNvPr id="3" name="Content Placeholder 2"/>
          <p:cNvSpPr>
            <a:spLocks noGrp="1"/>
          </p:cNvSpPr>
          <p:nvPr>
            <p:ph idx="1"/>
          </p:nvPr>
        </p:nvSpPr>
        <p:spPr/>
        <p:txBody>
          <a:bodyPr>
            <a:normAutofit/>
          </a:bodyPr>
          <a:lstStyle/>
          <a:p>
            <a:pPr marL="457200" indent="-457200">
              <a:buFont typeface="+mj-lt"/>
              <a:buAutoNum type="arabicPeriod" startAt="3"/>
            </a:pPr>
            <a:r>
              <a:rPr lang="en-US" dirty="0"/>
              <a:t>In 2001, SETMA began using the EHR to produce hospital discharge summaries which further advanced continuity-of-patient-care and established the groundwork both for care transitions and for effectively addressing preventable readmissions.</a:t>
            </a:r>
          </a:p>
          <a:p>
            <a:pPr marL="0" indent="0">
              <a:buNone/>
            </a:pPr>
            <a:r>
              <a:rPr lang="en-US" dirty="0"/>
              <a:t>	At this point, medication reconciliation could take place 	in the:  clinic, hospital, nursing home, home health and 	emergency department.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1472004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 Transitions &amp;</a:t>
            </a:r>
            <a:br>
              <a:rPr lang="en-US" dirty="0"/>
            </a:br>
            <a:r>
              <a:rPr lang="en-US" dirty="0"/>
              <a:t>Hospital Readmission</a:t>
            </a:r>
          </a:p>
        </p:txBody>
      </p:sp>
      <p:sp>
        <p:nvSpPr>
          <p:cNvPr id="3" name="Content Placeholder 2"/>
          <p:cNvSpPr>
            <a:spLocks noGrp="1"/>
          </p:cNvSpPr>
          <p:nvPr>
            <p:ph idx="1"/>
          </p:nvPr>
        </p:nvSpPr>
        <p:spPr/>
        <p:txBody>
          <a:bodyPr/>
          <a:lstStyle/>
          <a:p>
            <a:pPr marL="457200" indent="-457200">
              <a:buFont typeface="+mj-lt"/>
              <a:buAutoNum type="arabicPeriod" startAt="4"/>
            </a:pPr>
            <a:r>
              <a:rPr lang="en-US" dirty="0"/>
              <a:t>In 2003, SETMA designed hospital-admission-order sets, based on national standards of care, which created a consistency of treatment plans and eliminated delay in the initiation of excellent care.</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3627059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 Transitions &amp;</a:t>
            </a:r>
            <a:br>
              <a:rPr lang="en-US" dirty="0"/>
            </a:br>
            <a:r>
              <a:rPr lang="en-US" dirty="0"/>
              <a:t>Hospital Readmission</a:t>
            </a:r>
          </a:p>
        </p:txBody>
      </p:sp>
      <p:sp>
        <p:nvSpPr>
          <p:cNvPr id="3" name="Content Placeholder 2"/>
          <p:cNvSpPr>
            <a:spLocks noGrp="1"/>
          </p:cNvSpPr>
          <p:nvPr>
            <p:ph idx="1"/>
          </p:nvPr>
        </p:nvSpPr>
        <p:spPr/>
        <p:txBody>
          <a:bodyPr>
            <a:normAutofit/>
          </a:bodyPr>
          <a:lstStyle/>
          <a:p>
            <a:endParaRPr lang="en-US" dirty="0"/>
          </a:p>
          <a:p>
            <a:pPr marL="457200" indent="-457200">
              <a:buFont typeface="+mj-lt"/>
              <a:buAutoNum type="arabicPeriod" startAt="5"/>
            </a:pPr>
            <a:r>
              <a:rPr lang="en-US" dirty="0"/>
              <a:t>Also, in 2003, SETMA began using the EHR in all thirty-two nursing homes we staff.  Because our patients’ care is managed in the same electronic data base, whether in the ambulatory setting, hospice, home health, physical therapy, hospital, emergency department, or nursing home, there is a continuity-of-care which is data and information driven.   </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2806328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2"/>
            <a:ext cx="7704667" cy="1419100"/>
          </a:xfrm>
        </p:spPr>
        <p:txBody>
          <a:bodyPr/>
          <a:lstStyle/>
          <a:p>
            <a:r>
              <a:rPr lang="en-US" dirty="0"/>
              <a:t>Care Transitions &amp;</a:t>
            </a:r>
            <a:br>
              <a:rPr lang="en-US" dirty="0"/>
            </a:br>
            <a:r>
              <a:rPr lang="en-US" dirty="0"/>
              <a:t>Hospital Readmission</a:t>
            </a:r>
          </a:p>
        </p:txBody>
      </p:sp>
      <p:sp>
        <p:nvSpPr>
          <p:cNvPr id="3" name="Content Placeholder 2"/>
          <p:cNvSpPr>
            <a:spLocks noGrp="1"/>
          </p:cNvSpPr>
          <p:nvPr>
            <p:ph idx="1"/>
          </p:nvPr>
        </p:nvSpPr>
        <p:spPr>
          <a:xfrm>
            <a:off x="970258" y="2042557"/>
            <a:ext cx="7704667" cy="4239490"/>
          </a:xfrm>
        </p:spPr>
        <p:txBody>
          <a:bodyPr>
            <a:normAutofit fontScale="92500" lnSpcReduction="20000"/>
          </a:bodyPr>
          <a:lstStyle/>
          <a:p>
            <a:pPr marL="457200" indent="-457200">
              <a:buFont typeface="+mj-lt"/>
              <a:buAutoNum type="arabicPeriod" startAt="6"/>
            </a:pPr>
            <a:r>
              <a:rPr lang="en-US" dirty="0"/>
              <a:t>In 2004, SETMA designed an electronic, </a:t>
            </a:r>
            <a:r>
              <a:rPr lang="en-US" b="1" dirty="0"/>
              <a:t>Inpatient Medical Record Census</a:t>
            </a:r>
            <a:r>
              <a:rPr lang="en-US" dirty="0"/>
              <a:t> (IMRC); deployed on SETMA’s intranet and HIPPA compliant, the IMRC allows searchable-data recording of:</a:t>
            </a:r>
          </a:p>
          <a:p>
            <a:pPr marL="914400" lvl="1" indent="-457200">
              <a:buFont typeface="+mj-lt"/>
              <a:buAutoNum type="alphaLcParenR"/>
            </a:pPr>
            <a:r>
              <a:rPr lang="en-US" dirty="0"/>
              <a:t>date of admission to the hospital</a:t>
            </a:r>
          </a:p>
          <a:p>
            <a:pPr marL="914400" lvl="1" indent="-457200">
              <a:buFont typeface="+mj-lt"/>
              <a:buAutoNum type="alphaLcParenR"/>
            </a:pPr>
            <a:r>
              <a:rPr lang="en-US" dirty="0"/>
              <a:t>place of admission</a:t>
            </a:r>
          </a:p>
          <a:p>
            <a:pPr marL="914400" lvl="1" indent="-457200">
              <a:buFont typeface="+mj-lt"/>
              <a:buAutoNum type="alphaLcParenR"/>
            </a:pPr>
            <a:r>
              <a:rPr lang="en-US" dirty="0"/>
              <a:t>date and time of completion of the History and Physical</a:t>
            </a:r>
          </a:p>
          <a:p>
            <a:pPr marL="914400" lvl="1" indent="-457200">
              <a:buFont typeface="+mj-lt"/>
              <a:buAutoNum type="alphaLcParenR"/>
            </a:pPr>
            <a:r>
              <a:rPr lang="en-US" dirty="0"/>
              <a:t>date of discharge</a:t>
            </a:r>
          </a:p>
          <a:p>
            <a:pPr marL="914400" lvl="1" indent="-457200">
              <a:buFont typeface="+mj-lt"/>
              <a:buAutoNum type="alphaLcParenR"/>
            </a:pPr>
            <a:r>
              <a:rPr lang="en-US" dirty="0"/>
              <a:t>date and time of completion of the Hospital Care summary and post-hospital plan of care and treatment plan.</a:t>
            </a:r>
          </a:p>
          <a:p>
            <a:pPr marL="914400" lvl="1" indent="-457200">
              <a:buFont typeface="+mj-lt"/>
              <a:buAutoNum type="alphaLcParenR"/>
            </a:pPr>
            <a:r>
              <a:rPr lang="en-US" dirty="0"/>
              <a:t>Posting of questions from business office which need research by hospital care team.</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41760174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TC103457496[[fn=Parallax]]</Template>
  <TotalTime>227</TotalTime>
  <Words>3551</Words>
  <Application>Microsoft Office PowerPoint</Application>
  <PresentationFormat>On-screen Show (4:3)</PresentationFormat>
  <Paragraphs>262</Paragraphs>
  <Slides>56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56</vt:i4>
      </vt:variant>
    </vt:vector>
  </HeadingPairs>
  <TitlesOfParts>
    <vt:vector size="60" baseType="lpstr">
      <vt:lpstr>Arial</vt:lpstr>
      <vt:lpstr>Calibri</vt:lpstr>
      <vt:lpstr>Corbel</vt:lpstr>
      <vt:lpstr>Parallax</vt:lpstr>
      <vt:lpstr>IHI's 15th Annual International Summit on Improving Patient Care in the Office Practice and the Community  Mini Course on Transitions of Care </vt:lpstr>
      <vt:lpstr>Care Transitions</vt:lpstr>
      <vt:lpstr>Care Transitions &amp; Hospital Readmission</vt:lpstr>
      <vt:lpstr>Care Transitions &amp; Hospital Readmission</vt:lpstr>
      <vt:lpstr>Care Transitions &amp; Hospital Readmission</vt:lpstr>
      <vt:lpstr>Care Transitions &amp; Hospital Readmission</vt:lpstr>
      <vt:lpstr>Care Transitions &amp; Hospital Readmission</vt:lpstr>
      <vt:lpstr>Care Transitions &amp; Hospital Readmission</vt:lpstr>
      <vt:lpstr>Care Transitions &amp; Hospital Readmission</vt:lpstr>
      <vt:lpstr>Care Transitions &amp; Hospital Readmission</vt:lpstr>
      <vt:lpstr>Care Transitions &amp; Hospital Readmission</vt:lpstr>
      <vt:lpstr>Care Transitions &amp; Hospital Readmission</vt:lpstr>
      <vt:lpstr>Care Transitions &amp; Hospital Readmission</vt:lpstr>
      <vt:lpstr>Care Transitions &amp; Hospital Readmission</vt:lpstr>
      <vt:lpstr>Care Transitions &amp; Hospital Readmission</vt:lpstr>
      <vt:lpstr>Care Transitions &amp; Hospital Readmission</vt:lpstr>
      <vt:lpstr>Care Transitions &amp; Hospital Readmission</vt:lpstr>
      <vt:lpstr>Care Transitions &amp; Hospital Readmission</vt:lpstr>
      <vt:lpstr>Hospital Care Summary</vt:lpstr>
      <vt:lpstr>PowerPoint Presentation</vt:lpstr>
      <vt:lpstr>Care Transition Audit</vt:lpstr>
      <vt:lpstr>PowerPoint Presentation</vt:lpstr>
      <vt:lpstr>Care Transition Audit</vt:lpstr>
      <vt:lpstr>Care Transition Audit</vt:lpstr>
      <vt:lpstr>PowerPoint Presentation</vt:lpstr>
      <vt:lpstr>PowerPoint Presentation</vt:lpstr>
      <vt:lpstr>Hospital Care Summary</vt:lpstr>
      <vt:lpstr>The Baton</vt:lpstr>
      <vt:lpstr>The Baton</vt:lpstr>
      <vt:lpstr>The Baton</vt:lpstr>
      <vt:lpstr>The Baton</vt:lpstr>
      <vt:lpstr>The Baton</vt:lpstr>
      <vt:lpstr>Hospital Follow-Up Call</vt:lpstr>
      <vt:lpstr>PowerPoint Presentation</vt:lpstr>
      <vt:lpstr>Hospital Follow-Up Call</vt:lpstr>
      <vt:lpstr>Hospital Follow-Up Call</vt:lpstr>
      <vt:lpstr>Coordinated Care</vt:lpstr>
      <vt:lpstr>Follow-Up Visit</vt:lpstr>
      <vt:lpstr>SETMA Foundation</vt:lpstr>
      <vt:lpstr>SETMA Foundation</vt:lpstr>
      <vt:lpstr>SETMA Foundation</vt:lpstr>
      <vt:lpstr>SETMA Foundation</vt:lpstr>
      <vt:lpstr>Implementing Medicare Transitional Care Management Services </vt:lpstr>
      <vt:lpstr>Transitions of Care Management New Codes Announced</vt:lpstr>
      <vt:lpstr>Criteria For New Codes</vt:lpstr>
      <vt:lpstr>Potential for Increased Revenue</vt:lpstr>
      <vt:lpstr>Potential for Increased Revenue</vt:lpstr>
      <vt:lpstr>How To Implement A Sustainable Solution?</vt:lpstr>
      <vt:lpstr>Make It Easier To Do It Right Than Not At All</vt:lpstr>
      <vt:lpstr>SETMA’s Follow-Up Calls</vt:lpstr>
      <vt:lpstr>PowerPoint Presentation</vt:lpstr>
      <vt:lpstr>Make It Easier To Do It Right Than Not At All</vt:lpstr>
      <vt:lpstr>PowerPoint Presentation</vt:lpstr>
      <vt:lpstr>Make It Easier To Do It Right Than Not At All</vt:lpstr>
      <vt:lpstr>PowerPoint Presentation</vt:lpstr>
      <vt:lpstr>Make It Easier To Do It Right Than Not At All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Jonathan A. Owens</dc:creator>
  <cp:lastModifiedBy>Dale R. Fontenot</cp:lastModifiedBy>
  <cp:revision>53</cp:revision>
  <dcterms:created xsi:type="dcterms:W3CDTF">2014-02-28T13:52:01Z</dcterms:created>
  <dcterms:modified xsi:type="dcterms:W3CDTF">2020-08-23T20:36:28Z</dcterms:modified>
</cp:coreProperties>
</file>