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26"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81" d="100"/>
          <a:sy n="81" d="100"/>
        </p:scale>
        <p:origin x="-876"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DC0DDA-9569-4532-B34E-2BF06C8F727C}" type="datetimeFigureOut">
              <a:rPr lang="en-US" smtClean="0"/>
              <a:t>2/18/2014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E3B70B-E329-443D-BEC9-83794F5A4E98}" type="slidenum">
              <a:rPr lang="en-US" smtClean="0"/>
              <a:t>‹#›</a:t>
            </a:fld>
            <a:endParaRPr lang="en-US" dirty="0"/>
          </a:p>
        </p:txBody>
      </p:sp>
    </p:spTree>
    <p:extLst>
      <p:ext uri="{BB962C8B-B14F-4D97-AF65-F5344CB8AC3E}">
        <p14:creationId xmlns:p14="http://schemas.microsoft.com/office/powerpoint/2010/main" val="3784997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E3B70B-E329-443D-BEC9-83794F5A4E98}" type="slidenum">
              <a:rPr lang="en-US" smtClean="0"/>
              <a:t>22</a:t>
            </a:fld>
            <a:endParaRPr lang="en-US" dirty="0"/>
          </a:p>
        </p:txBody>
      </p:sp>
    </p:spTree>
    <p:extLst>
      <p:ext uri="{BB962C8B-B14F-4D97-AF65-F5344CB8AC3E}">
        <p14:creationId xmlns:p14="http://schemas.microsoft.com/office/powerpoint/2010/main" val="750152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endParaRPr lang="en-US" dirty="0"/>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6426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26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5379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90867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10513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60879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6703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endParaRPr lang="en-US" dirty="0"/>
          </a:p>
        </p:txBody>
      </p:sp>
      <p:sp>
        <p:nvSpPr>
          <p:cNvPr id="5" name="Footer Placeholder 4"/>
          <p:cNvSpPr>
            <a:spLocks noGrp="1"/>
          </p:cNvSpPr>
          <p:nvPr>
            <p:ph type="ftr" sz="quarter" idx="11"/>
          </p:nvPr>
        </p:nvSpPr>
        <p:spPr>
          <a:xfrm>
            <a:off x="516133" y="6387910"/>
            <a:ext cx="3859795" cy="228660"/>
          </a:xfrm>
        </p:spPr>
        <p:txBody>
          <a:bodyPr/>
          <a:lstStyle/>
          <a:p>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22595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538546" y="6365498"/>
            <a:ext cx="3859795" cy="228660"/>
          </a:xfrm>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0474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6993E9-CEF0-47B7-AEA6-AFACC79966BA}" type="datetimeFigureOut">
              <a:rPr lang="en-US" smtClean="0"/>
              <a:t>2/18/2014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pic>
        <p:nvPicPr>
          <p:cNvPr id="7" name="Picture 6"/>
          <p:cNvPicPr>
            <a:picLocks noChangeAspect="1"/>
          </p:cNvPicPr>
          <p:nvPr userDrawn="1"/>
        </p:nvPicPr>
        <p:blipFill>
          <a:blip r:embed="rId2"/>
          <a:stretch>
            <a:fillRect/>
          </a:stretch>
        </p:blipFill>
        <p:spPr>
          <a:xfrm>
            <a:off x="7917484" y="5633015"/>
            <a:ext cx="1128779" cy="1128779"/>
          </a:xfrm>
          <a:prstGeom prst="rect">
            <a:avLst/>
          </a:prstGeom>
        </p:spPr>
      </p:pic>
    </p:spTree>
    <p:extLst>
      <p:ext uri="{BB962C8B-B14F-4D97-AF65-F5344CB8AC3E}">
        <p14:creationId xmlns:p14="http://schemas.microsoft.com/office/powerpoint/2010/main" val="1853146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6813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4667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6646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6969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5430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9782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2141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endParaRPr lang="en-US" dirty="0"/>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dirty="0"/>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6802432"/>
      </p:ext>
    </p:extLst>
  </p:cSld>
  <p:clrMap bg1="lt1" tx1="dk1" bg2="lt2" tx2="dk2" accent1="accent1" accent2="accent2" accent3="accent3" accent4="accent4" accent5="accent5" accent6="accent6" hlink="hlink" folHlink="folHlink"/>
  <p:sldLayoutIdLst>
    <p:sldLayoutId id="2147484027" r:id="rId1"/>
    <p:sldLayoutId id="2147484028" r:id="rId2"/>
    <p:sldLayoutId id="2147484029" r:id="rId3"/>
    <p:sldLayoutId id="2147484030" r:id="rId4"/>
    <p:sldLayoutId id="2147484031" r:id="rId5"/>
    <p:sldLayoutId id="2147484032" r:id="rId6"/>
    <p:sldLayoutId id="2147484033" r:id="rId7"/>
    <p:sldLayoutId id="2147484034" r:id="rId8"/>
    <p:sldLayoutId id="2147484035" r:id="rId9"/>
    <p:sldLayoutId id="2147484036" r:id="rId10"/>
    <p:sldLayoutId id="2147484037" r:id="rId11"/>
    <p:sldLayoutId id="2147484038" r:id="rId12"/>
    <p:sldLayoutId id="2147484039" r:id="rId13"/>
    <p:sldLayoutId id="2147484040" r:id="rId14"/>
    <p:sldLayoutId id="2147484041" r:id="rId15"/>
    <p:sldLayoutId id="2147484042" r:id="rId16"/>
    <p:sldLayoutId id="2147484043" r:id="rId17"/>
  </p:sldLayoutIdLst>
  <p:hf hdr="0" ftr="0" dt="0"/>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7190" y="1491911"/>
            <a:ext cx="7517163" cy="2582821"/>
          </a:xfrm>
        </p:spPr>
        <p:txBody>
          <a:bodyPr/>
          <a:lstStyle/>
          <a:p>
            <a:pPr algn="ctr"/>
            <a:r>
              <a:rPr lang="en-US" sz="2400" dirty="0"/>
              <a:t>Patient Engagement &amp; </a:t>
            </a:r>
            <a:r>
              <a:rPr lang="en-US" sz="2400" dirty="0" smtClean="0"/>
              <a:t>Primary </a:t>
            </a:r>
            <a:r>
              <a:rPr lang="en-US" sz="2400" dirty="0"/>
              <a:t>Care </a:t>
            </a:r>
            <a:r>
              <a:rPr lang="en-US" sz="2400" dirty="0" smtClean="0"/>
              <a:t>Physician</a:t>
            </a:r>
            <a:r>
              <a:rPr lang="en-US" sz="2400" dirty="0"/>
              <a:t>:  </a:t>
            </a:r>
            <a:br>
              <a:rPr lang="en-US" sz="2400" dirty="0"/>
            </a:br>
            <a:r>
              <a:rPr lang="en-US" sz="2400" dirty="0"/>
              <a:t>The Quest for the Holy Grail</a:t>
            </a:r>
            <a:br>
              <a:rPr lang="en-US" sz="2400" dirty="0"/>
            </a:br>
            <a:r>
              <a:rPr lang="en-US" sz="2400" dirty="0"/>
              <a:t>A Patient-Centered Strategy for Engaging </a:t>
            </a:r>
            <a:r>
              <a:rPr lang="en-US" sz="2400" dirty="0" smtClean="0"/>
              <a:t>Patients</a:t>
            </a:r>
            <a:br>
              <a:rPr lang="en-US" sz="2400" dirty="0" smtClean="0"/>
            </a:br>
            <a:r>
              <a:rPr lang="en-US" sz="2400" dirty="0"/>
              <a:t/>
            </a:r>
            <a:br>
              <a:rPr lang="en-US" sz="2400" dirty="0"/>
            </a:br>
            <a:r>
              <a:rPr lang="en-US" sz="1800" dirty="0"/>
              <a:t>Stephen Wilkins, MPH</a:t>
            </a:r>
            <a:br>
              <a:rPr lang="en-US" sz="1800" dirty="0"/>
            </a:br>
            <a:r>
              <a:rPr lang="en-US" sz="1800" dirty="0"/>
              <a:t>President and </a:t>
            </a:r>
            <a:r>
              <a:rPr lang="en-US" sz="1800" dirty="0" smtClean="0"/>
              <a:t>Founder, Smart </a:t>
            </a:r>
            <a:r>
              <a:rPr lang="en-US" sz="1800" dirty="0"/>
              <a:t>Health Messaging </a:t>
            </a:r>
          </a:p>
        </p:txBody>
      </p:sp>
      <p:sp>
        <p:nvSpPr>
          <p:cNvPr id="3" name="Subtitle 2"/>
          <p:cNvSpPr>
            <a:spLocks noGrp="1"/>
          </p:cNvSpPr>
          <p:nvPr>
            <p:ph type="subTitle" idx="1"/>
          </p:nvPr>
        </p:nvSpPr>
        <p:spPr/>
        <p:txBody>
          <a:bodyPr>
            <a:normAutofit fontScale="92500" lnSpcReduction="20000"/>
          </a:bodyPr>
          <a:lstStyle/>
          <a:p>
            <a:endParaRPr lang="en-US" dirty="0" smtClean="0"/>
          </a:p>
          <a:p>
            <a:r>
              <a:rPr lang="en-US" dirty="0" smtClean="0"/>
              <a:t>SETMA </a:t>
            </a:r>
            <a:r>
              <a:rPr lang="en-US" dirty="0"/>
              <a:t>Provider Training</a:t>
            </a:r>
            <a:br>
              <a:rPr lang="en-US" dirty="0"/>
            </a:br>
            <a:r>
              <a:rPr lang="en-US" dirty="0"/>
              <a:t>February 18, 2014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899904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Obstacle Number One</a:t>
            </a:r>
            <a:br>
              <a:rPr lang="en-US" sz="2800" dirty="0"/>
            </a:br>
            <a:r>
              <a:rPr lang="en-US" sz="2800" dirty="0"/>
              <a:t>Physicians and Patients Don’t Share the Same Perspective</a:t>
            </a:r>
          </a:p>
        </p:txBody>
      </p:sp>
      <p:sp>
        <p:nvSpPr>
          <p:cNvPr id="3" name="Content Placeholder 2"/>
          <p:cNvSpPr>
            <a:spLocks noGrp="1"/>
          </p:cNvSpPr>
          <p:nvPr>
            <p:ph idx="1"/>
          </p:nvPr>
        </p:nvSpPr>
        <p:spPr/>
        <p:txBody>
          <a:bodyPr/>
          <a:lstStyle/>
          <a:p>
            <a:pPr marL="0" indent="0">
              <a:buNone/>
            </a:pPr>
            <a:r>
              <a:rPr lang="en-US" b="1" dirty="0" smtClean="0"/>
              <a:t>Reality Check</a:t>
            </a:r>
          </a:p>
          <a:p>
            <a:pPr marL="0" indent="0">
              <a:buNone/>
            </a:pPr>
            <a:endParaRPr lang="en-US" dirty="0"/>
          </a:p>
          <a:p>
            <a:pPr marL="0" indent="0">
              <a:buNone/>
            </a:pPr>
            <a:r>
              <a:rPr lang="en-US" dirty="0" smtClean="0"/>
              <a:t>How </a:t>
            </a:r>
            <a:r>
              <a:rPr lang="en-US" dirty="0"/>
              <a:t>“engaging” would you find an important </a:t>
            </a:r>
            <a:r>
              <a:rPr lang="en-US" dirty="0" smtClean="0"/>
              <a:t>conversation </a:t>
            </a:r>
            <a:r>
              <a:rPr lang="en-US" dirty="0"/>
              <a:t>with someone who:</a:t>
            </a:r>
          </a:p>
          <a:p>
            <a:pPr>
              <a:buFont typeface="+mj-lt"/>
              <a:buAutoNum type="arabicPeriod"/>
            </a:pPr>
            <a:r>
              <a:rPr lang="en-US" dirty="0" smtClean="0"/>
              <a:t>Does </a:t>
            </a:r>
            <a:r>
              <a:rPr lang="en-US" dirty="0"/>
              <a:t>not seek to understand your opinion</a:t>
            </a:r>
          </a:p>
          <a:p>
            <a:pPr>
              <a:buFont typeface="+mj-lt"/>
              <a:buAutoNum type="arabicPeriod"/>
            </a:pPr>
            <a:r>
              <a:rPr lang="en-US" dirty="0"/>
              <a:t>Tries to </a:t>
            </a:r>
            <a:r>
              <a:rPr lang="en-US" dirty="0" smtClean="0"/>
              <a:t>impose </a:t>
            </a:r>
            <a:r>
              <a:rPr lang="en-US" dirty="0"/>
              <a:t>their perspective on you</a:t>
            </a:r>
          </a:p>
          <a:p>
            <a:pPr>
              <a:buFont typeface="+mj-lt"/>
              <a:buAutoNum type="arabicPeriod"/>
            </a:pPr>
            <a:r>
              <a:rPr lang="en-US" dirty="0"/>
              <a:t>Does not attempt to resolve differences of </a:t>
            </a:r>
            <a:r>
              <a:rPr lang="en-US" dirty="0" smtClean="0"/>
              <a:t>opinion?</a:t>
            </a:r>
            <a:endParaRPr lang="en-US"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787306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Obstacle Number Two</a:t>
            </a:r>
            <a:br>
              <a:rPr lang="en-US" sz="2800" dirty="0" smtClean="0"/>
            </a:br>
            <a:r>
              <a:rPr lang="en-US" sz="2800" dirty="0" smtClean="0"/>
              <a:t>Physician Lack of Time During The Visit</a:t>
            </a:r>
            <a:endParaRPr lang="en-US" sz="2800"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The </a:t>
            </a:r>
            <a:r>
              <a:rPr lang="en-US" dirty="0"/>
              <a:t>lack of time manifests itself in a variety of ways:</a:t>
            </a:r>
          </a:p>
          <a:p>
            <a:r>
              <a:rPr lang="en-US" dirty="0" smtClean="0"/>
              <a:t>Ignoring </a:t>
            </a:r>
            <a:r>
              <a:rPr lang="en-US" dirty="0"/>
              <a:t>what the patient has to say</a:t>
            </a:r>
          </a:p>
          <a:p>
            <a:r>
              <a:rPr lang="en-US" dirty="0"/>
              <a:t>Not having reviewed the patient's chart before the visit</a:t>
            </a:r>
          </a:p>
          <a:p>
            <a:r>
              <a:rPr lang="en-US" dirty="0"/>
              <a:t>Interrupting the patient</a:t>
            </a:r>
          </a:p>
          <a:p>
            <a:r>
              <a:rPr lang="en-US" dirty="0"/>
              <a:t>Failure to solicit and/or acknowledge the patient's input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948095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Obstacle Number Two</a:t>
            </a:r>
            <a:br>
              <a:rPr lang="en-US" sz="2800" dirty="0"/>
            </a:br>
            <a:r>
              <a:rPr lang="en-US" sz="2800" dirty="0"/>
              <a:t>Physician Lack of Time During The Visit</a:t>
            </a:r>
          </a:p>
        </p:txBody>
      </p:sp>
      <p:sp>
        <p:nvSpPr>
          <p:cNvPr id="3" name="Content Placeholder 2"/>
          <p:cNvSpPr>
            <a:spLocks noGrp="1"/>
          </p:cNvSpPr>
          <p:nvPr>
            <p:ph idx="1"/>
          </p:nvPr>
        </p:nvSpPr>
        <p:spPr/>
        <p:txBody>
          <a:bodyPr/>
          <a:lstStyle/>
          <a:p>
            <a:endParaRPr lang="en-US" dirty="0"/>
          </a:p>
          <a:p>
            <a:pPr marL="0" indent="0">
              <a:buNone/>
            </a:pPr>
            <a:r>
              <a:rPr lang="en-US" sz="2000" dirty="0"/>
              <a:t>Patients believe that their physician’s time </a:t>
            </a:r>
            <a:r>
              <a:rPr lang="en-US" sz="2000" dirty="0" smtClean="0"/>
              <a:t>is valuable </a:t>
            </a:r>
            <a:r>
              <a:rPr lang="en-US" sz="2000" dirty="0"/>
              <a:t>and to their </a:t>
            </a:r>
            <a:r>
              <a:rPr lang="en-US" sz="2000" dirty="0" smtClean="0"/>
              <a:t>own detriment frequently </a:t>
            </a:r>
            <a:r>
              <a:rPr lang="en-US" sz="2000" dirty="0"/>
              <a:t>hold back information they </a:t>
            </a:r>
            <a:r>
              <a:rPr lang="en-US" sz="2000" dirty="0" smtClean="0"/>
              <a:t>would have </a:t>
            </a:r>
            <a:r>
              <a:rPr lang="en-US" sz="2000" dirty="0"/>
              <a:t>shared and questions they would </a:t>
            </a:r>
            <a:r>
              <a:rPr lang="en-US" sz="2000" dirty="0" smtClean="0"/>
              <a:t>have asked </a:t>
            </a:r>
            <a:r>
              <a:rPr lang="en-US" sz="2000" dirty="0"/>
              <a:t>had there been more time.</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585880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Obstacle Number Two</a:t>
            </a:r>
            <a:br>
              <a:rPr lang="en-US" sz="2800" dirty="0"/>
            </a:br>
            <a:r>
              <a:rPr lang="en-US" sz="2800" dirty="0"/>
              <a:t>Physician Lack of Time During The Visit</a:t>
            </a:r>
          </a:p>
        </p:txBody>
      </p:sp>
      <p:sp>
        <p:nvSpPr>
          <p:cNvPr id="3" name="Content Placeholder 2"/>
          <p:cNvSpPr>
            <a:spLocks noGrp="1"/>
          </p:cNvSpPr>
          <p:nvPr>
            <p:ph idx="1"/>
          </p:nvPr>
        </p:nvSpPr>
        <p:spPr/>
        <p:txBody>
          <a:bodyPr>
            <a:normAutofit/>
          </a:bodyPr>
          <a:lstStyle/>
          <a:p>
            <a:pPr marL="0" indent="0">
              <a:buNone/>
            </a:pPr>
            <a:r>
              <a:rPr lang="en-US" b="1" dirty="0"/>
              <a:t>Reality Check</a:t>
            </a:r>
          </a:p>
          <a:p>
            <a:endParaRPr lang="en-US" dirty="0"/>
          </a:p>
          <a:p>
            <a:pPr marL="0" indent="0">
              <a:buNone/>
            </a:pPr>
            <a:r>
              <a:rPr lang="en-US" dirty="0"/>
              <a:t>How “engaging” would you find </a:t>
            </a:r>
            <a:r>
              <a:rPr lang="en-US" dirty="0" smtClean="0"/>
              <a:t>conversation with </a:t>
            </a:r>
            <a:r>
              <a:rPr lang="en-US" dirty="0"/>
              <a:t>someone who:</a:t>
            </a:r>
          </a:p>
          <a:p>
            <a:pPr>
              <a:buFont typeface="+mj-lt"/>
              <a:buAutoNum type="arabicPeriod"/>
            </a:pPr>
            <a:r>
              <a:rPr lang="en-US" dirty="0" smtClean="0"/>
              <a:t>Did </a:t>
            </a:r>
            <a:r>
              <a:rPr lang="en-US" dirty="0"/>
              <a:t>not seem to know reasons for conversation</a:t>
            </a:r>
          </a:p>
          <a:p>
            <a:pPr>
              <a:buFont typeface="+mj-lt"/>
              <a:buAutoNum type="arabicPeriod"/>
            </a:pPr>
            <a:r>
              <a:rPr lang="en-US" dirty="0"/>
              <a:t>Did not appear “present” in the conversation</a:t>
            </a:r>
          </a:p>
          <a:p>
            <a:pPr>
              <a:buFont typeface="+mj-lt"/>
              <a:buAutoNum type="arabicPeriod"/>
            </a:pPr>
            <a:r>
              <a:rPr lang="en-US" dirty="0"/>
              <a:t>Ignored or dismissed information you attempt to share</a:t>
            </a:r>
          </a:p>
          <a:p>
            <a:pPr>
              <a:buFont typeface="+mj-lt"/>
              <a:buAutoNum type="arabicPeriod"/>
            </a:pPr>
            <a:r>
              <a:rPr lang="en-US" dirty="0"/>
              <a:t>Seemed in a hurry to </a:t>
            </a:r>
            <a:r>
              <a:rPr lang="en-US" dirty="0" smtClean="0"/>
              <a:t>leave?</a:t>
            </a:r>
            <a:endParaRPr lang="en-US"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761551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Obstacle Number </a:t>
            </a:r>
            <a:r>
              <a:rPr lang="en-US" sz="2800" dirty="0" smtClean="0"/>
              <a:t>Three</a:t>
            </a:r>
            <a:r>
              <a:rPr lang="en-US" sz="2800" dirty="0"/>
              <a:t/>
            </a:r>
            <a:br>
              <a:rPr lang="en-US" sz="2800" dirty="0"/>
            </a:br>
            <a:r>
              <a:rPr lang="en-US" sz="2800" dirty="0"/>
              <a:t>Physician Communication With Patients</a:t>
            </a:r>
          </a:p>
        </p:txBody>
      </p:sp>
      <p:sp>
        <p:nvSpPr>
          <p:cNvPr id="3" name="Content Placeholder 2"/>
          <p:cNvSpPr>
            <a:spLocks noGrp="1"/>
          </p:cNvSpPr>
          <p:nvPr>
            <p:ph idx="1"/>
          </p:nvPr>
        </p:nvSpPr>
        <p:spPr/>
        <p:txBody>
          <a:bodyPr>
            <a:noAutofit/>
          </a:bodyPr>
          <a:lstStyle/>
          <a:p>
            <a:r>
              <a:rPr lang="en-US" dirty="0" smtClean="0"/>
              <a:t>Providers </a:t>
            </a:r>
            <a:r>
              <a:rPr lang="en-US" dirty="0"/>
              <a:t>don’t do good job of communicating.</a:t>
            </a:r>
          </a:p>
          <a:p>
            <a:endParaRPr lang="en-US" dirty="0" smtClean="0"/>
          </a:p>
          <a:p>
            <a:r>
              <a:rPr lang="en-US" dirty="0" smtClean="0"/>
              <a:t>Poor </a:t>
            </a:r>
            <a:r>
              <a:rPr lang="en-US" dirty="0"/>
              <a:t>communications link to </a:t>
            </a:r>
          </a:p>
          <a:p>
            <a:pPr lvl="1"/>
            <a:r>
              <a:rPr lang="en-US" sz="1800" dirty="0" smtClean="0"/>
              <a:t>Suboptimal </a:t>
            </a:r>
            <a:r>
              <a:rPr lang="en-US" sz="1800" dirty="0"/>
              <a:t>outcomes</a:t>
            </a:r>
          </a:p>
          <a:p>
            <a:pPr lvl="1"/>
            <a:r>
              <a:rPr lang="en-US" sz="1800" dirty="0"/>
              <a:t>Frequent medical errors</a:t>
            </a:r>
          </a:p>
          <a:p>
            <a:pPr lvl="1"/>
            <a:r>
              <a:rPr lang="en-US" sz="1800" dirty="0"/>
              <a:t>Malpractice claims</a:t>
            </a:r>
          </a:p>
          <a:p>
            <a:pPr lvl="1"/>
            <a:r>
              <a:rPr lang="en-US" sz="1800" dirty="0"/>
              <a:t>Patient non-compliance (adherence) </a:t>
            </a:r>
          </a:p>
          <a:p>
            <a:pPr lvl="1"/>
            <a:r>
              <a:rPr lang="en-US" sz="1800" dirty="0"/>
              <a:t>Lower patient satisfaction and loyalty</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559838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Obstacle Number </a:t>
            </a:r>
            <a:r>
              <a:rPr lang="en-US" sz="2800" dirty="0" smtClean="0"/>
              <a:t>Three</a:t>
            </a:r>
            <a:r>
              <a:rPr lang="en-US" sz="2800" dirty="0"/>
              <a:t/>
            </a:r>
            <a:br>
              <a:rPr lang="en-US" sz="2800" dirty="0"/>
            </a:br>
            <a:r>
              <a:rPr lang="en-US" sz="2800" dirty="0"/>
              <a:t>Physician Communication With Patients</a:t>
            </a:r>
          </a:p>
        </p:txBody>
      </p:sp>
      <p:sp>
        <p:nvSpPr>
          <p:cNvPr id="3" name="Content Placeholder 2"/>
          <p:cNvSpPr>
            <a:spLocks noGrp="1"/>
          </p:cNvSpPr>
          <p:nvPr>
            <p:ph idx="1"/>
          </p:nvPr>
        </p:nvSpPr>
        <p:spPr/>
        <p:txBody>
          <a:bodyPr>
            <a:normAutofit/>
          </a:bodyPr>
          <a:lstStyle/>
          <a:p>
            <a:r>
              <a:rPr lang="en-US" dirty="0" smtClean="0"/>
              <a:t>Communication </a:t>
            </a:r>
            <a:r>
              <a:rPr lang="en-US" dirty="0"/>
              <a:t>failures due to not adopting a patient-centered style</a:t>
            </a:r>
          </a:p>
          <a:p>
            <a:r>
              <a:rPr lang="en-US" dirty="0"/>
              <a:t>Physicians employ a physician-directed style, focusing on biomedical issues, e.g. “the disease a person has,” excluding psychosocial issues</a:t>
            </a:r>
          </a:p>
          <a:p>
            <a:r>
              <a:rPr lang="en-US" dirty="0"/>
              <a:t>Physicians employ a paternalistic, physician-dominated talk time, closed-ended questions to keep patient answers brief and make most health decisions on the patient’s behalf.</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1356215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Obstacle Number Three</a:t>
            </a:r>
            <a:br>
              <a:rPr lang="en-US" sz="2800" dirty="0" smtClean="0"/>
            </a:br>
            <a:r>
              <a:rPr lang="en-US" sz="2800" dirty="0" smtClean="0"/>
              <a:t>Physician Communication With Patients</a:t>
            </a:r>
            <a:endParaRPr lang="en-US" sz="2800" dirty="0"/>
          </a:p>
        </p:txBody>
      </p:sp>
      <p:sp>
        <p:nvSpPr>
          <p:cNvPr id="3" name="Content Placeholder 2"/>
          <p:cNvSpPr>
            <a:spLocks noGrp="1"/>
          </p:cNvSpPr>
          <p:nvPr>
            <p:ph idx="1"/>
          </p:nvPr>
        </p:nvSpPr>
        <p:spPr/>
        <p:txBody>
          <a:bodyPr>
            <a:noAutofit/>
          </a:bodyPr>
          <a:lstStyle/>
          <a:p>
            <a:pPr marL="0" indent="0">
              <a:buNone/>
            </a:pPr>
            <a:r>
              <a:rPr lang="en-US" sz="1600" dirty="0" smtClean="0"/>
              <a:t>Patient-centered </a:t>
            </a:r>
            <a:r>
              <a:rPr lang="en-US" sz="1600" dirty="0"/>
              <a:t>communication:</a:t>
            </a:r>
          </a:p>
          <a:p>
            <a:r>
              <a:rPr lang="en-US" sz="1600" dirty="0" smtClean="0"/>
              <a:t>Just </a:t>
            </a:r>
            <a:r>
              <a:rPr lang="en-US" sz="1600" dirty="0"/>
              <a:t>the opposite</a:t>
            </a:r>
          </a:p>
          <a:p>
            <a:r>
              <a:rPr lang="en-US" sz="1600" dirty="0"/>
              <a:t>Provider “understanding the person behind the disease”</a:t>
            </a:r>
          </a:p>
          <a:p>
            <a:r>
              <a:rPr lang="en-US" sz="1600" dirty="0"/>
              <a:t>Understanding their health beliefs, concerns and expectations</a:t>
            </a:r>
          </a:p>
          <a:p>
            <a:r>
              <a:rPr lang="en-US" sz="1600" dirty="0"/>
              <a:t>Open-ended questions, discussion of psychosocial as well as biomedical issues</a:t>
            </a:r>
          </a:p>
          <a:p>
            <a:r>
              <a:rPr lang="en-US" sz="1600" dirty="0"/>
              <a:t>Share decision making</a:t>
            </a:r>
          </a:p>
          <a:p>
            <a:r>
              <a:rPr lang="en-US" sz="1600" dirty="0"/>
              <a:t>Empathy and support</a:t>
            </a:r>
          </a:p>
          <a:p>
            <a:r>
              <a:rPr lang="en-US" sz="1600" dirty="0" smtClean="0"/>
              <a:t>More </a:t>
            </a:r>
            <a:r>
              <a:rPr lang="en-US" sz="1600" dirty="0"/>
              <a:t>patient engagement, more questions, more information sharing, more physician-patient agreement</a:t>
            </a:r>
          </a:p>
          <a:p>
            <a:r>
              <a:rPr lang="en-US" sz="1600" dirty="0" smtClean="0"/>
              <a:t>Results in greater patient </a:t>
            </a:r>
            <a:r>
              <a:rPr lang="en-US" sz="1600" dirty="0"/>
              <a:t>compliance.</a:t>
            </a:r>
          </a:p>
          <a:p>
            <a:endParaRPr lang="en-US" sz="16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103319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Obstacle Number </a:t>
            </a:r>
            <a:r>
              <a:rPr lang="en-US" sz="2800" dirty="0" smtClean="0"/>
              <a:t>Three</a:t>
            </a:r>
            <a:r>
              <a:rPr lang="en-US" sz="2800" dirty="0"/>
              <a:t/>
            </a:r>
            <a:br>
              <a:rPr lang="en-US" sz="2800" dirty="0"/>
            </a:br>
            <a:r>
              <a:rPr lang="en-US" sz="2800" dirty="0"/>
              <a:t>Physician Communication With Patients</a:t>
            </a:r>
          </a:p>
        </p:txBody>
      </p:sp>
      <p:sp>
        <p:nvSpPr>
          <p:cNvPr id="3" name="Content Placeholder 2"/>
          <p:cNvSpPr>
            <a:spLocks noGrp="1"/>
          </p:cNvSpPr>
          <p:nvPr>
            <p:ph idx="1"/>
          </p:nvPr>
        </p:nvSpPr>
        <p:spPr/>
        <p:txBody>
          <a:bodyPr/>
          <a:lstStyle/>
          <a:p>
            <a:pPr marL="0" indent="0">
              <a:buNone/>
            </a:pPr>
            <a:r>
              <a:rPr lang="en-US" b="1" dirty="0"/>
              <a:t>Reality Check</a:t>
            </a:r>
          </a:p>
          <a:p>
            <a:pPr marL="0" indent="0">
              <a:buNone/>
            </a:pPr>
            <a:endParaRPr lang="en-US" dirty="0" smtClean="0"/>
          </a:p>
          <a:p>
            <a:pPr marL="0" indent="0">
              <a:buNone/>
            </a:pPr>
            <a:r>
              <a:rPr lang="en-US" dirty="0" smtClean="0"/>
              <a:t>How </a:t>
            </a:r>
            <a:r>
              <a:rPr lang="en-US" dirty="0"/>
              <a:t>engaging would you find a </a:t>
            </a:r>
            <a:r>
              <a:rPr lang="en-US" dirty="0" smtClean="0"/>
              <a:t> conversation </a:t>
            </a:r>
            <a:r>
              <a:rPr lang="en-US" dirty="0"/>
              <a:t>with </a:t>
            </a:r>
            <a:r>
              <a:rPr lang="en-US" dirty="0" smtClean="0"/>
              <a:t>someone </a:t>
            </a:r>
            <a:r>
              <a:rPr lang="en-US" dirty="0"/>
              <a:t>who:</a:t>
            </a:r>
          </a:p>
          <a:p>
            <a:pPr>
              <a:buFont typeface="+mj-lt"/>
              <a:buAutoNum type="arabicPeriod"/>
            </a:pPr>
            <a:r>
              <a:rPr lang="en-US" dirty="0" smtClean="0"/>
              <a:t>Dominates </a:t>
            </a:r>
            <a:r>
              <a:rPr lang="en-US" dirty="0"/>
              <a:t>the conversation</a:t>
            </a:r>
          </a:p>
          <a:p>
            <a:pPr>
              <a:buFont typeface="+mj-lt"/>
              <a:buAutoNum type="arabicPeriod"/>
            </a:pPr>
            <a:r>
              <a:rPr lang="en-US" dirty="0"/>
              <a:t>Limits your ability to speak</a:t>
            </a:r>
          </a:p>
          <a:p>
            <a:pPr>
              <a:buFont typeface="+mj-lt"/>
              <a:buAutoNum type="arabicPeriod"/>
            </a:pPr>
            <a:r>
              <a:rPr lang="en-US" dirty="0"/>
              <a:t>Makes no effort to solicit your input</a:t>
            </a:r>
          </a:p>
          <a:p>
            <a:pPr>
              <a:buFont typeface="+mj-lt"/>
              <a:buAutoNum type="arabicPeriod"/>
            </a:pPr>
            <a:r>
              <a:rPr lang="en-US" dirty="0"/>
              <a:t>Seems to jump to conclusions without all the </a:t>
            </a:r>
            <a:r>
              <a:rPr lang="en-US" dirty="0" smtClean="0"/>
              <a:t>facts?</a:t>
            </a:r>
            <a:endParaRPr lang="en-US"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1916032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Solution</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Physicians </a:t>
            </a:r>
            <a:r>
              <a:rPr lang="en-US" dirty="0"/>
              <a:t>no more engaging today than 30 years ago</a:t>
            </a:r>
            <a:r>
              <a:rPr lang="en-US" dirty="0" smtClean="0"/>
              <a:t>.</a:t>
            </a:r>
          </a:p>
          <a:p>
            <a:endParaRPr lang="en-US" dirty="0"/>
          </a:p>
          <a:p>
            <a:r>
              <a:rPr lang="en-US" dirty="0" smtClean="0"/>
              <a:t>We </a:t>
            </a:r>
            <a:r>
              <a:rPr lang="en-US" dirty="0"/>
              <a:t>are waking up to the benefits of getting patients more involved </a:t>
            </a:r>
            <a:r>
              <a:rPr lang="en-US" dirty="0" smtClean="0"/>
              <a:t>in </a:t>
            </a:r>
            <a:r>
              <a:rPr lang="en-US" dirty="0"/>
              <a:t>their owned healthcare and how it is delivered</a:t>
            </a:r>
            <a:r>
              <a:rPr lang="en-US" dirty="0" smtClean="0"/>
              <a:t>.</a:t>
            </a:r>
          </a:p>
          <a:p>
            <a:endParaRPr lang="en-US" dirty="0"/>
          </a:p>
          <a:p>
            <a:r>
              <a:rPr lang="en-US" dirty="0"/>
              <a:t>The path to patient engagement begins by improving the way physicians communicate with their patients.</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2007238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Solution?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Physicians that have adopted a patient-centered communication style report greater patient engagement as evidenced by: </a:t>
            </a:r>
          </a:p>
          <a:p>
            <a:r>
              <a:rPr lang="en-US" dirty="0" smtClean="0"/>
              <a:t>More </a:t>
            </a:r>
            <a:r>
              <a:rPr lang="en-US" dirty="0"/>
              <a:t>patient talk time</a:t>
            </a:r>
          </a:p>
          <a:p>
            <a:r>
              <a:rPr lang="en-US" dirty="0"/>
              <a:t>More information sharing</a:t>
            </a:r>
          </a:p>
          <a:p>
            <a:r>
              <a:rPr lang="en-US" dirty="0"/>
              <a:t>More information seeking via questions</a:t>
            </a:r>
          </a:p>
          <a:p>
            <a:r>
              <a:rPr lang="en-US" dirty="0"/>
              <a:t>Greater involvement in self care</a:t>
            </a:r>
          </a:p>
          <a:p>
            <a:r>
              <a:rPr lang="en-US" dirty="0"/>
              <a:t>Greater adherence</a:t>
            </a:r>
          </a:p>
          <a:p>
            <a:r>
              <a:rPr lang="en-US" dirty="0"/>
              <a:t>Lower utilization and cost</a:t>
            </a:r>
          </a:p>
          <a:p>
            <a:r>
              <a:rPr lang="en-US" dirty="0"/>
              <a:t>Better patient satisfaction</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1306941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Engagement &amp; Primary Care</a:t>
            </a:r>
          </a:p>
        </p:txBody>
      </p:sp>
      <p:sp>
        <p:nvSpPr>
          <p:cNvPr id="3" name="Content Placeholder 2"/>
          <p:cNvSpPr>
            <a:spLocks noGrp="1"/>
          </p:cNvSpPr>
          <p:nvPr>
            <p:ph idx="1"/>
          </p:nvPr>
        </p:nvSpPr>
        <p:spPr/>
        <p:txBody>
          <a:bodyPr/>
          <a:lstStyle/>
          <a:p>
            <a:r>
              <a:rPr lang="en-US" dirty="0"/>
              <a:t>Getting patients more involved in their care is critical to redesigning healthcare, i.e., PC-MH, ACO and Meaningful use</a:t>
            </a:r>
            <a:r>
              <a:rPr lang="en-US" dirty="0" smtClean="0"/>
              <a:t>.</a:t>
            </a:r>
            <a:endParaRPr lang="en-US" dirty="0"/>
          </a:p>
          <a:p>
            <a:r>
              <a:rPr lang="en-US" dirty="0"/>
              <a:t>The underlying premise is that by getting patients more involved, they will make more informed decisions resulting in better care and more affordable care</a:t>
            </a:r>
            <a:r>
              <a:rPr lang="en-US" dirty="0" smtClean="0"/>
              <a:t>.</a:t>
            </a:r>
            <a:endParaRPr lang="en-US" dirty="0"/>
          </a:p>
          <a:p>
            <a:r>
              <a:rPr lang="en-US" dirty="0"/>
              <a:t>Greater engagement can lead to better patient outcomes and quality, lower utilization and cost, and increased satisfaction and loyalty.</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3151179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Solution?</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r>
              <a:rPr lang="en-US" b="1" dirty="0" smtClean="0"/>
              <a:t>“</a:t>
            </a:r>
            <a:r>
              <a:rPr lang="en-US" b="1" dirty="0"/>
              <a:t>Engaging Traits” of physicians with strong </a:t>
            </a:r>
            <a:r>
              <a:rPr lang="en-US" b="1" dirty="0" smtClean="0"/>
              <a:t>patient-centered communication skills:</a:t>
            </a:r>
            <a:endParaRPr lang="en-US" b="1" dirty="0"/>
          </a:p>
          <a:p>
            <a:r>
              <a:rPr lang="en-US" dirty="0" smtClean="0"/>
              <a:t>Able </a:t>
            </a:r>
            <a:r>
              <a:rPr lang="en-US" dirty="0"/>
              <a:t>to tailor to individual </a:t>
            </a:r>
            <a:r>
              <a:rPr lang="en-US" dirty="0" smtClean="0"/>
              <a:t>patients’ </a:t>
            </a:r>
            <a:r>
              <a:rPr lang="en-US" dirty="0"/>
              <a:t>health beliefs, fears, experiences, expectations and preferences</a:t>
            </a:r>
          </a:p>
          <a:p>
            <a:r>
              <a:rPr lang="en-US" dirty="0"/>
              <a:t>Patient able to tell their story</a:t>
            </a:r>
          </a:p>
          <a:p>
            <a:r>
              <a:rPr lang="en-US" dirty="0"/>
              <a:t>Patient </a:t>
            </a:r>
            <a:r>
              <a:rPr lang="en-US" dirty="0" smtClean="0"/>
              <a:t>feels </a:t>
            </a:r>
            <a:r>
              <a:rPr lang="en-US" dirty="0"/>
              <a:t>heard and understood</a:t>
            </a:r>
          </a:p>
          <a:p>
            <a:r>
              <a:rPr lang="en-US" dirty="0"/>
              <a:t>Patients get to share their health priorities</a:t>
            </a:r>
          </a:p>
          <a:p>
            <a:r>
              <a:rPr lang="en-US" dirty="0"/>
              <a:t>Patients made to fell like a productive </a:t>
            </a:r>
            <a:r>
              <a:rPr lang="en-US" dirty="0" smtClean="0"/>
              <a:t>member </a:t>
            </a:r>
            <a:r>
              <a:rPr lang="en-US" dirty="0"/>
              <a:t>of the health team.</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4172010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Solution?</a:t>
            </a:r>
          </a:p>
        </p:txBody>
      </p:sp>
      <p:sp>
        <p:nvSpPr>
          <p:cNvPr id="3" name="Content Placeholder 2"/>
          <p:cNvSpPr>
            <a:spLocks noGrp="1"/>
          </p:cNvSpPr>
          <p:nvPr>
            <p:ph idx="1"/>
          </p:nvPr>
        </p:nvSpPr>
        <p:spPr/>
        <p:txBody>
          <a:bodyPr/>
          <a:lstStyle/>
          <a:p>
            <a:pPr marL="0" indent="0">
              <a:buNone/>
            </a:pPr>
            <a:endParaRPr lang="en-US" b="1" dirty="0" smtClean="0"/>
          </a:p>
          <a:p>
            <a:pPr marL="0" indent="0">
              <a:buNone/>
            </a:pPr>
            <a:r>
              <a:rPr lang="en-US" b="1" dirty="0" smtClean="0"/>
              <a:t>Patient-centered </a:t>
            </a:r>
            <a:r>
              <a:rPr lang="en-US" b="1" dirty="0"/>
              <a:t>communications are </a:t>
            </a:r>
            <a:r>
              <a:rPr lang="en-US" b="1" dirty="0" smtClean="0"/>
              <a:t>cognitively involved:</a:t>
            </a:r>
            <a:endParaRPr lang="en-US" b="1" dirty="0"/>
          </a:p>
          <a:p>
            <a:r>
              <a:rPr lang="en-US" dirty="0" smtClean="0"/>
              <a:t>Patients </a:t>
            </a:r>
            <a:r>
              <a:rPr lang="en-US" dirty="0"/>
              <a:t>are called upon to make informed decisions</a:t>
            </a:r>
          </a:p>
          <a:p>
            <a:r>
              <a:rPr lang="en-US" dirty="0"/>
              <a:t>Patients are called upon to prioritize things</a:t>
            </a:r>
          </a:p>
          <a:p>
            <a:r>
              <a:rPr lang="en-US" dirty="0"/>
              <a:t>Patients are expected to be prepared for the visit</a:t>
            </a:r>
          </a:p>
          <a:p>
            <a:r>
              <a:rPr lang="en-US" dirty="0"/>
              <a:t>Patients are asked their opinions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2708696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Solution?</a:t>
            </a:r>
          </a:p>
        </p:txBody>
      </p:sp>
      <p:sp>
        <p:nvSpPr>
          <p:cNvPr id="3" name="Content Placeholder 2"/>
          <p:cNvSpPr>
            <a:spLocks noGrp="1"/>
          </p:cNvSpPr>
          <p:nvPr>
            <p:ph idx="1"/>
          </p:nvPr>
        </p:nvSpPr>
        <p:spPr/>
        <p:txBody>
          <a:bodyPr/>
          <a:lstStyle/>
          <a:p>
            <a:pPr marL="0" indent="0">
              <a:buNone/>
            </a:pPr>
            <a:endParaRPr lang="en-US" b="1" dirty="0" smtClean="0"/>
          </a:p>
          <a:p>
            <a:pPr marL="0" indent="0">
              <a:buNone/>
            </a:pPr>
            <a:r>
              <a:rPr lang="en-US" b="1" dirty="0" smtClean="0"/>
              <a:t>Patient-Centered </a:t>
            </a:r>
            <a:r>
              <a:rPr lang="en-US" b="1" dirty="0"/>
              <a:t>Communication is </a:t>
            </a:r>
            <a:r>
              <a:rPr lang="en-US" b="1" dirty="0" smtClean="0"/>
              <a:t>Satisfying</a:t>
            </a:r>
            <a:endParaRPr lang="en-US" b="1" dirty="0"/>
          </a:p>
          <a:p>
            <a:r>
              <a:rPr lang="en-US" dirty="0" smtClean="0"/>
              <a:t>Patents </a:t>
            </a:r>
            <a:r>
              <a:rPr lang="en-US" dirty="0"/>
              <a:t>feel heard and understood</a:t>
            </a:r>
          </a:p>
          <a:p>
            <a:r>
              <a:rPr lang="en-US" dirty="0"/>
              <a:t>Patients feel like they are important</a:t>
            </a:r>
          </a:p>
          <a:p>
            <a:r>
              <a:rPr lang="en-US" dirty="0"/>
              <a:t>Patients feel they are making a contribution</a:t>
            </a:r>
          </a:p>
          <a:p>
            <a:r>
              <a:rPr lang="en-US" dirty="0"/>
              <a:t>Patient fears and concerns are addressed</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28185183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a:t>
            </a:r>
            <a:r>
              <a:rPr lang="en-US" dirty="0" smtClean="0"/>
              <a:t>Takeaways</a:t>
            </a:r>
            <a:endParaRPr lang="en-US" dirty="0"/>
          </a:p>
        </p:txBody>
      </p:sp>
      <p:sp>
        <p:nvSpPr>
          <p:cNvPr id="3" name="Content Placeholder 2"/>
          <p:cNvSpPr>
            <a:spLocks noGrp="1"/>
          </p:cNvSpPr>
          <p:nvPr>
            <p:ph idx="1"/>
          </p:nvPr>
        </p:nvSpPr>
        <p:spPr/>
        <p:txBody>
          <a:bodyPr>
            <a:normAutofit/>
          </a:bodyPr>
          <a:lstStyle/>
          <a:p>
            <a:pPr>
              <a:buFont typeface="+mj-lt"/>
              <a:buAutoNum type="arabicPeriod"/>
            </a:pPr>
            <a:r>
              <a:rPr lang="en-US" dirty="0" smtClean="0"/>
              <a:t>Ability </a:t>
            </a:r>
            <a:r>
              <a:rPr lang="en-US" dirty="0"/>
              <a:t>to effectively engage patients in their own care is a fundamental requirement of Meaningful use, the Medical Home, and Accountable Care Organizations.</a:t>
            </a:r>
          </a:p>
          <a:p>
            <a:pPr>
              <a:buFont typeface="+mj-lt"/>
              <a:buAutoNum type="arabicPeriod"/>
            </a:pPr>
            <a:r>
              <a:rPr lang="en-US" dirty="0"/>
              <a:t>Primary care physicians need to address she following three obstacles in most practices including patient-centered Medical Homes</a:t>
            </a:r>
            <a:r>
              <a:rPr lang="en-US" dirty="0" smtClean="0"/>
              <a:t>:</a:t>
            </a:r>
            <a:endParaRPr lang="en-US" dirty="0"/>
          </a:p>
          <a:p>
            <a:pPr lvl="1"/>
            <a:r>
              <a:rPr lang="en-US" dirty="0"/>
              <a:t>Physicians and patients don’t share the same perspective</a:t>
            </a:r>
          </a:p>
          <a:p>
            <a:pPr lvl="1"/>
            <a:r>
              <a:rPr lang="en-US" dirty="0"/>
              <a:t>Physician’s lack of time during the visit</a:t>
            </a:r>
          </a:p>
          <a:p>
            <a:pPr lvl="1"/>
            <a:r>
              <a:rPr lang="en-US" dirty="0"/>
              <a:t>The way physicians communicate with patients.</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1201207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Takeaways</a:t>
            </a:r>
            <a:endParaRPr lang="en-US" dirty="0"/>
          </a:p>
        </p:txBody>
      </p:sp>
      <p:sp>
        <p:nvSpPr>
          <p:cNvPr id="3" name="Content Placeholder 2"/>
          <p:cNvSpPr>
            <a:spLocks noGrp="1"/>
          </p:cNvSpPr>
          <p:nvPr>
            <p:ph idx="1"/>
          </p:nvPr>
        </p:nvSpPr>
        <p:spPr/>
        <p:txBody>
          <a:bodyPr/>
          <a:lstStyle/>
          <a:p>
            <a:pPr>
              <a:buFont typeface="+mj-lt"/>
              <a:buAutoNum type="arabicPeriod" startAt="3"/>
            </a:pPr>
            <a:endParaRPr lang="en-US" dirty="0" smtClean="0"/>
          </a:p>
          <a:p>
            <a:pPr>
              <a:buFont typeface="+mj-lt"/>
              <a:buAutoNum type="arabicPeriod" startAt="3"/>
            </a:pPr>
            <a:r>
              <a:rPr lang="en-US" dirty="0" smtClean="0"/>
              <a:t>Physicians </a:t>
            </a:r>
            <a:r>
              <a:rPr lang="en-US" dirty="0"/>
              <a:t>and patients have different perspectives defining engagement.  Patients think they are engaged and physicians think they are not</a:t>
            </a:r>
            <a:r>
              <a:rPr lang="en-US" dirty="0" smtClean="0"/>
              <a:t>.</a:t>
            </a:r>
          </a:p>
          <a:p>
            <a:pPr>
              <a:buFont typeface="+mj-lt"/>
              <a:buAutoNum type="arabicPeriod" startAt="3"/>
            </a:pPr>
            <a:endParaRPr lang="en-US" dirty="0"/>
          </a:p>
          <a:p>
            <a:pPr>
              <a:buFont typeface="+mj-lt"/>
              <a:buAutoNum type="arabicPeriod" startAt="3"/>
            </a:pPr>
            <a:r>
              <a:rPr lang="en-US" dirty="0" smtClean="0"/>
              <a:t>Patients </a:t>
            </a:r>
            <a:r>
              <a:rPr lang="en-US" dirty="0"/>
              <a:t>that consult physicians are already engaged the nature and level of engagement is determined by the unique set of concerns, beliefs, experiences and expectations.</a:t>
            </a:r>
          </a:p>
          <a:p>
            <a:pPr>
              <a:buFont typeface="+mj-lt"/>
              <a:buAutoNum type="arabicPeriod" startAt="3"/>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4192474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Takeaways</a:t>
            </a:r>
            <a:endParaRPr lang="en-US" dirty="0"/>
          </a:p>
        </p:txBody>
      </p:sp>
      <p:sp>
        <p:nvSpPr>
          <p:cNvPr id="3" name="Content Placeholder 2"/>
          <p:cNvSpPr>
            <a:spLocks noGrp="1"/>
          </p:cNvSpPr>
          <p:nvPr>
            <p:ph idx="1"/>
          </p:nvPr>
        </p:nvSpPr>
        <p:spPr/>
        <p:txBody>
          <a:bodyPr>
            <a:normAutofit/>
          </a:bodyPr>
          <a:lstStyle/>
          <a:p>
            <a:pPr>
              <a:buFont typeface="+mj-lt"/>
              <a:buAutoNum type="arabicPeriod" startAt="5"/>
            </a:pPr>
            <a:r>
              <a:rPr lang="en-US" dirty="0" smtClean="0"/>
              <a:t>Engagement </a:t>
            </a:r>
            <a:r>
              <a:rPr lang="en-US" dirty="0"/>
              <a:t>is a two-sided affair.  Engaged enough to make an appointment.  Unless physician invites the patient to participate, solicits their perspective, and acknowledges that perspective, patient engagement is not likely to occur. </a:t>
            </a:r>
            <a:endParaRPr lang="en-US" dirty="0" smtClean="0"/>
          </a:p>
          <a:p>
            <a:pPr>
              <a:buFont typeface="+mj-lt"/>
              <a:buAutoNum type="arabicPeriod" startAt="5"/>
            </a:pPr>
            <a:r>
              <a:rPr lang="en-US" dirty="0"/>
              <a:t>Physician role is not to try and force his or her perspective upon the patient.  Role is to seek to understand the patient's health perspective, discuss where the patient’s perspective may be on or off target and offer the patient access to </a:t>
            </a:r>
            <a:r>
              <a:rPr lang="en-US" dirty="0" smtClean="0"/>
              <a:t>interventions and </a:t>
            </a:r>
            <a:r>
              <a:rPr lang="en-US" dirty="0"/>
              <a:t>tools to facilitate a deeper level of engagement.</a:t>
            </a:r>
          </a:p>
          <a:p>
            <a:pPr>
              <a:buFont typeface="+mj-lt"/>
              <a:buAutoNum type="arabicPeriod" startAt="5"/>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10773614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Takeaways</a:t>
            </a:r>
            <a:endParaRPr lang="en-US" dirty="0"/>
          </a:p>
        </p:txBody>
      </p:sp>
      <p:sp>
        <p:nvSpPr>
          <p:cNvPr id="3" name="Content Placeholder 2"/>
          <p:cNvSpPr>
            <a:spLocks noGrp="1"/>
          </p:cNvSpPr>
          <p:nvPr>
            <p:ph idx="1"/>
          </p:nvPr>
        </p:nvSpPr>
        <p:spPr>
          <a:xfrm>
            <a:off x="750938" y="2412198"/>
            <a:ext cx="6343201" cy="3530600"/>
          </a:xfrm>
        </p:spPr>
        <p:txBody>
          <a:bodyPr/>
          <a:lstStyle/>
          <a:p>
            <a:pPr>
              <a:buFont typeface="+mj-lt"/>
              <a:buAutoNum type="arabicPeriod" startAt="7"/>
            </a:pPr>
            <a:r>
              <a:rPr lang="en-US" dirty="0"/>
              <a:t>Ability of EMRs, Web Portals, SMS text Messaging</a:t>
            </a:r>
            <a:r>
              <a:rPr lang="en-US" dirty="0" smtClean="0"/>
              <a:t>, and </a:t>
            </a:r>
            <a:r>
              <a:rPr lang="en-US" dirty="0"/>
              <a:t>online decision-support tools to engage patients, like the office visit, is dependent upon the degree to which they are perceived by patients as being:</a:t>
            </a:r>
          </a:p>
          <a:p>
            <a:pPr lvl="1"/>
            <a:r>
              <a:rPr lang="en-US" dirty="0" smtClean="0"/>
              <a:t>Relevant </a:t>
            </a:r>
            <a:r>
              <a:rPr lang="en-US" dirty="0"/>
              <a:t>and offer value/utility</a:t>
            </a:r>
          </a:p>
          <a:p>
            <a:pPr lvl="1"/>
            <a:r>
              <a:rPr lang="en-US" dirty="0"/>
              <a:t>Provides a satisfying user experience</a:t>
            </a:r>
          </a:p>
          <a:p>
            <a:pPr lvl="1"/>
            <a:r>
              <a:rPr lang="en-US" dirty="0"/>
              <a:t>Is cognitively involved but does not ask the patient to do more than they are </a:t>
            </a:r>
            <a:r>
              <a:rPr lang="en-US" dirty="0" smtClean="0"/>
              <a:t>willing/able </a:t>
            </a:r>
            <a:r>
              <a:rPr lang="en-US" dirty="0"/>
              <a:t>to do.</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3865139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Engagement &amp; Primary Care</a:t>
            </a:r>
          </a:p>
        </p:txBody>
      </p:sp>
      <p:sp>
        <p:nvSpPr>
          <p:cNvPr id="3" name="Content Placeholder 2"/>
          <p:cNvSpPr>
            <a:spLocks noGrp="1"/>
          </p:cNvSpPr>
          <p:nvPr>
            <p:ph idx="1"/>
          </p:nvPr>
        </p:nvSpPr>
        <p:spPr/>
        <p:txBody>
          <a:bodyPr/>
          <a:lstStyle/>
          <a:p>
            <a:r>
              <a:rPr lang="en-US" dirty="0"/>
              <a:t>Patient engagement remains a challenging and elusive goal for healthcare providers</a:t>
            </a:r>
            <a:r>
              <a:rPr lang="en-US" dirty="0" smtClean="0"/>
              <a:t>.</a:t>
            </a:r>
          </a:p>
          <a:p>
            <a:endParaRPr lang="en-US" dirty="0"/>
          </a:p>
          <a:p>
            <a:r>
              <a:rPr lang="en-US" dirty="0"/>
              <a:t>Patient engagement has been called “the Achilles </a:t>
            </a:r>
            <a:r>
              <a:rPr lang="en-US" dirty="0" smtClean="0"/>
              <a:t>Heel </a:t>
            </a:r>
            <a:r>
              <a:rPr lang="en-US" dirty="0"/>
              <a:t>of the PC-MH, and by extension a potential threat to ACOs and Meaningful use which depend on the success of PCMH</a:t>
            </a:r>
            <a:r>
              <a:rPr lang="en-US" dirty="0" smtClean="0"/>
              <a:t>.</a:t>
            </a:r>
          </a:p>
          <a:p>
            <a:endParaRPr lang="en-US" dirty="0"/>
          </a:p>
          <a:p>
            <a:r>
              <a:rPr lang="en-US" dirty="0"/>
              <a:t>So what does patient </a:t>
            </a:r>
            <a:r>
              <a:rPr lang="en-US" dirty="0" smtClean="0"/>
              <a:t>engagement </a:t>
            </a:r>
            <a:r>
              <a:rPr lang="en-US" dirty="0"/>
              <a:t>mean?  Why is it so challenging?</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499639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Engagement &amp; Primary Care</a:t>
            </a:r>
          </a:p>
        </p:txBody>
      </p:sp>
      <p:sp>
        <p:nvSpPr>
          <p:cNvPr id="3" name="Content Placeholder 2"/>
          <p:cNvSpPr>
            <a:spLocks noGrp="1"/>
          </p:cNvSpPr>
          <p:nvPr>
            <p:ph idx="1"/>
          </p:nvPr>
        </p:nvSpPr>
        <p:spPr/>
        <p:txBody>
          <a:bodyPr>
            <a:normAutofit/>
          </a:bodyPr>
          <a:lstStyle/>
          <a:p>
            <a:pPr marL="0" indent="0">
              <a:buNone/>
            </a:pPr>
            <a:r>
              <a:rPr lang="en-US" dirty="0"/>
              <a:t>Webster’s said a person is “engaged,” when they </a:t>
            </a:r>
            <a:r>
              <a:rPr lang="en-US" dirty="0" smtClean="0"/>
              <a:t>are involved </a:t>
            </a:r>
            <a:r>
              <a:rPr lang="en-US" dirty="0"/>
              <a:t>in </a:t>
            </a:r>
            <a:r>
              <a:rPr lang="en-US" dirty="0" smtClean="0"/>
              <a:t>doing </a:t>
            </a:r>
            <a:r>
              <a:rPr lang="en-US" dirty="0"/>
              <a:t>something in which they have </a:t>
            </a:r>
            <a:r>
              <a:rPr lang="en-US" dirty="0" smtClean="0"/>
              <a:t>a great </a:t>
            </a:r>
            <a:r>
              <a:rPr lang="en-US" dirty="0"/>
              <a:t>interest.  To be engaged, patient must </a:t>
            </a:r>
            <a:r>
              <a:rPr lang="en-US" dirty="0" smtClean="0"/>
              <a:t>have the </a:t>
            </a:r>
            <a:r>
              <a:rPr lang="en-US" dirty="0"/>
              <a:t>following:</a:t>
            </a:r>
          </a:p>
          <a:p>
            <a:r>
              <a:rPr lang="en-US" dirty="0" smtClean="0"/>
              <a:t>Provides </a:t>
            </a:r>
            <a:r>
              <a:rPr lang="en-US" dirty="0"/>
              <a:t>sustained cognitive involvement – the subject must prompt sustained thinking.</a:t>
            </a:r>
          </a:p>
          <a:p>
            <a:r>
              <a:rPr lang="en-US" dirty="0"/>
              <a:t>Is relevant and </a:t>
            </a:r>
            <a:r>
              <a:rPr lang="en-US" dirty="0" smtClean="0"/>
              <a:t>provides </a:t>
            </a:r>
            <a:r>
              <a:rPr lang="en-US" dirty="0"/>
              <a:t>value – the subject must be perceived as relevant and offering value/utility.</a:t>
            </a:r>
          </a:p>
          <a:p>
            <a:r>
              <a:rPr lang="en-US" dirty="0"/>
              <a:t>Affords a satisfying experience – the subject of one’s attention must provide satisfaction, i.e., physically, intellectually or emotionally.</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78522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Engagement &amp; Primary Care</a:t>
            </a:r>
          </a:p>
        </p:txBody>
      </p:sp>
      <p:sp>
        <p:nvSpPr>
          <p:cNvPr id="3" name="Content Placeholder 2"/>
          <p:cNvSpPr>
            <a:spLocks noGrp="1"/>
          </p:cNvSpPr>
          <p:nvPr>
            <p:ph idx="1"/>
          </p:nvPr>
        </p:nvSpPr>
        <p:spPr/>
        <p:txBody>
          <a:bodyPr>
            <a:normAutofit/>
          </a:bodyPr>
          <a:lstStyle/>
          <a:p>
            <a:r>
              <a:rPr lang="en-US" dirty="0"/>
              <a:t>Engagement does not just happen.</a:t>
            </a:r>
          </a:p>
          <a:p>
            <a:r>
              <a:rPr lang="en-US" dirty="0"/>
              <a:t>Occurs when a person with a strong interest in a subject encounters a person or object capable of satisfying their interest, e.g., possesses the “engaging traits” identified above.</a:t>
            </a:r>
          </a:p>
          <a:p>
            <a:r>
              <a:rPr lang="en-US" dirty="0"/>
              <a:t>The Engagement Process:</a:t>
            </a:r>
          </a:p>
          <a:p>
            <a:pPr lvl="1"/>
            <a:r>
              <a:rPr lang="en-US" dirty="0" smtClean="0"/>
              <a:t>Person </a:t>
            </a:r>
            <a:r>
              <a:rPr lang="en-US" dirty="0"/>
              <a:t>has a strong interest in something – subject </a:t>
            </a:r>
            <a:r>
              <a:rPr lang="en-US" u="sng" dirty="0"/>
              <a:t>is found </a:t>
            </a:r>
            <a:r>
              <a:rPr lang="en-US" dirty="0"/>
              <a:t>to be engaging – </a:t>
            </a:r>
            <a:r>
              <a:rPr lang="en-US" dirty="0" smtClean="0"/>
              <a:t>engagement likely </a:t>
            </a:r>
            <a:r>
              <a:rPr lang="en-US" dirty="0"/>
              <a:t>to happen.</a:t>
            </a:r>
          </a:p>
          <a:p>
            <a:pPr lvl="1"/>
            <a:r>
              <a:rPr lang="en-US" dirty="0"/>
              <a:t>Person has a strong interest – subject </a:t>
            </a:r>
            <a:r>
              <a:rPr lang="en-US" u="sng" dirty="0"/>
              <a:t>is </a:t>
            </a:r>
            <a:r>
              <a:rPr lang="en-US" b="1" u="sng" dirty="0"/>
              <a:t>not</a:t>
            </a:r>
            <a:r>
              <a:rPr lang="en-US" u="sng" dirty="0"/>
              <a:t> found </a:t>
            </a:r>
            <a:r>
              <a:rPr lang="en-US" dirty="0"/>
              <a:t>to be engaging – engagement not likely to happen.</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055750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Engagement &amp; Primary Care</a:t>
            </a:r>
          </a:p>
        </p:txBody>
      </p:sp>
      <p:sp>
        <p:nvSpPr>
          <p:cNvPr id="3" name="Content Placeholder 2"/>
          <p:cNvSpPr>
            <a:spLocks noGrp="1"/>
          </p:cNvSpPr>
          <p:nvPr>
            <p:ph idx="1"/>
          </p:nvPr>
        </p:nvSpPr>
        <p:spPr/>
        <p:txBody>
          <a:bodyPr/>
          <a:lstStyle/>
          <a:p>
            <a:pPr marL="0" indent="0">
              <a:buNone/>
            </a:pPr>
            <a:r>
              <a:rPr lang="en-US" dirty="0"/>
              <a:t>Perspectives of Patient Engagement – Physicians</a:t>
            </a:r>
          </a:p>
          <a:p>
            <a:r>
              <a:rPr lang="en-US" dirty="0" smtClean="0"/>
              <a:t>Someone </a:t>
            </a:r>
            <a:r>
              <a:rPr lang="en-US" dirty="0"/>
              <a:t>who is doing what they should be doing.</a:t>
            </a:r>
          </a:p>
          <a:p>
            <a:r>
              <a:rPr lang="en-US" dirty="0"/>
              <a:t>Providers often equate patient engagement with patient compliance.</a:t>
            </a:r>
          </a:p>
          <a:p>
            <a:r>
              <a:rPr lang="en-US" dirty="0"/>
              <a:t>An unengaged patient is someone who is not doing what they should be doing. </a:t>
            </a:r>
          </a:p>
          <a:p>
            <a:r>
              <a:rPr lang="en-US" dirty="0"/>
              <a:t>Given medication non-compliance rates of 30-70%, from the provider’s perspective, most patient are not as engaged as they should be.</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269280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Engagement &amp; Primary Care</a:t>
            </a:r>
          </a:p>
        </p:txBody>
      </p:sp>
      <p:sp>
        <p:nvSpPr>
          <p:cNvPr id="3" name="Content Placeholder 2"/>
          <p:cNvSpPr>
            <a:spLocks noGrp="1"/>
          </p:cNvSpPr>
          <p:nvPr>
            <p:ph idx="1"/>
          </p:nvPr>
        </p:nvSpPr>
        <p:spPr/>
        <p:txBody>
          <a:bodyPr/>
          <a:lstStyle/>
          <a:p>
            <a:pPr marL="0" indent="0">
              <a:buNone/>
            </a:pPr>
            <a:r>
              <a:rPr lang="en-US" dirty="0"/>
              <a:t>Patient Engagement from Patient’s Perspective</a:t>
            </a:r>
          </a:p>
          <a:p>
            <a:r>
              <a:rPr lang="en-US" dirty="0" smtClean="0"/>
              <a:t>Most </a:t>
            </a:r>
            <a:r>
              <a:rPr lang="en-US" dirty="0"/>
              <a:t>patients consider themselves </a:t>
            </a:r>
            <a:r>
              <a:rPr lang="en-US" dirty="0" smtClean="0"/>
              <a:t>engaged</a:t>
            </a:r>
            <a:endParaRPr lang="en-US" dirty="0"/>
          </a:p>
          <a:p>
            <a:r>
              <a:rPr lang="en-US" dirty="0"/>
              <a:t>96% of patients say they wash their </a:t>
            </a:r>
            <a:r>
              <a:rPr lang="en-US" dirty="0" smtClean="0"/>
              <a:t>hands</a:t>
            </a:r>
            <a:endParaRPr lang="en-US" dirty="0"/>
          </a:p>
          <a:p>
            <a:r>
              <a:rPr lang="en-US" dirty="0"/>
              <a:t>90% say they watch what they </a:t>
            </a:r>
            <a:r>
              <a:rPr lang="en-US" dirty="0" smtClean="0"/>
              <a:t>eat</a:t>
            </a:r>
            <a:endParaRPr lang="en-US" dirty="0"/>
          </a:p>
          <a:p>
            <a:endParaRPr lang="en-US" dirty="0"/>
          </a:p>
          <a:p>
            <a:pPr marL="0" indent="0">
              <a:buNone/>
            </a:pPr>
            <a:r>
              <a:rPr lang="en-US" dirty="0"/>
              <a:t>Most patients think they are engaged just not </a:t>
            </a:r>
            <a:r>
              <a:rPr lang="en-US" dirty="0" smtClean="0"/>
              <a:t>in the </a:t>
            </a:r>
            <a:r>
              <a:rPr lang="en-US" dirty="0"/>
              <a:t>way providers think they should be.</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803643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Why </a:t>
            </a:r>
            <a:r>
              <a:rPr lang="en-US" dirty="0"/>
              <a:t>is patient engagement so hard?</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Obstacles to most physicians </a:t>
            </a:r>
            <a:r>
              <a:rPr lang="en-US" dirty="0" smtClean="0"/>
              <a:t>effectively engaging </a:t>
            </a:r>
            <a:r>
              <a:rPr lang="en-US" dirty="0"/>
              <a:t>their patients:</a:t>
            </a:r>
          </a:p>
          <a:p>
            <a:r>
              <a:rPr lang="en-US" dirty="0" smtClean="0"/>
              <a:t>Physicians </a:t>
            </a:r>
            <a:r>
              <a:rPr lang="en-US" dirty="0"/>
              <a:t>and patients don’t share the same perspective</a:t>
            </a:r>
          </a:p>
          <a:p>
            <a:r>
              <a:rPr lang="en-US" dirty="0"/>
              <a:t>Physicians’ lack of time during the visit</a:t>
            </a:r>
          </a:p>
          <a:p>
            <a:r>
              <a:rPr lang="en-US" dirty="0"/>
              <a:t>The ways physicians communicate with their patients.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700899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Obstacle Number </a:t>
            </a:r>
            <a:r>
              <a:rPr lang="en-US" sz="2800" dirty="0" smtClean="0"/>
              <a:t>One</a:t>
            </a:r>
            <a:r>
              <a:rPr lang="en-US" sz="2800" dirty="0"/>
              <a:t/>
            </a:r>
            <a:br>
              <a:rPr lang="en-US" sz="2800" dirty="0"/>
            </a:br>
            <a:r>
              <a:rPr lang="en-US" sz="2800" dirty="0"/>
              <a:t>Physicians and Patients </a:t>
            </a:r>
            <a:r>
              <a:rPr lang="en-US" sz="2800" dirty="0" smtClean="0"/>
              <a:t>Don’t Share </a:t>
            </a:r>
            <a:r>
              <a:rPr lang="en-US" sz="2800" dirty="0"/>
              <a:t>the </a:t>
            </a:r>
            <a:r>
              <a:rPr lang="en-US" sz="2800" dirty="0" smtClean="0"/>
              <a:t>Same Perspective</a:t>
            </a:r>
            <a:endParaRPr lang="en-US" sz="2800" dirty="0"/>
          </a:p>
        </p:txBody>
      </p:sp>
      <p:sp>
        <p:nvSpPr>
          <p:cNvPr id="3" name="Content Placeholder 2"/>
          <p:cNvSpPr>
            <a:spLocks noGrp="1"/>
          </p:cNvSpPr>
          <p:nvPr>
            <p:ph idx="1"/>
          </p:nvPr>
        </p:nvSpPr>
        <p:spPr/>
        <p:txBody>
          <a:bodyPr/>
          <a:lstStyle/>
          <a:p>
            <a:endParaRPr lang="en-US" dirty="0" smtClean="0"/>
          </a:p>
          <a:p>
            <a:r>
              <a:rPr lang="en-US" dirty="0" smtClean="0"/>
              <a:t>The </a:t>
            </a:r>
            <a:r>
              <a:rPr lang="en-US" dirty="0"/>
              <a:t>reasons for the office visit</a:t>
            </a:r>
          </a:p>
          <a:p>
            <a:r>
              <a:rPr lang="en-US" dirty="0"/>
              <a:t>The severity of the patient’s presenting concerns</a:t>
            </a:r>
          </a:p>
          <a:p>
            <a:r>
              <a:rPr lang="en-US" dirty="0"/>
              <a:t>The cause of a patient’s medical condition </a:t>
            </a:r>
          </a:p>
          <a:p>
            <a:r>
              <a:rPr lang="en-US" dirty="0"/>
              <a:t>How to diagnose and treat the patient's condition</a:t>
            </a:r>
          </a:p>
          <a:p>
            <a:r>
              <a:rPr lang="en-US" dirty="0"/>
              <a:t>The role of prescription medications</a:t>
            </a:r>
          </a:p>
          <a:p>
            <a:r>
              <a:rPr lang="en-US" dirty="0"/>
              <a:t>The role of the patient in decision-making</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073000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41</TotalTime>
  <Words>1431</Words>
  <Application>Microsoft Office PowerPoint</Application>
  <PresentationFormat>On-screen Show (4:3)</PresentationFormat>
  <Paragraphs>191</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Ion Boardroom</vt:lpstr>
      <vt:lpstr>Patient Engagement &amp; Primary Care Physician:   The Quest for the Holy Grail A Patient-Centered Strategy for Engaging Patients  Stephen Wilkins, MPH President and Founder, Smart Health Messaging </vt:lpstr>
      <vt:lpstr>Patient Engagement &amp; Primary Care</vt:lpstr>
      <vt:lpstr>Patient Engagement &amp; Primary Care</vt:lpstr>
      <vt:lpstr>Patient Engagement &amp; Primary Care</vt:lpstr>
      <vt:lpstr>Patient Engagement &amp; Primary Care</vt:lpstr>
      <vt:lpstr>Patient Engagement &amp; Primary Care</vt:lpstr>
      <vt:lpstr>Patient Engagement &amp; Primary Care</vt:lpstr>
      <vt:lpstr> Why is patient engagement so hard? </vt:lpstr>
      <vt:lpstr>Obstacle Number One Physicians and Patients Don’t Share the Same Perspective</vt:lpstr>
      <vt:lpstr>Obstacle Number One Physicians and Patients Don’t Share the Same Perspective</vt:lpstr>
      <vt:lpstr>Obstacle Number Two Physician Lack of Time During The Visit</vt:lpstr>
      <vt:lpstr>Obstacle Number Two Physician Lack of Time During The Visit</vt:lpstr>
      <vt:lpstr>Obstacle Number Two Physician Lack of Time During The Visit</vt:lpstr>
      <vt:lpstr>Obstacle Number Three Physician Communication With Patients</vt:lpstr>
      <vt:lpstr>Obstacle Number Three Physician Communication With Patients</vt:lpstr>
      <vt:lpstr>Obstacle Number Three Physician Communication With Patients</vt:lpstr>
      <vt:lpstr>Obstacle Number Three Physician Communication With Patients</vt:lpstr>
      <vt:lpstr>What is the Solution?</vt:lpstr>
      <vt:lpstr>What is the Solution?</vt:lpstr>
      <vt:lpstr>What is the Solution?</vt:lpstr>
      <vt:lpstr>What is the Solution?</vt:lpstr>
      <vt:lpstr>What is the Solution?</vt:lpstr>
      <vt:lpstr>Important Takeaways</vt:lpstr>
      <vt:lpstr>Important Takeaways</vt:lpstr>
      <vt:lpstr>Important Takeaways</vt:lpstr>
      <vt:lpstr>Important Takeaways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A. Owens</dc:creator>
  <cp:lastModifiedBy>Dale</cp:lastModifiedBy>
  <cp:revision>14</cp:revision>
  <dcterms:created xsi:type="dcterms:W3CDTF">2014-02-17T15:26:27Z</dcterms:created>
  <dcterms:modified xsi:type="dcterms:W3CDTF">2014-02-18T19:55:24Z</dcterms:modified>
</cp:coreProperties>
</file>