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p:sldMasterIdLst>
    <p:sldMasterId id="2147483708" r:id="rId1"/>
  </p:sldMasterIdLst>
  <p:notesMasterIdLst>
    <p:notesMasterId r:id="rId85"/>
  </p:notesMasterIdLst>
  <p:handoutMasterIdLst>
    <p:handoutMasterId r:id="rId86"/>
  </p:handoutMasterIdLst>
  <p:sldIdLst>
    <p:sldId id="605" r:id="rId2"/>
    <p:sldId id="606" r:id="rId3"/>
    <p:sldId id="690" r:id="rId4"/>
    <p:sldId id="693" r:id="rId5"/>
    <p:sldId id="676" r:id="rId6"/>
    <p:sldId id="692" r:id="rId7"/>
    <p:sldId id="691" r:id="rId8"/>
    <p:sldId id="685" r:id="rId9"/>
    <p:sldId id="686" r:id="rId10"/>
    <p:sldId id="683" r:id="rId11"/>
    <p:sldId id="684" r:id="rId12"/>
    <p:sldId id="682" r:id="rId13"/>
    <p:sldId id="688" r:id="rId14"/>
    <p:sldId id="687" r:id="rId15"/>
    <p:sldId id="610" r:id="rId16"/>
    <p:sldId id="611" r:id="rId17"/>
    <p:sldId id="689" r:id="rId18"/>
    <p:sldId id="612" r:id="rId19"/>
    <p:sldId id="674" r:id="rId20"/>
    <p:sldId id="675" r:id="rId21"/>
    <p:sldId id="673" r:id="rId22"/>
    <p:sldId id="672" r:id="rId23"/>
    <p:sldId id="678" r:id="rId24"/>
    <p:sldId id="680" r:id="rId25"/>
    <p:sldId id="615" r:id="rId26"/>
    <p:sldId id="616" r:id="rId27"/>
    <p:sldId id="617" r:id="rId28"/>
    <p:sldId id="618" r:id="rId29"/>
    <p:sldId id="619" r:id="rId30"/>
    <p:sldId id="621" r:id="rId31"/>
    <p:sldId id="620" r:id="rId32"/>
    <p:sldId id="629" r:id="rId33"/>
    <p:sldId id="634" r:id="rId34"/>
    <p:sldId id="635" r:id="rId35"/>
    <p:sldId id="636" r:id="rId36"/>
    <p:sldId id="695" r:id="rId37"/>
    <p:sldId id="696" r:id="rId38"/>
    <p:sldId id="697" r:id="rId39"/>
    <p:sldId id="699" r:id="rId40"/>
    <p:sldId id="633" r:id="rId41"/>
    <p:sldId id="630" r:id="rId42"/>
    <p:sldId id="631" r:id="rId43"/>
    <p:sldId id="628" r:id="rId44"/>
    <p:sldId id="623" r:id="rId45"/>
    <p:sldId id="624" r:id="rId46"/>
    <p:sldId id="625" r:id="rId47"/>
    <p:sldId id="626" r:id="rId48"/>
    <p:sldId id="627" r:id="rId49"/>
    <p:sldId id="694" r:id="rId50"/>
    <p:sldId id="637" r:id="rId51"/>
    <p:sldId id="638" r:id="rId52"/>
    <p:sldId id="639" r:id="rId53"/>
    <p:sldId id="640" r:id="rId54"/>
    <p:sldId id="641" r:id="rId55"/>
    <p:sldId id="642" r:id="rId56"/>
    <p:sldId id="643" r:id="rId57"/>
    <p:sldId id="644" r:id="rId58"/>
    <p:sldId id="645" r:id="rId59"/>
    <p:sldId id="646" r:id="rId60"/>
    <p:sldId id="647" r:id="rId61"/>
    <p:sldId id="648" r:id="rId62"/>
    <p:sldId id="649" r:id="rId63"/>
    <p:sldId id="650" r:id="rId64"/>
    <p:sldId id="651" r:id="rId65"/>
    <p:sldId id="652" r:id="rId66"/>
    <p:sldId id="653" r:id="rId67"/>
    <p:sldId id="654" r:id="rId68"/>
    <p:sldId id="655" r:id="rId69"/>
    <p:sldId id="656" r:id="rId70"/>
    <p:sldId id="657" r:id="rId71"/>
    <p:sldId id="658" r:id="rId72"/>
    <p:sldId id="659" r:id="rId73"/>
    <p:sldId id="660" r:id="rId74"/>
    <p:sldId id="661" r:id="rId75"/>
    <p:sldId id="662" r:id="rId76"/>
    <p:sldId id="663" r:id="rId77"/>
    <p:sldId id="664" r:id="rId78"/>
    <p:sldId id="665" r:id="rId79"/>
    <p:sldId id="666" r:id="rId80"/>
    <p:sldId id="667" r:id="rId81"/>
    <p:sldId id="668" r:id="rId82"/>
    <p:sldId id="669" r:id="rId83"/>
    <p:sldId id="670" r:id="rId84"/>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623">
          <p15:clr>
            <a:srgbClr val="A4A3A4"/>
          </p15:clr>
        </p15:guide>
        <p15:guide id="3" orient="horz" pos="99">
          <p15:clr>
            <a:srgbClr val="A4A3A4"/>
          </p15:clr>
        </p15:guide>
        <p15:guide id="4" pos="2880">
          <p15:clr>
            <a:srgbClr val="A4A3A4"/>
          </p15:clr>
        </p15:guide>
        <p15:guide id="5" pos="274">
          <p15:clr>
            <a:srgbClr val="A4A3A4"/>
          </p15:clr>
        </p15:guide>
        <p15:guide id="6" pos="5630">
          <p15:clr>
            <a:srgbClr val="A4A3A4"/>
          </p15:clr>
        </p15:guide>
        <p15:guide id="7" pos="586">
          <p15:clr>
            <a:srgbClr val="A4A3A4"/>
          </p15:clr>
        </p15:guide>
        <p15:guide id="8" pos="31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EAEAEA"/>
    <a:srgbClr val="E8E8E8"/>
    <a:srgbClr val="131E57"/>
    <a:srgbClr val="6699FF"/>
    <a:srgbClr val="9999FF"/>
    <a:srgbClr val="B2B2B2"/>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31" autoAdjust="0"/>
    <p:restoredTop sz="87886" autoAdjust="0"/>
  </p:normalViewPr>
  <p:slideViewPr>
    <p:cSldViewPr snapToGrid="0" snapToObjects="1">
      <p:cViewPr varScale="1">
        <p:scale>
          <a:sx n="86" d="100"/>
          <a:sy n="86" d="100"/>
        </p:scale>
        <p:origin x="1771" y="53"/>
      </p:cViewPr>
      <p:guideLst>
        <p:guide orient="horz" pos="2160"/>
        <p:guide orient="horz" pos="623"/>
        <p:guide orient="horz" pos="99"/>
        <p:guide pos="2880"/>
        <p:guide pos="274"/>
        <p:guide pos="5630"/>
        <p:guide pos="586"/>
        <p:guide pos="316"/>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3038475" cy="466725"/>
          </a:xfrm>
          <a:prstGeom prst="rect">
            <a:avLst/>
          </a:prstGeom>
          <a:noFill/>
          <a:ln w="9525">
            <a:noFill/>
            <a:miter lim="800000"/>
            <a:headEnd/>
            <a:tailEnd/>
          </a:ln>
          <a:effectLst/>
        </p:spPr>
        <p:txBody>
          <a:bodyPr vert="horz" wrap="none" lIns="92738" tIns="46369" rIns="92738" bIns="46369" numCol="1" anchor="ctr" anchorCtr="0" compatLnSpc="1">
            <a:prstTxWarp prst="textNoShape">
              <a:avLst/>
            </a:prstTxWarp>
          </a:bodyPr>
          <a:lstStyle>
            <a:lvl1pPr defTabSz="927100" eaLnBrk="0" hangingPunct="0">
              <a:buClrTx/>
              <a:buFontTx/>
              <a:buNone/>
              <a:defRPr sz="1200">
                <a:solidFill>
                  <a:schemeClr val="tx1"/>
                </a:solidFill>
                <a:latin typeface="Times New Roman" pitchFamily="16" charset="0"/>
              </a:defRPr>
            </a:lvl1pPr>
          </a:lstStyle>
          <a:p>
            <a:pPr>
              <a:defRPr/>
            </a:pPr>
            <a:endParaRPr lang="en-US" dirty="0"/>
          </a:p>
        </p:txBody>
      </p:sp>
      <p:sp>
        <p:nvSpPr>
          <p:cNvPr id="89091" name="Rectangle 3"/>
          <p:cNvSpPr>
            <a:spLocks noGrp="1" noChangeArrowheads="1"/>
          </p:cNvSpPr>
          <p:nvPr>
            <p:ph type="dt" sz="quarter" idx="1"/>
          </p:nvPr>
        </p:nvSpPr>
        <p:spPr bwMode="auto">
          <a:xfrm>
            <a:off x="3971925" y="0"/>
            <a:ext cx="3038475" cy="466725"/>
          </a:xfrm>
          <a:prstGeom prst="rect">
            <a:avLst/>
          </a:prstGeom>
          <a:noFill/>
          <a:ln w="9525">
            <a:noFill/>
            <a:miter lim="800000"/>
            <a:headEnd/>
            <a:tailEnd/>
          </a:ln>
          <a:effectLst/>
        </p:spPr>
        <p:txBody>
          <a:bodyPr vert="horz" wrap="none" lIns="92738" tIns="46369" rIns="92738" bIns="46369" numCol="1" anchor="ctr" anchorCtr="0" compatLnSpc="1">
            <a:prstTxWarp prst="textNoShape">
              <a:avLst/>
            </a:prstTxWarp>
          </a:bodyPr>
          <a:lstStyle>
            <a:lvl1pPr algn="r" defTabSz="927100" eaLnBrk="0" hangingPunct="0">
              <a:buClrTx/>
              <a:buFontTx/>
              <a:buNone/>
              <a:defRPr sz="1200">
                <a:solidFill>
                  <a:schemeClr val="tx1"/>
                </a:solidFill>
                <a:latin typeface="Times New Roman" pitchFamily="16" charset="0"/>
              </a:defRPr>
            </a:lvl1pPr>
          </a:lstStyle>
          <a:p>
            <a:pPr>
              <a:defRPr/>
            </a:pPr>
            <a:endParaRPr lang="en-US" dirty="0"/>
          </a:p>
        </p:txBody>
      </p:sp>
      <p:sp>
        <p:nvSpPr>
          <p:cNvPr id="89092" name="Rectangle 4"/>
          <p:cNvSpPr>
            <a:spLocks noGrp="1" noChangeArrowheads="1"/>
          </p:cNvSpPr>
          <p:nvPr>
            <p:ph type="ftr" sz="quarter" idx="2"/>
          </p:nvPr>
        </p:nvSpPr>
        <p:spPr bwMode="auto">
          <a:xfrm>
            <a:off x="0" y="8829675"/>
            <a:ext cx="3038475" cy="466725"/>
          </a:xfrm>
          <a:prstGeom prst="rect">
            <a:avLst/>
          </a:prstGeom>
          <a:noFill/>
          <a:ln w="9525">
            <a:noFill/>
            <a:miter lim="800000"/>
            <a:headEnd/>
            <a:tailEnd/>
          </a:ln>
          <a:effectLst/>
        </p:spPr>
        <p:txBody>
          <a:bodyPr vert="horz" wrap="none" lIns="92738" tIns="46369" rIns="92738" bIns="46369" numCol="1" anchor="b" anchorCtr="0" compatLnSpc="1">
            <a:prstTxWarp prst="textNoShape">
              <a:avLst/>
            </a:prstTxWarp>
          </a:bodyPr>
          <a:lstStyle>
            <a:lvl1pPr defTabSz="927100" eaLnBrk="0" hangingPunct="0">
              <a:buClrTx/>
              <a:buFontTx/>
              <a:buNone/>
              <a:defRPr sz="1200">
                <a:solidFill>
                  <a:schemeClr val="tx1"/>
                </a:solidFill>
                <a:latin typeface="Times New Roman" pitchFamily="16" charset="0"/>
              </a:defRPr>
            </a:lvl1pPr>
          </a:lstStyle>
          <a:p>
            <a:pPr>
              <a:defRPr/>
            </a:pPr>
            <a:endParaRPr lang="en-US" dirty="0"/>
          </a:p>
        </p:txBody>
      </p:sp>
      <p:sp>
        <p:nvSpPr>
          <p:cNvPr id="89093" name="Rectangle 5"/>
          <p:cNvSpPr>
            <a:spLocks noGrp="1" noChangeArrowheads="1"/>
          </p:cNvSpPr>
          <p:nvPr>
            <p:ph type="sldNum" sz="quarter" idx="3"/>
          </p:nvPr>
        </p:nvSpPr>
        <p:spPr bwMode="auto">
          <a:xfrm>
            <a:off x="3971925" y="8829675"/>
            <a:ext cx="3038475" cy="466725"/>
          </a:xfrm>
          <a:prstGeom prst="rect">
            <a:avLst/>
          </a:prstGeom>
          <a:noFill/>
          <a:ln w="9525">
            <a:noFill/>
            <a:miter lim="800000"/>
            <a:headEnd/>
            <a:tailEnd/>
          </a:ln>
          <a:effectLst/>
        </p:spPr>
        <p:txBody>
          <a:bodyPr vert="horz" wrap="none" lIns="92738" tIns="46369" rIns="92738" bIns="46369" numCol="1" anchor="b" anchorCtr="0" compatLnSpc="1">
            <a:prstTxWarp prst="textNoShape">
              <a:avLst/>
            </a:prstTxWarp>
          </a:bodyPr>
          <a:lstStyle>
            <a:lvl1pPr algn="r" defTabSz="927100" eaLnBrk="0" hangingPunct="0">
              <a:buClrTx/>
              <a:buFontTx/>
              <a:buNone/>
              <a:defRPr sz="1200">
                <a:solidFill>
                  <a:schemeClr val="tx1"/>
                </a:solidFill>
                <a:latin typeface="Times New Roman" pitchFamily="16" charset="0"/>
              </a:defRPr>
            </a:lvl1pPr>
          </a:lstStyle>
          <a:p>
            <a:pPr>
              <a:defRPr/>
            </a:pPr>
            <a:fld id="{01654A70-D3DF-4237-8220-59E012FD205D}" type="slidenum">
              <a:rPr lang="en-US"/>
              <a:pPr>
                <a:defRPr/>
              </a:pPr>
              <a:t>‹#›</a:t>
            </a:fld>
            <a:endParaRPr lang="en-US" dirty="0"/>
          </a:p>
        </p:txBody>
      </p:sp>
    </p:spTree>
    <p:extLst>
      <p:ext uri="{BB962C8B-B14F-4D97-AF65-F5344CB8AC3E}">
        <p14:creationId xmlns:p14="http://schemas.microsoft.com/office/powerpoint/2010/main" val="3577129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38475" cy="466725"/>
          </a:xfrm>
          <a:prstGeom prst="rect">
            <a:avLst/>
          </a:prstGeom>
          <a:noFill/>
          <a:ln w="9525">
            <a:noFill/>
            <a:miter lim="800000"/>
            <a:headEnd/>
            <a:tailEnd/>
          </a:ln>
          <a:effectLst/>
        </p:spPr>
        <p:txBody>
          <a:bodyPr vert="horz" wrap="none" lIns="92738" tIns="46369" rIns="92738" bIns="46369" numCol="1" anchor="ctr" anchorCtr="0" compatLnSpc="1">
            <a:prstTxWarp prst="textNoShape">
              <a:avLst/>
            </a:prstTxWarp>
          </a:bodyPr>
          <a:lstStyle>
            <a:lvl1pPr defTabSz="927100" eaLnBrk="0" hangingPunct="0">
              <a:buClrTx/>
              <a:buFontTx/>
              <a:buNone/>
              <a:defRPr sz="1200">
                <a:solidFill>
                  <a:schemeClr val="tx1"/>
                </a:solidFill>
                <a:latin typeface="Times New Roman" pitchFamily="16" charset="0"/>
              </a:defRPr>
            </a:lvl1pPr>
          </a:lstStyle>
          <a:p>
            <a:pPr>
              <a:defRPr/>
            </a:pPr>
            <a:endParaRPr lang="en-US" dirty="0"/>
          </a:p>
        </p:txBody>
      </p:sp>
      <p:sp>
        <p:nvSpPr>
          <p:cNvPr id="24579" name="Rectangle 3"/>
          <p:cNvSpPr>
            <a:spLocks noGrp="1" noChangeArrowheads="1"/>
          </p:cNvSpPr>
          <p:nvPr>
            <p:ph type="dt" idx="1"/>
          </p:nvPr>
        </p:nvSpPr>
        <p:spPr bwMode="auto">
          <a:xfrm>
            <a:off x="3971925" y="0"/>
            <a:ext cx="3038475" cy="466725"/>
          </a:xfrm>
          <a:prstGeom prst="rect">
            <a:avLst/>
          </a:prstGeom>
          <a:noFill/>
          <a:ln w="9525">
            <a:noFill/>
            <a:miter lim="800000"/>
            <a:headEnd/>
            <a:tailEnd/>
          </a:ln>
          <a:effectLst/>
        </p:spPr>
        <p:txBody>
          <a:bodyPr vert="horz" wrap="none" lIns="92738" tIns="46369" rIns="92738" bIns="46369" numCol="1" anchor="ctr" anchorCtr="0" compatLnSpc="1">
            <a:prstTxWarp prst="textNoShape">
              <a:avLst/>
            </a:prstTxWarp>
          </a:bodyPr>
          <a:lstStyle>
            <a:lvl1pPr algn="r" defTabSz="927100" eaLnBrk="0" hangingPunct="0">
              <a:buClrTx/>
              <a:buFontTx/>
              <a:buNone/>
              <a:defRPr sz="1200">
                <a:solidFill>
                  <a:schemeClr val="tx1"/>
                </a:solidFill>
                <a:latin typeface="Times New Roman" pitchFamily="16" charset="0"/>
              </a:defRPr>
            </a:lvl1pPr>
          </a:lstStyle>
          <a:p>
            <a:pPr>
              <a:defRPr/>
            </a:pPr>
            <a:endParaRPr lang="en-US" dirty="0"/>
          </a:p>
        </p:txBody>
      </p:sp>
      <p:sp>
        <p:nvSpPr>
          <p:cNvPr id="44036" name="Rectangle 4"/>
          <p:cNvSpPr>
            <a:spLocks noGrp="1" noRot="1" noChangeAspect="1" noChangeArrowheads="1" noTextEdit="1"/>
          </p:cNvSpPr>
          <p:nvPr>
            <p:ph type="sldImg" idx="2"/>
          </p:nvPr>
        </p:nvSpPr>
        <p:spPr bwMode="auto">
          <a:xfrm>
            <a:off x="1182688" y="696913"/>
            <a:ext cx="4646612" cy="3484562"/>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935038" y="4414838"/>
            <a:ext cx="5140325" cy="4184650"/>
          </a:xfrm>
          <a:prstGeom prst="rect">
            <a:avLst/>
          </a:prstGeom>
          <a:noFill/>
          <a:ln w="9525">
            <a:noFill/>
            <a:miter lim="800000"/>
            <a:headEnd/>
            <a:tailEnd/>
          </a:ln>
          <a:effectLst/>
        </p:spPr>
        <p:txBody>
          <a:bodyPr vert="horz" wrap="square" lIns="92738" tIns="46369" rIns="92738" bIns="46369"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p:cNvSpPr>
            <a:spLocks noGrp="1" noChangeArrowheads="1"/>
          </p:cNvSpPr>
          <p:nvPr>
            <p:ph type="ftr" sz="quarter" idx="4"/>
          </p:nvPr>
        </p:nvSpPr>
        <p:spPr bwMode="auto">
          <a:xfrm>
            <a:off x="0" y="8829675"/>
            <a:ext cx="3038475" cy="466725"/>
          </a:xfrm>
          <a:prstGeom prst="rect">
            <a:avLst/>
          </a:prstGeom>
          <a:noFill/>
          <a:ln w="9525">
            <a:noFill/>
            <a:miter lim="800000"/>
            <a:headEnd/>
            <a:tailEnd/>
          </a:ln>
          <a:effectLst/>
        </p:spPr>
        <p:txBody>
          <a:bodyPr vert="horz" wrap="none" lIns="92738" tIns="46369" rIns="92738" bIns="46369" numCol="1" anchor="b" anchorCtr="0" compatLnSpc="1">
            <a:prstTxWarp prst="textNoShape">
              <a:avLst/>
            </a:prstTxWarp>
          </a:bodyPr>
          <a:lstStyle>
            <a:lvl1pPr defTabSz="927100" eaLnBrk="0" hangingPunct="0">
              <a:buClrTx/>
              <a:buFontTx/>
              <a:buNone/>
              <a:defRPr sz="1200">
                <a:solidFill>
                  <a:schemeClr val="tx1"/>
                </a:solidFill>
                <a:latin typeface="Times New Roman" pitchFamily="16" charset="0"/>
              </a:defRPr>
            </a:lvl1pPr>
          </a:lstStyle>
          <a:p>
            <a:pPr>
              <a:defRPr/>
            </a:pPr>
            <a:endParaRPr lang="en-US" dirty="0"/>
          </a:p>
        </p:txBody>
      </p:sp>
      <p:sp>
        <p:nvSpPr>
          <p:cNvPr id="24583" name="Rectangle 7"/>
          <p:cNvSpPr>
            <a:spLocks noGrp="1" noChangeArrowheads="1"/>
          </p:cNvSpPr>
          <p:nvPr>
            <p:ph type="sldNum" sz="quarter" idx="5"/>
          </p:nvPr>
        </p:nvSpPr>
        <p:spPr bwMode="auto">
          <a:xfrm>
            <a:off x="3971925" y="8829675"/>
            <a:ext cx="3038475" cy="466725"/>
          </a:xfrm>
          <a:prstGeom prst="rect">
            <a:avLst/>
          </a:prstGeom>
          <a:noFill/>
          <a:ln w="9525">
            <a:noFill/>
            <a:miter lim="800000"/>
            <a:headEnd/>
            <a:tailEnd/>
          </a:ln>
          <a:effectLst/>
        </p:spPr>
        <p:txBody>
          <a:bodyPr vert="horz" wrap="none" lIns="92738" tIns="46369" rIns="92738" bIns="46369" numCol="1" anchor="b" anchorCtr="0" compatLnSpc="1">
            <a:prstTxWarp prst="textNoShape">
              <a:avLst/>
            </a:prstTxWarp>
          </a:bodyPr>
          <a:lstStyle>
            <a:lvl1pPr algn="r" defTabSz="927100" eaLnBrk="0" hangingPunct="0">
              <a:buClrTx/>
              <a:buFontTx/>
              <a:buNone/>
              <a:defRPr sz="1200">
                <a:solidFill>
                  <a:schemeClr val="tx1"/>
                </a:solidFill>
                <a:latin typeface="Times New Roman" pitchFamily="16" charset="0"/>
              </a:defRPr>
            </a:lvl1pPr>
          </a:lstStyle>
          <a:p>
            <a:pPr>
              <a:defRPr/>
            </a:pPr>
            <a:fld id="{35F4FE4D-D970-41C4-A419-AB92A14E0D4F}" type="slidenum">
              <a:rPr lang="en-US"/>
              <a:pPr>
                <a:defRPr/>
              </a:pPr>
              <a:t>‹#›</a:t>
            </a:fld>
            <a:endParaRPr lang="en-US" dirty="0"/>
          </a:p>
        </p:txBody>
      </p:sp>
    </p:spTree>
    <p:extLst>
      <p:ext uri="{BB962C8B-B14F-4D97-AF65-F5344CB8AC3E}">
        <p14:creationId xmlns:p14="http://schemas.microsoft.com/office/powerpoint/2010/main" val="21587067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6"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6"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6"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6"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2597"/>
          <a:stretch/>
        </p:blipFill>
        <p:spPr>
          <a:xfrm>
            <a:off x="0" y="0"/>
            <a:ext cx="9144000" cy="6858000"/>
          </a:xfrm>
          <a:prstGeom prst="rect">
            <a:avLst/>
          </a:prstGeom>
        </p:spPr>
      </p:pic>
      <p:sp>
        <p:nvSpPr>
          <p:cNvPr id="200707" name="Rectangle 3"/>
          <p:cNvSpPr>
            <a:spLocks noGrp="1" noChangeArrowheads="1"/>
          </p:cNvSpPr>
          <p:nvPr>
            <p:ph type="ctrTitle" sz="quarter"/>
          </p:nvPr>
        </p:nvSpPr>
        <p:spPr>
          <a:xfrm>
            <a:off x="1058276" y="3246123"/>
            <a:ext cx="7857124" cy="387798"/>
          </a:xfrm>
        </p:spPr>
        <p:txBody>
          <a:bodyPr wrap="square" lIns="0" tIns="0" rIns="0" bIns="0" anchor="b">
            <a:spAutoFit/>
          </a:bodyPr>
          <a:lstStyle>
            <a:lvl1pPr algn="l">
              <a:defRPr sz="2800" b="0">
                <a:solidFill>
                  <a:schemeClr val="accent6">
                    <a:lumMod val="75000"/>
                    <a:lumOff val="25000"/>
                  </a:schemeClr>
                </a:solidFill>
                <a:latin typeface="Arial" panose="020B0604020202020204" pitchFamily="34" charset="0"/>
                <a:cs typeface="Arial" pitchFamily="34" charset="0"/>
              </a:defRPr>
            </a:lvl1pPr>
          </a:lstStyle>
          <a:p>
            <a:r>
              <a:rPr lang="en-US" dirty="0"/>
              <a:t>Click to edit Master title style</a:t>
            </a:r>
          </a:p>
        </p:txBody>
      </p:sp>
      <p:sp>
        <p:nvSpPr>
          <p:cNvPr id="5" name="Rectangle 2"/>
          <p:cNvSpPr txBox="1">
            <a:spLocks noChangeArrowheads="1"/>
          </p:cNvSpPr>
          <p:nvPr userDrawn="1"/>
        </p:nvSpPr>
        <p:spPr>
          <a:xfrm>
            <a:off x="1504950" y="6515506"/>
            <a:ext cx="7200900" cy="123111"/>
          </a:xfrm>
          <a:prstGeom prst="rect">
            <a:avLst/>
          </a:prstGeom>
        </p:spPr>
        <p:txBody>
          <a:bodyPr vert="horz" wrap="square" lIns="0" tIns="0" rIns="0" bIns="0" rtlCol="0">
            <a:spAutoFit/>
          </a:bodyPr>
          <a:lstStyle>
            <a:defPPr>
              <a:defRPr lang="en-US"/>
            </a:defPPr>
            <a:lvl1pPr>
              <a:spcBef>
                <a:spcPts val="300"/>
              </a:spcBef>
              <a:spcAft>
                <a:spcPts val="400"/>
              </a:spcAft>
              <a:buClr>
                <a:schemeClr val="accent5">
                  <a:lumMod val="50000"/>
                </a:schemeClr>
              </a:buClr>
              <a:buFont typeface="Webdings" pitchFamily="18" charset="2"/>
              <a:buNone/>
              <a:tabLst>
                <a:tab pos="1025525" algn="l"/>
              </a:tabLst>
              <a:defRPr sz="1100" b="0" i="0" u="none" strike="noStrike" baseline="0">
                <a:solidFill>
                  <a:schemeClr val="bg1"/>
                </a:solidFill>
                <a:latin typeface="+mj-lt"/>
                <a:cs typeface="Arial" pitchFamily="34" charset="0"/>
              </a:defRPr>
            </a:lvl1pPr>
          </a:lstStyle>
          <a:p>
            <a:pPr algn="r">
              <a:defRPr/>
            </a:pPr>
            <a:r>
              <a:rPr lang="en-US" sz="800" dirty="0">
                <a:solidFill>
                  <a:schemeClr val="bg1">
                    <a:lumMod val="85000"/>
                  </a:schemeClr>
                </a:solidFill>
                <a:latin typeface="Arial" panose="020B0604020202020204" pitchFamily="34" charset="0"/>
                <a:cs typeface="Arial" panose="020B0604020202020204" pitchFamily="34" charset="0"/>
              </a:rPr>
              <a:t>DISCLAIMER: The views and opinions expressed in this presentation are those of the author and do not represent official policy or position of HIMSS</a:t>
            </a:r>
          </a:p>
        </p:txBody>
      </p:sp>
      <p:sp>
        <p:nvSpPr>
          <p:cNvPr id="6" name="Date Placeholder 27"/>
          <p:cNvSpPr>
            <a:spLocks noGrp="1"/>
          </p:cNvSpPr>
          <p:nvPr>
            <p:ph type="dt" sz="half" idx="10"/>
          </p:nvPr>
        </p:nvSpPr>
        <p:spPr>
          <a:xfrm>
            <a:off x="273133" y="6503780"/>
            <a:ext cx="1472540" cy="138499"/>
          </a:xfrm>
          <a:prstGeom prst="rect">
            <a:avLst/>
          </a:prstGeom>
        </p:spPr>
        <p:txBody>
          <a:bodyPr vert="horz" wrap="square" lIns="0" tIns="0" rIns="0" bIns="0" rtlCol="0">
            <a:spAutoFit/>
          </a:bodyPr>
          <a:lstStyle>
            <a:lvl1pPr algn="l">
              <a:defRPr lang="en-US" sz="900" b="0" i="0" u="none" strike="noStrike" baseline="0" smtClean="0">
                <a:solidFill>
                  <a:schemeClr val="bg1"/>
                </a:solidFill>
                <a:latin typeface="Arial" panose="020B0604020202020204" pitchFamily="34" charset="0"/>
                <a:cs typeface="Arial" pitchFamily="34" charset="0"/>
              </a:defRPr>
            </a:lvl1pPr>
          </a:lstStyle>
          <a:p>
            <a:pPr>
              <a:spcBef>
                <a:spcPts val="300"/>
              </a:spcBef>
              <a:spcAft>
                <a:spcPts val="400"/>
              </a:spcAft>
              <a:buClr>
                <a:schemeClr val="accent5">
                  <a:lumMod val="50000"/>
                </a:schemeClr>
              </a:buClr>
              <a:buFont typeface="Webdings" pitchFamily="18" charset="2"/>
              <a:buNone/>
              <a:tabLst>
                <a:tab pos="1025525" algn="l"/>
              </a:tabLst>
            </a:pPr>
            <a:fld id="{26DABA66-13A2-47DA-87D4-BB26F5DE5D56}" type="datetime4">
              <a:rPr lang="en-US" smtClean="0"/>
              <a:pPr>
                <a:spcBef>
                  <a:spcPts val="300"/>
                </a:spcBef>
                <a:spcAft>
                  <a:spcPts val="400"/>
                </a:spcAft>
                <a:buClr>
                  <a:schemeClr val="accent5">
                    <a:lumMod val="50000"/>
                  </a:schemeClr>
                </a:buClr>
                <a:buFont typeface="Webdings" pitchFamily="18" charset="2"/>
                <a:buNone/>
                <a:tabLst>
                  <a:tab pos="1025525" algn="l"/>
                </a:tabLst>
              </a:pPr>
              <a:t>August 23, 2020</a:t>
            </a:fld>
            <a:endParaRPr lang="en-US" dirty="0"/>
          </a:p>
        </p:txBody>
      </p:sp>
      <p:sp>
        <p:nvSpPr>
          <p:cNvPr id="10" name="Rectangle 2"/>
          <p:cNvSpPr>
            <a:spLocks noGrp="1" noChangeArrowheads="1"/>
          </p:cNvSpPr>
          <p:nvPr>
            <p:ph type="subTitle" idx="1"/>
          </p:nvPr>
        </p:nvSpPr>
        <p:spPr>
          <a:xfrm>
            <a:off x="1058277" y="3741465"/>
            <a:ext cx="4814533" cy="276999"/>
          </a:xfrm>
          <a:prstGeom prst="rect">
            <a:avLst/>
          </a:prstGeom>
        </p:spPr>
        <p:txBody>
          <a:bodyPr wrap="square" lIns="0" tIns="0" rIns="0" bIns="0">
            <a:spAutoFit/>
          </a:bodyPr>
          <a:lstStyle>
            <a:lvl1pPr algn="l">
              <a:tabLst>
                <a:tab pos="1025525" algn="l"/>
              </a:tabLst>
              <a:defRPr sz="1800" b="0" i="0">
                <a:solidFill>
                  <a:schemeClr val="tx1">
                    <a:lumMod val="65000"/>
                    <a:lumOff val="35000"/>
                  </a:schemeClr>
                </a:solidFill>
                <a:latin typeface="Arial" panose="020B0604020202020204" pitchFamily="34" charset="0"/>
                <a:cs typeface="Arial" pitchFamily="34" charset="0"/>
              </a:defRPr>
            </a:lvl1pPr>
          </a:lstStyle>
          <a:p>
            <a:r>
              <a:rPr lang="en-US" dirty="0"/>
              <a:t>Click to edit Master subtitle style</a:t>
            </a:r>
          </a:p>
        </p:txBody>
      </p:sp>
      <p:sp>
        <p:nvSpPr>
          <p:cNvPr id="4" name="TextBox 3"/>
          <p:cNvSpPr txBox="1"/>
          <p:nvPr userDrawn="1"/>
        </p:nvSpPr>
        <p:spPr bwMode="auto">
          <a:xfrm>
            <a:off x="4886325" y="1362075"/>
            <a:ext cx="4029075" cy="313932"/>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algn="l" defTabSz="914400" rtl="0" eaLnBrk="1" fontAlgn="base" latinLnBrk="0" hangingPunct="1">
              <a:lnSpc>
                <a:spcPct val="100000"/>
              </a:lnSpc>
              <a:spcBef>
                <a:spcPts val="300"/>
              </a:spcBef>
              <a:spcAft>
                <a:spcPts val="400"/>
              </a:spcAft>
              <a:buClr>
                <a:schemeClr val="accent5">
                  <a:lumMod val="50000"/>
                </a:schemeClr>
              </a:buClr>
              <a:buSzTx/>
              <a:buFont typeface="Webdings" pitchFamily="18" charset="2"/>
              <a:buNone/>
              <a:tabLst/>
            </a:pPr>
            <a:r>
              <a:rPr kumimoji="0" lang="en-US" sz="18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Texas Regional HIMSS Conference</a:t>
            </a:r>
          </a:p>
        </p:txBody>
      </p:sp>
      <p:sp>
        <p:nvSpPr>
          <p:cNvPr id="9" name="TextBox 8"/>
          <p:cNvSpPr txBox="1"/>
          <p:nvPr userDrawn="1"/>
        </p:nvSpPr>
        <p:spPr bwMode="auto">
          <a:xfrm>
            <a:off x="4914900" y="1722727"/>
            <a:ext cx="4029075" cy="221599"/>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algn="l" defTabSz="914400" rtl="0" eaLnBrk="1" fontAlgn="base" latinLnBrk="0" hangingPunct="1">
              <a:lnSpc>
                <a:spcPct val="100000"/>
              </a:lnSpc>
              <a:spcBef>
                <a:spcPts val="300"/>
              </a:spcBef>
              <a:spcAft>
                <a:spcPts val="400"/>
              </a:spcAft>
              <a:buClr>
                <a:schemeClr val="accent5">
                  <a:lumMod val="50000"/>
                </a:schemeClr>
              </a:buClr>
              <a:buSzTx/>
              <a:buFont typeface="Webdings" pitchFamily="18" charset="2"/>
              <a:buNone/>
              <a:tabLst/>
            </a:pPr>
            <a:r>
              <a:rPr kumimoji="0" lang="en-US" sz="1200" b="0" i="0" u="none" strike="noStrike" kern="0" cap="none" spc="1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2017 San Antonio, Texas</a:t>
            </a:r>
          </a:p>
        </p:txBody>
      </p:sp>
      <p:pic>
        <p:nvPicPr>
          <p:cNvPr id="1028"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905686" y="5153694"/>
            <a:ext cx="2214563" cy="11586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bwMode="auto">
          <a:xfrm>
            <a:off x="876982" y="693496"/>
            <a:ext cx="3695018" cy="226346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4341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65176" y="1507680"/>
            <a:ext cx="8604504" cy="18671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69194" y="358828"/>
            <a:ext cx="6367826" cy="681302"/>
          </a:xfrm>
        </p:spPr>
        <p:txBody>
          <a:bodyPr/>
          <a:lstStyle/>
          <a:p>
            <a:r>
              <a:rPr lang="en-US"/>
              <a:t>Click to edit Master title style</a:t>
            </a:r>
          </a:p>
        </p:txBody>
      </p:sp>
      <p:sp>
        <p:nvSpPr>
          <p:cNvPr id="16" name="Rectangle 4"/>
          <p:cNvSpPr>
            <a:spLocks noGrp="1" noChangeArrowheads="1"/>
          </p:cNvSpPr>
          <p:nvPr>
            <p:ph type="sldNum" sz="quarter" idx="4"/>
          </p:nvPr>
        </p:nvSpPr>
        <p:spPr bwMode="auto">
          <a:xfrm>
            <a:off x="4160283" y="6496520"/>
            <a:ext cx="822325" cy="107722"/>
          </a:xfrm>
          <a:prstGeom prst="rect">
            <a:avLst/>
          </a:prstGeom>
        </p:spPr>
        <p:txBody>
          <a:bodyPr vert="horz" wrap="square" lIns="0" tIns="0" rIns="0" bIns="0" rtlCol="0">
            <a:spAutoFit/>
          </a:bodyPr>
          <a:lstStyle>
            <a:lvl1pPr algn="ctr">
              <a:defRPr lang="en-US" sz="700" b="0" i="0" u="none" strike="noStrike" baseline="0" smtClean="0">
                <a:solidFill>
                  <a:schemeClr val="bg1"/>
                </a:solidFill>
                <a:latin typeface="Arial" panose="020B0604020202020204" pitchFamily="34" charset="0"/>
                <a:cs typeface="Arial" pitchFamily="34" charset="0"/>
              </a:defRPr>
            </a:lvl1p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a:t>
            </a:fld>
            <a:r>
              <a:rPr dirty="0"/>
              <a:t> ]</a:t>
            </a:r>
          </a:p>
        </p:txBody>
      </p:sp>
    </p:spTree>
    <p:extLst>
      <p:ext uri="{BB962C8B-B14F-4D97-AF65-F5344CB8AC3E}">
        <p14:creationId xmlns:p14="http://schemas.microsoft.com/office/powerpoint/2010/main" val="425337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38638"/>
          <a:stretch/>
        </p:blipFill>
        <p:spPr>
          <a:xfrm>
            <a:off x="1" y="0"/>
            <a:ext cx="9239002" cy="4335698"/>
          </a:xfrm>
          <a:prstGeom prst="rect">
            <a:avLst/>
          </a:prstGeom>
        </p:spPr>
      </p:pic>
      <p:sp>
        <p:nvSpPr>
          <p:cNvPr id="2" name="Title 1"/>
          <p:cNvSpPr>
            <a:spLocks noGrp="1"/>
          </p:cNvSpPr>
          <p:nvPr>
            <p:ph type="title"/>
          </p:nvPr>
        </p:nvSpPr>
        <p:spPr>
          <a:xfrm>
            <a:off x="238350" y="2967617"/>
            <a:ext cx="5461558" cy="821763"/>
          </a:xfrm>
        </p:spPr>
        <p:txBody>
          <a:bodyPr wrap="square" lIns="0" tIns="45720" rIns="45720" bIns="0" anchor="t">
            <a:spAutoFit/>
          </a:bodyPr>
          <a:lstStyle>
            <a:lvl1pPr algn="l">
              <a:defRPr sz="2800" b="0" cap="all">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5" name="Rectangle 4"/>
          <p:cNvSpPr>
            <a:spLocks noGrp="1" noChangeArrowheads="1"/>
          </p:cNvSpPr>
          <p:nvPr>
            <p:ph type="sldNum" sz="quarter" idx="4"/>
          </p:nvPr>
        </p:nvSpPr>
        <p:spPr bwMode="auto">
          <a:xfrm>
            <a:off x="4160283" y="6496520"/>
            <a:ext cx="822325" cy="107722"/>
          </a:xfrm>
          <a:prstGeom prst="rect">
            <a:avLst/>
          </a:prstGeom>
        </p:spPr>
        <p:txBody>
          <a:bodyPr vert="horz" wrap="square" lIns="0" tIns="0" rIns="0" bIns="0" rtlCol="0">
            <a:spAutoFit/>
          </a:bodyPr>
          <a:lstStyle>
            <a:lvl1pPr algn="ctr">
              <a:defRPr lang="en-US" sz="700" b="0" i="0" u="none" strike="noStrike" baseline="0" smtClean="0">
                <a:solidFill>
                  <a:schemeClr val="bg1"/>
                </a:solidFill>
                <a:latin typeface="Arial" panose="020B0604020202020204" pitchFamily="34" charset="0"/>
                <a:cs typeface="Arial" pitchFamily="34" charset="0"/>
              </a:defRPr>
            </a:lvl1p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a:t>
            </a:fld>
            <a:r>
              <a:rPr dirty="0"/>
              <a:t> ]</a:t>
            </a:r>
          </a:p>
        </p:txBody>
      </p:sp>
      <p:sp>
        <p:nvSpPr>
          <p:cNvPr id="9" name="Rectangle 8"/>
          <p:cNvSpPr/>
          <p:nvPr userDrawn="1"/>
        </p:nvSpPr>
        <p:spPr bwMode="auto">
          <a:xfrm>
            <a:off x="6185253" y="2042557"/>
            <a:ext cx="3053750" cy="2481942"/>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591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64206" y="1485900"/>
            <a:ext cx="4206240" cy="18192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4666074" y="1485900"/>
            <a:ext cx="4206240" cy="1819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66700" y="366448"/>
            <a:ext cx="6385560" cy="681302"/>
          </a:xfrm>
        </p:spPr>
        <p:txBody>
          <a:bodyPr/>
          <a:lstStyle/>
          <a:p>
            <a:r>
              <a:rPr lang="en-US"/>
              <a:t>Click to edit Master title style</a:t>
            </a:r>
          </a:p>
        </p:txBody>
      </p:sp>
      <p:sp>
        <p:nvSpPr>
          <p:cNvPr id="17" name="Rectangle 4"/>
          <p:cNvSpPr>
            <a:spLocks noGrp="1" noChangeArrowheads="1"/>
          </p:cNvSpPr>
          <p:nvPr>
            <p:ph type="sldNum" sz="quarter" idx="4"/>
          </p:nvPr>
        </p:nvSpPr>
        <p:spPr bwMode="auto">
          <a:xfrm>
            <a:off x="4160283" y="6496520"/>
            <a:ext cx="822325" cy="107722"/>
          </a:xfrm>
          <a:prstGeom prst="rect">
            <a:avLst/>
          </a:prstGeom>
        </p:spPr>
        <p:txBody>
          <a:bodyPr vert="horz" wrap="square" lIns="0" tIns="0" rIns="0" bIns="0" rtlCol="0">
            <a:spAutoFit/>
          </a:bodyPr>
          <a:lstStyle>
            <a:lvl1pPr algn="ctr">
              <a:defRPr lang="en-US" sz="700" b="0" i="0" u="none" strike="noStrike" baseline="0" smtClean="0">
                <a:solidFill>
                  <a:schemeClr val="bg1"/>
                </a:solidFill>
                <a:latin typeface="Arial" panose="020B0604020202020204" pitchFamily="34" charset="0"/>
                <a:cs typeface="Arial" pitchFamily="34" charset="0"/>
              </a:defRPr>
            </a:lvl1p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a:t>
            </a:fld>
            <a:r>
              <a:rPr dirty="0"/>
              <a:t> ]</a:t>
            </a:r>
          </a:p>
        </p:txBody>
      </p:sp>
    </p:spTree>
    <p:extLst>
      <p:ext uri="{BB962C8B-B14F-4D97-AF65-F5344CB8AC3E}">
        <p14:creationId xmlns:p14="http://schemas.microsoft.com/office/powerpoint/2010/main" val="313772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700" y="1488304"/>
            <a:ext cx="4206240" cy="344710"/>
          </a:xfrm>
          <a:prstGeom prst="rect">
            <a:avLst/>
          </a:prstGeom>
          <a:noFill/>
          <a:ln w="9525">
            <a:noFill/>
            <a:miter lim="800000"/>
            <a:headEnd/>
            <a:tailEnd/>
          </a:ln>
          <a:effectLst/>
        </p:spPr>
        <p:txBody>
          <a:bodyPr vert="horz" wrap="square" lIns="18288" tIns="18288" rIns="18288" bIns="18288" numCol="1" rtlCol="0" anchor="b" anchorCtr="0" compatLnSpc="1">
            <a:prstTxWarp prst="textNoShape">
              <a:avLst/>
            </a:prstTxWarp>
            <a:spAutoFit/>
          </a:bodyPr>
          <a:lstStyle>
            <a:lvl1pPr>
              <a:defRPr lang="en-US" sz="2000" smtClean="0">
                <a:solidFill>
                  <a:schemeClr val="tx1">
                    <a:lumMod val="65000"/>
                    <a:lumOff val="35000"/>
                  </a:schemeClr>
                </a:solidFill>
                <a:latin typeface="Arial" panose="020B0604020202020204" pitchFamily="34" charset="0"/>
                <a:cs typeface="Arial" panose="020B0604020202020204" pitchFamily="34" charset="0"/>
              </a:defRPr>
            </a:lvl1pPr>
          </a:lstStyle>
          <a:p>
            <a:pPr marL="0" lvl="0" indent="0">
              <a:spcBef>
                <a:spcPts val="400"/>
              </a:spcBef>
            </a:pPr>
            <a:r>
              <a:rPr lang="en-US" dirty="0"/>
              <a:t>Click to edit Master text styles</a:t>
            </a:r>
          </a:p>
        </p:txBody>
      </p:sp>
      <p:sp>
        <p:nvSpPr>
          <p:cNvPr id="5" name="Text Placeholder 4"/>
          <p:cNvSpPr>
            <a:spLocks noGrp="1"/>
          </p:cNvSpPr>
          <p:nvPr>
            <p:ph type="body" sz="quarter" idx="3"/>
          </p:nvPr>
        </p:nvSpPr>
        <p:spPr>
          <a:xfrm>
            <a:off x="4666075" y="1488304"/>
            <a:ext cx="4206240" cy="344710"/>
          </a:xfrm>
          <a:prstGeom prst="rect">
            <a:avLst/>
          </a:prstGeom>
          <a:noFill/>
          <a:ln w="9525">
            <a:noFill/>
            <a:miter lim="800000"/>
            <a:headEnd/>
            <a:tailEnd/>
          </a:ln>
          <a:effectLst/>
        </p:spPr>
        <p:txBody>
          <a:bodyPr vert="horz" wrap="square" lIns="18288" tIns="18288" rIns="18288" bIns="18288" numCol="1" anchor="b" anchorCtr="0" compatLnSpc="1">
            <a:prstTxWarp prst="textNoShape">
              <a:avLst/>
            </a:prstTxWarp>
            <a:spAutoFit/>
          </a:bodyPr>
          <a:lstStyle>
            <a:lvl1pPr marL="0" indent="0">
              <a:buNone/>
              <a:defRPr lang="en-US" sz="2000" dirty="0" smtClean="0">
                <a:solidFill>
                  <a:schemeClr val="tx1">
                    <a:lumMod val="65000"/>
                    <a:lumOff val="35000"/>
                  </a:schemeClr>
                </a:solidFill>
                <a:latin typeface="Arial" panose="020B0604020202020204" pitchFamily="34" charset="0"/>
                <a:ea typeface="+mn-ea"/>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rtl="0" eaLnBrk="1" fontAlgn="base" hangingPunct="1">
              <a:lnSpc>
                <a:spcPct val="100000"/>
              </a:lnSpc>
              <a:spcBef>
                <a:spcPts val="400"/>
              </a:spcBef>
              <a:spcAft>
                <a:spcPts val="400"/>
              </a:spcAft>
              <a:buClr>
                <a:schemeClr val="accent5">
                  <a:lumMod val="50000"/>
                </a:schemeClr>
              </a:buClr>
              <a:buFont typeface="Webdings" pitchFamily="18" charset="2"/>
              <a:buNone/>
            </a:pPr>
            <a:r>
              <a:rPr lang="en-US" dirty="0"/>
              <a:t>Click to edit Master text styles</a:t>
            </a:r>
          </a:p>
        </p:txBody>
      </p:sp>
      <p:sp>
        <p:nvSpPr>
          <p:cNvPr id="4" name="Text Placeholder 3"/>
          <p:cNvSpPr>
            <a:spLocks noGrp="1"/>
          </p:cNvSpPr>
          <p:nvPr>
            <p:ph type="body" sz="quarter" idx="11"/>
          </p:nvPr>
        </p:nvSpPr>
        <p:spPr>
          <a:xfrm>
            <a:off x="273731" y="1992832"/>
            <a:ext cx="4206240" cy="19526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2"/>
          </p:nvPr>
        </p:nvSpPr>
        <p:spPr>
          <a:xfrm>
            <a:off x="4666075" y="1992832"/>
            <a:ext cx="4206240" cy="1952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69194" y="366448"/>
            <a:ext cx="6383066" cy="681302"/>
          </a:xfrm>
        </p:spPr>
        <p:txBody>
          <a:bodyPr/>
          <a:lstStyle/>
          <a:p>
            <a:r>
              <a:rPr lang="en-US"/>
              <a:t>Click to edit Master title style</a:t>
            </a:r>
          </a:p>
        </p:txBody>
      </p:sp>
      <p:sp>
        <p:nvSpPr>
          <p:cNvPr id="6" name="Freeform 5"/>
          <p:cNvSpPr/>
          <p:nvPr userDrawn="1"/>
        </p:nvSpPr>
        <p:spPr bwMode="auto">
          <a:xfrm>
            <a:off x="273731" y="1796819"/>
            <a:ext cx="4210050" cy="0"/>
          </a:xfrm>
          <a:custGeom>
            <a:avLst/>
            <a:gdLst>
              <a:gd name="connsiteX0" fmla="*/ 0 w 4210050"/>
              <a:gd name="connsiteY0" fmla="*/ 0 h 0"/>
              <a:gd name="connsiteX1" fmla="*/ 4210050 w 4210050"/>
              <a:gd name="connsiteY1" fmla="*/ 0 h 0"/>
            </a:gdLst>
            <a:ahLst/>
            <a:cxnLst>
              <a:cxn ang="0">
                <a:pos x="connsiteX0" y="connsiteY0"/>
              </a:cxn>
              <a:cxn ang="0">
                <a:pos x="connsiteX1" y="connsiteY1"/>
              </a:cxn>
            </a:cxnLst>
            <a:rect l="l" t="t" r="r" b="b"/>
            <a:pathLst>
              <a:path w="4210050">
                <a:moveTo>
                  <a:pt x="0" y="0"/>
                </a:moveTo>
                <a:lnTo>
                  <a:pt x="4210050" y="0"/>
                </a:lnTo>
              </a:path>
            </a:pathLst>
          </a:custGeom>
          <a:noFill/>
          <a:ln w="9525" cap="flat" cmpd="sng" algn="ctr">
            <a:solidFill>
              <a:schemeClr val="accent2">
                <a:lumMod val="60000"/>
                <a:lumOff val="4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3" name="Freeform 12"/>
          <p:cNvSpPr/>
          <p:nvPr userDrawn="1"/>
        </p:nvSpPr>
        <p:spPr bwMode="auto">
          <a:xfrm>
            <a:off x="4686981" y="1796819"/>
            <a:ext cx="4210050" cy="0"/>
          </a:xfrm>
          <a:custGeom>
            <a:avLst/>
            <a:gdLst>
              <a:gd name="connsiteX0" fmla="*/ 0 w 4210050"/>
              <a:gd name="connsiteY0" fmla="*/ 0 h 0"/>
              <a:gd name="connsiteX1" fmla="*/ 4210050 w 4210050"/>
              <a:gd name="connsiteY1" fmla="*/ 0 h 0"/>
            </a:gdLst>
            <a:ahLst/>
            <a:cxnLst>
              <a:cxn ang="0">
                <a:pos x="connsiteX0" y="connsiteY0"/>
              </a:cxn>
              <a:cxn ang="0">
                <a:pos x="connsiteX1" y="connsiteY1"/>
              </a:cxn>
            </a:cxnLst>
            <a:rect l="l" t="t" r="r" b="b"/>
            <a:pathLst>
              <a:path w="4210050">
                <a:moveTo>
                  <a:pt x="0" y="0"/>
                </a:moveTo>
                <a:lnTo>
                  <a:pt x="4210050" y="0"/>
                </a:lnTo>
              </a:path>
            </a:pathLst>
          </a:custGeom>
          <a:noFill/>
          <a:ln w="9525" cap="flat" cmpd="sng" algn="ctr">
            <a:solidFill>
              <a:schemeClr val="accent2">
                <a:lumMod val="60000"/>
                <a:lumOff val="4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3" name="Rectangle 4"/>
          <p:cNvSpPr>
            <a:spLocks noGrp="1" noChangeArrowheads="1"/>
          </p:cNvSpPr>
          <p:nvPr>
            <p:ph type="sldNum" sz="quarter" idx="4"/>
          </p:nvPr>
        </p:nvSpPr>
        <p:spPr bwMode="auto">
          <a:xfrm>
            <a:off x="4160283" y="6496520"/>
            <a:ext cx="822325" cy="107722"/>
          </a:xfrm>
          <a:prstGeom prst="rect">
            <a:avLst/>
          </a:prstGeom>
        </p:spPr>
        <p:txBody>
          <a:bodyPr vert="horz" wrap="square" lIns="0" tIns="0" rIns="0" bIns="0" rtlCol="0">
            <a:spAutoFit/>
          </a:bodyPr>
          <a:lstStyle>
            <a:lvl1pPr algn="ctr">
              <a:defRPr lang="en-US" sz="700" b="0" i="0" u="none" strike="noStrike" baseline="0" smtClean="0">
                <a:solidFill>
                  <a:schemeClr val="bg1"/>
                </a:solidFill>
                <a:latin typeface="Arial" panose="020B0604020202020204" pitchFamily="34" charset="0"/>
                <a:cs typeface="Arial" pitchFamily="34" charset="0"/>
              </a:defRPr>
            </a:lvl1p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a:t>
            </a:fld>
            <a:r>
              <a:rPr dirty="0"/>
              <a:t> ]</a:t>
            </a:r>
          </a:p>
        </p:txBody>
      </p:sp>
    </p:spTree>
    <p:extLst>
      <p:ext uri="{BB962C8B-B14F-4D97-AF65-F5344CB8AC3E}">
        <p14:creationId xmlns:p14="http://schemas.microsoft.com/office/powerpoint/2010/main" val="304954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194" y="366448"/>
            <a:ext cx="6390686" cy="681302"/>
          </a:xfrm>
        </p:spPr>
        <p:txBody>
          <a:bodyPr/>
          <a:lstStyle/>
          <a:p>
            <a:r>
              <a:rPr lang="en-US"/>
              <a:t>Click to edit Master title style</a:t>
            </a:r>
            <a:endParaRPr lang="en-US" dirty="0"/>
          </a:p>
        </p:txBody>
      </p:sp>
      <p:sp>
        <p:nvSpPr>
          <p:cNvPr id="14" name="Rectangle 4"/>
          <p:cNvSpPr>
            <a:spLocks noGrp="1" noChangeArrowheads="1"/>
          </p:cNvSpPr>
          <p:nvPr>
            <p:ph type="sldNum" sz="quarter" idx="4"/>
          </p:nvPr>
        </p:nvSpPr>
        <p:spPr bwMode="auto">
          <a:xfrm>
            <a:off x="4160283" y="6496520"/>
            <a:ext cx="822325" cy="107722"/>
          </a:xfrm>
          <a:prstGeom prst="rect">
            <a:avLst/>
          </a:prstGeom>
        </p:spPr>
        <p:txBody>
          <a:bodyPr vert="horz" wrap="square" lIns="0" tIns="0" rIns="0" bIns="0" rtlCol="0">
            <a:spAutoFit/>
          </a:bodyPr>
          <a:lstStyle>
            <a:lvl1pPr algn="ctr">
              <a:defRPr lang="en-US" sz="700" b="0" i="0" u="none" strike="noStrike" baseline="0" smtClean="0">
                <a:solidFill>
                  <a:schemeClr val="bg1"/>
                </a:solidFill>
                <a:latin typeface="Arial" panose="020B0604020202020204" pitchFamily="34" charset="0"/>
                <a:cs typeface="Arial" pitchFamily="34" charset="0"/>
              </a:defRPr>
            </a:lvl1p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a:t>
            </a:fld>
            <a:r>
              <a:rPr dirty="0"/>
              <a:t> ]</a:t>
            </a:r>
          </a:p>
        </p:txBody>
      </p:sp>
    </p:spTree>
    <p:extLst>
      <p:ext uri="{BB962C8B-B14F-4D97-AF65-F5344CB8AC3E}">
        <p14:creationId xmlns:p14="http://schemas.microsoft.com/office/powerpoint/2010/main" val="48973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4" name="Rectangle 4"/>
          <p:cNvSpPr>
            <a:spLocks noGrp="1" noChangeArrowheads="1"/>
          </p:cNvSpPr>
          <p:nvPr>
            <p:ph type="sldNum" sz="quarter" idx="4"/>
          </p:nvPr>
        </p:nvSpPr>
        <p:spPr bwMode="auto">
          <a:xfrm>
            <a:off x="4160283" y="6496520"/>
            <a:ext cx="822325" cy="107722"/>
          </a:xfrm>
          <a:prstGeom prst="rect">
            <a:avLst/>
          </a:prstGeom>
        </p:spPr>
        <p:txBody>
          <a:bodyPr vert="horz" wrap="square" lIns="0" tIns="0" rIns="0" bIns="0" rtlCol="0">
            <a:spAutoFit/>
          </a:bodyPr>
          <a:lstStyle>
            <a:lvl1pPr algn="ctr">
              <a:defRPr lang="en-US" sz="700" b="0" i="0" u="none" strike="noStrike" baseline="0" smtClean="0">
                <a:solidFill>
                  <a:schemeClr val="bg1"/>
                </a:solidFill>
                <a:latin typeface="Arial" panose="020B0604020202020204" pitchFamily="34" charset="0"/>
                <a:cs typeface="Arial" pitchFamily="34" charset="0"/>
              </a:defRPr>
            </a:lvl1p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a:t>
            </a:fld>
            <a:r>
              <a:rPr dirty="0"/>
              <a:t> ]</a:t>
            </a:r>
          </a:p>
        </p:txBody>
      </p:sp>
    </p:spTree>
    <p:extLst>
      <p:ext uri="{BB962C8B-B14F-4D97-AF65-F5344CB8AC3E}">
        <p14:creationId xmlns:p14="http://schemas.microsoft.com/office/powerpoint/2010/main" val="111999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9" cstate="print">
            <a:extLst>
              <a:ext uri="{28A0092B-C50C-407E-A947-70E740481C1C}">
                <a14:useLocalDpi xmlns:a14="http://schemas.microsoft.com/office/drawing/2010/main" val="0"/>
              </a:ext>
            </a:extLst>
          </a:blip>
          <a:srcRect t="2765"/>
          <a:stretch/>
        </p:blipFill>
        <p:spPr>
          <a:xfrm>
            <a:off x="95002" y="0"/>
            <a:ext cx="9145361" cy="6871421"/>
          </a:xfrm>
          <a:prstGeom prst="rect">
            <a:avLst/>
          </a:prstGeom>
        </p:spPr>
      </p:pic>
      <p:sp>
        <p:nvSpPr>
          <p:cNvPr id="199682" name="Rectangle 2"/>
          <p:cNvSpPr>
            <a:spLocks noGrp="1" noChangeArrowheads="1"/>
          </p:cNvSpPr>
          <p:nvPr>
            <p:ph type="title"/>
          </p:nvPr>
        </p:nvSpPr>
        <p:spPr bwMode="auto">
          <a:xfrm>
            <a:off x="269195" y="375973"/>
            <a:ext cx="6622924" cy="681302"/>
          </a:xfrm>
          <a:prstGeom prst="rect">
            <a:avLst/>
          </a:prstGeom>
          <a:noFill/>
          <a:ln w="9525">
            <a:noFill/>
            <a:miter lim="800000"/>
            <a:headEnd/>
            <a:tailEnd/>
          </a:ln>
          <a:effectLst/>
        </p:spPr>
        <p:txBody>
          <a:bodyPr vert="horz" wrap="square" lIns="45720" tIns="45720" rIns="45720" bIns="0" numCol="1" anchor="ctr" anchorCtr="0" compatLnSpc="1">
            <a:prstTxWarp prst="textNoShape">
              <a:avLst/>
            </a:prstTxWarp>
          </a:bodyPr>
          <a:lstStyle/>
          <a:p>
            <a:pPr lvl="0"/>
            <a:r>
              <a:rPr lang="en-US" dirty="0"/>
              <a:t>Click to edit Master title style</a:t>
            </a:r>
          </a:p>
        </p:txBody>
      </p:sp>
      <p:sp>
        <p:nvSpPr>
          <p:cNvPr id="6" name="Text Placeholder 5"/>
          <p:cNvSpPr>
            <a:spLocks noGrp="1"/>
          </p:cNvSpPr>
          <p:nvPr>
            <p:ph type="body" idx="1"/>
          </p:nvPr>
        </p:nvSpPr>
        <p:spPr>
          <a:xfrm>
            <a:off x="269194" y="1513660"/>
            <a:ext cx="8604504" cy="1528624"/>
          </a:xfrm>
          <a:prstGeom prst="rect">
            <a:avLst/>
          </a:prstGeom>
        </p:spPr>
        <p:txBody>
          <a:bodyPr vert="horz" lIns="45720" tIns="45720" rIns="4572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Rectangle 2"/>
          <p:cNvSpPr txBox="1">
            <a:spLocks noChangeArrowheads="1"/>
          </p:cNvSpPr>
          <p:nvPr userDrawn="1"/>
        </p:nvSpPr>
        <p:spPr>
          <a:xfrm>
            <a:off x="269194" y="6522398"/>
            <a:ext cx="1619932" cy="107722"/>
          </a:xfrm>
          <a:prstGeom prst="rect">
            <a:avLst/>
          </a:prstGeom>
        </p:spPr>
        <p:txBody>
          <a:bodyPr vert="horz" wrap="square" lIns="0" tIns="0" rIns="0" bIns="0" rtlCol="0">
            <a:spAutoFit/>
          </a:bodyPr>
          <a:lstStyle>
            <a:lvl1pPr algn="r" rtl="0" eaLnBrk="1" fontAlgn="base" hangingPunct="1">
              <a:lnSpc>
                <a:spcPct val="100000"/>
              </a:lnSpc>
              <a:spcBef>
                <a:spcPts val="300"/>
              </a:spcBef>
              <a:spcAft>
                <a:spcPts val="400"/>
              </a:spcAft>
              <a:buClr>
                <a:schemeClr val="accent5">
                  <a:lumMod val="50000"/>
                </a:schemeClr>
              </a:buClr>
              <a:buFont typeface="Webdings" pitchFamily="18" charset="2"/>
              <a:buNone/>
              <a:tabLst>
                <a:tab pos="1025525" algn="l"/>
              </a:tabLst>
              <a:defRPr lang="en-US" sz="2400" b="0" i="0">
                <a:solidFill>
                  <a:schemeClr val="tx2">
                    <a:lumMod val="75000"/>
                    <a:lumOff val="25000"/>
                  </a:schemeClr>
                </a:solidFill>
                <a:latin typeface="+mj-lt"/>
                <a:ea typeface="+mn-ea"/>
                <a:cs typeface="Arial" pitchFamily="34" charset="0"/>
              </a:defRPr>
            </a:lvl1pPr>
            <a:lvl2pPr marL="282575" indent="-280988" algn="l" rtl="0" eaLnBrk="1" fontAlgn="base" hangingPunct="1">
              <a:lnSpc>
                <a:spcPct val="100000"/>
              </a:lnSpc>
              <a:spcBef>
                <a:spcPts val="300"/>
              </a:spcBef>
              <a:spcAft>
                <a:spcPts val="400"/>
              </a:spcAft>
              <a:buClr>
                <a:schemeClr val="accent1"/>
              </a:buClr>
              <a:buSzPct val="95000"/>
              <a:buFont typeface="Arial" pitchFamily="34" charset="0"/>
              <a:buChar char="•"/>
              <a:defRPr lang="en-US" sz="2000" dirty="0" smtClean="0">
                <a:solidFill>
                  <a:schemeClr val="tx2">
                    <a:lumMod val="75000"/>
                    <a:lumOff val="25000"/>
                  </a:schemeClr>
                </a:solidFill>
                <a:latin typeface="+mn-lt"/>
                <a:cs typeface="Arial" pitchFamily="34" charset="0"/>
              </a:defRPr>
            </a:lvl2pPr>
            <a:lvl3pPr marL="573088" indent="-290513" algn="l" rtl="0" eaLnBrk="1" fontAlgn="base" hangingPunct="1">
              <a:lnSpc>
                <a:spcPct val="100000"/>
              </a:lnSpc>
              <a:spcBef>
                <a:spcPts val="300"/>
              </a:spcBef>
              <a:spcAft>
                <a:spcPts val="400"/>
              </a:spcAft>
              <a:buClr>
                <a:schemeClr val="accent1"/>
              </a:buClr>
              <a:buSzPct val="80000"/>
              <a:buFont typeface="Arial" pitchFamily="34" charset="0"/>
              <a:buChar char="–"/>
              <a:defRPr lang="en-US" sz="1800" dirty="0" smtClean="0">
                <a:solidFill>
                  <a:schemeClr val="tx2">
                    <a:lumMod val="75000"/>
                    <a:lumOff val="25000"/>
                  </a:schemeClr>
                </a:solidFill>
                <a:latin typeface="+mn-lt"/>
                <a:cs typeface="Arial" pitchFamily="34" charset="0"/>
              </a:defRPr>
            </a:lvl3pPr>
            <a:lvl4pPr marL="854075" indent="-280988" algn="l" rtl="0" eaLnBrk="1" fontAlgn="base" hangingPunct="1">
              <a:lnSpc>
                <a:spcPct val="100000"/>
              </a:lnSpc>
              <a:spcBef>
                <a:spcPts val="300"/>
              </a:spcBef>
              <a:spcAft>
                <a:spcPts val="400"/>
              </a:spcAft>
              <a:buClr>
                <a:schemeClr val="accent1"/>
              </a:buClr>
              <a:buSzPct val="70000"/>
              <a:buFont typeface="Arial" pitchFamily="34" charset="0"/>
              <a:buChar char="•"/>
              <a:defRPr lang="en-US" sz="1600" dirty="0" smtClean="0">
                <a:solidFill>
                  <a:schemeClr val="tx2">
                    <a:lumMod val="75000"/>
                    <a:lumOff val="25000"/>
                  </a:schemeClr>
                </a:solidFill>
                <a:latin typeface="+mn-lt"/>
                <a:cs typeface="Arial" pitchFamily="34" charset="0"/>
              </a:defRPr>
            </a:lvl4pPr>
            <a:lvl5pPr marL="854075" indent="290513" algn="l" rtl="0" eaLnBrk="1" fontAlgn="base" hangingPunct="1">
              <a:lnSpc>
                <a:spcPct val="100000"/>
              </a:lnSpc>
              <a:spcBef>
                <a:spcPts val="300"/>
              </a:spcBef>
              <a:spcAft>
                <a:spcPts val="400"/>
              </a:spcAft>
              <a:buClr>
                <a:schemeClr val="accent1"/>
              </a:buClr>
              <a:buSzPct val="60000"/>
              <a:buFont typeface="Arial" pitchFamily="34" charset="0"/>
              <a:buChar char="–"/>
              <a:defRPr lang="en-US" sz="1600" dirty="0" smtClean="0">
                <a:solidFill>
                  <a:schemeClr val="tx2">
                    <a:lumMod val="75000"/>
                    <a:lumOff val="25000"/>
                  </a:schemeClr>
                </a:solidFill>
                <a:latin typeface="+mn-lt"/>
                <a:cs typeface="Arial" pitchFamily="34" charset="0"/>
              </a:defRPr>
            </a:lvl5pPr>
            <a:lvl6pPr marL="21129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25701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30273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34845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pPr marL="0" marR="0" indent="0" algn="l" defTabSz="914400" rtl="0" eaLnBrk="1" fontAlgn="base" latinLnBrk="0" hangingPunct="1">
              <a:lnSpc>
                <a:spcPct val="100000"/>
              </a:lnSpc>
              <a:spcBef>
                <a:spcPts val="300"/>
              </a:spcBef>
              <a:spcAft>
                <a:spcPts val="400"/>
              </a:spcAft>
              <a:buClr>
                <a:schemeClr val="accent5">
                  <a:lumMod val="50000"/>
                </a:schemeClr>
              </a:buClr>
              <a:buSzTx/>
              <a:buFont typeface="Webdings" pitchFamily="18" charset="2"/>
              <a:buNone/>
              <a:tabLst>
                <a:tab pos="1025525" algn="l"/>
              </a:tabLst>
              <a:defRPr/>
            </a:pPr>
            <a:r>
              <a:rPr lang="en-US" sz="700" b="0" i="0" u="none" strike="noStrike" kern="1200" baseline="0" dirty="0">
                <a:solidFill>
                  <a:schemeClr val="bg1"/>
                </a:solidFill>
                <a:latin typeface="Arial" panose="020B0604020202020204" pitchFamily="34" charset="0"/>
                <a:ea typeface="+mn-ea"/>
                <a:cs typeface="Arial" panose="020B0604020202020204" pitchFamily="34" charset="0"/>
              </a:rPr>
              <a:t>www.HIMSSRegional.com</a:t>
            </a:r>
            <a:endParaRPr lang="en-US" sz="700" dirty="0">
              <a:solidFill>
                <a:schemeClr val="bg1"/>
              </a:solidFill>
              <a:latin typeface="Arial" panose="020B0604020202020204" pitchFamily="34" charset="0"/>
              <a:cs typeface="Arial" panose="020B0604020202020204" pitchFamily="34" charset="0"/>
            </a:endParaRPr>
          </a:p>
        </p:txBody>
      </p:sp>
      <p:sp>
        <p:nvSpPr>
          <p:cNvPr id="37" name="Rectangle 2"/>
          <p:cNvSpPr txBox="1">
            <a:spLocks noChangeArrowheads="1"/>
          </p:cNvSpPr>
          <p:nvPr userDrawn="1"/>
        </p:nvSpPr>
        <p:spPr>
          <a:xfrm>
            <a:off x="7416801" y="6522398"/>
            <a:ext cx="1456898" cy="107722"/>
          </a:xfrm>
          <a:prstGeom prst="rect">
            <a:avLst/>
          </a:prstGeom>
        </p:spPr>
        <p:txBody>
          <a:bodyPr vert="horz" wrap="square" lIns="0" tIns="0" rIns="0" bIns="0" rtlCol="0">
            <a:spAutoFit/>
          </a:bodyPr>
          <a:lstStyle>
            <a:lvl1pPr algn="r" rtl="0" eaLnBrk="1" fontAlgn="base" hangingPunct="1">
              <a:lnSpc>
                <a:spcPct val="100000"/>
              </a:lnSpc>
              <a:spcBef>
                <a:spcPts val="300"/>
              </a:spcBef>
              <a:spcAft>
                <a:spcPts val="400"/>
              </a:spcAft>
              <a:buClr>
                <a:schemeClr val="accent5">
                  <a:lumMod val="50000"/>
                </a:schemeClr>
              </a:buClr>
              <a:buFont typeface="Webdings" pitchFamily="18" charset="2"/>
              <a:buNone/>
              <a:tabLst>
                <a:tab pos="1025525" algn="l"/>
              </a:tabLst>
              <a:defRPr lang="en-US" sz="2400" b="0" i="0">
                <a:solidFill>
                  <a:schemeClr val="tx2">
                    <a:lumMod val="75000"/>
                    <a:lumOff val="25000"/>
                  </a:schemeClr>
                </a:solidFill>
                <a:latin typeface="+mj-lt"/>
                <a:ea typeface="+mn-ea"/>
                <a:cs typeface="Arial" pitchFamily="34" charset="0"/>
              </a:defRPr>
            </a:lvl1pPr>
            <a:lvl2pPr marL="282575" indent="-280988" algn="l" rtl="0" eaLnBrk="1" fontAlgn="base" hangingPunct="1">
              <a:lnSpc>
                <a:spcPct val="100000"/>
              </a:lnSpc>
              <a:spcBef>
                <a:spcPts val="300"/>
              </a:spcBef>
              <a:spcAft>
                <a:spcPts val="400"/>
              </a:spcAft>
              <a:buClr>
                <a:schemeClr val="accent1"/>
              </a:buClr>
              <a:buSzPct val="95000"/>
              <a:buFont typeface="Arial" pitchFamily="34" charset="0"/>
              <a:buChar char="•"/>
              <a:defRPr lang="en-US" sz="2000" dirty="0" smtClean="0">
                <a:solidFill>
                  <a:schemeClr val="tx2">
                    <a:lumMod val="75000"/>
                    <a:lumOff val="25000"/>
                  </a:schemeClr>
                </a:solidFill>
                <a:latin typeface="+mn-lt"/>
                <a:cs typeface="Arial" pitchFamily="34" charset="0"/>
              </a:defRPr>
            </a:lvl2pPr>
            <a:lvl3pPr marL="573088" indent="-290513" algn="l" rtl="0" eaLnBrk="1" fontAlgn="base" hangingPunct="1">
              <a:lnSpc>
                <a:spcPct val="100000"/>
              </a:lnSpc>
              <a:spcBef>
                <a:spcPts val="300"/>
              </a:spcBef>
              <a:spcAft>
                <a:spcPts val="400"/>
              </a:spcAft>
              <a:buClr>
                <a:schemeClr val="accent1"/>
              </a:buClr>
              <a:buSzPct val="80000"/>
              <a:buFont typeface="Arial" pitchFamily="34" charset="0"/>
              <a:buChar char="–"/>
              <a:defRPr lang="en-US" sz="1800" dirty="0" smtClean="0">
                <a:solidFill>
                  <a:schemeClr val="tx2">
                    <a:lumMod val="75000"/>
                    <a:lumOff val="25000"/>
                  </a:schemeClr>
                </a:solidFill>
                <a:latin typeface="+mn-lt"/>
                <a:cs typeface="Arial" pitchFamily="34" charset="0"/>
              </a:defRPr>
            </a:lvl3pPr>
            <a:lvl4pPr marL="854075" indent="-280988" algn="l" rtl="0" eaLnBrk="1" fontAlgn="base" hangingPunct="1">
              <a:lnSpc>
                <a:spcPct val="100000"/>
              </a:lnSpc>
              <a:spcBef>
                <a:spcPts val="300"/>
              </a:spcBef>
              <a:spcAft>
                <a:spcPts val="400"/>
              </a:spcAft>
              <a:buClr>
                <a:schemeClr val="accent1"/>
              </a:buClr>
              <a:buSzPct val="70000"/>
              <a:buFont typeface="Arial" pitchFamily="34" charset="0"/>
              <a:buChar char="•"/>
              <a:defRPr lang="en-US" sz="1600" dirty="0" smtClean="0">
                <a:solidFill>
                  <a:schemeClr val="tx2">
                    <a:lumMod val="75000"/>
                    <a:lumOff val="25000"/>
                  </a:schemeClr>
                </a:solidFill>
                <a:latin typeface="+mn-lt"/>
                <a:cs typeface="Arial" pitchFamily="34" charset="0"/>
              </a:defRPr>
            </a:lvl4pPr>
            <a:lvl5pPr marL="854075" indent="290513" algn="l" rtl="0" eaLnBrk="1" fontAlgn="base" hangingPunct="1">
              <a:lnSpc>
                <a:spcPct val="100000"/>
              </a:lnSpc>
              <a:spcBef>
                <a:spcPts val="300"/>
              </a:spcBef>
              <a:spcAft>
                <a:spcPts val="400"/>
              </a:spcAft>
              <a:buClr>
                <a:schemeClr val="accent1"/>
              </a:buClr>
              <a:buSzPct val="60000"/>
              <a:buFont typeface="Arial" pitchFamily="34" charset="0"/>
              <a:buChar char="–"/>
              <a:defRPr lang="en-US" sz="1600" dirty="0" smtClean="0">
                <a:solidFill>
                  <a:schemeClr val="tx2">
                    <a:lumMod val="75000"/>
                    <a:lumOff val="25000"/>
                  </a:schemeClr>
                </a:solidFill>
                <a:latin typeface="+mn-lt"/>
                <a:cs typeface="Arial" pitchFamily="34" charset="0"/>
              </a:defRPr>
            </a:lvl5pPr>
            <a:lvl6pPr marL="21129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25701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30273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34845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pPr marL="0" marR="0" indent="0" algn="l" defTabSz="914400" rtl="0" eaLnBrk="1" fontAlgn="base" latinLnBrk="0" hangingPunct="1">
              <a:lnSpc>
                <a:spcPct val="100000"/>
              </a:lnSpc>
              <a:spcBef>
                <a:spcPts val="300"/>
              </a:spcBef>
              <a:spcAft>
                <a:spcPts val="400"/>
              </a:spcAft>
              <a:buClr>
                <a:schemeClr val="accent5">
                  <a:lumMod val="50000"/>
                </a:schemeClr>
              </a:buClr>
              <a:buSzTx/>
              <a:buFont typeface="Webdings" pitchFamily="18" charset="2"/>
              <a:buNone/>
              <a:tabLst>
                <a:tab pos="1025525" algn="l"/>
              </a:tabLst>
              <a:defRPr/>
            </a:pPr>
            <a:r>
              <a:rPr lang="en-US" sz="700" b="0" i="0" u="none" strike="noStrike" kern="1200" baseline="0" dirty="0">
                <a:solidFill>
                  <a:schemeClr val="bg1"/>
                </a:solidFill>
                <a:latin typeface="Arial" panose="020B0604020202020204" pitchFamily="34" charset="0"/>
                <a:ea typeface="+mn-ea"/>
                <a:cs typeface="Arial" panose="020B0604020202020204" pitchFamily="34" charset="0"/>
              </a:rPr>
              <a:t>© 2014 HIMSS. All Rights Reserved</a:t>
            </a:r>
            <a:endParaRPr lang="en-US" sz="700" dirty="0">
              <a:solidFill>
                <a:schemeClr val="bg1"/>
              </a:solidFill>
              <a:latin typeface="Arial" panose="020B0604020202020204" pitchFamily="34" charset="0"/>
              <a:cs typeface="Arial" panose="020B0604020202020204" pitchFamily="34" charset="0"/>
            </a:endParaRPr>
          </a:p>
        </p:txBody>
      </p:sp>
      <p:sp>
        <p:nvSpPr>
          <p:cNvPr id="38" name="Rectangle 4"/>
          <p:cNvSpPr>
            <a:spLocks noGrp="1" noChangeArrowheads="1"/>
          </p:cNvSpPr>
          <p:nvPr userDrawn="1">
            <p:ph type="sldNum" sz="quarter" idx="4"/>
          </p:nvPr>
        </p:nvSpPr>
        <p:spPr bwMode="auto">
          <a:xfrm>
            <a:off x="4160283" y="6522398"/>
            <a:ext cx="822325" cy="107722"/>
          </a:xfrm>
          <a:prstGeom prst="rect">
            <a:avLst/>
          </a:prstGeom>
        </p:spPr>
        <p:txBody>
          <a:bodyPr vert="horz" wrap="square" lIns="0" tIns="0" rIns="0" bIns="0" rtlCol="0">
            <a:spAutoFit/>
          </a:bodyPr>
          <a:lstStyle>
            <a:lvl1pPr algn="ctr">
              <a:defRPr lang="en-US" sz="700" b="0" i="0" u="none" strike="noStrike" baseline="0" smtClean="0">
                <a:solidFill>
                  <a:schemeClr val="bg1"/>
                </a:solidFill>
                <a:latin typeface="Arial" panose="020B0604020202020204" pitchFamily="34" charset="0"/>
                <a:cs typeface="Arial" pitchFamily="34" charset="0"/>
              </a:defRPr>
            </a:lvl1p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a:t>
            </a:fld>
            <a:r>
              <a:rPr dirty="0"/>
              <a:t> ]</a:t>
            </a:r>
          </a:p>
        </p:txBody>
      </p:sp>
      <p:pic>
        <p:nvPicPr>
          <p:cNvPr id="8" name="Picture 4"/>
          <p:cNvPicPr>
            <a:picLocks noChangeAspect="1" noChangeArrowheads="1"/>
          </p:cNvPicPr>
          <p:nvPr userDrawn="1"/>
        </p:nvPicPr>
        <p:blipFill>
          <a:blip r:embed="rId10" cstate="print">
            <a:extLst>
              <a:ext uri="{28A0092B-C50C-407E-A947-70E740481C1C}">
                <a14:useLocalDpi xmlns:a14="http://schemas.microsoft.com/office/drawing/2010/main" val="0"/>
              </a:ext>
            </a:extLst>
          </a:blip>
          <a:stretch>
            <a:fillRect/>
          </a:stretch>
        </p:blipFill>
        <p:spPr bwMode="auto">
          <a:xfrm>
            <a:off x="208001" y="5675074"/>
            <a:ext cx="1181413" cy="6181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bwMode="auto">
          <a:xfrm>
            <a:off x="7053941" y="166256"/>
            <a:ext cx="1737381" cy="1128156"/>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23" r:id="rId1"/>
    <p:sldLayoutId id="2147483716" r:id="rId2"/>
    <p:sldLayoutId id="2147483718" r:id="rId3"/>
    <p:sldLayoutId id="2147483717" r:id="rId4"/>
    <p:sldLayoutId id="2147483719" r:id="rId5"/>
    <p:sldLayoutId id="2147483720" r:id="rId6"/>
    <p:sldLayoutId id="214748372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rtl="0" eaLnBrk="1" fontAlgn="base" hangingPunct="1">
        <a:lnSpc>
          <a:spcPct val="90000"/>
        </a:lnSpc>
        <a:spcBef>
          <a:spcPct val="0"/>
        </a:spcBef>
        <a:spcAft>
          <a:spcPct val="0"/>
        </a:spcAft>
        <a:defRPr sz="2400" b="0">
          <a:solidFill>
            <a:schemeClr val="accent6">
              <a:lumMod val="75000"/>
              <a:lumOff val="25000"/>
            </a:schemeClr>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2500" b="1">
          <a:solidFill>
            <a:srgbClr val="000000"/>
          </a:solidFill>
          <a:latin typeface="Arial" charset="0"/>
        </a:defRPr>
      </a:lvl2pPr>
      <a:lvl3pPr algn="l" rtl="0" eaLnBrk="1" fontAlgn="base" hangingPunct="1">
        <a:lnSpc>
          <a:spcPct val="90000"/>
        </a:lnSpc>
        <a:spcBef>
          <a:spcPct val="0"/>
        </a:spcBef>
        <a:spcAft>
          <a:spcPct val="0"/>
        </a:spcAft>
        <a:defRPr sz="2500" b="1">
          <a:solidFill>
            <a:srgbClr val="000000"/>
          </a:solidFill>
          <a:latin typeface="Arial" charset="0"/>
        </a:defRPr>
      </a:lvl3pPr>
      <a:lvl4pPr algn="l" rtl="0" eaLnBrk="1" fontAlgn="base" hangingPunct="1">
        <a:lnSpc>
          <a:spcPct val="90000"/>
        </a:lnSpc>
        <a:spcBef>
          <a:spcPct val="0"/>
        </a:spcBef>
        <a:spcAft>
          <a:spcPct val="0"/>
        </a:spcAft>
        <a:defRPr sz="2500" b="1">
          <a:solidFill>
            <a:srgbClr val="000000"/>
          </a:solidFill>
          <a:latin typeface="Arial" charset="0"/>
        </a:defRPr>
      </a:lvl4pPr>
      <a:lvl5pPr algn="l" rtl="0" eaLnBrk="1" fontAlgn="base" hangingPunct="1">
        <a:lnSpc>
          <a:spcPct val="90000"/>
        </a:lnSpc>
        <a:spcBef>
          <a:spcPct val="0"/>
        </a:spcBef>
        <a:spcAft>
          <a:spcPct val="0"/>
        </a:spcAft>
        <a:defRPr sz="2500" b="1">
          <a:solidFill>
            <a:srgbClr val="000000"/>
          </a:solidFill>
          <a:latin typeface="Arial" charset="0"/>
        </a:defRPr>
      </a:lvl5pPr>
      <a:lvl6pPr marL="457200" algn="l" rtl="0" eaLnBrk="1" fontAlgn="base" hangingPunct="1">
        <a:lnSpc>
          <a:spcPct val="90000"/>
        </a:lnSpc>
        <a:spcBef>
          <a:spcPct val="0"/>
        </a:spcBef>
        <a:spcAft>
          <a:spcPct val="0"/>
        </a:spcAft>
        <a:defRPr sz="2500" b="1">
          <a:solidFill>
            <a:srgbClr val="000000"/>
          </a:solidFill>
          <a:latin typeface="Arial" charset="0"/>
        </a:defRPr>
      </a:lvl6pPr>
      <a:lvl7pPr marL="914400" algn="l" rtl="0" eaLnBrk="1" fontAlgn="base" hangingPunct="1">
        <a:lnSpc>
          <a:spcPct val="90000"/>
        </a:lnSpc>
        <a:spcBef>
          <a:spcPct val="0"/>
        </a:spcBef>
        <a:spcAft>
          <a:spcPct val="0"/>
        </a:spcAft>
        <a:defRPr sz="2500" b="1">
          <a:solidFill>
            <a:srgbClr val="000000"/>
          </a:solidFill>
          <a:latin typeface="Arial" charset="0"/>
        </a:defRPr>
      </a:lvl7pPr>
      <a:lvl8pPr marL="1371600" algn="l" rtl="0" eaLnBrk="1" fontAlgn="base" hangingPunct="1">
        <a:lnSpc>
          <a:spcPct val="90000"/>
        </a:lnSpc>
        <a:spcBef>
          <a:spcPct val="0"/>
        </a:spcBef>
        <a:spcAft>
          <a:spcPct val="0"/>
        </a:spcAft>
        <a:defRPr sz="2500" b="1">
          <a:solidFill>
            <a:srgbClr val="000000"/>
          </a:solidFill>
          <a:latin typeface="Arial" charset="0"/>
        </a:defRPr>
      </a:lvl8pPr>
      <a:lvl9pPr marL="1828800" algn="l" rtl="0" eaLnBrk="1" fontAlgn="base" hangingPunct="1">
        <a:lnSpc>
          <a:spcPct val="90000"/>
        </a:lnSpc>
        <a:spcBef>
          <a:spcPct val="0"/>
        </a:spcBef>
        <a:spcAft>
          <a:spcPct val="0"/>
        </a:spcAft>
        <a:defRPr sz="2500" b="1">
          <a:solidFill>
            <a:srgbClr val="000000"/>
          </a:solidFill>
          <a:latin typeface="Arial" charset="0"/>
        </a:defRPr>
      </a:lvl9pPr>
    </p:titleStyle>
    <p:bodyStyle>
      <a:lvl1pPr algn="l" rtl="0" eaLnBrk="1" fontAlgn="base" hangingPunct="1">
        <a:lnSpc>
          <a:spcPct val="100000"/>
        </a:lnSpc>
        <a:spcBef>
          <a:spcPts val="300"/>
        </a:spcBef>
        <a:spcAft>
          <a:spcPts val="400"/>
        </a:spcAft>
        <a:buClr>
          <a:schemeClr val="accent5">
            <a:lumMod val="50000"/>
          </a:schemeClr>
        </a:buClr>
        <a:buFont typeface="Webdings" pitchFamily="18" charset="2"/>
        <a:buNone/>
        <a:defRPr lang="en-US" sz="1800" dirty="0" smtClean="0">
          <a:solidFill>
            <a:schemeClr val="tx1">
              <a:lumMod val="65000"/>
              <a:lumOff val="35000"/>
            </a:schemeClr>
          </a:solidFill>
          <a:latin typeface="Arial" panose="020B0604020202020204" pitchFamily="34" charset="0"/>
          <a:ea typeface="+mn-ea"/>
          <a:cs typeface="Arial" pitchFamily="34" charset="0"/>
        </a:defRPr>
      </a:lvl1pPr>
      <a:lvl2pPr marL="282575" indent="-280988" algn="l" rtl="0" eaLnBrk="1" fontAlgn="base" hangingPunct="1">
        <a:lnSpc>
          <a:spcPct val="100000"/>
        </a:lnSpc>
        <a:spcBef>
          <a:spcPts val="300"/>
        </a:spcBef>
        <a:spcAft>
          <a:spcPts val="400"/>
        </a:spcAft>
        <a:buClr>
          <a:schemeClr val="accent6">
            <a:lumMod val="75000"/>
            <a:lumOff val="25000"/>
          </a:schemeClr>
        </a:buClr>
        <a:buSzPct val="95000"/>
        <a:buFont typeface="Arial" panose="020B0604020202020204" pitchFamily="34" charset="0"/>
        <a:buChar char="•"/>
        <a:defRPr lang="en-US" sz="1600" dirty="0" smtClean="0">
          <a:solidFill>
            <a:schemeClr val="tx1">
              <a:lumMod val="65000"/>
              <a:lumOff val="35000"/>
            </a:schemeClr>
          </a:solidFill>
          <a:latin typeface="Arial" panose="020B0604020202020204" pitchFamily="34" charset="0"/>
          <a:cs typeface="Arial" pitchFamily="34" charset="0"/>
        </a:defRPr>
      </a:lvl2pPr>
      <a:lvl3pPr marL="573088" indent="-290513" algn="l" rtl="0" eaLnBrk="1" fontAlgn="base" hangingPunct="1">
        <a:lnSpc>
          <a:spcPct val="100000"/>
        </a:lnSpc>
        <a:spcBef>
          <a:spcPts val="300"/>
        </a:spcBef>
        <a:spcAft>
          <a:spcPts val="400"/>
        </a:spcAft>
        <a:buClr>
          <a:schemeClr val="accent6">
            <a:lumMod val="75000"/>
            <a:lumOff val="25000"/>
          </a:schemeClr>
        </a:buClr>
        <a:buSzPct val="80000"/>
        <a:buFont typeface="Arial" panose="020B0604020202020204" pitchFamily="34" charset="0"/>
        <a:buChar char="•"/>
        <a:defRPr lang="en-US" sz="1400" dirty="0" smtClean="0">
          <a:solidFill>
            <a:schemeClr val="tx1">
              <a:lumMod val="65000"/>
              <a:lumOff val="35000"/>
            </a:schemeClr>
          </a:solidFill>
          <a:latin typeface="Arial" panose="020B0604020202020204" pitchFamily="34" charset="0"/>
          <a:cs typeface="Arial" pitchFamily="34" charset="0"/>
        </a:defRPr>
      </a:lvl3pPr>
      <a:lvl4pPr marL="854075" indent="-280988" algn="l" rtl="0" eaLnBrk="1" fontAlgn="base" hangingPunct="1">
        <a:lnSpc>
          <a:spcPct val="100000"/>
        </a:lnSpc>
        <a:spcBef>
          <a:spcPts val="300"/>
        </a:spcBef>
        <a:spcAft>
          <a:spcPts val="400"/>
        </a:spcAft>
        <a:buClr>
          <a:schemeClr val="accent6">
            <a:lumMod val="75000"/>
            <a:lumOff val="25000"/>
          </a:schemeClr>
        </a:buClr>
        <a:buSzPct val="70000"/>
        <a:buFont typeface="Arial" panose="020B0604020202020204" pitchFamily="34" charset="0"/>
        <a:buChar char="•"/>
        <a:defRPr lang="en-US" sz="1200" dirty="0" smtClean="0">
          <a:solidFill>
            <a:schemeClr val="tx1">
              <a:lumMod val="65000"/>
              <a:lumOff val="35000"/>
            </a:schemeClr>
          </a:solidFill>
          <a:latin typeface="Arial" panose="020B0604020202020204" pitchFamily="34" charset="0"/>
          <a:cs typeface="Arial" pitchFamily="34" charset="0"/>
        </a:defRPr>
      </a:lvl4pPr>
      <a:lvl5pPr marL="854075" indent="290513" algn="l" rtl="0" eaLnBrk="1" fontAlgn="base" hangingPunct="1">
        <a:lnSpc>
          <a:spcPct val="100000"/>
        </a:lnSpc>
        <a:spcBef>
          <a:spcPts val="300"/>
        </a:spcBef>
        <a:spcAft>
          <a:spcPts val="400"/>
        </a:spcAft>
        <a:buClr>
          <a:schemeClr val="accent6">
            <a:lumMod val="75000"/>
            <a:lumOff val="25000"/>
          </a:schemeClr>
        </a:buClr>
        <a:buSzPct val="60000"/>
        <a:buFont typeface="Arial" panose="020B0604020202020204" pitchFamily="34" charset="0"/>
        <a:buChar char="•"/>
        <a:defRPr lang="en-US" sz="1000" dirty="0" smtClean="0">
          <a:solidFill>
            <a:schemeClr val="tx1">
              <a:lumMod val="65000"/>
              <a:lumOff val="35000"/>
            </a:schemeClr>
          </a:solidFill>
          <a:latin typeface="Arial" panose="020B0604020202020204" pitchFamily="34" charset="0"/>
          <a:cs typeface="Arial" pitchFamily="34" charset="0"/>
        </a:defRPr>
      </a:lvl5pPr>
      <a:lvl6pPr marL="21129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25701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30273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34845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setma.com/"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setma.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setma.com/Accreditations/accreditations" TargetMode="External"/><Relationship Id="rId2" Type="http://schemas.openxmlformats.org/officeDocument/2006/relationships/hyperlink" Target="http://www.setma.com/Accreditations/achievements-which-have-advanced-setma"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ww.setma.com/Letters/macra-mips-where-does-setma-stand"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setma.com/the-setma-way/setma-model-of-care-pc-mh-healthcare-innovation-the-future-of-healthcare"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setma.com/Letters/complete-summary-and-annotated-list-of-all-24-articles-discussing-setmas-wor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setma.com/Presentations/mips-quality-measures-summary-audit" TargetMode="External"/><Relationship Id="rId2" Type="http://schemas.openxmlformats.org/officeDocument/2006/relationships/hyperlink" Target="http://www.setma.com/Presentations/macra-and-mips-setma-tutorial-for-quality-improvement-metrics"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sz="quarter"/>
          </p:nvPr>
        </p:nvSpPr>
        <p:spPr>
          <a:xfrm>
            <a:off x="1058276" y="2828857"/>
            <a:ext cx="7857124" cy="3102388"/>
          </a:xfrm>
        </p:spPr>
        <p:txBody>
          <a:bodyPr/>
          <a:lstStyle/>
          <a:p>
            <a:r>
              <a:rPr lang="en-US" dirty="0"/>
              <a:t>SETMA’s Approach to MACRA and MIPS</a:t>
            </a:r>
            <a:br>
              <a:rPr lang="en-US" dirty="0"/>
            </a:br>
            <a:br>
              <a:rPr lang="en-US" dirty="0"/>
            </a:br>
            <a:r>
              <a:rPr lang="en-US" dirty="0"/>
              <a:t>Dr. James L. Holly</a:t>
            </a:r>
            <a:br>
              <a:rPr lang="en-US" dirty="0"/>
            </a:br>
            <a:br>
              <a:rPr lang="en-US" dirty="0"/>
            </a:br>
            <a:r>
              <a:rPr lang="en-US" dirty="0"/>
              <a:t>CEO, Southeast Texas Medical Associates, LLP</a:t>
            </a:r>
            <a:br>
              <a:rPr lang="en-US" dirty="0"/>
            </a:br>
            <a:r>
              <a:rPr lang="en-US" dirty="0"/>
              <a:t>Adjunct Professor, Family &amp; Community Medicine</a:t>
            </a:r>
            <a:br>
              <a:rPr lang="en-US" dirty="0"/>
            </a:br>
            <a:r>
              <a:rPr lang="en-US" dirty="0"/>
              <a:t>UT Health San Antonio</a:t>
            </a:r>
            <a:br>
              <a:rPr lang="en-US" dirty="0"/>
            </a:br>
            <a:r>
              <a:rPr lang="en-US" dirty="0">
                <a:hlinkClick r:id="rId2"/>
              </a:rPr>
              <a:t>www.jameslhollymd.com</a:t>
            </a:r>
            <a:endParaRPr lang="en-US" dirty="0"/>
          </a:p>
        </p:txBody>
      </p:sp>
      <p:sp>
        <p:nvSpPr>
          <p:cNvPr id="9" name="Date Placeholder 27"/>
          <p:cNvSpPr>
            <a:spLocks noGrp="1"/>
          </p:cNvSpPr>
          <p:nvPr>
            <p:ph type="dt" sz="half" idx="10"/>
          </p:nvPr>
        </p:nvSpPr>
        <p:spPr/>
        <p:txBody>
          <a:bodyPr/>
          <a:lstStyle>
            <a:lvl1pPr>
              <a:defRPr lang="en-US" sz="1100" b="0" i="0" u="none" strike="noStrike" baseline="0" smtClean="0">
                <a:solidFill>
                  <a:schemeClr val="bg1"/>
                </a:solidFill>
                <a:latin typeface="+mj-lt"/>
                <a:cs typeface="Arial" pitchFamily="34" charset="0"/>
              </a:defRPr>
            </a:lvl1pPr>
          </a:lstStyle>
          <a:p>
            <a:fld id="{26DABA66-13A2-47DA-87D4-BB26F5DE5D56}" type="datetime4">
              <a:rPr lang="en-US" smtClean="0"/>
              <a:pPr/>
              <a:t>August 23, 2020</a:t>
            </a:fld>
            <a:endParaRPr lang="en-US" dirty="0"/>
          </a:p>
        </p:txBody>
      </p:sp>
      <p:sp>
        <p:nvSpPr>
          <p:cNvPr id="4" name="Title 4"/>
          <p:cNvSpPr txBox="1">
            <a:spLocks/>
          </p:cNvSpPr>
          <p:nvPr/>
        </p:nvSpPr>
        <p:spPr bwMode="auto">
          <a:xfrm>
            <a:off x="1054154" y="4797316"/>
            <a:ext cx="7857124" cy="1551194"/>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lgn="l" rtl="0" eaLnBrk="1" fontAlgn="base" hangingPunct="1">
              <a:lnSpc>
                <a:spcPct val="90000"/>
              </a:lnSpc>
              <a:spcBef>
                <a:spcPct val="0"/>
              </a:spcBef>
              <a:spcAft>
                <a:spcPct val="0"/>
              </a:spcAft>
              <a:defRPr sz="2800" b="0">
                <a:solidFill>
                  <a:schemeClr val="accent6">
                    <a:lumMod val="75000"/>
                    <a:lumOff val="25000"/>
                  </a:schemeClr>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2500" b="1">
                <a:solidFill>
                  <a:srgbClr val="000000"/>
                </a:solidFill>
                <a:latin typeface="Arial" charset="0"/>
              </a:defRPr>
            </a:lvl2pPr>
            <a:lvl3pPr algn="l" rtl="0" eaLnBrk="1" fontAlgn="base" hangingPunct="1">
              <a:lnSpc>
                <a:spcPct val="90000"/>
              </a:lnSpc>
              <a:spcBef>
                <a:spcPct val="0"/>
              </a:spcBef>
              <a:spcAft>
                <a:spcPct val="0"/>
              </a:spcAft>
              <a:defRPr sz="2500" b="1">
                <a:solidFill>
                  <a:srgbClr val="000000"/>
                </a:solidFill>
                <a:latin typeface="Arial" charset="0"/>
              </a:defRPr>
            </a:lvl3pPr>
            <a:lvl4pPr algn="l" rtl="0" eaLnBrk="1" fontAlgn="base" hangingPunct="1">
              <a:lnSpc>
                <a:spcPct val="90000"/>
              </a:lnSpc>
              <a:spcBef>
                <a:spcPct val="0"/>
              </a:spcBef>
              <a:spcAft>
                <a:spcPct val="0"/>
              </a:spcAft>
              <a:defRPr sz="2500" b="1">
                <a:solidFill>
                  <a:srgbClr val="000000"/>
                </a:solidFill>
                <a:latin typeface="Arial" charset="0"/>
              </a:defRPr>
            </a:lvl4pPr>
            <a:lvl5pPr algn="l" rtl="0" eaLnBrk="1" fontAlgn="base" hangingPunct="1">
              <a:lnSpc>
                <a:spcPct val="90000"/>
              </a:lnSpc>
              <a:spcBef>
                <a:spcPct val="0"/>
              </a:spcBef>
              <a:spcAft>
                <a:spcPct val="0"/>
              </a:spcAft>
              <a:defRPr sz="2500" b="1">
                <a:solidFill>
                  <a:srgbClr val="000000"/>
                </a:solidFill>
                <a:latin typeface="Arial" charset="0"/>
              </a:defRPr>
            </a:lvl5pPr>
            <a:lvl6pPr marL="457200" algn="l" rtl="0" eaLnBrk="1" fontAlgn="base" hangingPunct="1">
              <a:lnSpc>
                <a:spcPct val="90000"/>
              </a:lnSpc>
              <a:spcBef>
                <a:spcPct val="0"/>
              </a:spcBef>
              <a:spcAft>
                <a:spcPct val="0"/>
              </a:spcAft>
              <a:defRPr sz="2500" b="1">
                <a:solidFill>
                  <a:srgbClr val="000000"/>
                </a:solidFill>
                <a:latin typeface="Arial" charset="0"/>
              </a:defRPr>
            </a:lvl6pPr>
            <a:lvl7pPr marL="914400" algn="l" rtl="0" eaLnBrk="1" fontAlgn="base" hangingPunct="1">
              <a:lnSpc>
                <a:spcPct val="90000"/>
              </a:lnSpc>
              <a:spcBef>
                <a:spcPct val="0"/>
              </a:spcBef>
              <a:spcAft>
                <a:spcPct val="0"/>
              </a:spcAft>
              <a:defRPr sz="2500" b="1">
                <a:solidFill>
                  <a:srgbClr val="000000"/>
                </a:solidFill>
                <a:latin typeface="Arial" charset="0"/>
              </a:defRPr>
            </a:lvl7pPr>
            <a:lvl8pPr marL="1371600" algn="l" rtl="0" eaLnBrk="1" fontAlgn="base" hangingPunct="1">
              <a:lnSpc>
                <a:spcPct val="90000"/>
              </a:lnSpc>
              <a:spcBef>
                <a:spcPct val="0"/>
              </a:spcBef>
              <a:spcAft>
                <a:spcPct val="0"/>
              </a:spcAft>
              <a:defRPr sz="2500" b="1">
                <a:solidFill>
                  <a:srgbClr val="000000"/>
                </a:solidFill>
                <a:latin typeface="Arial" charset="0"/>
              </a:defRPr>
            </a:lvl8pPr>
            <a:lvl9pPr marL="1828800" algn="l" rtl="0" eaLnBrk="1" fontAlgn="base" hangingPunct="1">
              <a:lnSpc>
                <a:spcPct val="90000"/>
              </a:lnSpc>
              <a:spcBef>
                <a:spcPct val="0"/>
              </a:spcBef>
              <a:spcAft>
                <a:spcPct val="0"/>
              </a:spcAft>
              <a:defRPr sz="2500" b="1">
                <a:solidFill>
                  <a:srgbClr val="000000"/>
                </a:solidFill>
                <a:latin typeface="Arial" charset="0"/>
              </a:defRPr>
            </a:lvl9pPr>
          </a:lstStyle>
          <a:p>
            <a:endParaRPr lang="en-US" kern="0" dirty="0"/>
          </a:p>
          <a:p>
            <a:endParaRPr lang="en-US" kern="0" dirty="0"/>
          </a:p>
          <a:p>
            <a:endParaRPr lang="en-US" kern="0" dirty="0"/>
          </a:p>
          <a:p>
            <a:endParaRPr lang="en-US" kern="0"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45673" y="849235"/>
            <a:ext cx="1944878" cy="1944878"/>
          </a:xfrm>
          <a:prstGeom prst="rect">
            <a:avLst/>
          </a:prstGeom>
        </p:spPr>
      </p:pic>
    </p:spTree>
    <p:extLst>
      <p:ext uri="{BB962C8B-B14F-4D97-AF65-F5344CB8AC3E}">
        <p14:creationId xmlns:p14="http://schemas.microsoft.com/office/powerpoint/2010/main" val="20870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040130"/>
            <a:ext cx="8604504" cy="4514056"/>
          </a:xfrm>
        </p:spPr>
        <p:txBody>
          <a:bodyPr/>
          <a:lstStyle/>
          <a:p>
            <a:r>
              <a:rPr lang="en-US" dirty="0"/>
              <a:t>It continued as SETMA defined a new 5-part </a:t>
            </a:r>
            <a:r>
              <a:rPr lang="en-US" b="1" dirty="0">
                <a:solidFill>
                  <a:srgbClr val="C00000"/>
                </a:solidFill>
              </a:rPr>
              <a:t>model of care</a:t>
            </a:r>
            <a:r>
              <a:rPr lang="en-US" dirty="0">
                <a:solidFill>
                  <a:schemeClr val="tx1"/>
                </a:solidFill>
              </a:rPr>
              <a:t>:</a:t>
            </a:r>
          </a:p>
          <a:p>
            <a:endParaRPr lang="en-US" sz="1000" dirty="0"/>
          </a:p>
          <a:p>
            <a:pPr marL="342900" indent="-342900">
              <a:buFont typeface="+mj-lt"/>
              <a:buAutoNum type="arabicPeriod"/>
            </a:pPr>
            <a:r>
              <a:rPr lang="en-US" b="1" dirty="0"/>
              <a:t>The tracking </a:t>
            </a:r>
            <a:r>
              <a:rPr lang="en-US" dirty="0"/>
              <a:t>of preventive care, screening care and quality standards for acute and chronic care. SETMA’s design is such that tracking occurs simultaneously with the performing of excellent care by the entire healthcare team, including the healthcare provider, nurse, clerk, management, etc.</a:t>
            </a:r>
            <a:br>
              <a:rPr lang="en-US" dirty="0"/>
            </a:br>
            <a:endParaRPr lang="en-US" sz="1000" dirty="0"/>
          </a:p>
          <a:p>
            <a:pPr marL="342900" indent="-342900">
              <a:buFont typeface="+mj-lt"/>
              <a:buAutoNum type="arabicPeriod"/>
            </a:pPr>
            <a:r>
              <a:rPr lang="en-US" b="1" dirty="0"/>
              <a:t>The auditing </a:t>
            </a:r>
            <a:r>
              <a:rPr lang="en-US" dirty="0"/>
              <a:t>of performance on the same standards either of the entire practice, of each individual clinic, or of each provider on a population, or  on a panel of patients. </a:t>
            </a:r>
            <a:br>
              <a:rPr lang="en-US" dirty="0"/>
            </a:br>
            <a:endParaRPr lang="en-US" sz="1000" dirty="0"/>
          </a:p>
          <a:p>
            <a:pPr marL="342900" indent="-342900">
              <a:buFont typeface="+mj-lt"/>
              <a:buAutoNum type="arabicPeriod"/>
            </a:pPr>
            <a:r>
              <a:rPr lang="en-US" b="1" dirty="0"/>
              <a:t>The statistical analyzing </a:t>
            </a:r>
            <a:r>
              <a:rPr lang="en-US" dirty="0"/>
              <a:t>of audit results by practice, clinic or provider.  This includes analysis for ethnic disparities, and other discriminators such as age, gender, payer class, socio-economic groupings, education, frequency of visit, frequency of testing, etc. This exposes leverage points through which SETMA can improve care.</a:t>
            </a:r>
          </a:p>
        </p:txBody>
      </p:sp>
      <p:sp>
        <p:nvSpPr>
          <p:cNvPr id="3" name="Title 2"/>
          <p:cNvSpPr>
            <a:spLocks noGrp="1"/>
          </p:cNvSpPr>
          <p:nvPr>
            <p:ph type="title"/>
          </p:nvPr>
        </p:nvSpPr>
        <p:spPr/>
        <p:txBody>
          <a:bodyPr/>
          <a:lstStyle/>
          <a:p>
            <a:r>
              <a:rPr lang="en-US" dirty="0"/>
              <a:t>SETMA’s Model of Care – Part I</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lang="en-US" smtClean="0"/>
              <a:pPr>
                <a:spcBef>
                  <a:spcPts val="300"/>
                </a:spcBef>
                <a:spcAft>
                  <a:spcPts val="400"/>
                </a:spcAft>
                <a:buClr>
                  <a:schemeClr val="accent5">
                    <a:lumMod val="50000"/>
                  </a:schemeClr>
                </a:buClr>
                <a:buFont typeface="Webdings" pitchFamily="18" charset="2"/>
                <a:buNone/>
                <a:tabLst>
                  <a:tab pos="1025525" algn="l"/>
                </a:tabLst>
              </a:pPr>
              <a:t>9</a:t>
            </a:fld>
            <a:r>
              <a:rPr lang="en-US"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267098"/>
            <a:ext cx="8604504" cy="4019049"/>
          </a:xfrm>
        </p:spPr>
        <p:txBody>
          <a:bodyPr/>
          <a:lstStyle/>
          <a:p>
            <a:pPr marL="342900" indent="-342900">
              <a:buFont typeface="+mj-lt"/>
              <a:buAutoNum type="arabicPeriod" startAt="4"/>
            </a:pPr>
            <a:r>
              <a:rPr lang="en-US" b="1" dirty="0"/>
              <a:t>The public reporting </a:t>
            </a:r>
            <a:r>
              <a:rPr lang="en-US" dirty="0"/>
              <a:t>by provider’s name of performance on hundreds of quality measures. This pressures providers to improve, and allows patients to know what is expected of them. </a:t>
            </a:r>
            <a:br>
              <a:rPr lang="en-US" dirty="0"/>
            </a:br>
            <a:endParaRPr lang="en-US" sz="1000" dirty="0"/>
          </a:p>
          <a:p>
            <a:pPr marL="342900" indent="-342900">
              <a:buFont typeface="+mj-lt"/>
              <a:buAutoNum type="arabicPeriod" startAt="4"/>
            </a:pPr>
            <a:r>
              <a:rPr lang="en-US" dirty="0"/>
              <a:t>The design of </a:t>
            </a:r>
            <a:r>
              <a:rPr lang="en-US" b="1" dirty="0"/>
              <a:t>Quality Assessment and Permanence Improvement </a:t>
            </a:r>
            <a:r>
              <a:rPr lang="en-US" dirty="0"/>
              <a:t>(QAPI) </a:t>
            </a:r>
            <a:r>
              <a:rPr lang="en-US" b="1" dirty="0"/>
              <a:t>Initiatives </a:t>
            </a:r>
            <a:r>
              <a:rPr lang="en-US" dirty="0"/>
              <a:t>. </a:t>
            </a:r>
          </a:p>
          <a:p>
            <a:pPr marL="342900" indent="-342900"/>
            <a:endParaRPr lang="en-US" dirty="0"/>
          </a:p>
          <a:p>
            <a:r>
              <a:rPr lang="en-US" dirty="0"/>
              <a:t>In this Model of Care, SETMA’s design of the plan of care and the medical-home-coordination summary activates each patient, engaging them in their own healthcare, allowing them and even requiring them to share the decision making process with the healthcare provider.</a:t>
            </a:r>
          </a:p>
          <a:p>
            <a:endParaRPr lang="en-US" dirty="0"/>
          </a:p>
          <a:p>
            <a:r>
              <a:rPr lang="en-US" dirty="0"/>
              <a:t>We believe this is the best way to overcome provider and patient “treatment inertia.”</a:t>
            </a:r>
          </a:p>
        </p:txBody>
      </p:sp>
      <p:sp>
        <p:nvSpPr>
          <p:cNvPr id="3" name="Title 2"/>
          <p:cNvSpPr>
            <a:spLocks noGrp="1"/>
          </p:cNvSpPr>
          <p:nvPr>
            <p:ph type="title"/>
          </p:nvPr>
        </p:nvSpPr>
        <p:spPr/>
        <p:txBody>
          <a:bodyPr/>
          <a:lstStyle/>
          <a:p>
            <a:r>
              <a:rPr lang="en-US" dirty="0"/>
              <a:t>SETMA’s Model of Care – Part II</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lang="en-US" smtClean="0"/>
              <a:pPr>
                <a:spcBef>
                  <a:spcPts val="300"/>
                </a:spcBef>
                <a:spcAft>
                  <a:spcPts val="400"/>
                </a:spcAft>
                <a:buClr>
                  <a:schemeClr val="accent5">
                    <a:lumMod val="50000"/>
                  </a:schemeClr>
                </a:buClr>
                <a:buFont typeface="Webdings" pitchFamily="18" charset="2"/>
                <a:buNone/>
                <a:tabLst>
                  <a:tab pos="1025525" algn="l"/>
                </a:tabLst>
              </a:pPr>
              <a:t>10</a:t>
            </a:fld>
            <a:r>
              <a:rPr lang="en-US"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214846"/>
            <a:ext cx="8604504" cy="4508927"/>
          </a:xfrm>
        </p:spPr>
        <p:txBody>
          <a:bodyPr/>
          <a:lstStyle/>
          <a:p>
            <a:r>
              <a:rPr lang="en-US" dirty="0"/>
              <a:t>SETMA believes that the key to the future of healthcare is an internalized ideal and a personal passion for excellence rather than reform which comes from external pressure.  </a:t>
            </a:r>
            <a:r>
              <a:rPr lang="en-US" b="1" dirty="0">
                <a:solidFill>
                  <a:srgbClr val="C00000"/>
                </a:solidFill>
              </a:rPr>
              <a:t>Transformation is self-sustaining, generative and creative</a:t>
            </a:r>
            <a:r>
              <a:rPr lang="en-US" dirty="0"/>
              <a:t>.  In this context, SETMA believes that efforts to transform healthcare may fail unless four strategies are employed, upon which SETMA depends in its transformative efforts:</a:t>
            </a:r>
          </a:p>
          <a:p>
            <a:endParaRPr lang="en-US" sz="1000" dirty="0"/>
          </a:p>
          <a:p>
            <a:pPr marL="228600" indent="-228600">
              <a:buFont typeface="Arial" pitchFamily="34" charset="0"/>
              <a:buChar char="•"/>
            </a:pPr>
            <a:r>
              <a:rPr lang="en-US" dirty="0"/>
              <a:t>The </a:t>
            </a:r>
            <a:r>
              <a:rPr lang="en-US" b="1" dirty="0"/>
              <a:t>methodology</a:t>
            </a:r>
            <a:r>
              <a:rPr lang="en-US" dirty="0"/>
              <a:t> of healthcare must be electronic patient management (2000). </a:t>
            </a:r>
          </a:p>
          <a:p>
            <a:pPr marL="228600" indent="-228600">
              <a:buFont typeface="Arial" pitchFamily="34" charset="0"/>
              <a:buChar char="•"/>
            </a:pPr>
            <a:r>
              <a:rPr lang="en-US" dirty="0"/>
              <a:t>The </a:t>
            </a:r>
            <a:r>
              <a:rPr lang="en-US" b="1" dirty="0"/>
              <a:t>content</a:t>
            </a:r>
            <a:r>
              <a:rPr lang="en-US" dirty="0"/>
              <a:t> and </a:t>
            </a:r>
            <a:r>
              <a:rPr lang="en-US" b="1" dirty="0"/>
              <a:t>standards</a:t>
            </a:r>
            <a:r>
              <a:rPr lang="en-US" dirty="0"/>
              <a:t> of healthcare delivery must be evidenced-based medicine (1995).</a:t>
            </a:r>
          </a:p>
          <a:p>
            <a:pPr marL="228600" indent="-228600">
              <a:buFont typeface="Arial" pitchFamily="34" charset="0"/>
              <a:buChar char="•"/>
            </a:pPr>
            <a:r>
              <a:rPr lang="en-US" dirty="0"/>
              <a:t>The </a:t>
            </a:r>
            <a:r>
              <a:rPr lang="en-US" b="1" dirty="0"/>
              <a:t>structure</a:t>
            </a:r>
            <a:r>
              <a:rPr lang="en-US" dirty="0"/>
              <a:t> and </a:t>
            </a:r>
            <a:r>
              <a:rPr lang="en-US" b="1" dirty="0"/>
              <a:t>organization</a:t>
            </a:r>
            <a:r>
              <a:rPr lang="en-US" dirty="0"/>
              <a:t> of healthcare delivery must be patient-centered medical home (2009). </a:t>
            </a:r>
          </a:p>
          <a:p>
            <a:pPr marL="228600" indent="-228600">
              <a:buFont typeface="Arial" pitchFamily="34" charset="0"/>
              <a:buChar char="•"/>
            </a:pPr>
            <a:r>
              <a:rPr lang="en-US" dirty="0"/>
              <a:t>The </a:t>
            </a:r>
            <a:r>
              <a:rPr lang="en-US" b="1" dirty="0"/>
              <a:t>payment</a:t>
            </a:r>
            <a:r>
              <a:rPr lang="en-US" dirty="0"/>
              <a:t> </a:t>
            </a:r>
            <a:r>
              <a:rPr lang="en-US" b="1" dirty="0"/>
              <a:t>methodology</a:t>
            </a:r>
            <a:r>
              <a:rPr lang="en-US" dirty="0"/>
              <a:t> of healthcare delivery must be that of capitation with additional reimbursement for proved quality performance and cost savings (1997). </a:t>
            </a:r>
          </a:p>
          <a:p>
            <a:endParaRPr lang="en-US" dirty="0"/>
          </a:p>
        </p:txBody>
      </p:sp>
      <p:sp>
        <p:nvSpPr>
          <p:cNvPr id="3" name="Title 2"/>
          <p:cNvSpPr>
            <a:spLocks noGrp="1"/>
          </p:cNvSpPr>
          <p:nvPr>
            <p:ph type="title"/>
          </p:nvPr>
        </p:nvSpPr>
        <p:spPr/>
        <p:txBody>
          <a:bodyPr/>
          <a:lstStyle/>
          <a:p>
            <a:r>
              <a:rPr lang="en-US" dirty="0"/>
              <a:t>2005 -- The Future of Healthcare</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lang="en-US" smtClean="0"/>
              <a:pPr>
                <a:spcBef>
                  <a:spcPts val="300"/>
                </a:spcBef>
                <a:spcAft>
                  <a:spcPts val="400"/>
                </a:spcAft>
                <a:buClr>
                  <a:schemeClr val="accent5">
                    <a:lumMod val="50000"/>
                  </a:schemeClr>
                </a:buClr>
                <a:buFont typeface="Webdings" pitchFamily="18" charset="2"/>
                <a:buNone/>
                <a:tabLst>
                  <a:tab pos="1025525" algn="l"/>
                </a:tabLst>
              </a:pPr>
              <a:t>11</a:t>
            </a:fld>
            <a:r>
              <a:rPr lang="en-US"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040130"/>
            <a:ext cx="8604504" cy="4501232"/>
          </a:xfrm>
        </p:spPr>
        <p:txBody>
          <a:bodyPr/>
          <a:lstStyle/>
          <a:p>
            <a:pPr marL="342900" indent="-342900">
              <a:buFont typeface="+mj-lt"/>
              <a:buAutoNum type="arabicPeriod"/>
            </a:pPr>
            <a:r>
              <a:rPr lang="en-US" dirty="0"/>
              <a:t>Began use of EMR (1998, voluntary)</a:t>
            </a:r>
          </a:p>
          <a:p>
            <a:pPr marL="342900" indent="-342900">
              <a:buFont typeface="+mj-lt"/>
              <a:buAutoNum type="arabicPeriod"/>
            </a:pPr>
            <a:r>
              <a:rPr lang="en-US" dirty="0"/>
              <a:t>Physician Consortium for Performance Improvement  (PCPI, 2000, voluntary)</a:t>
            </a:r>
          </a:p>
          <a:p>
            <a:pPr marL="342900" indent="-342900">
              <a:buFont typeface="+mj-lt"/>
              <a:buAutoNum type="arabicPeriod"/>
            </a:pPr>
            <a:r>
              <a:rPr lang="en-US" dirty="0"/>
              <a:t>Healthcare Effectiveness Data and Information Set  (HEDIS, 2002, voluntary)</a:t>
            </a:r>
          </a:p>
          <a:p>
            <a:pPr marL="342900" indent="-342900">
              <a:buFont typeface="+mj-lt"/>
              <a:buAutoNum type="arabicPeriod"/>
            </a:pPr>
            <a:r>
              <a:rPr lang="en-US" dirty="0"/>
              <a:t>National Quality Forum (NQF, 2004, voluntary)</a:t>
            </a:r>
          </a:p>
          <a:p>
            <a:pPr marL="342900" indent="-342900">
              <a:buFont typeface="+mj-lt"/>
              <a:buAutoNum type="arabicPeriod"/>
            </a:pPr>
            <a:r>
              <a:rPr lang="en-US" dirty="0"/>
              <a:t>Physician Quality Reporting Initiative (PQRI, 2006, participation voluntary, program required by </a:t>
            </a:r>
            <a:r>
              <a:rPr lang="en-US" i="1" dirty="0"/>
              <a:t>The 2006 Tax Relief and Health Care Act</a:t>
            </a:r>
            <a:r>
              <a:rPr lang="en-US" dirty="0"/>
              <a:t>)</a:t>
            </a:r>
          </a:p>
          <a:p>
            <a:pPr marL="342900" indent="-342900">
              <a:buFont typeface="+mj-lt"/>
              <a:buAutoNum type="arabicPeriod"/>
            </a:pPr>
            <a:r>
              <a:rPr lang="en-US" dirty="0"/>
              <a:t>Public Reporting by Provider  Name on Performance on Quality metrics (2009, voluntary)</a:t>
            </a:r>
          </a:p>
          <a:p>
            <a:pPr marL="342900" indent="-342900">
              <a:buFont typeface="+mj-lt"/>
              <a:buAutoNum type="arabicPeriod"/>
            </a:pPr>
            <a:r>
              <a:rPr lang="en-US" dirty="0"/>
              <a:t>Data Analytics for Population Management (2009, voluntary)</a:t>
            </a:r>
          </a:p>
          <a:p>
            <a:pPr marL="342900" indent="-342900">
              <a:buFont typeface="+mj-lt"/>
              <a:buAutoNum type="arabicPeriod"/>
            </a:pPr>
            <a:r>
              <a:rPr lang="en-US" dirty="0"/>
              <a:t>Physician Quality Reporting System (PQRS, 2011, participation required, program required by 2010, </a:t>
            </a:r>
            <a:r>
              <a:rPr lang="en-US" i="1" dirty="0"/>
              <a:t>Affordable Care Act</a:t>
            </a:r>
            <a:r>
              <a:rPr lang="en-US" dirty="0"/>
              <a:t>)</a:t>
            </a:r>
          </a:p>
          <a:p>
            <a:pPr marL="342900" indent="-342900">
              <a:buFont typeface="+mj-lt"/>
              <a:buAutoNum type="arabicPeriod"/>
            </a:pPr>
            <a:r>
              <a:rPr lang="en-US" dirty="0"/>
              <a:t>Patient-Centered Medical Home (PC-MH, 2009, voluntary)</a:t>
            </a:r>
          </a:p>
          <a:p>
            <a:pPr marL="342900" indent="-342900">
              <a:buFont typeface="+mj-lt"/>
              <a:buAutoNum type="arabicPeriod"/>
            </a:pPr>
            <a:r>
              <a:rPr lang="en-US" dirty="0"/>
              <a:t>Meaningful</a:t>
            </a:r>
            <a:r>
              <a:rPr lang="en-US" b="1" i="1" dirty="0"/>
              <a:t>  </a:t>
            </a:r>
            <a:r>
              <a:rPr lang="en-US" dirty="0"/>
              <a:t>Use  I, II, &amp; III (</a:t>
            </a:r>
            <a:r>
              <a:rPr lang="en-US" i="1" dirty="0"/>
              <a:t>American Recovery and Reinvestment Act</a:t>
            </a:r>
            <a:r>
              <a:rPr lang="en-US" dirty="0"/>
              <a:t> , 2011)</a:t>
            </a:r>
          </a:p>
        </p:txBody>
      </p:sp>
      <p:sp>
        <p:nvSpPr>
          <p:cNvPr id="3" name="Title 2"/>
          <p:cNvSpPr>
            <a:spLocks noGrp="1"/>
          </p:cNvSpPr>
          <p:nvPr>
            <p:ph type="title"/>
          </p:nvPr>
        </p:nvSpPr>
        <p:spPr/>
        <p:txBody>
          <a:bodyPr/>
          <a:lstStyle/>
          <a:p>
            <a:r>
              <a:rPr lang="en-US" dirty="0"/>
              <a:t>2000-2017 -- SETMA’s Preparation for MIPS </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lang="en-US" smtClean="0"/>
              <a:pPr>
                <a:spcBef>
                  <a:spcPts val="300"/>
                </a:spcBef>
                <a:spcAft>
                  <a:spcPts val="400"/>
                </a:spcAft>
                <a:buClr>
                  <a:schemeClr val="accent5">
                    <a:lumMod val="50000"/>
                  </a:schemeClr>
                </a:buClr>
                <a:buFont typeface="Webdings" pitchFamily="18" charset="2"/>
                <a:buNone/>
                <a:tabLst>
                  <a:tab pos="1025525" algn="l"/>
                </a:tabLst>
              </a:pPr>
              <a:t>12</a:t>
            </a:fld>
            <a:r>
              <a:rPr lang="en-US"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1"/>
          </p:nvPr>
        </p:nvSpPr>
        <p:spPr>
          <a:xfrm>
            <a:off x="265176" y="1227909"/>
            <a:ext cx="8604504" cy="4352474"/>
          </a:xfrm>
        </p:spPr>
        <p:txBody>
          <a:bodyPr/>
          <a:lstStyle/>
          <a:p>
            <a:r>
              <a:rPr lang="en-US" dirty="0"/>
              <a:t>On this foundation, SETMA is prepared to respond to the fact that beginning in 2019, all physician payments from the Centers for Medicare and Medicaid (CMS) will be made on the basis of a new system called MACRA (Medicare Access and CHIP Reauthorization Act of 2015) and MIPS (Merit-Based Incentive Payment System).  </a:t>
            </a:r>
          </a:p>
          <a:p>
            <a:endParaRPr lang="en-US" sz="1000" dirty="0"/>
          </a:p>
          <a:p>
            <a:r>
              <a:rPr lang="en-US" dirty="0"/>
              <a:t>The new payment mode will be based on a healthcare provider “composite performance score” (CPS).  This score will be made up of the following percentages in the first year (note:  these percentages are constantly changing):</a:t>
            </a:r>
          </a:p>
          <a:p>
            <a:endParaRPr lang="en-US" sz="1000" dirty="0"/>
          </a:p>
          <a:p>
            <a:pPr marL="342900" indent="-342900">
              <a:buFont typeface="+mj-lt"/>
              <a:buAutoNum type="arabicPeriod"/>
            </a:pPr>
            <a:r>
              <a:rPr lang="en-US" dirty="0"/>
              <a:t>quality (50%), </a:t>
            </a:r>
          </a:p>
          <a:p>
            <a:pPr marL="342900" indent="-342900">
              <a:buFont typeface="+mj-lt"/>
              <a:buAutoNum type="arabicPeriod"/>
            </a:pPr>
            <a:r>
              <a:rPr lang="en-US" dirty="0"/>
              <a:t>resource use (10%), </a:t>
            </a:r>
          </a:p>
          <a:p>
            <a:pPr marL="342900" indent="-342900">
              <a:buFont typeface="+mj-lt"/>
              <a:buAutoNum type="arabicPeriod"/>
            </a:pPr>
            <a:r>
              <a:rPr lang="en-US" dirty="0"/>
              <a:t>advanced care information (25%), and </a:t>
            </a:r>
          </a:p>
          <a:p>
            <a:pPr marL="342900" indent="-342900">
              <a:buFont typeface="+mj-lt"/>
              <a:buAutoNum type="arabicPeriod"/>
            </a:pPr>
            <a:r>
              <a:rPr lang="en-US" dirty="0"/>
              <a:t>clinical practice improvement activity (15%).</a:t>
            </a:r>
          </a:p>
        </p:txBody>
      </p:sp>
      <p:sp>
        <p:nvSpPr>
          <p:cNvPr id="5" name="Title 4"/>
          <p:cNvSpPr>
            <a:spLocks noGrp="1"/>
          </p:cNvSpPr>
          <p:nvPr>
            <p:ph type="title"/>
          </p:nvPr>
        </p:nvSpPr>
        <p:spPr/>
        <p:txBody>
          <a:bodyPr/>
          <a:lstStyle/>
          <a:p>
            <a:r>
              <a:rPr lang="en-US" dirty="0"/>
              <a:t>MACRA and MIPS</a:t>
            </a:r>
          </a:p>
        </p:txBody>
      </p:sp>
    </p:spTree>
    <p:extLst>
      <p:ext uri="{BB962C8B-B14F-4D97-AF65-F5344CB8AC3E}">
        <p14:creationId xmlns:p14="http://schemas.microsoft.com/office/powerpoint/2010/main" val="367273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040130"/>
            <a:ext cx="8604504" cy="4101123"/>
          </a:xfrm>
        </p:spPr>
        <p:txBody>
          <a:bodyPr/>
          <a:lstStyle/>
          <a:p>
            <a:r>
              <a:rPr lang="en-US" dirty="0"/>
              <a:t>The goal of CMS is to increase the focus on quality and value-based care. By the end of 2016, CMS plans to tie 30% of Medicare payments to alternative payment models and to tie 85% of fee-for-service payments to quality. </a:t>
            </a:r>
          </a:p>
          <a:p>
            <a:endParaRPr lang="en-US" sz="1000" dirty="0"/>
          </a:p>
          <a:p>
            <a:r>
              <a:rPr lang="en-US" dirty="0"/>
              <a:t>To do that, the Quality Payment Program has been created and has two branches. Clinicians will either participate in </a:t>
            </a:r>
            <a:r>
              <a:rPr lang="en-US" b="1" dirty="0">
                <a:solidFill>
                  <a:srgbClr val="C00000"/>
                </a:solidFill>
              </a:rPr>
              <a:t>MIPS</a:t>
            </a:r>
            <a:r>
              <a:rPr lang="en-US" dirty="0"/>
              <a:t> or an </a:t>
            </a:r>
            <a:r>
              <a:rPr lang="en-US" b="1" dirty="0">
                <a:solidFill>
                  <a:srgbClr val="C00000"/>
                </a:solidFill>
              </a:rPr>
              <a:t>APM</a:t>
            </a:r>
            <a:r>
              <a:rPr lang="en-US" dirty="0"/>
              <a:t> (Alternative Payment Model). Most clinicians will be subject to MIPS. </a:t>
            </a:r>
          </a:p>
          <a:p>
            <a:endParaRPr lang="en-US" sz="1000" dirty="0"/>
          </a:p>
          <a:p>
            <a:r>
              <a:rPr lang="en-US" dirty="0"/>
              <a:t>Clinicians will be excluded from MIPS if they:</a:t>
            </a:r>
          </a:p>
          <a:p>
            <a:endParaRPr lang="en-US" sz="1000" dirty="0"/>
          </a:p>
          <a:p>
            <a:pPr marL="342900" indent="-342900">
              <a:spcBef>
                <a:spcPts val="0"/>
              </a:spcBef>
              <a:spcAft>
                <a:spcPts val="0"/>
              </a:spcAft>
              <a:buFont typeface="+mj-lt"/>
              <a:buAutoNum type="arabicPeriod"/>
            </a:pPr>
            <a:r>
              <a:rPr lang="en-US" dirty="0"/>
              <a:t>meet a low volume threshold, </a:t>
            </a:r>
          </a:p>
          <a:p>
            <a:pPr marL="342900" indent="-342900">
              <a:spcBef>
                <a:spcPts val="0"/>
              </a:spcBef>
              <a:spcAft>
                <a:spcPts val="0"/>
              </a:spcAft>
              <a:buFont typeface="+mj-lt"/>
              <a:buAutoNum type="arabicPeriod"/>
            </a:pPr>
            <a:r>
              <a:rPr lang="en-US" dirty="0"/>
              <a:t>are in their first year of Medicare Part B Participation, or </a:t>
            </a:r>
          </a:p>
          <a:p>
            <a:pPr marL="342900" indent="-342900">
              <a:spcBef>
                <a:spcPts val="0"/>
              </a:spcBef>
              <a:spcAft>
                <a:spcPts val="0"/>
              </a:spcAft>
              <a:buFont typeface="+mj-lt"/>
              <a:buAutoNum type="arabicPeriod"/>
            </a:pPr>
            <a:r>
              <a:rPr lang="en-US" dirty="0"/>
              <a:t>if they participate in the other branch of the quality payment program, an advanced alternative payment model (APM).</a:t>
            </a:r>
          </a:p>
        </p:txBody>
      </p:sp>
      <p:sp>
        <p:nvSpPr>
          <p:cNvPr id="3" name="Title 2"/>
          <p:cNvSpPr>
            <a:spLocks noGrp="1"/>
          </p:cNvSpPr>
          <p:nvPr>
            <p:ph type="title"/>
          </p:nvPr>
        </p:nvSpPr>
        <p:spPr/>
        <p:txBody>
          <a:bodyPr/>
          <a:lstStyle/>
          <a:p>
            <a:r>
              <a:rPr lang="en-US" dirty="0"/>
              <a:t>The Goal of MACRA and MIPS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14</a:t>
            </a:fld>
            <a:r>
              <a:rPr dirty="0"/>
              <a:t> ]</a:t>
            </a:r>
          </a:p>
        </p:txBody>
      </p:sp>
    </p:spTree>
    <p:extLst>
      <p:ext uri="{BB962C8B-B14F-4D97-AF65-F5344CB8AC3E}">
        <p14:creationId xmlns:p14="http://schemas.microsoft.com/office/powerpoint/2010/main" val="372658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1"/>
          </p:nvPr>
        </p:nvSpPr>
        <p:spPr>
          <a:xfrm>
            <a:off x="269194" y="1040130"/>
            <a:ext cx="8604504" cy="3521477"/>
          </a:xfrm>
        </p:spPr>
        <p:txBody>
          <a:bodyPr/>
          <a:lstStyle/>
          <a:p>
            <a:endParaRPr lang="en-US" dirty="0"/>
          </a:p>
          <a:p>
            <a:r>
              <a:rPr lang="en-US" dirty="0"/>
              <a:t>MIPS is a single incentive program that streamlines three current programs within it: </a:t>
            </a:r>
          </a:p>
          <a:p>
            <a:endParaRPr lang="en-US" sz="1000" dirty="0"/>
          </a:p>
          <a:p>
            <a:pPr marL="342900" indent="-342900">
              <a:buFont typeface="+mj-lt"/>
              <a:buAutoNum type="arabicPeriod"/>
            </a:pPr>
            <a:r>
              <a:rPr lang="en-US" dirty="0"/>
              <a:t>the physician quality reporting system (PQRS), </a:t>
            </a:r>
          </a:p>
          <a:p>
            <a:pPr marL="342900" indent="-342900">
              <a:buFont typeface="+mj-lt"/>
              <a:buAutoNum type="arabicPeriod"/>
            </a:pPr>
            <a:r>
              <a:rPr lang="en-US" dirty="0"/>
              <a:t>Value Based Payment, and </a:t>
            </a:r>
          </a:p>
          <a:p>
            <a:pPr marL="342900" indent="-342900">
              <a:buFont typeface="+mj-lt"/>
              <a:buAutoNum type="arabicPeriod"/>
            </a:pPr>
            <a:r>
              <a:rPr lang="en-US" dirty="0"/>
              <a:t>the Medicare EHR incentive program for eligible professionals (Meaningful Use for EP). </a:t>
            </a:r>
          </a:p>
          <a:p>
            <a:pPr marL="342900" indent="-342900">
              <a:buFont typeface="+mj-lt"/>
              <a:buAutoNum type="arabicPeriod"/>
            </a:pPr>
            <a:r>
              <a:rPr lang="en-US" dirty="0"/>
              <a:t>The fourth component of MIPS is new to CMS:  Clinical Practice Improvement Activities.  It is not new, however, not new to practices accredited by NCQA, AAAHC, URAC and/or the Joint Commission for PC-MH: </a:t>
            </a:r>
          </a:p>
          <a:p>
            <a:endParaRPr lang="en-US" sz="1000" dirty="0"/>
          </a:p>
        </p:txBody>
      </p:sp>
      <p:sp>
        <p:nvSpPr>
          <p:cNvPr id="5" name="Title 4"/>
          <p:cNvSpPr>
            <a:spLocks noGrp="1"/>
          </p:cNvSpPr>
          <p:nvPr>
            <p:ph type="title"/>
          </p:nvPr>
        </p:nvSpPr>
        <p:spPr/>
        <p:txBody>
          <a:bodyPr/>
          <a:lstStyle/>
          <a:p>
            <a:r>
              <a:rPr lang="en-US" dirty="0"/>
              <a:t>What is MIPS?</a:t>
            </a:r>
          </a:p>
        </p:txBody>
      </p:sp>
    </p:spTree>
    <p:extLst>
      <p:ext uri="{BB962C8B-B14F-4D97-AF65-F5344CB8AC3E}">
        <p14:creationId xmlns:p14="http://schemas.microsoft.com/office/powerpoint/2010/main" val="17922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269195" y="1268627"/>
            <a:ext cx="8318980" cy="4818664"/>
          </a:xfrm>
          <a:prstGeom prst="rect">
            <a:avLst/>
          </a:prstGeom>
        </p:spPr>
      </p:pic>
      <p:sp>
        <p:nvSpPr>
          <p:cNvPr id="3" name="Title 2"/>
          <p:cNvSpPr>
            <a:spLocks noGrp="1"/>
          </p:cNvSpPr>
          <p:nvPr>
            <p:ph type="title"/>
          </p:nvPr>
        </p:nvSpPr>
        <p:spPr/>
        <p:txBody>
          <a:bodyPr/>
          <a:lstStyle/>
          <a:p>
            <a:r>
              <a:rPr lang="en-US" dirty="0"/>
              <a:t>MACRA and MIPS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16</a:t>
            </a:fld>
            <a:r>
              <a:rPr dirty="0"/>
              <a:t> ]</a:t>
            </a:r>
          </a:p>
        </p:txBody>
      </p:sp>
    </p:spTree>
    <p:extLst>
      <p:ext uri="{BB962C8B-B14F-4D97-AF65-F5344CB8AC3E}">
        <p14:creationId xmlns:p14="http://schemas.microsoft.com/office/powerpoint/2010/main" val="297325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MACRA and MIPS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17</a:t>
            </a:fld>
            <a:r>
              <a:rPr dirty="0"/>
              <a:t> ]</a:t>
            </a:r>
          </a:p>
        </p:txBody>
      </p:sp>
      <p:pic>
        <p:nvPicPr>
          <p:cNvPr id="1026" name="Picture 2" descr="image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194" y="1040130"/>
            <a:ext cx="8391480" cy="4838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20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507680"/>
            <a:ext cx="8604504" cy="3872855"/>
          </a:xfrm>
        </p:spPr>
        <p:txBody>
          <a:bodyPr/>
          <a:lstStyle/>
          <a:p>
            <a:r>
              <a:rPr lang="en-US" dirty="0"/>
              <a:t>Advanced Alternative Payment Models (APMs) are defined by CMS as new approaches to paying for medical care through Medicare that incentivize quality and value. MACRA doesn’t create new Advanced Alternative Payment Models. Just as MACRA created MIPS, a program to change the reimbursement model, that’s the exact goal of MACRA under APMs as well; additional incentives for APM participation.</a:t>
            </a:r>
          </a:p>
          <a:p>
            <a:endParaRPr lang="en-US" dirty="0"/>
          </a:p>
          <a:p>
            <a:r>
              <a:rPr lang="en-US" dirty="0"/>
              <a:t>Although the majority of clinicians will be subject to MIPS, those that participate in Advanced Payment Models at a certain threshold, such as Accountable Care Organizations, will be excluded from the MIPS program. To be considered as an APM, at least 50% of the participating clinicians must use a certified EHR technology. This threshold increases to 75% after year one. The group must also base payment on quality measures comparable to those in the MIPS program.</a:t>
            </a:r>
          </a:p>
        </p:txBody>
      </p:sp>
      <p:sp>
        <p:nvSpPr>
          <p:cNvPr id="3" name="Title 2"/>
          <p:cNvSpPr>
            <a:spLocks noGrp="1"/>
          </p:cNvSpPr>
          <p:nvPr>
            <p:ph type="title"/>
          </p:nvPr>
        </p:nvSpPr>
        <p:spPr/>
        <p:txBody>
          <a:bodyPr/>
          <a:lstStyle/>
          <a:p>
            <a:r>
              <a:rPr lang="en-US" dirty="0"/>
              <a:t>APMs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18</a:t>
            </a:fld>
            <a:r>
              <a:rPr dirty="0"/>
              <a:t> ]</a:t>
            </a:r>
          </a:p>
        </p:txBody>
      </p:sp>
    </p:spTree>
    <p:extLst>
      <p:ext uri="{BB962C8B-B14F-4D97-AF65-F5344CB8AC3E}">
        <p14:creationId xmlns:p14="http://schemas.microsoft.com/office/powerpoint/2010/main" val="262859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1"/>
          </p:nvPr>
        </p:nvSpPr>
        <p:spPr>
          <a:xfrm>
            <a:off x="265176" y="1507679"/>
            <a:ext cx="8604504" cy="1379865"/>
          </a:xfrm>
        </p:spPr>
        <p:txBody>
          <a:bodyPr/>
          <a:lstStyle/>
          <a:p>
            <a:r>
              <a:rPr lang="en-US" dirty="0"/>
              <a:t>Dr. Holly has no conflicts of interest to disclose.</a:t>
            </a:r>
          </a:p>
          <a:p>
            <a:endParaRPr lang="en-US" dirty="0"/>
          </a:p>
          <a:p>
            <a:r>
              <a:rPr lang="en-US" dirty="0"/>
              <a:t>Any materials referenced from or at </a:t>
            </a:r>
            <a:r>
              <a:rPr lang="en-US" dirty="0">
                <a:hlinkClick r:id="rId2"/>
              </a:rPr>
              <a:t>www.jameslhollymd.com</a:t>
            </a:r>
            <a:r>
              <a:rPr lang="en-US" dirty="0"/>
              <a:t> are accessible and/or useable without cost</a:t>
            </a:r>
          </a:p>
        </p:txBody>
      </p:sp>
      <p:sp>
        <p:nvSpPr>
          <p:cNvPr id="5" name="Title 4"/>
          <p:cNvSpPr>
            <a:spLocks noGrp="1"/>
          </p:cNvSpPr>
          <p:nvPr>
            <p:ph type="title"/>
          </p:nvPr>
        </p:nvSpPr>
        <p:spPr/>
        <p:txBody>
          <a:bodyPr/>
          <a:lstStyle/>
          <a:p>
            <a:r>
              <a:rPr lang="en-US" dirty="0"/>
              <a:t>Conflict of Interest</a:t>
            </a:r>
          </a:p>
        </p:txBody>
      </p:sp>
    </p:spTree>
    <p:extLst>
      <p:ext uri="{BB962C8B-B14F-4D97-AF65-F5344CB8AC3E}">
        <p14:creationId xmlns:p14="http://schemas.microsoft.com/office/powerpoint/2010/main" val="407427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507680"/>
            <a:ext cx="8604504" cy="3311163"/>
          </a:xfrm>
        </p:spPr>
        <p:txBody>
          <a:bodyPr/>
          <a:lstStyle/>
          <a:p>
            <a:endParaRPr lang="en-US" dirty="0"/>
          </a:p>
          <a:p>
            <a:r>
              <a:rPr lang="en-US" dirty="0"/>
              <a:t>Finally, APM entities are required to bear more than nominal financial risk. Eligible Clinicians can become Qualifying APM Participants if a certain percent of their patients or payments are through an APM. QP’s are eligible for a 5% lump sum bonus in years 2019 - 2024 and even higher in subsequent years. Only QP’s are excluded from MIPS.</a:t>
            </a:r>
          </a:p>
          <a:p>
            <a:endParaRPr lang="en-US" dirty="0"/>
          </a:p>
          <a:p>
            <a:pPr marL="228600" indent="-228600">
              <a:buFont typeface="Arial" pitchFamily="34" charset="0"/>
              <a:buChar char="•"/>
            </a:pPr>
            <a:r>
              <a:rPr lang="en-US" dirty="0"/>
              <a:t>Accountable Care Organization (ACP)</a:t>
            </a:r>
          </a:p>
          <a:p>
            <a:pPr marL="228600" indent="-228600">
              <a:buFont typeface="Arial" pitchFamily="34" charset="0"/>
              <a:buChar char="•"/>
            </a:pPr>
            <a:r>
              <a:rPr lang="en-US" dirty="0"/>
              <a:t>Comprehensive Primary Care Plus (CPC+) program</a:t>
            </a:r>
          </a:p>
          <a:p>
            <a:pPr marL="228600" indent="-228600">
              <a:buFont typeface="Arial" pitchFamily="34" charset="0"/>
              <a:buChar char="•"/>
            </a:pPr>
            <a:r>
              <a:rPr lang="en-US" dirty="0"/>
              <a:t>Others</a:t>
            </a:r>
          </a:p>
        </p:txBody>
      </p:sp>
      <p:sp>
        <p:nvSpPr>
          <p:cNvPr id="3" name="Title 2"/>
          <p:cNvSpPr>
            <a:spLocks noGrp="1"/>
          </p:cNvSpPr>
          <p:nvPr>
            <p:ph type="title"/>
          </p:nvPr>
        </p:nvSpPr>
        <p:spPr/>
        <p:txBody>
          <a:bodyPr/>
          <a:lstStyle/>
          <a:p>
            <a:r>
              <a:rPr lang="en-US" dirty="0"/>
              <a:t>APMs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19</a:t>
            </a:fld>
            <a:r>
              <a:rPr dirty="0"/>
              <a:t> ]</a:t>
            </a:r>
          </a:p>
        </p:txBody>
      </p:sp>
    </p:spTree>
    <p:extLst>
      <p:ext uri="{BB962C8B-B14F-4D97-AF65-F5344CB8AC3E}">
        <p14:creationId xmlns:p14="http://schemas.microsoft.com/office/powerpoint/2010/main" val="365375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APMs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20</a:t>
            </a:fld>
            <a:r>
              <a:rPr dirty="0"/>
              <a:t> ]</a:t>
            </a:r>
          </a:p>
        </p:txBody>
      </p:sp>
      <p:pic>
        <p:nvPicPr>
          <p:cNvPr id="5" name="Picture 4"/>
          <p:cNvPicPr>
            <a:picLocks noChangeAspect="1"/>
          </p:cNvPicPr>
          <p:nvPr/>
        </p:nvPicPr>
        <p:blipFill>
          <a:blip r:embed="rId2" cstate="print"/>
          <a:stretch>
            <a:fillRect/>
          </a:stretch>
        </p:blipFill>
        <p:spPr>
          <a:xfrm>
            <a:off x="708116" y="1040130"/>
            <a:ext cx="7726658" cy="4556983"/>
          </a:xfrm>
          <a:prstGeom prst="rect">
            <a:avLst/>
          </a:prstGeom>
        </p:spPr>
      </p:pic>
    </p:spTree>
    <p:extLst>
      <p:ext uri="{BB962C8B-B14F-4D97-AF65-F5344CB8AC3E}">
        <p14:creationId xmlns:p14="http://schemas.microsoft.com/office/powerpoint/2010/main" val="403084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507680"/>
            <a:ext cx="8604504" cy="3775393"/>
          </a:xfrm>
        </p:spPr>
        <p:txBody>
          <a:bodyPr/>
          <a:lstStyle/>
          <a:p>
            <a:r>
              <a:rPr lang="en-US" dirty="0"/>
              <a:t>Payment adjustment made up of four parts shown below.</a:t>
            </a:r>
          </a:p>
          <a:p>
            <a:pPr marL="342900" indent="-342900">
              <a:buFont typeface="+mj-lt"/>
              <a:buAutoNum type="arabicPeriod"/>
            </a:pPr>
            <a:r>
              <a:rPr lang="en-US" b="1" dirty="0"/>
              <a:t>Quality</a:t>
            </a:r>
            <a:r>
              <a:rPr lang="en-US" dirty="0"/>
              <a:t> - This will be gleaned from the Clinical Quality Measures (CQMs) that SETMA reports to CMS.  CQM is the new PQRS.  Measures are physician selected and SETMA has many good ones to report.</a:t>
            </a:r>
          </a:p>
          <a:p>
            <a:pPr marL="342900" indent="-342900">
              <a:buFont typeface="+mj-lt"/>
              <a:buAutoNum type="arabicPeriod"/>
            </a:pPr>
            <a:r>
              <a:rPr lang="en-US" b="1" dirty="0"/>
              <a:t>Advancing Care Information </a:t>
            </a:r>
            <a:r>
              <a:rPr lang="en-US" dirty="0"/>
              <a:t>- This is the next phase of Meaningful Use.  All of SETMA providers meet these measures and will continue to do so.</a:t>
            </a:r>
          </a:p>
          <a:p>
            <a:pPr marL="342900" indent="-342900">
              <a:buFont typeface="+mj-lt"/>
              <a:buAutoNum type="arabicPeriod"/>
            </a:pPr>
            <a:r>
              <a:rPr lang="en-US" b="1" dirty="0"/>
              <a:t>Clinical Improvement Activities </a:t>
            </a:r>
            <a:r>
              <a:rPr lang="en-US" dirty="0"/>
              <a:t>- “Clinicians recognized as a Tier III Medical Home by NCQA earn full credit in this category.”  SETMA is accredited for Patient-Centered Medical Home by NCQA at their highest level (Tier III) and by AAHC, URAC and the Joint Commission.</a:t>
            </a:r>
          </a:p>
          <a:p>
            <a:pPr marL="342900" indent="-342900">
              <a:buFont typeface="+mj-lt"/>
              <a:buAutoNum type="arabicPeriod"/>
            </a:pPr>
            <a:r>
              <a:rPr lang="en-US" b="1" dirty="0"/>
              <a:t>Cost</a:t>
            </a:r>
            <a:r>
              <a:rPr lang="en-US" dirty="0"/>
              <a:t> - This will be gleaned from claims data.  There is nothing to do on our part for this until CMS’s QRUR is received. </a:t>
            </a:r>
          </a:p>
        </p:txBody>
      </p:sp>
      <p:sp>
        <p:nvSpPr>
          <p:cNvPr id="3" name="Title 2"/>
          <p:cNvSpPr>
            <a:spLocks noGrp="1"/>
          </p:cNvSpPr>
          <p:nvPr>
            <p:ph type="title"/>
          </p:nvPr>
        </p:nvSpPr>
        <p:spPr/>
        <p:txBody>
          <a:bodyPr/>
          <a:lstStyle/>
          <a:p>
            <a:r>
              <a:rPr lang="en-US" dirty="0"/>
              <a:t>SETMA’s Readiness for MIPS Fulfillment</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21</a:t>
            </a:fld>
            <a:r>
              <a:rPr dirty="0"/>
              <a:t> ]</a:t>
            </a:r>
          </a:p>
        </p:txBody>
      </p:sp>
    </p:spTree>
    <p:extLst>
      <p:ext uri="{BB962C8B-B14F-4D97-AF65-F5344CB8AC3E}">
        <p14:creationId xmlns:p14="http://schemas.microsoft.com/office/powerpoint/2010/main" val="69424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507680"/>
            <a:ext cx="8604504" cy="4352474"/>
          </a:xfrm>
        </p:spPr>
        <p:txBody>
          <a:bodyPr/>
          <a:lstStyle/>
          <a:p>
            <a:r>
              <a:rPr lang="en-US" dirty="0"/>
              <a:t>On October  6, 2016, SETMA discovered that the four categories defined by MIPS in </a:t>
            </a:r>
            <a:r>
              <a:rPr lang="en-US" dirty="0">
                <a:solidFill>
                  <a:schemeClr val="accent1"/>
                </a:solidFill>
              </a:rPr>
              <a:t>2015 </a:t>
            </a:r>
            <a:r>
              <a:rPr lang="en-US" dirty="0"/>
              <a:t>correlate with the four strategies SETMA defined in </a:t>
            </a:r>
            <a:r>
              <a:rPr lang="en-US" dirty="0">
                <a:solidFill>
                  <a:schemeClr val="accent1"/>
                </a:solidFill>
              </a:rPr>
              <a:t>2000-2005</a:t>
            </a:r>
            <a:r>
              <a:rPr lang="en-US" dirty="0"/>
              <a:t>  (see slide 9 above) for the transformation of our practice.  </a:t>
            </a:r>
          </a:p>
          <a:p>
            <a:endParaRPr lang="en-US" sz="1000" dirty="0"/>
          </a:p>
          <a:p>
            <a:r>
              <a:rPr lang="en-US" dirty="0"/>
              <a:t>Early in our development, SETMA came to believe that the key to the future of healthcare transformation was an internalized ideal and a personal passion for excellence, rather than reform which comes from external pressure.  </a:t>
            </a:r>
          </a:p>
          <a:p>
            <a:endParaRPr lang="en-US" sz="1000" dirty="0"/>
          </a:p>
          <a:p>
            <a:r>
              <a:rPr lang="en-US" dirty="0"/>
              <a:t>Transformation is self-sustaining, generative and creative.  In this context, SETMA believes that efforts to transform healthcare may fail unless the four strategies described in </a:t>
            </a:r>
            <a:r>
              <a:rPr lang="en-US"/>
              <a:t>slide 11 </a:t>
            </a:r>
            <a:r>
              <a:rPr lang="en-US" dirty="0"/>
              <a:t>are employed.</a:t>
            </a:r>
          </a:p>
          <a:p>
            <a:endParaRPr lang="en-US" sz="1000" dirty="0"/>
          </a:p>
          <a:p>
            <a:r>
              <a:rPr lang="en-US" dirty="0"/>
              <a:t>SETMA’s transformative efforts are dependent upon these fours standards.</a:t>
            </a:r>
          </a:p>
          <a:p>
            <a:endParaRPr lang="en-US" dirty="0"/>
          </a:p>
        </p:txBody>
      </p:sp>
      <p:sp>
        <p:nvSpPr>
          <p:cNvPr id="3" name="Title 2"/>
          <p:cNvSpPr>
            <a:spLocks noGrp="1"/>
          </p:cNvSpPr>
          <p:nvPr>
            <p:ph type="title"/>
          </p:nvPr>
        </p:nvSpPr>
        <p:spPr/>
        <p:txBody>
          <a:bodyPr/>
          <a:lstStyle/>
          <a:p>
            <a:r>
              <a:rPr lang="en-US" dirty="0"/>
              <a:t>SETMA’s Readiness Assessment</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22</a:t>
            </a:fld>
            <a:r>
              <a:rPr dirty="0"/>
              <a:t> ]</a:t>
            </a:r>
          </a:p>
        </p:txBody>
      </p:sp>
    </p:spTree>
    <p:extLst>
      <p:ext uri="{BB962C8B-B14F-4D97-AF65-F5344CB8AC3E}">
        <p14:creationId xmlns:p14="http://schemas.microsoft.com/office/powerpoint/2010/main" val="289822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SETMA’s Strategies and MIPS Categories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23</a:t>
            </a:fld>
            <a:r>
              <a:rPr dirty="0"/>
              <a:t> ]</a:t>
            </a:r>
          </a:p>
        </p:txBody>
      </p:sp>
      <p:graphicFrame>
        <p:nvGraphicFramePr>
          <p:cNvPr id="5" name="Table 4"/>
          <p:cNvGraphicFramePr>
            <a:graphicFrameLocks noGrp="1"/>
          </p:cNvGraphicFramePr>
          <p:nvPr>
            <p:extLst>
              <p:ext uri="{D42A27DB-BD31-4B8C-83A1-F6EECF244321}">
                <p14:modId xmlns:p14="http://schemas.microsoft.com/office/powerpoint/2010/main" val="592103834"/>
              </p:ext>
            </p:extLst>
          </p:nvPr>
        </p:nvGraphicFramePr>
        <p:xfrm>
          <a:off x="1021491" y="1040131"/>
          <a:ext cx="6763266" cy="4780890"/>
        </p:xfrm>
        <a:graphic>
          <a:graphicData uri="http://schemas.openxmlformats.org/drawingml/2006/table">
            <a:tbl>
              <a:tblPr firstRow="1" bandRow="1">
                <a:tableStyleId>{5C22544A-7EE6-4342-B048-85BDC9FD1C3A}</a:tableStyleId>
              </a:tblPr>
              <a:tblGrid>
                <a:gridCol w="3381633">
                  <a:extLst>
                    <a:ext uri="{9D8B030D-6E8A-4147-A177-3AD203B41FA5}">
                      <a16:colId xmlns:a16="http://schemas.microsoft.com/office/drawing/2014/main" val="20000"/>
                    </a:ext>
                  </a:extLst>
                </a:gridCol>
                <a:gridCol w="3381633">
                  <a:extLst>
                    <a:ext uri="{9D8B030D-6E8A-4147-A177-3AD203B41FA5}">
                      <a16:colId xmlns:a16="http://schemas.microsoft.com/office/drawing/2014/main" val="20001"/>
                    </a:ext>
                  </a:extLst>
                </a:gridCol>
              </a:tblGrid>
              <a:tr h="416729">
                <a:tc>
                  <a:txBody>
                    <a:bodyPr/>
                    <a:lstStyle/>
                    <a:p>
                      <a:r>
                        <a:rPr lang="en-US" sz="1400" dirty="0"/>
                        <a:t>SETMA’s Strategy</a:t>
                      </a:r>
                    </a:p>
                  </a:txBody>
                  <a:tcPr/>
                </a:tc>
                <a:tc>
                  <a:txBody>
                    <a:bodyPr/>
                    <a:lstStyle/>
                    <a:p>
                      <a:r>
                        <a:rPr lang="en-US" sz="1400" dirty="0"/>
                        <a:t>MIPS Category</a:t>
                      </a:r>
                    </a:p>
                  </a:txBody>
                  <a:tcPr/>
                </a:tc>
                <a:extLst>
                  <a:ext uri="{0D108BD9-81ED-4DB2-BD59-A6C34878D82A}">
                    <a16:rowId xmlns:a16="http://schemas.microsoft.com/office/drawing/2014/main" val="10000"/>
                  </a:ext>
                </a:extLst>
              </a:tr>
              <a:tr h="992309">
                <a:tc>
                  <a:txBody>
                    <a:bodyPr/>
                    <a:lstStyle/>
                    <a:p>
                      <a:r>
                        <a:rPr lang="en-US" sz="1400" dirty="0"/>
                        <a:t>1. Methodology</a:t>
                      </a:r>
                      <a:r>
                        <a:rPr lang="en-US" sz="1400" baseline="0" dirty="0"/>
                        <a:t> of healthcare must be electronic patient management</a:t>
                      </a:r>
                      <a:endParaRPr lang="en-US" sz="1400" dirty="0"/>
                    </a:p>
                  </a:txBody>
                  <a:tcPr/>
                </a:tc>
                <a:tc>
                  <a:txBody>
                    <a:bodyPr/>
                    <a:lstStyle/>
                    <a:p>
                      <a:r>
                        <a:rPr lang="en-US" sz="1400" dirty="0"/>
                        <a:t>MIPS Advancing Care Information </a:t>
                      </a:r>
                    </a:p>
                    <a:p>
                      <a:r>
                        <a:rPr lang="en-US" sz="1400" dirty="0"/>
                        <a:t>(an extension of Meaningful Use with a certified EMR) </a:t>
                      </a:r>
                    </a:p>
                  </a:txBody>
                  <a:tcPr/>
                </a:tc>
                <a:extLst>
                  <a:ext uri="{0D108BD9-81ED-4DB2-BD59-A6C34878D82A}">
                    <a16:rowId xmlns:a16="http://schemas.microsoft.com/office/drawing/2014/main" val="10001"/>
                  </a:ext>
                </a:extLst>
              </a:tr>
              <a:tr h="992309">
                <a:tc>
                  <a:txBody>
                    <a:bodyPr/>
                    <a:lstStyle/>
                    <a:p>
                      <a:r>
                        <a:rPr lang="en-US" sz="1400" dirty="0"/>
                        <a:t>2. The content and standards of healthcare delivery must be evidenced-based medicine</a:t>
                      </a:r>
                    </a:p>
                  </a:txBody>
                  <a:tcPr/>
                </a:tc>
                <a:tc>
                  <a:txBody>
                    <a:bodyPr/>
                    <a:lstStyle/>
                    <a:p>
                      <a:r>
                        <a:rPr lang="en-US" sz="1400" dirty="0"/>
                        <a:t>MIPS Quality </a:t>
                      </a:r>
                    </a:p>
                    <a:p>
                      <a:r>
                        <a:rPr lang="en-US" sz="1400" dirty="0"/>
                        <a:t>(an</a:t>
                      </a:r>
                      <a:r>
                        <a:rPr lang="en-US" sz="1400" baseline="0" dirty="0"/>
                        <a:t> extension of PQRI/PQRS which in 2019 will become MIPS)</a:t>
                      </a:r>
                      <a:endParaRPr lang="en-US" sz="1400" dirty="0"/>
                    </a:p>
                  </a:txBody>
                  <a:tcPr/>
                </a:tc>
                <a:extLst>
                  <a:ext uri="{0D108BD9-81ED-4DB2-BD59-A6C34878D82A}">
                    <a16:rowId xmlns:a16="http://schemas.microsoft.com/office/drawing/2014/main" val="10002"/>
                  </a:ext>
                </a:extLst>
              </a:tr>
              <a:tr h="1221303">
                <a:tc>
                  <a:txBody>
                    <a:bodyPr/>
                    <a:lstStyle/>
                    <a:p>
                      <a:r>
                        <a:rPr lang="en-US" sz="1400" dirty="0"/>
                        <a:t>3. The structure and organization of healthcare delivery must be patient-centered medical home </a:t>
                      </a:r>
                    </a:p>
                  </a:txBody>
                  <a:tcPr/>
                </a:tc>
                <a:tc>
                  <a:txBody>
                    <a:bodyPr/>
                    <a:lstStyle/>
                    <a:p>
                      <a:r>
                        <a:rPr lang="en-US" sz="1400" dirty="0"/>
                        <a:t>MIPS Clinical Practice Improvement activities </a:t>
                      </a:r>
                    </a:p>
                    <a:p>
                      <a:r>
                        <a:rPr lang="en-US" sz="1400" dirty="0"/>
                        <a:t>(This MIPS category is met fully by Level 3 NCQA PC-MH Recognition).</a:t>
                      </a:r>
                    </a:p>
                  </a:txBody>
                  <a:tcPr/>
                </a:tc>
                <a:extLst>
                  <a:ext uri="{0D108BD9-81ED-4DB2-BD59-A6C34878D82A}">
                    <a16:rowId xmlns:a16="http://schemas.microsoft.com/office/drawing/2014/main" val="10003"/>
                  </a:ext>
                </a:extLst>
              </a:tr>
              <a:tr h="938950">
                <a:tc>
                  <a:txBody>
                    <a:bodyPr/>
                    <a:lstStyle/>
                    <a:p>
                      <a:r>
                        <a:rPr lang="en-US" sz="1400" dirty="0"/>
                        <a:t>4. The payment methodology of healthcare delivery must be that of capitation with additional reimbursement for proved quality performance and cost savings</a:t>
                      </a:r>
                    </a:p>
                  </a:txBody>
                  <a:tcPr/>
                </a:tc>
                <a:tc>
                  <a:txBody>
                    <a:bodyPr/>
                    <a:lstStyle/>
                    <a:p>
                      <a:r>
                        <a:rPr lang="en-US" sz="1400" dirty="0"/>
                        <a:t>MIPS Cost </a:t>
                      </a:r>
                    </a:p>
                    <a:p>
                      <a:r>
                        <a:rPr lang="en-US" sz="1400" dirty="0"/>
                        <a:t>(measured by risk adjusted expectations of cost of care and the actual cost of care per fee-for-service Medicare and Medicaid beneficiary)</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5602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267098"/>
            <a:ext cx="8604504" cy="3742050"/>
          </a:xfrm>
        </p:spPr>
        <p:txBody>
          <a:bodyPr/>
          <a:lstStyle/>
          <a:p>
            <a:r>
              <a:rPr lang="en-US" dirty="0"/>
              <a:t>The most difficult aspects of the new program are:</a:t>
            </a:r>
          </a:p>
          <a:p>
            <a:endParaRPr lang="en-US" sz="1000" dirty="0"/>
          </a:p>
          <a:p>
            <a:pPr marL="342900" indent="-342900">
              <a:buAutoNum type="arabicPeriod"/>
            </a:pPr>
            <a:r>
              <a:rPr lang="en-US" dirty="0"/>
              <a:t>There is not an absolute standard against which healthcare providers will be measured.  </a:t>
            </a:r>
          </a:p>
          <a:p>
            <a:pPr marL="342900" indent="-342900">
              <a:buAutoNum type="arabicPeriod"/>
            </a:pPr>
            <a:r>
              <a:rPr lang="en-US" dirty="0"/>
              <a:t>Provider evaluation will always be a judgment made two years after the fact, i.e., you will practice and perform in 2017, in 2018 you performance will be aggregated , but it will be 2019 before you know where you stand.</a:t>
            </a:r>
          </a:p>
          <a:p>
            <a:pPr marL="342900" indent="-342900">
              <a:buAutoNum type="arabicPeriod"/>
            </a:pPr>
            <a:r>
              <a:rPr lang="en-US" dirty="0"/>
              <a:t>The biggest problem with this moving target is that you have to assume that everyone's results mean the same performance. That is not necessarily the case.  </a:t>
            </a:r>
          </a:p>
          <a:p>
            <a:pPr marL="342900" indent="-342900">
              <a:buAutoNum type="arabicPeriod"/>
            </a:pPr>
            <a:r>
              <a:rPr lang="en-US" dirty="0"/>
              <a:t>It is possible that if everyone begins to perform at a high standard that the distribution would be very narrow.  </a:t>
            </a:r>
          </a:p>
        </p:txBody>
      </p:sp>
      <p:sp>
        <p:nvSpPr>
          <p:cNvPr id="3" name="Title 2"/>
          <p:cNvSpPr>
            <a:spLocks noGrp="1"/>
          </p:cNvSpPr>
          <p:nvPr>
            <p:ph type="title"/>
          </p:nvPr>
        </p:nvSpPr>
        <p:spPr/>
        <p:txBody>
          <a:bodyPr/>
          <a:lstStyle/>
          <a:p>
            <a:r>
              <a:rPr lang="en-US" dirty="0"/>
              <a:t>Potential Hazards of MACRA &amp; MIPS – Part I </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24</a:t>
            </a:fld>
            <a:r>
              <a:rPr dirty="0"/>
              <a:t> ]</a:t>
            </a:r>
          </a:p>
        </p:txBody>
      </p:sp>
    </p:spTree>
    <p:extLst>
      <p:ext uri="{BB962C8B-B14F-4D97-AF65-F5344CB8AC3E}">
        <p14:creationId xmlns:p14="http://schemas.microsoft.com/office/powerpoint/2010/main" val="323151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507680"/>
            <a:ext cx="8604504" cy="3806170"/>
          </a:xfrm>
        </p:spPr>
        <p:txBody>
          <a:bodyPr/>
          <a:lstStyle/>
          <a:p>
            <a:pPr marL="342900" indent="-342900">
              <a:buFont typeface="+mj-lt"/>
              <a:buAutoNum type="arabicPeriod" startAt="5"/>
            </a:pPr>
            <a:r>
              <a:rPr lang="en-US" dirty="0"/>
              <a:t>The possibility exists that a person could be performing at a 95% level and still be a standard deviation below the mean which could result in a penalty for a performance which everyone would consider excellent.</a:t>
            </a:r>
          </a:p>
          <a:p>
            <a:pPr marL="342900" indent="-342900">
              <a:buFont typeface="+mj-lt"/>
              <a:buAutoNum type="arabicPeriod" startAt="5"/>
            </a:pPr>
            <a:endParaRPr lang="en-US" sz="1000" dirty="0"/>
          </a:p>
          <a:p>
            <a:pPr marL="342900" indent="-342900">
              <a:buFont typeface="+mj-lt"/>
              <a:buAutoNum type="arabicPeriod" startAt="5"/>
            </a:pPr>
            <a:r>
              <a:rPr lang="en-US" dirty="0"/>
              <a:t>Larger organizations and/or duplicitous organizations (the two are not synonymous) can find or use methods which meet the standard without achieving the excellence of care implied by the measurement.  </a:t>
            </a:r>
          </a:p>
          <a:p>
            <a:pPr marL="342900" indent="-342900">
              <a:buFont typeface="+mj-lt"/>
              <a:buAutoNum type="arabicPeriod" startAt="5"/>
            </a:pPr>
            <a:endParaRPr lang="en-US" sz="1000" dirty="0"/>
          </a:p>
          <a:p>
            <a:pPr marL="342900" indent="-342900">
              <a:buFont typeface="+mj-lt"/>
              <a:buAutoNum type="arabicPeriod" startAt="5"/>
            </a:pPr>
            <a:r>
              <a:rPr lang="en-US" dirty="0"/>
              <a:t>Organizations may focus on intentionally meeting a few metrics which could result in a high performance on an artificial metric without a significant improvement in care or outcomes.  SETMA addressed  this by making the fulfillment of quality metrics “incidental” to excellent care rather their being the “intention” of our model of care.</a:t>
            </a:r>
          </a:p>
        </p:txBody>
      </p:sp>
      <p:sp>
        <p:nvSpPr>
          <p:cNvPr id="3" name="Title 2"/>
          <p:cNvSpPr>
            <a:spLocks noGrp="1"/>
          </p:cNvSpPr>
          <p:nvPr>
            <p:ph type="title"/>
          </p:nvPr>
        </p:nvSpPr>
        <p:spPr/>
        <p:txBody>
          <a:bodyPr/>
          <a:lstStyle/>
          <a:p>
            <a:r>
              <a:rPr lang="en-US" dirty="0"/>
              <a:t>Potential Hazards of MACRA &amp; MIPS – Part II </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25</a:t>
            </a:fld>
            <a:r>
              <a:rPr dirty="0"/>
              <a:t> ]</a:t>
            </a:r>
          </a:p>
        </p:txBody>
      </p:sp>
    </p:spTree>
    <p:extLst>
      <p:ext uri="{BB962C8B-B14F-4D97-AF65-F5344CB8AC3E}">
        <p14:creationId xmlns:p14="http://schemas.microsoft.com/office/powerpoint/2010/main" val="296892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240971"/>
            <a:ext cx="8604504" cy="3895938"/>
          </a:xfrm>
        </p:spPr>
        <p:txBody>
          <a:bodyPr/>
          <a:lstStyle/>
          <a:p>
            <a:endParaRPr lang="en-US" dirty="0"/>
          </a:p>
          <a:p>
            <a:r>
              <a:rPr lang="en-US" dirty="0"/>
              <a:t>At the core of SETMA’s four strategies is the belief that one or two quality metrics will have little impact upon the processes or the outcomes of healthcare delivery, and that they will do little to reflect quality outcomes in healthcare delivery.  </a:t>
            </a:r>
          </a:p>
          <a:p>
            <a:endParaRPr lang="en-US" sz="1000" dirty="0"/>
          </a:p>
          <a:p>
            <a:r>
              <a:rPr lang="en-US" dirty="0"/>
              <a:t>In the Centers for Medicare and Medicaid Services (CMS) mandatory Physician Quality Reporting System (PQRS), which in 2011replaced the voluntary Physicians Quality Reporting Initiative (PQRI) healthcare providers are required to report on nine quality metrics of the providers’ choice, </a:t>
            </a:r>
            <a:r>
              <a:rPr lang="en-US" b="1" dirty="0">
                <a:solidFill>
                  <a:srgbClr val="C00000"/>
                </a:solidFill>
              </a:rPr>
              <a:t>but this requirement will be reduced to six quality metrics under MIPS in 2019. </a:t>
            </a:r>
          </a:p>
          <a:p>
            <a:endParaRPr lang="en-US" sz="1000" dirty="0"/>
          </a:p>
          <a:p>
            <a:r>
              <a:rPr lang="en-US" b="1" dirty="0">
                <a:solidFill>
                  <a:srgbClr val="C00000"/>
                </a:solidFill>
              </a:rPr>
              <a:t>SETMA argues that this is a minimalist approach to providers quality reporting and is unlikely to change healthcare outcomes or quality. </a:t>
            </a:r>
          </a:p>
        </p:txBody>
      </p:sp>
      <p:sp>
        <p:nvSpPr>
          <p:cNvPr id="3" name="Title 2"/>
          <p:cNvSpPr>
            <a:spLocks noGrp="1"/>
          </p:cNvSpPr>
          <p:nvPr>
            <p:ph type="title"/>
          </p:nvPr>
        </p:nvSpPr>
        <p:spPr/>
        <p:txBody>
          <a:bodyPr/>
          <a:lstStyle/>
          <a:p>
            <a:r>
              <a:rPr lang="en-US" dirty="0"/>
              <a:t>Core of SETMA’s Principles Not Adopted by MACRA and MIPS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26</a:t>
            </a:fld>
            <a:r>
              <a:rPr dirty="0"/>
              <a:t> ]</a:t>
            </a:r>
          </a:p>
        </p:txBody>
      </p:sp>
    </p:spTree>
    <p:extLst>
      <p:ext uri="{BB962C8B-B14F-4D97-AF65-F5344CB8AC3E}">
        <p14:creationId xmlns:p14="http://schemas.microsoft.com/office/powerpoint/2010/main" val="291477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040130"/>
            <a:ext cx="8604504" cy="4419158"/>
          </a:xfrm>
        </p:spPr>
        <p:txBody>
          <a:bodyPr/>
          <a:lstStyle/>
          <a:p>
            <a:r>
              <a:rPr lang="en-US" dirty="0"/>
              <a:t>SETMA currently tracks over 200 quality metrics, but this number does not tell the whole story.  SETMA employs two definitions in our use of quality metrics in our transformative approach to healthcare:</a:t>
            </a:r>
          </a:p>
          <a:p>
            <a:pPr marL="285750" indent="-285750">
              <a:buFont typeface="Arial" panose="020B0604020202020204" pitchFamily="34" charset="0"/>
              <a:buChar char="•"/>
            </a:pPr>
            <a:r>
              <a:rPr lang="en-US" dirty="0"/>
              <a:t>A “</a:t>
            </a:r>
            <a:r>
              <a:rPr lang="en-US" b="1" dirty="0"/>
              <a:t>cluster</a:t>
            </a:r>
            <a:r>
              <a:rPr lang="en-US" dirty="0"/>
              <a:t>” is seven or more quality metrics tracked for a single condition, i.e., diabetes, hypertension, etc.</a:t>
            </a:r>
          </a:p>
          <a:p>
            <a:pPr marL="285750" indent="-285750">
              <a:buFont typeface="Arial" panose="020B0604020202020204" pitchFamily="34" charset="0"/>
              <a:buChar char="•"/>
            </a:pPr>
            <a:r>
              <a:rPr lang="en-US" dirty="0"/>
              <a:t>A “</a:t>
            </a:r>
            <a:r>
              <a:rPr lang="en-US" b="1" dirty="0"/>
              <a:t>galaxy</a:t>
            </a:r>
            <a:r>
              <a:rPr lang="en-US" dirty="0"/>
              <a:t>” which is multiple clusters tracked in the care of the same patient, i.e., diabetes, hypertension, lipids, CHF, etc.</a:t>
            </a:r>
          </a:p>
          <a:p>
            <a:pPr marL="285750" indent="-285750">
              <a:buFont typeface="Arial" panose="020B0604020202020204" pitchFamily="34" charset="0"/>
              <a:buChar char="•"/>
            </a:pPr>
            <a:endParaRPr lang="en-US" dirty="0"/>
          </a:p>
          <a:p>
            <a:r>
              <a:rPr lang="en-US" dirty="0"/>
              <a:t>SETMA believes that fulfilling a single or a few quality metrics does not change outcomes, but fulfilling “clusters” and particularly “galaxies” of metrics, which are measurable by the provider at the point-of-care, can and will change outcomes. </a:t>
            </a:r>
          </a:p>
          <a:p>
            <a:r>
              <a:rPr lang="en-US" dirty="0">
                <a:solidFill>
                  <a:srgbClr val="C00000"/>
                </a:solidFill>
              </a:rPr>
              <a:t>In SETMA’s model, a single patient, at a single visit, for a single condition, will have eight or more quality metrics fulfilled, which </a:t>
            </a:r>
            <a:r>
              <a:rPr lang="en-US" b="1" i="1" dirty="0">
                <a:solidFill>
                  <a:srgbClr val="C00000"/>
                </a:solidFill>
              </a:rPr>
              <a:t>WILL</a:t>
            </a:r>
            <a:r>
              <a:rPr lang="en-US" dirty="0">
                <a:solidFill>
                  <a:srgbClr val="C00000"/>
                </a:solidFill>
              </a:rPr>
              <a:t> change the outcome of that patient’s treatment.</a:t>
            </a:r>
          </a:p>
        </p:txBody>
      </p:sp>
      <p:sp>
        <p:nvSpPr>
          <p:cNvPr id="3" name="Title 2"/>
          <p:cNvSpPr>
            <a:spLocks noGrp="1"/>
          </p:cNvSpPr>
          <p:nvPr>
            <p:ph type="title"/>
          </p:nvPr>
        </p:nvSpPr>
        <p:spPr/>
        <p:txBody>
          <a:bodyPr/>
          <a:lstStyle/>
          <a:p>
            <a:r>
              <a:rPr lang="en-US" dirty="0"/>
              <a:t>Clusters and Galaxies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27</a:t>
            </a:fld>
            <a:r>
              <a:rPr dirty="0"/>
              <a:t> ]</a:t>
            </a:r>
          </a:p>
        </p:txBody>
      </p:sp>
    </p:spTree>
    <p:extLst>
      <p:ext uri="{BB962C8B-B14F-4D97-AF65-F5344CB8AC3E}">
        <p14:creationId xmlns:p14="http://schemas.microsoft.com/office/powerpoint/2010/main" val="118592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Clusters and Galaxies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28</a:t>
            </a:fld>
            <a:r>
              <a:rPr dirty="0"/>
              <a:t> ]</a:t>
            </a:r>
          </a:p>
        </p:txBody>
      </p:sp>
      <p:pic>
        <p:nvPicPr>
          <p:cNvPr id="2050" name="Picture 2" descr="http://www.setma.com/the-setma-way/images/setma-model-of-care-pc-mh-healthcare-innovation-the-future-of-healthcare_clip_image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4907" y="1272874"/>
            <a:ext cx="5553075" cy="432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00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822961"/>
            <a:ext cx="8604504" cy="4288353"/>
          </a:xfrm>
        </p:spPr>
        <p:txBody>
          <a:bodyPr/>
          <a:lstStyle/>
          <a:p>
            <a:endParaRPr lang="en-US" dirty="0"/>
          </a:p>
          <a:p>
            <a:endParaRPr lang="en-US" dirty="0"/>
          </a:p>
          <a:p>
            <a:pPr marL="342900" indent="-342900">
              <a:buFont typeface="+mj-lt"/>
              <a:buAutoNum type="arabicPeriod"/>
            </a:pPr>
            <a:r>
              <a:rPr lang="en-US" dirty="0"/>
              <a:t>To see the continuity between organizational focus and systems design before and after MACRA and MIPS</a:t>
            </a:r>
          </a:p>
          <a:p>
            <a:pPr marL="342900" indent="-342900">
              <a:buAutoNum type="arabicPeriod" startAt="2"/>
            </a:pPr>
            <a:r>
              <a:rPr lang="en-US" dirty="0"/>
              <a:t>To describe how Southeast Texas Medical Associates’ (SETMA) transformation between 1995 and 2005 prepared for MACRA and MIPS</a:t>
            </a:r>
          </a:p>
          <a:p>
            <a:pPr marL="342900" indent="-342900">
              <a:buAutoNum type="arabicPeriod" startAt="2"/>
            </a:pPr>
            <a:r>
              <a:rPr lang="en-US" dirty="0"/>
              <a:t>To learn how to fulfill MACRA and MIPS without interfering with the patient/ provider relationships</a:t>
            </a:r>
          </a:p>
          <a:p>
            <a:pPr marL="342900" indent="-342900">
              <a:buAutoNum type="arabicPeriod" startAt="2"/>
            </a:pPr>
            <a:r>
              <a:rPr lang="en-US" dirty="0"/>
              <a:t>To demonstrate how to meet MIPS requirements with systems redesign</a:t>
            </a:r>
          </a:p>
          <a:p>
            <a:pPr marL="342900" indent="-342900">
              <a:buAutoNum type="arabicPeriod" startAt="2"/>
            </a:pPr>
            <a:r>
              <a:rPr lang="en-US" dirty="0"/>
              <a:t>SETMA’s complete tutorial for MIPS can be found in </a:t>
            </a:r>
            <a:r>
              <a:rPr lang="en-US"/>
              <a:t>slides 48-83 </a:t>
            </a:r>
            <a:r>
              <a:rPr lang="en-US" dirty="0"/>
              <a:t>which will not be covered in today’s presentation</a:t>
            </a:r>
          </a:p>
          <a:p>
            <a:endParaRPr lang="en-US" sz="1000" dirty="0"/>
          </a:p>
          <a:p>
            <a:pPr marL="342900" indent="-342900">
              <a:buAutoNum type="arabicPeriod" startAt="2"/>
            </a:pPr>
            <a:endParaRPr lang="en-US" dirty="0"/>
          </a:p>
        </p:txBody>
      </p:sp>
      <p:sp>
        <p:nvSpPr>
          <p:cNvPr id="3" name="Title 2"/>
          <p:cNvSpPr>
            <a:spLocks noGrp="1"/>
          </p:cNvSpPr>
          <p:nvPr>
            <p:ph type="title"/>
          </p:nvPr>
        </p:nvSpPr>
        <p:spPr/>
        <p:txBody>
          <a:bodyPr/>
          <a:lstStyle/>
          <a:p>
            <a:r>
              <a:rPr lang="en-US" dirty="0"/>
              <a:t>Learning Objective</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lang="en-US" smtClean="0"/>
              <a:pPr>
                <a:spcBef>
                  <a:spcPts val="300"/>
                </a:spcBef>
                <a:spcAft>
                  <a:spcPts val="400"/>
                </a:spcAft>
                <a:buClr>
                  <a:schemeClr val="accent5">
                    <a:lumMod val="50000"/>
                  </a:schemeClr>
                </a:buClr>
                <a:buFont typeface="Webdings" pitchFamily="18" charset="2"/>
                <a:buNone/>
                <a:tabLst>
                  <a:tab pos="1025525" algn="l"/>
                </a:tabLst>
              </a:pPr>
              <a:t>2</a:t>
            </a:fld>
            <a:r>
              <a:rPr lang="en-US"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507680"/>
            <a:ext cx="8604504" cy="3985706"/>
          </a:xfrm>
        </p:spPr>
        <p:txBody>
          <a:bodyPr/>
          <a:lstStyle/>
          <a:p>
            <a:r>
              <a:rPr lang="en-US" dirty="0"/>
              <a:t>But the “real” leverage comes when multiple “clusters” of quality metrics are measured in the care of a single patient who has multiple chronic conditions. </a:t>
            </a:r>
          </a:p>
          <a:p>
            <a:endParaRPr lang="en-US" sz="1000" dirty="0"/>
          </a:p>
          <a:p>
            <a:r>
              <a:rPr lang="en-US" dirty="0"/>
              <a:t>The following illustrates a “galaxy” of quality metrics. </a:t>
            </a:r>
          </a:p>
          <a:p>
            <a:endParaRPr lang="en-US" sz="1000" dirty="0"/>
          </a:p>
          <a:p>
            <a:r>
              <a:rPr lang="en-US" dirty="0"/>
              <a:t>A single patient, at a single visit, with multiple “clusters” involving multiple chronic conditions thus  having 60 or more quality metrics fulfilled in his/her care, which WILL change the quality of outcomes and which will result in the improvement of the patient’s health. And, because of the improvement in care and health, the cost of that patient’s care will inevitably decrease as well.  </a:t>
            </a:r>
          </a:p>
          <a:p>
            <a:endParaRPr lang="en-US" sz="1000" dirty="0"/>
          </a:p>
          <a:p>
            <a:r>
              <a:rPr lang="en-US" dirty="0"/>
              <a:t>(</a:t>
            </a:r>
            <a:r>
              <a:rPr lang="en-US" dirty="0">
                <a:solidFill>
                  <a:srgbClr val="C00000"/>
                </a:solidFill>
              </a:rPr>
              <a:t>Remember that foundational to this concept is that the fulfillment of quality metrics is </a:t>
            </a:r>
            <a:r>
              <a:rPr lang="en-US" b="1" dirty="0">
                <a:solidFill>
                  <a:srgbClr val="C00000"/>
                </a:solidFill>
              </a:rPr>
              <a:t>incidental</a:t>
            </a:r>
            <a:r>
              <a:rPr lang="en-US" dirty="0">
                <a:solidFill>
                  <a:srgbClr val="C00000"/>
                </a:solidFill>
              </a:rPr>
              <a:t> to excellent care rather than being the </a:t>
            </a:r>
            <a:r>
              <a:rPr lang="en-US" b="1" dirty="0">
                <a:solidFill>
                  <a:srgbClr val="C00000"/>
                </a:solidFill>
              </a:rPr>
              <a:t>intention</a:t>
            </a:r>
            <a:r>
              <a:rPr lang="en-US" dirty="0">
                <a:solidFill>
                  <a:srgbClr val="C00000"/>
                </a:solidFill>
              </a:rPr>
              <a:t> of that care.)</a:t>
            </a:r>
          </a:p>
        </p:txBody>
      </p:sp>
      <p:sp>
        <p:nvSpPr>
          <p:cNvPr id="3" name="Title 2"/>
          <p:cNvSpPr>
            <a:spLocks noGrp="1"/>
          </p:cNvSpPr>
          <p:nvPr>
            <p:ph type="title"/>
          </p:nvPr>
        </p:nvSpPr>
        <p:spPr/>
        <p:txBody>
          <a:bodyPr/>
          <a:lstStyle/>
          <a:p>
            <a:r>
              <a:rPr lang="en-US" dirty="0"/>
              <a:t>Clusters and Galaxies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29</a:t>
            </a:fld>
            <a:r>
              <a:rPr dirty="0"/>
              <a:t> ]</a:t>
            </a:r>
          </a:p>
        </p:txBody>
      </p:sp>
    </p:spTree>
    <p:extLst>
      <p:ext uri="{BB962C8B-B14F-4D97-AF65-F5344CB8AC3E}">
        <p14:creationId xmlns:p14="http://schemas.microsoft.com/office/powerpoint/2010/main" val="1988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Clusters and Galaxies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30</a:t>
            </a:fld>
            <a:r>
              <a:rPr dirty="0"/>
              <a:t> ]</a:t>
            </a:r>
          </a:p>
        </p:txBody>
      </p:sp>
      <p:pic>
        <p:nvPicPr>
          <p:cNvPr id="3074" name="Picture 2" descr="http://www.setma.com/the-setma-way/images/setma-model-of-care-pc-mh-healthcare-innovation-the-future-of-healthcare_clip_image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9645" y="1196845"/>
            <a:ext cx="5943600" cy="494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19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507680"/>
            <a:ext cx="8604504" cy="4231928"/>
          </a:xfrm>
        </p:spPr>
        <p:txBody>
          <a:bodyPr/>
          <a:lstStyle/>
          <a:p>
            <a:r>
              <a:rPr lang="en-US" dirty="0"/>
              <a:t>For 2015 PQRS, SETMA was required to report on 9 PQRS measures.  In 2017, MIPS requires us to report on six measures.</a:t>
            </a:r>
          </a:p>
          <a:p>
            <a:endParaRPr lang="en-US" dirty="0"/>
          </a:p>
          <a:p>
            <a:r>
              <a:rPr lang="en-US" dirty="0"/>
              <a:t>From those measures a Quality and Cost score will be calculated to determine performance for MACRA and MIPS incentive payments.  These calculations are contained in the </a:t>
            </a:r>
            <a:r>
              <a:rPr lang="en-US" b="1" dirty="0"/>
              <a:t>Quality Resource and Utilization Report </a:t>
            </a:r>
            <a:r>
              <a:rPr lang="en-US" dirty="0"/>
              <a:t>(QRUR). </a:t>
            </a:r>
          </a:p>
          <a:p>
            <a:endParaRPr lang="en-US" dirty="0"/>
          </a:p>
          <a:p>
            <a:r>
              <a:rPr lang="en-US" dirty="0"/>
              <a:t>In 2016, SETMA received from CMS, our QRUR for performance in 2014 which was analyzed by CMS in 2015.  In 2017, provider performance is being reporting to CMS.  It will be analyzed in 2018 and payments for 2019 will be based on the results.</a:t>
            </a:r>
          </a:p>
          <a:p>
            <a:endParaRPr lang="en-US" dirty="0"/>
          </a:p>
          <a:p>
            <a:endParaRPr lang="en-US" dirty="0"/>
          </a:p>
        </p:txBody>
      </p:sp>
      <p:sp>
        <p:nvSpPr>
          <p:cNvPr id="3" name="Title 2"/>
          <p:cNvSpPr>
            <a:spLocks noGrp="1"/>
          </p:cNvSpPr>
          <p:nvPr>
            <p:ph type="title"/>
          </p:nvPr>
        </p:nvSpPr>
        <p:spPr>
          <a:xfrm>
            <a:off x="269193" y="358828"/>
            <a:ext cx="6510547" cy="681302"/>
          </a:xfrm>
        </p:spPr>
        <p:txBody>
          <a:bodyPr/>
          <a:lstStyle/>
          <a:p>
            <a:r>
              <a:rPr lang="en-US" dirty="0"/>
              <a:t>Quality and Cost (QRUR)</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31</a:t>
            </a:fld>
            <a:r>
              <a:rPr dirty="0"/>
              <a:t> ]</a:t>
            </a:r>
          </a:p>
        </p:txBody>
      </p:sp>
    </p:spTree>
    <p:extLst>
      <p:ext uri="{BB962C8B-B14F-4D97-AF65-F5344CB8AC3E}">
        <p14:creationId xmlns:p14="http://schemas.microsoft.com/office/powerpoint/2010/main" val="101123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9193" y="358828"/>
            <a:ext cx="6510547" cy="681302"/>
          </a:xfrm>
        </p:spPr>
        <p:txBody>
          <a:bodyPr/>
          <a:lstStyle/>
          <a:p>
            <a:r>
              <a:rPr lang="en-US" dirty="0"/>
              <a:t>Quality and Cost (QRUR)</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32</a:t>
            </a:fld>
            <a:r>
              <a:rPr dirty="0"/>
              <a:t> ]</a:t>
            </a:r>
          </a:p>
        </p:txBody>
      </p:sp>
      <p:pic>
        <p:nvPicPr>
          <p:cNvPr id="7170" name="Picture 2" descr="http://www.setma.com/letters/images/setmas-prescient-preparation-for-macra-and-mips-september-2016_clip_image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193" y="2315261"/>
            <a:ext cx="8572500" cy="2124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71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9193" y="358828"/>
            <a:ext cx="6510547" cy="681302"/>
          </a:xfrm>
        </p:spPr>
        <p:txBody>
          <a:bodyPr/>
          <a:lstStyle/>
          <a:p>
            <a:r>
              <a:rPr lang="en-US" dirty="0"/>
              <a:t>Quality and Cost (QRUR)</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33</a:t>
            </a:fld>
            <a:r>
              <a:rPr dirty="0"/>
              <a:t> ]</a:t>
            </a:r>
          </a:p>
        </p:txBody>
      </p:sp>
      <p:pic>
        <p:nvPicPr>
          <p:cNvPr id="10242" name="Picture 2" descr="http://www.setma.com/letters/images/setmas-prescient-preparation-for-macra-and-mips-september-2016_clip_image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758" y="2337786"/>
            <a:ext cx="8582025" cy="2085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50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9193" y="358828"/>
            <a:ext cx="6510547" cy="681302"/>
          </a:xfrm>
        </p:spPr>
        <p:txBody>
          <a:bodyPr/>
          <a:lstStyle/>
          <a:p>
            <a:r>
              <a:rPr lang="en-US" dirty="0"/>
              <a:t>Quality and Cost (QRUR)</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34</a:t>
            </a:fld>
            <a:r>
              <a:rPr dirty="0"/>
              <a:t> ]</a:t>
            </a:r>
          </a:p>
        </p:txBody>
      </p:sp>
      <p:pic>
        <p:nvPicPr>
          <p:cNvPr id="11266" name="Picture 2" descr="http://www.setma.com/letters/images/setmas-prescient-preparation-for-macra-and-mips-september-2016_clip_image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759" y="1466463"/>
            <a:ext cx="8524875" cy="4010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46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040130"/>
            <a:ext cx="8604504" cy="646331"/>
          </a:xfrm>
        </p:spPr>
        <p:txBody>
          <a:bodyPr/>
          <a:lstStyle/>
          <a:p>
            <a:r>
              <a:rPr lang="en-US" dirty="0"/>
              <a:t>In 2014, SETMA’s Chronic conditions Composite was excellent.  Our  Acute  Conditions Composite was high.</a:t>
            </a:r>
          </a:p>
        </p:txBody>
      </p:sp>
      <p:sp>
        <p:nvSpPr>
          <p:cNvPr id="3" name="Title 2"/>
          <p:cNvSpPr>
            <a:spLocks noGrp="1"/>
          </p:cNvSpPr>
          <p:nvPr>
            <p:ph type="title"/>
          </p:nvPr>
        </p:nvSpPr>
        <p:spPr/>
        <p:txBody>
          <a:bodyPr/>
          <a:lstStyle/>
          <a:p>
            <a:r>
              <a:rPr lang="en-US" dirty="0"/>
              <a:t>Quality and Cost (QRUR)</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35</a:t>
            </a:fld>
            <a:r>
              <a:rPr dirty="0"/>
              <a:t> ]</a:t>
            </a:r>
          </a:p>
        </p:txBody>
      </p:sp>
      <p:pic>
        <p:nvPicPr>
          <p:cNvPr id="1026" name="Picture 1" descr="http://www.setma.com/letters/images/setmas-prescient-preparation-for-macra-and-mips-september-2016_clip_image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820" y="2299063"/>
            <a:ext cx="8498860" cy="3304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3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507680"/>
            <a:ext cx="8604504" cy="3034164"/>
          </a:xfrm>
        </p:spPr>
        <p:txBody>
          <a:bodyPr/>
          <a:lstStyle/>
          <a:p>
            <a:endParaRPr lang="en-US" dirty="0"/>
          </a:p>
          <a:p>
            <a:r>
              <a:rPr lang="en-US" dirty="0"/>
              <a:t>The three acute condition which make up the Acute Conditions Composite are related to patients who have pneumonia, UTI and dehydration.  </a:t>
            </a:r>
          </a:p>
          <a:p>
            <a:endParaRPr lang="en-US" dirty="0"/>
          </a:p>
          <a:p>
            <a:r>
              <a:rPr lang="en-US" dirty="0"/>
              <a:t>SETMA has over 1400 nursing home patients.  The most common reason for admissions in this population are:  pneumonia, UTI, and dehydration.</a:t>
            </a:r>
          </a:p>
          <a:p>
            <a:endParaRPr lang="en-US" dirty="0"/>
          </a:p>
          <a:p>
            <a:r>
              <a:rPr lang="en-US" dirty="0"/>
              <a:t>While our numbers are still within one standard deviation, we </a:t>
            </a:r>
            <a:r>
              <a:rPr lang="en-US"/>
              <a:t>have designed </a:t>
            </a:r>
            <a:r>
              <a:rPr lang="en-US" dirty="0"/>
              <a:t>ways to improve these numbers.  </a:t>
            </a:r>
          </a:p>
        </p:txBody>
      </p:sp>
      <p:sp>
        <p:nvSpPr>
          <p:cNvPr id="3" name="Title 2"/>
          <p:cNvSpPr>
            <a:spLocks noGrp="1"/>
          </p:cNvSpPr>
          <p:nvPr>
            <p:ph type="title"/>
          </p:nvPr>
        </p:nvSpPr>
        <p:spPr/>
        <p:txBody>
          <a:bodyPr/>
          <a:lstStyle/>
          <a:p>
            <a:r>
              <a:rPr lang="en-US" dirty="0"/>
              <a:t>Quality and Cost (QRUR)</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36</a:t>
            </a:fld>
            <a:r>
              <a:rPr dirty="0"/>
              <a:t> ]</a:t>
            </a:r>
          </a:p>
        </p:txBody>
      </p:sp>
    </p:spTree>
    <p:extLst>
      <p:ext uri="{BB962C8B-B14F-4D97-AF65-F5344CB8AC3E}">
        <p14:creationId xmlns:p14="http://schemas.microsoft.com/office/powerpoint/2010/main" val="112077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Quality and Cost (QRUR)</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37</a:t>
            </a:fld>
            <a:r>
              <a:rPr dirty="0"/>
              <a:t> ]</a:t>
            </a:r>
          </a:p>
        </p:txBody>
      </p:sp>
      <p:pic>
        <p:nvPicPr>
          <p:cNvPr id="7" name="Picture 6"/>
          <p:cNvPicPr>
            <a:picLocks noChangeAspect="1"/>
          </p:cNvPicPr>
          <p:nvPr/>
        </p:nvPicPr>
        <p:blipFill>
          <a:blip r:embed="rId2" cstate="print"/>
          <a:stretch>
            <a:fillRect/>
          </a:stretch>
        </p:blipFill>
        <p:spPr>
          <a:xfrm>
            <a:off x="242887" y="1476375"/>
            <a:ext cx="8658225" cy="3905250"/>
          </a:xfrm>
          <a:prstGeom prst="rect">
            <a:avLst/>
          </a:prstGeom>
        </p:spPr>
      </p:pic>
    </p:spTree>
    <p:extLst>
      <p:ext uri="{BB962C8B-B14F-4D97-AF65-F5344CB8AC3E}">
        <p14:creationId xmlns:p14="http://schemas.microsoft.com/office/powerpoint/2010/main" val="148307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507680"/>
            <a:ext cx="8604504" cy="4044697"/>
          </a:xfrm>
        </p:spPr>
        <p:txBody>
          <a:bodyPr/>
          <a:lstStyle/>
          <a:p>
            <a:r>
              <a:rPr lang="en-US" dirty="0"/>
              <a:t>The services where SETMA’s costs are higher are “Post Acute Care.”  This presents:</a:t>
            </a:r>
          </a:p>
          <a:p>
            <a:pPr marL="285750" lvl="0" indent="-285750">
              <a:buFont typeface="Arial" panose="020B0604020202020204" pitchFamily="34" charset="0"/>
              <a:buChar char="•"/>
            </a:pPr>
            <a:r>
              <a:rPr lang="en-US" dirty="0"/>
              <a:t>Home Health </a:t>
            </a:r>
          </a:p>
          <a:p>
            <a:pPr marL="285750" lvl="0" indent="-285750">
              <a:buFont typeface="Arial" panose="020B0604020202020204" pitchFamily="34" charset="0"/>
              <a:buChar char="•"/>
            </a:pPr>
            <a:r>
              <a:rPr lang="en-US" dirty="0"/>
              <a:t>LTAC </a:t>
            </a:r>
          </a:p>
          <a:p>
            <a:pPr marL="285750" lvl="0" indent="-285750">
              <a:buFont typeface="Arial" panose="020B0604020202020204" pitchFamily="34" charset="0"/>
              <a:buChar char="•"/>
            </a:pPr>
            <a:r>
              <a:rPr lang="en-US" dirty="0"/>
              <a:t>In-Patient Rehabilitation </a:t>
            </a:r>
          </a:p>
          <a:p>
            <a:pPr marL="285750" lvl="0" indent="-285750">
              <a:buFont typeface="Arial" panose="020B0604020202020204" pitchFamily="34" charset="0"/>
              <a:buChar char="•"/>
            </a:pPr>
            <a:r>
              <a:rPr lang="en-US" dirty="0"/>
              <a:t>Skilled Nursing </a:t>
            </a:r>
          </a:p>
          <a:p>
            <a:pPr marL="285750" lvl="0" indent="-285750">
              <a:buFont typeface="Arial" panose="020B0604020202020204" pitchFamily="34" charset="0"/>
              <a:buChar char="•"/>
            </a:pPr>
            <a:endParaRPr lang="en-US" dirty="0"/>
          </a:p>
          <a:p>
            <a:r>
              <a:rPr lang="en-US" dirty="0"/>
              <a:t>The good news is that these are not areas where physicians are increasing costs for their own benefit but all of these areas are for the benefit of the patient.  We are discussing ways in which we can decrease these costs without compromising patient safety and quality of care.</a:t>
            </a:r>
          </a:p>
          <a:p>
            <a:endParaRPr lang="en-US" dirty="0"/>
          </a:p>
        </p:txBody>
      </p:sp>
      <p:sp>
        <p:nvSpPr>
          <p:cNvPr id="3" name="Title 2"/>
          <p:cNvSpPr>
            <a:spLocks noGrp="1"/>
          </p:cNvSpPr>
          <p:nvPr>
            <p:ph type="title"/>
          </p:nvPr>
        </p:nvSpPr>
        <p:spPr/>
        <p:txBody>
          <a:bodyPr/>
          <a:lstStyle/>
          <a:p>
            <a:r>
              <a:rPr lang="en-US" dirty="0"/>
              <a:t>Quality and Cost (QRUR)</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38</a:t>
            </a:fld>
            <a:r>
              <a:rPr dirty="0"/>
              <a:t> ]</a:t>
            </a:r>
          </a:p>
        </p:txBody>
      </p:sp>
    </p:spTree>
    <p:extLst>
      <p:ext uri="{BB962C8B-B14F-4D97-AF65-F5344CB8AC3E}">
        <p14:creationId xmlns:p14="http://schemas.microsoft.com/office/powerpoint/2010/main" val="334568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507680"/>
            <a:ext cx="8604504" cy="3136756"/>
          </a:xfrm>
        </p:spPr>
        <p:txBody>
          <a:bodyPr/>
          <a:lstStyle/>
          <a:p>
            <a:pPr algn="ctr">
              <a:spcBef>
                <a:spcPts val="0"/>
              </a:spcBef>
              <a:spcAft>
                <a:spcPts val="0"/>
              </a:spcAft>
            </a:pPr>
            <a:r>
              <a:rPr lang="en-US" b="1" dirty="0"/>
              <a:t>Accreditations - A Brief Summary of SETMA’s </a:t>
            </a:r>
          </a:p>
          <a:p>
            <a:pPr algn="ctr">
              <a:spcBef>
                <a:spcPts val="0"/>
              </a:spcBef>
              <a:spcAft>
                <a:spcPts val="0"/>
              </a:spcAft>
            </a:pPr>
            <a:r>
              <a:rPr lang="en-US" b="1" dirty="0"/>
              <a:t>Achievements, Advances, Awards and Accreditations</a:t>
            </a:r>
          </a:p>
          <a:p>
            <a:pPr algn="ctr">
              <a:spcBef>
                <a:spcPts val="0"/>
              </a:spcBef>
              <a:spcAft>
                <a:spcPts val="0"/>
              </a:spcAft>
            </a:pPr>
            <a:endParaRPr lang="en-US" sz="1000" b="1" dirty="0"/>
          </a:p>
          <a:p>
            <a:endParaRPr lang="en-US" dirty="0">
              <a:hlinkClick r:id="rId2"/>
            </a:endParaRPr>
          </a:p>
          <a:p>
            <a:r>
              <a:rPr lang="en-US" dirty="0">
                <a:hlinkClick r:id="rId2"/>
              </a:rPr>
              <a:t>Achievements which have Advanced SETMA: The Time-line, Philosophy and Principles which Underlie that Advancement</a:t>
            </a:r>
            <a:r>
              <a:rPr lang="en-US" dirty="0"/>
              <a:t> </a:t>
            </a:r>
          </a:p>
          <a:p>
            <a:endParaRPr lang="en-US" dirty="0">
              <a:hlinkClick r:id="rId3"/>
            </a:endParaRPr>
          </a:p>
          <a:p>
            <a:r>
              <a:rPr lang="en-US" dirty="0">
                <a:hlinkClick r:id="rId3"/>
              </a:rPr>
              <a:t>Awards and Achievements of Southeast Texas Medical Associates, LLP - 1995-2017</a:t>
            </a:r>
            <a:r>
              <a:rPr lang="en-US" dirty="0"/>
              <a:t> </a:t>
            </a:r>
          </a:p>
          <a:p>
            <a:endParaRPr lang="en-US" dirty="0"/>
          </a:p>
        </p:txBody>
      </p:sp>
      <p:sp>
        <p:nvSpPr>
          <p:cNvPr id="3" name="Title 2"/>
          <p:cNvSpPr>
            <a:spLocks noGrp="1"/>
          </p:cNvSpPr>
          <p:nvPr>
            <p:ph type="title"/>
          </p:nvPr>
        </p:nvSpPr>
        <p:spPr/>
        <p:txBody>
          <a:bodyPr/>
          <a:lstStyle/>
          <a:p>
            <a:r>
              <a:rPr lang="en-US" dirty="0"/>
              <a:t>SETMA’s Achievements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3</a:t>
            </a:fld>
            <a:r>
              <a:rPr dirty="0"/>
              <a:t> ]</a:t>
            </a:r>
          </a:p>
        </p:txBody>
      </p:sp>
    </p:spTree>
    <p:extLst>
      <p:ext uri="{BB962C8B-B14F-4D97-AF65-F5344CB8AC3E}">
        <p14:creationId xmlns:p14="http://schemas.microsoft.com/office/powerpoint/2010/main" val="202431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507680"/>
            <a:ext cx="8604504" cy="3498394"/>
          </a:xfrm>
        </p:spPr>
        <p:txBody>
          <a:bodyPr/>
          <a:lstStyle/>
          <a:p>
            <a:r>
              <a:rPr lang="en-US" dirty="0"/>
              <a:t>SETMA has completed an analysis of these reports and has designed tools for improving our cost and quality. This shows that SETMA has prepared well for this time with:</a:t>
            </a:r>
          </a:p>
          <a:p>
            <a:pPr marL="342900" indent="-342900">
              <a:buFont typeface="+mj-lt"/>
              <a:buAutoNum type="arabicPeriod"/>
            </a:pPr>
            <a:endParaRPr lang="en-US" dirty="0"/>
          </a:p>
          <a:p>
            <a:pPr marL="342900" indent="-342900">
              <a:buFont typeface="+mj-lt"/>
              <a:buAutoNum type="arabicPeriod"/>
            </a:pPr>
            <a:r>
              <a:rPr lang="en-US" dirty="0"/>
              <a:t>NCQA recognition as a Tier 3 Patient-Centered Medical Home from 2010-2019 which meets the MIPS Clinical Practice Improvement Activities requirement of MIPS.</a:t>
            </a:r>
          </a:p>
          <a:p>
            <a:pPr marL="342900" indent="-342900">
              <a:buFont typeface="+mj-lt"/>
              <a:buAutoNum type="arabicPeriod"/>
            </a:pPr>
            <a:r>
              <a:rPr lang="en-US" dirty="0"/>
              <a:t>A nineteen-year use of a certified EMR meeting Meaningful Use standards and now the MIPS Advancing Care Information Systems (</a:t>
            </a:r>
            <a:r>
              <a:rPr lang="en-US" dirty="0">
                <a:hlinkClick r:id="rId2"/>
              </a:rPr>
              <a:t>MACRA MIPS Where Does SETMA Stand</a:t>
            </a:r>
            <a:r>
              <a:rPr lang="en-US" dirty="0"/>
              <a:t>).</a:t>
            </a:r>
          </a:p>
          <a:p>
            <a:endParaRPr lang="en-US" dirty="0"/>
          </a:p>
        </p:txBody>
      </p:sp>
      <p:sp>
        <p:nvSpPr>
          <p:cNvPr id="3" name="Title 2"/>
          <p:cNvSpPr>
            <a:spLocks noGrp="1"/>
          </p:cNvSpPr>
          <p:nvPr>
            <p:ph type="title"/>
          </p:nvPr>
        </p:nvSpPr>
        <p:spPr>
          <a:xfrm>
            <a:off x="269193" y="358828"/>
            <a:ext cx="6510547" cy="681302"/>
          </a:xfrm>
        </p:spPr>
        <p:txBody>
          <a:bodyPr/>
          <a:lstStyle/>
          <a:p>
            <a:r>
              <a:rPr lang="en-US" dirty="0"/>
              <a:t>SETMA’s Implementation of MACRA and MIPS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39</a:t>
            </a:fld>
            <a:r>
              <a:rPr dirty="0"/>
              <a:t> ]</a:t>
            </a:r>
          </a:p>
        </p:txBody>
      </p:sp>
    </p:spTree>
    <p:extLst>
      <p:ext uri="{BB962C8B-B14F-4D97-AF65-F5344CB8AC3E}">
        <p14:creationId xmlns:p14="http://schemas.microsoft.com/office/powerpoint/2010/main" val="184593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507680"/>
            <a:ext cx="8604504" cy="3775393"/>
          </a:xfrm>
        </p:spPr>
        <p:txBody>
          <a:bodyPr/>
          <a:lstStyle/>
          <a:p>
            <a:pPr marL="342900" indent="-342900">
              <a:buFont typeface="+mj-lt"/>
              <a:buAutoNum type="arabicPeriod"/>
            </a:pPr>
            <a:endParaRPr lang="en-US" dirty="0"/>
          </a:p>
          <a:p>
            <a:pPr marL="342900" indent="-342900">
              <a:buFont typeface="+mj-lt"/>
              <a:buAutoNum type="arabicPeriod" startAt="3"/>
            </a:pPr>
            <a:r>
              <a:rPr lang="en-US" dirty="0"/>
              <a:t>Pursuing quality standards by the development of a Model of Care which includes tracking, auditing, analyzing statistically, public reporting by provider name of quality performance and the designing of quality improvement with this data.  (see </a:t>
            </a:r>
            <a:r>
              <a:rPr lang="en-US" dirty="0">
                <a:hlinkClick r:id="rId2"/>
              </a:rPr>
              <a:t>SETMA’s Model of Care Patient-Centered Medical Home: The Future of Healthcare Innovation and Change</a:t>
            </a:r>
            <a:r>
              <a:rPr lang="en-US" dirty="0"/>
              <a:t>).  From this came SETMA’s participation in PQRI (2007) and PQRS (2011) and now MIPS. </a:t>
            </a:r>
          </a:p>
          <a:p>
            <a:pPr marL="342900" indent="-342900">
              <a:buFont typeface="+mj-lt"/>
              <a:buAutoNum type="arabicPeriod" startAt="3"/>
            </a:pPr>
            <a:endParaRPr lang="en-US" dirty="0"/>
          </a:p>
          <a:p>
            <a:pPr marL="342900" indent="-342900">
              <a:buFont typeface="+mj-lt"/>
              <a:buAutoNum type="arabicPeriod" startAt="3"/>
            </a:pPr>
            <a:r>
              <a:rPr lang="en-US" dirty="0"/>
              <a:t>Being attentive to the cost of the care we deliver to all patients but particularly to Medicare Advantage beneficiaries and Medicare Fee-for-Service patients and Medicaid patients. </a:t>
            </a:r>
          </a:p>
          <a:p>
            <a:endParaRPr lang="en-US" dirty="0"/>
          </a:p>
        </p:txBody>
      </p:sp>
      <p:sp>
        <p:nvSpPr>
          <p:cNvPr id="3" name="Title 2"/>
          <p:cNvSpPr>
            <a:spLocks noGrp="1"/>
          </p:cNvSpPr>
          <p:nvPr>
            <p:ph type="title"/>
          </p:nvPr>
        </p:nvSpPr>
        <p:spPr>
          <a:xfrm>
            <a:off x="269193" y="358828"/>
            <a:ext cx="6510547" cy="681302"/>
          </a:xfrm>
        </p:spPr>
        <p:txBody>
          <a:bodyPr/>
          <a:lstStyle/>
          <a:p>
            <a:r>
              <a:rPr lang="en-US" dirty="0"/>
              <a:t>SETMA’s Implementation of MACRA and MIPS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40</a:t>
            </a:fld>
            <a:r>
              <a:rPr dirty="0"/>
              <a:t> ]</a:t>
            </a:r>
          </a:p>
        </p:txBody>
      </p:sp>
    </p:spTree>
    <p:extLst>
      <p:ext uri="{BB962C8B-B14F-4D97-AF65-F5344CB8AC3E}">
        <p14:creationId xmlns:p14="http://schemas.microsoft.com/office/powerpoint/2010/main" val="45143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507680"/>
            <a:ext cx="8604504" cy="2300630"/>
          </a:xfrm>
        </p:spPr>
        <p:txBody>
          <a:bodyPr/>
          <a:lstStyle/>
          <a:p>
            <a:endParaRPr lang="en-US" dirty="0"/>
          </a:p>
          <a:p>
            <a:r>
              <a:rPr lang="en-US" dirty="0"/>
              <a:t>As we use the Final 2015 date from the QRUR to design solutions to improved quality, SETMA has deployed the following MACRA/MIPS Quality Measure template.  This templates identifies the metrics, gives their descriptions, identifies to whom they apply and shows you how to easily and efficiently meet each of them.  </a:t>
            </a:r>
          </a:p>
          <a:p>
            <a:endParaRPr lang="en-US" dirty="0"/>
          </a:p>
          <a:p>
            <a:r>
              <a:rPr lang="en-US" dirty="0"/>
              <a:t>If we follow this easy tool, our MIPS quality performance with improve dramatically. </a:t>
            </a:r>
          </a:p>
        </p:txBody>
      </p:sp>
      <p:sp>
        <p:nvSpPr>
          <p:cNvPr id="3" name="Title 2"/>
          <p:cNvSpPr>
            <a:spLocks noGrp="1"/>
          </p:cNvSpPr>
          <p:nvPr>
            <p:ph type="title"/>
          </p:nvPr>
        </p:nvSpPr>
        <p:spPr>
          <a:xfrm>
            <a:off x="269193" y="358828"/>
            <a:ext cx="6510547" cy="681302"/>
          </a:xfrm>
        </p:spPr>
        <p:txBody>
          <a:bodyPr/>
          <a:lstStyle/>
          <a:p>
            <a:r>
              <a:rPr lang="en-US" dirty="0"/>
              <a:t>SETMA’s Implementation of MACRA and MIPS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41</a:t>
            </a:fld>
            <a:r>
              <a:rPr dirty="0"/>
              <a:t> ]</a:t>
            </a:r>
          </a:p>
        </p:txBody>
      </p:sp>
    </p:spTree>
    <p:extLst>
      <p:ext uri="{BB962C8B-B14F-4D97-AF65-F5344CB8AC3E}">
        <p14:creationId xmlns:p14="http://schemas.microsoft.com/office/powerpoint/2010/main" val="350528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95552" y="1688758"/>
            <a:ext cx="8951785" cy="3377514"/>
          </a:xfrm>
          <a:prstGeom prst="rect">
            <a:avLst/>
          </a:prstGeom>
        </p:spPr>
      </p:pic>
      <p:sp>
        <p:nvSpPr>
          <p:cNvPr id="3" name="Title 2"/>
          <p:cNvSpPr>
            <a:spLocks noGrp="1"/>
          </p:cNvSpPr>
          <p:nvPr>
            <p:ph type="title"/>
          </p:nvPr>
        </p:nvSpPr>
        <p:spPr>
          <a:xfrm>
            <a:off x="269193" y="358828"/>
            <a:ext cx="6485833" cy="681302"/>
          </a:xfrm>
        </p:spPr>
        <p:txBody>
          <a:bodyPr/>
          <a:lstStyle/>
          <a:p>
            <a:r>
              <a:rPr lang="en-US" dirty="0"/>
              <a:t>SETMA’s Implementation of MACRA and MIPS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42</a:t>
            </a:fld>
            <a:r>
              <a:rPr dirty="0"/>
              <a:t> ]</a:t>
            </a:r>
          </a:p>
        </p:txBody>
      </p:sp>
    </p:spTree>
    <p:extLst>
      <p:ext uri="{BB962C8B-B14F-4D97-AF65-F5344CB8AC3E}">
        <p14:creationId xmlns:p14="http://schemas.microsoft.com/office/powerpoint/2010/main" val="249343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9193" y="358828"/>
            <a:ext cx="6485833" cy="681302"/>
          </a:xfrm>
        </p:spPr>
        <p:txBody>
          <a:bodyPr/>
          <a:lstStyle/>
          <a:p>
            <a:r>
              <a:rPr lang="en-US" dirty="0"/>
              <a:t>SETMA’s Implementation of MACRA and MIPS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43</a:t>
            </a:fld>
            <a:r>
              <a:rPr dirty="0"/>
              <a:t> ]</a:t>
            </a:r>
          </a:p>
        </p:txBody>
      </p:sp>
      <p:pic>
        <p:nvPicPr>
          <p:cNvPr id="4098" name="Picture 2" descr="http://www.setma.com/epm-tools/images/merit-based-incentive-payment-system-quality-metric-tool-tutorial_clip_image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0148" y="1040130"/>
            <a:ext cx="6063059" cy="5139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53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9193" y="358828"/>
            <a:ext cx="6485833" cy="681302"/>
          </a:xfrm>
        </p:spPr>
        <p:txBody>
          <a:bodyPr/>
          <a:lstStyle/>
          <a:p>
            <a:r>
              <a:rPr lang="en-US" dirty="0"/>
              <a:t>SETMA’s Implementation of MACRA and MIPS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44</a:t>
            </a:fld>
            <a:r>
              <a:rPr dirty="0"/>
              <a:t> ]</a:t>
            </a:r>
          </a:p>
        </p:txBody>
      </p:sp>
      <p:pic>
        <p:nvPicPr>
          <p:cNvPr id="4098" name="Picture 2" descr="http://www.setma.com/epm-tools/images/merit-based-incentive-payment-system-quality-metric-tool-tutorial_clip_image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0148" y="1040130"/>
            <a:ext cx="6063059" cy="5139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70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9193" y="358828"/>
            <a:ext cx="6485833" cy="681302"/>
          </a:xfrm>
        </p:spPr>
        <p:txBody>
          <a:bodyPr/>
          <a:lstStyle/>
          <a:p>
            <a:r>
              <a:rPr lang="en-US" dirty="0"/>
              <a:t>SETMA’s Implementation of MACRA and MIPS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45</a:t>
            </a:fld>
            <a:r>
              <a:rPr dirty="0"/>
              <a:t> ]</a:t>
            </a:r>
          </a:p>
        </p:txBody>
      </p:sp>
      <p:pic>
        <p:nvPicPr>
          <p:cNvPr id="5122" name="Picture 2" descr="http://www.setma.com/epm-tools/images/merit-based-incentive-payment-system-quality-metric-tool-tutorial_clip_image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2310" y="1499287"/>
            <a:ext cx="7189894" cy="4242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7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9193" y="358828"/>
            <a:ext cx="6485833" cy="681302"/>
          </a:xfrm>
        </p:spPr>
        <p:txBody>
          <a:bodyPr/>
          <a:lstStyle/>
          <a:p>
            <a:r>
              <a:rPr lang="en-US" dirty="0"/>
              <a:t>SETMA’s Implementation of MACRA and MIPS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46</a:t>
            </a:fld>
            <a:r>
              <a:rPr dirty="0"/>
              <a:t> ]</a:t>
            </a:r>
          </a:p>
        </p:txBody>
      </p:sp>
      <p:pic>
        <p:nvPicPr>
          <p:cNvPr id="2" name="Picture 1"/>
          <p:cNvPicPr>
            <a:picLocks noChangeAspect="1"/>
          </p:cNvPicPr>
          <p:nvPr/>
        </p:nvPicPr>
        <p:blipFill>
          <a:blip r:embed="rId2" cstate="print"/>
          <a:stretch>
            <a:fillRect/>
          </a:stretch>
        </p:blipFill>
        <p:spPr>
          <a:xfrm>
            <a:off x="1674209" y="1040130"/>
            <a:ext cx="5794471" cy="4853374"/>
          </a:xfrm>
          <a:prstGeom prst="rect">
            <a:avLst/>
          </a:prstGeom>
        </p:spPr>
      </p:pic>
    </p:spTree>
    <p:extLst>
      <p:ext uri="{BB962C8B-B14F-4D97-AF65-F5344CB8AC3E}">
        <p14:creationId xmlns:p14="http://schemas.microsoft.com/office/powerpoint/2010/main" val="120919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9193" y="358828"/>
            <a:ext cx="6485833" cy="681302"/>
          </a:xfrm>
        </p:spPr>
        <p:txBody>
          <a:bodyPr/>
          <a:lstStyle/>
          <a:p>
            <a:r>
              <a:rPr lang="en-US" dirty="0"/>
              <a:t>SETMA’s  Daily Audit of MIPS Performance</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47</a:t>
            </a:fld>
            <a:r>
              <a:rPr dirty="0"/>
              <a:t> ]</a:t>
            </a:r>
          </a:p>
        </p:txBody>
      </p:sp>
      <p:pic>
        <p:nvPicPr>
          <p:cNvPr id="5" name="Picture 4"/>
          <p:cNvPicPr>
            <a:picLocks noChangeAspect="1"/>
          </p:cNvPicPr>
          <p:nvPr/>
        </p:nvPicPr>
        <p:blipFill>
          <a:blip r:embed="rId2" cstate="print"/>
          <a:stretch>
            <a:fillRect/>
          </a:stretch>
        </p:blipFill>
        <p:spPr>
          <a:xfrm>
            <a:off x="1860509" y="1040130"/>
            <a:ext cx="4894517" cy="4935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7862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507680"/>
            <a:ext cx="8604504" cy="646331"/>
          </a:xfrm>
        </p:spPr>
        <p:txBody>
          <a:bodyPr/>
          <a:lstStyle/>
          <a:p>
            <a:r>
              <a:rPr lang="en-US" dirty="0"/>
              <a:t>The following slides are the complete tutorial for MACRA/MIPS implementation in SETMA’s EHR.</a:t>
            </a:r>
          </a:p>
        </p:txBody>
      </p:sp>
      <p:sp>
        <p:nvSpPr>
          <p:cNvPr id="3" name="Title 2"/>
          <p:cNvSpPr>
            <a:spLocks noGrp="1"/>
          </p:cNvSpPr>
          <p:nvPr>
            <p:ph type="title"/>
          </p:nvPr>
        </p:nvSpPr>
        <p:spPr/>
        <p:txBody>
          <a:bodyPr/>
          <a:lstStyle/>
          <a:p>
            <a:pPr algn="ctr"/>
            <a:r>
              <a:rPr lang="en-US" sz="3200" b="1" dirty="0"/>
              <a:t>Addendum</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48</a:t>
            </a:fld>
            <a:r>
              <a:rPr dirty="0"/>
              <a:t> ]</a:t>
            </a:r>
          </a:p>
        </p:txBody>
      </p:sp>
    </p:spTree>
    <p:extLst>
      <p:ext uri="{BB962C8B-B14F-4D97-AF65-F5344CB8AC3E}">
        <p14:creationId xmlns:p14="http://schemas.microsoft.com/office/powerpoint/2010/main" val="118474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507680"/>
            <a:ext cx="8604504" cy="4442242"/>
          </a:xfrm>
        </p:spPr>
        <p:txBody>
          <a:bodyPr/>
          <a:lstStyle/>
          <a:p>
            <a:r>
              <a:rPr lang="en-US" dirty="0"/>
              <a:t>As SETMA began thinking about </a:t>
            </a:r>
            <a:r>
              <a:rPr lang="en-US" b="1" dirty="0"/>
              <a:t>Medicare Access and CHIPS Reauthorization Act of 2015 </a:t>
            </a:r>
            <a:r>
              <a:rPr lang="en-US" dirty="0"/>
              <a:t>(</a:t>
            </a:r>
            <a:r>
              <a:rPr lang="en-US" b="1" dirty="0">
                <a:solidFill>
                  <a:srgbClr val="C00000"/>
                </a:solidFill>
              </a:rPr>
              <a:t>MACRA</a:t>
            </a:r>
            <a:r>
              <a:rPr lang="en-US" dirty="0"/>
              <a:t>) and the </a:t>
            </a:r>
            <a:r>
              <a:rPr lang="en-US" b="1" dirty="0"/>
              <a:t>Merit-Based Incentive Plan System </a:t>
            </a:r>
            <a:r>
              <a:rPr lang="en-US" b="1" dirty="0">
                <a:solidFill>
                  <a:srgbClr val="C00000"/>
                </a:solidFill>
              </a:rPr>
              <a:t>(MIPS</a:t>
            </a:r>
            <a:r>
              <a:rPr lang="en-US" dirty="0"/>
              <a:t>), we reviewed our efforts to transform SETMA since 1995.  </a:t>
            </a:r>
          </a:p>
          <a:p>
            <a:endParaRPr lang="en-US" sz="1000" dirty="0"/>
          </a:p>
          <a:p>
            <a:r>
              <a:rPr lang="en-US" dirty="0"/>
              <a:t>In 2016, SETMA received </a:t>
            </a:r>
            <a:r>
              <a:rPr lang="en-US" b="1" dirty="0"/>
              <a:t>CMS’s Quality Resource and Utilization Report </a:t>
            </a:r>
            <a:r>
              <a:rPr lang="en-US" dirty="0"/>
              <a:t>(</a:t>
            </a:r>
            <a:r>
              <a:rPr lang="en-US" b="1" dirty="0">
                <a:solidFill>
                  <a:srgbClr val="C00000"/>
                </a:solidFill>
              </a:rPr>
              <a:t>QRUR</a:t>
            </a:r>
            <a:r>
              <a:rPr lang="en-US" dirty="0"/>
              <a:t>) on SETMA’s performance on our work in 2014 which was compiled by CMS in 2015. </a:t>
            </a:r>
          </a:p>
          <a:p>
            <a:endParaRPr lang="en-US" sz="1000" dirty="0"/>
          </a:p>
          <a:p>
            <a:r>
              <a:rPr lang="en-US" dirty="0"/>
              <a:t>We analyzed that report and designed solutions for improving quality and cost.</a:t>
            </a:r>
          </a:p>
          <a:p>
            <a:endParaRPr lang="en-US" sz="1000" dirty="0"/>
          </a:p>
          <a:p>
            <a:r>
              <a:rPr lang="en-US" dirty="0"/>
              <a:t>This link provides an annotated summary of 24 articles that document this process.</a:t>
            </a:r>
          </a:p>
          <a:p>
            <a:r>
              <a:rPr lang="en-US" dirty="0">
                <a:hlinkClick r:id="rId2"/>
              </a:rPr>
              <a:t>http://www.jameslhollymd.com/Letters/complete-summary-and-annotated-list-of-all-24-articles-discussing-setmas-work</a:t>
            </a:r>
            <a:endParaRPr lang="en-US" dirty="0"/>
          </a:p>
          <a:p>
            <a:endParaRPr lang="en-US" dirty="0"/>
          </a:p>
        </p:txBody>
      </p:sp>
      <p:sp>
        <p:nvSpPr>
          <p:cNvPr id="3" name="Title 2"/>
          <p:cNvSpPr>
            <a:spLocks noGrp="1"/>
          </p:cNvSpPr>
          <p:nvPr>
            <p:ph type="title"/>
          </p:nvPr>
        </p:nvSpPr>
        <p:spPr/>
        <p:txBody>
          <a:bodyPr/>
          <a:lstStyle/>
          <a:p>
            <a:r>
              <a:rPr lang="en-US" dirty="0"/>
              <a:t>SETMA’s Work in Thinking About and Preparing for MACRA and MIPS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4</a:t>
            </a:fld>
            <a:r>
              <a:rPr dirty="0"/>
              <a:t> ]</a:t>
            </a:r>
          </a:p>
        </p:txBody>
      </p:sp>
    </p:spTree>
    <p:extLst>
      <p:ext uri="{BB962C8B-B14F-4D97-AF65-F5344CB8AC3E}">
        <p14:creationId xmlns:p14="http://schemas.microsoft.com/office/powerpoint/2010/main" val="65093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49</a:t>
            </a:fld>
            <a:r>
              <a:rPr dirty="0"/>
              <a:t> ]</a:t>
            </a:r>
          </a:p>
        </p:txBody>
      </p:sp>
      <p:pic>
        <p:nvPicPr>
          <p:cNvPr id="5" name="Picture 4"/>
          <p:cNvPicPr>
            <a:picLocks noChangeAspect="1"/>
          </p:cNvPicPr>
          <p:nvPr/>
        </p:nvPicPr>
        <p:blipFill>
          <a:blip r:embed="rId2" cstate="print"/>
          <a:stretch>
            <a:fillRect/>
          </a:stretch>
        </p:blipFill>
        <p:spPr>
          <a:xfrm>
            <a:off x="269194" y="2022740"/>
            <a:ext cx="8705603" cy="3491170"/>
          </a:xfrm>
          <a:prstGeom prst="rect">
            <a:avLst/>
          </a:prstGeom>
        </p:spPr>
      </p:pic>
      <p:sp>
        <p:nvSpPr>
          <p:cNvPr id="6" name="TextBox 5"/>
          <p:cNvSpPr txBox="1"/>
          <p:nvPr/>
        </p:nvSpPr>
        <p:spPr bwMode="auto">
          <a:xfrm>
            <a:off x="269194" y="1433384"/>
            <a:ext cx="8479390" cy="252377"/>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AAA Home</a:t>
            </a:r>
          </a:p>
        </p:txBody>
      </p:sp>
    </p:spTree>
    <p:extLst>
      <p:ext uri="{BB962C8B-B14F-4D97-AF65-F5344CB8AC3E}">
        <p14:creationId xmlns:p14="http://schemas.microsoft.com/office/powerpoint/2010/main" val="364067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50</a:t>
            </a:fld>
            <a:r>
              <a:rPr dirty="0"/>
              <a:t> ]</a:t>
            </a:r>
          </a:p>
        </p:txBody>
      </p:sp>
      <p:sp>
        <p:nvSpPr>
          <p:cNvPr id="6" name="TextBox 5"/>
          <p:cNvSpPr txBox="1"/>
          <p:nvPr/>
        </p:nvSpPr>
        <p:spPr bwMode="auto">
          <a:xfrm>
            <a:off x="269194" y="1433384"/>
            <a:ext cx="8479390" cy="252377"/>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Master GP</a:t>
            </a:r>
          </a:p>
        </p:txBody>
      </p:sp>
      <p:pic>
        <p:nvPicPr>
          <p:cNvPr id="14340" name="Picture 4" descr="http://www.setma.com/epm-tools/images/merit-based-incentive-payment-system-quality-metric-tool-tutorial_clip_image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194" y="2047403"/>
            <a:ext cx="8479390" cy="319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02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51</a:t>
            </a:fld>
            <a:r>
              <a:rPr dirty="0"/>
              <a:t> ]</a:t>
            </a:r>
          </a:p>
        </p:txBody>
      </p:sp>
      <p:sp>
        <p:nvSpPr>
          <p:cNvPr id="6" name="TextBox 5"/>
          <p:cNvSpPr txBox="1"/>
          <p:nvPr/>
        </p:nvSpPr>
        <p:spPr bwMode="auto">
          <a:xfrm>
            <a:off x="269194" y="1433384"/>
            <a:ext cx="8479390" cy="252377"/>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Plan</a:t>
            </a:r>
          </a:p>
        </p:txBody>
      </p:sp>
      <p:pic>
        <p:nvPicPr>
          <p:cNvPr id="15362" name="Picture 2" descr="http://www.setma.com/epm-tools/images/merit-based-incentive-payment-system-quality-metric-tool-tutorial_clip_image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194" y="2140570"/>
            <a:ext cx="8479390" cy="319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57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52</a:t>
            </a:fld>
            <a:r>
              <a:rPr dirty="0"/>
              <a:t> ]</a:t>
            </a:r>
          </a:p>
        </p:txBody>
      </p:sp>
      <p:sp>
        <p:nvSpPr>
          <p:cNvPr id="6" name="TextBox 5"/>
          <p:cNvSpPr txBox="1"/>
          <p:nvPr/>
        </p:nvSpPr>
        <p:spPr bwMode="auto">
          <a:xfrm>
            <a:off x="269194" y="1433384"/>
            <a:ext cx="8479390" cy="683264"/>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The measures we are using for MIPS are listed on the following template.  In order to meet the measure which the MIPS tool indicates is not done, you simple click the button to the left of the measures name, number and description:</a:t>
            </a:r>
          </a:p>
        </p:txBody>
      </p:sp>
      <p:pic>
        <p:nvPicPr>
          <p:cNvPr id="16386" name="Picture 2" descr="http://www.setma.com/epm-tools/images/merit-based-incentive-payment-system-quality-metric-tool-tutorial_clip_image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5222" y="2116648"/>
            <a:ext cx="4962800" cy="420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18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53</a:t>
            </a:fld>
            <a:r>
              <a:rPr dirty="0"/>
              <a:t> ]</a:t>
            </a:r>
          </a:p>
        </p:txBody>
      </p:sp>
      <p:sp>
        <p:nvSpPr>
          <p:cNvPr id="6" name="TextBox 5"/>
          <p:cNvSpPr txBox="1"/>
          <p:nvPr/>
        </p:nvSpPr>
        <p:spPr bwMode="auto">
          <a:xfrm>
            <a:off x="269194" y="1433384"/>
            <a:ext cx="8479390" cy="467820"/>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Click the button opens the template which allows you to complete a medication reconciliation.  Use the Save &amp; Close button to return.</a:t>
            </a:r>
          </a:p>
        </p:txBody>
      </p:sp>
      <p:pic>
        <p:nvPicPr>
          <p:cNvPr id="2" name="Picture 1"/>
          <p:cNvPicPr>
            <a:picLocks noChangeAspect="1"/>
          </p:cNvPicPr>
          <p:nvPr/>
        </p:nvPicPr>
        <p:blipFill>
          <a:blip r:embed="rId2" cstate="print"/>
          <a:stretch>
            <a:fillRect/>
          </a:stretch>
        </p:blipFill>
        <p:spPr>
          <a:xfrm>
            <a:off x="699663" y="1965740"/>
            <a:ext cx="7743564" cy="3669706"/>
          </a:xfrm>
          <a:prstGeom prst="rect">
            <a:avLst/>
          </a:prstGeom>
        </p:spPr>
      </p:pic>
    </p:spTree>
    <p:extLst>
      <p:ext uri="{BB962C8B-B14F-4D97-AF65-F5344CB8AC3E}">
        <p14:creationId xmlns:p14="http://schemas.microsoft.com/office/powerpoint/2010/main" val="100930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54</a:t>
            </a:fld>
            <a:r>
              <a:rPr dirty="0"/>
              <a:t> ]</a:t>
            </a:r>
          </a:p>
        </p:txBody>
      </p:sp>
      <p:sp>
        <p:nvSpPr>
          <p:cNvPr id="6" name="TextBox 5"/>
          <p:cNvSpPr txBox="1"/>
          <p:nvPr/>
        </p:nvSpPr>
        <p:spPr bwMode="auto">
          <a:xfrm>
            <a:off x="269194" y="1433384"/>
            <a:ext cx="8479390" cy="683264"/>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Fall Risk -- All of SETMA’s providers and nurses are familiar with SETMA’s Fall Risk Questionnaire.  It is an important issue with the elderly or disabled.  Be sure that as you measure the patient’s risk that if they are at increased risk you address issue of safety with the patient or the patient’s family.</a:t>
            </a:r>
          </a:p>
        </p:txBody>
      </p:sp>
      <p:pic>
        <p:nvPicPr>
          <p:cNvPr id="17410" name="Picture 2" descr="http://www.setma.com/epm-tools/images/merit-based-incentive-payment-system-quality-metric-tool-tutorial_clip_image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2319" y="2116647"/>
            <a:ext cx="4988740" cy="4228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7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55</a:t>
            </a:fld>
            <a:r>
              <a:rPr dirty="0"/>
              <a:t> ]</a:t>
            </a:r>
          </a:p>
        </p:txBody>
      </p:sp>
      <p:sp>
        <p:nvSpPr>
          <p:cNvPr id="6" name="TextBox 5"/>
          <p:cNvSpPr txBox="1"/>
          <p:nvPr/>
        </p:nvSpPr>
        <p:spPr bwMode="auto">
          <a:xfrm>
            <a:off x="269194" y="1433384"/>
            <a:ext cx="8479390" cy="467820"/>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Clicking the button opens the template to complete a fall risk assessment.  Use the Return button to go back when finished.</a:t>
            </a:r>
          </a:p>
        </p:txBody>
      </p:sp>
      <p:pic>
        <p:nvPicPr>
          <p:cNvPr id="19458" name="Picture 2" descr="http://www.setma.com/epm-tools/images/merit-based-incentive-payment-system-quality-metric-tool-tutorial_clip_image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121" y="1901204"/>
            <a:ext cx="7397983" cy="4365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76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56</a:t>
            </a:fld>
            <a:r>
              <a:rPr dirty="0"/>
              <a:t> ]</a:t>
            </a:r>
          </a:p>
        </p:txBody>
      </p:sp>
      <p:sp>
        <p:nvSpPr>
          <p:cNvPr id="6" name="TextBox 5"/>
          <p:cNvSpPr txBox="1"/>
          <p:nvPr/>
        </p:nvSpPr>
        <p:spPr bwMode="auto">
          <a:xfrm>
            <a:off x="269194" y="1433384"/>
            <a:ext cx="8479390" cy="1114151"/>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BMI is an important measurement in a patient’s care.  Because we do it so automatically, we need to remind ourselves of how high BMIs - above 30 - increase patient risk for dementia, cancer, metabolic syndrome, diabetes and a host of other disorders.  In addition to measuring the BMI, we must be taking steps along with SETMA LESS Initiative tool to encourage patients to moderate their eating, to increase their exercise and to lose weight.</a:t>
            </a:r>
          </a:p>
        </p:txBody>
      </p:sp>
      <p:pic>
        <p:nvPicPr>
          <p:cNvPr id="2" name="Picture 1"/>
          <p:cNvPicPr>
            <a:picLocks noChangeAspect="1"/>
          </p:cNvPicPr>
          <p:nvPr/>
        </p:nvPicPr>
        <p:blipFill>
          <a:blip r:embed="rId2" cstate="print"/>
          <a:stretch>
            <a:fillRect/>
          </a:stretch>
        </p:blipFill>
        <p:spPr>
          <a:xfrm>
            <a:off x="3173712" y="2547535"/>
            <a:ext cx="4446684" cy="3768377"/>
          </a:xfrm>
          <a:prstGeom prst="rect">
            <a:avLst/>
          </a:prstGeom>
        </p:spPr>
      </p:pic>
    </p:spTree>
    <p:extLst>
      <p:ext uri="{BB962C8B-B14F-4D97-AF65-F5344CB8AC3E}">
        <p14:creationId xmlns:p14="http://schemas.microsoft.com/office/powerpoint/2010/main" val="156948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57</a:t>
            </a:fld>
            <a:r>
              <a:rPr dirty="0"/>
              <a:t> ]</a:t>
            </a:r>
          </a:p>
        </p:txBody>
      </p:sp>
      <p:sp>
        <p:nvSpPr>
          <p:cNvPr id="6" name="TextBox 5"/>
          <p:cNvSpPr txBox="1"/>
          <p:nvPr/>
        </p:nvSpPr>
        <p:spPr bwMode="auto">
          <a:xfrm>
            <a:off x="269194" y="1433384"/>
            <a:ext cx="8479390" cy="467820"/>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Opens the LESS Initiative template to complete BMI assessment and follow-up.  Use the Return button to go back when finished</a:t>
            </a:r>
          </a:p>
        </p:txBody>
      </p:sp>
      <p:pic>
        <p:nvPicPr>
          <p:cNvPr id="5" name="Picture 4"/>
          <p:cNvPicPr>
            <a:picLocks noChangeAspect="1"/>
          </p:cNvPicPr>
          <p:nvPr/>
        </p:nvPicPr>
        <p:blipFill>
          <a:blip r:embed="rId2" cstate="print"/>
          <a:stretch>
            <a:fillRect/>
          </a:stretch>
        </p:blipFill>
        <p:spPr>
          <a:xfrm>
            <a:off x="1418561" y="1901204"/>
            <a:ext cx="6555814" cy="4212517"/>
          </a:xfrm>
          <a:prstGeom prst="rect">
            <a:avLst/>
          </a:prstGeom>
        </p:spPr>
      </p:pic>
    </p:spTree>
    <p:extLst>
      <p:ext uri="{BB962C8B-B14F-4D97-AF65-F5344CB8AC3E}">
        <p14:creationId xmlns:p14="http://schemas.microsoft.com/office/powerpoint/2010/main" val="254480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58</a:t>
            </a:fld>
            <a:r>
              <a:rPr dirty="0"/>
              <a:t> ]</a:t>
            </a:r>
          </a:p>
        </p:txBody>
      </p:sp>
      <p:sp>
        <p:nvSpPr>
          <p:cNvPr id="6" name="TextBox 5"/>
          <p:cNvSpPr txBox="1"/>
          <p:nvPr/>
        </p:nvSpPr>
        <p:spPr bwMode="auto">
          <a:xfrm>
            <a:off x="269194" y="1433384"/>
            <a:ext cx="8479390" cy="683264"/>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Blood Pressure -- The single most important metric in healthcare is for patients to control their blood pressure; even for patients with diabetes, controlling the blood pressure is more important even than controlling the blood sugar.</a:t>
            </a:r>
          </a:p>
        </p:txBody>
      </p:sp>
      <p:pic>
        <p:nvPicPr>
          <p:cNvPr id="2" name="Picture 1"/>
          <p:cNvPicPr>
            <a:picLocks noChangeAspect="1"/>
          </p:cNvPicPr>
          <p:nvPr/>
        </p:nvPicPr>
        <p:blipFill>
          <a:blip r:embed="rId2" cstate="print"/>
          <a:stretch>
            <a:fillRect/>
          </a:stretch>
        </p:blipFill>
        <p:spPr>
          <a:xfrm>
            <a:off x="2652044" y="1922389"/>
            <a:ext cx="5183565" cy="4393351"/>
          </a:xfrm>
          <a:prstGeom prst="rect">
            <a:avLst/>
          </a:prstGeom>
        </p:spPr>
      </p:pic>
    </p:spTree>
    <p:extLst>
      <p:ext uri="{BB962C8B-B14F-4D97-AF65-F5344CB8AC3E}">
        <p14:creationId xmlns:p14="http://schemas.microsoft.com/office/powerpoint/2010/main" val="14886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507680"/>
            <a:ext cx="8604504" cy="3857466"/>
          </a:xfrm>
        </p:spPr>
        <p:txBody>
          <a:bodyPr/>
          <a:lstStyle/>
          <a:p>
            <a:r>
              <a:rPr lang="en-US" dirty="0">
                <a:hlinkClick r:id="rId2"/>
              </a:rPr>
              <a:t>http://www.jameslhollymd.com/Presentations/macra-and-mips-setma-tutorial-for-quality-improvement-metrics</a:t>
            </a:r>
            <a:endParaRPr lang="en-US" dirty="0"/>
          </a:p>
          <a:p>
            <a:endParaRPr lang="en-US" dirty="0"/>
          </a:p>
          <a:p>
            <a:r>
              <a:rPr lang="en-US" dirty="0"/>
              <a:t>Slide Deck for SETMA Provider Meeting, October 18, 2016</a:t>
            </a:r>
          </a:p>
          <a:p>
            <a:endParaRPr lang="en-US" dirty="0"/>
          </a:p>
          <a:p>
            <a:r>
              <a:rPr lang="en-US" dirty="0">
                <a:hlinkClick r:id="rId3"/>
              </a:rPr>
              <a:t>http://www.jameslhollymd.com/Presentations/mips-quality-measures-summary-audit</a:t>
            </a:r>
            <a:endParaRPr lang="en-US" dirty="0"/>
          </a:p>
          <a:p>
            <a:endParaRPr lang="en-US" dirty="0"/>
          </a:p>
          <a:p>
            <a:r>
              <a:rPr lang="en-US" dirty="0"/>
              <a:t>Slide Deck for Provider Meeting, October 18, 2016, Auditing Provider MIPS Performance </a:t>
            </a:r>
          </a:p>
          <a:p>
            <a:endParaRPr lang="en-US" dirty="0"/>
          </a:p>
          <a:p>
            <a:endParaRPr lang="en-US" dirty="0"/>
          </a:p>
        </p:txBody>
      </p:sp>
      <p:sp>
        <p:nvSpPr>
          <p:cNvPr id="3" name="Title 2"/>
          <p:cNvSpPr>
            <a:spLocks noGrp="1"/>
          </p:cNvSpPr>
          <p:nvPr>
            <p:ph type="title"/>
          </p:nvPr>
        </p:nvSpPr>
        <p:spPr/>
        <p:txBody>
          <a:bodyPr/>
          <a:lstStyle/>
          <a:p>
            <a:r>
              <a:rPr lang="en-US" dirty="0"/>
              <a:t>Provider Training 10.18.16 -- MACRA &amp; MIPS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lang="en-US" smtClean="0"/>
              <a:pPr>
                <a:spcBef>
                  <a:spcPts val="300"/>
                </a:spcBef>
                <a:spcAft>
                  <a:spcPts val="400"/>
                </a:spcAft>
                <a:buClr>
                  <a:schemeClr val="accent5">
                    <a:lumMod val="50000"/>
                  </a:schemeClr>
                </a:buClr>
                <a:buFont typeface="Webdings" pitchFamily="18" charset="2"/>
                <a:buNone/>
                <a:tabLst>
                  <a:tab pos="1025525" algn="l"/>
                </a:tabLst>
              </a:pPr>
              <a:t>5</a:t>
            </a:fld>
            <a:r>
              <a:rPr lang="en-US"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59</a:t>
            </a:fld>
            <a:r>
              <a:rPr dirty="0"/>
              <a:t> ]</a:t>
            </a:r>
          </a:p>
        </p:txBody>
      </p:sp>
      <p:sp>
        <p:nvSpPr>
          <p:cNvPr id="6" name="TextBox 5"/>
          <p:cNvSpPr txBox="1"/>
          <p:nvPr/>
        </p:nvSpPr>
        <p:spPr bwMode="auto">
          <a:xfrm>
            <a:off x="269194" y="1433384"/>
            <a:ext cx="8479390" cy="467820"/>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Opens the hypertension suite of templates to address elevated blood pressure.  Use the Return button to go back when finished.</a:t>
            </a:r>
          </a:p>
        </p:txBody>
      </p:sp>
      <p:pic>
        <p:nvPicPr>
          <p:cNvPr id="20482" name="Picture 2" descr="http://www.setma.com/epm-tools/images/merit-based-incentive-payment-system-quality-metric-tool-tutorial_clip_image0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5278" y="1901204"/>
            <a:ext cx="6669476" cy="4180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79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60</a:t>
            </a:fld>
            <a:r>
              <a:rPr dirty="0"/>
              <a:t> ]</a:t>
            </a:r>
          </a:p>
        </p:txBody>
      </p:sp>
      <p:sp>
        <p:nvSpPr>
          <p:cNvPr id="6" name="TextBox 5"/>
          <p:cNvSpPr txBox="1"/>
          <p:nvPr/>
        </p:nvSpPr>
        <p:spPr bwMode="auto">
          <a:xfrm>
            <a:off x="269194" y="1433384"/>
            <a:ext cx="8479390" cy="898708"/>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High Risk Medications - Whether in the Medicare Advantage Stars Program, MIPS, HEDIS or other quality metric standards the decreasing use of potentially high risk medications in those over 65 is important.  Please remember, going forward with MIPS, even if the patient begins the year on one or more of these medications, if you do not renew that medication in the reporting year, you meet this metric standard.</a:t>
            </a:r>
          </a:p>
        </p:txBody>
      </p:sp>
      <p:pic>
        <p:nvPicPr>
          <p:cNvPr id="2" name="Picture 1"/>
          <p:cNvPicPr>
            <a:picLocks noChangeAspect="1"/>
          </p:cNvPicPr>
          <p:nvPr/>
        </p:nvPicPr>
        <p:blipFill>
          <a:blip r:embed="rId2" cstate="print"/>
          <a:stretch>
            <a:fillRect/>
          </a:stretch>
        </p:blipFill>
        <p:spPr>
          <a:xfrm>
            <a:off x="2199200" y="2403700"/>
            <a:ext cx="4744490" cy="4021212"/>
          </a:xfrm>
          <a:prstGeom prst="rect">
            <a:avLst/>
          </a:prstGeom>
        </p:spPr>
      </p:pic>
    </p:spTree>
    <p:extLst>
      <p:ext uri="{BB962C8B-B14F-4D97-AF65-F5344CB8AC3E}">
        <p14:creationId xmlns:p14="http://schemas.microsoft.com/office/powerpoint/2010/main" val="151370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61</a:t>
            </a:fld>
            <a:r>
              <a:rPr dirty="0"/>
              <a:t> ]</a:t>
            </a:r>
          </a:p>
        </p:txBody>
      </p:sp>
      <p:sp>
        <p:nvSpPr>
          <p:cNvPr id="6" name="TextBox 5"/>
          <p:cNvSpPr txBox="1"/>
          <p:nvPr/>
        </p:nvSpPr>
        <p:spPr bwMode="auto">
          <a:xfrm>
            <a:off x="269194" y="1433384"/>
            <a:ext cx="8479390" cy="683264"/>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Opens the follow pop-up which will list any active medications for the current patient which are deemed high risk.  You must enter a response next to each medication.  If you click the “Click to Stop” button, it will automatically stop that medication in the patient’s chart.  Click OK when done.</a:t>
            </a:r>
          </a:p>
        </p:txBody>
      </p:sp>
      <p:pic>
        <p:nvPicPr>
          <p:cNvPr id="24578" name="Picture 2" descr="http://www.setma.com/epm-tools/images/merit-based-incentive-payment-system-quality-metric-tool-tutorial_clip_image0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882" y="2262925"/>
            <a:ext cx="7477125" cy="324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80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62</a:t>
            </a:fld>
            <a:r>
              <a:rPr dirty="0"/>
              <a:t> ]</a:t>
            </a:r>
          </a:p>
        </p:txBody>
      </p:sp>
      <p:sp>
        <p:nvSpPr>
          <p:cNvPr id="6" name="TextBox 5"/>
          <p:cNvSpPr txBox="1"/>
          <p:nvPr/>
        </p:nvSpPr>
        <p:spPr bwMode="auto">
          <a:xfrm>
            <a:off x="269194" y="1433384"/>
            <a:ext cx="8479390" cy="683264"/>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Opens the follow pop-up which will list any active medications for the current patient which are deemed high risk.  You must enter a response next to each medication.  If you click the “Click to Stop” button, it will automatically stop that medication in the patient’s chart.  Click OK when done.</a:t>
            </a:r>
          </a:p>
        </p:txBody>
      </p:sp>
      <p:pic>
        <p:nvPicPr>
          <p:cNvPr id="26626" name="Picture 2" descr="http://www.setma.com/epm-tools/images/merit-based-incentive-payment-system-quality-metric-tool-tutorial_clip_image0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376" y="2387821"/>
            <a:ext cx="7439025"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23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63</a:t>
            </a:fld>
            <a:r>
              <a:rPr dirty="0"/>
              <a:t> ]</a:t>
            </a:r>
          </a:p>
        </p:txBody>
      </p:sp>
      <p:sp>
        <p:nvSpPr>
          <p:cNvPr id="6" name="TextBox 5"/>
          <p:cNvSpPr txBox="1"/>
          <p:nvPr/>
        </p:nvSpPr>
        <p:spPr bwMode="auto">
          <a:xfrm>
            <a:off x="269194" y="1433384"/>
            <a:ext cx="8479390" cy="683264"/>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Opens the follow pop-up which will list any active medications for the current patient which are deemed high risk.  You must enter a response next to each medication.  If you click the “Click to Stop” button, it will automatically stop that medication in the patient’s chart.  Click OK when done.</a:t>
            </a:r>
          </a:p>
        </p:txBody>
      </p:sp>
      <p:pic>
        <p:nvPicPr>
          <p:cNvPr id="27650" name="Picture 2" descr="http://www.setma.com/epm-tools/images/merit-based-incentive-payment-system-quality-metric-tool-tutorial_clip_image0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1457" y="2509902"/>
            <a:ext cx="7419975" cy="321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79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64</a:t>
            </a:fld>
            <a:r>
              <a:rPr dirty="0"/>
              <a:t> ]</a:t>
            </a:r>
          </a:p>
        </p:txBody>
      </p:sp>
      <p:sp>
        <p:nvSpPr>
          <p:cNvPr id="6" name="TextBox 5"/>
          <p:cNvSpPr txBox="1"/>
          <p:nvPr/>
        </p:nvSpPr>
        <p:spPr bwMode="auto">
          <a:xfrm>
            <a:off x="269194" y="1433384"/>
            <a:ext cx="8479390" cy="683264"/>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Opens the follow pop-up which will list any active medications for the current patient which are deemed high risk.  You must enter a response next to each medication.  If you click the “Click to Stop” button, it will automatically stop that medication in the patient’s chart.  Click OK when done.</a:t>
            </a:r>
          </a:p>
        </p:txBody>
      </p:sp>
      <p:pic>
        <p:nvPicPr>
          <p:cNvPr id="28674" name="Picture 2" descr="http://www.setma.com/epm-tools/images/merit-based-incentive-payment-system-quality-metric-tool-tutorial_clip_image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4282" y="2297251"/>
            <a:ext cx="7448550" cy="3448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51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65</a:t>
            </a:fld>
            <a:r>
              <a:rPr dirty="0"/>
              <a:t> ]</a:t>
            </a:r>
          </a:p>
        </p:txBody>
      </p:sp>
      <p:sp>
        <p:nvSpPr>
          <p:cNvPr id="6" name="TextBox 5"/>
          <p:cNvSpPr txBox="1"/>
          <p:nvPr/>
        </p:nvSpPr>
        <p:spPr bwMode="auto">
          <a:xfrm>
            <a:off x="269194" y="1433384"/>
            <a:ext cx="8479390" cy="683264"/>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Opens the follow pop-up which will list any active medications for the current patient which are deemed high risk.  You must enter a response next to each medication.  If you click the “Click to Stop” button, it will automatically stop that medication in the patient’s chart.  Click OK when done.</a:t>
            </a:r>
          </a:p>
        </p:txBody>
      </p:sp>
      <p:pic>
        <p:nvPicPr>
          <p:cNvPr id="29698" name="Picture 2" descr="http://www.setma.com/epm-tools/images/merit-based-incentive-payment-system-quality-metric-tool-tutorial_clip_image0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751" y="2509902"/>
            <a:ext cx="7477125" cy="324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06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66</a:t>
            </a:fld>
            <a:r>
              <a:rPr dirty="0"/>
              <a:t> ]</a:t>
            </a:r>
          </a:p>
        </p:txBody>
      </p:sp>
      <p:sp>
        <p:nvSpPr>
          <p:cNvPr id="6" name="TextBox 5"/>
          <p:cNvSpPr txBox="1"/>
          <p:nvPr/>
        </p:nvSpPr>
        <p:spPr bwMode="auto">
          <a:xfrm>
            <a:off x="269194" y="1433384"/>
            <a:ext cx="8479390" cy="683264"/>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Pneumonia Vaccine - the Automated Team and the SETMA Health Maintenance will already alert you to the fact that your patient needs a pneumonia immunization but this redundant opportunity makes sure that ALL of SETMA’s patients get this important preventive medicine service.</a:t>
            </a:r>
          </a:p>
        </p:txBody>
      </p:sp>
      <p:pic>
        <p:nvPicPr>
          <p:cNvPr id="30722" name="Picture 2" descr="http://www.setma.com/epm-tools/images/merit-based-incentive-payment-system-quality-metric-tool-tutorial_clip_image0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2933" y="2234573"/>
            <a:ext cx="4757024" cy="4036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82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67</a:t>
            </a:fld>
            <a:r>
              <a:rPr dirty="0"/>
              <a:t> ]</a:t>
            </a:r>
          </a:p>
        </p:txBody>
      </p:sp>
      <p:sp>
        <p:nvSpPr>
          <p:cNvPr id="6" name="TextBox 5"/>
          <p:cNvSpPr txBox="1"/>
          <p:nvPr/>
        </p:nvSpPr>
        <p:spPr bwMode="auto">
          <a:xfrm>
            <a:off x="269194" y="1433384"/>
            <a:ext cx="8479390" cy="252377"/>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Makes notation of vaccination order on Plan section of chart.</a:t>
            </a:r>
          </a:p>
        </p:txBody>
      </p:sp>
      <p:pic>
        <p:nvPicPr>
          <p:cNvPr id="2" name="Picture 1"/>
          <p:cNvPicPr>
            <a:picLocks noChangeAspect="1"/>
          </p:cNvPicPr>
          <p:nvPr/>
        </p:nvPicPr>
        <p:blipFill>
          <a:blip r:embed="rId2" cstate="print"/>
          <a:stretch>
            <a:fillRect/>
          </a:stretch>
        </p:blipFill>
        <p:spPr>
          <a:xfrm>
            <a:off x="1016985" y="1720250"/>
            <a:ext cx="7108919" cy="4130639"/>
          </a:xfrm>
          <a:prstGeom prst="rect">
            <a:avLst/>
          </a:prstGeom>
        </p:spPr>
      </p:pic>
    </p:spTree>
    <p:extLst>
      <p:ext uri="{BB962C8B-B14F-4D97-AF65-F5344CB8AC3E}">
        <p14:creationId xmlns:p14="http://schemas.microsoft.com/office/powerpoint/2010/main" val="251794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68</a:t>
            </a:fld>
            <a:r>
              <a:rPr dirty="0"/>
              <a:t> ]</a:t>
            </a:r>
          </a:p>
        </p:txBody>
      </p:sp>
      <p:sp>
        <p:nvSpPr>
          <p:cNvPr id="6" name="TextBox 5"/>
          <p:cNvSpPr txBox="1"/>
          <p:nvPr/>
        </p:nvSpPr>
        <p:spPr bwMode="auto">
          <a:xfrm>
            <a:off x="269194" y="1433384"/>
            <a:ext cx="8479390" cy="683264"/>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Anti-Depressant Medication - If a patient is diagnoses with depression, they should have an active medication prescription or at least the next 180 days (six months).  This tool will alert you if your patient does not have such a prescription.</a:t>
            </a:r>
          </a:p>
        </p:txBody>
      </p:sp>
      <p:pic>
        <p:nvPicPr>
          <p:cNvPr id="5" name="Picture 4"/>
          <p:cNvPicPr>
            <a:picLocks noChangeAspect="1"/>
          </p:cNvPicPr>
          <p:nvPr/>
        </p:nvPicPr>
        <p:blipFill>
          <a:blip r:embed="rId2" cstate="print"/>
          <a:stretch>
            <a:fillRect/>
          </a:stretch>
        </p:blipFill>
        <p:spPr>
          <a:xfrm>
            <a:off x="2150575" y="2116648"/>
            <a:ext cx="4716628" cy="3999701"/>
          </a:xfrm>
          <a:prstGeom prst="rect">
            <a:avLst/>
          </a:prstGeom>
        </p:spPr>
      </p:pic>
    </p:spTree>
    <p:extLst>
      <p:ext uri="{BB962C8B-B14F-4D97-AF65-F5344CB8AC3E}">
        <p14:creationId xmlns:p14="http://schemas.microsoft.com/office/powerpoint/2010/main" val="252438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507680"/>
            <a:ext cx="8604504" cy="3131627"/>
          </a:xfrm>
        </p:spPr>
        <p:txBody>
          <a:bodyPr/>
          <a:lstStyle/>
          <a:p>
            <a:r>
              <a:rPr lang="en-US" dirty="0"/>
              <a:t>To understand the complexity of this new program, review the following formula by which a provider’s </a:t>
            </a:r>
            <a:r>
              <a:rPr lang="en-US" b="1" dirty="0">
                <a:solidFill>
                  <a:srgbClr val="C00000"/>
                </a:solidFill>
              </a:rPr>
              <a:t>Composite Performance Score </a:t>
            </a:r>
            <a:r>
              <a:rPr lang="en-US" dirty="0"/>
              <a:t>(CPS) will be calculated by CMS with the following eight factors:</a:t>
            </a:r>
          </a:p>
          <a:p>
            <a:endParaRPr lang="en-US" dirty="0"/>
          </a:p>
          <a:p>
            <a:r>
              <a:rPr lang="en-US" b="1" dirty="0"/>
              <a:t>CPS</a:t>
            </a:r>
            <a:r>
              <a:rPr lang="en-US" dirty="0"/>
              <a:t> = [(quality performance category score x quality performance category weight) + (resource use performance category score x resource use performance category weight) + (CPIA performance category score x CPIA performance category weight) + (advancing care information performance category score x advancing care information performance category weight)] x 100.</a:t>
            </a:r>
          </a:p>
          <a:p>
            <a:endParaRPr lang="en-US" dirty="0"/>
          </a:p>
        </p:txBody>
      </p:sp>
      <p:sp>
        <p:nvSpPr>
          <p:cNvPr id="3" name="Title 2"/>
          <p:cNvSpPr>
            <a:spLocks noGrp="1"/>
          </p:cNvSpPr>
          <p:nvPr>
            <p:ph type="title"/>
          </p:nvPr>
        </p:nvSpPr>
        <p:spPr/>
        <p:txBody>
          <a:bodyPr/>
          <a:lstStyle/>
          <a:p>
            <a:r>
              <a:rPr lang="en-US" dirty="0"/>
              <a:t>Complexity of MACRA &amp; MIPS</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lang="en-US" smtClean="0"/>
              <a:pPr>
                <a:spcBef>
                  <a:spcPts val="300"/>
                </a:spcBef>
                <a:spcAft>
                  <a:spcPts val="400"/>
                </a:spcAft>
                <a:buClr>
                  <a:schemeClr val="accent5">
                    <a:lumMod val="50000"/>
                  </a:schemeClr>
                </a:buClr>
                <a:buFont typeface="Webdings" pitchFamily="18" charset="2"/>
                <a:buNone/>
                <a:tabLst>
                  <a:tab pos="1025525" algn="l"/>
                </a:tabLst>
              </a:pPr>
              <a:t>6</a:t>
            </a:fld>
            <a:r>
              <a:rPr lang="en-US"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69</a:t>
            </a:fld>
            <a:r>
              <a:rPr dirty="0"/>
              <a:t> ]</a:t>
            </a:r>
          </a:p>
        </p:txBody>
      </p:sp>
      <p:sp>
        <p:nvSpPr>
          <p:cNvPr id="6" name="TextBox 5"/>
          <p:cNvSpPr txBox="1"/>
          <p:nvPr/>
        </p:nvSpPr>
        <p:spPr bwMode="auto">
          <a:xfrm>
            <a:off x="269194" y="1433384"/>
            <a:ext cx="8479390" cy="467820"/>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Automatically opens medication module to add or edit medications related to depression.  Click Close when done to return.</a:t>
            </a:r>
          </a:p>
        </p:txBody>
      </p:sp>
      <p:pic>
        <p:nvPicPr>
          <p:cNvPr id="2" name="Picture 1"/>
          <p:cNvPicPr>
            <a:picLocks noChangeAspect="1"/>
          </p:cNvPicPr>
          <p:nvPr/>
        </p:nvPicPr>
        <p:blipFill>
          <a:blip r:embed="rId2" cstate="print"/>
          <a:stretch>
            <a:fillRect/>
          </a:stretch>
        </p:blipFill>
        <p:spPr>
          <a:xfrm>
            <a:off x="1064398" y="1986266"/>
            <a:ext cx="7316177" cy="3967968"/>
          </a:xfrm>
          <a:prstGeom prst="rect">
            <a:avLst/>
          </a:prstGeom>
        </p:spPr>
      </p:pic>
    </p:spTree>
    <p:extLst>
      <p:ext uri="{BB962C8B-B14F-4D97-AF65-F5344CB8AC3E}">
        <p14:creationId xmlns:p14="http://schemas.microsoft.com/office/powerpoint/2010/main" val="416431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70</a:t>
            </a:fld>
            <a:r>
              <a:rPr dirty="0"/>
              <a:t> ]</a:t>
            </a:r>
          </a:p>
        </p:txBody>
      </p:sp>
      <p:sp>
        <p:nvSpPr>
          <p:cNvPr id="6" name="TextBox 5"/>
          <p:cNvSpPr txBox="1"/>
          <p:nvPr/>
        </p:nvSpPr>
        <p:spPr bwMode="auto">
          <a:xfrm>
            <a:off x="269194" y="1433384"/>
            <a:ext cx="8479390" cy="683264"/>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Hgb A1c - the MIPS measure requires that a patient with diabetes have at least one HgbA1c annually.  If the value is 7.0% or less, that is all that is needed.  If the value is above 7.0%, you need to see the patient again after a change in medication or treatment recommendations and repeat the A1c</a:t>
            </a:r>
          </a:p>
        </p:txBody>
      </p:sp>
      <p:pic>
        <p:nvPicPr>
          <p:cNvPr id="5" name="Picture 4"/>
          <p:cNvPicPr>
            <a:picLocks noChangeAspect="1"/>
          </p:cNvPicPr>
          <p:nvPr/>
        </p:nvPicPr>
        <p:blipFill>
          <a:blip r:embed="rId2" cstate="print"/>
          <a:stretch>
            <a:fillRect/>
          </a:stretch>
        </p:blipFill>
        <p:spPr>
          <a:xfrm>
            <a:off x="2166754" y="2116648"/>
            <a:ext cx="4809382" cy="4079191"/>
          </a:xfrm>
          <a:prstGeom prst="rect">
            <a:avLst/>
          </a:prstGeom>
        </p:spPr>
      </p:pic>
    </p:spTree>
    <p:extLst>
      <p:ext uri="{BB962C8B-B14F-4D97-AF65-F5344CB8AC3E}">
        <p14:creationId xmlns:p14="http://schemas.microsoft.com/office/powerpoint/2010/main" val="211262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71</a:t>
            </a:fld>
            <a:r>
              <a:rPr dirty="0"/>
              <a:t> ]</a:t>
            </a:r>
          </a:p>
        </p:txBody>
      </p:sp>
      <p:sp>
        <p:nvSpPr>
          <p:cNvPr id="6" name="TextBox 5"/>
          <p:cNvSpPr txBox="1"/>
          <p:nvPr/>
        </p:nvSpPr>
        <p:spPr bwMode="auto">
          <a:xfrm>
            <a:off x="269194" y="1433384"/>
            <a:ext cx="8479390" cy="467820"/>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The above button opens the Diabetes suite of templates to address elevated HbA1c control.  Use the Return button to go back when finished.</a:t>
            </a:r>
          </a:p>
        </p:txBody>
      </p:sp>
      <p:pic>
        <p:nvPicPr>
          <p:cNvPr id="2" name="Picture 1"/>
          <p:cNvPicPr>
            <a:picLocks noChangeAspect="1"/>
          </p:cNvPicPr>
          <p:nvPr/>
        </p:nvPicPr>
        <p:blipFill>
          <a:blip r:embed="rId2" cstate="print"/>
          <a:stretch>
            <a:fillRect/>
          </a:stretch>
        </p:blipFill>
        <p:spPr>
          <a:xfrm>
            <a:off x="917165" y="2018162"/>
            <a:ext cx="7483852" cy="3734242"/>
          </a:xfrm>
          <a:prstGeom prst="rect">
            <a:avLst/>
          </a:prstGeom>
        </p:spPr>
      </p:pic>
    </p:spTree>
    <p:extLst>
      <p:ext uri="{BB962C8B-B14F-4D97-AF65-F5344CB8AC3E}">
        <p14:creationId xmlns:p14="http://schemas.microsoft.com/office/powerpoint/2010/main" val="174504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72</a:t>
            </a:fld>
            <a:r>
              <a:rPr dirty="0"/>
              <a:t> ]</a:t>
            </a:r>
          </a:p>
        </p:txBody>
      </p:sp>
      <p:sp>
        <p:nvSpPr>
          <p:cNvPr id="6" name="TextBox 5"/>
          <p:cNvSpPr txBox="1"/>
          <p:nvPr/>
        </p:nvSpPr>
        <p:spPr bwMode="auto">
          <a:xfrm>
            <a:off x="269194" y="1433384"/>
            <a:ext cx="8479390" cy="683264"/>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“Order HbA1c” automatically creates a lab order for a Glycohemoglobin from the main template.  The patient’s Diabetes diagnosis code is automatically associated with the test.  No other steps are required other than sending the patient to the lab.</a:t>
            </a:r>
          </a:p>
        </p:txBody>
      </p:sp>
      <p:pic>
        <p:nvPicPr>
          <p:cNvPr id="5" name="Picture 4"/>
          <p:cNvPicPr>
            <a:picLocks noChangeAspect="1"/>
          </p:cNvPicPr>
          <p:nvPr/>
        </p:nvPicPr>
        <p:blipFill>
          <a:blip r:embed="rId2" cstate="print"/>
          <a:stretch>
            <a:fillRect/>
          </a:stretch>
        </p:blipFill>
        <p:spPr>
          <a:xfrm>
            <a:off x="2170935" y="2116648"/>
            <a:ext cx="4675907" cy="3965169"/>
          </a:xfrm>
          <a:prstGeom prst="rect">
            <a:avLst/>
          </a:prstGeom>
        </p:spPr>
      </p:pic>
    </p:spTree>
    <p:extLst>
      <p:ext uri="{BB962C8B-B14F-4D97-AF65-F5344CB8AC3E}">
        <p14:creationId xmlns:p14="http://schemas.microsoft.com/office/powerpoint/2010/main" val="90086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73</a:t>
            </a:fld>
            <a:r>
              <a:rPr dirty="0"/>
              <a:t> ]</a:t>
            </a:r>
          </a:p>
        </p:txBody>
      </p:sp>
      <p:sp>
        <p:nvSpPr>
          <p:cNvPr id="6" name="TextBox 5"/>
          <p:cNvSpPr txBox="1"/>
          <p:nvPr/>
        </p:nvSpPr>
        <p:spPr bwMode="auto">
          <a:xfrm>
            <a:off x="269194" y="1433384"/>
            <a:ext cx="8479390" cy="467820"/>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The Nephrology metric has two parts for patients with diabetes - one is that the patient is on an ACE or ARB and the other is that they have a urine sample for albuminuria annually.</a:t>
            </a:r>
          </a:p>
        </p:txBody>
      </p:sp>
      <p:pic>
        <p:nvPicPr>
          <p:cNvPr id="2" name="Picture 1"/>
          <p:cNvPicPr>
            <a:picLocks noChangeAspect="1"/>
          </p:cNvPicPr>
          <p:nvPr/>
        </p:nvPicPr>
        <p:blipFill>
          <a:blip r:embed="rId2" cstate="print"/>
          <a:stretch>
            <a:fillRect/>
          </a:stretch>
        </p:blipFill>
        <p:spPr>
          <a:xfrm>
            <a:off x="2201714" y="2010329"/>
            <a:ext cx="4988453" cy="4230208"/>
          </a:xfrm>
          <a:prstGeom prst="rect">
            <a:avLst/>
          </a:prstGeom>
        </p:spPr>
      </p:pic>
    </p:spTree>
    <p:extLst>
      <p:ext uri="{BB962C8B-B14F-4D97-AF65-F5344CB8AC3E}">
        <p14:creationId xmlns:p14="http://schemas.microsoft.com/office/powerpoint/2010/main" val="44839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74</a:t>
            </a:fld>
            <a:r>
              <a:rPr dirty="0"/>
              <a:t> ]</a:t>
            </a:r>
          </a:p>
        </p:txBody>
      </p:sp>
      <p:sp>
        <p:nvSpPr>
          <p:cNvPr id="6" name="TextBox 5"/>
          <p:cNvSpPr txBox="1"/>
          <p:nvPr/>
        </p:nvSpPr>
        <p:spPr bwMode="auto">
          <a:xfrm>
            <a:off x="269194" y="1433384"/>
            <a:ext cx="8479390" cy="467820"/>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Automatically opens medication module to add or edit medications related to nephropathy.  Click Close when done to return.</a:t>
            </a:r>
          </a:p>
        </p:txBody>
      </p:sp>
      <p:pic>
        <p:nvPicPr>
          <p:cNvPr id="5" name="Picture 4"/>
          <p:cNvPicPr>
            <a:picLocks noChangeAspect="1"/>
          </p:cNvPicPr>
          <p:nvPr/>
        </p:nvPicPr>
        <p:blipFill>
          <a:blip r:embed="rId2" cstate="print"/>
          <a:stretch>
            <a:fillRect/>
          </a:stretch>
        </p:blipFill>
        <p:spPr>
          <a:xfrm>
            <a:off x="1067686" y="1901204"/>
            <a:ext cx="7325311" cy="3972922"/>
          </a:xfrm>
          <a:prstGeom prst="rect">
            <a:avLst/>
          </a:prstGeom>
        </p:spPr>
      </p:pic>
    </p:spTree>
    <p:extLst>
      <p:ext uri="{BB962C8B-B14F-4D97-AF65-F5344CB8AC3E}">
        <p14:creationId xmlns:p14="http://schemas.microsoft.com/office/powerpoint/2010/main" val="285870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75</a:t>
            </a:fld>
            <a:r>
              <a:rPr dirty="0"/>
              <a:t> ]</a:t>
            </a:r>
          </a:p>
        </p:txBody>
      </p:sp>
      <p:sp>
        <p:nvSpPr>
          <p:cNvPr id="6" name="TextBox 5"/>
          <p:cNvSpPr txBox="1"/>
          <p:nvPr/>
        </p:nvSpPr>
        <p:spPr bwMode="auto">
          <a:xfrm>
            <a:off x="269194" y="1433384"/>
            <a:ext cx="8479390" cy="683264"/>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“Order Micral Strip” automatically creates a lab order for a Micral Strip from the main template.  The patient’s Diabetes diagnosis code is automatically associated with the test.  No other steps are required other than sending the patient to the lab.</a:t>
            </a:r>
          </a:p>
        </p:txBody>
      </p:sp>
      <p:pic>
        <p:nvPicPr>
          <p:cNvPr id="2" name="Picture 1"/>
          <p:cNvPicPr>
            <a:picLocks noChangeAspect="1"/>
          </p:cNvPicPr>
          <p:nvPr/>
        </p:nvPicPr>
        <p:blipFill>
          <a:blip r:embed="rId2" cstate="print"/>
          <a:stretch>
            <a:fillRect/>
          </a:stretch>
        </p:blipFill>
        <p:spPr>
          <a:xfrm>
            <a:off x="2068551" y="2116648"/>
            <a:ext cx="4880676" cy="4137113"/>
          </a:xfrm>
          <a:prstGeom prst="rect">
            <a:avLst/>
          </a:prstGeom>
        </p:spPr>
      </p:pic>
    </p:spTree>
    <p:extLst>
      <p:ext uri="{BB962C8B-B14F-4D97-AF65-F5344CB8AC3E}">
        <p14:creationId xmlns:p14="http://schemas.microsoft.com/office/powerpoint/2010/main" val="94852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76</a:t>
            </a:fld>
            <a:r>
              <a:rPr dirty="0"/>
              <a:t> ]</a:t>
            </a:r>
          </a:p>
        </p:txBody>
      </p:sp>
      <p:sp>
        <p:nvSpPr>
          <p:cNvPr id="6" name="TextBox 5"/>
          <p:cNvSpPr txBox="1"/>
          <p:nvPr/>
        </p:nvSpPr>
        <p:spPr bwMode="auto">
          <a:xfrm>
            <a:off x="269194" y="1433384"/>
            <a:ext cx="8479390" cy="467820"/>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Heart Risk and Cholesterol Screening - Patients within the below indicated age ranges should have their heart risk calculated and have an annual lipid test.</a:t>
            </a:r>
          </a:p>
        </p:txBody>
      </p:sp>
      <p:pic>
        <p:nvPicPr>
          <p:cNvPr id="5" name="Picture 4"/>
          <p:cNvPicPr>
            <a:picLocks noChangeAspect="1"/>
          </p:cNvPicPr>
          <p:nvPr/>
        </p:nvPicPr>
        <p:blipFill>
          <a:blip r:embed="rId2" cstate="print"/>
          <a:stretch>
            <a:fillRect/>
          </a:stretch>
        </p:blipFill>
        <p:spPr>
          <a:xfrm>
            <a:off x="2213492" y="1901204"/>
            <a:ext cx="5118051" cy="4340108"/>
          </a:xfrm>
          <a:prstGeom prst="rect">
            <a:avLst/>
          </a:prstGeom>
        </p:spPr>
      </p:pic>
    </p:spTree>
    <p:extLst>
      <p:ext uri="{BB962C8B-B14F-4D97-AF65-F5344CB8AC3E}">
        <p14:creationId xmlns:p14="http://schemas.microsoft.com/office/powerpoint/2010/main" val="217821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77</a:t>
            </a:fld>
            <a:r>
              <a:rPr dirty="0"/>
              <a:t> ]</a:t>
            </a:r>
          </a:p>
        </p:txBody>
      </p:sp>
      <p:sp>
        <p:nvSpPr>
          <p:cNvPr id="6" name="TextBox 5"/>
          <p:cNvSpPr txBox="1"/>
          <p:nvPr/>
        </p:nvSpPr>
        <p:spPr bwMode="auto">
          <a:xfrm>
            <a:off x="269194" y="1433384"/>
            <a:ext cx="8479390" cy="252377"/>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The Heart Risk can be done easily by using SETMA’s Framingham Heart Study Risk Calculators</a:t>
            </a:r>
          </a:p>
        </p:txBody>
      </p:sp>
      <p:pic>
        <p:nvPicPr>
          <p:cNvPr id="31746" name="Picture 2" descr="http://www.setma.com/epm-tools/images/merit-based-incentive-payment-system-quality-metric-tool-tutorial_clip_image0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303" y="1940385"/>
            <a:ext cx="7056383" cy="3910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69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78</a:t>
            </a:fld>
            <a:r>
              <a:rPr dirty="0"/>
              <a:t> ]</a:t>
            </a:r>
          </a:p>
        </p:txBody>
      </p:sp>
      <p:sp>
        <p:nvSpPr>
          <p:cNvPr id="6" name="TextBox 5"/>
          <p:cNvSpPr txBox="1"/>
          <p:nvPr/>
        </p:nvSpPr>
        <p:spPr bwMode="auto">
          <a:xfrm>
            <a:off x="269194" y="1433384"/>
            <a:ext cx="8479390" cy="467820"/>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“Order Lipid” automatically creates a lab order for a Lipid Panel on the main lab template.  No other steps are required other than sending the patient to the lab.</a:t>
            </a:r>
          </a:p>
        </p:txBody>
      </p:sp>
      <p:pic>
        <p:nvPicPr>
          <p:cNvPr id="2" name="Picture 1"/>
          <p:cNvPicPr>
            <a:picLocks noChangeAspect="1"/>
          </p:cNvPicPr>
          <p:nvPr/>
        </p:nvPicPr>
        <p:blipFill>
          <a:blip r:embed="rId2" cstate="print"/>
          <a:stretch>
            <a:fillRect/>
          </a:stretch>
        </p:blipFill>
        <p:spPr>
          <a:xfrm>
            <a:off x="2211240" y="1972561"/>
            <a:ext cx="4878916" cy="4135622"/>
          </a:xfrm>
          <a:prstGeom prst="rect">
            <a:avLst/>
          </a:prstGeom>
        </p:spPr>
      </p:pic>
    </p:spTree>
    <p:extLst>
      <p:ext uri="{BB962C8B-B14F-4D97-AF65-F5344CB8AC3E}">
        <p14:creationId xmlns:p14="http://schemas.microsoft.com/office/powerpoint/2010/main" val="411772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507680"/>
            <a:ext cx="8604504" cy="3580467"/>
          </a:xfrm>
        </p:spPr>
        <p:txBody>
          <a:bodyPr/>
          <a:lstStyle/>
          <a:p>
            <a:pPr marL="342900" indent="-342900"/>
            <a:r>
              <a:rPr lang="en-US" dirty="0"/>
              <a:t>SETMA’s preparation for MACRA and MIPS actually began in  May,1999 when we</a:t>
            </a:r>
          </a:p>
          <a:p>
            <a:pPr marL="342900" indent="-342900"/>
            <a:r>
              <a:rPr lang="en-US" dirty="0"/>
              <a:t>defined ten principles for electronic medical record and practice transformation.</a:t>
            </a:r>
          </a:p>
          <a:p>
            <a:pPr marL="342900" indent="-342900">
              <a:buFont typeface="+mj-lt"/>
              <a:buAutoNum type="arabicPeriod"/>
            </a:pPr>
            <a:endParaRPr lang="en-US" dirty="0"/>
          </a:p>
          <a:p>
            <a:pPr marL="342900" indent="-342900">
              <a:buFont typeface="+mj-lt"/>
              <a:buAutoNum type="arabicPeriod"/>
            </a:pPr>
            <a:r>
              <a:rPr lang="en-US" dirty="0"/>
              <a:t>Pursue Electronic Patient Management rather than Electronic Patient Records </a:t>
            </a:r>
          </a:p>
          <a:p>
            <a:pPr marL="342900" indent="-342900">
              <a:buFont typeface="+mj-lt"/>
              <a:buAutoNum type="arabicPeriod"/>
            </a:pPr>
            <a:r>
              <a:rPr lang="en-US" dirty="0"/>
              <a:t>Bring to every patient encounter what is known, not what a provider knows </a:t>
            </a:r>
          </a:p>
          <a:p>
            <a:pPr marL="342900" indent="-342900">
              <a:buFont typeface="+mj-lt"/>
              <a:buAutoNum type="arabicPeriod"/>
            </a:pPr>
            <a:r>
              <a:rPr lang="en-US" dirty="0"/>
              <a:t>Make it easier to do “it” right than not to do it at all </a:t>
            </a:r>
          </a:p>
          <a:p>
            <a:pPr marL="342900" indent="-342900">
              <a:buFont typeface="+mj-lt"/>
              <a:buAutoNum type="arabicPeriod"/>
            </a:pPr>
            <a:r>
              <a:rPr lang="en-US" dirty="0"/>
              <a:t>Continually challenge providers to improve their performance </a:t>
            </a:r>
          </a:p>
          <a:p>
            <a:pPr marL="342900" indent="-342900">
              <a:buFont typeface="+mj-lt"/>
              <a:buAutoNum type="arabicPeriod"/>
            </a:pPr>
            <a:r>
              <a:rPr lang="en-US" dirty="0"/>
              <a:t>Infuse new knowledge and decision-making tools throughout an organization instantly </a:t>
            </a:r>
          </a:p>
          <a:p>
            <a:endParaRPr lang="en-US" dirty="0"/>
          </a:p>
        </p:txBody>
      </p:sp>
      <p:sp>
        <p:nvSpPr>
          <p:cNvPr id="3" name="Title 2"/>
          <p:cNvSpPr>
            <a:spLocks noGrp="1"/>
          </p:cNvSpPr>
          <p:nvPr>
            <p:ph type="title"/>
          </p:nvPr>
        </p:nvSpPr>
        <p:spPr/>
        <p:txBody>
          <a:bodyPr/>
          <a:lstStyle/>
          <a:p>
            <a:r>
              <a:rPr lang="en-US" dirty="0"/>
              <a:t>1999 -- Practice &amp; Systems Principles Part I</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lang="en-US" smtClean="0"/>
              <a:pPr>
                <a:spcBef>
                  <a:spcPts val="300"/>
                </a:spcBef>
                <a:spcAft>
                  <a:spcPts val="400"/>
                </a:spcAft>
                <a:buClr>
                  <a:schemeClr val="accent5">
                    <a:lumMod val="50000"/>
                  </a:schemeClr>
                </a:buClr>
                <a:buFont typeface="Webdings" pitchFamily="18" charset="2"/>
                <a:buNone/>
                <a:tabLst>
                  <a:tab pos="1025525" algn="l"/>
                </a:tabLst>
              </a:pPr>
              <a:t>7</a:t>
            </a:fld>
            <a:r>
              <a:rPr lang="en-US"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79</a:t>
            </a:fld>
            <a:r>
              <a:rPr dirty="0"/>
              <a:t> ]</a:t>
            </a:r>
          </a:p>
        </p:txBody>
      </p:sp>
      <p:sp>
        <p:nvSpPr>
          <p:cNvPr id="6" name="TextBox 5"/>
          <p:cNvSpPr txBox="1"/>
          <p:nvPr/>
        </p:nvSpPr>
        <p:spPr bwMode="auto">
          <a:xfrm>
            <a:off x="269194" y="1433384"/>
            <a:ext cx="8479390" cy="252377"/>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Patients with Ischemic Vascular Disease should be on aspirin or other anti-thrombotic.</a:t>
            </a:r>
          </a:p>
        </p:txBody>
      </p:sp>
      <p:pic>
        <p:nvPicPr>
          <p:cNvPr id="5" name="Picture 4"/>
          <p:cNvPicPr>
            <a:picLocks noChangeAspect="1"/>
          </p:cNvPicPr>
          <p:nvPr/>
        </p:nvPicPr>
        <p:blipFill>
          <a:blip r:embed="rId2" cstate="print"/>
          <a:stretch>
            <a:fillRect/>
          </a:stretch>
        </p:blipFill>
        <p:spPr>
          <a:xfrm>
            <a:off x="2114986" y="1790830"/>
            <a:ext cx="5260747" cy="4461114"/>
          </a:xfrm>
          <a:prstGeom prst="rect">
            <a:avLst/>
          </a:prstGeom>
        </p:spPr>
      </p:pic>
    </p:spTree>
    <p:extLst>
      <p:ext uri="{BB962C8B-B14F-4D97-AF65-F5344CB8AC3E}">
        <p14:creationId xmlns:p14="http://schemas.microsoft.com/office/powerpoint/2010/main" val="6756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80</a:t>
            </a:fld>
            <a:r>
              <a:rPr dirty="0"/>
              <a:t> ]</a:t>
            </a:r>
          </a:p>
        </p:txBody>
      </p:sp>
      <p:sp>
        <p:nvSpPr>
          <p:cNvPr id="6" name="TextBox 5"/>
          <p:cNvSpPr txBox="1"/>
          <p:nvPr/>
        </p:nvSpPr>
        <p:spPr bwMode="auto">
          <a:xfrm>
            <a:off x="269194" y="1433384"/>
            <a:ext cx="8479390" cy="467820"/>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Automatically opens medication module to add or edit medications related to nephropathy.  Click Close when done to return.</a:t>
            </a:r>
          </a:p>
        </p:txBody>
      </p:sp>
      <p:pic>
        <p:nvPicPr>
          <p:cNvPr id="2" name="Picture 1"/>
          <p:cNvPicPr>
            <a:picLocks noChangeAspect="1"/>
          </p:cNvPicPr>
          <p:nvPr/>
        </p:nvPicPr>
        <p:blipFill>
          <a:blip r:embed="rId2" cstate="print"/>
          <a:stretch>
            <a:fillRect/>
          </a:stretch>
        </p:blipFill>
        <p:spPr>
          <a:xfrm>
            <a:off x="988496" y="1901204"/>
            <a:ext cx="7484410" cy="4062745"/>
          </a:xfrm>
          <a:prstGeom prst="rect">
            <a:avLst/>
          </a:prstGeom>
        </p:spPr>
      </p:pic>
    </p:spTree>
    <p:extLst>
      <p:ext uri="{BB962C8B-B14F-4D97-AF65-F5344CB8AC3E}">
        <p14:creationId xmlns:p14="http://schemas.microsoft.com/office/powerpoint/2010/main" val="58958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81</a:t>
            </a:fld>
            <a:r>
              <a:rPr dirty="0"/>
              <a:t> ]</a:t>
            </a:r>
          </a:p>
        </p:txBody>
      </p:sp>
      <p:sp>
        <p:nvSpPr>
          <p:cNvPr id="6" name="TextBox 5"/>
          <p:cNvSpPr txBox="1"/>
          <p:nvPr/>
        </p:nvSpPr>
        <p:spPr bwMode="auto">
          <a:xfrm>
            <a:off x="269194" y="1433384"/>
            <a:ext cx="8479390" cy="467820"/>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The Return button will take you back to either AAA Home, Master GP or the Plan, depending on which template you accessed it from.</a:t>
            </a:r>
          </a:p>
        </p:txBody>
      </p:sp>
      <p:pic>
        <p:nvPicPr>
          <p:cNvPr id="43010" name="Picture 2" descr="http://www.setma.com/epm-tools/images/merit-based-incentive-payment-system-quality-metric-tool-tutorial_clip_image0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6116" y="2071324"/>
            <a:ext cx="4830658" cy="40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81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Addendum – Tutorial for SETMA’s MACRA and MIPS Implementation</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smtClean="0"/>
              <a:pPr>
                <a:spcBef>
                  <a:spcPts val="300"/>
                </a:spcBef>
                <a:spcAft>
                  <a:spcPts val="400"/>
                </a:spcAft>
                <a:buClr>
                  <a:schemeClr val="accent5">
                    <a:lumMod val="50000"/>
                  </a:schemeClr>
                </a:buClr>
                <a:buFont typeface="Webdings" pitchFamily="18" charset="2"/>
                <a:buNone/>
                <a:tabLst>
                  <a:tab pos="1025525" algn="l"/>
                </a:tabLst>
              </a:pPr>
              <a:t>82</a:t>
            </a:fld>
            <a:r>
              <a:rPr dirty="0"/>
              <a:t> ]</a:t>
            </a:r>
          </a:p>
        </p:txBody>
      </p:sp>
      <p:sp>
        <p:nvSpPr>
          <p:cNvPr id="6" name="TextBox 5"/>
          <p:cNvSpPr txBox="1"/>
          <p:nvPr/>
        </p:nvSpPr>
        <p:spPr bwMode="auto">
          <a:xfrm>
            <a:off x="269194" y="1433384"/>
            <a:ext cx="8479390" cy="252377"/>
          </a:xfrm>
          <a:prstGeom prst="rect">
            <a:avLst/>
          </a:prstGeom>
          <a:noFill/>
          <a:ln w="9525">
            <a:noFill/>
            <a:miter lim="800000"/>
            <a:headEnd/>
            <a:tailEnd/>
          </a:ln>
          <a:effectLst/>
        </p:spPr>
        <p:txBody>
          <a:bodyPr vert="horz" wrap="square" lIns="18288" tIns="18288" rIns="18288" bIns="18288" numCol="1" rtlCol="0" anchor="t" anchorCtr="0" compatLnSpc="1">
            <a:prstTxWarp prst="textNoShape">
              <a:avLst/>
            </a:prstTxWarp>
            <a:spAutoFit/>
          </a:bodyPr>
          <a:lstStyle/>
          <a:p>
            <a:pPr marL="0" marR="0" indent="0" defTabSz="914400" latinLnBrk="0">
              <a:spcBef>
                <a:spcPts val="300"/>
              </a:spcBef>
              <a:spcAft>
                <a:spcPts val="400"/>
              </a:spcAft>
              <a:buClr>
                <a:schemeClr val="accent5">
                  <a:lumMod val="50000"/>
                </a:schemeClr>
              </a:buClr>
              <a:buSzTx/>
              <a:tabLst/>
            </a:pPr>
            <a:r>
              <a:rPr lang="en-US" sz="1400" dirty="0">
                <a:solidFill>
                  <a:schemeClr val="tx1">
                    <a:lumMod val="65000"/>
                    <a:lumOff val="35000"/>
                  </a:schemeClr>
                </a:solidFill>
                <a:latin typeface="Arial" panose="020B0604020202020204" pitchFamily="34" charset="0"/>
                <a:cs typeface="Arial" pitchFamily="34" charset="0"/>
              </a:rPr>
              <a:t>With color coding.</a:t>
            </a:r>
          </a:p>
        </p:txBody>
      </p:sp>
      <p:pic>
        <p:nvPicPr>
          <p:cNvPr id="47106" name="Picture 2" descr="http://www.setma.com/epm-tools/images/merit-based-incentive-payment-system-quality-metric-tool-tutorial_clip_image0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3702" y="1350335"/>
            <a:ext cx="5737811" cy="4805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25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176" y="1507680"/>
            <a:ext cx="8604504" cy="2846933"/>
          </a:xfrm>
        </p:spPr>
        <p:txBody>
          <a:bodyPr/>
          <a:lstStyle/>
          <a:p>
            <a:pPr marL="342900" indent="-342900">
              <a:buFont typeface="+mj-lt"/>
              <a:buAutoNum type="arabicPeriod" startAt="6"/>
            </a:pPr>
            <a:endParaRPr lang="en-US" dirty="0"/>
          </a:p>
          <a:p>
            <a:pPr marL="342900" indent="-342900">
              <a:buFont typeface="+mj-lt"/>
              <a:buAutoNum type="arabicPeriod" startAt="6"/>
            </a:pPr>
            <a:r>
              <a:rPr lang="en-US" dirty="0"/>
              <a:t>Promote continuity of care with patient education, information and plans of care </a:t>
            </a:r>
          </a:p>
          <a:p>
            <a:pPr marL="342900" indent="-342900">
              <a:buFont typeface="+mj-lt"/>
              <a:buAutoNum type="arabicPeriod" startAt="6"/>
            </a:pPr>
            <a:r>
              <a:rPr lang="en-US" dirty="0"/>
              <a:t>Enlist patients as partners and collaborators in their own health improvement </a:t>
            </a:r>
          </a:p>
          <a:p>
            <a:pPr marL="342900" indent="-342900">
              <a:buFont typeface="+mj-lt"/>
              <a:buAutoNum type="arabicPeriod" startAt="6"/>
            </a:pPr>
            <a:r>
              <a:rPr lang="en-US" dirty="0"/>
              <a:t>Evaluate the care of patients and populations of patients longitudinally </a:t>
            </a:r>
          </a:p>
          <a:p>
            <a:pPr marL="342900" indent="-342900">
              <a:buFont typeface="+mj-lt"/>
              <a:buAutoNum type="arabicPeriod" startAt="6"/>
            </a:pPr>
            <a:r>
              <a:rPr lang="en-US" dirty="0"/>
              <a:t>Audit provider performance based on endorsed quality measurement sets </a:t>
            </a:r>
          </a:p>
          <a:p>
            <a:pPr marL="342900" indent="-342900">
              <a:buFont typeface="+mj-lt"/>
              <a:buAutoNum type="arabicPeriod" startAt="6"/>
            </a:pPr>
            <a:r>
              <a:rPr lang="en-US" dirty="0"/>
              <a:t>Integrate electronic tools in an intuitive fashion giving patients the benefit of expert knowledge about specific conditions </a:t>
            </a:r>
          </a:p>
          <a:p>
            <a:endParaRPr lang="en-US" dirty="0"/>
          </a:p>
        </p:txBody>
      </p:sp>
      <p:sp>
        <p:nvSpPr>
          <p:cNvPr id="3" name="Title 2"/>
          <p:cNvSpPr>
            <a:spLocks noGrp="1"/>
          </p:cNvSpPr>
          <p:nvPr>
            <p:ph type="title"/>
          </p:nvPr>
        </p:nvSpPr>
        <p:spPr/>
        <p:txBody>
          <a:bodyPr/>
          <a:lstStyle/>
          <a:p>
            <a:r>
              <a:rPr lang="en-US" dirty="0"/>
              <a:t>1999 -- Practice &amp; Systems Principles Part II</a:t>
            </a:r>
          </a:p>
        </p:txBody>
      </p:sp>
      <p:sp>
        <p:nvSpPr>
          <p:cNvPr id="4" name="Slide Number Placeholder 3"/>
          <p:cNvSpPr>
            <a:spLocks noGrp="1"/>
          </p:cNvSpPr>
          <p:nvPr>
            <p:ph type="sldNum" sz="quarter" idx="4"/>
          </p:nvPr>
        </p:nvSpPr>
        <p:spPr/>
        <p:txBody>
          <a:bodyPr/>
          <a:lstStyle/>
          <a:p>
            <a:pPr>
              <a:spcBef>
                <a:spcPts val="300"/>
              </a:spcBef>
              <a:spcAft>
                <a:spcPts val="400"/>
              </a:spcAft>
              <a:buClr>
                <a:schemeClr val="accent5">
                  <a:lumMod val="50000"/>
                </a:schemeClr>
              </a:buClr>
              <a:buFont typeface="Webdings" pitchFamily="18" charset="2"/>
              <a:buNone/>
              <a:tabLst>
                <a:tab pos="1025525" algn="l"/>
              </a:tabLst>
            </a:pPr>
            <a:r>
              <a:rPr lang="en-US" dirty="0"/>
              <a:t>Page [ </a:t>
            </a:r>
            <a:fld id="{8022235C-F2BB-49F2-A307-DAF5D2C4A06C}" type="slidenum">
              <a:rPr lang="en-US" smtClean="0"/>
              <a:pPr>
                <a:spcBef>
                  <a:spcPts val="300"/>
                </a:spcBef>
                <a:spcAft>
                  <a:spcPts val="400"/>
                </a:spcAft>
                <a:buClr>
                  <a:schemeClr val="accent5">
                    <a:lumMod val="50000"/>
                  </a:schemeClr>
                </a:buClr>
                <a:buFont typeface="Webdings" pitchFamily="18" charset="2"/>
                <a:buNone/>
                <a:tabLst>
                  <a:tab pos="1025525" algn="l"/>
                </a:tabLst>
              </a:pPr>
              <a:t>8</a:t>
            </a:fld>
            <a:r>
              <a:rPr lang="en-US"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ank">
  <a:themeElements>
    <a:clrScheme name="DVG24270">
      <a:dk1>
        <a:sysClr val="windowText" lastClr="000000"/>
      </a:dk1>
      <a:lt1>
        <a:sysClr val="window" lastClr="FFFFFF"/>
      </a:lt1>
      <a:dk2>
        <a:srgbClr val="000000"/>
      </a:dk2>
      <a:lt2>
        <a:srgbClr val="F8F8F8"/>
      </a:lt2>
      <a:accent1>
        <a:srgbClr val="E11B22"/>
      </a:accent1>
      <a:accent2>
        <a:srgbClr val="939598"/>
      </a:accent2>
      <a:accent3>
        <a:srgbClr val="D3D4D5"/>
      </a:accent3>
      <a:accent4>
        <a:srgbClr val="E35235"/>
      </a:accent4>
      <a:accent5>
        <a:srgbClr val="FDCFB8"/>
      </a:accent5>
      <a:accent6>
        <a:srgbClr val="041C3A"/>
      </a:accent6>
      <a:hlink>
        <a:srgbClr val="FE9202"/>
      </a:hlink>
      <a:folHlink>
        <a:srgbClr val="FFC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noFill/>
        <a:ln w="9525">
          <a:noFill/>
          <a:miter lim="800000"/>
          <a:headEnd/>
          <a:tailEnd/>
        </a:ln>
        <a:effectLst/>
      </a:spPr>
      <a:bodyPr vert="horz" wrap="square" lIns="18288" tIns="18288" rIns="18288" bIns="18288" numCol="1" anchor="t" anchorCtr="0" compatLnSpc="1">
        <a:prstTxWarp prst="textNoShape">
          <a:avLst/>
        </a:prstTxWarp>
        <a:spAutoFit/>
      </a:bodyPr>
      <a:lstStyle>
        <a:defPPr marL="0" marR="0" indent="0" algn="l" defTabSz="914400" rtl="0" eaLnBrk="1" fontAlgn="base" latinLnBrk="0" hangingPunct="1">
          <a:lnSpc>
            <a:spcPct val="100000"/>
          </a:lnSpc>
          <a:spcBef>
            <a:spcPts val="300"/>
          </a:spcBef>
          <a:spcAft>
            <a:spcPts val="400"/>
          </a:spcAft>
          <a:buClr>
            <a:schemeClr val="accent5">
              <a:lumMod val="50000"/>
            </a:schemeClr>
          </a:buClr>
          <a:buSzTx/>
          <a:buFont typeface="Webdings" pitchFamily="18" charset="2"/>
          <a:buNone/>
          <a:tabLst/>
          <a:defRPr kumimoji="0" sz="2400" b="0" i="0" u="none" strike="noStrike" kern="0" cap="none" spc="0" normalizeH="0" baseline="0" noProof="0" smtClean="0">
            <a:ln>
              <a:noFill/>
            </a:ln>
            <a:solidFill>
              <a:schemeClr val="tx1"/>
            </a:solidFill>
            <a:effectLst/>
            <a:uLnTx/>
            <a:uFillTx/>
            <a:latin typeface="Calibri" pitchFamily="34" charset="0"/>
            <a:ea typeface="+mn-ea"/>
            <a:cs typeface="+mn-cs"/>
          </a:defRPr>
        </a:defPPr>
      </a:lstStyle>
    </a:txDef>
  </a:objectDefaults>
  <a:extraClrSchemeLst>
    <a:extraClrScheme>
      <a:clrScheme name="1_blank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1_blank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blank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FF"/>
        </a:lt1>
        <a:dk2>
          <a:srgbClr val="000000"/>
        </a:dk2>
        <a:lt2>
          <a:srgbClr val="003366"/>
        </a:lt2>
        <a:accent1>
          <a:srgbClr val="336699"/>
        </a:accent1>
        <a:accent2>
          <a:srgbClr val="CC0000"/>
        </a:accent2>
        <a:accent3>
          <a:srgbClr val="FFFFFF"/>
        </a:accent3>
        <a:accent4>
          <a:srgbClr val="000000"/>
        </a:accent4>
        <a:accent5>
          <a:srgbClr val="ADB8CA"/>
        </a:accent5>
        <a:accent6>
          <a:srgbClr val="B90000"/>
        </a:accent6>
        <a:hlink>
          <a:srgbClr val="99CC99"/>
        </a:hlink>
        <a:folHlink>
          <a:srgbClr val="CC99FF"/>
        </a:folHlink>
      </a:clrScheme>
      <a:clrMap bg1="lt1" tx1="dk1" bg2="lt2" tx2="dk2" accent1="accent1" accent2="accent2" accent3="accent3" accent4="accent4" accent5="accent5" accent6="accent6" hlink="hlink" folHlink="folHlink"/>
    </a:extraClrScheme>
    <a:extraClrScheme>
      <a:clrScheme name="1_blank 6">
        <a:dk1>
          <a:srgbClr val="000000"/>
        </a:dk1>
        <a:lt1>
          <a:srgbClr val="FFFFFF"/>
        </a:lt1>
        <a:dk2>
          <a:srgbClr val="000000"/>
        </a:dk2>
        <a:lt2>
          <a:srgbClr val="003366"/>
        </a:lt2>
        <a:accent1>
          <a:srgbClr val="336699"/>
        </a:accent1>
        <a:accent2>
          <a:srgbClr val="CC0000"/>
        </a:accent2>
        <a:accent3>
          <a:srgbClr val="FFFFFF"/>
        </a:accent3>
        <a:accent4>
          <a:srgbClr val="000000"/>
        </a:accent4>
        <a:accent5>
          <a:srgbClr val="ADB8CA"/>
        </a:accent5>
        <a:accent6>
          <a:srgbClr val="B90000"/>
        </a:accent6>
        <a:hlink>
          <a:srgbClr val="99CC99"/>
        </a:hlink>
        <a:folHlink>
          <a:srgbClr val="FFFFCC"/>
        </a:folHlink>
      </a:clrScheme>
      <a:clrMap bg1="lt1" tx1="dk1" bg2="lt2" tx2="dk2" accent1="accent1" accent2="accent2" accent3="accent3" accent4="accent4" accent5="accent5" accent6="accent6" hlink="hlink" folHlink="folHlink"/>
    </a:extraClrScheme>
    <a:extraClrScheme>
      <a:clrScheme name="1_blank 7">
        <a:dk1>
          <a:srgbClr val="000000"/>
        </a:dk1>
        <a:lt1>
          <a:srgbClr val="FFFFFF"/>
        </a:lt1>
        <a:dk2>
          <a:srgbClr val="204162"/>
        </a:dk2>
        <a:lt2>
          <a:srgbClr val="B2B2B2"/>
        </a:lt2>
        <a:accent1>
          <a:srgbClr val="336699"/>
        </a:accent1>
        <a:accent2>
          <a:srgbClr val="C0D5EA"/>
        </a:accent2>
        <a:accent3>
          <a:srgbClr val="FFFFFF"/>
        </a:accent3>
        <a:accent4>
          <a:srgbClr val="000000"/>
        </a:accent4>
        <a:accent5>
          <a:srgbClr val="ADB8CA"/>
        </a:accent5>
        <a:accent6>
          <a:srgbClr val="AEC1D4"/>
        </a:accent6>
        <a:hlink>
          <a:srgbClr val="99CC99"/>
        </a:hlink>
        <a:folHlink>
          <a:srgbClr val="478F47"/>
        </a:folHlink>
      </a:clrScheme>
      <a:clrMap bg1="lt1" tx1="dk1" bg2="lt2" tx2="dk2" accent1="accent1" accent2="accent2" accent3="accent3" accent4="accent4" accent5="accent5" accent6="accent6" hlink="hlink" folHlink="folHlink"/>
    </a:extraClrScheme>
    <a:extraClrScheme>
      <a:clrScheme name="1_blank 8">
        <a:dk1>
          <a:srgbClr val="00234C"/>
        </a:dk1>
        <a:lt1>
          <a:srgbClr val="FFFFFF"/>
        </a:lt1>
        <a:dk2>
          <a:srgbClr val="000000"/>
        </a:dk2>
        <a:lt2>
          <a:srgbClr val="5F5F5F"/>
        </a:lt2>
        <a:accent1>
          <a:srgbClr val="C0C0C0"/>
        </a:accent1>
        <a:accent2>
          <a:srgbClr val="808080"/>
        </a:accent2>
        <a:accent3>
          <a:srgbClr val="FFFFFF"/>
        </a:accent3>
        <a:accent4>
          <a:srgbClr val="001C4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blank 9">
        <a:dk1>
          <a:srgbClr val="00234C"/>
        </a:dk1>
        <a:lt1>
          <a:srgbClr val="FFFFFF"/>
        </a:lt1>
        <a:dk2>
          <a:srgbClr val="00234C"/>
        </a:dk2>
        <a:lt2>
          <a:srgbClr val="5F5F5F"/>
        </a:lt2>
        <a:accent1>
          <a:srgbClr val="004B85"/>
        </a:accent1>
        <a:accent2>
          <a:srgbClr val="EEB30E"/>
        </a:accent2>
        <a:accent3>
          <a:srgbClr val="FFFFFF"/>
        </a:accent3>
        <a:accent4>
          <a:srgbClr val="001C40"/>
        </a:accent4>
        <a:accent5>
          <a:srgbClr val="AAB1C2"/>
        </a:accent5>
        <a:accent6>
          <a:srgbClr val="D8A20C"/>
        </a:accent6>
        <a:hlink>
          <a:srgbClr val="4F0044"/>
        </a:hlink>
        <a:folHlink>
          <a:srgbClr val="00554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1052</TotalTime>
  <Words>5370</Words>
  <Application>Microsoft Office PowerPoint</Application>
  <PresentationFormat>On-screen Show (4:3)</PresentationFormat>
  <Paragraphs>396</Paragraphs>
  <Slides>83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83</vt:i4>
      </vt:variant>
    </vt:vector>
  </HeadingPairs>
  <TitlesOfParts>
    <vt:vector size="88" baseType="lpstr">
      <vt:lpstr>Arial</vt:lpstr>
      <vt:lpstr>Symbol</vt:lpstr>
      <vt:lpstr>Times New Roman</vt:lpstr>
      <vt:lpstr>Webdings</vt:lpstr>
      <vt:lpstr>blank</vt:lpstr>
      <vt:lpstr>SETMA’s Approach to MACRA and MIPS  Dr. James L. Holly  CEO, Southeast Texas Medical Associates, LLP Adjunct Professor, Family &amp; Community Medicine UT Health San Antonio www.jameslhollymd.com</vt:lpstr>
      <vt:lpstr>Conflict of Interest</vt:lpstr>
      <vt:lpstr>Learning Objective</vt:lpstr>
      <vt:lpstr>SETMA’s Achievements</vt:lpstr>
      <vt:lpstr>SETMA’s Work in Thinking About and Preparing for MACRA and MIPS</vt:lpstr>
      <vt:lpstr>Provider Training 10.18.16 -- MACRA &amp; MIPS</vt:lpstr>
      <vt:lpstr>Complexity of MACRA &amp; MIPS</vt:lpstr>
      <vt:lpstr>1999 -- Practice &amp; Systems Principles Part I</vt:lpstr>
      <vt:lpstr>1999 -- Practice &amp; Systems Principles Part II</vt:lpstr>
      <vt:lpstr>SETMA’s Model of Care – Part I</vt:lpstr>
      <vt:lpstr>SETMA’s Model of Care – Part II</vt:lpstr>
      <vt:lpstr>2005 -- The Future of Healthcare</vt:lpstr>
      <vt:lpstr>2000-2017 -- SETMA’s Preparation for MIPS </vt:lpstr>
      <vt:lpstr>MACRA and MIPS</vt:lpstr>
      <vt:lpstr>The Goal of MACRA and MIPS</vt:lpstr>
      <vt:lpstr>What is MIPS?</vt:lpstr>
      <vt:lpstr>MACRA and MIPS</vt:lpstr>
      <vt:lpstr>MACRA and MIPS</vt:lpstr>
      <vt:lpstr>APMs</vt:lpstr>
      <vt:lpstr>APMs</vt:lpstr>
      <vt:lpstr>APMs</vt:lpstr>
      <vt:lpstr>SETMA’s Readiness for MIPS Fulfillment</vt:lpstr>
      <vt:lpstr>SETMA’s Readiness Assessment</vt:lpstr>
      <vt:lpstr>SETMA’s Strategies and MIPS Categories</vt:lpstr>
      <vt:lpstr>Potential Hazards of MACRA &amp; MIPS – Part I </vt:lpstr>
      <vt:lpstr>Potential Hazards of MACRA &amp; MIPS – Part II </vt:lpstr>
      <vt:lpstr>Core of SETMA’s Principles Not Adopted by MACRA and MIPS</vt:lpstr>
      <vt:lpstr>Clusters and Galaxies</vt:lpstr>
      <vt:lpstr>Clusters and Galaxies</vt:lpstr>
      <vt:lpstr>Clusters and Galaxies</vt:lpstr>
      <vt:lpstr>Clusters and Galaxies</vt:lpstr>
      <vt:lpstr>Quality and Cost (QRUR)</vt:lpstr>
      <vt:lpstr>Quality and Cost (QRUR)</vt:lpstr>
      <vt:lpstr>Quality and Cost (QRUR)</vt:lpstr>
      <vt:lpstr>Quality and Cost (QRUR)</vt:lpstr>
      <vt:lpstr>Quality and Cost (QRUR)</vt:lpstr>
      <vt:lpstr>Quality and Cost (QRUR)</vt:lpstr>
      <vt:lpstr>Quality and Cost (QRUR)</vt:lpstr>
      <vt:lpstr>Quality and Cost (QRUR)</vt:lpstr>
      <vt:lpstr>SETMA’s Implementation of MACRA and MIPS</vt:lpstr>
      <vt:lpstr>SETMA’s Implementation of MACRA and MIPS</vt:lpstr>
      <vt:lpstr>SETMA’s Implementation of MACRA and MIPS</vt:lpstr>
      <vt:lpstr>SETMA’s Implementation of MACRA and MIPS</vt:lpstr>
      <vt:lpstr>SETMA’s Implementation of MACRA and MIPS</vt:lpstr>
      <vt:lpstr>SETMA’s Implementation of MACRA and MIPS</vt:lpstr>
      <vt:lpstr>SETMA’s Implementation of MACRA and MIPS</vt:lpstr>
      <vt:lpstr>SETMA’s Implementation of MACRA and MIPS</vt:lpstr>
      <vt:lpstr>SETMA’s  Daily Audit of MIPS Performance</vt:lpstr>
      <vt:lpstr>Addendum</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lpstr>Addendum – Tutorial for SETMA’s MACRA and MIPS Implementation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Rich Robinson</dc:creator>
  <cp:lastModifiedBy>Dale R. Fontenot</cp:lastModifiedBy>
  <cp:revision>135</cp:revision>
  <cp:lastPrinted>2005-04-28T18:06:56Z</cp:lastPrinted>
  <dcterms:created xsi:type="dcterms:W3CDTF">2012-12-07T14:16:23Z</dcterms:created>
  <dcterms:modified xsi:type="dcterms:W3CDTF">2020-08-23T21:10:07Z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Only">
    <vt:lpwstr>No</vt:lpwstr>
  </property>
  <property fmtid="{D5CDD505-2E9C-101B-9397-08002B2CF9AE}" pid="3" name="Expires">
    <vt:filetime>2007-10-28T12:00:00Z</vt:filetime>
  </property>
</Properties>
</file>