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26" r:id="rId1"/>
  </p:sldMasterIdLst>
  <p:notesMasterIdLst>
    <p:notesMasterId r:id="rId52"/>
  </p:notesMasterIdLst>
  <p:sldIdLst>
    <p:sldId id="256" r:id="rId2"/>
    <p:sldId id="300" r:id="rId3"/>
    <p:sldId id="313" r:id="rId4"/>
    <p:sldId id="296" r:id="rId5"/>
    <p:sldId id="301" r:id="rId6"/>
    <p:sldId id="302" r:id="rId7"/>
    <p:sldId id="303" r:id="rId8"/>
    <p:sldId id="315" r:id="rId9"/>
    <p:sldId id="316" r:id="rId10"/>
    <p:sldId id="306" r:id="rId11"/>
    <p:sldId id="308" r:id="rId12"/>
    <p:sldId id="307" r:id="rId13"/>
    <p:sldId id="309" r:id="rId14"/>
    <p:sldId id="292" r:id="rId15"/>
    <p:sldId id="310" r:id="rId16"/>
    <p:sldId id="295" r:id="rId17"/>
    <p:sldId id="311" r:id="rId18"/>
    <p:sldId id="257" r:id="rId19"/>
    <p:sldId id="286" r:id="rId20"/>
    <p:sldId id="314" r:id="rId21"/>
    <p:sldId id="287" r:id="rId22"/>
    <p:sldId id="258" r:id="rId23"/>
    <p:sldId id="312" r:id="rId24"/>
    <p:sldId id="259" r:id="rId25"/>
    <p:sldId id="260" r:id="rId26"/>
    <p:sldId id="261" r:id="rId27"/>
    <p:sldId id="262" r:id="rId28"/>
    <p:sldId id="267" r:id="rId29"/>
    <p:sldId id="268" r:id="rId30"/>
    <p:sldId id="270" r:id="rId31"/>
    <p:sldId id="317" r:id="rId32"/>
    <p:sldId id="271" r:id="rId33"/>
    <p:sldId id="272" r:id="rId34"/>
    <p:sldId id="273" r:id="rId35"/>
    <p:sldId id="274" r:id="rId36"/>
    <p:sldId id="275" r:id="rId37"/>
    <p:sldId id="276" r:id="rId38"/>
    <p:sldId id="318" r:id="rId39"/>
    <p:sldId id="277" r:id="rId40"/>
    <p:sldId id="279" r:id="rId41"/>
    <p:sldId id="280" r:id="rId42"/>
    <p:sldId id="281" r:id="rId43"/>
    <p:sldId id="288" r:id="rId44"/>
    <p:sldId id="282" r:id="rId45"/>
    <p:sldId id="283" r:id="rId46"/>
    <p:sldId id="284" r:id="rId47"/>
    <p:sldId id="285" r:id="rId48"/>
    <p:sldId id="291" r:id="rId49"/>
    <p:sldId id="289" r:id="rId50"/>
    <p:sldId id="290"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24" autoAdjust="0"/>
    <p:restoredTop sz="94660"/>
  </p:normalViewPr>
  <p:slideViewPr>
    <p:cSldViewPr snapToGrid="0">
      <p:cViewPr>
        <p:scale>
          <a:sx n="81" d="100"/>
          <a:sy n="81" d="100"/>
        </p:scale>
        <p:origin x="-864"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DC0DDA-9569-4532-B34E-2BF06C8F727C}" type="datetimeFigureOut">
              <a:rPr lang="en-US" smtClean="0"/>
              <a:pPr/>
              <a:t>7/14/2015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E3B70B-E329-443D-BEC9-83794F5A4E98}" type="slidenum">
              <a:rPr lang="en-US" smtClean="0"/>
              <a:pPr/>
              <a:t>‹#›</a:t>
            </a:fld>
            <a:endParaRPr lang="en-US" dirty="0"/>
          </a:p>
        </p:txBody>
      </p:sp>
    </p:spTree>
    <p:extLst>
      <p:ext uri="{BB962C8B-B14F-4D97-AF65-F5344CB8AC3E}">
        <p14:creationId xmlns:p14="http://schemas.microsoft.com/office/powerpoint/2010/main" val="3784997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endParaRPr lang="en-US" dirty="0"/>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6426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26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5379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90867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10513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60879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6703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endParaRPr lang="en-US" dirty="0"/>
          </a:p>
        </p:txBody>
      </p:sp>
      <p:sp>
        <p:nvSpPr>
          <p:cNvPr id="5" name="Footer Placeholder 4"/>
          <p:cNvSpPr>
            <a:spLocks noGrp="1"/>
          </p:cNvSpPr>
          <p:nvPr>
            <p:ph type="ftr" sz="quarter" idx="11"/>
          </p:nvPr>
        </p:nvSpPr>
        <p:spPr>
          <a:xfrm>
            <a:off x="516133" y="6387910"/>
            <a:ext cx="3859795" cy="228660"/>
          </a:xfrm>
        </p:spPr>
        <p:txBody>
          <a:bodyPr/>
          <a:lstStyle/>
          <a:p>
            <a:endParaRPr lang="en-US"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22595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538546" y="6365498"/>
            <a:ext cx="3859795" cy="228660"/>
          </a:xfrm>
        </p:spPr>
        <p:txBody>
          <a:bodyPr/>
          <a:lstStyle/>
          <a:p>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00474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812646" cy="709865"/>
          </a:xfrm>
        </p:spPr>
        <p:txBody>
          <a:bodyPr anchor="ct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590843" y="2489199"/>
            <a:ext cx="7326641" cy="387629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16993E9-CEF0-47B7-AEA6-AFACC79966BA}" type="datetimeFigureOut">
              <a:rPr lang="en-US" smtClean="0"/>
              <a:pPr/>
              <a:t>7/14/2015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pic>
        <p:nvPicPr>
          <p:cNvPr id="7" name="Picture 6"/>
          <p:cNvPicPr>
            <a:picLocks noChangeAspect="1"/>
          </p:cNvPicPr>
          <p:nvPr userDrawn="1"/>
        </p:nvPicPr>
        <p:blipFill>
          <a:blip r:embed="rId2"/>
          <a:stretch>
            <a:fillRect/>
          </a:stretch>
        </p:blipFill>
        <p:spPr>
          <a:xfrm>
            <a:off x="8297333" y="6012864"/>
            <a:ext cx="748930" cy="748930"/>
          </a:xfrm>
          <a:prstGeom prst="rect">
            <a:avLst/>
          </a:prstGeom>
        </p:spPr>
      </p:pic>
    </p:spTree>
    <p:extLst>
      <p:ext uri="{BB962C8B-B14F-4D97-AF65-F5344CB8AC3E}">
        <p14:creationId xmlns:p14="http://schemas.microsoft.com/office/powerpoint/2010/main" val="1853146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6813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4667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6646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6969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5430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9782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2141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endParaRPr lang="en-US" dirty="0"/>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dirty="0"/>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6802432"/>
      </p:ext>
    </p:extLst>
  </p:cSld>
  <p:clrMap bg1="lt1" tx1="dk1" bg2="lt2" tx2="dk2" accent1="accent1" accent2="accent2" accent3="accent3" accent4="accent4" accent5="accent5" accent6="accent6" hlink="hlink" folHlink="folHlink"/>
  <p:sldLayoutIdLst>
    <p:sldLayoutId id="2147484027" r:id="rId1"/>
    <p:sldLayoutId id="2147484028" r:id="rId2"/>
    <p:sldLayoutId id="2147484029" r:id="rId3"/>
    <p:sldLayoutId id="2147484030" r:id="rId4"/>
    <p:sldLayoutId id="2147484031" r:id="rId5"/>
    <p:sldLayoutId id="2147484032" r:id="rId6"/>
    <p:sldLayoutId id="2147484033" r:id="rId7"/>
    <p:sldLayoutId id="2147484034" r:id="rId8"/>
    <p:sldLayoutId id="2147484035" r:id="rId9"/>
    <p:sldLayoutId id="2147484036" r:id="rId10"/>
    <p:sldLayoutId id="2147484037" r:id="rId11"/>
    <p:sldLayoutId id="2147484038" r:id="rId12"/>
    <p:sldLayoutId id="2147484039" r:id="rId13"/>
    <p:sldLayoutId id="2147484040" r:id="rId14"/>
    <p:sldLayoutId id="2147484041" r:id="rId15"/>
    <p:sldLayoutId id="2147484042" r:id="rId16"/>
    <p:sldLayoutId id="2147484043" r:id="rId17"/>
  </p:sldLayoutIdLst>
  <p:hf hdr="0" ftr="0" dt="0"/>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0938" y="1227221"/>
            <a:ext cx="7517163" cy="4259180"/>
          </a:xfrm>
        </p:spPr>
        <p:txBody>
          <a:bodyPr/>
          <a:lstStyle/>
          <a:p>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800" dirty="0" smtClean="0"/>
              <a:t>SETMA’s Automated Team Function</a:t>
            </a:r>
            <a:r>
              <a:rPr lang="en-US" sz="2400" dirty="0" smtClean="0"/>
              <a:t/>
            </a:r>
            <a:br>
              <a:rPr lang="en-US" sz="2400" dirty="0" smtClean="0"/>
            </a:br>
            <a:r>
              <a:rPr lang="en-US" sz="2400" dirty="0" smtClean="0"/>
              <a:t/>
            </a:r>
            <a:br>
              <a:rPr lang="en-US" sz="2400" dirty="0" smtClean="0"/>
            </a:br>
            <a:r>
              <a:rPr lang="en-US" sz="1800" dirty="0" smtClean="0"/>
              <a:t>Dr. James L. Holly</a:t>
            </a:r>
            <a:r>
              <a:rPr lang="en-US" sz="1800" dirty="0"/>
              <a:t/>
            </a:r>
            <a:br>
              <a:rPr lang="en-US" sz="1800" dirty="0"/>
            </a:br>
            <a:r>
              <a:rPr lang="en-US" sz="1800" dirty="0" smtClean="0"/>
              <a:t>CEO, Southeast Texas Medical Associates, LLP</a:t>
            </a:r>
            <a:br>
              <a:rPr lang="en-US" sz="1800" dirty="0" smtClean="0"/>
            </a:br>
            <a:r>
              <a:rPr lang="en-US" sz="1800" dirty="0" smtClean="0"/>
              <a:t/>
            </a:r>
            <a:br>
              <a:rPr lang="en-US" sz="1800" dirty="0" smtClean="0"/>
            </a:br>
            <a:r>
              <a:rPr lang="en-US" sz="1800" dirty="0" smtClean="0"/>
              <a:t>A</a:t>
            </a:r>
            <a:r>
              <a:rPr lang="en-US" sz="1400" dirty="0" smtClean="0"/>
              <a:t>djunct Professor</a:t>
            </a:r>
            <a:br>
              <a:rPr lang="en-US" sz="1400" dirty="0" smtClean="0"/>
            </a:br>
            <a:r>
              <a:rPr lang="en-US" sz="1400" dirty="0" smtClean="0"/>
              <a:t>Family &amp; Community Medicine</a:t>
            </a:r>
            <a:br>
              <a:rPr lang="en-US" sz="1400" dirty="0" smtClean="0"/>
            </a:br>
            <a:r>
              <a:rPr lang="en-US" sz="1400" dirty="0" smtClean="0"/>
              <a:t>University of Texas Health Science Center</a:t>
            </a:r>
            <a:br>
              <a:rPr lang="en-US" sz="1400" dirty="0" smtClean="0"/>
            </a:br>
            <a:r>
              <a:rPr lang="en-US" sz="1400" dirty="0" smtClean="0"/>
              <a:t>San Antonio School of Medicine </a:t>
            </a:r>
            <a:br>
              <a:rPr lang="en-US" sz="1400" dirty="0" smtClean="0"/>
            </a:br>
            <a:r>
              <a:rPr lang="en-US" sz="1400" dirty="0" smtClean="0"/>
              <a:t> </a:t>
            </a:r>
            <a:br>
              <a:rPr lang="en-US" sz="1400" dirty="0" smtClean="0"/>
            </a:br>
            <a:r>
              <a:rPr lang="en-US" sz="1400" dirty="0" smtClean="0"/>
              <a:t>Clinical Associate Professor</a:t>
            </a:r>
            <a:br>
              <a:rPr lang="en-US" sz="1400" dirty="0" smtClean="0"/>
            </a:br>
            <a:r>
              <a:rPr lang="en-US" sz="1400" dirty="0" smtClean="0"/>
              <a:t>Department of Internal Medicine</a:t>
            </a:r>
            <a:br>
              <a:rPr lang="en-US" sz="1400" dirty="0" smtClean="0"/>
            </a:br>
            <a:r>
              <a:rPr lang="en-US" sz="1400" dirty="0" smtClean="0"/>
              <a:t>School of Medicine</a:t>
            </a:r>
            <a:br>
              <a:rPr lang="en-US" sz="1400" dirty="0" smtClean="0"/>
            </a:br>
            <a:r>
              <a:rPr lang="en-US" sz="1400" dirty="0" smtClean="0"/>
              <a:t>Texas A&amp;M Health Science Center </a:t>
            </a:r>
            <a:r>
              <a:rPr lang="en-US" sz="1800" dirty="0" smtClean="0"/>
              <a:t/>
            </a:r>
            <a:br>
              <a:rPr lang="en-US" sz="1800" dirty="0" smtClean="0"/>
            </a:br>
            <a:r>
              <a:rPr lang="en-US" sz="1800" dirty="0" smtClean="0"/>
              <a:t/>
            </a:r>
            <a:br>
              <a:rPr lang="en-US" sz="1800" dirty="0" smtClean="0"/>
            </a:br>
            <a:endParaRPr lang="en-US" sz="1800" dirty="0"/>
          </a:p>
        </p:txBody>
      </p:sp>
      <p:sp>
        <p:nvSpPr>
          <p:cNvPr id="3" name="Subtitle 2"/>
          <p:cNvSpPr>
            <a:spLocks noGrp="1"/>
          </p:cNvSpPr>
          <p:nvPr>
            <p:ph type="subTitle" idx="1"/>
          </p:nvPr>
        </p:nvSpPr>
        <p:spPr>
          <a:xfrm>
            <a:off x="857894" y="5283241"/>
            <a:ext cx="7294794" cy="733928"/>
          </a:xfrm>
        </p:spPr>
        <p:txBody>
          <a:bodyPr>
            <a:noAutofit/>
          </a:bodyPr>
          <a:lstStyle/>
          <a:p>
            <a:r>
              <a:rPr lang="en-US" sz="1200" dirty="0" smtClean="0"/>
              <a:t>University of Texas Health Science Center </a:t>
            </a:r>
          </a:p>
          <a:p>
            <a:r>
              <a:rPr lang="en-US" sz="1200" dirty="0" smtClean="0"/>
              <a:t>School of Medicine FAMILY Medicine Grand Rounds</a:t>
            </a:r>
          </a:p>
          <a:p>
            <a:r>
              <a:rPr lang="en-US" sz="1200" dirty="0" smtClean="0"/>
              <a:t>JULY 22, 2015 </a:t>
            </a:r>
            <a:endParaRPr lang="en-US" sz="1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899904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Transformation of Primary Care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future of primary care is providers with internalized ideals and  personal passion for excellence.  Transformation is the goal, as it is self-sustaining and generative (creative</a:t>
            </a:r>
            <a:r>
              <a:rPr lang="en-US" dirty="0"/>
              <a:t> </a:t>
            </a:r>
            <a:r>
              <a:rPr lang="en-US" dirty="0" smtClean="0"/>
              <a:t>tension).</a:t>
            </a:r>
          </a:p>
          <a:p>
            <a:r>
              <a:rPr lang="en-US" dirty="0" smtClean="0"/>
              <a:t>SETMA believes that the strategies which must be employed in this  transformative effort are:</a:t>
            </a:r>
          </a:p>
          <a:p>
            <a:pPr marL="731520">
              <a:buFont typeface="+mj-lt"/>
              <a:buAutoNum type="arabicPeriod"/>
            </a:pPr>
            <a:r>
              <a:rPr lang="en-US" dirty="0" smtClean="0"/>
              <a:t>The </a:t>
            </a:r>
            <a:r>
              <a:rPr lang="en-US" b="1" dirty="0" smtClean="0"/>
              <a:t>methodology</a:t>
            </a:r>
            <a:r>
              <a:rPr lang="en-US" dirty="0" smtClean="0"/>
              <a:t> of healthcare must be electronic patient management. </a:t>
            </a:r>
          </a:p>
          <a:p>
            <a:pPr marL="731520">
              <a:buFont typeface="+mj-lt"/>
              <a:buAutoNum type="arabicPeriod"/>
            </a:pPr>
            <a:r>
              <a:rPr lang="en-US" dirty="0" smtClean="0"/>
              <a:t>The </a:t>
            </a:r>
            <a:r>
              <a:rPr lang="en-US" b="1" dirty="0" smtClean="0"/>
              <a:t>content and standards </a:t>
            </a:r>
            <a:r>
              <a:rPr lang="en-US" dirty="0" smtClean="0"/>
              <a:t>of healthcare delivery must be evidenced-based medicine. </a:t>
            </a:r>
          </a:p>
          <a:p>
            <a:pPr marL="731520">
              <a:buFont typeface="+mj-lt"/>
              <a:buAutoNum type="arabicPeriod"/>
            </a:pPr>
            <a:r>
              <a:rPr lang="en-US" dirty="0" smtClean="0"/>
              <a:t>The </a:t>
            </a:r>
            <a:r>
              <a:rPr lang="en-US" b="1" dirty="0" smtClean="0"/>
              <a:t>structure and organization </a:t>
            </a:r>
            <a:r>
              <a:rPr lang="en-US" dirty="0" smtClean="0"/>
              <a:t>of healthcare delivery must be patient-centered medical home. </a:t>
            </a:r>
          </a:p>
          <a:p>
            <a:pPr marL="731520">
              <a:buFont typeface="+mj-lt"/>
              <a:buAutoNum type="arabicPeriod"/>
            </a:pPr>
            <a:r>
              <a:rPr lang="en-US" dirty="0" smtClean="0"/>
              <a:t>The </a:t>
            </a:r>
            <a:r>
              <a:rPr lang="en-US" b="1" dirty="0" smtClean="0"/>
              <a:t>payment methodology </a:t>
            </a:r>
            <a:r>
              <a:rPr lang="en-US" dirty="0" smtClean="0"/>
              <a:t>of healthcare delivery must be that of capitation with additional reimbursement for proved quality performance and cost savings. </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Application of Evidenced Based Medicine</a:t>
            </a:r>
            <a:endParaRPr lang="en-US" sz="2400" dirty="0"/>
          </a:p>
        </p:txBody>
      </p:sp>
      <p:sp>
        <p:nvSpPr>
          <p:cNvPr id="3" name="Content Placeholder 2"/>
          <p:cNvSpPr>
            <a:spLocks noGrp="1"/>
          </p:cNvSpPr>
          <p:nvPr>
            <p:ph idx="1"/>
          </p:nvPr>
        </p:nvSpPr>
        <p:spPr>
          <a:xfrm>
            <a:off x="590843" y="2489199"/>
            <a:ext cx="7326641" cy="4167975"/>
          </a:xfrm>
        </p:spPr>
        <p:txBody>
          <a:bodyPr>
            <a:normAutofit fontScale="77500" lnSpcReduction="20000"/>
          </a:bodyPr>
          <a:lstStyle/>
          <a:p>
            <a:r>
              <a:rPr lang="en-US" sz="2600" dirty="0" smtClean="0"/>
              <a:t>Clinical Decision Support</a:t>
            </a:r>
          </a:p>
          <a:p>
            <a:r>
              <a:rPr lang="en-US" sz="2600" dirty="0" smtClean="0"/>
              <a:t>Disease Management Tools</a:t>
            </a:r>
          </a:p>
          <a:p>
            <a:r>
              <a:rPr lang="en-US" sz="2600" dirty="0" smtClean="0"/>
              <a:t>The SETMA Model of Care</a:t>
            </a:r>
          </a:p>
          <a:p>
            <a:pPr marL="731520">
              <a:lnSpc>
                <a:spcPct val="120000"/>
              </a:lnSpc>
              <a:spcBef>
                <a:spcPts val="0"/>
              </a:spcBef>
              <a:buFont typeface="+mj-lt"/>
              <a:buAutoNum type="arabicPeriod"/>
            </a:pPr>
            <a:r>
              <a:rPr lang="en-US" sz="1900" dirty="0" smtClean="0"/>
              <a:t>The </a:t>
            </a:r>
            <a:r>
              <a:rPr lang="en-US" sz="1900" b="1" dirty="0" smtClean="0"/>
              <a:t>tracking </a:t>
            </a:r>
            <a:r>
              <a:rPr lang="en-US" sz="1900" dirty="0" smtClean="0"/>
              <a:t>by each provider on each patient of the provider’s performance on preventive care, screening care and quality standards for acute and chronic care. </a:t>
            </a:r>
          </a:p>
          <a:p>
            <a:pPr marL="731520">
              <a:lnSpc>
                <a:spcPct val="120000"/>
              </a:lnSpc>
              <a:spcBef>
                <a:spcPts val="0"/>
              </a:spcBef>
              <a:buFont typeface="+mj-lt"/>
              <a:buAutoNum type="arabicPeriod"/>
            </a:pPr>
            <a:r>
              <a:rPr lang="en-US" sz="1900" dirty="0" smtClean="0"/>
              <a:t>The </a:t>
            </a:r>
            <a:r>
              <a:rPr lang="en-US" sz="1900" b="1" dirty="0" smtClean="0"/>
              <a:t>auditing </a:t>
            </a:r>
            <a:r>
              <a:rPr lang="en-US" sz="1900" dirty="0" smtClean="0"/>
              <a:t>of performance on the same standards either of the entire practice, of each individual clinic, and of each provider on a population, or of a panel of patients. </a:t>
            </a:r>
          </a:p>
          <a:p>
            <a:pPr marL="731520">
              <a:lnSpc>
                <a:spcPct val="120000"/>
              </a:lnSpc>
              <a:spcBef>
                <a:spcPts val="0"/>
              </a:spcBef>
              <a:buFont typeface="+mj-lt"/>
              <a:buAutoNum type="arabicPeriod"/>
            </a:pPr>
            <a:r>
              <a:rPr lang="en-US" sz="1900" dirty="0" smtClean="0"/>
              <a:t>The </a:t>
            </a:r>
            <a:r>
              <a:rPr lang="en-US" sz="1900" b="1" dirty="0" smtClean="0"/>
              <a:t>statistical analyzing </a:t>
            </a:r>
            <a:r>
              <a:rPr lang="en-US" sz="1900" dirty="0" smtClean="0"/>
              <a:t>of the above audit-performance in order to measure improvement by practice, by clinic or by provider. </a:t>
            </a:r>
          </a:p>
          <a:p>
            <a:pPr marL="731520">
              <a:lnSpc>
                <a:spcPct val="120000"/>
              </a:lnSpc>
              <a:spcBef>
                <a:spcPts val="0"/>
              </a:spcBef>
              <a:buFont typeface="+mj-lt"/>
              <a:buAutoNum type="arabicPeriod"/>
            </a:pPr>
            <a:r>
              <a:rPr lang="en-US" sz="1900" dirty="0" smtClean="0"/>
              <a:t>The </a:t>
            </a:r>
            <a:r>
              <a:rPr lang="en-US" sz="1900" b="1" dirty="0" smtClean="0"/>
              <a:t>public reporting </a:t>
            </a:r>
            <a:r>
              <a:rPr lang="en-US" sz="1900" dirty="0" smtClean="0"/>
              <a:t>by provider of performance on hundreds of quality measures. This places pressure on all providers to improve, and it allows patients to know what is expected of them. </a:t>
            </a:r>
          </a:p>
          <a:p>
            <a:pPr marL="731520">
              <a:lnSpc>
                <a:spcPct val="120000"/>
              </a:lnSpc>
              <a:spcBef>
                <a:spcPts val="0"/>
              </a:spcBef>
              <a:buFont typeface="+mj-lt"/>
              <a:buAutoNum type="arabicPeriod"/>
            </a:pPr>
            <a:r>
              <a:rPr lang="en-US" sz="1900" dirty="0" smtClean="0"/>
              <a:t>The design of </a:t>
            </a:r>
            <a:r>
              <a:rPr lang="en-US" sz="1900" b="1" dirty="0" smtClean="0"/>
              <a:t>Quality Assessment and Permanence Improvement </a:t>
            </a:r>
            <a:r>
              <a:rPr lang="en-US" sz="1900" dirty="0" smtClean="0"/>
              <a:t>(QAPI) </a:t>
            </a:r>
            <a:r>
              <a:rPr lang="en-US" sz="1900" b="1" dirty="0" smtClean="0"/>
              <a:t>Initiatives.</a:t>
            </a:r>
            <a:endParaRPr lang="en-US" sz="1900" dirty="0" smtClean="0"/>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How </a:t>
            </a:r>
            <a:r>
              <a:rPr lang="en-US" sz="2800" dirty="0" smtClean="0"/>
              <a:t>many tasks will a </a:t>
            </a:r>
            <a:r>
              <a:rPr lang="en-US" sz="2800" dirty="0"/>
              <a:t>provider </a:t>
            </a:r>
            <a:r>
              <a:rPr lang="en-US" sz="2800" dirty="0" smtClean="0"/>
              <a:t>do</a:t>
            </a:r>
            <a:r>
              <a:rPr lang="en-US" sz="2800" dirty="0"/>
              <a:t>?</a:t>
            </a:r>
          </a:p>
        </p:txBody>
      </p:sp>
      <p:sp>
        <p:nvSpPr>
          <p:cNvPr id="3" name="Content Placeholder 2"/>
          <p:cNvSpPr>
            <a:spLocks noGrp="1"/>
          </p:cNvSpPr>
          <p:nvPr>
            <p:ph idx="1"/>
          </p:nvPr>
        </p:nvSpPr>
        <p:spPr/>
        <p:txBody>
          <a:bodyPr>
            <a:normAutofit lnSpcReduction="10000"/>
          </a:bodyPr>
          <a:lstStyle/>
          <a:p>
            <a:r>
              <a:rPr lang="en-US" dirty="0" smtClean="0"/>
              <a:t>In May, 2012, at a Massachusetts Medical Society Conference, this  question </a:t>
            </a:r>
            <a:r>
              <a:rPr lang="en-US" dirty="0"/>
              <a:t>was </a:t>
            </a:r>
            <a:r>
              <a:rPr lang="en-US" dirty="0" smtClean="0"/>
              <a:t>asked.   After a lengthy discussion, the speaker who asked the question answered it by saying, “You can get a provider to do one thing at every visit.”</a:t>
            </a:r>
            <a:br>
              <a:rPr lang="en-US" dirty="0" smtClean="0"/>
            </a:br>
            <a:endParaRPr lang="en-US" dirty="0" smtClean="0"/>
          </a:p>
          <a:p>
            <a:r>
              <a:rPr lang="en-US" dirty="0" smtClean="0"/>
              <a:t>The last speaker said, “You can’t answer that question until you answer three other questions:</a:t>
            </a:r>
          </a:p>
          <a:p>
            <a:pPr>
              <a:buNone/>
            </a:pPr>
            <a:endParaRPr lang="en-US" sz="1200" dirty="0" smtClean="0"/>
          </a:p>
          <a:p>
            <a:pPr marL="731520">
              <a:buFont typeface="+mj-lt"/>
              <a:buAutoNum type="arabicPeriod"/>
            </a:pPr>
            <a:r>
              <a:rPr lang="en-US" dirty="0" smtClean="0"/>
              <a:t>How </a:t>
            </a:r>
            <a:r>
              <a:rPr lang="en-US" dirty="0"/>
              <a:t>important is the </a:t>
            </a:r>
            <a:r>
              <a:rPr lang="en-US" dirty="0" smtClean="0"/>
              <a:t>task you are asking providers to do?</a:t>
            </a:r>
            <a:endParaRPr lang="en-US" dirty="0"/>
          </a:p>
          <a:p>
            <a:pPr marL="731520">
              <a:buFont typeface="+mj-lt"/>
              <a:buAutoNum type="arabicPeriod"/>
            </a:pPr>
            <a:r>
              <a:rPr lang="en-US" dirty="0"/>
              <a:t>How much time does it take?</a:t>
            </a:r>
          </a:p>
          <a:p>
            <a:pPr marL="731520">
              <a:buFont typeface="+mj-lt"/>
              <a:buAutoNum type="arabicPeriod"/>
            </a:pPr>
            <a:r>
              <a:rPr lang="en-US" dirty="0"/>
              <a:t>How much energy does it take?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4139855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t>
            </a:r>
            <a:r>
              <a:rPr lang="en-US" dirty="0" smtClean="0"/>
              <a:t>many tasks </a:t>
            </a:r>
            <a:r>
              <a:rPr lang="en-US" dirty="0"/>
              <a:t>can you get a provider to do?</a:t>
            </a:r>
          </a:p>
        </p:txBody>
      </p:sp>
      <p:sp>
        <p:nvSpPr>
          <p:cNvPr id="3" name="Content Placeholder 2"/>
          <p:cNvSpPr>
            <a:spLocks noGrp="1"/>
          </p:cNvSpPr>
          <p:nvPr>
            <p:ph idx="1"/>
          </p:nvPr>
        </p:nvSpPr>
        <p:spPr/>
        <p:txBody>
          <a:bodyPr>
            <a:normAutofit fontScale="92500"/>
          </a:bodyPr>
          <a:lstStyle/>
          <a:p>
            <a:r>
              <a:rPr lang="en-US" dirty="0"/>
              <a:t>If you were to create a </a:t>
            </a:r>
            <a:r>
              <a:rPr lang="en-US" dirty="0" smtClean="0"/>
              <a:t>formula </a:t>
            </a:r>
            <a:r>
              <a:rPr lang="en-US" dirty="0"/>
              <a:t>to represent this process, there would be a direct correlation between how many tasks a provider can or will do and how important the tasks are; the more important the tasks, the more tasks a provider will do.  </a:t>
            </a:r>
            <a:endParaRPr lang="en-US" dirty="0" smtClean="0"/>
          </a:p>
          <a:p>
            <a:r>
              <a:rPr lang="en-US" dirty="0" smtClean="0"/>
              <a:t>There </a:t>
            </a:r>
            <a:r>
              <a:rPr lang="en-US" dirty="0"/>
              <a:t>would be an inverse relationship between how much time it takes and how many tasks will be done; the more time it takes, the fewer tasks will be done.  </a:t>
            </a:r>
            <a:endParaRPr lang="en-US" dirty="0" smtClean="0"/>
          </a:p>
          <a:p>
            <a:r>
              <a:rPr lang="en-US" dirty="0" smtClean="0"/>
              <a:t>There </a:t>
            </a:r>
            <a:r>
              <a:rPr lang="en-US" dirty="0"/>
              <a:t>would also be an inverse relationship between how much energy it takes and how many tasks will be done; the more energy it takes, the fewer tasks will be done.  </a:t>
            </a:r>
            <a:endParaRPr lang="en-US" dirty="0" smtClean="0"/>
          </a:p>
          <a:p>
            <a:r>
              <a:rPr lang="en-US" dirty="0" smtClean="0"/>
              <a:t>The </a:t>
            </a:r>
            <a:r>
              <a:rPr lang="en-US" dirty="0"/>
              <a:t>key to getting more done is to determine what is important and only to do that, and then to make the completion of the important tasks require less energy and less time.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3500759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Complexity </a:t>
            </a:r>
            <a:r>
              <a:rPr lang="en-US" dirty="0" smtClean="0"/>
              <a:t>Demands Systemic Solutions</a:t>
            </a:r>
            <a:endParaRPr lang="en-US" dirty="0"/>
          </a:p>
        </p:txBody>
      </p:sp>
      <p:sp>
        <p:nvSpPr>
          <p:cNvPr id="3" name="Content Placeholder 2"/>
          <p:cNvSpPr>
            <a:spLocks noGrp="1"/>
          </p:cNvSpPr>
          <p:nvPr>
            <p:ph idx="1"/>
          </p:nvPr>
        </p:nvSpPr>
        <p:spPr/>
        <p:txBody>
          <a:bodyPr>
            <a:normAutofit/>
          </a:bodyPr>
          <a:lstStyle/>
          <a:p>
            <a:r>
              <a:rPr lang="en-US" dirty="0"/>
              <a:t>The Texas State Health Department’s Reportable Conditions illustrates the standardization and the automation of parts of healthcare processes.  Remember, “The more complex a problem is, the more systemic the solution must be.”  </a:t>
            </a:r>
            <a:endParaRPr lang="en-US" dirty="0" smtClean="0"/>
          </a:p>
          <a:p>
            <a:r>
              <a:rPr lang="en-US" dirty="0" smtClean="0"/>
              <a:t>Today</a:t>
            </a:r>
            <a:r>
              <a:rPr lang="en-US" dirty="0"/>
              <a:t>, SETMA providers make a diagnosis, and when that diagnoses is one of the seventy-eight reportable conditions, automatically, the condition is reported to the state with the provider doing nothing more than making the diagnosis.  </a:t>
            </a:r>
            <a:endParaRPr lang="en-US" dirty="0" smtClean="0"/>
          </a:p>
          <a:p>
            <a:r>
              <a:rPr lang="en-US" dirty="0" smtClean="0"/>
              <a:t>If </a:t>
            </a:r>
            <a:r>
              <a:rPr lang="en-US" dirty="0"/>
              <a:t>an important task is not being done either because the provider is resistant to doing it, or because the provider has “too much” to do, automate it</a:t>
            </a:r>
            <a:r>
              <a:rPr lang="en-US" dirty="0" smtClean="0"/>
              <a:t>.  (Remember the Maginot Line)</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1428661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Complexity Demands Systemic Solutions</a:t>
            </a:r>
            <a:endParaRPr lang="en-US" dirty="0"/>
          </a:p>
        </p:txBody>
      </p:sp>
      <p:sp>
        <p:nvSpPr>
          <p:cNvPr id="3" name="Content Placeholder 2"/>
          <p:cNvSpPr>
            <a:spLocks noGrp="1"/>
          </p:cNvSpPr>
          <p:nvPr>
            <p:ph idx="1"/>
          </p:nvPr>
        </p:nvSpPr>
        <p:spPr/>
        <p:txBody>
          <a:bodyPr>
            <a:normAutofit lnSpcReduction="10000"/>
          </a:bodyPr>
          <a:lstStyle/>
          <a:p>
            <a:r>
              <a:rPr lang="en-US" dirty="0" smtClean="0"/>
              <a:t>In August, 2010, the </a:t>
            </a:r>
            <a:r>
              <a:rPr lang="en-US" i="1" dirty="0" smtClean="0"/>
              <a:t>American Academy of Family Practice Journal</a:t>
            </a:r>
            <a:r>
              <a:rPr lang="en-US" dirty="0" smtClean="0"/>
              <a:t> recommended that every family physician calculate one Framingham Risk Score for each of their patients every five years.</a:t>
            </a:r>
          </a:p>
          <a:p>
            <a:pPr marL="731520">
              <a:buFont typeface="+mj-lt"/>
              <a:buAutoNum type="arabicPeriod"/>
            </a:pPr>
            <a:r>
              <a:rPr lang="en-US" dirty="0" smtClean="0"/>
              <a:t>There are 12 Framingham Risk Scores</a:t>
            </a:r>
          </a:p>
          <a:p>
            <a:pPr marL="731520">
              <a:buFont typeface="+mj-lt"/>
              <a:buAutoNum type="arabicPeriod"/>
            </a:pPr>
            <a:r>
              <a:rPr lang="en-US" dirty="0" smtClean="0"/>
              <a:t>To turn these scores into a tool for challenging patients with the premise “If you make a change, it will make a difference.”</a:t>
            </a:r>
          </a:p>
          <a:p>
            <a:pPr marL="731520">
              <a:buFont typeface="+mj-lt"/>
              <a:buAutoNum type="arabicPeriod"/>
            </a:pPr>
            <a:r>
              <a:rPr lang="en-US" dirty="0" smtClean="0"/>
              <a:t>You can add “What If Scenarios” to each</a:t>
            </a:r>
          </a:p>
          <a:p>
            <a:pPr marL="731520">
              <a:buFont typeface="+mj-lt"/>
              <a:buAutoNum type="arabicPeriod"/>
            </a:pPr>
            <a:r>
              <a:rPr lang="en-US" dirty="0" smtClean="0"/>
              <a:t>But now you have 72 computations</a:t>
            </a:r>
          </a:p>
          <a:p>
            <a:pPr marL="731520">
              <a:buFont typeface="+mj-lt"/>
              <a:buAutoNum type="arabicPeriod"/>
            </a:pPr>
            <a:r>
              <a:rPr lang="en-US" dirty="0" smtClean="0"/>
              <a:t>Can you get a provider to do all of these scores at every visit?</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we change the </a:t>
            </a:r>
            <a:r>
              <a:rPr lang="en-US" dirty="0" smtClean="0"/>
              <a:t>future of Primary Care?</a:t>
            </a:r>
            <a:endParaRPr lang="en-US" dirty="0"/>
          </a:p>
        </p:txBody>
      </p:sp>
      <p:sp>
        <p:nvSpPr>
          <p:cNvPr id="3" name="Content Placeholder 2"/>
          <p:cNvSpPr>
            <a:spLocks noGrp="1"/>
          </p:cNvSpPr>
          <p:nvPr>
            <p:ph idx="1"/>
          </p:nvPr>
        </p:nvSpPr>
        <p:spPr>
          <a:xfrm>
            <a:off x="348917" y="2489199"/>
            <a:ext cx="8422104" cy="4212390"/>
          </a:xfrm>
        </p:spPr>
        <p:txBody>
          <a:bodyPr>
            <a:normAutofit lnSpcReduction="10000"/>
          </a:bodyPr>
          <a:lstStyle/>
          <a:p>
            <a:r>
              <a:rPr lang="en-US" dirty="0"/>
              <a:t>Make it easier to do it right than not do it at all</a:t>
            </a:r>
            <a:r>
              <a:rPr lang="en-US" dirty="0" smtClean="0"/>
              <a:t>!</a:t>
            </a:r>
          </a:p>
          <a:p>
            <a:r>
              <a:rPr lang="en-US" dirty="0" smtClean="0"/>
              <a:t>With automation, imitate </a:t>
            </a:r>
            <a:r>
              <a:rPr lang="en-US" dirty="0"/>
              <a:t>Henry </a:t>
            </a:r>
            <a:r>
              <a:rPr lang="en-US" dirty="0" smtClean="0"/>
              <a:t>Ford, </a:t>
            </a:r>
            <a:r>
              <a:rPr lang="en-US" dirty="0"/>
              <a:t>who automated the manufacturing of automobiles with assembly lines and in so doing made it possible for those who made cars to afford to drive them.  </a:t>
            </a:r>
            <a:endParaRPr lang="en-US" dirty="0" smtClean="0"/>
          </a:p>
          <a:p>
            <a:r>
              <a:rPr lang="en-US" dirty="0" smtClean="0"/>
              <a:t>There </a:t>
            </a:r>
            <a:r>
              <a:rPr lang="en-US" dirty="0"/>
              <a:t>are many aspects of patient care which can be automated.  </a:t>
            </a:r>
            <a:endParaRPr lang="en-US" dirty="0" smtClean="0"/>
          </a:p>
          <a:p>
            <a:r>
              <a:rPr lang="en-US" dirty="0" smtClean="0"/>
              <a:t>Classically</a:t>
            </a:r>
            <a:r>
              <a:rPr lang="en-US" dirty="0"/>
              <a:t>, </a:t>
            </a:r>
            <a:r>
              <a:rPr lang="en-US" dirty="0" smtClean="0"/>
              <a:t>SETMA </a:t>
            </a:r>
            <a:r>
              <a:rPr lang="en-US" dirty="0"/>
              <a:t>has used clinical decision support as reminders to providers, but now we are realizing that many of the tasks which were the object of CDS, actually could and should be automated, requiring no input from the provider. </a:t>
            </a:r>
            <a:endParaRPr lang="en-US" dirty="0" smtClean="0"/>
          </a:p>
          <a:p>
            <a:r>
              <a:rPr lang="en-US" dirty="0" smtClean="0"/>
              <a:t>For </a:t>
            </a:r>
            <a:r>
              <a:rPr lang="en-US" dirty="0"/>
              <a:t>instance, the value of the flu immunization is not enhanced by it being ordered by a healthcare provider, or by it being given by a registered nurse.  </a:t>
            </a:r>
            <a:endParaRPr lang="en-US" dirty="0" smtClean="0"/>
          </a:p>
          <a:p>
            <a:r>
              <a:rPr lang="en-US" dirty="0" smtClean="0"/>
              <a:t>And</a:t>
            </a:r>
            <a:r>
              <a:rPr lang="en-US" dirty="0"/>
              <a:t>, the process of a flu immunization can be automated.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5722081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Idea of Automation Grows</a:t>
            </a:r>
          </a:p>
        </p:txBody>
      </p:sp>
      <p:sp>
        <p:nvSpPr>
          <p:cNvPr id="3" name="Content Placeholder 2"/>
          <p:cNvSpPr>
            <a:spLocks noGrp="1"/>
          </p:cNvSpPr>
          <p:nvPr>
            <p:ph idx="1"/>
          </p:nvPr>
        </p:nvSpPr>
        <p:spPr/>
        <p:txBody>
          <a:bodyPr>
            <a:normAutofit fontScale="92500"/>
          </a:bodyPr>
          <a:lstStyle/>
          <a:p>
            <a:r>
              <a:rPr lang="en-US" dirty="0"/>
              <a:t>In June, 2013, the </a:t>
            </a:r>
            <a:r>
              <a:rPr lang="en-US" i="1" dirty="0"/>
              <a:t>American Medical News </a:t>
            </a:r>
            <a:r>
              <a:rPr lang="en-US" dirty="0"/>
              <a:t>published an article entitled, “Serious work put into making primary care fun again.”  </a:t>
            </a:r>
            <a:endParaRPr lang="en-US" dirty="0" smtClean="0"/>
          </a:p>
          <a:p>
            <a:r>
              <a:rPr lang="en-US" dirty="0" smtClean="0"/>
              <a:t>With </a:t>
            </a:r>
            <a:r>
              <a:rPr lang="en-US" dirty="0"/>
              <a:t>an anticipated serious shortage of primary care physicians over the next twenty years, the article addressed how to improve the lot of primary care providers, stating in part:  </a:t>
            </a:r>
            <a:endParaRPr lang="en-US" dirty="0" smtClean="0"/>
          </a:p>
          <a:p>
            <a:pPr marL="548640">
              <a:buNone/>
            </a:pPr>
            <a:r>
              <a:rPr lang="en-US" dirty="0" smtClean="0"/>
              <a:t>	“</a:t>
            </a:r>
            <a:r>
              <a:rPr lang="en-US" dirty="0"/>
              <a:t>Amid alarming rates of physician burnout, hundreds of clinics nationwide are redesigning their practices with a goal in mind beyond improving the quality of care. They are aiming to make life as a primary care doctor enjoyable once more. Twenty-three of these clinics...describe practice innovations that can ease the chaos, administrative overload, miscommunication and computerized busy work that too often characterize primary care</a:t>
            </a:r>
            <a:r>
              <a:rPr lang="en-US" dirty="0" smtClean="0"/>
              <a:t>.”</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1562018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Genesis of an </a:t>
            </a:r>
            <a:r>
              <a:rPr lang="en-US" dirty="0" smtClean="0"/>
              <a:t>Idea</a:t>
            </a:r>
            <a:endParaRPr lang="en-US" dirty="0"/>
          </a:p>
        </p:txBody>
      </p:sp>
      <p:sp>
        <p:nvSpPr>
          <p:cNvPr id="3" name="Content Placeholder 2"/>
          <p:cNvSpPr>
            <a:spLocks noGrp="1"/>
          </p:cNvSpPr>
          <p:nvPr>
            <p:ph idx="1"/>
          </p:nvPr>
        </p:nvSpPr>
        <p:spPr/>
        <p:txBody>
          <a:bodyPr>
            <a:normAutofit/>
          </a:bodyPr>
          <a:lstStyle/>
          <a:p>
            <a:r>
              <a:rPr lang="en-US" dirty="0"/>
              <a:t>In 1993, John Patrick set IBM on another course and changed the company's future.  </a:t>
            </a:r>
            <a:endParaRPr lang="en-US" dirty="0" smtClean="0"/>
          </a:p>
          <a:p>
            <a:r>
              <a:rPr lang="en-US" dirty="0" smtClean="0"/>
              <a:t>Reading </a:t>
            </a:r>
            <a:r>
              <a:rPr lang="en-US" dirty="0"/>
              <a:t>his story made me wonder, is it possible for SETMA to set medicine on another course and to change the future.  </a:t>
            </a:r>
            <a:endParaRPr lang="en-US" dirty="0" smtClean="0"/>
          </a:p>
          <a:p>
            <a:r>
              <a:rPr lang="en-US" dirty="0" smtClean="0"/>
              <a:t>John </a:t>
            </a:r>
            <a:r>
              <a:rPr lang="en-US" dirty="0"/>
              <a:t>did not want people to work “collaterally,” side by side, maybe going in the same direction, maybe even having the same goal, but working independently and at best in a cooperative manner; he wanted people to work “collaboratively,” synergistically, leveraging the generative power of a team in creating a new future which they partially envision but which even they could not control.</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18311112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Genesis of an </a:t>
            </a:r>
            <a:r>
              <a:rPr lang="en-US" dirty="0" smtClean="0"/>
              <a:t>Idea</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What </a:t>
            </a:r>
            <a:r>
              <a:rPr lang="en-US" dirty="0"/>
              <a:t>can we do today in healthcare which would mirror the changes IBM experienced?  How can we change “</a:t>
            </a:r>
            <a:r>
              <a:rPr lang="en-US" b="1" dirty="0"/>
              <a:t>collaterallists</a:t>
            </a:r>
            <a:r>
              <a:rPr lang="en-US" dirty="0"/>
              <a:t>” into “</a:t>
            </a:r>
            <a:r>
              <a:rPr lang="en-US" b="1" dirty="0"/>
              <a:t>collaborativists</a:t>
            </a:r>
            <a:r>
              <a:rPr lang="en-US" dirty="0"/>
              <a:t>”?  </a:t>
            </a:r>
            <a:endParaRPr lang="en-US" dirty="0" smtClean="0"/>
          </a:p>
          <a:p>
            <a:r>
              <a:rPr lang="en-US" dirty="0" smtClean="0"/>
              <a:t>How </a:t>
            </a:r>
            <a:r>
              <a:rPr lang="en-US" dirty="0"/>
              <a:t>can we use the power of electronics, analytics, and </a:t>
            </a:r>
            <a:r>
              <a:rPr lang="en-US" dirty="0" smtClean="0"/>
              <a:t>informatics </a:t>
            </a:r>
            <a:r>
              <a:rPr lang="en-US" dirty="0"/>
              <a:t>principles to energize radical change to create a new future in healthcare?  </a:t>
            </a:r>
            <a:endParaRPr lang="en-US" dirty="0" smtClean="0"/>
          </a:p>
          <a:p>
            <a:r>
              <a:rPr lang="en-US" dirty="0" smtClean="0"/>
              <a:t>Testing </a:t>
            </a:r>
            <a:r>
              <a:rPr lang="en-US" dirty="0"/>
              <a:t>and measurement is a science.  In most industries, quality is determined by testing performance.  </a:t>
            </a:r>
            <a:endParaRPr lang="en-US" dirty="0" smtClean="0"/>
          </a:p>
        </p:txBody>
      </p:sp>
      <p:sp>
        <p:nvSpPr>
          <p:cNvPr id="4" name="Slide Number Placeholder 3"/>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642400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of Interest</a:t>
            </a:r>
            <a:endParaRPr lang="en-US" dirty="0"/>
          </a:p>
        </p:txBody>
      </p:sp>
      <p:sp>
        <p:nvSpPr>
          <p:cNvPr id="3" name="Content Placeholder 2"/>
          <p:cNvSpPr>
            <a:spLocks noGrp="1"/>
          </p:cNvSpPr>
          <p:nvPr>
            <p:ph idx="1"/>
          </p:nvPr>
        </p:nvSpPr>
        <p:spPr/>
        <p:txBody>
          <a:bodyPr/>
          <a:lstStyle/>
          <a:p>
            <a:endParaRPr lang="en-US" dirty="0" smtClean="0"/>
          </a:p>
          <a:p>
            <a:r>
              <a:rPr lang="en-US" dirty="0" smtClean="0"/>
              <a:t>James L. Holly, MD has no conflicts of interest to report in relationship to this presentation.</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of an Idea</a:t>
            </a:r>
            <a:endParaRPr lang="en-US" dirty="0"/>
          </a:p>
        </p:txBody>
      </p:sp>
      <p:sp>
        <p:nvSpPr>
          <p:cNvPr id="3" name="Content Placeholder 2"/>
          <p:cNvSpPr>
            <a:spLocks noGrp="1"/>
          </p:cNvSpPr>
          <p:nvPr>
            <p:ph idx="1"/>
          </p:nvPr>
        </p:nvSpPr>
        <p:spPr/>
        <p:txBody>
          <a:bodyPr>
            <a:normAutofit/>
          </a:bodyPr>
          <a:lstStyle/>
          <a:p>
            <a:r>
              <a:rPr lang="en-US" b="1" dirty="0" smtClean="0"/>
              <a:t>But, in healthcare we are involved in a new kind of “testing.”  </a:t>
            </a:r>
            <a:r>
              <a:rPr lang="en-US" dirty="0" smtClean="0"/>
              <a:t>The tests used to measure the performance of healthcare providers are unique. Therefore:</a:t>
            </a:r>
          </a:p>
          <a:p>
            <a:pPr marL="731520">
              <a:buFont typeface="+mj-lt"/>
              <a:buAutoNum type="arabicPeriod"/>
            </a:pPr>
            <a:r>
              <a:rPr lang="en-US" dirty="0" smtClean="0"/>
              <a:t>If  we are going to measure the quality of care given by healthcare providers:</a:t>
            </a:r>
          </a:p>
          <a:p>
            <a:pPr marL="731520">
              <a:buFont typeface="+mj-lt"/>
              <a:buAutoNum type="arabicPeriod"/>
            </a:pPr>
            <a:r>
              <a:rPr lang="en-US" dirty="0" smtClean="0"/>
              <a:t>If we are going to give a test to healthcare providers, and</a:t>
            </a:r>
          </a:p>
          <a:p>
            <a:pPr marL="731520">
              <a:buFont typeface="+mj-lt"/>
              <a:buAutoNum type="arabicPeriod"/>
            </a:pPr>
            <a:r>
              <a:rPr lang="en-US" dirty="0" smtClean="0"/>
              <a:t>If we are going  to give them the test questions before hand, and</a:t>
            </a:r>
          </a:p>
          <a:p>
            <a:pPr marL="731520">
              <a:buFont typeface="+mj-lt"/>
              <a:buAutoNum type="arabicPeriod"/>
            </a:pPr>
            <a:r>
              <a:rPr lang="en-US" dirty="0" smtClean="0"/>
              <a:t>If the test is open-book, and</a:t>
            </a:r>
          </a:p>
          <a:p>
            <a:pPr marL="731520">
              <a:buFont typeface="+mj-lt"/>
              <a:buAutoNum type="arabicPeriod"/>
            </a:pPr>
            <a:r>
              <a:rPr lang="en-US" dirty="0"/>
              <a:t>I</a:t>
            </a:r>
            <a:r>
              <a:rPr lang="en-US" dirty="0" smtClean="0"/>
              <a:t>f there is no time limit for taking the test</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Genesis of an </a:t>
            </a:r>
            <a:r>
              <a:rPr lang="en-US" dirty="0" smtClean="0"/>
              <a:t>Idea</a:t>
            </a:r>
            <a:endParaRPr lang="en-US" dirty="0"/>
          </a:p>
        </p:txBody>
      </p:sp>
      <p:sp>
        <p:nvSpPr>
          <p:cNvPr id="3" name="Content Placeholder 2"/>
          <p:cNvSpPr>
            <a:spLocks noGrp="1"/>
          </p:cNvSpPr>
          <p:nvPr>
            <p:ph idx="1"/>
          </p:nvPr>
        </p:nvSpPr>
        <p:spPr/>
        <p:txBody>
          <a:bodyPr>
            <a:normAutofit fontScale="92500" lnSpcReduction="10000"/>
          </a:bodyPr>
          <a:lstStyle/>
          <a:p>
            <a:r>
              <a:rPr lang="en-US" dirty="0"/>
              <a:t>Why not “cheat?”  Look up the answers before the test so providers can know their performance before they get the test results.  </a:t>
            </a:r>
            <a:endParaRPr lang="en-US" dirty="0" smtClean="0"/>
          </a:p>
          <a:p>
            <a:r>
              <a:rPr lang="en-US" dirty="0" smtClean="0"/>
              <a:t>Don’t </a:t>
            </a:r>
            <a:r>
              <a:rPr lang="en-US" dirty="0"/>
              <a:t>wait until an insurer, an ACO, or an agency measures your HEDIS performance.  Know your performance by measuring your performance yourself.  </a:t>
            </a:r>
            <a:endParaRPr lang="en-US" dirty="0" smtClean="0"/>
          </a:p>
          <a:p>
            <a:r>
              <a:rPr lang="en-US" dirty="0" smtClean="0"/>
              <a:t>In </a:t>
            </a:r>
            <a:r>
              <a:rPr lang="en-US" dirty="0"/>
              <a:t>fact, know your performance at the time you see a patient.  The ultimate “game changer” in healthcare is when the provider knows how he/she is doing in the care of an individual patient, or in the care of a panel or population of patients and then when the provider turns around and shares this information with patients and with the public at large.  </a:t>
            </a:r>
            <a:endParaRPr lang="en-US" dirty="0" smtClean="0"/>
          </a:p>
          <a:p>
            <a:r>
              <a:rPr lang="en-US" dirty="0" smtClean="0"/>
              <a:t>The </a:t>
            </a:r>
            <a:r>
              <a:rPr lang="en-US" dirty="0"/>
              <a:t>game is changed because the motivation to improve is maximized.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1733249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is no cheating!</a:t>
            </a:r>
          </a:p>
        </p:txBody>
      </p:sp>
      <p:sp>
        <p:nvSpPr>
          <p:cNvPr id="3" name="Content Placeholder 2"/>
          <p:cNvSpPr>
            <a:spLocks noGrp="1"/>
          </p:cNvSpPr>
          <p:nvPr>
            <p:ph idx="1"/>
          </p:nvPr>
        </p:nvSpPr>
        <p:spPr/>
        <p:txBody>
          <a:bodyPr>
            <a:normAutofit lnSpcReduction="10000"/>
          </a:bodyPr>
          <a:lstStyle/>
          <a:p>
            <a:r>
              <a:rPr lang="en-US" dirty="0"/>
              <a:t>Of course, ethically there is no “cheating” in this context.   </a:t>
            </a:r>
            <a:endParaRPr lang="en-US" dirty="0" smtClean="0"/>
          </a:p>
          <a:p>
            <a:r>
              <a:rPr lang="en-US" dirty="0" smtClean="0"/>
              <a:t>Unlike </a:t>
            </a:r>
            <a:r>
              <a:rPr lang="en-US" dirty="0"/>
              <a:t>traditional medical-education tests, this test is not measuring what you know; </a:t>
            </a:r>
            <a:r>
              <a:rPr lang="en-US" b="1" dirty="0"/>
              <a:t>it is measuring what you have access to and it is measuring to what you pay attention.  </a:t>
            </a:r>
            <a:endParaRPr lang="en-US" b="1" dirty="0" smtClean="0"/>
          </a:p>
          <a:p>
            <a:r>
              <a:rPr lang="en-US" dirty="0" smtClean="0"/>
              <a:t>It </a:t>
            </a:r>
            <a:r>
              <a:rPr lang="en-US" dirty="0"/>
              <a:t>is measuring how efficiently and excellently you are applying what you know.  </a:t>
            </a:r>
            <a:endParaRPr lang="en-US" dirty="0" smtClean="0"/>
          </a:p>
          <a:p>
            <a:r>
              <a:rPr lang="en-US" dirty="0" smtClean="0"/>
              <a:t>The </a:t>
            </a:r>
            <a:r>
              <a:rPr lang="en-US" dirty="0"/>
              <a:t>test is not measuring what you remember; </a:t>
            </a:r>
            <a:r>
              <a:rPr lang="en-US" b="1" dirty="0"/>
              <a:t>it is measuring what you are reminded of.  </a:t>
            </a:r>
            <a:endParaRPr lang="en-US" b="1" dirty="0" smtClean="0"/>
          </a:p>
          <a:p>
            <a:r>
              <a:rPr lang="en-US" dirty="0" smtClean="0"/>
              <a:t>If </a:t>
            </a:r>
            <a:r>
              <a:rPr lang="en-US" dirty="0"/>
              <a:t>you have Clinical Decision Support (CDS) which remind you of what needs to be done and if you have CDS tools which allow you to measure your own performance at the point of care, you can consistently improve your performance.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16127093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Abraham Lincoln</a:t>
            </a:r>
            <a:endParaRPr lang="en-US" dirty="0"/>
          </a:p>
        </p:txBody>
      </p:sp>
      <p:sp>
        <p:nvSpPr>
          <p:cNvPr id="3" name="Content Placeholder 2"/>
          <p:cNvSpPr>
            <a:spLocks noGrp="1"/>
          </p:cNvSpPr>
          <p:nvPr>
            <p:ph idx="1"/>
          </p:nvPr>
        </p:nvSpPr>
        <p:spPr/>
        <p:txBody>
          <a:bodyPr/>
          <a:lstStyle/>
          <a:p>
            <a:r>
              <a:rPr lang="en-US" dirty="0" smtClean="0"/>
              <a:t>This is the power of data analysis in the quality improvement of healthcare; it is the power of a provider knowing his/her own performance at the point of care.</a:t>
            </a:r>
          </a:p>
          <a:p>
            <a:r>
              <a:rPr lang="en-US" dirty="0" smtClean="0"/>
              <a:t>This is the application of Abraham Lincoln’s 1858 statement in which he said:</a:t>
            </a:r>
          </a:p>
          <a:p>
            <a:endParaRPr lang="en-US" dirty="0" smtClean="0"/>
          </a:p>
          <a:p>
            <a:pPr algn="ctr">
              <a:buNone/>
            </a:pPr>
            <a:r>
              <a:rPr lang="en-US" sz="1400" dirty="0" smtClean="0"/>
              <a:t>		</a:t>
            </a:r>
            <a:r>
              <a:rPr lang="en-US" sz="2400" b="1" dirty="0" smtClean="0"/>
              <a:t>“If we can first know where we are and whither we are tending; we can better judge what to do and how to do it.”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Maginot </a:t>
            </a:r>
            <a:r>
              <a:rPr lang="en-US" dirty="0"/>
              <a:t>Line</a:t>
            </a:r>
          </a:p>
        </p:txBody>
      </p:sp>
      <p:sp>
        <p:nvSpPr>
          <p:cNvPr id="3" name="Content Placeholder 2"/>
          <p:cNvSpPr>
            <a:spLocks noGrp="1"/>
          </p:cNvSpPr>
          <p:nvPr>
            <p:ph idx="1"/>
          </p:nvPr>
        </p:nvSpPr>
        <p:spPr/>
        <p:txBody>
          <a:bodyPr>
            <a:noAutofit/>
          </a:bodyPr>
          <a:lstStyle/>
          <a:p>
            <a:r>
              <a:rPr lang="en-US" dirty="0" smtClean="0"/>
              <a:t>In </a:t>
            </a:r>
            <a:r>
              <a:rPr lang="en-US" dirty="0"/>
              <a:t>April, 2013, after a three and a half hours presentation of SETMA’s system to eight Medicare Advantage executives, they asked how they could get other providers to perform as well as SETMA.  </a:t>
            </a:r>
            <a:endParaRPr lang="en-US" dirty="0" smtClean="0"/>
          </a:p>
          <a:p>
            <a:r>
              <a:rPr lang="en-US" dirty="0" smtClean="0"/>
              <a:t>They </a:t>
            </a:r>
            <a:r>
              <a:rPr lang="en-US" dirty="0"/>
              <a:t>were told to develop leaders who will help improve the processes and outcomes of care, but that they must recognize also that some times physician leaders use their positions to resist, or to obstruct change rather than to facilitate it.  </a:t>
            </a:r>
            <a:endParaRPr lang="en-US" dirty="0" smtClean="0"/>
          </a:p>
          <a:p>
            <a:r>
              <a:rPr lang="en-US" dirty="0" smtClean="0"/>
              <a:t>This </a:t>
            </a:r>
            <a:r>
              <a:rPr lang="en-US" dirty="0"/>
              <a:t>is not unlike the French Government after World War I.</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25920036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Maginot </a:t>
            </a:r>
            <a:r>
              <a:rPr lang="en-US" dirty="0"/>
              <a:t>Line</a:t>
            </a:r>
          </a:p>
        </p:txBody>
      </p:sp>
      <p:sp>
        <p:nvSpPr>
          <p:cNvPr id="3" name="Content Placeholder 2"/>
          <p:cNvSpPr>
            <a:spLocks noGrp="1"/>
          </p:cNvSpPr>
          <p:nvPr>
            <p:ph idx="1"/>
          </p:nvPr>
        </p:nvSpPr>
        <p:spPr/>
        <p:txBody>
          <a:bodyPr>
            <a:normAutofit fontScale="92500" lnSpcReduction="10000"/>
          </a:bodyPr>
          <a:lstStyle/>
          <a:p>
            <a:r>
              <a:rPr lang="en-US" dirty="0"/>
              <a:t>Determined never to be invaded by Germany again, in the 1930s the French constructed a fixed, defensive fortification between France and Germany called the Maginot Line.  </a:t>
            </a:r>
            <a:endParaRPr lang="en-US" dirty="0" smtClean="0"/>
          </a:p>
          <a:p>
            <a:r>
              <a:rPr lang="en-US" dirty="0" smtClean="0"/>
              <a:t>The </a:t>
            </a:r>
            <a:r>
              <a:rPr lang="en-US" dirty="0"/>
              <a:t>French did not know what General George Patton intuitively knew.  In an era of mechanized warfare, fixed fortifications could be and were easily ignored.  </a:t>
            </a:r>
            <a:endParaRPr lang="en-US" dirty="0" smtClean="0"/>
          </a:p>
          <a:p>
            <a:r>
              <a:rPr lang="en-US" dirty="0" smtClean="0"/>
              <a:t>The </a:t>
            </a:r>
            <a:r>
              <a:rPr lang="en-US" dirty="0"/>
              <a:t>enemy went around the Maginot Line.  Similarly, when the barrier to healthcare improvement is created by the refusal of healthcare providers to accept new realities and new standards of care, health systems will simply go around them.  </a:t>
            </a:r>
            <a:endParaRPr lang="en-US" dirty="0" smtClean="0"/>
          </a:p>
          <a:p>
            <a:r>
              <a:rPr lang="en-US" dirty="0" smtClean="0"/>
              <a:t>The </a:t>
            </a:r>
            <a:r>
              <a:rPr lang="en-US" dirty="0"/>
              <a:t>intent is to make the obstructing providers irrelevant to the process.  The reality is if healthcare providers become fixed fortifications against the future, the process and the system will go around them.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795489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 Equals Quality Divided By Cost</a:t>
            </a:r>
          </a:p>
        </p:txBody>
      </p:sp>
      <p:sp>
        <p:nvSpPr>
          <p:cNvPr id="3" name="Content Placeholder 2"/>
          <p:cNvSpPr>
            <a:spLocks noGrp="1"/>
          </p:cNvSpPr>
          <p:nvPr>
            <p:ph idx="1"/>
          </p:nvPr>
        </p:nvSpPr>
        <p:spPr/>
        <p:txBody>
          <a:bodyPr>
            <a:normAutofit/>
          </a:bodyPr>
          <a:lstStyle/>
          <a:p>
            <a:r>
              <a:rPr lang="en-US" dirty="0"/>
              <a:t>The lessons of the industrial revolution give us guidance here.  Rather than handmade tools and machines made by artisans who were creative geniuses, machines were made by other machines and they were reproduced in mass.  </a:t>
            </a:r>
            <a:endParaRPr lang="en-US" dirty="0" smtClean="0"/>
          </a:p>
          <a:p>
            <a:r>
              <a:rPr lang="en-US" dirty="0" smtClean="0"/>
              <a:t>Costs </a:t>
            </a:r>
            <a:r>
              <a:rPr lang="en-US" dirty="0"/>
              <a:t>went down and quality went </a:t>
            </a:r>
            <a:r>
              <a:rPr lang="en-US" dirty="0" smtClean="0"/>
              <a:t>up, </a:t>
            </a:r>
            <a:r>
              <a:rPr lang="en-US" dirty="0"/>
              <a:t>so the value escalated geometrically.  </a:t>
            </a:r>
            <a:endParaRPr lang="en-US" dirty="0" smtClean="0"/>
          </a:p>
          <a:p>
            <a:r>
              <a:rPr lang="en-US" b="1" dirty="0" smtClean="0"/>
              <a:t>Appling </a:t>
            </a:r>
            <a:r>
              <a:rPr lang="en-US" b="1" dirty="0"/>
              <a:t>these lessons of standardization, automation and reproducibility to healthcare, we can get to our goals much faster.  </a:t>
            </a:r>
            <a:endParaRPr lang="en-US" b="1" dirty="0" smtClean="0"/>
          </a:p>
          <a:p>
            <a:r>
              <a:rPr lang="en-US" dirty="0" smtClean="0"/>
              <a:t>Henry </a:t>
            </a:r>
            <a:r>
              <a:rPr lang="en-US" dirty="0"/>
              <a:t>Ford made a new machine on an assembly line which was nothing more than a standardized, automated method for producing a product which also required human input.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8700384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 </a:t>
            </a:r>
            <a:r>
              <a:rPr lang="en-US" dirty="0" smtClean="0"/>
              <a:t>Equals </a:t>
            </a:r>
            <a:r>
              <a:rPr lang="en-US" dirty="0"/>
              <a:t>Quality </a:t>
            </a:r>
            <a:r>
              <a:rPr lang="en-US" dirty="0" smtClean="0"/>
              <a:t>Divided By Cost</a:t>
            </a:r>
            <a:endParaRPr lang="en-US" dirty="0"/>
          </a:p>
        </p:txBody>
      </p:sp>
      <p:sp>
        <p:nvSpPr>
          <p:cNvPr id="3" name="Content Placeholder 2"/>
          <p:cNvSpPr>
            <a:spLocks noGrp="1"/>
          </p:cNvSpPr>
          <p:nvPr>
            <p:ph idx="1"/>
          </p:nvPr>
        </p:nvSpPr>
        <p:spPr/>
        <p:txBody>
          <a:bodyPr>
            <a:normAutofit/>
          </a:bodyPr>
          <a:lstStyle/>
          <a:p>
            <a:r>
              <a:rPr lang="en-US" dirty="0"/>
              <a:t>If healthcare providers look at every process and outcome in healthcare as a sum of that which can be automated and standardized, and of that which still requires human input, healthcare quality can improve predictably.  </a:t>
            </a:r>
            <a:endParaRPr lang="en-US" dirty="0" smtClean="0"/>
          </a:p>
          <a:p>
            <a:r>
              <a:rPr lang="en-US" dirty="0" smtClean="0"/>
              <a:t>The </a:t>
            </a:r>
            <a:r>
              <a:rPr lang="en-US" dirty="0"/>
              <a:t>cost can be reduced consistently, and provider and patient satisfaction can improve.  </a:t>
            </a:r>
            <a:endParaRPr lang="en-US" dirty="0" smtClean="0"/>
          </a:p>
          <a:p>
            <a:r>
              <a:rPr lang="en-US" dirty="0" smtClean="0"/>
              <a:t>Some </a:t>
            </a:r>
            <a:r>
              <a:rPr lang="en-US" dirty="0"/>
              <a:t>things in healthcare cannot yet be standardized and automated but the satisfaction of receiving the care that can be, will be increased by determining what can be automated and standardized and then by doing so.</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26497717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we change the future?</a:t>
            </a:r>
          </a:p>
        </p:txBody>
      </p:sp>
      <p:sp>
        <p:nvSpPr>
          <p:cNvPr id="3" name="Content Placeholder 2"/>
          <p:cNvSpPr>
            <a:spLocks noGrp="1"/>
          </p:cNvSpPr>
          <p:nvPr>
            <p:ph idx="1"/>
          </p:nvPr>
        </p:nvSpPr>
        <p:spPr/>
        <p:txBody>
          <a:bodyPr>
            <a:normAutofit lnSpcReduction="10000"/>
          </a:bodyPr>
          <a:lstStyle/>
          <a:p>
            <a:pPr>
              <a:buFont typeface="+mj-lt"/>
              <a:buAutoNum type="arabicPeriod"/>
            </a:pPr>
            <a:r>
              <a:rPr lang="en-US" dirty="0"/>
              <a:t>When a patient is given an appointment and the system determines that the patient has not had a current flu immunization and the appointment time is in the appropriate time frame to receive the vaccine, the system should order the flu immunization, and send the order to the nurse, to the chart and to charge posting. The provider is not involved which increases the probability that it will be done.</a:t>
            </a:r>
          </a:p>
          <a:p>
            <a:pPr>
              <a:buFont typeface="+mj-lt"/>
              <a:buAutoNum type="arabicPeriod"/>
            </a:pPr>
            <a:r>
              <a:rPr lang="en-US" dirty="0"/>
              <a:t>Additionally, the system should be programmed so that every patient who has not made an appointment in the time frame for a flu immunization should be notified electronically at the beginning of the flu-immunization season that they need to have a flu shot and toward the end of the immunization season, the system should check again to see who has not had the shot.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8794600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we change the future?</a:t>
            </a:r>
          </a:p>
        </p:txBody>
      </p:sp>
      <p:sp>
        <p:nvSpPr>
          <p:cNvPr id="3" name="Content Placeholder 2"/>
          <p:cNvSpPr>
            <a:spLocks noGrp="1"/>
          </p:cNvSpPr>
          <p:nvPr>
            <p:ph idx="1"/>
          </p:nvPr>
        </p:nvSpPr>
        <p:spPr/>
        <p:txBody>
          <a:bodyPr>
            <a:normAutofit lnSpcReduction="10000"/>
          </a:bodyPr>
          <a:lstStyle/>
          <a:p>
            <a:r>
              <a:rPr lang="en-US" dirty="0"/>
              <a:t>This principle can be expanded to all chronic conditions for which the patient is being treated and/or for all screening and preventive care the patient requires.  </a:t>
            </a:r>
            <a:endParaRPr lang="en-US" dirty="0" smtClean="0"/>
          </a:p>
          <a:p>
            <a:r>
              <a:rPr lang="en-US" dirty="0" smtClean="0"/>
              <a:t>In </a:t>
            </a:r>
            <a:r>
              <a:rPr lang="en-US" dirty="0"/>
              <a:t>the future, all healthcare process will be evaluated for</a:t>
            </a:r>
            <a:r>
              <a:rPr lang="en-US" dirty="0" smtClean="0"/>
              <a:t>:</a:t>
            </a:r>
          </a:p>
          <a:p>
            <a:pPr lvl="1">
              <a:spcBef>
                <a:spcPts val="0"/>
              </a:spcBef>
              <a:buFont typeface="+mj-lt"/>
              <a:buAutoNum type="arabicPeriod"/>
            </a:pPr>
            <a:r>
              <a:rPr lang="en-US" dirty="0" smtClean="0"/>
              <a:t>That </a:t>
            </a:r>
            <a:r>
              <a:rPr lang="en-US" dirty="0"/>
              <a:t>which can and should be automated, all based on evidence-based medicine</a:t>
            </a:r>
          </a:p>
          <a:p>
            <a:pPr lvl="1">
              <a:spcBef>
                <a:spcPts val="0"/>
              </a:spcBef>
              <a:buFont typeface="+mj-lt"/>
              <a:buAutoNum type="arabicPeriod"/>
            </a:pPr>
            <a:r>
              <a:rPr lang="en-US" dirty="0"/>
              <a:t>That which requires human input based on patient-centered care</a:t>
            </a:r>
          </a:p>
          <a:p>
            <a:r>
              <a:rPr lang="en-US" dirty="0"/>
              <a:t>This will give the healthcare provider more time to focus on the patient while fulfilling the processes (care) which we believe will improve the health (outcomes) and which will decrease the cost of excellent care.  </a:t>
            </a:r>
            <a:endParaRPr lang="en-US" dirty="0" smtClean="0"/>
          </a:p>
          <a:p>
            <a:r>
              <a:rPr lang="en-US" dirty="0" smtClean="0"/>
              <a:t>Automation </a:t>
            </a:r>
            <a:r>
              <a:rPr lang="en-US" dirty="0"/>
              <a:t>of care can help healthcare providers fulfill the “triple </a:t>
            </a:r>
            <a:r>
              <a:rPr lang="en-US" dirty="0" smtClean="0"/>
              <a:t>aim” and it can reduce or even eliminate “burn out.”</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14466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and Objectives</a:t>
            </a:r>
            <a:endParaRPr lang="en-US" dirty="0"/>
          </a:p>
        </p:txBody>
      </p:sp>
      <p:sp>
        <p:nvSpPr>
          <p:cNvPr id="3" name="Content Placeholder 2"/>
          <p:cNvSpPr>
            <a:spLocks noGrp="1"/>
          </p:cNvSpPr>
          <p:nvPr>
            <p:ph idx="1"/>
          </p:nvPr>
        </p:nvSpPr>
        <p:spPr/>
        <p:txBody>
          <a:bodyPr/>
          <a:lstStyle/>
          <a:p>
            <a:pPr>
              <a:buAutoNum type="arabicPeriod"/>
            </a:pPr>
            <a:r>
              <a:rPr lang="en-US" sz="2000" dirty="0" smtClean="0"/>
              <a:t>Principles of Practice and EMR Development</a:t>
            </a:r>
          </a:p>
          <a:p>
            <a:pPr>
              <a:buAutoNum type="arabicPeriod"/>
            </a:pPr>
            <a:r>
              <a:rPr lang="en-US" sz="2000" dirty="0" smtClean="0"/>
              <a:t>Recognizing  and Benefiting from Seminal Moments in Practice Transformation</a:t>
            </a:r>
          </a:p>
          <a:p>
            <a:pPr>
              <a:buAutoNum type="arabicPeriod"/>
            </a:pPr>
            <a:r>
              <a:rPr lang="en-US" sz="2000" dirty="0" smtClean="0"/>
              <a:t>How to address provider fatigue and/or burn-out</a:t>
            </a:r>
          </a:p>
          <a:p>
            <a:pPr>
              <a:buAutoNum type="arabicPeriod"/>
            </a:pPr>
            <a:r>
              <a:rPr lang="en-US" sz="2000" dirty="0" smtClean="0"/>
              <a:t>The Progression from Clinical Decision Support and Disease Management Tools to Process Automation</a:t>
            </a:r>
          </a:p>
          <a:p>
            <a:pPr>
              <a:buAutoNum type="arabicPeriod"/>
            </a:pPr>
            <a:r>
              <a:rPr lang="en-US" sz="2000" dirty="0" smtClean="0"/>
              <a:t>Improving Provider Performance and Satisfaction with Automation</a:t>
            </a:r>
          </a:p>
          <a:p>
            <a:pPr>
              <a:buAutoNum type="arabicPeriod"/>
            </a:pPr>
            <a:r>
              <a:rPr lang="en-US" sz="2000" dirty="0" smtClean="0"/>
              <a:t>Developing Tools for Provider and Patient Collaboration </a:t>
            </a:r>
          </a:p>
          <a:p>
            <a:pPr>
              <a:buAutoNum type="arabicPeriod"/>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Idea of Automation Grows</a:t>
            </a:r>
          </a:p>
        </p:txBody>
      </p:sp>
      <p:sp>
        <p:nvSpPr>
          <p:cNvPr id="5" name="Content Placeholder 4"/>
          <p:cNvSpPr>
            <a:spLocks noGrp="1"/>
          </p:cNvSpPr>
          <p:nvPr>
            <p:ph idx="1"/>
          </p:nvPr>
        </p:nvSpPr>
        <p:spPr/>
        <p:txBody>
          <a:bodyPr/>
          <a:lstStyle/>
          <a:p>
            <a:r>
              <a:rPr lang="en-US" dirty="0"/>
              <a:t>In  the June, 2013, article discussed above, the clinics found that:</a:t>
            </a:r>
          </a:p>
          <a:p>
            <a:pPr lvl="1">
              <a:buFont typeface="+mj-lt"/>
              <a:buAutoNum type="arabicPeriod"/>
            </a:pPr>
            <a:r>
              <a:rPr lang="en-US" dirty="0"/>
              <a:t>Planning visits ahead of time,</a:t>
            </a:r>
          </a:p>
          <a:p>
            <a:pPr lvl="1">
              <a:buFont typeface="+mj-lt"/>
              <a:buAutoNum type="arabicPeriod"/>
            </a:pPr>
            <a:r>
              <a:rPr lang="en-US" dirty="0"/>
              <a:t>Delegating more tasks to nurses and medical assistants,</a:t>
            </a:r>
          </a:p>
          <a:p>
            <a:pPr lvl="1">
              <a:buFont typeface="+mj-lt"/>
              <a:buAutoNum type="arabicPeriod"/>
            </a:pPr>
            <a:r>
              <a:rPr lang="en-US" dirty="0"/>
              <a:t>Holding daily meetings and</a:t>
            </a:r>
          </a:p>
          <a:p>
            <a:pPr lvl="1">
              <a:buFont typeface="+mj-lt"/>
              <a:buAutoNum type="arabicPeriod"/>
            </a:pPr>
            <a:r>
              <a:rPr lang="en-US" dirty="0"/>
              <a:t>Using standing orders for recurring </a:t>
            </a:r>
            <a:r>
              <a:rPr lang="en-US" dirty="0" smtClean="0"/>
              <a:t>items </a:t>
            </a:r>
          </a:p>
          <a:p>
            <a:pPr marL="402336" lvl="1" indent="0">
              <a:buNone/>
            </a:pPr>
            <a:r>
              <a:rPr lang="en-US" b="1" dirty="0" smtClean="0"/>
              <a:t>“not </a:t>
            </a:r>
            <a:r>
              <a:rPr lang="en-US" b="1" dirty="0"/>
              <a:t>only improves patient satisfaction but also creates happier doctors.”   </a:t>
            </a:r>
            <a:endParaRPr lang="en-US" b="1" dirty="0" smtClean="0"/>
          </a:p>
          <a:p>
            <a:r>
              <a:rPr lang="en-US" dirty="0" smtClean="0"/>
              <a:t>The </a:t>
            </a:r>
            <a:r>
              <a:rPr lang="en-US" dirty="0"/>
              <a:t>study also found, “Physician satisfaction is an essential ingredient in transforming the delivery of medical care...” </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23616732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Idea of Automation Grows</a:t>
            </a:r>
          </a:p>
        </p:txBody>
      </p:sp>
      <p:sp>
        <p:nvSpPr>
          <p:cNvPr id="5" name="Content Placeholder 4"/>
          <p:cNvSpPr>
            <a:spLocks noGrp="1"/>
          </p:cNvSpPr>
          <p:nvPr>
            <p:ph idx="1"/>
          </p:nvPr>
        </p:nvSpPr>
        <p:spPr/>
        <p:txBody>
          <a:bodyPr/>
          <a:lstStyle/>
          <a:p>
            <a:endParaRPr lang="en-US" dirty="0"/>
          </a:p>
          <a:p>
            <a:r>
              <a:rPr lang="en-US" dirty="0"/>
              <a:t>All medical care, and especially primary care, is incredibly complex, creative work that requires willing, engaged participants and strong support to be successful.  </a:t>
            </a:r>
          </a:p>
          <a:p>
            <a:endParaRPr lang="en-US" dirty="0"/>
          </a:p>
          <a:p>
            <a:r>
              <a:rPr lang="en-US" dirty="0"/>
              <a:t>The study said, “....We use silly words like ‘joy</a:t>
            </a:r>
            <a:r>
              <a:rPr lang="en-US" dirty="0" smtClean="0"/>
              <a:t>’ </a:t>
            </a:r>
            <a:r>
              <a:rPr lang="en-US" dirty="0"/>
              <a:t>and ‘love’ and ‘hope’ because that's what we need. We don't need more rules or checklists or regulations.”</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8130210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Idea of Automation Grows</a:t>
            </a:r>
          </a:p>
        </p:txBody>
      </p:sp>
      <p:sp>
        <p:nvSpPr>
          <p:cNvPr id="3" name="Content Placeholder 2"/>
          <p:cNvSpPr>
            <a:spLocks noGrp="1"/>
          </p:cNvSpPr>
          <p:nvPr>
            <p:ph idx="1"/>
          </p:nvPr>
        </p:nvSpPr>
        <p:spPr/>
        <p:txBody>
          <a:bodyPr/>
          <a:lstStyle/>
          <a:p>
            <a:r>
              <a:rPr lang="en-US" dirty="0"/>
              <a:t>Reviewing the recommendations from these clinics, SETMA is already doing all of the things they recommend but SETMA believes the processes of care can be improved even more.  </a:t>
            </a:r>
            <a:endParaRPr lang="en-US" dirty="0" smtClean="0"/>
          </a:p>
          <a:p>
            <a:endParaRPr lang="en-US" dirty="0" smtClean="0"/>
          </a:p>
          <a:p>
            <a:r>
              <a:rPr lang="en-US" dirty="0" smtClean="0"/>
              <a:t>And</a:t>
            </a:r>
            <a:r>
              <a:rPr lang="en-US" dirty="0"/>
              <a:t>, It is obvious that the improvements we discussed will also improve the professional satisfaction of  primary healthcare providers and that those improvements will decrease the  stress upon primary care providers.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34034310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Explanation and the </a:t>
            </a:r>
            <a:r>
              <a:rPr lang="en-US" dirty="0" smtClean="0"/>
              <a:t>Execution – The Vision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As we learn more about how to improve our health and as we are able to change the future of our health more, excellence in healthcare increasingly is dependent upon two things: </a:t>
            </a:r>
            <a:endParaRPr lang="en-US" dirty="0" smtClean="0"/>
          </a:p>
          <a:p>
            <a:pPr marL="731520">
              <a:buFont typeface="+mj-lt"/>
              <a:buAutoNum type="arabicPeriod"/>
            </a:pPr>
            <a:r>
              <a:rPr lang="en-US" dirty="0" smtClean="0"/>
              <a:t>a </a:t>
            </a:r>
            <a:r>
              <a:rPr lang="en-US" dirty="0"/>
              <a:t>team approach and </a:t>
            </a:r>
            <a:endParaRPr lang="en-US" dirty="0" smtClean="0"/>
          </a:p>
          <a:p>
            <a:pPr marL="731520">
              <a:buFont typeface="+mj-lt"/>
              <a:buAutoNum type="arabicPeriod"/>
            </a:pPr>
            <a:r>
              <a:rPr lang="en-US" dirty="0" smtClean="0"/>
              <a:t>the </a:t>
            </a:r>
            <a:r>
              <a:rPr lang="en-US" dirty="0"/>
              <a:t>automation of those standardized tasks, </a:t>
            </a:r>
            <a:endParaRPr lang="en-US" dirty="0" smtClean="0"/>
          </a:p>
          <a:p>
            <a:r>
              <a:rPr lang="en-US" dirty="0" smtClean="0"/>
              <a:t>Which </a:t>
            </a:r>
            <a:r>
              <a:rPr lang="en-US" dirty="0"/>
              <a:t>while they are critical to excellent care, can be completed without requiring the time and attention of team members. </a:t>
            </a:r>
            <a:r>
              <a:rPr lang="en-US" dirty="0" smtClean="0"/>
              <a:t> This </a:t>
            </a:r>
            <a:r>
              <a:rPr lang="en-US" dirty="0"/>
              <a:t>gives the team more time to interact with one another personally. </a:t>
            </a:r>
            <a:endParaRPr lang="en-US" dirty="0" smtClean="0"/>
          </a:p>
          <a:p>
            <a:r>
              <a:rPr lang="en-US" dirty="0" smtClean="0"/>
              <a:t>This </a:t>
            </a:r>
            <a:r>
              <a:rPr lang="en-US" dirty="0"/>
              <a:t>standardization and automation of care brings us one step closer to the ultimate promise of electronic patient management which is the ultimate goal of electronic patient records.  </a:t>
            </a:r>
            <a:endParaRPr lang="en-US" dirty="0" smtClean="0"/>
          </a:p>
          <a:p>
            <a:pPr algn="ctr">
              <a:buNone/>
            </a:pPr>
            <a:r>
              <a:rPr lang="en-US" b="1" dirty="0" smtClean="0"/>
              <a:t>The </a:t>
            </a:r>
            <a:r>
              <a:rPr lang="en-US" b="1" dirty="0"/>
              <a:t>Automated Team is the logical extension of clinical decision support.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11396390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The Explanation and the </a:t>
            </a:r>
            <a:r>
              <a:rPr lang="en-US" sz="2800" dirty="0" smtClean="0"/>
              <a:t>Execution – </a:t>
            </a:r>
            <a:br>
              <a:rPr lang="en-US" sz="2800" dirty="0" smtClean="0"/>
            </a:br>
            <a:r>
              <a:rPr lang="en-US" sz="2800" dirty="0" smtClean="0"/>
              <a:t>The Team</a:t>
            </a:r>
            <a:endParaRPr lang="en-US" sz="2800" dirty="0"/>
          </a:p>
        </p:txBody>
      </p:sp>
      <p:sp>
        <p:nvSpPr>
          <p:cNvPr id="3" name="Content Placeholder 2"/>
          <p:cNvSpPr>
            <a:spLocks noGrp="1"/>
          </p:cNvSpPr>
          <p:nvPr>
            <p:ph idx="1"/>
          </p:nvPr>
        </p:nvSpPr>
        <p:spPr/>
        <p:txBody>
          <a:bodyPr>
            <a:normAutofit/>
          </a:bodyPr>
          <a:lstStyle/>
          <a:p>
            <a:r>
              <a:rPr lang="en-US" dirty="0"/>
              <a:t>The majority of healthcare is delivered and received in the ambulatory setting in a clinician’s office. </a:t>
            </a:r>
            <a:endParaRPr lang="en-US" dirty="0" smtClean="0"/>
          </a:p>
          <a:p>
            <a:r>
              <a:rPr lang="en-US" dirty="0" smtClean="0"/>
              <a:t>While </a:t>
            </a:r>
            <a:r>
              <a:rPr lang="en-US" dirty="0"/>
              <a:t>the healthcare team is much </a:t>
            </a:r>
            <a:r>
              <a:rPr lang="en-US" dirty="0" smtClean="0"/>
              <a:t>broader, </a:t>
            </a:r>
            <a:r>
              <a:rPr lang="en-US" dirty="0"/>
              <a:t>in the ambulatory setting, the principle members of the team are the patient, the nursing staff and the healthcare provider. </a:t>
            </a:r>
            <a:endParaRPr lang="en-US" dirty="0" smtClean="0"/>
          </a:p>
          <a:p>
            <a:r>
              <a:rPr lang="en-US" dirty="0" smtClean="0"/>
              <a:t>Ultimately</a:t>
            </a:r>
            <a:r>
              <a:rPr lang="en-US" dirty="0"/>
              <a:t>, while the standardization and automation of this team’s functions will spread across all areas of care, Southeast Texas Medical Associates’ efforts begin with diabetes. </a:t>
            </a:r>
            <a:endParaRPr lang="en-US" dirty="0" smtClean="0"/>
          </a:p>
          <a:p>
            <a:r>
              <a:rPr lang="en-US" dirty="0" smtClean="0"/>
              <a:t>Each </a:t>
            </a:r>
            <a:r>
              <a:rPr lang="en-US" dirty="0"/>
              <a:t>member of the team - patient, nurse, and provider -- contribute to the excellence of ambulatory care for diabetes.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34</a:t>
            </a:fld>
            <a:endParaRPr lang="en-US" dirty="0"/>
          </a:p>
        </p:txBody>
      </p:sp>
    </p:spTree>
    <p:extLst>
      <p:ext uri="{BB962C8B-B14F-4D97-AF65-F5344CB8AC3E}">
        <p14:creationId xmlns:p14="http://schemas.microsoft.com/office/powerpoint/2010/main" val="16167642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Explanation and the </a:t>
            </a:r>
            <a:r>
              <a:rPr lang="en-US" dirty="0" smtClean="0"/>
              <a:t>Execution – The Plan</a:t>
            </a:r>
            <a:endParaRPr lang="en-US" dirty="0"/>
          </a:p>
        </p:txBody>
      </p:sp>
      <p:sp>
        <p:nvSpPr>
          <p:cNvPr id="3" name="Content Placeholder 2"/>
          <p:cNvSpPr>
            <a:spLocks noGrp="1"/>
          </p:cNvSpPr>
          <p:nvPr>
            <p:ph idx="1"/>
          </p:nvPr>
        </p:nvSpPr>
        <p:spPr/>
        <p:txBody>
          <a:bodyPr>
            <a:normAutofit fontScale="92500" lnSpcReduction="20000"/>
          </a:bodyPr>
          <a:lstStyle/>
          <a:p>
            <a:r>
              <a:rPr lang="en-US" dirty="0"/>
              <a:t>When a patient who has diabetes makes an appointment, based on evidenced-based medicine and national standards of care, the electronic record will </a:t>
            </a:r>
            <a:r>
              <a:rPr lang="en-US" dirty="0" smtClean="0"/>
              <a:t>immediately:</a:t>
            </a:r>
          </a:p>
          <a:p>
            <a:pPr marL="731520">
              <a:buFont typeface="+mj-lt"/>
              <a:buAutoNum type="arabicPeriod"/>
            </a:pPr>
            <a:r>
              <a:rPr lang="en-US" dirty="0" smtClean="0"/>
              <a:t>Search the patient’s entire medical record to determine what tests, procedures, consultations or interventions are required and </a:t>
            </a:r>
          </a:p>
          <a:p>
            <a:pPr marL="731520">
              <a:buFont typeface="+mj-lt"/>
              <a:buAutoNum type="arabicPeriod"/>
            </a:pPr>
            <a:r>
              <a:rPr lang="en-US" dirty="0" smtClean="0"/>
              <a:t>Which have not been performed. </a:t>
            </a:r>
          </a:p>
          <a:p>
            <a:r>
              <a:rPr lang="en-US" dirty="0" smtClean="0"/>
              <a:t>Interventions </a:t>
            </a:r>
            <a:r>
              <a:rPr lang="en-US" dirty="0"/>
              <a:t>will be directed at the prevention of the complications of diabetes and/or at the improvement of the care of the patient with diabetes. </a:t>
            </a:r>
            <a:endParaRPr lang="en-US" dirty="0" smtClean="0"/>
          </a:p>
          <a:p>
            <a:r>
              <a:rPr lang="en-US" dirty="0" smtClean="0"/>
              <a:t>Because </a:t>
            </a:r>
            <a:r>
              <a:rPr lang="en-US" dirty="0"/>
              <a:t>diabetes is a progressive disease, excellence of care at one point in time may not reflect excellence of care at another time, thus the reason why the “automated team” needs an updated, current and complete plan of care and treatment plan at each visit.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35</a:t>
            </a:fld>
            <a:endParaRPr lang="en-US" dirty="0"/>
          </a:p>
        </p:txBody>
      </p:sp>
    </p:spTree>
    <p:extLst>
      <p:ext uri="{BB962C8B-B14F-4D97-AF65-F5344CB8AC3E}">
        <p14:creationId xmlns:p14="http://schemas.microsoft.com/office/powerpoint/2010/main" val="21765328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Explanation and the </a:t>
            </a:r>
            <a:r>
              <a:rPr lang="en-US" dirty="0" smtClean="0"/>
              <a:t>Execution – The Automation</a:t>
            </a:r>
            <a:endParaRPr lang="en-US" dirty="0"/>
          </a:p>
        </p:txBody>
      </p:sp>
      <p:sp>
        <p:nvSpPr>
          <p:cNvPr id="3" name="Content Placeholder 2"/>
          <p:cNvSpPr>
            <a:spLocks noGrp="1"/>
          </p:cNvSpPr>
          <p:nvPr>
            <p:ph idx="1"/>
          </p:nvPr>
        </p:nvSpPr>
        <p:spPr/>
        <p:txBody>
          <a:bodyPr>
            <a:normAutofit/>
          </a:bodyPr>
          <a:lstStyle/>
          <a:p>
            <a:pPr marL="0" indent="0">
              <a:buNone/>
            </a:pPr>
            <a:r>
              <a:rPr lang="en-US" dirty="0"/>
              <a:t>When the patient presents for their appointment, three documents will have been prepared</a:t>
            </a:r>
            <a:r>
              <a:rPr lang="en-US" dirty="0" smtClean="0"/>
              <a:t>:</a:t>
            </a:r>
          </a:p>
          <a:p>
            <a:pPr marL="0" indent="0">
              <a:buNone/>
            </a:pPr>
            <a:endParaRPr lang="en-US" dirty="0"/>
          </a:p>
          <a:p>
            <a:pPr>
              <a:buFont typeface="+mj-lt"/>
              <a:buAutoNum type="arabicPeriod"/>
            </a:pPr>
            <a:r>
              <a:rPr lang="en-US" dirty="0"/>
              <a:t>For the nurse, a document will have been prepared which lets the nurse know what elements of his/her contribution to the team’s effort are not up to date and need to be addressed, such as The LESS Initiative, the 10-gram monofilament sensory examination, immunizations, medication reconciliation, etc.</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36</a:t>
            </a:fld>
            <a:endParaRPr lang="en-US" dirty="0"/>
          </a:p>
        </p:txBody>
      </p:sp>
    </p:spTree>
    <p:extLst>
      <p:ext uri="{BB962C8B-B14F-4D97-AF65-F5344CB8AC3E}">
        <p14:creationId xmlns:p14="http://schemas.microsoft.com/office/powerpoint/2010/main" val="15104368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Explanation and the </a:t>
            </a:r>
            <a:r>
              <a:rPr lang="en-US" dirty="0" smtClean="0"/>
              <a:t>Execution – The Automation</a:t>
            </a:r>
            <a:endParaRPr lang="en-US" dirty="0"/>
          </a:p>
        </p:txBody>
      </p:sp>
      <p:sp>
        <p:nvSpPr>
          <p:cNvPr id="3" name="Content Placeholder 2"/>
          <p:cNvSpPr>
            <a:spLocks noGrp="1"/>
          </p:cNvSpPr>
          <p:nvPr>
            <p:ph idx="1"/>
          </p:nvPr>
        </p:nvSpPr>
        <p:spPr/>
        <p:txBody>
          <a:bodyPr>
            <a:normAutofit/>
          </a:bodyPr>
          <a:lstStyle/>
          <a:p>
            <a:pPr marL="0" indent="0">
              <a:buNone/>
            </a:pPr>
            <a:r>
              <a:rPr lang="en-US" dirty="0"/>
              <a:t>When the patient presents for their appointment, three documents will have been prepared:</a:t>
            </a:r>
          </a:p>
          <a:p>
            <a:pPr>
              <a:buFont typeface="+mj-lt"/>
              <a:buAutoNum type="arabicPeriod" startAt="2"/>
            </a:pPr>
            <a:r>
              <a:rPr lang="en-US" dirty="0"/>
              <a:t>For the patient, a patient engagement and activation document will have been prepared which tells the patient what tests, procedures or referrals have been scheduled. An explanation will be provided to the patient as to why he/she is being asked to have these tests, procedures, or appointments. As stated above, all interventions will be directed toward the improvement of the patient’s care and the avoidance of the complications of diabetes. With this document, the patient will know what his/her responsibility is to support the efforts of the team</a:t>
            </a:r>
            <a:r>
              <a:rPr lang="en-US" dirty="0" smtClean="0"/>
              <a:t>.</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37</a:t>
            </a:fld>
            <a:endParaRPr lang="en-US" dirty="0"/>
          </a:p>
        </p:txBody>
      </p:sp>
    </p:spTree>
    <p:extLst>
      <p:ext uri="{BB962C8B-B14F-4D97-AF65-F5344CB8AC3E}">
        <p14:creationId xmlns:p14="http://schemas.microsoft.com/office/powerpoint/2010/main" val="6933675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Explanation and the </a:t>
            </a:r>
            <a:r>
              <a:rPr lang="en-US" dirty="0" smtClean="0"/>
              <a:t>Execution – The Automation</a:t>
            </a:r>
            <a:endParaRPr lang="en-US" dirty="0"/>
          </a:p>
        </p:txBody>
      </p:sp>
      <p:sp>
        <p:nvSpPr>
          <p:cNvPr id="3" name="Content Placeholder 2"/>
          <p:cNvSpPr>
            <a:spLocks noGrp="1"/>
          </p:cNvSpPr>
          <p:nvPr>
            <p:ph idx="1"/>
          </p:nvPr>
        </p:nvSpPr>
        <p:spPr/>
        <p:txBody>
          <a:bodyPr>
            <a:normAutofit/>
          </a:bodyPr>
          <a:lstStyle/>
          <a:p>
            <a:pPr marL="0" indent="0">
              <a:buNone/>
            </a:pPr>
            <a:r>
              <a:rPr lang="en-US" dirty="0"/>
              <a:t>When the patient presents for their appointment, three documents will have been prepared</a:t>
            </a:r>
            <a:r>
              <a:rPr lang="en-US" dirty="0" smtClean="0"/>
              <a:t>:</a:t>
            </a:r>
          </a:p>
          <a:p>
            <a:pPr marL="0" indent="0">
              <a:buNone/>
            </a:pPr>
            <a:endParaRPr lang="en-US" dirty="0"/>
          </a:p>
          <a:p>
            <a:pPr>
              <a:buFont typeface="+mj-lt"/>
              <a:buAutoNum type="arabicPeriod" startAt="3"/>
            </a:pPr>
            <a:r>
              <a:rPr lang="en-US" dirty="0" smtClean="0"/>
              <a:t>For </a:t>
            </a:r>
            <a:r>
              <a:rPr lang="en-US" dirty="0"/>
              <a:t>the provider, a document will have been prepared which explains the information which has been given to the nurse and the patient. The provider will be alerted to whether or not the patient has been treated to goal for diabetes and if they are not, the provider will be encouraged to change medication, life-styles, education, etc., in order to achieve control.</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38</a:t>
            </a:fld>
            <a:endParaRPr lang="en-US" dirty="0"/>
          </a:p>
        </p:txBody>
      </p:sp>
    </p:spTree>
    <p:extLst>
      <p:ext uri="{BB962C8B-B14F-4D97-AF65-F5344CB8AC3E}">
        <p14:creationId xmlns:p14="http://schemas.microsoft.com/office/powerpoint/2010/main" val="6433884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Team’s Activation - True Patient-Centered Care</a:t>
            </a:r>
          </a:p>
        </p:txBody>
      </p:sp>
      <p:sp>
        <p:nvSpPr>
          <p:cNvPr id="3" name="Content Placeholder 2"/>
          <p:cNvSpPr>
            <a:spLocks noGrp="1"/>
          </p:cNvSpPr>
          <p:nvPr>
            <p:ph idx="1"/>
          </p:nvPr>
        </p:nvSpPr>
        <p:spPr/>
        <p:txBody>
          <a:bodyPr>
            <a:normAutofit lnSpcReduction="10000"/>
          </a:bodyPr>
          <a:lstStyle/>
          <a:p>
            <a:r>
              <a:rPr lang="en-US" dirty="0"/>
              <a:t>Each team member will have access to the documents given to other members of the team. Each team member will know what is expected of the team and each team member will know the goals are for the entire team. </a:t>
            </a:r>
            <a:endParaRPr lang="en-US" dirty="0" smtClean="0"/>
          </a:p>
          <a:p>
            <a:r>
              <a:rPr lang="en-US" b="1" dirty="0" smtClean="0"/>
              <a:t>Because </a:t>
            </a:r>
            <a:r>
              <a:rPr lang="en-US" b="1" dirty="0"/>
              <a:t>the team will be spending less time on the tasks of ordering and scheduling tests, procedures and referrals, there will be more time for the building of relationships and for the </a:t>
            </a:r>
            <a:r>
              <a:rPr lang="en-US" b="1" dirty="0" smtClean="0"/>
              <a:t>activation and engagement of </a:t>
            </a:r>
            <a:r>
              <a:rPr lang="en-US" b="1" dirty="0"/>
              <a:t>each member of the team</a:t>
            </a:r>
            <a:r>
              <a:rPr lang="en-US" b="1" dirty="0" smtClean="0"/>
              <a:t>.</a:t>
            </a:r>
          </a:p>
          <a:p>
            <a:r>
              <a:rPr lang="en-US" dirty="0" smtClean="0"/>
              <a:t>This will leave more time for the provider to listen to the patient’s healthcare concerns and desires, to modify the patient’s plan of care and treatment plan to improve outcomes and to make certain that he grasps the “baton” through which the patient will accept responsibility for their care.</a:t>
            </a:r>
          </a:p>
          <a:p>
            <a:endParaRPr lang="en-US" b="1"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39</a:t>
            </a:fld>
            <a:endParaRPr lang="en-US" dirty="0"/>
          </a:p>
        </p:txBody>
      </p:sp>
    </p:spTree>
    <p:extLst>
      <p:ext uri="{BB962C8B-B14F-4D97-AF65-F5344CB8AC3E}">
        <p14:creationId xmlns:p14="http://schemas.microsoft.com/office/powerpoint/2010/main" val="1828038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Seminal Events – May, 1999</a:t>
            </a:r>
            <a:endParaRPr lang="en-US" dirty="0"/>
          </a:p>
        </p:txBody>
      </p:sp>
      <p:sp>
        <p:nvSpPr>
          <p:cNvPr id="3" name="Content Placeholder 2"/>
          <p:cNvSpPr>
            <a:spLocks noGrp="1"/>
          </p:cNvSpPr>
          <p:nvPr>
            <p:ph idx="1"/>
          </p:nvPr>
        </p:nvSpPr>
        <p:spPr/>
        <p:txBody>
          <a:bodyPr>
            <a:normAutofit lnSpcReduction="10000"/>
          </a:bodyPr>
          <a:lstStyle/>
          <a:p>
            <a:r>
              <a:rPr lang="en-US" dirty="0" smtClean="0"/>
              <a:t>The first event was the announcement that the electronic health records (EHR) was too hard and too expensive if we only gained the ability to document a patient encounter electronically.  </a:t>
            </a:r>
          </a:p>
          <a:p>
            <a:r>
              <a:rPr lang="en-US" dirty="0" smtClean="0"/>
              <a:t>EHR was only “worth it,” if we could leverage electronics:</a:t>
            </a:r>
          </a:p>
          <a:p>
            <a:pPr marL="731520">
              <a:buFont typeface="+mj-lt"/>
              <a:buAutoNum type="arabicPeriod"/>
            </a:pPr>
            <a:r>
              <a:rPr lang="en-US" dirty="0" smtClean="0"/>
              <a:t>to improve care for each patient; </a:t>
            </a:r>
          </a:p>
          <a:p>
            <a:pPr marL="731520">
              <a:buFont typeface="+mj-lt"/>
              <a:buAutoNum type="arabicPeriod"/>
            </a:pPr>
            <a:r>
              <a:rPr lang="en-US" dirty="0" smtClean="0"/>
              <a:t>to eliminate errors which were dangerous to the health of patients; and, </a:t>
            </a:r>
          </a:p>
          <a:p>
            <a:pPr marL="731520">
              <a:buFont typeface="+mj-lt"/>
              <a:buAutoNum type="arabicPeriod"/>
            </a:pPr>
            <a:r>
              <a:rPr lang="en-US" dirty="0" smtClean="0"/>
              <a:t>to improve the care and health of all patients and of population groups.  </a:t>
            </a:r>
          </a:p>
          <a:p>
            <a:r>
              <a:rPr lang="en-US" b="1" dirty="0" smtClean="0"/>
              <a:t>This was our transition from EMR to electronic patient management (EPM).  </a:t>
            </a:r>
            <a:endParaRPr lang="en-US" b="1"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Pre-visit/Preventive Screening</a:t>
            </a:r>
          </a:p>
        </p:txBody>
      </p:sp>
      <p:sp>
        <p:nvSpPr>
          <p:cNvPr id="3" name="Content Placeholder 2"/>
          <p:cNvSpPr>
            <a:spLocks noGrp="1"/>
          </p:cNvSpPr>
          <p:nvPr>
            <p:ph idx="1"/>
          </p:nvPr>
        </p:nvSpPr>
        <p:spPr/>
        <p:txBody>
          <a:bodyPr>
            <a:normAutofit fontScale="92500" lnSpcReduction="10000"/>
          </a:bodyPr>
          <a:lstStyle/>
          <a:p>
            <a:r>
              <a:rPr lang="en-US" dirty="0"/>
              <a:t>Every ambulatory visit at SETMA starts with the Pre-Visit/Preventive Screening template which is seen below.  The illustration below shows the template after it has been deployed, which means that the notations created by The Automated Team functions are already present on the template.</a:t>
            </a:r>
          </a:p>
          <a:p>
            <a:r>
              <a:rPr lang="en-US" dirty="0"/>
              <a:t>The legend for this template is that all elements in black apply to the patient and have been done.  All elements in grey, do not apply to the patient and all items which apply to the patient and which have not been done appear in red.  When the template is opened, all elements of diabetes are automatically searched by the computer and the elements of diabetes care which have not been done are automatically completed.  The completed items are noted in green on this template.  Eventually, all items on this template will be automated but SETMA has started with diabetes.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40</a:t>
            </a:fld>
            <a:endParaRPr lang="en-US" dirty="0"/>
          </a:p>
        </p:txBody>
      </p:sp>
    </p:spTree>
    <p:extLst>
      <p:ext uri="{BB962C8B-B14F-4D97-AF65-F5344CB8AC3E}">
        <p14:creationId xmlns:p14="http://schemas.microsoft.com/office/powerpoint/2010/main" val="35060238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Pre-visit/Preventive Screening</a:t>
            </a:r>
          </a:p>
        </p:txBody>
      </p:sp>
      <p:sp>
        <p:nvSpPr>
          <p:cNvPr id="3" name="Content Placeholder 2"/>
          <p:cNvSpPr>
            <a:spLocks noGrp="1"/>
          </p:cNvSpPr>
          <p:nvPr>
            <p:ph idx="1"/>
          </p:nvPr>
        </p:nvSpPr>
        <p:spPr/>
        <p:txBody>
          <a:bodyPr>
            <a:normAutofit lnSpcReduction="10000"/>
          </a:bodyPr>
          <a:lstStyle/>
          <a:p>
            <a:r>
              <a:rPr lang="en-US" dirty="0"/>
              <a:t>Once any non-automated measures have been dealt with, the nurse and/or provider will click the button entitled </a:t>
            </a:r>
            <a:r>
              <a:rPr lang="en-US" dirty="0" smtClean="0"/>
              <a:t>“Return</a:t>
            </a:r>
            <a:r>
              <a:rPr lang="en-US" dirty="0"/>
              <a:t>.”  At that time, three documents will be automatically created.  They are discussed and illustrated below.  There is a document for the nurse, for the patient and for the healthcare provider.  All members of the ambulatory healthcare team will receive all information given to the other members of the team:</a:t>
            </a:r>
          </a:p>
          <a:p>
            <a:pPr marL="745236" lvl="1" indent="-342900">
              <a:buFont typeface="+mj-lt"/>
              <a:buAutoNum type="arabicPeriod"/>
            </a:pPr>
            <a:r>
              <a:rPr lang="en-US" dirty="0"/>
              <a:t>The information given to the nurse will also appear on the document prepared for the patient and for the provider. </a:t>
            </a:r>
          </a:p>
          <a:p>
            <a:pPr marL="745236" lvl="1" indent="-342900">
              <a:buFont typeface="+mj-lt"/>
              <a:buAutoNum type="arabicPeriod"/>
            </a:pPr>
            <a:r>
              <a:rPr lang="en-US" dirty="0"/>
              <a:t>The information given to the patient will also appear on the document provided for the nurse and the provider. </a:t>
            </a:r>
          </a:p>
          <a:p>
            <a:pPr marL="745236" lvl="1" indent="-342900">
              <a:buFont typeface="+mj-lt"/>
              <a:buAutoNum type="arabicPeriod"/>
            </a:pPr>
            <a:r>
              <a:rPr lang="en-US" dirty="0"/>
              <a:t>The information given to the provider will also appear on the document provided to the patient and the nurse.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41</a:t>
            </a:fld>
            <a:endParaRPr lang="en-US" dirty="0"/>
          </a:p>
        </p:txBody>
      </p:sp>
    </p:spTree>
    <p:extLst>
      <p:ext uri="{BB962C8B-B14F-4D97-AF65-F5344CB8AC3E}">
        <p14:creationId xmlns:p14="http://schemas.microsoft.com/office/powerpoint/2010/main" val="543978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Pre-visit/Preventive Screening</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42</a:t>
            </a:fld>
            <a:endParaRPr lang="en-US" dirty="0"/>
          </a:p>
        </p:txBody>
      </p:sp>
      <p:pic>
        <p:nvPicPr>
          <p:cNvPr id="6" name="Picture 5"/>
          <p:cNvPicPr>
            <a:picLocks noChangeAspect="1"/>
          </p:cNvPicPr>
          <p:nvPr/>
        </p:nvPicPr>
        <p:blipFill>
          <a:blip r:embed="rId2"/>
          <a:stretch>
            <a:fillRect/>
          </a:stretch>
        </p:blipFill>
        <p:spPr>
          <a:xfrm>
            <a:off x="1052734" y="2239952"/>
            <a:ext cx="6625882" cy="4177939"/>
          </a:xfrm>
          <a:prstGeom prst="rect">
            <a:avLst/>
          </a:prstGeom>
        </p:spPr>
      </p:pic>
    </p:spTree>
    <p:extLst>
      <p:ext uri="{BB962C8B-B14F-4D97-AF65-F5344CB8AC3E}">
        <p14:creationId xmlns:p14="http://schemas.microsoft.com/office/powerpoint/2010/main" val="19365435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Pre-visit/Preventive Screening</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43</a:t>
            </a:fld>
            <a:endParaRPr lang="en-US" dirty="0"/>
          </a:p>
        </p:txBody>
      </p:sp>
      <p:pic>
        <p:nvPicPr>
          <p:cNvPr id="7" name="Picture 6"/>
          <p:cNvPicPr>
            <a:picLocks noChangeAspect="1"/>
          </p:cNvPicPr>
          <p:nvPr/>
        </p:nvPicPr>
        <p:blipFill>
          <a:blip r:embed="rId2"/>
          <a:stretch>
            <a:fillRect/>
          </a:stretch>
        </p:blipFill>
        <p:spPr>
          <a:xfrm>
            <a:off x="1698945" y="2185222"/>
            <a:ext cx="5510697" cy="4604412"/>
          </a:xfrm>
          <a:prstGeom prst="rect">
            <a:avLst/>
          </a:prstGeom>
        </p:spPr>
      </p:pic>
    </p:spTree>
    <p:extLst>
      <p:ext uri="{BB962C8B-B14F-4D97-AF65-F5344CB8AC3E}">
        <p14:creationId xmlns:p14="http://schemas.microsoft.com/office/powerpoint/2010/main" val="25112883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Pre-visit/Preventive Screening</a:t>
            </a:r>
          </a:p>
        </p:txBody>
      </p:sp>
      <p:sp>
        <p:nvSpPr>
          <p:cNvPr id="3" name="Content Placeholder 2"/>
          <p:cNvSpPr>
            <a:spLocks noGrp="1"/>
          </p:cNvSpPr>
          <p:nvPr>
            <p:ph idx="1"/>
          </p:nvPr>
        </p:nvSpPr>
        <p:spPr/>
        <p:txBody>
          <a:bodyPr>
            <a:normAutofit/>
          </a:bodyPr>
          <a:lstStyle/>
          <a:p>
            <a:r>
              <a:rPr lang="en-US" dirty="0"/>
              <a:t>We believe that when complete, the Automated Team functions will free up 25-35% of the healthcare providers’ time, allowing all quality issues to be completed successfully and allowing the healthcare provider to spend more time with the patient. </a:t>
            </a:r>
          </a:p>
          <a:p>
            <a:r>
              <a:rPr lang="en-US" dirty="0" smtClean="0"/>
              <a:t>The question is, “Will automation help in the Maintenance of Board Certification and will it facilitate SETMA </a:t>
            </a:r>
            <a:r>
              <a:rPr lang="en-US" dirty="0"/>
              <a:t>providers </a:t>
            </a:r>
            <a:r>
              <a:rPr lang="en-US" dirty="0" smtClean="0"/>
              <a:t>continue meeting the </a:t>
            </a:r>
            <a:r>
              <a:rPr lang="en-US" dirty="0"/>
              <a:t>standards for NCQA Diabetes </a:t>
            </a:r>
            <a:r>
              <a:rPr lang="en-US" dirty="0" smtClean="0"/>
              <a:t>Recognition and Cardiac and Stroke Recognition, NCQA </a:t>
            </a:r>
            <a:r>
              <a:rPr lang="en-US" dirty="0"/>
              <a:t>Tier </a:t>
            </a:r>
            <a:r>
              <a:rPr lang="en-US" dirty="0" smtClean="0"/>
              <a:t>III PC-MH, AAHC PC-MH and Ambulatory Care standards</a:t>
            </a:r>
            <a:r>
              <a:rPr lang="en-US" dirty="0"/>
              <a:t>, </a:t>
            </a:r>
            <a:r>
              <a:rPr lang="en-US" dirty="0" smtClean="0"/>
              <a:t>URAC PC-MH and the </a:t>
            </a:r>
            <a:r>
              <a:rPr lang="en-US" smtClean="0"/>
              <a:t>Joint Commission PC-MH </a:t>
            </a:r>
            <a:r>
              <a:rPr lang="en-US" dirty="0" smtClean="0"/>
              <a:t>and Ambulatory Care Standards?”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44</a:t>
            </a:fld>
            <a:endParaRPr lang="en-US" dirty="0"/>
          </a:p>
        </p:txBody>
      </p:sp>
    </p:spTree>
    <p:extLst>
      <p:ext uri="{BB962C8B-B14F-4D97-AF65-F5344CB8AC3E}">
        <p14:creationId xmlns:p14="http://schemas.microsoft.com/office/powerpoint/2010/main" val="21737073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Pre-visit/Preventive Screening</a:t>
            </a:r>
          </a:p>
        </p:txBody>
      </p:sp>
      <p:sp>
        <p:nvSpPr>
          <p:cNvPr id="3" name="Content Placeholder 2"/>
          <p:cNvSpPr>
            <a:spLocks noGrp="1"/>
          </p:cNvSpPr>
          <p:nvPr>
            <p:ph idx="1"/>
          </p:nvPr>
        </p:nvSpPr>
        <p:spPr/>
        <p:txBody>
          <a:bodyPr>
            <a:normAutofit/>
          </a:bodyPr>
          <a:lstStyle/>
          <a:p>
            <a:r>
              <a:rPr lang="en-US" dirty="0"/>
              <a:t>The question is, “Will the Automated Team functions, which should have all SETMA providers consistently fulfilling all quality metrics and patient information materials, improve outcomes of care?</a:t>
            </a:r>
          </a:p>
          <a:p>
            <a:endParaRPr lang="en-US" dirty="0" smtClean="0"/>
          </a:p>
          <a:p>
            <a:r>
              <a:rPr lang="en-US" dirty="0" smtClean="0"/>
              <a:t>We </a:t>
            </a:r>
            <a:r>
              <a:rPr lang="en-US" dirty="0"/>
              <a:t>know what our outcomes performance has been with clinical decision support (CDS) tools, with this expansion of the CDS tools into the Automated Team functions, will our performance and patient outcomes continue to improve?  We expect so, but only time will tell.</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45</a:t>
            </a:fld>
            <a:endParaRPr lang="en-US" dirty="0"/>
          </a:p>
        </p:txBody>
      </p:sp>
    </p:spTree>
    <p:extLst>
      <p:ext uri="{BB962C8B-B14F-4D97-AF65-F5344CB8AC3E}">
        <p14:creationId xmlns:p14="http://schemas.microsoft.com/office/powerpoint/2010/main" val="3134820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Engagement and Activation</a:t>
            </a:r>
          </a:p>
        </p:txBody>
      </p:sp>
      <p:sp>
        <p:nvSpPr>
          <p:cNvPr id="3" name="Content Placeholder 2"/>
          <p:cNvSpPr>
            <a:spLocks noGrp="1"/>
          </p:cNvSpPr>
          <p:nvPr>
            <p:ph idx="1"/>
          </p:nvPr>
        </p:nvSpPr>
        <p:spPr/>
        <p:txBody>
          <a:bodyPr/>
          <a:lstStyle/>
          <a:p>
            <a:r>
              <a:rPr lang="en-US" dirty="0"/>
              <a:t>While decreasing stress on providers and freeing up more time for patient interaction are important goals of The Automated Team, the greatest promise for improving outcomes come </a:t>
            </a:r>
            <a:r>
              <a:rPr lang="en-US" dirty="0" smtClean="0"/>
              <a:t>form </a:t>
            </a:r>
            <a:r>
              <a:rPr lang="en-US" dirty="0"/>
              <a:t>patient engagement and activation.  </a:t>
            </a:r>
            <a:endParaRPr lang="en-US" dirty="0" smtClean="0"/>
          </a:p>
          <a:p>
            <a:endParaRPr lang="en-US" dirty="0" smtClean="0"/>
          </a:p>
          <a:p>
            <a:r>
              <a:rPr lang="en-US" dirty="0" smtClean="0"/>
              <a:t>To </a:t>
            </a:r>
            <a:r>
              <a:rPr lang="en-US" dirty="0"/>
              <a:t>facilitate patient </a:t>
            </a:r>
            <a:r>
              <a:rPr lang="en-US" dirty="0" smtClean="0"/>
              <a:t>activation and engagement, </a:t>
            </a:r>
            <a:r>
              <a:rPr lang="en-US" dirty="0"/>
              <a:t>the patient will be informed by staff teaching and by a document as to the tests, procedures and referrals which have been initiated by automation.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46</a:t>
            </a:fld>
            <a:endParaRPr lang="en-US" dirty="0"/>
          </a:p>
        </p:txBody>
      </p:sp>
    </p:spTree>
    <p:extLst>
      <p:ext uri="{BB962C8B-B14F-4D97-AF65-F5344CB8AC3E}">
        <p14:creationId xmlns:p14="http://schemas.microsoft.com/office/powerpoint/2010/main" val="4769158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Engagement and </a:t>
            </a:r>
            <a:r>
              <a:rPr lang="en-US" dirty="0" smtClean="0"/>
              <a:t>Activation – Patient Document</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47</a:t>
            </a:fld>
            <a:endParaRPr lang="en-US" dirty="0"/>
          </a:p>
        </p:txBody>
      </p:sp>
      <p:pic>
        <p:nvPicPr>
          <p:cNvPr id="5" name="Picture 4"/>
          <p:cNvPicPr>
            <a:picLocks noChangeAspect="1"/>
          </p:cNvPicPr>
          <p:nvPr/>
        </p:nvPicPr>
        <p:blipFill>
          <a:blip r:embed="rId2"/>
          <a:stretch>
            <a:fillRect/>
          </a:stretch>
        </p:blipFill>
        <p:spPr>
          <a:xfrm>
            <a:off x="2122202" y="2268719"/>
            <a:ext cx="4705888" cy="444411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4834674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Engagement and </a:t>
            </a:r>
            <a:r>
              <a:rPr lang="en-US" dirty="0" smtClean="0"/>
              <a:t>Activation – Patient Document</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48</a:t>
            </a:fld>
            <a:endParaRPr lang="en-US" dirty="0"/>
          </a:p>
        </p:txBody>
      </p:sp>
      <p:pic>
        <p:nvPicPr>
          <p:cNvPr id="3" name="Picture 2"/>
          <p:cNvPicPr>
            <a:picLocks noChangeAspect="1"/>
          </p:cNvPicPr>
          <p:nvPr/>
        </p:nvPicPr>
        <p:blipFill>
          <a:blip r:embed="rId2"/>
          <a:stretch>
            <a:fillRect/>
          </a:stretch>
        </p:blipFill>
        <p:spPr>
          <a:xfrm>
            <a:off x="1511106" y="2331953"/>
            <a:ext cx="6042117" cy="435940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624166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Engagement and </a:t>
            </a:r>
            <a:r>
              <a:rPr lang="en-US" dirty="0" smtClean="0"/>
              <a:t>Activation – Nurse Document</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49</a:t>
            </a:fld>
            <a:endParaRPr lang="en-US" dirty="0"/>
          </a:p>
        </p:txBody>
      </p:sp>
      <p:pic>
        <p:nvPicPr>
          <p:cNvPr id="3" name="Picture 2"/>
          <p:cNvPicPr>
            <a:picLocks noChangeAspect="1"/>
          </p:cNvPicPr>
          <p:nvPr/>
        </p:nvPicPr>
        <p:blipFill>
          <a:blip r:embed="rId2"/>
          <a:stretch>
            <a:fillRect/>
          </a:stretch>
        </p:blipFill>
        <p:spPr>
          <a:xfrm>
            <a:off x="1430411" y="2367034"/>
            <a:ext cx="5988848" cy="383721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161823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Seminal Events – May, 1999</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second event was the application of Peter Senge’s </a:t>
            </a:r>
            <a:r>
              <a:rPr lang="en-US" i="1" dirty="0" smtClean="0"/>
              <a:t>The Fifth Discipline</a:t>
            </a:r>
            <a:r>
              <a:rPr lang="en-US" dirty="0" smtClean="0"/>
              <a:t> as we defined ten principles which guided SETMA’s EMR development and SETMA’s transformation, ten years later, into a Patient-Centered Medical Home (PC-MH).  The principles are: </a:t>
            </a:r>
          </a:p>
          <a:p>
            <a:pPr marL="822960">
              <a:buFont typeface="+mj-lt"/>
              <a:buAutoNum type="arabicPeriod"/>
            </a:pPr>
            <a:r>
              <a:rPr lang="en-US" dirty="0" smtClean="0"/>
              <a:t>Pursue Electronic Patient Management rather than EMR </a:t>
            </a:r>
          </a:p>
          <a:p>
            <a:pPr marL="822960">
              <a:buFont typeface="+mj-lt"/>
              <a:buAutoNum type="arabicPeriod"/>
            </a:pPr>
            <a:r>
              <a:rPr lang="en-US" dirty="0" smtClean="0"/>
              <a:t>Bring what is known to every patient encounter, not just what a particular provider knows </a:t>
            </a:r>
          </a:p>
          <a:p>
            <a:pPr marL="822960">
              <a:buFont typeface="+mj-lt"/>
              <a:buAutoNum type="arabicPeriod"/>
            </a:pPr>
            <a:r>
              <a:rPr lang="en-US" b="1" dirty="0" smtClean="0"/>
              <a:t>Make it easier “to do it right than not to do it at all” </a:t>
            </a:r>
          </a:p>
          <a:p>
            <a:pPr marL="822960">
              <a:buFont typeface="+mj-lt"/>
              <a:buAutoNum type="arabicPeriod"/>
            </a:pPr>
            <a:r>
              <a:rPr lang="en-US" dirty="0" smtClean="0"/>
              <a:t>Continually challenge providers to improve their performance </a:t>
            </a:r>
          </a:p>
          <a:p>
            <a:pPr marL="822960">
              <a:buFont typeface="+mj-lt"/>
              <a:buAutoNum type="arabicPeriod"/>
            </a:pPr>
            <a:r>
              <a:rPr lang="en-US" dirty="0" smtClean="0"/>
              <a:t>Infuse new knowledge and decision-making tools throughout an organization instantly </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Engagement and </a:t>
            </a:r>
            <a:r>
              <a:rPr lang="en-US" dirty="0" smtClean="0"/>
              <a:t>Activation – Provider Document</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50</a:t>
            </a:fld>
            <a:endParaRPr lang="en-US" dirty="0"/>
          </a:p>
        </p:txBody>
      </p:sp>
      <p:pic>
        <p:nvPicPr>
          <p:cNvPr id="5" name="Picture 4"/>
          <p:cNvPicPr>
            <a:picLocks noChangeAspect="1"/>
          </p:cNvPicPr>
          <p:nvPr/>
        </p:nvPicPr>
        <p:blipFill>
          <a:blip r:embed="rId2"/>
          <a:stretch>
            <a:fillRect/>
          </a:stretch>
        </p:blipFill>
        <p:spPr>
          <a:xfrm>
            <a:off x="1575689" y="2407807"/>
            <a:ext cx="5957005" cy="384771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589068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Seminal Events – May, 1999</a:t>
            </a:r>
            <a:endParaRPr lang="en-US" dirty="0"/>
          </a:p>
        </p:txBody>
      </p:sp>
      <p:sp>
        <p:nvSpPr>
          <p:cNvPr id="3" name="Content Placeholder 2"/>
          <p:cNvSpPr>
            <a:spLocks noGrp="1"/>
          </p:cNvSpPr>
          <p:nvPr>
            <p:ph idx="1"/>
          </p:nvPr>
        </p:nvSpPr>
        <p:spPr/>
        <p:txBody>
          <a:bodyPr>
            <a:normAutofit/>
          </a:bodyPr>
          <a:lstStyle/>
          <a:p>
            <a:pPr lvl="1">
              <a:buFont typeface="+mj-lt"/>
              <a:buAutoNum type="arabicPeriod" startAt="6"/>
            </a:pPr>
            <a:r>
              <a:rPr lang="en-US" dirty="0" smtClean="0"/>
              <a:t>Promote continuity of care with patient education, information and plans of care </a:t>
            </a:r>
          </a:p>
          <a:p>
            <a:pPr lvl="1">
              <a:buFont typeface="+mj-lt"/>
              <a:buAutoNum type="arabicPeriod" startAt="6"/>
            </a:pPr>
            <a:r>
              <a:rPr lang="en-US" dirty="0" smtClean="0"/>
              <a:t>Enlist patients as partners and collaborators in their own health improvement </a:t>
            </a:r>
          </a:p>
          <a:p>
            <a:pPr lvl="1">
              <a:buFont typeface="+mj-lt"/>
              <a:buAutoNum type="arabicPeriod" startAt="6"/>
            </a:pPr>
            <a:r>
              <a:rPr lang="en-US" dirty="0" smtClean="0"/>
              <a:t>Evaluate the care of patients and populations of patients longitudinally </a:t>
            </a:r>
          </a:p>
          <a:p>
            <a:pPr lvl="1">
              <a:buFont typeface="+mj-lt"/>
              <a:buAutoNum type="arabicPeriod" startAt="6"/>
            </a:pPr>
            <a:r>
              <a:rPr lang="en-US" dirty="0" smtClean="0"/>
              <a:t>Audit provider performance based on endorsed quality measurement sets </a:t>
            </a:r>
          </a:p>
          <a:p>
            <a:pPr lvl="1">
              <a:buFont typeface="+mj-lt"/>
              <a:buAutoNum type="arabicPeriod" startAt="6"/>
            </a:pPr>
            <a:r>
              <a:rPr lang="en-US" dirty="0" smtClean="0"/>
              <a:t>Integrate electronic tools in an intuitive fashion giving patients the benefit of expert knowledge about specific conditions </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Seminal Events – May, 1999</a:t>
            </a:r>
            <a:endParaRPr lang="en-US" dirty="0"/>
          </a:p>
        </p:txBody>
      </p:sp>
      <p:sp>
        <p:nvSpPr>
          <p:cNvPr id="3" name="Content Placeholder 2"/>
          <p:cNvSpPr>
            <a:spLocks noGrp="1"/>
          </p:cNvSpPr>
          <p:nvPr>
            <p:ph idx="1"/>
          </p:nvPr>
        </p:nvSpPr>
        <p:spPr/>
        <p:txBody>
          <a:bodyPr>
            <a:normAutofit lnSpcReduction="10000"/>
          </a:bodyPr>
          <a:lstStyle/>
          <a:p>
            <a:pPr algn="ctr">
              <a:buNone/>
            </a:pPr>
            <a:r>
              <a:rPr lang="en-US" sz="2000" b="1" dirty="0" smtClean="0"/>
              <a:t>Cortez - Fahrenheit 451 - Maginot Line</a:t>
            </a:r>
          </a:p>
          <a:p>
            <a:r>
              <a:rPr lang="en-US" dirty="0" smtClean="0">
                <a:solidFill>
                  <a:schemeClr val="tx1"/>
                </a:solidFill>
              </a:rPr>
              <a:t>The third seminal event was the preparation of a philosophical base for our future;  written in May, 1999 and published in booklet form in October, 1999, this blueprint was entitled, “More Than a Transcription Service: Revolutionizing the Practice of Medicine: And Meeting the Challenge of Managed Care With Electronic Medical Records (EMR) which Evolves into Electronic Patient Management. “  </a:t>
            </a:r>
          </a:p>
          <a:p>
            <a:r>
              <a:rPr lang="en-US" dirty="0" smtClean="0"/>
              <a:t>This booklet was distributed to our practice and our community. It became our declaration that we were going to succeed at this process at any cost and at any effort. </a:t>
            </a:r>
            <a:endParaRPr lang="en-US" b="1" dirty="0" smtClean="0"/>
          </a:p>
          <a:p>
            <a:r>
              <a:rPr lang="en-US" b="1" dirty="0" smtClean="0"/>
              <a:t>We called that our "Cortez Project".  Like Cortez, we scuttled our ships; there was no going back.  We had to succeed.</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Seminal Events – May, 1999</a:t>
            </a:r>
            <a:endParaRPr lang="en-US" dirty="0"/>
          </a:p>
        </p:txBody>
      </p:sp>
      <p:sp>
        <p:nvSpPr>
          <p:cNvPr id="5" name="Content Placeholder 4"/>
          <p:cNvSpPr>
            <a:spLocks noGrp="1"/>
          </p:cNvSpPr>
          <p:nvPr>
            <p:ph idx="1"/>
          </p:nvPr>
        </p:nvSpPr>
        <p:spPr/>
        <p:txBody>
          <a:bodyPr>
            <a:noAutofit/>
          </a:bodyPr>
          <a:lstStyle/>
          <a:p>
            <a:r>
              <a:rPr lang="en-US" dirty="0"/>
              <a:t>The fourth seminal event was that we determined to adopt a celebratory attitude toward our progress in EMR.  </a:t>
            </a:r>
            <a:endParaRPr lang="en-US" dirty="0" smtClean="0"/>
          </a:p>
          <a:p>
            <a:r>
              <a:rPr lang="en-US" dirty="0" smtClean="0"/>
              <a:t>In </a:t>
            </a:r>
            <a:r>
              <a:rPr lang="en-US" dirty="0"/>
              <a:t>May, 1999, my cofounding partner was lamenting that we were not crawling yet with our use of the EMR.  I agreed and asked him, </a:t>
            </a:r>
            <a:r>
              <a:rPr lang="en-US" dirty="0" smtClean="0"/>
              <a:t>“</a:t>
            </a:r>
            <a:r>
              <a:rPr lang="en-US" dirty="0"/>
              <a:t>When your son first turned over in bed, did you lament that he could not walk, or did you celebrate this first milestone of muscular coordination of turning over in bed?”  </a:t>
            </a:r>
            <a:r>
              <a:rPr lang="en-US" dirty="0" smtClean="0"/>
              <a:t>He </a:t>
            </a:r>
            <a:r>
              <a:rPr lang="en-US" dirty="0"/>
              <a:t>smiled and I said, “We may not be crawling yet, but we have begun.  If in a year, we are doing only what we are currently doing, I will join your lamentation, but today I am celebrating that we have begun.”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814775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Seminal Events – May, 1999</a:t>
            </a:r>
            <a:endParaRPr lang="en-US" dirty="0"/>
          </a:p>
        </p:txBody>
      </p:sp>
      <p:sp>
        <p:nvSpPr>
          <p:cNvPr id="5" name="Content Placeholder 4"/>
          <p:cNvSpPr>
            <a:spLocks noGrp="1"/>
          </p:cNvSpPr>
          <p:nvPr>
            <p:ph idx="1"/>
          </p:nvPr>
        </p:nvSpPr>
        <p:spPr/>
        <p:txBody>
          <a:bodyPr>
            <a:noAutofit/>
          </a:bodyPr>
          <a:lstStyle/>
          <a:p>
            <a:endParaRPr lang="en-US" dirty="0" smtClean="0"/>
          </a:p>
          <a:p>
            <a:r>
              <a:rPr lang="en-US" sz="2000" dirty="0" smtClean="0"/>
              <a:t>SETMA’s </a:t>
            </a:r>
            <a:r>
              <a:rPr lang="en-US" sz="2000" dirty="0"/>
              <a:t>celebratory spirit has allowed us to focus on the future through many lamentable circumstances and has allowed us to press forward through many disappointments.  Focusing on our successes kept us moving forward and the cumulative effect was always success</a:t>
            </a:r>
            <a:r>
              <a:rPr lang="en-US" sz="2000" dirty="0" smtClean="0"/>
              <a:t>.</a:t>
            </a:r>
            <a:endParaRPr lang="en-US" sz="20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6488150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413</TotalTime>
  <Words>4272</Words>
  <Application>Microsoft Office PowerPoint</Application>
  <PresentationFormat>On-screen Show (4:3)</PresentationFormat>
  <Paragraphs>280</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Ion Boardroom</vt:lpstr>
      <vt:lpstr>               SETMA’s Automated Team Function  Dr. James L. Holly CEO, Southeast Texas Medical Associates, LLP  Adjunct Professor Family &amp; Community Medicine University of Texas Health Science Center San Antonio School of Medicine    Clinical Associate Professor Department of Internal Medicine School of Medicine Texas A&amp;M Health Science Center   </vt:lpstr>
      <vt:lpstr>Conflicts of Interest</vt:lpstr>
      <vt:lpstr>Goals and Objectives</vt:lpstr>
      <vt:lpstr>Four Seminal Events – May, 1999</vt:lpstr>
      <vt:lpstr>Four Seminal Events – May, 1999</vt:lpstr>
      <vt:lpstr>Four Seminal Events – May, 1999</vt:lpstr>
      <vt:lpstr>Four Seminal Events – May, 1999</vt:lpstr>
      <vt:lpstr>Four Seminal Events – May, 1999</vt:lpstr>
      <vt:lpstr>Four Seminal Events – May, 1999</vt:lpstr>
      <vt:lpstr>Transformation of Primary Care</vt:lpstr>
      <vt:lpstr>Application of Evidenced Based Medicine</vt:lpstr>
      <vt:lpstr>How many tasks will a provider do?</vt:lpstr>
      <vt:lpstr>How many tasks can you get a provider to do?</vt:lpstr>
      <vt:lpstr>Complexity Demands Systemic Solutions</vt:lpstr>
      <vt:lpstr>Complexity Demands Systemic Solutions</vt:lpstr>
      <vt:lpstr>How can we change the future of Primary Care?</vt:lpstr>
      <vt:lpstr>The Idea of Automation Grows</vt:lpstr>
      <vt:lpstr>Genesis of an Idea</vt:lpstr>
      <vt:lpstr>Genesis of an Idea</vt:lpstr>
      <vt:lpstr>Genesis of an Idea</vt:lpstr>
      <vt:lpstr>Genesis of an Idea</vt:lpstr>
      <vt:lpstr>There is no cheating!</vt:lpstr>
      <vt:lpstr>Abraham Lincoln</vt:lpstr>
      <vt:lpstr>The Maginot Line</vt:lpstr>
      <vt:lpstr>The Maginot Line</vt:lpstr>
      <vt:lpstr>Value Equals Quality Divided By Cost</vt:lpstr>
      <vt:lpstr>Value Equals Quality Divided By Cost</vt:lpstr>
      <vt:lpstr>How can we change the future?</vt:lpstr>
      <vt:lpstr>How can we change the future?</vt:lpstr>
      <vt:lpstr>The Idea of Automation Grows</vt:lpstr>
      <vt:lpstr>The Idea of Automation Grows</vt:lpstr>
      <vt:lpstr>The Idea of Automation Grows</vt:lpstr>
      <vt:lpstr>The Explanation and the Execution – The Vision</vt:lpstr>
      <vt:lpstr>The Explanation and the Execution –  The Team</vt:lpstr>
      <vt:lpstr>The Explanation and the Execution – The Plan</vt:lpstr>
      <vt:lpstr>The Explanation and the Execution – The Automation</vt:lpstr>
      <vt:lpstr>The Explanation and the Execution – The Automation</vt:lpstr>
      <vt:lpstr>The Explanation and the Execution – The Automation</vt:lpstr>
      <vt:lpstr>The Team’s Activation - True Patient-Centered Care</vt:lpstr>
      <vt:lpstr>Pre-visit/Preventive Screening</vt:lpstr>
      <vt:lpstr>Pre-visit/Preventive Screening</vt:lpstr>
      <vt:lpstr>Pre-visit/Preventive Screening</vt:lpstr>
      <vt:lpstr>Pre-visit/Preventive Screening</vt:lpstr>
      <vt:lpstr>Pre-visit/Preventive Screening</vt:lpstr>
      <vt:lpstr>Pre-visit/Preventive Screening</vt:lpstr>
      <vt:lpstr>Patient Engagement and Activation</vt:lpstr>
      <vt:lpstr>Patient Engagement and Activation – Patient Document</vt:lpstr>
      <vt:lpstr>Patient Engagement and Activation – Patient Document</vt:lpstr>
      <vt:lpstr>Patient Engagement and Activation – Nurse Document</vt:lpstr>
      <vt:lpstr>Patient Engagement and Activation – Provider Document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A. Owens</dc:creator>
  <cp:lastModifiedBy>Dale</cp:lastModifiedBy>
  <cp:revision>114</cp:revision>
  <dcterms:created xsi:type="dcterms:W3CDTF">2014-02-17T15:26:27Z</dcterms:created>
  <dcterms:modified xsi:type="dcterms:W3CDTF">2015-07-15T00:23:07Z</dcterms:modified>
</cp:coreProperties>
</file>