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9"/>
  </p:notesMasterIdLst>
  <p:sldIdLst>
    <p:sldId id="256" r:id="rId2"/>
    <p:sldId id="257" r:id="rId3"/>
    <p:sldId id="258" r:id="rId4"/>
    <p:sldId id="260" r:id="rId5"/>
    <p:sldId id="270" r:id="rId6"/>
    <p:sldId id="271" r:id="rId7"/>
    <p:sldId id="261" r:id="rId8"/>
    <p:sldId id="268" r:id="rId9"/>
    <p:sldId id="269" r:id="rId10"/>
    <p:sldId id="272" r:id="rId11"/>
    <p:sldId id="326" r:id="rId12"/>
    <p:sldId id="273" r:id="rId13"/>
    <p:sldId id="274" r:id="rId14"/>
    <p:sldId id="282" r:id="rId15"/>
    <p:sldId id="327" r:id="rId16"/>
    <p:sldId id="275" r:id="rId17"/>
    <p:sldId id="284" r:id="rId18"/>
    <p:sldId id="276" r:id="rId19"/>
    <p:sldId id="334" r:id="rId20"/>
    <p:sldId id="277" r:id="rId21"/>
    <p:sldId id="278" r:id="rId22"/>
    <p:sldId id="279" r:id="rId23"/>
    <p:sldId id="312" r:id="rId24"/>
    <p:sldId id="259" r:id="rId25"/>
    <p:sldId id="285" r:id="rId26"/>
    <p:sldId id="313" r:id="rId27"/>
    <p:sldId id="328" r:id="rId28"/>
    <p:sldId id="320" r:id="rId29"/>
    <p:sldId id="316" r:id="rId30"/>
    <p:sldId id="318" r:id="rId31"/>
    <p:sldId id="322" r:id="rId32"/>
    <p:sldId id="321" r:id="rId33"/>
    <p:sldId id="296" r:id="rId34"/>
    <p:sldId id="290" r:id="rId35"/>
    <p:sldId id="292" r:id="rId36"/>
    <p:sldId id="325" r:id="rId37"/>
    <p:sldId id="324" r:id="rId38"/>
    <p:sldId id="323" r:id="rId39"/>
    <p:sldId id="293" r:id="rId40"/>
    <p:sldId id="319" r:id="rId41"/>
    <p:sldId id="329" r:id="rId42"/>
    <p:sldId id="331" r:id="rId43"/>
    <p:sldId id="330" r:id="rId44"/>
    <p:sldId id="297" r:id="rId45"/>
    <p:sldId id="298" r:id="rId46"/>
    <p:sldId id="299" r:id="rId47"/>
    <p:sldId id="300" r:id="rId48"/>
    <p:sldId id="310" r:id="rId49"/>
    <p:sldId id="304" r:id="rId50"/>
    <p:sldId id="332" r:id="rId51"/>
    <p:sldId id="303" r:id="rId52"/>
    <p:sldId id="311" r:id="rId53"/>
    <p:sldId id="307" r:id="rId54"/>
    <p:sldId id="308" r:id="rId55"/>
    <p:sldId id="309" r:id="rId56"/>
    <p:sldId id="286" r:id="rId57"/>
    <p:sldId id="333" r:id="rId58"/>
  </p:sldIdLst>
  <p:sldSz cx="9144000" cy="6858000" type="screen4x3"/>
  <p:notesSz cx="6954838" cy="9240838"/>
  <p:defaultTextStyle>
    <a:defPPr>
      <a:defRPr lang="en-US"/>
    </a:defPPr>
    <a:lvl1pPr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1pPr>
    <a:lvl2pPr marL="411163" indent="4603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2pPr>
    <a:lvl3pPr marL="823913" indent="9048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3pPr>
    <a:lvl4pPr marL="1236663" indent="13493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4pPr>
    <a:lvl5pPr marL="1649413" indent="17938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66CC"/>
    <a:srgbClr val="336699"/>
    <a:srgbClr val="006699"/>
    <a:srgbClr val="3399FF"/>
    <a:srgbClr val="33CCFF"/>
    <a:srgbClr val="003366"/>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18" autoAdjust="0"/>
    <p:restoredTop sz="90929"/>
  </p:normalViewPr>
  <p:slideViewPr>
    <p:cSldViewPr>
      <p:cViewPr varScale="1">
        <p:scale>
          <a:sx n="78" d="100"/>
          <a:sy n="78" d="100"/>
        </p:scale>
        <p:origin x="1507"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0" tIns="46269" rIns="92540" bIns="46269" rtlCol="0"/>
          <a:lstStyle>
            <a:lvl1pPr algn="l">
              <a:defRPr sz="1200"/>
            </a:lvl1pPr>
          </a:lstStyle>
          <a:p>
            <a:endParaRPr lang="en-US" dirty="0"/>
          </a:p>
        </p:txBody>
      </p:sp>
      <p:sp>
        <p:nvSpPr>
          <p:cNvPr id="3" name="Date Placeholder 2"/>
          <p:cNvSpPr>
            <a:spLocks noGrp="1"/>
          </p:cNvSpPr>
          <p:nvPr>
            <p:ph type="dt" idx="1"/>
          </p:nvPr>
        </p:nvSpPr>
        <p:spPr>
          <a:xfrm>
            <a:off x="3939466" y="0"/>
            <a:ext cx="3013763" cy="462042"/>
          </a:xfrm>
          <a:prstGeom prst="rect">
            <a:avLst/>
          </a:prstGeom>
        </p:spPr>
        <p:txBody>
          <a:bodyPr vert="horz" lIns="92540" tIns="46269" rIns="92540" bIns="46269" rtlCol="0"/>
          <a:lstStyle>
            <a:lvl1pPr algn="r">
              <a:defRPr sz="1200"/>
            </a:lvl1pPr>
          </a:lstStyle>
          <a:p>
            <a:fld id="{E1C1E4EE-DCED-4A72-AA06-BBA1BD4A2481}" type="datetimeFigureOut">
              <a:rPr lang="en-US" smtClean="0"/>
              <a:pPr/>
              <a:t>8/23/2020</a:t>
            </a:fld>
            <a:endParaRPr lang="en-US" dirty="0"/>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0" tIns="46269" rIns="92540" bIns="46269" rtlCol="0" anchor="ctr"/>
          <a:lstStyle/>
          <a:p>
            <a:endParaRPr lang="en-US" dirty="0"/>
          </a:p>
        </p:txBody>
      </p:sp>
      <p:sp>
        <p:nvSpPr>
          <p:cNvPr id="5" name="Notes Placeholder 4"/>
          <p:cNvSpPr>
            <a:spLocks noGrp="1"/>
          </p:cNvSpPr>
          <p:nvPr>
            <p:ph type="body" sz="quarter" idx="3"/>
          </p:nvPr>
        </p:nvSpPr>
        <p:spPr>
          <a:xfrm>
            <a:off x="695484" y="4389399"/>
            <a:ext cx="5563870" cy="4158377"/>
          </a:xfrm>
          <a:prstGeom prst="rect">
            <a:avLst/>
          </a:prstGeom>
        </p:spPr>
        <p:txBody>
          <a:bodyPr vert="horz" lIns="92540" tIns="46269" rIns="92540" bIns="4626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3013763" cy="462042"/>
          </a:xfrm>
          <a:prstGeom prst="rect">
            <a:avLst/>
          </a:prstGeom>
        </p:spPr>
        <p:txBody>
          <a:bodyPr vert="horz" lIns="92540" tIns="46269" rIns="92540" bIns="4626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7193"/>
            <a:ext cx="3013763" cy="462042"/>
          </a:xfrm>
          <a:prstGeom prst="rect">
            <a:avLst/>
          </a:prstGeom>
        </p:spPr>
        <p:txBody>
          <a:bodyPr vert="horz" lIns="92540" tIns="46269" rIns="92540" bIns="46269" rtlCol="0" anchor="b"/>
          <a:lstStyle>
            <a:lvl1pPr algn="r">
              <a:defRPr sz="1200"/>
            </a:lvl1pPr>
          </a:lstStyle>
          <a:p>
            <a:fld id="{A89A3C2A-F7F8-4777-A9D2-81EE47EE2EA2}" type="slidenum">
              <a:rPr lang="en-US" smtClean="0"/>
              <a:pPr/>
              <a:t>‹#›</a:t>
            </a:fld>
            <a:endParaRPr lang="en-US" dirty="0"/>
          </a:p>
        </p:txBody>
      </p:sp>
    </p:spTree>
    <p:extLst>
      <p:ext uri="{BB962C8B-B14F-4D97-AF65-F5344CB8AC3E}">
        <p14:creationId xmlns:p14="http://schemas.microsoft.com/office/powerpoint/2010/main" val="1834103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9A3C2A-F7F8-4777-A9D2-81EE47EE2EA2}" type="slidenum">
              <a:rPr lang="en-US" smtClean="0"/>
              <a:pPr/>
              <a:t>52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3" descr="C:\Documents and Settings\Rami\Desktop\Ramis Work\PresPro\Templates_07_July_2004\Biotech\JPGS\PPP_SBIOT_TLE_DNA_Structure.jpg"/>
          <p:cNvPicPr>
            <a:picLocks noChangeAspect="1" noChangeArrowheads="1"/>
          </p:cNvPicPr>
          <p:nvPr/>
        </p:nvPicPr>
        <p:blipFill>
          <a:blip r:embed="rId2" cstate="print"/>
          <a:srcRect/>
          <a:stretch>
            <a:fillRect/>
          </a:stretch>
        </p:blipFill>
        <p:spPr bwMode="auto">
          <a:xfrm>
            <a:off x="0" y="0"/>
            <a:ext cx="9144000" cy="6880225"/>
          </a:xfrm>
          <a:prstGeom prst="rect">
            <a:avLst/>
          </a:prstGeom>
          <a:solidFill>
            <a:srgbClr val="336699"/>
          </a:solidFill>
          <a:ln w="9525">
            <a:solidFill>
              <a:srgbClr val="339966"/>
            </a:solidFill>
            <a:miter lim="800000"/>
            <a:headEnd/>
            <a:tailEnd/>
          </a:ln>
        </p:spPr>
      </p:pic>
      <p:sp>
        <p:nvSpPr>
          <p:cNvPr id="4098" name="Rectangle 2"/>
          <p:cNvSpPr>
            <a:spLocks noGrp="1" noChangeArrowheads="1"/>
          </p:cNvSpPr>
          <p:nvPr>
            <p:ph type="ctrTitle"/>
          </p:nvPr>
        </p:nvSpPr>
        <p:spPr>
          <a:xfrm>
            <a:off x="205933" y="1011272"/>
            <a:ext cx="6250927" cy="1880534"/>
          </a:xfrm>
        </p:spPr>
        <p:txBody>
          <a:bodyPr/>
          <a:lstStyle>
            <a:lvl1pPr algn="r">
              <a:defRPr sz="3600"/>
            </a:lvl1pPr>
          </a:lstStyle>
          <a:p>
            <a:r>
              <a:rPr lang="en-US"/>
              <a:t>Click to edit Master title style</a:t>
            </a:r>
          </a:p>
        </p:txBody>
      </p:sp>
      <p:sp>
        <p:nvSpPr>
          <p:cNvPr id="4099" name="Rectangle 3"/>
          <p:cNvSpPr>
            <a:spLocks noGrp="1" noChangeArrowheads="1"/>
          </p:cNvSpPr>
          <p:nvPr>
            <p:ph type="subTitle" idx="1"/>
          </p:nvPr>
        </p:nvSpPr>
        <p:spPr>
          <a:xfrm>
            <a:off x="258847" y="3029512"/>
            <a:ext cx="6193722" cy="1308198"/>
          </a:xfrm>
        </p:spPr>
        <p:txBody>
          <a:bodyPr/>
          <a:lstStyle>
            <a:lvl1pPr marL="0" indent="0" algn="r">
              <a:buFontTx/>
              <a:buNone/>
              <a:defRPr/>
            </a:lvl1pPr>
          </a:lstStyle>
          <a:p>
            <a:r>
              <a:rPr lang="en-US"/>
              <a:t>Click to edit Master subtitle style</a:t>
            </a:r>
          </a:p>
        </p:txBody>
      </p:sp>
      <p:sp>
        <p:nvSpPr>
          <p:cNvPr id="5" name="Rectangle 4"/>
          <p:cNvSpPr>
            <a:spLocks noGrp="1" noChangeArrowheads="1"/>
          </p:cNvSpPr>
          <p:nvPr>
            <p:ph type="dt" sz="half" idx="10"/>
          </p:nvPr>
        </p:nvSpPr>
        <p:spPr>
          <a:xfrm>
            <a:off x="0" y="6707188"/>
            <a:ext cx="1905000" cy="165100"/>
          </a:xfrm>
        </p:spPr>
        <p:txBody>
          <a:bodyPr/>
          <a:lstStyle>
            <a:lvl1pPr>
              <a:defRPr sz="1100" smtClean="0"/>
            </a:lvl1pPr>
          </a:lstStyle>
          <a:p>
            <a:pPr>
              <a:defRPr/>
            </a:pPr>
            <a:endParaRPr lang="en-US" dirty="0"/>
          </a:p>
        </p:txBody>
      </p:sp>
      <p:sp>
        <p:nvSpPr>
          <p:cNvPr id="6" name="Rectangle 5"/>
          <p:cNvSpPr>
            <a:spLocks noGrp="1" noChangeArrowheads="1"/>
          </p:cNvSpPr>
          <p:nvPr>
            <p:ph type="ftr" sz="quarter" idx="11"/>
          </p:nvPr>
        </p:nvSpPr>
        <p:spPr>
          <a:xfrm>
            <a:off x="3124200" y="6692900"/>
            <a:ext cx="2895600" cy="165100"/>
          </a:xfrm>
        </p:spPr>
        <p:txBody>
          <a:bodyPr/>
          <a:lstStyle>
            <a:lvl1pPr>
              <a:defRPr sz="1100" smtClean="0">
                <a:solidFill>
                  <a:schemeClr val="tx1"/>
                </a:solidFill>
              </a:defRPr>
            </a:lvl1pPr>
          </a:lstStyle>
          <a:p>
            <a:pPr>
              <a:defRPr/>
            </a:pPr>
            <a:endParaRPr lang="en-US" dirty="0"/>
          </a:p>
        </p:txBody>
      </p:sp>
      <p:sp>
        <p:nvSpPr>
          <p:cNvPr id="7" name="Rectangle 6"/>
          <p:cNvSpPr>
            <a:spLocks noGrp="1" noChangeArrowheads="1"/>
          </p:cNvSpPr>
          <p:nvPr>
            <p:ph type="sldNum" sz="quarter" idx="12"/>
          </p:nvPr>
        </p:nvSpPr>
        <p:spPr>
          <a:xfrm>
            <a:off x="7239000" y="6692900"/>
            <a:ext cx="1905000" cy="165100"/>
          </a:xfrm>
        </p:spPr>
        <p:txBody>
          <a:bodyPr/>
          <a:lstStyle>
            <a:lvl1pPr>
              <a:defRPr sz="1100" smtClean="0">
                <a:solidFill>
                  <a:schemeClr val="tx1"/>
                </a:solidFill>
              </a:defRPr>
            </a:lvl1pPr>
          </a:lstStyle>
          <a:p>
            <a:pPr>
              <a:defRPr/>
            </a:pPr>
            <a:fld id="{987E78E1-828B-4E1D-85D8-E54B1CDB9A4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6175648-64B7-4A5B-AF85-E4F5D794652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544" y="137705"/>
            <a:ext cx="1956364" cy="640328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2451" y="137705"/>
            <a:ext cx="5731804" cy="64032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2A9268C-B2F1-458A-A55D-682898FC6D1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6B326AA-8B23-4A62-96F9-3383B6FF92C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6" y="4406563"/>
            <a:ext cx="7772543" cy="136270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2196" y="2906151"/>
            <a:ext cx="7772543" cy="1500412"/>
          </a:xfr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851EDAE-73F3-4E31-8108-9B792D24672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35598" y="1583608"/>
            <a:ext cx="3706795" cy="495738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79682" y="1583608"/>
            <a:ext cx="3706795" cy="495738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17B4D72-F284-4915-A386-F3B94534944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29" y="273976"/>
            <a:ext cx="8228742" cy="114323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29" y="1534838"/>
            <a:ext cx="4040007"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4" name="Content Placeholder 3"/>
          <p:cNvSpPr>
            <a:spLocks noGrp="1"/>
          </p:cNvSpPr>
          <p:nvPr>
            <p:ph sz="half" idx="2"/>
          </p:nvPr>
        </p:nvSpPr>
        <p:spPr>
          <a:xfrm>
            <a:off x="457629" y="2174593"/>
            <a:ext cx="4040007"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935" y="1534838"/>
            <a:ext cx="4041436"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4935" y="2174593"/>
            <a:ext cx="4041436"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B9C5AE4-73B4-414A-AF98-021BB4DA1E2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C20BE0D-77DA-4886-BA31-C0E2179DD27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47086D2-17FB-48E1-AFB0-36E628F4047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30" y="272542"/>
            <a:ext cx="3007481" cy="1161887"/>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227" y="272541"/>
            <a:ext cx="5111144" cy="5853901"/>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30" y="1434428"/>
            <a:ext cx="3007481" cy="46920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6D5B000-2E40-4578-8EE6-91A846FF70E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801030"/>
            <a:ext cx="5487258" cy="566599"/>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1904" y="612502"/>
            <a:ext cx="5487258" cy="4115373"/>
          </a:xfr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pPr lvl="0"/>
            <a:r>
              <a:rPr lang="en-US" noProof="0" dirty="0"/>
              <a:t>Click icon to add picture</a:t>
            </a:r>
          </a:p>
        </p:txBody>
      </p:sp>
      <p:sp>
        <p:nvSpPr>
          <p:cNvPr id="4" name="Text Placeholder 3"/>
          <p:cNvSpPr>
            <a:spLocks noGrp="1"/>
          </p:cNvSpPr>
          <p:nvPr>
            <p:ph type="body" sz="half" idx="2"/>
          </p:nvPr>
        </p:nvSpPr>
        <p:spPr>
          <a:xfrm>
            <a:off x="1791904" y="5367629"/>
            <a:ext cx="5487258" cy="8047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B389A2E-7676-4853-BF08-DFC316CC7B7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8" descr="C:\Documents and Settings\Rami\Desktop\Ramis Work\PresPro\Templates_07_July_2004\Biotech\JPGS\PPP_SBIOT_TXT_DNA_Structure.jpg"/>
          <p:cNvPicPr>
            <a:picLocks noChangeAspect="1" noChangeArrowheads="1"/>
          </p:cNvPicPr>
          <p:nvPr/>
        </p:nvPicPr>
        <p:blipFill>
          <a:blip r:embed="rId13" cstate="print"/>
          <a:srcRect/>
          <a:stretch>
            <a:fillRect/>
          </a:stretch>
        </p:blipFill>
        <p:spPr bwMode="auto">
          <a:xfrm>
            <a:off x="0" y="0"/>
            <a:ext cx="9144000" cy="6880225"/>
          </a:xfrm>
          <a:prstGeom prst="rect">
            <a:avLst/>
          </a:prstGeom>
          <a:noFill/>
          <a:ln w="9525">
            <a:noFill/>
            <a:miter lim="800000"/>
            <a:headEnd/>
            <a:tailEnd/>
          </a:ln>
        </p:spPr>
      </p:pic>
      <p:sp>
        <p:nvSpPr>
          <p:cNvPr id="1027" name="Rectangle 2"/>
          <p:cNvSpPr>
            <a:spLocks noGrp="1" noChangeArrowheads="1"/>
          </p:cNvSpPr>
          <p:nvPr>
            <p:ph type="title"/>
          </p:nvPr>
        </p:nvSpPr>
        <p:spPr bwMode="auto">
          <a:xfrm>
            <a:off x="962025" y="138113"/>
            <a:ext cx="7826375" cy="1376362"/>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1235075" y="1584325"/>
            <a:ext cx="7551738" cy="4956175"/>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1365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defTabSz="915001">
              <a:defRPr sz="900" smtClean="0">
                <a:effectLst/>
              </a:defRPr>
            </a:lvl1pPr>
          </a:lstStyle>
          <a:p>
            <a:pPr>
              <a:defRPr/>
            </a:pPr>
            <a:endParaRPr lang="en-US" dirty="0"/>
          </a:p>
        </p:txBody>
      </p:sp>
      <p:sp>
        <p:nvSpPr>
          <p:cNvPr id="1029" name="Rectangle 5"/>
          <p:cNvSpPr>
            <a:spLocks noGrp="1" noChangeArrowheads="1"/>
          </p:cNvSpPr>
          <p:nvPr>
            <p:ph type="ftr" sz="quarter" idx="3"/>
          </p:nvPr>
        </p:nvSpPr>
        <p:spPr bwMode="auto">
          <a:xfrm>
            <a:off x="3157538" y="6624638"/>
            <a:ext cx="2894012"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defTabSz="915001">
              <a:defRPr sz="900" smtClean="0">
                <a:solidFill>
                  <a:srgbClr val="FFFFFF"/>
                </a:solidFill>
                <a:effectLst/>
              </a:defRPr>
            </a:lvl1pPr>
          </a:lstStyle>
          <a:p>
            <a:pPr>
              <a:defRPr/>
            </a:pPr>
            <a:endParaRPr lang="en-US" dirty="0"/>
          </a:p>
        </p:txBody>
      </p:sp>
      <p:sp>
        <p:nvSpPr>
          <p:cNvPr id="1030" name="Rectangle 6"/>
          <p:cNvSpPr>
            <a:spLocks noGrp="1" noChangeArrowheads="1"/>
          </p:cNvSpPr>
          <p:nvPr>
            <p:ph type="sldNum" sz="quarter" idx="4"/>
          </p:nvPr>
        </p:nvSpPr>
        <p:spPr bwMode="auto">
          <a:xfrm>
            <a:off x="70707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defTabSz="915001">
              <a:defRPr sz="900" smtClean="0">
                <a:solidFill>
                  <a:srgbClr val="FFFFFF"/>
                </a:solidFill>
                <a:effectLst/>
              </a:defRPr>
            </a:lvl1pPr>
          </a:lstStyle>
          <a:p>
            <a:pPr>
              <a:defRPr/>
            </a:pPr>
            <a:fld id="{7E912FEA-206E-46C7-B51A-FC149F112E3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l" rtl="0" eaLnBrk="1" fontAlgn="base" hangingPunct="1">
        <a:spcBef>
          <a:spcPct val="0"/>
        </a:spcBef>
        <a:spcAft>
          <a:spcPct val="0"/>
        </a:spcAft>
        <a:defRPr sz="3400">
          <a:solidFill>
            <a:srgbClr val="FFFFFF"/>
          </a:solidFill>
          <a:latin typeface="+mj-lt"/>
          <a:ea typeface="+mj-ea"/>
          <a:cs typeface="+mj-cs"/>
        </a:defRPr>
      </a:lvl1pPr>
      <a:lvl2pPr algn="l" rtl="0" eaLnBrk="1" fontAlgn="base" hangingPunct="1">
        <a:spcBef>
          <a:spcPct val="0"/>
        </a:spcBef>
        <a:spcAft>
          <a:spcPct val="0"/>
        </a:spcAft>
        <a:defRPr sz="3400">
          <a:solidFill>
            <a:srgbClr val="FFFFFF"/>
          </a:solidFill>
          <a:latin typeface="Arial" charset="0"/>
        </a:defRPr>
      </a:lvl2pPr>
      <a:lvl3pPr algn="l" rtl="0" eaLnBrk="1" fontAlgn="base" hangingPunct="1">
        <a:spcBef>
          <a:spcPct val="0"/>
        </a:spcBef>
        <a:spcAft>
          <a:spcPct val="0"/>
        </a:spcAft>
        <a:defRPr sz="3400">
          <a:solidFill>
            <a:srgbClr val="FFFFFF"/>
          </a:solidFill>
          <a:latin typeface="Arial" charset="0"/>
        </a:defRPr>
      </a:lvl3pPr>
      <a:lvl4pPr algn="l" rtl="0" eaLnBrk="1" fontAlgn="base" hangingPunct="1">
        <a:spcBef>
          <a:spcPct val="0"/>
        </a:spcBef>
        <a:spcAft>
          <a:spcPct val="0"/>
        </a:spcAft>
        <a:defRPr sz="3400">
          <a:solidFill>
            <a:srgbClr val="FFFFFF"/>
          </a:solidFill>
          <a:latin typeface="Arial" charset="0"/>
        </a:defRPr>
      </a:lvl4pPr>
      <a:lvl5pPr algn="l" rtl="0" eaLnBrk="1" fontAlgn="base" hangingPunct="1">
        <a:spcBef>
          <a:spcPct val="0"/>
        </a:spcBef>
        <a:spcAft>
          <a:spcPct val="0"/>
        </a:spcAft>
        <a:defRPr sz="3400">
          <a:solidFill>
            <a:srgbClr val="FFFFFF"/>
          </a:solidFill>
          <a:latin typeface="Arial" charset="0"/>
        </a:defRPr>
      </a:lvl5pPr>
      <a:lvl6pPr marL="412394" algn="l" defTabSz="915001" rtl="0" eaLnBrk="1" fontAlgn="base" hangingPunct="1">
        <a:spcBef>
          <a:spcPct val="0"/>
        </a:spcBef>
        <a:spcAft>
          <a:spcPct val="0"/>
        </a:spcAft>
        <a:defRPr sz="3400">
          <a:solidFill>
            <a:srgbClr val="FFFFFF"/>
          </a:solidFill>
          <a:latin typeface="Arial" charset="0"/>
        </a:defRPr>
      </a:lvl6pPr>
      <a:lvl7pPr marL="824789" algn="l" defTabSz="915001" rtl="0" eaLnBrk="1" fontAlgn="base" hangingPunct="1">
        <a:spcBef>
          <a:spcPct val="0"/>
        </a:spcBef>
        <a:spcAft>
          <a:spcPct val="0"/>
        </a:spcAft>
        <a:defRPr sz="3400">
          <a:solidFill>
            <a:srgbClr val="FFFFFF"/>
          </a:solidFill>
          <a:latin typeface="Arial" charset="0"/>
        </a:defRPr>
      </a:lvl7pPr>
      <a:lvl8pPr marL="1237183" algn="l" defTabSz="915001" rtl="0" eaLnBrk="1" fontAlgn="base" hangingPunct="1">
        <a:spcBef>
          <a:spcPct val="0"/>
        </a:spcBef>
        <a:spcAft>
          <a:spcPct val="0"/>
        </a:spcAft>
        <a:defRPr sz="3400">
          <a:solidFill>
            <a:srgbClr val="FFFFFF"/>
          </a:solidFill>
          <a:latin typeface="Arial" charset="0"/>
        </a:defRPr>
      </a:lvl8pPr>
      <a:lvl9pPr marL="1649578" algn="l" defTabSz="915001" rtl="0" eaLnBrk="1" fontAlgn="base" hangingPunct="1">
        <a:spcBef>
          <a:spcPct val="0"/>
        </a:spcBef>
        <a:spcAft>
          <a:spcPct val="0"/>
        </a:spcAft>
        <a:defRPr sz="3400">
          <a:solidFill>
            <a:srgbClr val="FFFFFF"/>
          </a:solidFill>
          <a:latin typeface="Arial" charset="0"/>
        </a:defRPr>
      </a:lvl9pPr>
    </p:titleStyle>
    <p:bodyStyle>
      <a:lvl1pPr marL="341313" indent="-341313" algn="l" rtl="0" eaLnBrk="1" fontAlgn="base" hangingPunct="1">
        <a:spcBef>
          <a:spcPct val="20000"/>
        </a:spcBef>
        <a:spcAft>
          <a:spcPct val="0"/>
        </a:spcAft>
        <a:buChar char="•"/>
        <a:defRPr sz="25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200">
          <a:solidFill>
            <a:srgbClr val="FFFFFF"/>
          </a:solidFill>
          <a:latin typeface="+mn-lt"/>
        </a:defRPr>
      </a:lvl2pPr>
      <a:lvl3pPr marL="1141413" indent="-227013" algn="l" rtl="0" eaLnBrk="1" fontAlgn="base" hangingPunct="1">
        <a:spcBef>
          <a:spcPct val="20000"/>
        </a:spcBef>
        <a:spcAft>
          <a:spcPct val="0"/>
        </a:spcAft>
        <a:buChar char="•"/>
        <a:defRPr sz="2200">
          <a:solidFill>
            <a:srgbClr val="FFFFFF"/>
          </a:solidFill>
          <a:latin typeface="+mn-lt"/>
        </a:defRPr>
      </a:lvl3pPr>
      <a:lvl4pPr marL="1598613" indent="-227013" algn="l" rtl="0" eaLnBrk="1" fontAlgn="base" hangingPunct="1">
        <a:spcBef>
          <a:spcPct val="20000"/>
        </a:spcBef>
        <a:spcAft>
          <a:spcPct val="0"/>
        </a:spcAft>
        <a:buChar char="–"/>
        <a:defRPr sz="1900">
          <a:solidFill>
            <a:srgbClr val="FFFFFF"/>
          </a:solidFill>
          <a:latin typeface="+mn-lt"/>
        </a:defRPr>
      </a:lvl4pPr>
      <a:lvl5pPr marL="2057400" indent="-228600" algn="l" rtl="0" eaLnBrk="1" fontAlgn="base" hangingPunct="1">
        <a:spcBef>
          <a:spcPct val="20000"/>
        </a:spcBef>
        <a:spcAft>
          <a:spcPct val="0"/>
        </a:spcAft>
        <a:buChar char="»"/>
        <a:defRPr>
          <a:solidFill>
            <a:srgbClr val="FFFFFF"/>
          </a:solidFill>
          <a:latin typeface="+mn-lt"/>
        </a:defRPr>
      </a:lvl5pPr>
      <a:lvl6pPr marL="2470071" indent="-229108" algn="l" defTabSz="915001" rtl="0" eaLnBrk="1" fontAlgn="base" hangingPunct="1">
        <a:spcBef>
          <a:spcPct val="20000"/>
        </a:spcBef>
        <a:spcAft>
          <a:spcPct val="0"/>
        </a:spcAft>
        <a:buChar char="»"/>
        <a:defRPr>
          <a:solidFill>
            <a:srgbClr val="FFFFFF"/>
          </a:solidFill>
          <a:latin typeface="+mn-lt"/>
        </a:defRPr>
      </a:lvl6pPr>
      <a:lvl7pPr marL="2882465" indent="-229108" algn="l" defTabSz="915001" rtl="0" eaLnBrk="1" fontAlgn="base" hangingPunct="1">
        <a:spcBef>
          <a:spcPct val="20000"/>
        </a:spcBef>
        <a:spcAft>
          <a:spcPct val="0"/>
        </a:spcAft>
        <a:buChar char="»"/>
        <a:defRPr>
          <a:solidFill>
            <a:srgbClr val="FFFFFF"/>
          </a:solidFill>
          <a:latin typeface="+mn-lt"/>
        </a:defRPr>
      </a:lvl7pPr>
      <a:lvl8pPr marL="3294860" indent="-229108" algn="l" defTabSz="915001" rtl="0" eaLnBrk="1" fontAlgn="base" hangingPunct="1">
        <a:spcBef>
          <a:spcPct val="20000"/>
        </a:spcBef>
        <a:spcAft>
          <a:spcPct val="0"/>
        </a:spcAft>
        <a:buChar char="»"/>
        <a:defRPr>
          <a:solidFill>
            <a:srgbClr val="FFFFFF"/>
          </a:solidFill>
          <a:latin typeface="+mn-lt"/>
        </a:defRPr>
      </a:lvl8pPr>
      <a:lvl9pPr marL="3707254" indent="-229108" algn="l" defTabSz="915001" rtl="0" eaLnBrk="1" fontAlgn="base" hangingPunct="1">
        <a:spcBef>
          <a:spcPct val="20000"/>
        </a:spcBef>
        <a:spcAft>
          <a:spcPct val="0"/>
        </a:spcAft>
        <a:buChar char="»"/>
        <a:defRPr>
          <a:solidFill>
            <a:srgbClr val="FFFFFF"/>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etma.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setma.com/your-life-your-health/texas-state-reportable-infectious-disease" TargetMode="External"/><Relationship Id="rId2" Type="http://schemas.openxmlformats.org/officeDocument/2006/relationships/hyperlink" Target="http://www.setma.com/your-life-your-health/hiv-why-should-i-be-tested"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file:///C:\Users\jowens.admin\Desktop\HIV%20Presentation\Healthy%20Living%2010262011%20Dr%20Holly%20HIV%20Screening.mp4" TargetMode="Externa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file:///C:\Users\jowens.admin\Desktop\HIV%20Presentation\Healthy-Living-10192011-HIV-Screening.flv.mp4" TargetMode="External"/><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319866"/>
            <a:ext cx="7391400" cy="1880534"/>
          </a:xfrm>
        </p:spPr>
        <p:txBody>
          <a:bodyPr/>
          <a:lstStyle/>
          <a:p>
            <a:pPr algn="ctr"/>
            <a:r>
              <a:rPr lang="en-US" sz="3200" dirty="0"/>
              <a:t>Texas HIV Coalition Meeting </a:t>
            </a:r>
            <a:br>
              <a:rPr lang="en-US" sz="3200" dirty="0"/>
            </a:br>
            <a:r>
              <a:rPr lang="en-US" sz="3200" dirty="0"/>
              <a:t>Anatomy of a Public Health Journey</a:t>
            </a:r>
            <a:br>
              <a:rPr lang="en-US" sz="3200" dirty="0"/>
            </a:br>
            <a:endParaRPr lang="en-US" sz="3200" dirty="0"/>
          </a:p>
        </p:txBody>
      </p:sp>
      <p:sp>
        <p:nvSpPr>
          <p:cNvPr id="3" name="Subtitle 2"/>
          <p:cNvSpPr>
            <a:spLocks noGrp="1"/>
          </p:cNvSpPr>
          <p:nvPr>
            <p:ph type="subTitle" idx="1"/>
          </p:nvPr>
        </p:nvSpPr>
        <p:spPr>
          <a:xfrm>
            <a:off x="304800" y="3352800"/>
            <a:ext cx="6193722" cy="780488"/>
          </a:xfrm>
        </p:spPr>
        <p:txBody>
          <a:bodyPr/>
          <a:lstStyle/>
          <a:p>
            <a:pPr algn="ctr"/>
            <a:r>
              <a:rPr lang="en-US" sz="2000" dirty="0"/>
              <a:t>May 3, 2013</a:t>
            </a:r>
          </a:p>
          <a:p>
            <a:pPr algn="ctr"/>
            <a:r>
              <a:rPr lang="en-US" sz="2000" dirty="0"/>
              <a:t>Austin, Texas</a:t>
            </a:r>
          </a:p>
          <a:p>
            <a:pPr algn="ctr"/>
            <a:endParaRPr lang="en-US" sz="2000" dirty="0"/>
          </a:p>
          <a:p>
            <a:pPr algn="ctr"/>
            <a:r>
              <a:rPr lang="en-US" sz="2000" dirty="0"/>
              <a:t>James L. Holly, MD</a:t>
            </a:r>
          </a:p>
          <a:p>
            <a:pPr algn="ctr"/>
            <a:r>
              <a:rPr lang="en-US" sz="2000" dirty="0"/>
              <a:t>CEO SETMA, LLP</a:t>
            </a:r>
          </a:p>
          <a:p>
            <a:pPr algn="ctr"/>
            <a:r>
              <a:rPr lang="en-US" sz="2000" dirty="0">
                <a:hlinkClick r:id="rId2"/>
              </a:rPr>
              <a:t>www.jameslhollymd.com</a:t>
            </a:r>
            <a:r>
              <a:rPr lang="en-US" sz="200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Screening Tool in EMR</a:t>
            </a:r>
          </a:p>
        </p:txBody>
      </p:sp>
      <p:pic>
        <p:nvPicPr>
          <p:cNvPr id="1026" name="Picture 1" descr="image001"/>
          <p:cNvPicPr>
            <a:picLocks noChangeAspect="1" noChangeArrowheads="1"/>
          </p:cNvPicPr>
          <p:nvPr/>
        </p:nvPicPr>
        <p:blipFill>
          <a:blip r:embed="rId2" cstate="print"/>
          <a:srcRect/>
          <a:stretch>
            <a:fillRect/>
          </a:stretch>
        </p:blipFill>
        <p:spPr bwMode="auto">
          <a:xfrm>
            <a:off x="1219200" y="1295400"/>
            <a:ext cx="7467600" cy="5195466"/>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Screening Tool in EMR</a:t>
            </a:r>
          </a:p>
        </p:txBody>
      </p:sp>
      <p:sp>
        <p:nvSpPr>
          <p:cNvPr id="3" name="Content Placeholder 2"/>
          <p:cNvSpPr>
            <a:spLocks noGrp="1"/>
          </p:cNvSpPr>
          <p:nvPr>
            <p:ph idx="1"/>
          </p:nvPr>
        </p:nvSpPr>
        <p:spPr/>
        <p:txBody>
          <a:bodyPr/>
          <a:lstStyle/>
          <a:p>
            <a:r>
              <a:rPr lang="en-US" dirty="0"/>
              <a:t>When the button outlined in green above is deployed, it launches SETMA’s Pre Visit Screening and Prevention template.</a:t>
            </a:r>
          </a:p>
          <a:p>
            <a:endParaRPr lang="en-US" sz="1200" dirty="0"/>
          </a:p>
          <a:p>
            <a:r>
              <a:rPr lang="en-US" dirty="0"/>
              <a:t>This is where every visit at SETMA begins.  The legend is:</a:t>
            </a:r>
          </a:p>
          <a:p>
            <a:endParaRPr lang="en-US" sz="1200" dirty="0"/>
          </a:p>
          <a:p>
            <a:pPr marL="914400" indent="-457200">
              <a:buFont typeface="+mj-lt"/>
              <a:buAutoNum type="arabicPeriod"/>
            </a:pPr>
            <a:r>
              <a:rPr lang="en-US" dirty="0"/>
              <a:t>Any item in red applies to the patient and has not been done.</a:t>
            </a:r>
          </a:p>
          <a:p>
            <a:pPr marL="914400" indent="-457200">
              <a:buFont typeface="+mj-lt"/>
              <a:buAutoNum type="arabicPeriod"/>
            </a:pPr>
            <a:r>
              <a:rPr lang="en-US" dirty="0"/>
              <a:t>Any item in black applies to the patient and has been done.</a:t>
            </a:r>
          </a:p>
          <a:p>
            <a:pPr marL="914400" indent="-457200">
              <a:buFont typeface="+mj-lt"/>
              <a:buAutoNum type="arabicPeriod"/>
            </a:pPr>
            <a:r>
              <a:rPr lang="en-US" dirty="0"/>
              <a:t>Any item in grey does not apply to the patient. </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Screening Tool in EMR</a:t>
            </a:r>
          </a:p>
        </p:txBody>
      </p:sp>
      <p:pic>
        <p:nvPicPr>
          <p:cNvPr id="2050" name="Picture 2" descr="image002"/>
          <p:cNvPicPr>
            <a:picLocks noChangeAspect="1" noChangeArrowheads="1"/>
          </p:cNvPicPr>
          <p:nvPr/>
        </p:nvPicPr>
        <p:blipFill>
          <a:blip r:embed="rId2" cstate="print"/>
          <a:srcRect/>
          <a:stretch>
            <a:fillRect/>
          </a:stretch>
        </p:blipFill>
        <p:spPr bwMode="auto">
          <a:xfrm>
            <a:off x="1143000" y="1371600"/>
            <a:ext cx="7791069" cy="5181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Screening Tool in EMR</a:t>
            </a:r>
          </a:p>
        </p:txBody>
      </p:sp>
      <p:sp>
        <p:nvSpPr>
          <p:cNvPr id="3" name="Content Placeholder 2"/>
          <p:cNvSpPr>
            <a:spLocks noGrp="1"/>
          </p:cNvSpPr>
          <p:nvPr>
            <p:ph idx="1"/>
          </p:nvPr>
        </p:nvSpPr>
        <p:spPr/>
        <p:txBody>
          <a:bodyPr/>
          <a:lstStyle/>
          <a:p>
            <a:endParaRPr lang="en-US" dirty="0"/>
          </a:p>
        </p:txBody>
      </p:sp>
      <p:pic>
        <p:nvPicPr>
          <p:cNvPr id="3074" name="Picture 3" descr="image003"/>
          <p:cNvPicPr>
            <a:picLocks noChangeAspect="1" noChangeArrowheads="1"/>
          </p:cNvPicPr>
          <p:nvPr/>
        </p:nvPicPr>
        <p:blipFill>
          <a:blip r:embed="rId2" cstate="print"/>
          <a:srcRect/>
          <a:stretch>
            <a:fillRect/>
          </a:stretch>
        </p:blipFill>
        <p:spPr bwMode="auto">
          <a:xfrm>
            <a:off x="1066800" y="1447800"/>
            <a:ext cx="7848600" cy="50482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HIV Screening Tool in EMR</a:t>
            </a:r>
          </a:p>
        </p:txBody>
      </p:sp>
      <p:sp>
        <p:nvSpPr>
          <p:cNvPr id="3" name="Content Placeholder 2"/>
          <p:cNvSpPr>
            <a:spLocks noGrp="1"/>
          </p:cNvSpPr>
          <p:nvPr>
            <p:ph sz="quarter" idx="1"/>
          </p:nvPr>
        </p:nvSpPr>
        <p:spPr>
          <a:xfrm>
            <a:off x="301625" y="1527174"/>
            <a:ext cx="8504238" cy="4797425"/>
          </a:xfrm>
        </p:spPr>
        <p:txBody>
          <a:bodyPr/>
          <a:lstStyle/>
          <a:p>
            <a:pPr>
              <a:buFont typeface="Wingdings 2" pitchFamily="18" charset="2"/>
              <a:buNone/>
              <a:defRPr/>
            </a:pPr>
            <a:r>
              <a:rPr lang="en-US" dirty="0"/>
              <a:t>		On the template above, when the button outlined in 	green is clicked, the following happens:</a:t>
            </a:r>
          </a:p>
          <a:p>
            <a:pPr>
              <a:buFont typeface="Wingdings 2" pitchFamily="18" charset="2"/>
              <a:buNone/>
              <a:defRPr/>
            </a:pPr>
            <a:endParaRPr lang="en-US" sz="1200" dirty="0"/>
          </a:p>
          <a:p>
            <a:pPr marL="1485900" lvl="2" indent="-457200">
              <a:buFont typeface="+mj-lt"/>
              <a:buAutoNum type="arabicPeriod"/>
              <a:defRPr/>
            </a:pPr>
            <a:r>
              <a:rPr lang="en-US" sz="2400" dirty="0"/>
              <a:t>The HIV test is ordered. </a:t>
            </a:r>
          </a:p>
          <a:p>
            <a:pPr marL="1485900" lvl="2" indent="-457200">
              <a:buFont typeface="+mj-lt"/>
              <a:buAutoNum type="arabicPeriod"/>
              <a:defRPr/>
            </a:pPr>
            <a:r>
              <a:rPr lang="en-US" sz="2400" dirty="0"/>
              <a:t>The order is sent to the chart, billing and the lab.</a:t>
            </a:r>
          </a:p>
          <a:p>
            <a:pPr marL="1485900" lvl="2" indent="-457200">
              <a:buFont typeface="+mj-lt"/>
              <a:buAutoNum type="arabicPeriod"/>
              <a:defRPr/>
            </a:pPr>
            <a:r>
              <a:rPr lang="en-US" sz="2400" dirty="0"/>
              <a:t>Determines whether the patient's insurance will pay for test, or if bill goes to state grant (this was prepared when it was still thought that SETMA would participate in the CDC program).</a:t>
            </a:r>
          </a:p>
          <a:p>
            <a:pPr marL="1485900" lvl="2" indent="-457200">
              <a:buFont typeface="+mj-lt"/>
              <a:buAutoNum type="arabicPeriod"/>
              <a:defRPr/>
            </a:pPr>
            <a:r>
              <a:rPr lang="en-US" sz="2400" dirty="0"/>
              <a:t>Release is automatically populated with patient information.</a:t>
            </a:r>
          </a:p>
          <a:p>
            <a:pPr marL="1485900" lvl="2" indent="-457200">
              <a:buFont typeface="+mj-lt"/>
              <a:buAutoNum type="arabicPeriod"/>
              <a:defRPr/>
            </a:pPr>
            <a:r>
              <a:rPr lang="en-US" sz="2400" dirty="0"/>
              <a:t>The consent form is printed.</a:t>
            </a:r>
          </a:p>
          <a:p>
            <a:pPr>
              <a:defRPr/>
            </a:pPr>
            <a:endParaRPr lang="en-US" dirty="0"/>
          </a:p>
        </p:txBody>
      </p:sp>
      <p:sp>
        <p:nvSpPr>
          <p:cNvPr id="4" name="Slide Number Placeholder 3"/>
          <p:cNvSpPr>
            <a:spLocks noGrp="1"/>
          </p:cNvSpPr>
          <p:nvPr>
            <p:ph type="sldNum" sz="quarter" idx="12"/>
          </p:nvPr>
        </p:nvSpPr>
        <p:spPr/>
        <p:txBody>
          <a:bodyPr/>
          <a:lstStyle/>
          <a:p>
            <a:pPr>
              <a:defRPr/>
            </a:pPr>
            <a:fld id="{891268A8-1675-4DED-B491-C59FC7264DB7}" type="slidenum">
              <a:rPr lang="en-US"/>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Screening Tool in EMR</a:t>
            </a:r>
          </a:p>
        </p:txBody>
      </p:sp>
      <p:sp>
        <p:nvSpPr>
          <p:cNvPr id="3" name="Content Placeholder 2"/>
          <p:cNvSpPr>
            <a:spLocks noGrp="1"/>
          </p:cNvSpPr>
          <p:nvPr>
            <p:ph idx="1"/>
          </p:nvPr>
        </p:nvSpPr>
        <p:spPr/>
        <p:txBody>
          <a:bodyPr/>
          <a:lstStyle/>
          <a:p>
            <a:endParaRPr lang="en-US" dirty="0"/>
          </a:p>
          <a:p>
            <a:r>
              <a:rPr lang="en-US" dirty="0"/>
              <a:t>Outlined in green below is a function whereby the provider can denote that the patient refuses HIV testing, or that the patient has been tested in the past.</a:t>
            </a:r>
          </a:p>
          <a:p>
            <a:r>
              <a:rPr lang="en-US" dirty="0"/>
              <a:t>When the patient has previously been tested, the patient’s report of the result is recorded and an effort is made to obtain the documentation of the laboratory result.</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Screening Tool in EMR</a:t>
            </a:r>
          </a:p>
        </p:txBody>
      </p:sp>
      <p:sp>
        <p:nvSpPr>
          <p:cNvPr id="3" name="Content Placeholder 2"/>
          <p:cNvSpPr>
            <a:spLocks noGrp="1"/>
          </p:cNvSpPr>
          <p:nvPr>
            <p:ph idx="1"/>
          </p:nvPr>
        </p:nvSpPr>
        <p:spPr/>
        <p:txBody>
          <a:bodyPr/>
          <a:lstStyle/>
          <a:p>
            <a:endParaRPr lang="en-US" dirty="0"/>
          </a:p>
        </p:txBody>
      </p:sp>
      <p:pic>
        <p:nvPicPr>
          <p:cNvPr id="4098" name="Picture 4" descr="image004"/>
          <p:cNvPicPr>
            <a:picLocks noChangeAspect="1" noChangeArrowheads="1"/>
          </p:cNvPicPr>
          <p:nvPr/>
        </p:nvPicPr>
        <p:blipFill>
          <a:blip r:embed="rId2" cstate="print"/>
          <a:srcRect/>
          <a:stretch>
            <a:fillRect/>
          </a:stretch>
        </p:blipFill>
        <p:spPr bwMode="auto">
          <a:xfrm>
            <a:off x="990600" y="1371600"/>
            <a:ext cx="8018770" cy="4876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Screening Tool in EMR</a:t>
            </a:r>
          </a:p>
        </p:txBody>
      </p:sp>
      <p:sp>
        <p:nvSpPr>
          <p:cNvPr id="3" name="Content Placeholder 2"/>
          <p:cNvSpPr>
            <a:spLocks noGrp="1"/>
          </p:cNvSpPr>
          <p:nvPr>
            <p:ph idx="1"/>
          </p:nvPr>
        </p:nvSpPr>
        <p:spPr/>
        <p:txBody>
          <a:bodyPr/>
          <a:lstStyle/>
          <a:p>
            <a:r>
              <a:rPr lang="en-US" dirty="0"/>
              <a:t>SETMA uses the same EMR and database in the hospital and clinic, and  one of our major hospitals participates in the screening program, therefore, we capture HIV testing done outside of SETMA.</a:t>
            </a:r>
          </a:p>
          <a:p>
            <a:r>
              <a:rPr lang="en-US" dirty="0"/>
              <a:t>This eliminates redundant testing and increases provider compliance with the screening protocol.</a:t>
            </a:r>
          </a:p>
          <a:p>
            <a:r>
              <a:rPr lang="en-US" dirty="0"/>
              <a:t>The following slides show the method by which hospital-HIV testing is captured so that it interacts actively with SETMA’s entire data base, i.e., HIV test done at Baptist Hospital will be captured in SETMA’s audit of performance.</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Screening Tool in EMR</a:t>
            </a:r>
          </a:p>
        </p:txBody>
      </p:sp>
      <p:sp>
        <p:nvSpPr>
          <p:cNvPr id="3" name="Content Placeholder 2"/>
          <p:cNvSpPr>
            <a:spLocks noGrp="1"/>
          </p:cNvSpPr>
          <p:nvPr>
            <p:ph idx="1"/>
          </p:nvPr>
        </p:nvSpPr>
        <p:spPr/>
        <p:txBody>
          <a:bodyPr/>
          <a:lstStyle/>
          <a:p>
            <a:endParaRPr lang="en-US" dirty="0"/>
          </a:p>
        </p:txBody>
      </p:sp>
      <p:pic>
        <p:nvPicPr>
          <p:cNvPr id="5122" name="Picture 1" descr="image001"/>
          <p:cNvPicPr>
            <a:picLocks noChangeAspect="1" noChangeArrowheads="1"/>
          </p:cNvPicPr>
          <p:nvPr/>
        </p:nvPicPr>
        <p:blipFill>
          <a:blip r:embed="rId2" cstate="print"/>
          <a:srcRect/>
          <a:stretch>
            <a:fillRect/>
          </a:stretch>
        </p:blipFill>
        <p:spPr bwMode="auto">
          <a:xfrm>
            <a:off x="1295400" y="1676400"/>
            <a:ext cx="7458075" cy="4724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Screening Tool in EMR</a:t>
            </a:r>
          </a:p>
        </p:txBody>
      </p:sp>
      <p:sp>
        <p:nvSpPr>
          <p:cNvPr id="3" name="Content Placeholder 2"/>
          <p:cNvSpPr>
            <a:spLocks noGrp="1"/>
          </p:cNvSpPr>
          <p:nvPr>
            <p:ph idx="1"/>
          </p:nvPr>
        </p:nvSpPr>
        <p:spPr/>
        <p:txBody>
          <a:bodyPr/>
          <a:lstStyle/>
          <a:p>
            <a:r>
              <a:rPr lang="en-US" dirty="0"/>
              <a:t>In September, 2010, SETMA changed the name of the “discharge summary” to “Hospital Care Summary and Post Hospital Plan of Care and Treatment Plan.”  In the past 3 years, SETMA has discharged over 14,000 patients from the hospital.  98.7% of the time the Summary and Plan has been received by the patient prior to leaving the hospital.</a:t>
            </a:r>
          </a:p>
          <a:p>
            <a:r>
              <a:rPr lang="en-US" dirty="0"/>
              <a:t>In the template above and those to follow, we demonstrate how test results are captured in SETMA’s EMR from the hospital for continuity of care including HIV Screening.</a:t>
            </a:r>
          </a:p>
          <a:p>
            <a:endParaRPr lang="en-US" dirty="0"/>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Healthcare Provider Workflow</a:t>
            </a:r>
          </a:p>
        </p:txBody>
      </p:sp>
      <p:sp>
        <p:nvSpPr>
          <p:cNvPr id="3" name="Content Placeholder 2"/>
          <p:cNvSpPr>
            <a:spLocks noGrp="1"/>
          </p:cNvSpPr>
          <p:nvPr>
            <p:ph idx="1"/>
          </p:nvPr>
        </p:nvSpPr>
        <p:spPr/>
        <p:txBody>
          <a:bodyPr/>
          <a:lstStyle/>
          <a:p>
            <a:pPr>
              <a:buNone/>
            </a:pPr>
            <a:r>
              <a:rPr lang="en-US" dirty="0"/>
              <a:t>How many tasks can you get a healthcare provider</a:t>
            </a:r>
          </a:p>
          <a:p>
            <a:pPr>
              <a:buNone/>
            </a:pPr>
            <a:r>
              <a:rPr lang="en-US" dirty="0"/>
              <a:t>to complete at each patient encounter?</a:t>
            </a:r>
          </a:p>
          <a:p>
            <a:pPr>
              <a:buNone/>
            </a:pPr>
            <a:endParaRPr lang="en-US" dirty="0"/>
          </a:p>
          <a:p>
            <a:pPr>
              <a:buNone/>
            </a:pPr>
            <a:r>
              <a:rPr lang="en-US" dirty="0"/>
              <a:t>The answer depends upon:</a:t>
            </a:r>
          </a:p>
          <a:p>
            <a:pPr>
              <a:buNone/>
            </a:pPr>
            <a:endParaRPr lang="en-US" dirty="0"/>
          </a:p>
          <a:p>
            <a:pPr marL="685800" indent="-228600">
              <a:buFont typeface="+mj-lt"/>
              <a:buAutoNum type="arabicPeriod"/>
            </a:pPr>
            <a:r>
              <a:rPr lang="en-US" dirty="0"/>
              <a:t>	How important is the task or its result?</a:t>
            </a:r>
          </a:p>
          <a:p>
            <a:pPr marL="685800" indent="-228600">
              <a:buFont typeface="+mj-lt"/>
              <a:buAutoNum type="arabicPeriod"/>
            </a:pPr>
            <a:r>
              <a:rPr lang="en-US" dirty="0"/>
              <a:t>	How much time does it take to complete?</a:t>
            </a:r>
          </a:p>
          <a:p>
            <a:pPr marL="685800" indent="-228600">
              <a:buFont typeface="+mj-lt"/>
              <a:buAutoNum type="arabicPeriod"/>
            </a:pPr>
            <a:r>
              <a:rPr lang="en-US" dirty="0"/>
              <a:t>	How much energy does it take?</a:t>
            </a:r>
          </a:p>
          <a:p>
            <a:pPr>
              <a:buNone/>
            </a:pPr>
            <a:endParaRPr lang="en-US" dirty="0"/>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Screening Tool in EMR</a:t>
            </a:r>
          </a:p>
        </p:txBody>
      </p:sp>
      <p:sp>
        <p:nvSpPr>
          <p:cNvPr id="3" name="Content Placeholder 2"/>
          <p:cNvSpPr>
            <a:spLocks noGrp="1"/>
          </p:cNvSpPr>
          <p:nvPr>
            <p:ph idx="1"/>
          </p:nvPr>
        </p:nvSpPr>
        <p:spPr/>
        <p:txBody>
          <a:bodyPr/>
          <a:lstStyle/>
          <a:p>
            <a:endParaRPr lang="en-US" dirty="0"/>
          </a:p>
        </p:txBody>
      </p:sp>
      <p:pic>
        <p:nvPicPr>
          <p:cNvPr id="6146" name="Picture 2" descr="image002"/>
          <p:cNvPicPr>
            <a:picLocks noChangeAspect="1" noChangeArrowheads="1"/>
          </p:cNvPicPr>
          <p:nvPr/>
        </p:nvPicPr>
        <p:blipFill>
          <a:blip r:embed="rId2" cstate="print"/>
          <a:srcRect/>
          <a:stretch>
            <a:fillRect/>
          </a:stretch>
        </p:blipFill>
        <p:spPr bwMode="auto">
          <a:xfrm>
            <a:off x="1295400" y="1676400"/>
            <a:ext cx="7372350" cy="48482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Screening Tool in EMR</a:t>
            </a:r>
          </a:p>
        </p:txBody>
      </p:sp>
      <p:sp>
        <p:nvSpPr>
          <p:cNvPr id="3" name="Content Placeholder 2"/>
          <p:cNvSpPr>
            <a:spLocks noGrp="1"/>
          </p:cNvSpPr>
          <p:nvPr>
            <p:ph idx="1"/>
          </p:nvPr>
        </p:nvSpPr>
        <p:spPr/>
        <p:txBody>
          <a:bodyPr/>
          <a:lstStyle/>
          <a:p>
            <a:endParaRPr lang="en-US" dirty="0"/>
          </a:p>
        </p:txBody>
      </p:sp>
      <p:pic>
        <p:nvPicPr>
          <p:cNvPr id="7170" name="Picture 4" descr="image003"/>
          <p:cNvPicPr>
            <a:picLocks noChangeAspect="1" noChangeArrowheads="1"/>
          </p:cNvPicPr>
          <p:nvPr/>
        </p:nvPicPr>
        <p:blipFill>
          <a:blip r:embed="rId2" cstate="print"/>
          <a:srcRect/>
          <a:stretch>
            <a:fillRect/>
          </a:stretch>
        </p:blipFill>
        <p:spPr bwMode="auto">
          <a:xfrm>
            <a:off x="1905000" y="1752600"/>
            <a:ext cx="5715000" cy="373224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Screening Tool in EMR</a:t>
            </a:r>
          </a:p>
        </p:txBody>
      </p:sp>
      <p:sp>
        <p:nvSpPr>
          <p:cNvPr id="3" name="Content Placeholder 2"/>
          <p:cNvSpPr>
            <a:spLocks noGrp="1"/>
          </p:cNvSpPr>
          <p:nvPr>
            <p:ph idx="1"/>
          </p:nvPr>
        </p:nvSpPr>
        <p:spPr/>
        <p:txBody>
          <a:bodyPr/>
          <a:lstStyle/>
          <a:p>
            <a:endParaRPr lang="en-US" dirty="0"/>
          </a:p>
        </p:txBody>
      </p:sp>
      <p:pic>
        <p:nvPicPr>
          <p:cNvPr id="8194" name="Picture 6" descr="image005"/>
          <p:cNvPicPr>
            <a:picLocks noChangeAspect="1" noChangeArrowheads="1"/>
          </p:cNvPicPr>
          <p:nvPr/>
        </p:nvPicPr>
        <p:blipFill>
          <a:blip r:embed="rId2" cstate="print"/>
          <a:srcRect/>
          <a:stretch>
            <a:fillRect/>
          </a:stretch>
        </p:blipFill>
        <p:spPr bwMode="auto">
          <a:xfrm>
            <a:off x="1828800" y="1828800"/>
            <a:ext cx="6184106" cy="4038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Simultaneously, with the development and deployment of the HIV Clinical Decision Support tool, SETMA developed a tool for enhancing our compliance with Texas State Reportable Conditions.</a:t>
            </a:r>
          </a:p>
          <a:p>
            <a:r>
              <a:rPr lang="en-US" sz="2800" dirty="0"/>
              <a:t>Two of those reportable conditions are HIV and AIDS.</a:t>
            </a:r>
          </a:p>
          <a:p>
            <a:r>
              <a:rPr lang="en-US" sz="2800" dirty="0"/>
              <a:t>This tool is the link between HIV Screening and provider responsibility to report confirmed positive outcomes to the Texas Department of State Health Services.</a:t>
            </a:r>
          </a:p>
          <a:p>
            <a:r>
              <a:rPr lang="en-US" sz="2800" dirty="0"/>
              <a:t> </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23</a:t>
            </a:fld>
            <a:endParaRPr lang="en-US" dirty="0"/>
          </a:p>
        </p:txBody>
      </p:sp>
      <p:sp>
        <p:nvSpPr>
          <p:cNvPr id="5" name="Title 4"/>
          <p:cNvSpPr>
            <a:spLocks noGrp="1"/>
          </p:cNvSpPr>
          <p:nvPr>
            <p:ph type="title"/>
          </p:nvPr>
        </p:nvSpPr>
        <p:spPr/>
        <p:txBody>
          <a:bodyPr/>
          <a:lstStyle/>
          <a:p>
            <a:pPr lvl="0"/>
            <a:r>
              <a:rPr lang="en-US" sz="3200" dirty="0"/>
              <a:t>Texas State Reportable Conditions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075" y="1752600"/>
            <a:ext cx="7551738" cy="4787900"/>
          </a:xfrm>
        </p:spPr>
        <p:txBody>
          <a:bodyPr/>
          <a:lstStyle/>
          <a:p>
            <a:r>
              <a:rPr lang="en-US" sz="2400" dirty="0"/>
              <a:t>April 30, 2011, Dr. Edward J. Sherwood, Professor of  Medicine at the Texas A&amp;M School of Medicine delivered a CME lectured entitled, “The Ethics of Infectious Disease.”*   He distributed a publication of the Texas Department of State Health Services</a:t>
            </a:r>
          </a:p>
          <a:p>
            <a:pPr>
              <a:buNone/>
            </a:pPr>
            <a:r>
              <a:rPr lang="en-US" sz="2400" dirty="0"/>
              <a:t>	which detailed 78 reportable conditions.  The list included HIV and AIDS.</a:t>
            </a:r>
          </a:p>
          <a:p>
            <a:r>
              <a:rPr lang="en-US" sz="2400" dirty="0"/>
              <a:t>Rather than ask providers to memorize 78 conditions, SETMA designed a Clinical Decision Support tool to do this reporting electronically.</a:t>
            </a:r>
          </a:p>
          <a:p>
            <a:endParaRPr lang="en-US" dirty="0"/>
          </a:p>
          <a:p>
            <a:pPr>
              <a:buNone/>
            </a:pPr>
            <a:r>
              <a:rPr lang="en-US" dirty="0"/>
              <a:t>	*</a:t>
            </a:r>
            <a:r>
              <a:rPr lang="en-US" sz="2000" dirty="0"/>
              <a:t>This lecture was the best CME lecture I have ever heard. </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24</a:t>
            </a:fld>
            <a:endParaRPr lang="en-US" dirty="0"/>
          </a:p>
        </p:txBody>
      </p:sp>
      <p:sp>
        <p:nvSpPr>
          <p:cNvPr id="5" name="Title 4"/>
          <p:cNvSpPr>
            <a:spLocks noGrp="1"/>
          </p:cNvSpPr>
          <p:nvPr>
            <p:ph type="title"/>
          </p:nvPr>
        </p:nvSpPr>
        <p:spPr/>
        <p:txBody>
          <a:bodyPr/>
          <a:lstStyle/>
          <a:p>
            <a:r>
              <a:rPr lang="en-US" sz="3600" dirty="0"/>
              <a:t>Texas State Reportable Conditions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075" y="1447801"/>
            <a:ext cx="7551738" cy="5092700"/>
          </a:xfrm>
        </p:spPr>
        <p:txBody>
          <a:bodyPr/>
          <a:lstStyle/>
          <a:p>
            <a:pPr marL="0" indent="0">
              <a:buNone/>
            </a:pPr>
            <a:r>
              <a:rPr lang="en-US" sz="2000" dirty="0"/>
              <a:t>SETMA’s Information Technology department was charged with designing a functionality which would:</a:t>
            </a:r>
          </a:p>
          <a:p>
            <a:pPr marL="0" indent="0">
              <a:buNone/>
            </a:pPr>
            <a:endParaRPr lang="en-US" sz="2000" dirty="0"/>
          </a:p>
          <a:p>
            <a:pPr marL="457200" lvl="0" indent="-457200">
              <a:buFont typeface="+mj-lt"/>
              <a:buAutoNum type="arabicPeriod"/>
            </a:pPr>
            <a:r>
              <a:rPr lang="en-US" sz="2000" dirty="0"/>
              <a:t>Display the reportable conditions for provider review.</a:t>
            </a:r>
          </a:p>
          <a:p>
            <a:pPr marL="457200" lvl="0" indent="-457200">
              <a:buFont typeface="+mj-lt"/>
              <a:buAutoNum type="arabicPeriod"/>
            </a:pPr>
            <a:r>
              <a:rPr lang="en-US" sz="2000" dirty="0"/>
              <a:t>Detail the time frame for reporting each disease.</a:t>
            </a:r>
          </a:p>
          <a:p>
            <a:pPr marL="457200" lvl="0" indent="-457200">
              <a:buFont typeface="+mj-lt"/>
              <a:buAutoNum type="arabicPeriod"/>
            </a:pPr>
            <a:r>
              <a:rPr lang="en-US" sz="2000" dirty="0"/>
              <a:t>Automatically, denote on the reportable conditions template the diagnosis  which is identified by the provider when it is documented on the assessment template in the EMR.</a:t>
            </a:r>
          </a:p>
          <a:p>
            <a:pPr marL="457200" lvl="0" indent="-457200">
              <a:buAutoNum type="arabicPeriod" startAt="4"/>
            </a:pPr>
            <a:r>
              <a:rPr lang="en-US" sz="2000" dirty="0"/>
              <a:t>Simultaneously, with number three, send  an e-mail to SETMA’s Care Coordination Department which would report the condition to the State.</a:t>
            </a:r>
          </a:p>
          <a:p>
            <a:pPr marL="457200" lvl="0" indent="-457200">
              <a:buAutoNum type="arabicPeriod" startAt="4"/>
            </a:pPr>
            <a:r>
              <a:rPr lang="en-US" sz="2000" dirty="0"/>
              <a:t>The fact that the reporting requirement has been completed  will be reported to the provider and will be stored in the EMR in a searchable fashion.</a:t>
            </a:r>
          </a:p>
          <a:p>
            <a:endParaRPr lang="en-US" dirty="0"/>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25</a:t>
            </a:fld>
            <a:endParaRPr lang="en-US" dirty="0"/>
          </a:p>
        </p:txBody>
      </p:sp>
      <p:sp>
        <p:nvSpPr>
          <p:cNvPr id="6" name="Title 5"/>
          <p:cNvSpPr>
            <a:spLocks noGrp="1"/>
          </p:cNvSpPr>
          <p:nvPr>
            <p:ph type="title"/>
          </p:nvPr>
        </p:nvSpPr>
        <p:spPr/>
        <p:txBody>
          <a:bodyPr/>
          <a:lstStyle/>
          <a:p>
            <a:r>
              <a:rPr lang="en-US" sz="3600" dirty="0"/>
              <a:t>Texas State Reportable Conditions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39938" name="Picture 2"/>
          <p:cNvPicPr>
            <a:picLocks noChangeAspect="1" noChangeArrowheads="1"/>
          </p:cNvPicPr>
          <p:nvPr/>
        </p:nvPicPr>
        <p:blipFill>
          <a:blip r:embed="rId2" cstate="print"/>
          <a:srcRect/>
          <a:stretch>
            <a:fillRect/>
          </a:stretch>
        </p:blipFill>
        <p:spPr bwMode="auto">
          <a:xfrm>
            <a:off x="1752600" y="1295400"/>
            <a:ext cx="6621463" cy="51752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26</a:t>
            </a:fld>
            <a:endParaRPr lang="en-US" dirty="0"/>
          </a:p>
        </p:txBody>
      </p:sp>
      <p:sp>
        <p:nvSpPr>
          <p:cNvPr id="6" name="Title 5"/>
          <p:cNvSpPr>
            <a:spLocks noGrp="1"/>
          </p:cNvSpPr>
          <p:nvPr>
            <p:ph type="title"/>
          </p:nvPr>
        </p:nvSpPr>
        <p:spPr/>
        <p:txBody>
          <a:bodyPr/>
          <a:lstStyle/>
          <a:p>
            <a:r>
              <a:rPr lang="en-US" sz="3600" dirty="0"/>
              <a:t>Texas State Reportable Conditions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Texas State Reportable Conditions</a:t>
            </a:r>
            <a:endParaRPr lang="en-US" dirty="0"/>
          </a:p>
        </p:txBody>
      </p:sp>
      <p:sp>
        <p:nvSpPr>
          <p:cNvPr id="3" name="Content Placeholder 2"/>
          <p:cNvSpPr>
            <a:spLocks noGrp="1"/>
          </p:cNvSpPr>
          <p:nvPr>
            <p:ph idx="1"/>
          </p:nvPr>
        </p:nvSpPr>
        <p:spPr/>
        <p:txBody>
          <a:bodyPr/>
          <a:lstStyle/>
          <a:p>
            <a:r>
              <a:rPr lang="en-US" dirty="0"/>
              <a:t>As seen above, outlined in green, the provider completes the assessment of the patient.</a:t>
            </a:r>
          </a:p>
          <a:p>
            <a:r>
              <a:rPr lang="en-US" dirty="0"/>
              <a:t>When that assessment documents a reportable condition, including HIV or AIDS, the provider’s responsibility for complying with Texas Reportable Conditions is done. </a:t>
            </a:r>
          </a:p>
          <a:p>
            <a:r>
              <a:rPr lang="en-US" dirty="0"/>
              <a:t>The following template shows the diagnoses of “measles” documented on SETMA’s electronic version of the Texas State Department of Health Services Reporting Guidelines.  </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026" name="Picture 1" descr="image001"/>
          <p:cNvPicPr>
            <a:picLocks noChangeAspect="1" noChangeArrowheads="1"/>
          </p:cNvPicPr>
          <p:nvPr/>
        </p:nvPicPr>
        <p:blipFill>
          <a:blip r:embed="rId2" cstate="print"/>
          <a:srcRect/>
          <a:stretch>
            <a:fillRect/>
          </a:stretch>
        </p:blipFill>
        <p:spPr bwMode="auto">
          <a:xfrm>
            <a:off x="1295400" y="1600200"/>
            <a:ext cx="7467600" cy="5029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28</a:t>
            </a:fld>
            <a:endParaRPr lang="en-US" dirty="0"/>
          </a:p>
        </p:txBody>
      </p:sp>
      <p:sp>
        <p:nvSpPr>
          <p:cNvPr id="6" name="Title 5"/>
          <p:cNvSpPr>
            <a:spLocks noGrp="1"/>
          </p:cNvSpPr>
          <p:nvPr>
            <p:ph type="title"/>
          </p:nvPr>
        </p:nvSpPr>
        <p:spPr/>
        <p:txBody>
          <a:bodyPr/>
          <a:lstStyle/>
          <a:p>
            <a:r>
              <a:rPr lang="en-US" sz="3600" dirty="0"/>
              <a:t>Texas State Reportable Conditions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300" dirty="0"/>
              <a:t>The checking of “measles” was done  automatically when the ICD-9 code (soon to be ICD-10) was selected in the assessment of the patient. </a:t>
            </a:r>
          </a:p>
          <a:p>
            <a:r>
              <a:rPr lang="en-US" sz="2300" dirty="0"/>
              <a:t>SETMA’s electronic version of the Texas State Department of Health Services Reporting Guidelines is also an excellent educational tool as the provider can review the reportable-conditions template without a diagnosis.</a:t>
            </a:r>
          </a:p>
          <a:p>
            <a:r>
              <a:rPr lang="en-US" sz="2300" b="1" dirty="0"/>
              <a:t>Principle</a:t>
            </a:r>
            <a:r>
              <a:rPr lang="en-US" sz="2300" dirty="0"/>
              <a:t>:  What a healthcare provider must remember, i.e., 78 reportable conditions, can often be forgotten; however, when the provider does not have to remember those conditions, they often don’t forget them.</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29</a:t>
            </a:fld>
            <a:endParaRPr lang="en-US" dirty="0"/>
          </a:p>
        </p:txBody>
      </p:sp>
      <p:sp>
        <p:nvSpPr>
          <p:cNvPr id="5" name="Title 4"/>
          <p:cNvSpPr>
            <a:spLocks noGrp="1"/>
          </p:cNvSpPr>
          <p:nvPr>
            <p:ph type="title"/>
          </p:nvPr>
        </p:nvSpPr>
        <p:spPr/>
        <p:txBody>
          <a:bodyPr/>
          <a:lstStyle/>
          <a:p>
            <a:r>
              <a:rPr lang="en-US" sz="3600" dirty="0"/>
              <a:t>Texas State Reportable Conditions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Healthcare Provider Workflow</a:t>
            </a:r>
          </a:p>
        </p:txBody>
      </p:sp>
      <p:sp>
        <p:nvSpPr>
          <p:cNvPr id="3" name="Content Placeholder 2"/>
          <p:cNvSpPr>
            <a:spLocks noGrp="1"/>
          </p:cNvSpPr>
          <p:nvPr>
            <p:ph idx="1"/>
          </p:nvPr>
        </p:nvSpPr>
        <p:spPr/>
        <p:txBody>
          <a:bodyPr/>
          <a:lstStyle/>
          <a:p>
            <a:r>
              <a:rPr lang="en-US" dirty="0"/>
              <a:t>If the task is very important and of great benefit to the patient and to the provider, and</a:t>
            </a:r>
          </a:p>
          <a:p>
            <a:r>
              <a:rPr lang="en-US" dirty="0"/>
              <a:t>If  the task takes very little time, and</a:t>
            </a:r>
          </a:p>
          <a:p>
            <a:r>
              <a:rPr lang="en-US" dirty="0"/>
              <a:t>If the task takes very little energy, it is possible to get a provider to do a number of tasks consistently.  </a:t>
            </a:r>
          </a:p>
          <a:p>
            <a:endParaRPr lang="en-US" sz="1200" dirty="0"/>
          </a:p>
          <a:p>
            <a:pPr>
              <a:buNone/>
            </a:pPr>
            <a:r>
              <a:rPr lang="en-US" dirty="0"/>
              <a:t>	Illustration:  Framingham Risk Scores</a:t>
            </a:r>
          </a:p>
          <a:p>
            <a:endParaRPr lang="en-US" sz="1200" dirty="0"/>
          </a:p>
          <a:p>
            <a:pPr>
              <a:buNone/>
            </a:pPr>
            <a:r>
              <a:rPr lang="en-US" dirty="0"/>
              <a:t>		</a:t>
            </a:r>
            <a:r>
              <a:rPr lang="en-US" sz="2000" b="1" dirty="0"/>
              <a:t>The task is very important to the </a:t>
            </a:r>
          </a:p>
          <a:p>
            <a:pPr>
              <a:buNone/>
            </a:pPr>
            <a:r>
              <a:rPr lang="en-US" sz="2000" b="1" dirty="0"/>
              <a:t>		provider and patient but how much </a:t>
            </a:r>
          </a:p>
          <a:p>
            <a:pPr>
              <a:buNone/>
            </a:pPr>
            <a:r>
              <a:rPr lang="en-US" sz="2000" b="1" dirty="0"/>
              <a:t>		energy and how much time does it </a:t>
            </a:r>
          </a:p>
          <a:p>
            <a:pPr>
              <a:buNone/>
            </a:pPr>
            <a:r>
              <a:rPr lang="en-US" sz="2000" b="1" dirty="0"/>
              <a:t>		take?</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When  the button on SETMA’s AAA Home template, outlined in green below, is deployed, the Texas State Department of Health Services Reporting Guidelines template appears.  </a:t>
            </a:r>
          </a:p>
          <a:p>
            <a:r>
              <a:rPr lang="en-US" dirty="0"/>
              <a:t>The template can be used as a review for providers or nurses of what needs to be reported and/or to note that the diagnosed infectious condition, in this case “measles,” has been automatically checked as a result of the provider having selected this diagnoses on the assessment template.</a:t>
            </a:r>
          </a:p>
          <a:p>
            <a:endParaRPr lang="en-US" dirty="0"/>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30</a:t>
            </a:fld>
            <a:endParaRPr lang="en-US" dirty="0"/>
          </a:p>
        </p:txBody>
      </p:sp>
      <p:sp>
        <p:nvSpPr>
          <p:cNvPr id="5" name="Title 4"/>
          <p:cNvSpPr>
            <a:spLocks noGrp="1"/>
          </p:cNvSpPr>
          <p:nvPr>
            <p:ph type="title"/>
          </p:nvPr>
        </p:nvSpPr>
        <p:spPr/>
        <p:txBody>
          <a:bodyPr/>
          <a:lstStyle/>
          <a:p>
            <a:r>
              <a:rPr lang="en-US" sz="3600" dirty="0"/>
              <a:t>Texas State Reportable Conditions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3074" name="Picture 1" descr="image001"/>
          <p:cNvPicPr>
            <a:picLocks noChangeAspect="1" noChangeArrowheads="1"/>
          </p:cNvPicPr>
          <p:nvPr/>
        </p:nvPicPr>
        <p:blipFill>
          <a:blip r:embed="rId2" cstate="print"/>
          <a:srcRect/>
          <a:stretch>
            <a:fillRect/>
          </a:stretch>
        </p:blipFill>
        <p:spPr bwMode="auto">
          <a:xfrm>
            <a:off x="1295400" y="1524000"/>
            <a:ext cx="7343775" cy="50387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31</a:t>
            </a:fld>
            <a:endParaRPr lang="en-US" dirty="0"/>
          </a:p>
        </p:txBody>
      </p:sp>
      <p:sp>
        <p:nvSpPr>
          <p:cNvPr id="6" name="Title 5"/>
          <p:cNvSpPr>
            <a:spLocks noGrp="1"/>
          </p:cNvSpPr>
          <p:nvPr>
            <p:ph type="title"/>
          </p:nvPr>
        </p:nvSpPr>
        <p:spPr/>
        <p:txBody>
          <a:bodyPr/>
          <a:lstStyle/>
          <a:p>
            <a:r>
              <a:rPr lang="en-US" sz="3600" dirty="0"/>
              <a:t>Texas State Reportable Conditions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Texas State Reportable Conditions</a:t>
            </a:r>
            <a:endParaRPr lang="en-US" dirty="0"/>
          </a:p>
        </p:txBody>
      </p:sp>
      <p:sp>
        <p:nvSpPr>
          <p:cNvPr id="3" name="Content Placeholder 2"/>
          <p:cNvSpPr>
            <a:spLocks noGrp="1"/>
          </p:cNvSpPr>
          <p:nvPr>
            <p:ph idx="1"/>
          </p:nvPr>
        </p:nvSpPr>
        <p:spPr/>
        <p:txBody>
          <a:bodyPr/>
          <a:lstStyle/>
          <a:p>
            <a:endParaRPr lang="en-US" dirty="0"/>
          </a:p>
        </p:txBody>
      </p:sp>
      <p:pic>
        <p:nvPicPr>
          <p:cNvPr id="2050" name="Picture 1" descr="image001"/>
          <p:cNvPicPr>
            <a:picLocks noChangeAspect="1" noChangeArrowheads="1"/>
          </p:cNvPicPr>
          <p:nvPr/>
        </p:nvPicPr>
        <p:blipFill>
          <a:blip r:embed="rId2" cstate="print"/>
          <a:srcRect/>
          <a:stretch>
            <a:fillRect/>
          </a:stretch>
        </p:blipFill>
        <p:spPr bwMode="auto">
          <a:xfrm>
            <a:off x="1295400" y="1676400"/>
            <a:ext cx="7543800" cy="4800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25" y="380999"/>
            <a:ext cx="7826375" cy="1133475"/>
          </a:xfrm>
        </p:spPr>
        <p:txBody>
          <a:bodyPr/>
          <a:lstStyle/>
          <a:p>
            <a:r>
              <a:rPr lang="en-US" sz="3600" dirty="0"/>
              <a:t>Texas State Reportable Conditions</a:t>
            </a:r>
            <a:br>
              <a:rPr lang="en-US" sz="3600" dirty="0"/>
            </a:br>
            <a:endParaRPr lang="en-US" dirty="0"/>
          </a:p>
        </p:txBody>
      </p:sp>
      <p:sp>
        <p:nvSpPr>
          <p:cNvPr id="3" name="Content Placeholder 2"/>
          <p:cNvSpPr>
            <a:spLocks noGrp="1"/>
          </p:cNvSpPr>
          <p:nvPr>
            <p:ph idx="1"/>
          </p:nvPr>
        </p:nvSpPr>
        <p:spPr>
          <a:xfrm>
            <a:off x="1235075" y="1219201"/>
            <a:ext cx="7551738" cy="5321300"/>
          </a:xfrm>
        </p:spPr>
        <p:txBody>
          <a:bodyPr/>
          <a:lstStyle/>
          <a:p>
            <a:pPr>
              <a:buNone/>
            </a:pPr>
            <a:endParaRPr lang="en-US" sz="2000" dirty="0"/>
          </a:p>
          <a:p>
            <a:pPr>
              <a:buNone/>
            </a:pPr>
            <a:r>
              <a:rPr lang="en-US" sz="2000" dirty="0"/>
              <a:t>To review, when the reportable diagnosis is selected:</a:t>
            </a:r>
          </a:p>
          <a:p>
            <a:pPr>
              <a:buNone/>
            </a:pPr>
            <a:endParaRPr lang="en-US" sz="1200" dirty="0"/>
          </a:p>
          <a:p>
            <a:pPr lvl="0"/>
            <a:r>
              <a:rPr lang="en-US" sz="2000" dirty="0"/>
              <a:t>The system automatically checks the diagnosed  disease on the Texas Department of State Health Services Reporting Guidelines template where the list of 78 reportable conditions are displayed.  </a:t>
            </a:r>
          </a:p>
          <a:p>
            <a:pPr lvl="0"/>
            <a:r>
              <a:rPr lang="en-US" sz="2000" dirty="0"/>
              <a:t>A message is sent to  the Care Coordination Department.  </a:t>
            </a:r>
          </a:p>
          <a:p>
            <a:pPr lvl="0"/>
            <a:r>
              <a:rPr lang="en-US" sz="2000" dirty="0"/>
              <a:t>The message  appears in the workflow of the Care Coordination team. </a:t>
            </a:r>
          </a:p>
          <a:p>
            <a:pPr lvl="0"/>
            <a:r>
              <a:rPr lang="en-US" sz="2000" dirty="0"/>
              <a:t>Once the report to the state is made, a note is added to the patient’s chart noting that Health Department notification has been done and the provider is notified of that fact.</a:t>
            </a:r>
          </a:p>
          <a:p>
            <a:r>
              <a:rPr lang="en-US" sz="2000" dirty="0"/>
              <a:t>The beauty of this solution is that the provider simply diagnoses a suspected  reportable condition and the process is completed without further action by the provider.</a:t>
            </a:r>
          </a:p>
          <a:p>
            <a:endParaRPr lang="en-US" dirty="0"/>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25" y="380999"/>
            <a:ext cx="7826375" cy="1133475"/>
          </a:xfrm>
        </p:spPr>
        <p:txBody>
          <a:bodyPr/>
          <a:lstStyle/>
          <a:p>
            <a:r>
              <a:rPr lang="en-US" sz="3600" dirty="0"/>
              <a:t>Texas State Reportable Conditions</a:t>
            </a:r>
            <a:br>
              <a:rPr lang="en-US" sz="3600" dirty="0"/>
            </a:br>
            <a:endParaRPr lang="en-US" dirty="0"/>
          </a:p>
        </p:txBody>
      </p:sp>
      <p:sp>
        <p:nvSpPr>
          <p:cNvPr id="3" name="Content Placeholder 2"/>
          <p:cNvSpPr>
            <a:spLocks noGrp="1"/>
          </p:cNvSpPr>
          <p:nvPr>
            <p:ph idx="1"/>
          </p:nvPr>
        </p:nvSpPr>
        <p:spPr>
          <a:xfrm>
            <a:off x="1235075" y="1752599"/>
            <a:ext cx="3489325" cy="4876801"/>
          </a:xfrm>
        </p:spPr>
        <p:txBody>
          <a:bodyPr/>
          <a:lstStyle/>
          <a:p>
            <a:r>
              <a:rPr lang="en-US" dirty="0"/>
              <a:t>This is the Care Coordination telephone alert which is automatically sent to SETMA’s Care Coordination Department  when the reportable  diagnosis is made.</a:t>
            </a:r>
          </a:p>
          <a:p>
            <a:endParaRPr lang="en-US" dirty="0"/>
          </a:p>
        </p:txBody>
      </p:sp>
      <p:pic>
        <p:nvPicPr>
          <p:cNvPr id="40962" name="Picture 2"/>
          <p:cNvPicPr>
            <a:picLocks noChangeAspect="1" noChangeArrowheads="1"/>
          </p:cNvPicPr>
          <p:nvPr/>
        </p:nvPicPr>
        <p:blipFill>
          <a:blip r:embed="rId2" cstate="print"/>
          <a:srcRect/>
          <a:stretch>
            <a:fillRect/>
          </a:stretch>
        </p:blipFill>
        <p:spPr bwMode="auto">
          <a:xfrm>
            <a:off x="5181600" y="1981200"/>
            <a:ext cx="3733800" cy="419099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Texas State Reportable Conditions</a:t>
            </a:r>
            <a:br>
              <a:rPr lang="en-US" sz="3600" dirty="0"/>
            </a:br>
            <a:endParaRPr lang="en-US" dirty="0"/>
          </a:p>
        </p:txBody>
      </p:sp>
      <p:sp>
        <p:nvSpPr>
          <p:cNvPr id="3" name="Content Placeholder 2"/>
          <p:cNvSpPr>
            <a:spLocks noGrp="1"/>
          </p:cNvSpPr>
          <p:nvPr>
            <p:ph idx="1"/>
          </p:nvPr>
        </p:nvSpPr>
        <p:spPr/>
        <p:txBody>
          <a:bodyPr/>
          <a:lstStyle/>
          <a:p>
            <a:r>
              <a:rPr lang="en-US" dirty="0"/>
              <a:t>When the Care Coordination department reports the infection, this template allows for the documentation of that report and for sending notice of the report to the treating provider.</a:t>
            </a:r>
          </a:p>
          <a:p>
            <a:endParaRPr lang="en-US" dirty="0"/>
          </a:p>
          <a:p>
            <a:endParaRPr lang="en-US" dirty="0"/>
          </a:p>
          <a:p>
            <a:endParaRPr lang="en-US" dirty="0"/>
          </a:p>
        </p:txBody>
      </p:sp>
      <p:pic>
        <p:nvPicPr>
          <p:cNvPr id="43010" name="Picture 2"/>
          <p:cNvPicPr>
            <a:picLocks noChangeAspect="1" noChangeArrowheads="1"/>
          </p:cNvPicPr>
          <p:nvPr/>
        </p:nvPicPr>
        <p:blipFill>
          <a:blip r:embed="rId2" cstate="print"/>
          <a:srcRect/>
          <a:stretch>
            <a:fillRect/>
          </a:stretch>
        </p:blipFill>
        <p:spPr bwMode="auto">
          <a:xfrm>
            <a:off x="2590800" y="3429000"/>
            <a:ext cx="4775200" cy="2457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To print the Department of Health reporting form, SETMA’s Care Coordination Department  goes to SETMA’s electronic version of the Texas Department of State Health Services Reporting Guidelines  template and clicks on the link which is outlined in green.</a:t>
            </a:r>
          </a:p>
          <a:p>
            <a:endParaRPr lang="en-US" sz="1200" dirty="0"/>
          </a:p>
          <a:p>
            <a:r>
              <a:rPr lang="en-US" sz="2800" dirty="0"/>
              <a:t>This deploys a printable version of the Initial Provider Disease Reporting form.</a:t>
            </a:r>
            <a:endParaRPr lang="en-US" dirty="0"/>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36</a:t>
            </a:fld>
            <a:endParaRPr lang="en-US" dirty="0"/>
          </a:p>
        </p:txBody>
      </p:sp>
      <p:sp>
        <p:nvSpPr>
          <p:cNvPr id="5" name="Title 4"/>
          <p:cNvSpPr>
            <a:spLocks noGrp="1"/>
          </p:cNvSpPr>
          <p:nvPr>
            <p:ph type="title"/>
          </p:nvPr>
        </p:nvSpPr>
        <p:spPr/>
        <p:txBody>
          <a:bodyPr/>
          <a:lstStyle/>
          <a:p>
            <a:r>
              <a:rPr lang="en-US" sz="3600" dirty="0"/>
              <a:t>Texas State Reportable Conditions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5122" name="Picture 1" descr="image001"/>
          <p:cNvPicPr>
            <a:picLocks noChangeAspect="1" noChangeArrowheads="1"/>
          </p:cNvPicPr>
          <p:nvPr/>
        </p:nvPicPr>
        <p:blipFill>
          <a:blip r:embed="rId2" cstate="print"/>
          <a:srcRect/>
          <a:stretch>
            <a:fillRect/>
          </a:stretch>
        </p:blipFill>
        <p:spPr bwMode="auto">
          <a:xfrm>
            <a:off x="1143000" y="1524000"/>
            <a:ext cx="8001000" cy="4953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37</a:t>
            </a:fld>
            <a:endParaRPr lang="en-US" dirty="0"/>
          </a:p>
        </p:txBody>
      </p:sp>
      <p:sp>
        <p:nvSpPr>
          <p:cNvPr id="6" name="Title 5"/>
          <p:cNvSpPr>
            <a:spLocks noGrp="1"/>
          </p:cNvSpPr>
          <p:nvPr>
            <p:ph type="title"/>
          </p:nvPr>
        </p:nvSpPr>
        <p:spPr/>
        <p:txBody>
          <a:bodyPr/>
          <a:lstStyle/>
          <a:p>
            <a:r>
              <a:rPr lang="en-US" sz="3600" dirty="0"/>
              <a:t>Texas State Reportable Conditions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098" name="Picture 2" descr="image002"/>
          <p:cNvPicPr>
            <a:picLocks noChangeAspect="1" noChangeArrowheads="1"/>
          </p:cNvPicPr>
          <p:nvPr/>
        </p:nvPicPr>
        <p:blipFill>
          <a:blip r:embed="rId2" cstate="print"/>
          <a:srcRect/>
          <a:stretch>
            <a:fillRect/>
          </a:stretch>
        </p:blipFill>
        <p:spPr bwMode="auto">
          <a:xfrm>
            <a:off x="1219200" y="1600200"/>
            <a:ext cx="7399953" cy="4876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38</a:t>
            </a:fld>
            <a:endParaRPr lang="en-US" dirty="0"/>
          </a:p>
        </p:txBody>
      </p:sp>
      <p:sp>
        <p:nvSpPr>
          <p:cNvPr id="6" name="Title 5"/>
          <p:cNvSpPr>
            <a:spLocks noGrp="1"/>
          </p:cNvSpPr>
          <p:nvPr>
            <p:ph type="title"/>
          </p:nvPr>
        </p:nvSpPr>
        <p:spPr/>
        <p:txBody>
          <a:bodyPr/>
          <a:lstStyle/>
          <a:p>
            <a:r>
              <a:rPr lang="en-US" sz="3600" dirty="0"/>
              <a:t>Texas State Reportable Conditions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584325"/>
            <a:ext cx="8001000" cy="4956175"/>
          </a:xfrm>
        </p:spPr>
        <p:txBody>
          <a:bodyPr/>
          <a:lstStyle/>
          <a:p>
            <a:pPr>
              <a:buNone/>
            </a:pPr>
            <a:r>
              <a:rPr lang="en-US" sz="1800" dirty="0"/>
              <a:t>Since SETMA designed this solution, several issues have arisen</a:t>
            </a:r>
          </a:p>
          <a:p>
            <a:pPr>
              <a:buNone/>
            </a:pPr>
            <a:r>
              <a:rPr lang="en-US" sz="1800" dirty="0"/>
              <a:t>which were unanticipated.  </a:t>
            </a:r>
          </a:p>
          <a:p>
            <a:pPr>
              <a:buNone/>
            </a:pPr>
            <a:endParaRPr lang="en-US" sz="1800" dirty="0"/>
          </a:p>
          <a:p>
            <a:pPr lvl="0"/>
            <a:r>
              <a:rPr lang="en-US" sz="1800" dirty="0"/>
              <a:t>Does the Department of Health want previously reported incidences of chronic infectious diseases such as hepatitis and HIV to be “re-reported?”</a:t>
            </a:r>
          </a:p>
          <a:p>
            <a:pPr lvl="0"/>
            <a:r>
              <a:rPr lang="en-US" sz="1800" dirty="0"/>
              <a:t>Does the Department of Health want infectious diseases previously reported in other states reported when the patient moves to Texas? </a:t>
            </a:r>
          </a:p>
          <a:p>
            <a:pPr lvl="0"/>
            <a:r>
              <a:rPr lang="en-US" sz="1800" dirty="0"/>
              <a:t>Does the state have a way of determining that a chronic infectious disease has been previously reported or not?</a:t>
            </a:r>
          </a:p>
          <a:p>
            <a:pPr lvl="0"/>
            <a:r>
              <a:rPr lang="en-US" sz="1800" dirty="0"/>
              <a:t>In regard to EMR solutions, the diagnosis of “Coumadin Toxicity” is reported as an “overdose.”  Obviously, this is not the intent of public health officials to know the incidence of narcotic or psychotropic drug overdoes.  The power of electronics has to be guided so as not to report conditions not intended to be reported.</a:t>
            </a:r>
          </a:p>
          <a:p>
            <a:endParaRPr lang="en-US" sz="2400" dirty="0"/>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39</a:t>
            </a:fld>
            <a:endParaRPr lang="en-US" dirty="0"/>
          </a:p>
        </p:txBody>
      </p:sp>
      <p:sp>
        <p:nvSpPr>
          <p:cNvPr id="5" name="Title 4"/>
          <p:cNvSpPr>
            <a:spLocks noGrp="1"/>
          </p:cNvSpPr>
          <p:nvPr>
            <p:ph type="title"/>
          </p:nvPr>
        </p:nvSpPr>
        <p:spPr/>
        <p:txBody>
          <a:bodyPr/>
          <a:lstStyle/>
          <a:p>
            <a:r>
              <a:rPr lang="en-US" sz="3600" dirty="0"/>
              <a:t>Texas State Reportable Conditions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t>Framingham Risk Scores – “</a:t>
            </a:r>
            <a:r>
              <a:rPr lang="en-US" sz="2800" b="1" dirty="0"/>
              <a:t>What If Scenario</a:t>
            </a:r>
            <a:r>
              <a:rPr lang="en-US" sz="2800" dirty="0"/>
              <a:t>”</a:t>
            </a:r>
          </a:p>
        </p:txBody>
      </p:sp>
      <p:pic>
        <p:nvPicPr>
          <p:cNvPr id="36867" name="Picture 4"/>
          <p:cNvPicPr>
            <a:picLocks noChangeAspect="1" noChangeArrowheads="1"/>
          </p:cNvPicPr>
          <p:nvPr/>
        </p:nvPicPr>
        <p:blipFill>
          <a:blip r:embed="rId2" cstate="print"/>
          <a:srcRect/>
          <a:stretch>
            <a:fillRect/>
          </a:stretch>
        </p:blipFill>
        <p:spPr bwMode="auto">
          <a:xfrm>
            <a:off x="1066800" y="1752600"/>
            <a:ext cx="7105650" cy="44862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SETMA’s  Public Health Journey</a:t>
            </a:r>
          </a:p>
        </p:txBody>
      </p:sp>
      <p:sp>
        <p:nvSpPr>
          <p:cNvPr id="3" name="Content Placeholder 2"/>
          <p:cNvSpPr>
            <a:spLocks noGrp="1"/>
          </p:cNvSpPr>
          <p:nvPr>
            <p:ph idx="1"/>
          </p:nvPr>
        </p:nvSpPr>
        <p:spPr/>
        <p:txBody>
          <a:bodyPr/>
          <a:lstStyle/>
          <a:p>
            <a:r>
              <a:rPr lang="en-US" dirty="0"/>
              <a:t>Remember, all of the above only takes us to March 23, 2011 but our public health journey continues. </a:t>
            </a:r>
          </a:p>
          <a:p>
            <a:r>
              <a:rPr lang="en-US" dirty="0"/>
              <a:t>In the course of the next several months, one academician said:</a:t>
            </a:r>
          </a:p>
          <a:p>
            <a:pPr algn="ctr">
              <a:buNone/>
            </a:pPr>
            <a:br>
              <a:rPr lang="en-US" dirty="0"/>
            </a:br>
            <a:r>
              <a:rPr lang="en-US" i="1" dirty="0"/>
              <a:t>“In the years I have worked in public health, I have never before encountered practicing physicians so committed to supporting public health with timely, complete and accurate reporting of reportable conditions.”</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SETMA’s  Public Health Journey</a:t>
            </a:r>
          </a:p>
        </p:txBody>
      </p:sp>
      <p:sp>
        <p:nvSpPr>
          <p:cNvPr id="3" name="Content Placeholder 2"/>
          <p:cNvSpPr>
            <a:spLocks noGrp="1"/>
          </p:cNvSpPr>
          <p:nvPr>
            <p:ph idx="1"/>
          </p:nvPr>
        </p:nvSpPr>
        <p:spPr>
          <a:xfrm>
            <a:off x="1235075" y="1447801"/>
            <a:ext cx="7551738" cy="5092700"/>
          </a:xfrm>
        </p:spPr>
        <p:txBody>
          <a:bodyPr/>
          <a:lstStyle/>
          <a:p>
            <a:r>
              <a:rPr lang="en-US" dirty="0"/>
              <a:t>In April and May of 2011, SETMA reviewed the contract which the Texas Department of State Health Services and the Centers for Disease Control required for our participation.</a:t>
            </a:r>
          </a:p>
          <a:p>
            <a:r>
              <a:rPr lang="en-US" dirty="0"/>
              <a:t>On May 13, 2011, SETMA notified the Texas Department of State Health Services that the complexities of their contract made it impossible for us to join their program.</a:t>
            </a:r>
          </a:p>
          <a:p>
            <a:r>
              <a:rPr lang="en-US" dirty="0"/>
              <a:t>However, we determined to move forward with a screening program independent of the CDC program.</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SETMA’s  Public Health Journey</a:t>
            </a:r>
            <a:br>
              <a:rPr lang="en-US" sz="3600" dirty="0"/>
            </a:br>
            <a:endParaRPr lang="en-US" dirty="0"/>
          </a:p>
        </p:txBody>
      </p:sp>
      <p:sp>
        <p:nvSpPr>
          <p:cNvPr id="3" name="Content Placeholder 2"/>
          <p:cNvSpPr>
            <a:spLocks noGrp="1"/>
          </p:cNvSpPr>
          <p:nvPr>
            <p:ph idx="1"/>
          </p:nvPr>
        </p:nvSpPr>
        <p:spPr>
          <a:xfrm>
            <a:off x="1295400" y="1901825"/>
            <a:ext cx="7551738" cy="4956175"/>
          </a:xfrm>
        </p:spPr>
        <p:txBody>
          <a:bodyPr/>
          <a:lstStyle/>
          <a:p>
            <a:pPr>
              <a:buNone/>
            </a:pPr>
            <a:r>
              <a:rPr lang="en-US" dirty="0"/>
              <a:t>For May 26</a:t>
            </a:r>
            <a:r>
              <a:rPr lang="en-US" baseline="30000" dirty="0"/>
              <a:t>th </a:t>
            </a:r>
            <a:r>
              <a:rPr lang="en-US" dirty="0"/>
              <a:t>and  June 2, 2011, my weekly</a:t>
            </a:r>
          </a:p>
          <a:p>
            <a:pPr>
              <a:buNone/>
            </a:pPr>
            <a:r>
              <a:rPr lang="en-US" dirty="0"/>
              <a:t>newspaper columns were about SETMA’s HIV</a:t>
            </a:r>
          </a:p>
          <a:p>
            <a:pPr>
              <a:buNone/>
            </a:pPr>
            <a:r>
              <a:rPr lang="en-US" dirty="0"/>
              <a:t>Screening project.  They can be read at:</a:t>
            </a:r>
          </a:p>
          <a:p>
            <a:pPr>
              <a:buNone/>
            </a:pPr>
            <a:endParaRPr lang="en-US" dirty="0">
              <a:hlinkClick r:id="rId2"/>
            </a:endParaRPr>
          </a:p>
          <a:p>
            <a:r>
              <a:rPr lang="en-US" dirty="0">
                <a:hlinkClick r:id="rId2"/>
              </a:rPr>
              <a:t>http://www.jameslhollymd.com/your-life-your-health/hiv-why-should-i-be-tested</a:t>
            </a:r>
            <a:endParaRPr lang="en-US" dirty="0"/>
          </a:p>
          <a:p>
            <a:r>
              <a:rPr lang="en-US" dirty="0">
                <a:hlinkClick r:id="rId3"/>
              </a:rPr>
              <a:t>http://www.jameslhollymd.com/your-life-your-health/texas-state-reportable-infectious-disease</a:t>
            </a:r>
            <a:endParaRPr lang="en-US" dirty="0"/>
          </a:p>
          <a:p>
            <a:pPr algn="ctr">
              <a:buNone/>
            </a:pPr>
            <a:endParaRPr lang="en-US" dirty="0"/>
          </a:p>
          <a:p>
            <a:pPr algn="ctr">
              <a:buNone/>
            </a:pPr>
            <a:endParaRPr lang="en-US" dirty="0"/>
          </a:p>
          <a:p>
            <a:pPr algn="ctr">
              <a:buNone/>
            </a:pPr>
            <a:endParaRPr lang="en-US" b="1" dirty="0"/>
          </a:p>
          <a:p>
            <a:pPr algn="ctr">
              <a:buNone/>
            </a:pPr>
            <a:r>
              <a:rPr lang="en-US" b="1" dirty="0"/>
              <a:t>“</a:t>
            </a:r>
            <a:endParaRPr lang="en-US" dirty="0"/>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SETMA’s  Public Health Journey</a:t>
            </a:r>
          </a:p>
        </p:txBody>
      </p:sp>
      <p:sp>
        <p:nvSpPr>
          <p:cNvPr id="3" name="Content Placeholder 2"/>
          <p:cNvSpPr>
            <a:spLocks noGrp="1"/>
          </p:cNvSpPr>
          <p:nvPr>
            <p:ph idx="1"/>
          </p:nvPr>
        </p:nvSpPr>
        <p:spPr>
          <a:xfrm>
            <a:off x="1235075" y="1219201"/>
            <a:ext cx="7551738" cy="5321300"/>
          </a:xfrm>
        </p:spPr>
        <p:txBody>
          <a:bodyPr/>
          <a:lstStyle/>
          <a:p>
            <a:r>
              <a:rPr lang="en-US" dirty="0"/>
              <a:t>In close collaboration with the Texas Department of State Health Services, but without a contractual relationship, SETMA set a start date of July 1, 2011, for the routine screening of HIV.</a:t>
            </a:r>
          </a:p>
          <a:p>
            <a:r>
              <a:rPr lang="en-US" dirty="0"/>
              <a:t>Our progress was slower than expected but has gained momentum, so that it is now a sustainable part of our work flow, our quality improvement and our auditing and reporting activities.  </a:t>
            </a:r>
          </a:p>
          <a:p>
            <a:r>
              <a:rPr lang="en-US" dirty="0"/>
              <a:t>As we approach the second anniversary of our launch date, we look forward to meeting our expectation of exceeding an 80% compliance with the standards of our program by the end of our third year in July, 2014.</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Deployment Events:  Provider Response</a:t>
            </a:r>
          </a:p>
        </p:txBody>
      </p:sp>
      <p:sp>
        <p:nvSpPr>
          <p:cNvPr id="3" name="Content Placeholder 2"/>
          <p:cNvSpPr>
            <a:spLocks noGrp="1"/>
          </p:cNvSpPr>
          <p:nvPr>
            <p:ph idx="1"/>
          </p:nvPr>
        </p:nvSpPr>
        <p:spPr/>
        <p:txBody>
          <a:bodyPr/>
          <a:lstStyle/>
          <a:p>
            <a:r>
              <a:rPr lang="en-US" dirty="0"/>
              <a:t>“I have found every patient in the age groups amenable to the testing – no resistance at all.” June 30, 2011 (While the official program began July 1, 2011, some providers started addressing this with patients before that date.)</a:t>
            </a:r>
          </a:p>
          <a:p>
            <a:r>
              <a:rPr lang="en-US" dirty="0"/>
              <a:t>July, 2011 – first month of reporting -- 2,600 eligible patients only 152 were tested but one unknown HIV patient was found. (August 10, 2011)</a:t>
            </a:r>
          </a:p>
          <a:p>
            <a:r>
              <a:rPr lang="en-US" dirty="0"/>
              <a:t>E-mail sent to all providers, “May I appeal to you to initiate the HIV testing on all patients 13-64. (August 10, 2011)</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Deployment Events:  Provider Response</a:t>
            </a:r>
          </a:p>
        </p:txBody>
      </p:sp>
      <p:sp>
        <p:nvSpPr>
          <p:cNvPr id="3" name="Content Placeholder 2"/>
          <p:cNvSpPr>
            <a:spLocks noGrp="1"/>
          </p:cNvSpPr>
          <p:nvPr>
            <p:ph idx="1"/>
          </p:nvPr>
        </p:nvSpPr>
        <p:spPr/>
        <p:txBody>
          <a:bodyPr/>
          <a:lstStyle/>
          <a:p>
            <a:r>
              <a:rPr lang="en-US" dirty="0"/>
              <a:t>“One of the questions the patients are asking is who is paying for the testing.  We are getting a lot of refusals if the patient has to pay for the test.” (August 11, 2011)</a:t>
            </a:r>
          </a:p>
          <a:p>
            <a:r>
              <a:rPr lang="en-US" dirty="0"/>
              <a:t>“They don’t; if insurance doesn't pay, SETMA will write off the cost.”  (SETMA’s CEO, August 11, 2011)</a:t>
            </a:r>
          </a:p>
          <a:p>
            <a:r>
              <a:rPr lang="en-US" dirty="0"/>
              <a:t>On public television in October, 2011, and in a personal letter to all patients who refused the testing, SETMA’s commitment to screening for HIV without a personal cost to patients was repeated.</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August 23, 2011 – Who’s Paying?</a:t>
            </a:r>
          </a:p>
        </p:txBody>
      </p:sp>
      <p:sp>
        <p:nvSpPr>
          <p:cNvPr id="3" name="Content Placeholder 2"/>
          <p:cNvSpPr>
            <a:spLocks noGrp="1"/>
          </p:cNvSpPr>
          <p:nvPr>
            <p:ph idx="1"/>
          </p:nvPr>
        </p:nvSpPr>
        <p:spPr/>
        <p:txBody>
          <a:bodyPr/>
          <a:lstStyle/>
          <a:p>
            <a:pPr marL="0" indent="0">
              <a:buNone/>
            </a:pPr>
            <a:r>
              <a:rPr lang="en-US" dirty="0"/>
              <a:t>SETMA’s Central Billing Office reported that we are receiving reimbursement from the majority of the larger commercial insurances.</a:t>
            </a:r>
          </a:p>
          <a:p>
            <a:endParaRPr lang="en-US" sz="1200" dirty="0"/>
          </a:p>
          <a:p>
            <a:r>
              <a:rPr lang="en-US" sz="2000" dirty="0"/>
              <a:t>Aetna</a:t>
            </a:r>
          </a:p>
          <a:p>
            <a:r>
              <a:rPr lang="en-US" sz="2000" dirty="0"/>
              <a:t>BCBS</a:t>
            </a:r>
          </a:p>
          <a:p>
            <a:r>
              <a:rPr lang="en-US" sz="2000" dirty="0"/>
              <a:t>Humana</a:t>
            </a:r>
          </a:p>
          <a:p>
            <a:r>
              <a:rPr lang="en-US" sz="2000" dirty="0"/>
              <a:t>Humana Military</a:t>
            </a:r>
          </a:p>
          <a:p>
            <a:r>
              <a:rPr lang="en-US" sz="2000" dirty="0"/>
              <a:t>Health Select</a:t>
            </a:r>
          </a:p>
          <a:p>
            <a:r>
              <a:rPr lang="en-US" sz="2000" dirty="0"/>
              <a:t>Medicare if we have a payable diagnosis </a:t>
            </a:r>
          </a:p>
          <a:p>
            <a:r>
              <a:rPr lang="en-US" sz="2000" dirty="0"/>
              <a:t>Medicaid</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Results</a:t>
            </a:r>
          </a:p>
        </p:txBody>
      </p:sp>
      <p:sp>
        <p:nvSpPr>
          <p:cNvPr id="3" name="Content Placeholder 2"/>
          <p:cNvSpPr>
            <a:spLocks noGrp="1"/>
          </p:cNvSpPr>
          <p:nvPr>
            <p:ph idx="1"/>
          </p:nvPr>
        </p:nvSpPr>
        <p:spPr/>
        <p:txBody>
          <a:bodyPr/>
          <a:lstStyle/>
          <a:p>
            <a:endParaRPr lang="en-US" dirty="0"/>
          </a:p>
          <a:p>
            <a:r>
              <a:rPr lang="en-US" dirty="0"/>
              <a:t>In our first month, while the overall result was not wonderful, we did discover one previously unknown positive result.  We were all pleased to be able to intervene successfully in that patient’s life for it is a fact that as in all areas of life, so in having HIV and not knowing it:  </a:t>
            </a:r>
          </a:p>
          <a:p>
            <a:endParaRPr lang="en-US" dirty="0"/>
          </a:p>
          <a:p>
            <a:pPr marL="0" indent="0" algn="ctr">
              <a:buNone/>
            </a:pPr>
            <a:r>
              <a:rPr lang="en-US" dirty="0">
                <a:solidFill>
                  <a:srgbClr val="C00000"/>
                </a:solidFill>
              </a:rPr>
              <a:t>THE ONLY THING WHICH CAN HURT YOU IS WHAT YOU DON’T KNOW!</a:t>
            </a:r>
          </a:p>
          <a:p>
            <a:endParaRPr lang="en-US" dirty="0"/>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Results</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48</a:t>
            </a:fld>
            <a:endParaRPr lang="en-US" dirty="0"/>
          </a:p>
        </p:txBody>
      </p:sp>
      <p:pic>
        <p:nvPicPr>
          <p:cNvPr id="3" name="Picture 2"/>
          <p:cNvPicPr>
            <a:picLocks noChangeAspect="1" noChangeArrowheads="1"/>
          </p:cNvPicPr>
          <p:nvPr/>
        </p:nvPicPr>
        <p:blipFill>
          <a:blip r:embed="rId2" cstate="print"/>
          <a:srcRect/>
          <a:stretch>
            <a:fillRect/>
          </a:stretch>
        </p:blipFill>
        <p:spPr bwMode="auto">
          <a:xfrm>
            <a:off x="2667000" y="1219200"/>
            <a:ext cx="5410200" cy="5210987"/>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Following-Up On Those Who Refuse Testing</a:t>
            </a:r>
          </a:p>
        </p:txBody>
      </p:sp>
      <p:sp>
        <p:nvSpPr>
          <p:cNvPr id="3" name="Content Placeholder 2"/>
          <p:cNvSpPr>
            <a:spLocks noGrp="1"/>
          </p:cNvSpPr>
          <p:nvPr>
            <p:ph idx="1"/>
          </p:nvPr>
        </p:nvSpPr>
        <p:spPr/>
        <p:txBody>
          <a:bodyPr/>
          <a:lstStyle/>
          <a:p>
            <a:r>
              <a:rPr lang="en-US" dirty="0"/>
              <a:t>In October, 2011, SETMA sent a letter to all patients who had declined HIV testing.  It stated: </a:t>
            </a:r>
          </a:p>
          <a:p>
            <a:endParaRPr lang="en-US" sz="1200" dirty="0"/>
          </a:p>
          <a:p>
            <a:pPr>
              <a:buNone/>
            </a:pPr>
            <a:r>
              <a:rPr lang="en-US" dirty="0"/>
              <a:t>	</a:t>
            </a:r>
            <a:r>
              <a:rPr lang="en-US" sz="2400" dirty="0"/>
              <a:t>“I grew up hearing an adage which stated, ‘What you don’t know can’t hurt you.’…In healthcare what you don’t know can kill you…The good news is that with the right medical management HIV can be treated and a person who is HIV positive can live a normal life…If your insurance company does not pay for the HIV Screening…SETMA will pay for your testing.  That’s how much we care for you.  If there is a co-pay for the testing we will pay the fee.  You will pay nothing for being screened for HIV.” </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May, 1999 -- SETMA’s EMR </a:t>
            </a:r>
            <a:br>
              <a:rPr lang="en-US" dirty="0"/>
            </a:br>
            <a:r>
              <a:rPr lang="en-US" dirty="0"/>
              <a:t>Development Principles</a:t>
            </a:r>
          </a:p>
        </p:txBody>
      </p:sp>
      <p:sp>
        <p:nvSpPr>
          <p:cNvPr id="3" name="Content Placeholder 2"/>
          <p:cNvSpPr>
            <a:spLocks noGrp="1"/>
          </p:cNvSpPr>
          <p:nvPr>
            <p:ph idx="1"/>
          </p:nvPr>
        </p:nvSpPr>
        <p:spPr>
          <a:xfrm>
            <a:off x="1235075" y="1584325"/>
            <a:ext cx="7551738" cy="5273675"/>
          </a:xfrm>
        </p:spPr>
        <p:txBody>
          <a:bodyPr/>
          <a:lstStyle/>
          <a:p>
            <a:pPr marL="457200" lvl="0" indent="-457200">
              <a:buFont typeface="+mj-lt"/>
              <a:buAutoNum type="arabicPeriod"/>
            </a:pPr>
            <a:r>
              <a:rPr lang="en-US" sz="2400" dirty="0"/>
              <a:t>Pursue Electronic Patient Management rather than Electronic Patient Records</a:t>
            </a:r>
          </a:p>
          <a:p>
            <a:pPr marL="457200" lvl="0" indent="-457200">
              <a:buFont typeface="+mj-lt"/>
              <a:buAutoNum type="arabicPeriod"/>
            </a:pPr>
            <a:r>
              <a:rPr lang="en-US" sz="2400" dirty="0"/>
              <a:t>Bring to bear upon every encounter what is known rather than what a particular provider knows.</a:t>
            </a:r>
          </a:p>
          <a:p>
            <a:pPr marL="457200" lvl="0" indent="-457200">
              <a:buFont typeface="+mj-lt"/>
              <a:buAutoNum type="arabicPeriod"/>
            </a:pPr>
            <a:r>
              <a:rPr lang="en-US" sz="2400" dirty="0"/>
              <a:t>Make it easier to do it right than not to do it at all.</a:t>
            </a:r>
          </a:p>
          <a:p>
            <a:pPr marL="457200" lvl="0" indent="-457200">
              <a:buFont typeface="+mj-lt"/>
              <a:buAutoNum type="arabicPeriod"/>
            </a:pPr>
            <a:r>
              <a:rPr lang="en-US" sz="2400" dirty="0"/>
              <a:t>Continually challenge providers to improve their performance.</a:t>
            </a:r>
          </a:p>
          <a:p>
            <a:pPr marL="457200" lvl="0" indent="-457200">
              <a:buFont typeface="+mj-lt"/>
              <a:buAutoNum type="arabicPeriod"/>
            </a:pPr>
            <a:r>
              <a:rPr lang="en-US" sz="2400" dirty="0"/>
              <a:t>Infuse new knowledge and decision-making tools throughout an organization instantly.</a:t>
            </a:r>
          </a:p>
          <a:p>
            <a:pPr marL="457200" lvl="0" indent="-457200">
              <a:buFont typeface="+mj-lt"/>
              <a:buAutoNum type="arabicPeriod" startAt="6"/>
            </a:pPr>
            <a:r>
              <a:rPr lang="en-US" sz="2400" dirty="0"/>
              <a:t>Establish and promote continuity of care with a common data base and with personalized patient education, information and plans of care.</a:t>
            </a:r>
          </a:p>
          <a:p>
            <a:pPr marL="457200" lvl="0" indent="-457200">
              <a:buFont typeface="+mj-lt"/>
              <a:buAutoNum type="arabicPeriod"/>
            </a:pPr>
            <a:endParaRPr lang="en-US" sz="2400" dirty="0"/>
          </a:p>
          <a:p>
            <a:endParaRPr lang="en-US" dirty="0"/>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Appeal</a:t>
            </a:r>
          </a:p>
        </p:txBody>
      </p:sp>
      <p:sp>
        <p:nvSpPr>
          <p:cNvPr id="3" name="Content Placeholder 2"/>
          <p:cNvSpPr>
            <a:spLocks noGrp="1"/>
          </p:cNvSpPr>
          <p:nvPr>
            <p:ph idx="1"/>
          </p:nvPr>
        </p:nvSpPr>
        <p:spPr/>
        <p:txBody>
          <a:bodyPr/>
          <a:lstStyle/>
          <a:p>
            <a:r>
              <a:rPr lang="en-US" dirty="0"/>
              <a:t>SETMA sponsored three television segments on HIV Screening.</a:t>
            </a:r>
          </a:p>
          <a:p>
            <a:r>
              <a:rPr lang="en-US" dirty="0"/>
              <a:t>In October, SETMA’s CEO had his blood drawn for HIV screening on live television.  He announced that the following week, he would disclose his result.</a:t>
            </a:r>
          </a:p>
          <a:p>
            <a:r>
              <a:rPr lang="en-US" dirty="0"/>
              <a:t>The following week, a SETMA partner announced that Dr. Holly was not going to reveal his results.  The reasons are explained in a video which is to follow.</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Holly’s HIV Test Drawn On Live TV</a:t>
            </a:r>
          </a:p>
        </p:txBody>
      </p:sp>
      <p:pic>
        <p:nvPicPr>
          <p:cNvPr id="4" name="Healthy Living 10262011 Dr Holly HIV Screening.mp4">
            <a:hlinkClick r:id="" action="ppaction://media"/>
          </p:cNvPr>
          <p:cNvPicPr>
            <a:picLocks noGrp="1" noRot="1" noChangeAspect="1"/>
          </p:cNvPicPr>
          <p:nvPr>
            <p:ph idx="1"/>
            <a:videoFile r:link="rId1"/>
          </p:nvPr>
        </p:nvPicPr>
        <p:blipFill>
          <a:blip r:embed="rId3" cstate="print"/>
          <a:stretch>
            <a:fillRect/>
          </a:stretch>
        </p:blipFill>
        <p:spPr>
          <a:xfrm>
            <a:off x="1676400" y="1562100"/>
            <a:ext cx="6400800" cy="4800601"/>
          </a:xfrm>
          <a:prstGeom prst="rect">
            <a:avLst/>
          </a:prstGeom>
        </p:spPr>
      </p:pic>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51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Holly’s HIV Results On Live TV</a:t>
            </a:r>
          </a:p>
        </p:txBody>
      </p:sp>
      <p:pic>
        <p:nvPicPr>
          <p:cNvPr id="4" name="Healthy-Living-10192011-HIV-Screening.flv.mp4">
            <a:hlinkClick r:id="" action="ppaction://media"/>
          </p:cNvPr>
          <p:cNvPicPr>
            <a:picLocks noGrp="1" noRot="1" noChangeAspect="1"/>
          </p:cNvPicPr>
          <p:nvPr>
            <p:ph idx="1"/>
            <a:videoFile r:link="rId1"/>
          </p:nvPr>
        </p:nvPicPr>
        <p:blipFill>
          <a:blip r:embed="rId4" cstate="print"/>
          <a:stretch>
            <a:fillRect/>
          </a:stretch>
        </p:blipFill>
        <p:spPr>
          <a:xfrm>
            <a:off x="1447800" y="1390650"/>
            <a:ext cx="6705600" cy="5029201"/>
          </a:xfrm>
          <a:prstGeom prst="rect">
            <a:avLst/>
          </a:prstGeom>
        </p:spPr>
      </p:pic>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52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Barriers To Patient Participation</a:t>
            </a:r>
          </a:p>
        </p:txBody>
      </p:sp>
      <p:sp>
        <p:nvSpPr>
          <p:cNvPr id="4" name="Content Placeholder 3"/>
          <p:cNvSpPr>
            <a:spLocks noGrp="1"/>
          </p:cNvSpPr>
          <p:nvPr>
            <p:ph idx="1"/>
          </p:nvPr>
        </p:nvSpPr>
        <p:spPr/>
        <p:txBody>
          <a:bodyPr/>
          <a:lstStyle/>
          <a:p>
            <a:pPr marL="0" indent="0">
              <a:spcBef>
                <a:spcPct val="0"/>
              </a:spcBef>
              <a:buNone/>
            </a:pPr>
            <a:r>
              <a:rPr lang="en-US" dirty="0"/>
              <a:t>I have been somewhat surprised at how difficult it has been to get general acceptance of the screening, although it is improving.  The following are the barriers, we have experienced:</a:t>
            </a:r>
          </a:p>
          <a:p>
            <a:pPr marL="457200" indent="-457200">
              <a:spcBef>
                <a:spcPct val="0"/>
              </a:spcBef>
              <a:buFont typeface="+mj-lt"/>
              <a:buAutoNum type="arabicPeriod"/>
            </a:pPr>
            <a:endParaRPr lang="en-US" dirty="0"/>
          </a:p>
          <a:p>
            <a:pPr marL="457200" lvl="0" indent="-457200" eaLnBrk="0" hangingPunct="0">
              <a:spcBef>
                <a:spcPct val="0"/>
              </a:spcBef>
              <a:buFont typeface="+mj-lt"/>
              <a:buAutoNum type="arabicPeriod"/>
            </a:pPr>
            <a:r>
              <a:rPr lang="en-US" dirty="0"/>
              <a:t>Patients do not want to pay anything for the test so if there is any doubt, they will decline testing. We have remedied this by our willingness to pay for the cost </a:t>
            </a:r>
            <a:r>
              <a:rPr lang="en-US"/>
              <a:t>if their </a:t>
            </a:r>
            <a:r>
              <a:rPr lang="en-US" dirty="0"/>
              <a:t>insurance does not.</a:t>
            </a:r>
          </a:p>
        </p:txBody>
      </p:sp>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Barriers To Patient Participation</a:t>
            </a:r>
          </a:p>
        </p:txBody>
      </p:sp>
      <p:sp>
        <p:nvSpPr>
          <p:cNvPr id="4" name="Content Placeholder 3"/>
          <p:cNvSpPr>
            <a:spLocks noGrp="1"/>
          </p:cNvSpPr>
          <p:nvPr>
            <p:ph idx="1"/>
          </p:nvPr>
        </p:nvSpPr>
        <p:spPr/>
        <p:txBody>
          <a:bodyPr/>
          <a:lstStyle/>
          <a:p>
            <a:pPr marL="457200" lvl="0" indent="-457200">
              <a:spcBef>
                <a:spcPct val="0"/>
              </a:spcBef>
              <a:buFont typeface="+mj-lt"/>
              <a:buAutoNum type="arabicPeriod" startAt="2"/>
            </a:pPr>
            <a:endParaRPr lang="en-US" dirty="0"/>
          </a:p>
          <a:p>
            <a:pPr marL="457200" lvl="0" indent="-457200">
              <a:spcBef>
                <a:spcPct val="0"/>
              </a:spcBef>
              <a:buFont typeface="+mj-lt"/>
              <a:buAutoNum type="arabicPeriod" startAt="2"/>
            </a:pPr>
            <a:r>
              <a:rPr lang="en-US" dirty="0"/>
              <a:t>We have had some examples of a provider who thought it was easier to simply say the patient refused than it was to get their permission.  We have remedied this by sending a letter every three months to the patients who declined and making sure they knew they did not have to pay for the test and inviting them to come in at no charge to have the HIV screening test.</a:t>
            </a:r>
          </a:p>
          <a:p>
            <a:endParaRPr lang="en-US" dirty="0"/>
          </a:p>
        </p:txBody>
      </p:sp>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Barriers To Patient Participation</a:t>
            </a:r>
          </a:p>
        </p:txBody>
      </p:sp>
      <p:sp>
        <p:nvSpPr>
          <p:cNvPr id="4" name="Content Placeholder 3"/>
          <p:cNvSpPr>
            <a:spLocks noGrp="1"/>
          </p:cNvSpPr>
          <p:nvPr>
            <p:ph idx="1"/>
          </p:nvPr>
        </p:nvSpPr>
        <p:spPr>
          <a:xfrm>
            <a:off x="1235075" y="1584325"/>
            <a:ext cx="7551738" cy="5121275"/>
          </a:xfrm>
        </p:spPr>
        <p:txBody>
          <a:bodyPr/>
          <a:lstStyle/>
          <a:p>
            <a:pPr marL="457200" indent="-457200">
              <a:spcBef>
                <a:spcPct val="0"/>
              </a:spcBef>
              <a:buFont typeface="+mj-lt"/>
              <a:buAutoNum type="arabicPeriod" startAt="3"/>
            </a:pPr>
            <a:r>
              <a:rPr lang="en-US" dirty="0"/>
              <a:t>Because there have only been two positives, some providers harbor an unspoken prejudice that the value of the screening is less than other matters which vie for their attention.  </a:t>
            </a:r>
          </a:p>
          <a:p>
            <a:pPr marL="457200" indent="-457200">
              <a:spcBef>
                <a:spcPct val="0"/>
              </a:spcBef>
              <a:buFont typeface="+mj-lt"/>
              <a:buAutoNum type="arabicPeriod" startAt="3"/>
            </a:pPr>
            <a:r>
              <a:rPr lang="en-US" dirty="0"/>
              <a:t>We are remedying this by reinforcing that there is good scientific evidence supporting the value of HIV screening. </a:t>
            </a:r>
          </a:p>
          <a:p>
            <a:pPr marL="457200" indent="-457200">
              <a:spcBef>
                <a:spcPct val="0"/>
              </a:spcBef>
              <a:buFont typeface="+mj-lt"/>
              <a:buAutoNum type="arabicPeriod" startAt="3"/>
            </a:pPr>
            <a:r>
              <a:rPr lang="en-US" dirty="0"/>
              <a:t>Each month, SETMA closes its office for a half day for practice-wide conferences where we review quality performance, healthcare transformation and  the use of clinical decision support.  Our HIV Screening is a part of those sessions.</a:t>
            </a:r>
          </a:p>
          <a:p>
            <a:pPr marL="457200" lvl="0" indent="-457200">
              <a:spcBef>
                <a:spcPct val="0"/>
              </a:spcBef>
              <a:buFont typeface="+mj-lt"/>
              <a:buAutoNum type="arabicPeriod" startAt="3"/>
            </a:pPr>
            <a:endParaRPr lang="en-US" dirty="0"/>
          </a:p>
          <a:p>
            <a:endParaRPr lang="en-US" dirty="0"/>
          </a:p>
        </p:txBody>
      </p:sp>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Cost </a:t>
            </a:r>
          </a:p>
        </p:txBody>
      </p:sp>
      <p:sp>
        <p:nvSpPr>
          <p:cNvPr id="3" name="Content Placeholder 2"/>
          <p:cNvSpPr>
            <a:spLocks noGrp="1"/>
          </p:cNvSpPr>
          <p:nvPr>
            <p:ph idx="1"/>
          </p:nvPr>
        </p:nvSpPr>
        <p:spPr>
          <a:xfrm>
            <a:off x="1235075" y="1295401"/>
            <a:ext cx="7551738" cy="5245100"/>
          </a:xfrm>
        </p:spPr>
        <p:txBody>
          <a:bodyPr/>
          <a:lstStyle/>
          <a:p>
            <a:r>
              <a:rPr lang="en-US" sz="2400" dirty="0"/>
              <a:t>SETMA started reporting patient HIV results done in SETMA’s in-house lab on July 1, 2011. To date, we have completed 4549 HIV tests in house. Cost to perform each test is $12.88 cost per reportable.  </a:t>
            </a:r>
          </a:p>
          <a:p>
            <a:r>
              <a:rPr lang="en-US" sz="2400" dirty="0"/>
              <a:t>Between July, 2011 and March, 2013, the HIV Screening project has cost SETMA $58,591.</a:t>
            </a:r>
          </a:p>
          <a:p>
            <a:r>
              <a:rPr lang="en-US" sz="2400" dirty="0"/>
              <a:t>In that time, SETMA has been reimbursed for 1534 tests for a total reimbursement of $54,102.68.   This shows a monthly direct cost to SETMA of $224.41.</a:t>
            </a:r>
          </a:p>
          <a:p>
            <a:r>
              <a:rPr lang="en-US" sz="2400" dirty="0"/>
              <a:t>In that SETMA originally allocated $60,000 of revenue to this project when we determined not to work with the CDC, this is an outstanding return.</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Future</a:t>
            </a:r>
          </a:p>
        </p:txBody>
      </p:sp>
      <p:sp>
        <p:nvSpPr>
          <p:cNvPr id="3" name="Content Placeholder 2"/>
          <p:cNvSpPr>
            <a:spLocks noGrp="1"/>
          </p:cNvSpPr>
          <p:nvPr>
            <p:ph idx="1"/>
          </p:nvPr>
        </p:nvSpPr>
        <p:spPr/>
        <p:txBody>
          <a:bodyPr/>
          <a:lstStyle/>
          <a:p>
            <a:r>
              <a:rPr lang="en-US" dirty="0"/>
              <a:t>HIV Screening is now a part of SETMA’s healthcare DNA.  We will continue this program until we can report that 100% of those who look to SETMA for healthcare have been screened.  By our own example – my </a:t>
            </a:r>
            <a:r>
              <a:rPr lang="en-US"/>
              <a:t>grandchildren were </a:t>
            </a:r>
            <a:r>
              <a:rPr lang="en-US" dirty="0"/>
              <a:t>tested when they visited SETMA – and by evidenced-based medicine, we will continue this program.</a:t>
            </a:r>
          </a:p>
          <a:p>
            <a:r>
              <a:rPr lang="en-US" dirty="0"/>
              <a:t>Nothing speaks more to our commitment than the statement, “Even if you don’t want to pay or can’t, we want you to be tested such that SETMA will pay the cost.”  We continue that commitment.</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57</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May, 1999 -- SETMA’s EMR </a:t>
            </a:r>
            <a:br>
              <a:rPr lang="en-US" dirty="0"/>
            </a:br>
            <a:r>
              <a:rPr lang="en-US" dirty="0"/>
              <a:t>Development Principles</a:t>
            </a:r>
          </a:p>
        </p:txBody>
      </p:sp>
      <p:sp>
        <p:nvSpPr>
          <p:cNvPr id="3" name="Content Placeholder 2"/>
          <p:cNvSpPr>
            <a:spLocks noGrp="1"/>
          </p:cNvSpPr>
          <p:nvPr>
            <p:ph idx="1"/>
          </p:nvPr>
        </p:nvSpPr>
        <p:spPr/>
        <p:txBody>
          <a:bodyPr/>
          <a:lstStyle/>
          <a:p>
            <a:pPr marL="457200" lvl="0" indent="-457200">
              <a:buFont typeface="+mj-lt"/>
              <a:buAutoNum type="arabicPeriod" startAt="7"/>
            </a:pPr>
            <a:r>
              <a:rPr lang="en-US" sz="2400" dirty="0"/>
              <a:t>Enlist patients as partners and collaborators in their own health improvement.</a:t>
            </a:r>
          </a:p>
          <a:p>
            <a:pPr marL="457200" lvl="0" indent="-457200">
              <a:buFont typeface="+mj-lt"/>
              <a:buAutoNum type="arabicPeriod" startAt="7"/>
            </a:pPr>
            <a:r>
              <a:rPr lang="en-US" sz="2400" dirty="0"/>
              <a:t>Evaluate the care of patients and populations of patients longitudinally.</a:t>
            </a:r>
          </a:p>
          <a:p>
            <a:pPr marL="457200" lvl="0" indent="-457200">
              <a:buFont typeface="+mj-lt"/>
              <a:buAutoNum type="arabicPeriod" startAt="7"/>
            </a:pPr>
            <a:r>
              <a:rPr lang="en-US" sz="2400" dirty="0"/>
              <a:t>Audit provider performance based on the Consortium for Physician Performance Improvement Data Sets.</a:t>
            </a:r>
          </a:p>
          <a:p>
            <a:pPr marL="457200" lvl="0" indent="-457200">
              <a:buFont typeface="+mj-lt"/>
              <a:buAutoNum type="arabicPeriod" startAt="7"/>
            </a:pPr>
            <a:r>
              <a:rPr lang="en-US" sz="2400" dirty="0"/>
              <a:t>Create multiple disease-management tools, integrated in an intuitive and interchangeable fashion, giving patients the benefit of expert knowledge about specific conditions while getting  the benefit of a global approach to their health.</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 New Task for SETMA’s Providers</a:t>
            </a:r>
          </a:p>
        </p:txBody>
      </p:sp>
      <p:sp>
        <p:nvSpPr>
          <p:cNvPr id="32771" name="Content Placeholder 2"/>
          <p:cNvSpPr>
            <a:spLocks noGrp="1"/>
          </p:cNvSpPr>
          <p:nvPr>
            <p:ph sz="quarter" idx="1"/>
          </p:nvPr>
        </p:nvSpPr>
        <p:spPr>
          <a:xfrm>
            <a:off x="301625" y="1981200"/>
            <a:ext cx="8504238" cy="4343400"/>
          </a:xfrm>
        </p:spPr>
        <p:txBody>
          <a:bodyPr/>
          <a:lstStyle/>
          <a:p>
            <a:pPr marL="0" indent="0" algn="ctr">
              <a:buFont typeface="Wingdings 2" pitchFamily="18" charset="2"/>
              <a:buNone/>
            </a:pPr>
            <a:r>
              <a:rPr lang="en-US" dirty="0"/>
              <a:t>Texas Department of State Health Services</a:t>
            </a:r>
          </a:p>
          <a:p>
            <a:pPr marL="0" indent="0" algn="ctr">
              <a:buFont typeface="Wingdings 2" pitchFamily="18" charset="2"/>
              <a:buNone/>
            </a:pPr>
            <a:r>
              <a:rPr lang="en-US" dirty="0"/>
              <a:t>HIV/ASTD Prevention and Care Branch</a:t>
            </a:r>
          </a:p>
          <a:p>
            <a:pPr marL="0" indent="0" algn="ctr">
              <a:buFont typeface="Wingdings 2" pitchFamily="18" charset="2"/>
              <a:buNone/>
            </a:pPr>
            <a:r>
              <a:rPr lang="en-US" dirty="0"/>
              <a:t>In Collaboration with the </a:t>
            </a:r>
          </a:p>
          <a:p>
            <a:pPr marL="0" indent="0" algn="ctr">
              <a:buFont typeface="Wingdings 2" pitchFamily="18" charset="2"/>
              <a:buNone/>
            </a:pPr>
            <a:r>
              <a:rPr lang="en-US" dirty="0"/>
              <a:t>Center for Disease Control </a:t>
            </a:r>
          </a:p>
          <a:p>
            <a:pPr marL="0" indent="0" algn="ctr">
              <a:buFont typeface="Wingdings 2" pitchFamily="18" charset="2"/>
              <a:buNone/>
            </a:pPr>
            <a:r>
              <a:rPr lang="en-US" dirty="0"/>
              <a:t>Promoting Annual HIV </a:t>
            </a:r>
          </a:p>
          <a:p>
            <a:pPr marL="0" indent="0" algn="ctr">
              <a:buFont typeface="Wingdings 2" pitchFamily="18" charset="2"/>
              <a:buNone/>
            </a:pPr>
            <a:r>
              <a:rPr lang="en-US" dirty="0"/>
              <a:t>Screening for ages 13-64</a:t>
            </a:r>
          </a:p>
          <a:p>
            <a:pPr marL="0" indent="0">
              <a:buFont typeface="Wingdings 2" pitchFamily="18" charset="2"/>
              <a:buNone/>
            </a:pPr>
            <a:endParaRPr lang="en-US" dirty="0"/>
          </a:p>
          <a:p>
            <a:pPr marL="0" indent="0" algn="ctr">
              <a:buFont typeface="Wingdings 2" pitchFamily="18" charset="2"/>
              <a:buNone/>
            </a:pPr>
            <a:r>
              <a:rPr lang="en-US" dirty="0"/>
              <a:t>       March 15, 2011 Should SETMA participate?</a:t>
            </a:r>
          </a:p>
          <a:p>
            <a:pPr>
              <a:buFont typeface="Wingdings 2" pitchFamily="18" charset="2"/>
              <a:buNone/>
            </a:pPr>
            <a:endParaRPr lang="en-US" dirty="0"/>
          </a:p>
        </p:txBody>
      </p:sp>
      <p:sp>
        <p:nvSpPr>
          <p:cNvPr id="4" name="Slide Number Placeholder 3"/>
          <p:cNvSpPr>
            <a:spLocks noGrp="1"/>
          </p:cNvSpPr>
          <p:nvPr>
            <p:ph type="sldNum" sz="quarter" idx="12"/>
          </p:nvPr>
        </p:nvSpPr>
        <p:spPr/>
        <p:txBody>
          <a:bodyPr/>
          <a:lstStyle/>
          <a:p>
            <a:pPr>
              <a:defRPr/>
            </a:pPr>
            <a:fld id="{76F78D5E-04C0-410A-B7A8-2A33DB9796E6}" type="slidenum">
              <a:rPr lang="en-US"/>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SETMA’s  Public Health Journey</a:t>
            </a:r>
          </a:p>
        </p:txBody>
      </p:sp>
      <p:sp>
        <p:nvSpPr>
          <p:cNvPr id="3" name="Content Placeholder 2"/>
          <p:cNvSpPr>
            <a:spLocks noGrp="1"/>
          </p:cNvSpPr>
          <p:nvPr>
            <p:ph idx="1"/>
          </p:nvPr>
        </p:nvSpPr>
        <p:spPr/>
        <p:txBody>
          <a:bodyPr/>
          <a:lstStyle/>
          <a:p>
            <a:r>
              <a:rPr lang="en-US" dirty="0"/>
              <a:t>On March 15, 2011, Mrs. Tam Kiehnoff, Medical Case Management Coordinator, Triangle AIDS Network, asked SETMA’s CEO to meet with Mrs. Isabel Clark, Texas Department of State Health Services, Program Specialist V, HIV/ASTD Prevention and Care Branch.</a:t>
            </a:r>
          </a:p>
          <a:p>
            <a:endParaRPr lang="en-US" dirty="0"/>
          </a:p>
          <a:p>
            <a:r>
              <a:rPr lang="en-US" dirty="0"/>
              <a:t>That meeting took place on March 16</a:t>
            </a:r>
            <a:r>
              <a:rPr lang="en-US" baseline="30000" dirty="0"/>
              <a:t>th</a:t>
            </a:r>
            <a:r>
              <a:rPr lang="en-US" dirty="0"/>
              <a:t>.  On the same day, SETMA contacted Baptist Hospital of Southeast Texas about participating.</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SETMA’s  Public Health Journey	</a:t>
            </a:r>
          </a:p>
        </p:txBody>
      </p:sp>
      <p:sp>
        <p:nvSpPr>
          <p:cNvPr id="3" name="Content Placeholder 2"/>
          <p:cNvSpPr>
            <a:spLocks noGrp="1"/>
          </p:cNvSpPr>
          <p:nvPr>
            <p:ph idx="1"/>
          </p:nvPr>
        </p:nvSpPr>
        <p:spPr>
          <a:xfrm>
            <a:off x="1235074" y="1584325"/>
            <a:ext cx="7604125" cy="4956175"/>
          </a:xfrm>
        </p:spPr>
        <p:txBody>
          <a:bodyPr/>
          <a:lstStyle/>
          <a:p>
            <a:r>
              <a:rPr lang="en-US" dirty="0"/>
              <a:t>March 23rd, SETMA announced the deployment of a tool for the routine screening of HIV.</a:t>
            </a:r>
          </a:p>
          <a:p>
            <a:r>
              <a:rPr lang="en-US" dirty="0"/>
              <a:t>SETMA’s in-house reference laboratory was not performing HIV testing at this time.</a:t>
            </a:r>
          </a:p>
          <a:p>
            <a:r>
              <a:rPr lang="en-US" dirty="0"/>
              <a:t>On July 1, the day that SETMA launched the HIV Screening Public Health Initiative, SETMA’s laboratory began performing HIV testing in house. </a:t>
            </a:r>
          </a:p>
          <a:p>
            <a:r>
              <a:rPr lang="en-US" dirty="0"/>
              <a:t>The following is SETMA’s Clinical Decision Support for this initiative. </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9</a:t>
            </a:fld>
            <a:endParaRPr lang="en-US" dirty="0"/>
          </a:p>
        </p:txBody>
      </p:sp>
    </p:spTree>
  </p:cSld>
  <p:clrMapOvr>
    <a:masterClrMapping/>
  </p:clrMapOvr>
</p:sld>
</file>

<file path=ppt/theme/theme1.xml><?xml version="1.0" encoding="utf-8"?>
<a:theme xmlns:a="http://schemas.openxmlformats.org/drawingml/2006/main" name="10286208">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10286208</Template>
  <TotalTime>669</TotalTime>
  <Words>3394</Words>
  <Application>Microsoft Office PowerPoint</Application>
  <PresentationFormat>On-screen Show (4:3)</PresentationFormat>
  <Paragraphs>288</Paragraphs>
  <Slides>57</Slides>
  <Notes>1</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Wingdings 2</vt:lpstr>
      <vt:lpstr>10286208</vt:lpstr>
      <vt:lpstr>Texas HIV Coalition Meeting  Anatomy of a Public Health Journey </vt:lpstr>
      <vt:lpstr>Healthcare Provider Workflow</vt:lpstr>
      <vt:lpstr>Healthcare Provider Workflow</vt:lpstr>
      <vt:lpstr>Framingham Risk Scores – “What If Scenario”</vt:lpstr>
      <vt:lpstr>May, 1999 -- SETMA’s EMR  Development Principles</vt:lpstr>
      <vt:lpstr>May, 1999 -- SETMA’s EMR  Development Principles</vt:lpstr>
      <vt:lpstr>A New Task for SETMA’s Providers</vt:lpstr>
      <vt:lpstr>SETMA’s  Public Health Journey</vt:lpstr>
      <vt:lpstr>SETMA’s  Public Health Journey </vt:lpstr>
      <vt:lpstr>HIV Screening Tool in EMR</vt:lpstr>
      <vt:lpstr>HIV Screening Tool in EMR</vt:lpstr>
      <vt:lpstr>HIV Screening Tool in EMR</vt:lpstr>
      <vt:lpstr>HIV Screening Tool in EMR</vt:lpstr>
      <vt:lpstr>HIV Screening Tool in EMR</vt:lpstr>
      <vt:lpstr>HIV Screening Tool in EMR</vt:lpstr>
      <vt:lpstr>HIV Screening Tool in EMR</vt:lpstr>
      <vt:lpstr>HIV Screening Tool in EMR</vt:lpstr>
      <vt:lpstr>HIV Screening Tool in EMR</vt:lpstr>
      <vt:lpstr>HIV Screening Tool in EMR</vt:lpstr>
      <vt:lpstr>HIV Screening Tool in EMR</vt:lpstr>
      <vt:lpstr>HIV Screening Tool in EMR</vt:lpstr>
      <vt:lpstr>HIV Screening Tool in EMR</vt:lpstr>
      <vt:lpstr>Texas State Reportable Conditions</vt:lpstr>
      <vt:lpstr>Texas State Reportable Conditions</vt:lpstr>
      <vt:lpstr>Texas State Reportable Conditions</vt:lpstr>
      <vt:lpstr>Texas State Reportable Conditions</vt:lpstr>
      <vt:lpstr>Texas State Reportable Conditions</vt:lpstr>
      <vt:lpstr>Texas State Reportable Conditions</vt:lpstr>
      <vt:lpstr>Texas State Reportable Conditions</vt:lpstr>
      <vt:lpstr>Texas State Reportable Conditions</vt:lpstr>
      <vt:lpstr>Texas State Reportable Conditions</vt:lpstr>
      <vt:lpstr>Texas State Reportable Conditions</vt:lpstr>
      <vt:lpstr>Texas State Reportable Conditions </vt:lpstr>
      <vt:lpstr>Texas State Reportable Conditions </vt:lpstr>
      <vt:lpstr>Texas State Reportable Conditions </vt:lpstr>
      <vt:lpstr>Texas State Reportable Conditions</vt:lpstr>
      <vt:lpstr>Texas State Reportable Conditions</vt:lpstr>
      <vt:lpstr>Texas State Reportable Conditions</vt:lpstr>
      <vt:lpstr>Texas State Reportable Conditions</vt:lpstr>
      <vt:lpstr>SETMA’s  Public Health Journey</vt:lpstr>
      <vt:lpstr>SETMA’s  Public Health Journey</vt:lpstr>
      <vt:lpstr>SETMA’s  Public Health Journey </vt:lpstr>
      <vt:lpstr>SETMA’s  Public Health Journey</vt:lpstr>
      <vt:lpstr>Deployment Events:  Provider Response</vt:lpstr>
      <vt:lpstr>Deployment Events:  Provider Response</vt:lpstr>
      <vt:lpstr>August 23, 2011 – Who’s Paying?</vt:lpstr>
      <vt:lpstr>The Results</vt:lpstr>
      <vt:lpstr>The Results</vt:lpstr>
      <vt:lpstr>Following-Up On Those Who Refuse Testing</vt:lpstr>
      <vt:lpstr>Public Appeal</vt:lpstr>
      <vt:lpstr>Dr. Holly’s HIV Test Drawn On Live TV</vt:lpstr>
      <vt:lpstr>Dr. Holly’s HIV Results On Live TV</vt:lpstr>
      <vt:lpstr>Barriers To Patient Participation</vt:lpstr>
      <vt:lpstr>Barriers To Patient Participation</vt:lpstr>
      <vt:lpstr>Barriers To Patient Participation</vt:lpstr>
      <vt:lpstr>The Cost </vt:lpstr>
      <vt:lpstr>The 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A. Owens</dc:creator>
  <cp:lastModifiedBy>Dale R. Fontenot</cp:lastModifiedBy>
  <cp:revision>116</cp:revision>
  <dcterms:created xsi:type="dcterms:W3CDTF">2013-04-08T12:56:16Z</dcterms:created>
  <dcterms:modified xsi:type="dcterms:W3CDTF">2020-08-23T21:17:24Z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TC102862081033</vt:lpwstr>
  </property>
</Properties>
</file>